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8"/>
  </p:notesMasterIdLst>
  <p:sldIdLst>
    <p:sldId id="256" r:id="rId5"/>
    <p:sldId id="259" r:id="rId6"/>
    <p:sldId id="320" r:id="rId7"/>
    <p:sldId id="276" r:id="rId8"/>
    <p:sldId id="322" r:id="rId9"/>
    <p:sldId id="321" r:id="rId10"/>
    <p:sldId id="323" r:id="rId11"/>
    <p:sldId id="324" r:id="rId12"/>
    <p:sldId id="326" r:id="rId13"/>
    <p:sldId id="327" r:id="rId14"/>
    <p:sldId id="328" r:id="rId15"/>
    <p:sldId id="325" r:id="rId16"/>
    <p:sldId id="329" r:id="rId17"/>
    <p:sldId id="336" r:id="rId18"/>
    <p:sldId id="334" r:id="rId19"/>
    <p:sldId id="264" r:id="rId20"/>
    <p:sldId id="333" r:id="rId21"/>
    <p:sldId id="330" r:id="rId22"/>
    <p:sldId id="331" r:id="rId23"/>
    <p:sldId id="335" r:id="rId24"/>
    <p:sldId id="290" r:id="rId25"/>
    <p:sldId id="308" r:id="rId26"/>
    <p:sldId id="332" r:id="rId2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accent2"/>
        </a:solidFill>
        <a:latin typeface="MS Reference Sans Serif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accent2"/>
        </a:solidFill>
        <a:latin typeface="MS Reference Sans Serif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accent2"/>
        </a:solidFill>
        <a:latin typeface="MS Reference Sans Serif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accent2"/>
        </a:solidFill>
        <a:latin typeface="MS Reference Sans Serif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accent2"/>
        </a:solidFill>
        <a:latin typeface="MS Reference Sans Serif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accent2"/>
        </a:solidFill>
        <a:latin typeface="MS Reference Sans Serif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accent2"/>
        </a:solidFill>
        <a:latin typeface="MS Reference Sans Serif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accent2"/>
        </a:solidFill>
        <a:latin typeface="MS Reference Sans Serif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accent2"/>
        </a:solidFill>
        <a:latin typeface="MS Reference Sans Serif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00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7" autoAdjust="0"/>
    <p:restoredTop sz="98083" autoAdjust="0"/>
  </p:normalViewPr>
  <p:slideViewPr>
    <p:cSldViewPr>
      <p:cViewPr varScale="1">
        <p:scale>
          <a:sx n="113" d="100"/>
          <a:sy n="113" d="100"/>
        </p:scale>
        <p:origin x="168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4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otagouni-my.sharepoint.com/personal/peajo91p_registry_otago_ac_nz/Documents/uoc/jpearson/Teaching/2021/Stats_course/DummyData_MTT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NZ"/>
              <a:t>AN3CA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Inference!$M$13:$Q$13</c:f>
                <c:numCache>
                  <c:formatCode>General</c:formatCode>
                  <c:ptCount val="5"/>
                  <c:pt idx="0">
                    <c:v>4.5838410757284016E-2</c:v>
                  </c:pt>
                  <c:pt idx="1">
                    <c:v>1.9430523555160523E-2</c:v>
                  </c:pt>
                  <c:pt idx="2">
                    <c:v>3.5326483618106724E-2</c:v>
                  </c:pt>
                  <c:pt idx="3">
                    <c:v>4.1785852698891839E-2</c:v>
                  </c:pt>
                  <c:pt idx="4">
                    <c:v>1.0350950334760902E-2</c:v>
                  </c:pt>
                </c:numCache>
              </c:numRef>
            </c:plus>
            <c:minus>
              <c:numRef>
                <c:f>Inference!$M$13:$Q$13</c:f>
                <c:numCache>
                  <c:formatCode>General</c:formatCode>
                  <c:ptCount val="5"/>
                  <c:pt idx="0">
                    <c:v>4.5838410757284016E-2</c:v>
                  </c:pt>
                  <c:pt idx="1">
                    <c:v>1.9430523555160523E-2</c:v>
                  </c:pt>
                  <c:pt idx="2">
                    <c:v>3.5326483618106724E-2</c:v>
                  </c:pt>
                  <c:pt idx="3">
                    <c:v>4.1785852698891839E-2</c:v>
                  </c:pt>
                  <c:pt idx="4">
                    <c:v>1.0350950334760902E-2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Inference!$E$12:$I$12</c:f>
              <c:strCache>
                <c:ptCount val="5"/>
                <c:pt idx="0">
                  <c:v>Reagents</c:v>
                </c:pt>
                <c:pt idx="1">
                  <c:v>Scramble</c:v>
                </c:pt>
                <c:pt idx="2">
                  <c:v>siRNA1</c:v>
                </c:pt>
                <c:pt idx="3">
                  <c:v>siRNA2</c:v>
                </c:pt>
                <c:pt idx="4">
                  <c:v>siRNA3</c:v>
                </c:pt>
              </c:strCache>
            </c:strRef>
          </c:cat>
          <c:val>
            <c:numRef>
              <c:f>Inference!$E$13:$I$13</c:f>
              <c:numCache>
                <c:formatCode>General</c:formatCode>
                <c:ptCount val="5"/>
                <c:pt idx="0">
                  <c:v>0.57411041169671961</c:v>
                </c:pt>
                <c:pt idx="1">
                  <c:v>0.43107650055729457</c:v>
                </c:pt>
                <c:pt idx="2">
                  <c:v>0.21881691534779901</c:v>
                </c:pt>
                <c:pt idx="3">
                  <c:v>0.27461381077226887</c:v>
                </c:pt>
                <c:pt idx="4">
                  <c:v>0.26878269443922348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E6-4469-AD4D-13AEE0242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4847480"/>
        <c:axId val="624849776"/>
      </c:barChart>
      <c:catAx>
        <c:axId val="624847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849776"/>
        <c:crosses val="autoZero"/>
        <c:auto val="1"/>
        <c:lblAlgn val="ctr"/>
        <c:lblOffset val="100"/>
        <c:noMultiLvlLbl val="0"/>
      </c:catAx>
      <c:valAx>
        <c:axId val="62484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/>
                  <a:t>Prolifieration</a:t>
                </a:r>
                <a:r>
                  <a:rPr lang="en-NZ" baseline="0"/>
                  <a:t> relative to untreated cells</a:t>
                </a:r>
                <a:r>
                  <a:rPr lang="en-NZ"/>
                  <a:t> </a:t>
                </a:r>
              </a:p>
            </c:rich>
          </c:tx>
          <c:layout>
            <c:manualLayout>
              <c:xMode val="edge"/>
              <c:yMode val="edge"/>
              <c:x val="2.2222222222222223E-2"/>
              <c:y val="0.14393518518518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847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D2F195F-8E6B-4947-9025-6B640343A2B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F67B1D-01B0-4EE8-83D7-37CA26148A22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DFC608-50F9-48B5-AD17-175B0BF1C6CE}" type="slidenum">
              <a:rPr lang="en-GB" altLang="en-US" smtClean="0"/>
              <a:pPr>
                <a:spcBef>
                  <a:spcPct val="0"/>
                </a:spcBef>
              </a:pPr>
              <a:t>10</a:t>
            </a:fld>
            <a:endParaRPr lang="en-GB" alt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99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DFC608-50F9-48B5-AD17-175B0BF1C6CE}" type="slidenum">
              <a:rPr lang="en-GB" altLang="en-US" smtClean="0"/>
              <a:pPr>
                <a:spcBef>
                  <a:spcPct val="0"/>
                </a:spcBef>
              </a:pPr>
              <a:t>11</a:t>
            </a:fld>
            <a:endParaRPr lang="en-GB" alt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004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C239CA-EB3B-410C-9EBB-FB5C97FBB9A9}" type="slidenum">
              <a:rPr lang="en-GB" altLang="en-US" smtClean="0"/>
              <a:pPr>
                <a:spcBef>
                  <a:spcPct val="0"/>
                </a:spcBef>
              </a:pPr>
              <a:t>16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C239CA-EB3B-410C-9EBB-FB5C97FBB9A9}" type="slidenum">
              <a:rPr lang="en-GB" altLang="en-US" smtClean="0"/>
              <a:pPr>
                <a:spcBef>
                  <a:spcPct val="0"/>
                </a:spcBef>
              </a:pPr>
              <a:t>17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64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C239CA-EB3B-410C-9EBB-FB5C97FBB9A9}" type="slidenum">
              <a:rPr lang="en-GB" altLang="en-US" smtClean="0"/>
              <a:pPr>
                <a:spcBef>
                  <a:spcPct val="0"/>
                </a:spcBef>
              </a:pPr>
              <a:t>18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734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C239CA-EB3B-410C-9EBB-FB5C97FBB9A9}" type="slidenum">
              <a:rPr lang="en-GB" altLang="en-US" smtClean="0"/>
              <a:pPr>
                <a:spcBef>
                  <a:spcPct val="0"/>
                </a:spcBef>
              </a:pPr>
              <a:t>19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71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C239CA-EB3B-410C-9EBB-FB5C97FBB9A9}" type="slidenum">
              <a:rPr lang="en-GB" altLang="en-US" smtClean="0"/>
              <a:pPr>
                <a:spcBef>
                  <a:spcPct val="0"/>
                </a:spcBef>
              </a:pPr>
              <a:t>20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29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CD3A5D-6DB1-445D-8F46-DF996293EBC2}" type="slidenum">
              <a:rPr lang="en-GB" altLang="en-US" smtClean="0"/>
              <a:pPr>
                <a:spcBef>
                  <a:spcPct val="0"/>
                </a:spcBef>
              </a:pPr>
              <a:t>21</a:t>
            </a:fld>
            <a:endParaRPr lang="en-GB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965EF1-5676-4A52-92A2-2E676D0531D8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965EF1-5676-4A52-92A2-2E676D0531D8}" type="slidenum">
              <a:rPr lang="en-GB" altLang="en-US" smtClean="0"/>
              <a:pPr>
                <a:spcBef>
                  <a:spcPct val="0"/>
                </a:spcBef>
              </a:pPr>
              <a:t>3</a:t>
            </a:fld>
            <a:endParaRPr lang="en-GB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57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DFC608-50F9-48B5-AD17-175B0BF1C6CE}" type="slidenum">
              <a:rPr lang="en-GB" altLang="en-US" smtClean="0"/>
              <a:pPr>
                <a:spcBef>
                  <a:spcPct val="0"/>
                </a:spcBef>
              </a:pPr>
              <a:t>4</a:t>
            </a:fld>
            <a:endParaRPr lang="en-GB" alt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DFC608-50F9-48B5-AD17-175B0BF1C6CE}" type="slidenum">
              <a:rPr lang="en-GB" altLang="en-US" smtClean="0"/>
              <a:pPr>
                <a:spcBef>
                  <a:spcPct val="0"/>
                </a:spcBef>
              </a:pPr>
              <a:t>5</a:t>
            </a:fld>
            <a:endParaRPr lang="en-GB" alt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72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DFC608-50F9-48B5-AD17-175B0BF1C6CE}" type="slidenum">
              <a:rPr lang="en-GB" altLang="en-US" smtClean="0"/>
              <a:pPr>
                <a:spcBef>
                  <a:spcPct val="0"/>
                </a:spcBef>
              </a:pPr>
              <a:t>6</a:t>
            </a:fld>
            <a:endParaRPr lang="en-GB" alt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328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DFC608-50F9-48B5-AD17-175B0BF1C6CE}" type="slidenum">
              <a:rPr lang="en-GB" altLang="en-US" smtClean="0"/>
              <a:pPr>
                <a:spcBef>
                  <a:spcPct val="0"/>
                </a:spcBef>
              </a:pPr>
              <a:t>7</a:t>
            </a:fld>
            <a:endParaRPr lang="en-GB" alt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95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DFC608-50F9-48B5-AD17-175B0BF1C6CE}" type="slidenum">
              <a:rPr lang="en-GB" altLang="en-US" smtClean="0"/>
              <a:pPr>
                <a:spcBef>
                  <a:spcPct val="0"/>
                </a:spcBef>
              </a:pPr>
              <a:t>8</a:t>
            </a:fld>
            <a:endParaRPr lang="en-GB" alt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591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DFC608-50F9-48B5-AD17-175B0BF1C6CE}" type="slidenum">
              <a:rPr lang="en-GB" altLang="en-US" smtClean="0"/>
              <a:pPr>
                <a:spcBef>
                  <a:spcPct val="0"/>
                </a:spcBef>
              </a:pPr>
              <a:t>9</a:t>
            </a:fld>
            <a:endParaRPr lang="en-GB" alt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28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</a:extLst>
        </p:spPr>
        <p:txBody>
          <a:bodyPr lIns="91440"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07AF5-3D24-4C47-9099-240F4F8EA53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116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A0281-C5E1-42C4-A638-01A7F3E80BF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842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FBB89-F818-4D24-BE10-A9515E4AF55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33158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4038600" cy="5145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9313" y="981075"/>
            <a:ext cx="40386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9313" y="3629025"/>
            <a:ext cx="4038600" cy="2497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D7426-D6D6-4D30-B64C-77DF84084EC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4860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4038600" cy="5145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45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47020-FF84-44BA-8383-761887934BD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893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981075"/>
            <a:ext cx="8229600" cy="5145088"/>
          </a:xfrm>
        </p:spPr>
        <p:txBody>
          <a:bodyPr/>
          <a:lstStyle/>
          <a:p>
            <a:pPr lvl="0"/>
            <a:endParaRPr lang="en-NZ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E1844-9B7B-4832-AF70-E87476CA260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270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89D37-D5E0-4088-AA3C-B6D3DDAF11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8053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5B6D5-D8FC-49EF-958E-9A678BDEE03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910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386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56482-4804-4648-9942-B2090B7671F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188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B14F4-CF40-49A1-94A6-64DFF1E260B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863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87640-78CA-432C-A6ED-63E77453A38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730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6DB31-F558-494B-84FB-B0CF6E8FF09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682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EC5DD-94D0-4CE7-B88F-19EA307A339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7991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C27F6-7C03-4A15-AAFF-345E7CFDDD2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381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accent1">
                  <a:alpha val="67998"/>
                </a:schemeClr>
              </a:gs>
              <a:gs pos="100000">
                <a:schemeClr val="bg1">
                  <a:alpha val="17000"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296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7378264-581C-48BA-BDFF-5DBC39C15DD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MS Reference Sans Serif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MS Reference Sans Serif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MS Reference Sans Serif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MS Reference Sans Serif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MS Reference Sans Serif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MS Reference Sans Serif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MS Reference Sans Serif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MS Reference Sans Serif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476672"/>
            <a:ext cx="7772400" cy="1295921"/>
          </a:xfrm>
          <a:noFill/>
        </p:spPr>
        <p:txBody>
          <a:bodyPr/>
          <a:lstStyle/>
          <a:p>
            <a:pPr eaLnBrk="1" hangingPunct="1"/>
            <a:r>
              <a:rPr lang="en-NZ" altLang="en-US" dirty="0" smtClean="0"/>
              <a:t>GIN stats </a:t>
            </a:r>
            <a:br>
              <a:rPr lang="en-NZ" altLang="en-US" dirty="0" smtClean="0"/>
            </a:br>
            <a:r>
              <a:rPr lang="en-NZ" altLang="en-US" sz="2000" dirty="0" smtClean="0"/>
              <a:t>statistics for experimental molecular biology</a:t>
            </a:r>
            <a:endParaRPr lang="en-GB" altLang="en-US" sz="2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1916832"/>
            <a:ext cx="6400800" cy="792162"/>
          </a:xfrm>
        </p:spPr>
        <p:txBody>
          <a:bodyPr/>
          <a:lstStyle/>
          <a:p>
            <a:pPr algn="l" eaLnBrk="1" hangingPunct="1"/>
            <a:r>
              <a:rPr lang="en-GB" altLang="en-US" dirty="0" smtClean="0"/>
              <a:t>George Wiggins</a:t>
            </a:r>
          </a:p>
          <a:p>
            <a:pPr algn="l" eaLnBrk="1" hangingPunct="1"/>
            <a:r>
              <a:rPr lang="en-GB" altLang="en-US" dirty="0" smtClean="0"/>
              <a:t>John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04E8D2-7DE6-4531-A78F-46BB81305723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Design Example</a:t>
            </a:r>
            <a:endParaRPr lang="en-GB" alt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Randomize  	but don’t make it too easy to screw up</a:t>
            </a:r>
          </a:p>
          <a:p>
            <a:pPr marL="0" indent="0" eaLnBrk="1" hangingPunct="1">
              <a:buFontTx/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Replicate</a:t>
            </a: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Variation that we do not want 	</a:t>
            </a:r>
            <a:r>
              <a:rPr lang="en-US" sz="2000" b="1" dirty="0">
                <a:solidFill>
                  <a:schemeClr val="tx1"/>
                </a:solidFill>
              </a:rPr>
              <a:t>(technical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</a:p>
          <a:p>
            <a:pPr marL="0" indent="0" defTabSz="896938" eaLnBrk="1" hangingPunct="1">
              <a:buNone/>
              <a:tabLst>
                <a:tab pos="1881188" algn="l"/>
              </a:tabLst>
            </a:pP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pipetting error</a:t>
            </a:r>
          </a:p>
          <a:p>
            <a:pPr marL="0" indent="0" defTabSz="896938" eaLnBrk="1" hangingPunct="1">
              <a:buNone/>
              <a:tabLst>
                <a:tab pos="1881188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environmental conditions, reagents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etc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Variation that we do want 		(</a:t>
            </a:r>
            <a:r>
              <a:rPr lang="en-US" sz="2000" b="1" dirty="0">
                <a:solidFill>
                  <a:schemeClr val="tx1"/>
                </a:solidFill>
              </a:rPr>
              <a:t>biological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</a:p>
          <a:p>
            <a:pPr marL="0" indent="0" defTabSz="938213" eaLnBrk="1" hangingPunct="1">
              <a:buNone/>
              <a:tabLst>
                <a:tab pos="1881188" algn="l"/>
              </a:tabLst>
            </a:pP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Split cell stock or new passage?</a:t>
            </a:r>
          </a:p>
          <a:p>
            <a:pPr marL="0" indent="0" defTabSz="938213" eaLnBrk="1" hangingPunct="1">
              <a:buNone/>
              <a:tabLst>
                <a:tab pos="1881188" algn="l"/>
              </a:tabLst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	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ny conditions that are unique?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defTabSz="938213" eaLnBrk="1" hangingPunct="1"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Cell specific? siRNA specific?</a:t>
            </a:r>
          </a:p>
          <a:p>
            <a:pPr marL="0" indent="0" eaLnBrk="1" hangingPunct="1"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Reduce noise	Control for known sources of variation or  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		confounders </a:t>
            </a:r>
            <a:r>
              <a:rPr lang="en-US" sz="1200" b="1" dirty="0" smtClean="0">
                <a:solidFill>
                  <a:schemeClr val="tx1"/>
                </a:solidFill>
              </a:rPr>
              <a:t>(also blocking)</a:t>
            </a:r>
          </a:p>
          <a:p>
            <a:pPr marL="0" indent="0" eaLnBrk="1" hangingPunct="1"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Cell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growth differences in each experiment 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</a:p>
          <a:p>
            <a:pPr marL="0" indent="0" eaLnBrk="1" hangingPunct="1">
              <a:buFontTx/>
              <a:buNone/>
            </a:pPr>
            <a:endParaRPr lang="en-US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5505" y="5517232"/>
            <a:ext cx="36724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NZ" altLang="en-US" sz="1600" dirty="0">
                <a:solidFill>
                  <a:schemeClr val="tx1"/>
                </a:solidFill>
              </a:rPr>
              <a:t>Confounders are sources of variation that affect both the measurement and the treatment.</a:t>
            </a:r>
          </a:p>
        </p:txBody>
      </p:sp>
    </p:spTree>
    <p:extLst>
      <p:ext uri="{BB962C8B-B14F-4D97-AF65-F5344CB8AC3E}">
        <p14:creationId xmlns:p14="http://schemas.microsoft.com/office/powerpoint/2010/main" val="21441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04E8D2-7DE6-4531-A78F-46BB81305723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/>
              <a:t>Design Example</a:t>
            </a:r>
            <a:endParaRPr lang="en-GB" alt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Randomize  	but don’t make it too easy to screw up</a:t>
            </a:r>
          </a:p>
          <a:p>
            <a:pPr marL="0" indent="0" eaLnBrk="1" hangingPunct="1">
              <a:buFontTx/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Replicate</a:t>
            </a: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Variation that we do not want 	</a:t>
            </a:r>
            <a:r>
              <a:rPr lang="en-US" sz="2000" b="1" dirty="0">
                <a:solidFill>
                  <a:schemeClr val="tx1"/>
                </a:solidFill>
              </a:rPr>
              <a:t>(technical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</a:p>
          <a:p>
            <a:pPr marL="0" indent="0" defTabSz="896938" eaLnBrk="1" hangingPunct="1">
              <a:buNone/>
              <a:tabLst>
                <a:tab pos="1881188" algn="l"/>
              </a:tabLst>
            </a:pP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</a:rPr>
              <a:t>seudoreplication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</a:rPr>
              <a:t>3 technical reps</a:t>
            </a:r>
          </a:p>
          <a:p>
            <a:pPr marL="0" indent="0" defTabSz="896938" eaLnBrk="1" hangingPunct="1">
              <a:buNone/>
              <a:tabLst>
                <a:tab pos="1881188" algn="l"/>
              </a:tabLst>
            </a:pPr>
            <a:r>
              <a:rPr lang="en-US" sz="2000" b="1" dirty="0" smtClean="0">
                <a:solidFill>
                  <a:srgbClr val="FF6600"/>
                </a:solidFill>
              </a:rPr>
              <a:t>	(repeat control and treatment in 3 wells)</a:t>
            </a:r>
          </a:p>
          <a:p>
            <a:pPr marL="0" indent="0" eaLnBrk="1" hangingPunct="1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		Variation that we do want 		(biological)</a:t>
            </a:r>
          </a:p>
          <a:p>
            <a:pPr marL="0" indent="0" eaLnBrk="1" hangingPunct="1">
              <a:buNone/>
              <a:tabLst>
                <a:tab pos="1876425" algn="l"/>
              </a:tabLst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Genuine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</a:rPr>
              <a:t>Passage cells or go back to stock each week</a:t>
            </a:r>
          </a:p>
          <a:p>
            <a:pPr marL="0" indent="0" eaLnBrk="1" hangingPunct="1">
              <a:buNone/>
              <a:tabLst>
                <a:tab pos="1876425" algn="l"/>
              </a:tabLst>
            </a:pPr>
            <a:r>
              <a:rPr lang="en-US" sz="2000" b="1" dirty="0" smtClean="0">
                <a:solidFill>
                  <a:srgbClr val="FF6600"/>
                </a:solidFill>
              </a:rPr>
              <a:t>	3 biological reps separated by time and cells</a:t>
            </a:r>
          </a:p>
          <a:p>
            <a:pPr marL="0" indent="0" eaLnBrk="1" hangingPunct="1">
              <a:buFontTx/>
              <a:buNone/>
              <a:tabLst>
                <a:tab pos="1876425" algn="l"/>
              </a:tabLst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</a:rPr>
              <a:t>2 cell types, 3 siRNAs</a:t>
            </a:r>
          </a:p>
          <a:p>
            <a:pPr marL="0" indent="0" eaLnBrk="1" hangingPunct="1"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Reduce noise	Control for known sources of variation or  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		confounders </a:t>
            </a:r>
            <a:r>
              <a:rPr lang="en-US" sz="1200" b="1" dirty="0" smtClean="0">
                <a:solidFill>
                  <a:schemeClr val="tx1"/>
                </a:solidFill>
              </a:rPr>
              <a:t>(also blocking)</a:t>
            </a:r>
          </a:p>
          <a:p>
            <a:pPr marL="0" indent="0" eaLnBrk="1" hangingPunct="1"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</a:rPr>
              <a:t>Growth taken relative to cells only</a:t>
            </a:r>
            <a:br>
              <a:rPr lang="en-US" sz="2000" b="1" dirty="0" smtClean="0">
                <a:solidFill>
                  <a:srgbClr val="FF6600"/>
                </a:solidFill>
              </a:rPr>
            </a:br>
            <a:r>
              <a:rPr lang="en-US" sz="2000" b="1" dirty="0" smtClean="0">
                <a:solidFill>
                  <a:srgbClr val="FF6600"/>
                </a:solidFill>
              </a:rPr>
              <a:t>		in each experiment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</a:p>
          <a:p>
            <a:pPr marL="0" indent="0" eaLnBrk="1" hangingPunct="1">
              <a:buFontTx/>
              <a:buNone/>
            </a:pPr>
            <a:endParaRPr lang="en-US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5505" y="5517232"/>
            <a:ext cx="36724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NZ" altLang="en-US" sz="1600" dirty="0">
                <a:solidFill>
                  <a:schemeClr val="tx1"/>
                </a:solidFill>
              </a:rPr>
              <a:t>Confounders are sources of variation that affect both the measurement and the treatment.</a:t>
            </a:r>
          </a:p>
        </p:txBody>
      </p:sp>
    </p:spTree>
    <p:extLst>
      <p:ext uri="{BB962C8B-B14F-4D97-AF65-F5344CB8AC3E}">
        <p14:creationId xmlns:p14="http://schemas.microsoft.com/office/powerpoint/2010/main" val="36382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Statistics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How and why did we use:</a:t>
            </a:r>
          </a:p>
          <a:p>
            <a:r>
              <a:rPr lang="en-NZ" dirty="0" smtClean="0"/>
              <a:t>t-test</a:t>
            </a:r>
          </a:p>
          <a:p>
            <a:r>
              <a:rPr lang="en-NZ" dirty="0" smtClean="0"/>
              <a:t>ANOVA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89D37-D5E0-4088-AA3C-B6D3DDAF117D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65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975"/>
          </a:xfrm>
        </p:spPr>
        <p:txBody>
          <a:bodyPr/>
          <a:lstStyle/>
          <a:p>
            <a:r>
              <a:rPr lang="en-NZ" dirty="0" smtClean="0"/>
              <a:t>Probability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89D37-D5E0-4088-AA3C-B6D3DDAF117D}" type="slidenum">
              <a:rPr lang="en-GB" altLang="en-US" smtClean="0"/>
              <a:pPr>
                <a:defRPr/>
              </a:pPr>
              <a:t>13</a:t>
            </a:fld>
            <a:endParaRPr lang="en-GB" altLang="en-US" dirty="0"/>
          </a:p>
        </p:txBody>
      </p:sp>
      <p:grpSp>
        <p:nvGrpSpPr>
          <p:cNvPr id="13" name="Group 4"/>
          <p:cNvGrpSpPr>
            <a:grpSpLocks noChangeAspect="1"/>
          </p:cNvGrpSpPr>
          <p:nvPr/>
        </p:nvGrpSpPr>
        <p:grpSpPr bwMode="auto">
          <a:xfrm>
            <a:off x="473075" y="1543050"/>
            <a:ext cx="5676900" cy="3997325"/>
            <a:chOff x="298" y="972"/>
            <a:chExt cx="3576" cy="2518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298" y="972"/>
              <a:ext cx="3576" cy="2157"/>
            </a:xfrm>
            <a:custGeom>
              <a:avLst/>
              <a:gdLst>
                <a:gd name="T0" fmla="*/ 47 w 3576"/>
                <a:gd name="T1" fmla="*/ 2157 h 2157"/>
                <a:gd name="T2" fmla="*/ 134 w 3576"/>
                <a:gd name="T3" fmla="*/ 2157 h 2157"/>
                <a:gd name="T4" fmla="*/ 222 w 3576"/>
                <a:gd name="T5" fmla="*/ 2157 h 2157"/>
                <a:gd name="T6" fmla="*/ 315 w 3576"/>
                <a:gd name="T7" fmla="*/ 2151 h 2157"/>
                <a:gd name="T8" fmla="*/ 403 w 3576"/>
                <a:gd name="T9" fmla="*/ 2139 h 2157"/>
                <a:gd name="T10" fmla="*/ 490 w 3576"/>
                <a:gd name="T11" fmla="*/ 2128 h 2157"/>
                <a:gd name="T12" fmla="*/ 583 w 3576"/>
                <a:gd name="T13" fmla="*/ 2104 h 2157"/>
                <a:gd name="T14" fmla="*/ 671 w 3576"/>
                <a:gd name="T15" fmla="*/ 2064 h 2157"/>
                <a:gd name="T16" fmla="*/ 758 w 3576"/>
                <a:gd name="T17" fmla="*/ 2005 h 2157"/>
                <a:gd name="T18" fmla="*/ 852 w 3576"/>
                <a:gd name="T19" fmla="*/ 1924 h 2157"/>
                <a:gd name="T20" fmla="*/ 939 w 3576"/>
                <a:gd name="T21" fmla="*/ 1807 h 2157"/>
                <a:gd name="T22" fmla="*/ 1027 w 3576"/>
                <a:gd name="T23" fmla="*/ 1650 h 2157"/>
                <a:gd name="T24" fmla="*/ 1120 w 3576"/>
                <a:gd name="T25" fmla="*/ 1457 h 2157"/>
                <a:gd name="T26" fmla="*/ 1208 w 3576"/>
                <a:gd name="T27" fmla="*/ 1230 h 2157"/>
                <a:gd name="T28" fmla="*/ 1295 w 3576"/>
                <a:gd name="T29" fmla="*/ 979 h 2157"/>
                <a:gd name="T30" fmla="*/ 1388 w 3576"/>
                <a:gd name="T31" fmla="*/ 723 h 2157"/>
                <a:gd name="T32" fmla="*/ 1476 w 3576"/>
                <a:gd name="T33" fmla="*/ 472 h 2157"/>
                <a:gd name="T34" fmla="*/ 1563 w 3576"/>
                <a:gd name="T35" fmla="*/ 256 h 2157"/>
                <a:gd name="T36" fmla="*/ 1657 w 3576"/>
                <a:gd name="T37" fmla="*/ 99 h 2157"/>
                <a:gd name="T38" fmla="*/ 1744 w 3576"/>
                <a:gd name="T39" fmla="*/ 11 h 2157"/>
                <a:gd name="T40" fmla="*/ 1832 w 3576"/>
                <a:gd name="T41" fmla="*/ 11 h 2157"/>
                <a:gd name="T42" fmla="*/ 1919 w 3576"/>
                <a:gd name="T43" fmla="*/ 99 h 2157"/>
                <a:gd name="T44" fmla="*/ 2013 w 3576"/>
                <a:gd name="T45" fmla="*/ 256 h 2157"/>
                <a:gd name="T46" fmla="*/ 2100 w 3576"/>
                <a:gd name="T47" fmla="*/ 472 h 2157"/>
                <a:gd name="T48" fmla="*/ 2188 w 3576"/>
                <a:gd name="T49" fmla="*/ 723 h 2157"/>
                <a:gd name="T50" fmla="*/ 2281 w 3576"/>
                <a:gd name="T51" fmla="*/ 979 h 2157"/>
                <a:gd name="T52" fmla="*/ 2368 w 3576"/>
                <a:gd name="T53" fmla="*/ 1230 h 2157"/>
                <a:gd name="T54" fmla="*/ 2456 w 3576"/>
                <a:gd name="T55" fmla="*/ 1457 h 2157"/>
                <a:gd name="T56" fmla="*/ 2549 w 3576"/>
                <a:gd name="T57" fmla="*/ 1650 h 2157"/>
                <a:gd name="T58" fmla="*/ 2637 w 3576"/>
                <a:gd name="T59" fmla="*/ 1807 h 2157"/>
                <a:gd name="T60" fmla="*/ 2724 w 3576"/>
                <a:gd name="T61" fmla="*/ 1924 h 2157"/>
                <a:gd name="T62" fmla="*/ 2818 w 3576"/>
                <a:gd name="T63" fmla="*/ 2005 h 2157"/>
                <a:gd name="T64" fmla="*/ 2905 w 3576"/>
                <a:gd name="T65" fmla="*/ 2064 h 2157"/>
                <a:gd name="T66" fmla="*/ 2993 w 3576"/>
                <a:gd name="T67" fmla="*/ 2104 h 2157"/>
                <a:gd name="T68" fmla="*/ 3086 w 3576"/>
                <a:gd name="T69" fmla="*/ 2128 h 2157"/>
                <a:gd name="T70" fmla="*/ 3173 w 3576"/>
                <a:gd name="T71" fmla="*/ 2139 h 2157"/>
                <a:gd name="T72" fmla="*/ 3261 w 3576"/>
                <a:gd name="T73" fmla="*/ 2151 h 2157"/>
                <a:gd name="T74" fmla="*/ 3354 w 3576"/>
                <a:gd name="T75" fmla="*/ 2157 h 2157"/>
                <a:gd name="T76" fmla="*/ 3442 w 3576"/>
                <a:gd name="T77" fmla="*/ 2157 h 2157"/>
                <a:gd name="T78" fmla="*/ 3529 w 3576"/>
                <a:gd name="T79" fmla="*/ 2157 h 2157"/>
                <a:gd name="T80" fmla="*/ 0 w 3576"/>
                <a:gd name="T81" fmla="*/ 2157 h 2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76" h="2157">
                  <a:moveTo>
                    <a:pt x="0" y="2157"/>
                  </a:moveTo>
                  <a:lnTo>
                    <a:pt x="47" y="2157"/>
                  </a:lnTo>
                  <a:lnTo>
                    <a:pt x="88" y="2157"/>
                  </a:lnTo>
                  <a:lnTo>
                    <a:pt x="134" y="2157"/>
                  </a:lnTo>
                  <a:lnTo>
                    <a:pt x="181" y="2157"/>
                  </a:lnTo>
                  <a:lnTo>
                    <a:pt x="222" y="2157"/>
                  </a:lnTo>
                  <a:lnTo>
                    <a:pt x="268" y="2151"/>
                  </a:lnTo>
                  <a:lnTo>
                    <a:pt x="315" y="2151"/>
                  </a:lnTo>
                  <a:lnTo>
                    <a:pt x="356" y="2145"/>
                  </a:lnTo>
                  <a:lnTo>
                    <a:pt x="403" y="2139"/>
                  </a:lnTo>
                  <a:lnTo>
                    <a:pt x="449" y="2134"/>
                  </a:lnTo>
                  <a:lnTo>
                    <a:pt x="490" y="2128"/>
                  </a:lnTo>
                  <a:lnTo>
                    <a:pt x="537" y="2116"/>
                  </a:lnTo>
                  <a:lnTo>
                    <a:pt x="583" y="2104"/>
                  </a:lnTo>
                  <a:lnTo>
                    <a:pt x="624" y="2087"/>
                  </a:lnTo>
                  <a:lnTo>
                    <a:pt x="671" y="2064"/>
                  </a:lnTo>
                  <a:lnTo>
                    <a:pt x="718" y="2040"/>
                  </a:lnTo>
                  <a:lnTo>
                    <a:pt x="758" y="2005"/>
                  </a:lnTo>
                  <a:lnTo>
                    <a:pt x="805" y="1970"/>
                  </a:lnTo>
                  <a:lnTo>
                    <a:pt x="852" y="1924"/>
                  </a:lnTo>
                  <a:lnTo>
                    <a:pt x="893" y="1865"/>
                  </a:lnTo>
                  <a:lnTo>
                    <a:pt x="939" y="1807"/>
                  </a:lnTo>
                  <a:lnTo>
                    <a:pt x="986" y="1731"/>
                  </a:lnTo>
                  <a:lnTo>
                    <a:pt x="1027" y="1650"/>
                  </a:lnTo>
                  <a:lnTo>
                    <a:pt x="1073" y="1562"/>
                  </a:lnTo>
                  <a:lnTo>
                    <a:pt x="1120" y="1457"/>
                  </a:lnTo>
                  <a:lnTo>
                    <a:pt x="1161" y="1352"/>
                  </a:lnTo>
                  <a:lnTo>
                    <a:pt x="1208" y="1230"/>
                  </a:lnTo>
                  <a:lnTo>
                    <a:pt x="1254" y="1107"/>
                  </a:lnTo>
                  <a:lnTo>
                    <a:pt x="1295" y="979"/>
                  </a:lnTo>
                  <a:lnTo>
                    <a:pt x="1342" y="851"/>
                  </a:lnTo>
                  <a:lnTo>
                    <a:pt x="1388" y="723"/>
                  </a:lnTo>
                  <a:lnTo>
                    <a:pt x="1429" y="594"/>
                  </a:lnTo>
                  <a:lnTo>
                    <a:pt x="1476" y="472"/>
                  </a:lnTo>
                  <a:lnTo>
                    <a:pt x="1523" y="355"/>
                  </a:lnTo>
                  <a:lnTo>
                    <a:pt x="1563" y="256"/>
                  </a:lnTo>
                  <a:lnTo>
                    <a:pt x="1610" y="169"/>
                  </a:lnTo>
                  <a:lnTo>
                    <a:pt x="1657" y="99"/>
                  </a:lnTo>
                  <a:lnTo>
                    <a:pt x="1698" y="46"/>
                  </a:lnTo>
                  <a:lnTo>
                    <a:pt x="1744" y="11"/>
                  </a:lnTo>
                  <a:lnTo>
                    <a:pt x="1785" y="0"/>
                  </a:lnTo>
                  <a:lnTo>
                    <a:pt x="1832" y="11"/>
                  </a:lnTo>
                  <a:lnTo>
                    <a:pt x="1878" y="46"/>
                  </a:lnTo>
                  <a:lnTo>
                    <a:pt x="1919" y="99"/>
                  </a:lnTo>
                  <a:lnTo>
                    <a:pt x="1966" y="169"/>
                  </a:lnTo>
                  <a:lnTo>
                    <a:pt x="2013" y="256"/>
                  </a:lnTo>
                  <a:lnTo>
                    <a:pt x="2053" y="355"/>
                  </a:lnTo>
                  <a:lnTo>
                    <a:pt x="2100" y="472"/>
                  </a:lnTo>
                  <a:lnTo>
                    <a:pt x="2147" y="594"/>
                  </a:lnTo>
                  <a:lnTo>
                    <a:pt x="2188" y="723"/>
                  </a:lnTo>
                  <a:lnTo>
                    <a:pt x="2234" y="851"/>
                  </a:lnTo>
                  <a:lnTo>
                    <a:pt x="2281" y="979"/>
                  </a:lnTo>
                  <a:lnTo>
                    <a:pt x="2322" y="1107"/>
                  </a:lnTo>
                  <a:lnTo>
                    <a:pt x="2368" y="1230"/>
                  </a:lnTo>
                  <a:lnTo>
                    <a:pt x="2415" y="1352"/>
                  </a:lnTo>
                  <a:lnTo>
                    <a:pt x="2456" y="1457"/>
                  </a:lnTo>
                  <a:lnTo>
                    <a:pt x="2503" y="1562"/>
                  </a:lnTo>
                  <a:lnTo>
                    <a:pt x="2549" y="1650"/>
                  </a:lnTo>
                  <a:lnTo>
                    <a:pt x="2590" y="1731"/>
                  </a:lnTo>
                  <a:lnTo>
                    <a:pt x="2637" y="1807"/>
                  </a:lnTo>
                  <a:lnTo>
                    <a:pt x="2683" y="1865"/>
                  </a:lnTo>
                  <a:lnTo>
                    <a:pt x="2724" y="1924"/>
                  </a:lnTo>
                  <a:lnTo>
                    <a:pt x="2771" y="1970"/>
                  </a:lnTo>
                  <a:lnTo>
                    <a:pt x="2818" y="2005"/>
                  </a:lnTo>
                  <a:lnTo>
                    <a:pt x="2858" y="2040"/>
                  </a:lnTo>
                  <a:lnTo>
                    <a:pt x="2905" y="2064"/>
                  </a:lnTo>
                  <a:lnTo>
                    <a:pt x="2952" y="2087"/>
                  </a:lnTo>
                  <a:lnTo>
                    <a:pt x="2993" y="2104"/>
                  </a:lnTo>
                  <a:lnTo>
                    <a:pt x="3039" y="2116"/>
                  </a:lnTo>
                  <a:lnTo>
                    <a:pt x="3086" y="2128"/>
                  </a:lnTo>
                  <a:lnTo>
                    <a:pt x="3127" y="2134"/>
                  </a:lnTo>
                  <a:lnTo>
                    <a:pt x="3173" y="2139"/>
                  </a:lnTo>
                  <a:lnTo>
                    <a:pt x="3220" y="2145"/>
                  </a:lnTo>
                  <a:lnTo>
                    <a:pt x="3261" y="2151"/>
                  </a:lnTo>
                  <a:lnTo>
                    <a:pt x="3308" y="2151"/>
                  </a:lnTo>
                  <a:lnTo>
                    <a:pt x="3354" y="2157"/>
                  </a:lnTo>
                  <a:lnTo>
                    <a:pt x="3395" y="2157"/>
                  </a:lnTo>
                  <a:lnTo>
                    <a:pt x="3442" y="2157"/>
                  </a:lnTo>
                  <a:lnTo>
                    <a:pt x="3488" y="2157"/>
                  </a:lnTo>
                  <a:lnTo>
                    <a:pt x="3529" y="2157"/>
                  </a:lnTo>
                  <a:lnTo>
                    <a:pt x="3576" y="2157"/>
                  </a:lnTo>
                  <a:lnTo>
                    <a:pt x="0" y="2157"/>
                  </a:lnTo>
                  <a:close/>
                </a:path>
              </a:pathLst>
            </a:custGeom>
            <a:solidFill>
              <a:srgbClr val="B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747" y="3216"/>
              <a:ext cx="2678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747" y="3216"/>
              <a:ext cx="0" cy="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1191" y="3216"/>
              <a:ext cx="0" cy="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1640" y="3216"/>
              <a:ext cx="0" cy="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2083" y="3216"/>
              <a:ext cx="0" cy="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2532" y="3216"/>
              <a:ext cx="0" cy="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2981" y="3216"/>
              <a:ext cx="0" cy="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3425" y="3216"/>
              <a:ext cx="0" cy="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1220" y="331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1640" y="331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2060" y="329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2503" y="331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2923" y="331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2976" y="331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3372" y="331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3425" y="331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298" y="972"/>
              <a:ext cx="3576" cy="2157"/>
            </a:xfrm>
            <a:custGeom>
              <a:avLst/>
              <a:gdLst>
                <a:gd name="T0" fmla="*/ 47 w 3576"/>
                <a:gd name="T1" fmla="*/ 2157 h 2157"/>
                <a:gd name="T2" fmla="*/ 134 w 3576"/>
                <a:gd name="T3" fmla="*/ 2157 h 2157"/>
                <a:gd name="T4" fmla="*/ 222 w 3576"/>
                <a:gd name="T5" fmla="*/ 2157 h 2157"/>
                <a:gd name="T6" fmla="*/ 315 w 3576"/>
                <a:gd name="T7" fmla="*/ 2151 h 2157"/>
                <a:gd name="T8" fmla="*/ 403 w 3576"/>
                <a:gd name="T9" fmla="*/ 2139 h 2157"/>
                <a:gd name="T10" fmla="*/ 490 w 3576"/>
                <a:gd name="T11" fmla="*/ 2128 h 2157"/>
                <a:gd name="T12" fmla="*/ 583 w 3576"/>
                <a:gd name="T13" fmla="*/ 2104 h 2157"/>
                <a:gd name="T14" fmla="*/ 671 w 3576"/>
                <a:gd name="T15" fmla="*/ 2064 h 2157"/>
                <a:gd name="T16" fmla="*/ 758 w 3576"/>
                <a:gd name="T17" fmla="*/ 2005 h 2157"/>
                <a:gd name="T18" fmla="*/ 852 w 3576"/>
                <a:gd name="T19" fmla="*/ 1924 h 2157"/>
                <a:gd name="T20" fmla="*/ 939 w 3576"/>
                <a:gd name="T21" fmla="*/ 1807 h 2157"/>
                <a:gd name="T22" fmla="*/ 1027 w 3576"/>
                <a:gd name="T23" fmla="*/ 1650 h 2157"/>
                <a:gd name="T24" fmla="*/ 1120 w 3576"/>
                <a:gd name="T25" fmla="*/ 1457 h 2157"/>
                <a:gd name="T26" fmla="*/ 1208 w 3576"/>
                <a:gd name="T27" fmla="*/ 1230 h 2157"/>
                <a:gd name="T28" fmla="*/ 1295 w 3576"/>
                <a:gd name="T29" fmla="*/ 979 h 2157"/>
                <a:gd name="T30" fmla="*/ 1388 w 3576"/>
                <a:gd name="T31" fmla="*/ 723 h 2157"/>
                <a:gd name="T32" fmla="*/ 1476 w 3576"/>
                <a:gd name="T33" fmla="*/ 472 h 2157"/>
                <a:gd name="T34" fmla="*/ 1563 w 3576"/>
                <a:gd name="T35" fmla="*/ 256 h 2157"/>
                <a:gd name="T36" fmla="*/ 1657 w 3576"/>
                <a:gd name="T37" fmla="*/ 99 h 2157"/>
                <a:gd name="T38" fmla="*/ 1744 w 3576"/>
                <a:gd name="T39" fmla="*/ 11 h 2157"/>
                <a:gd name="T40" fmla="*/ 1832 w 3576"/>
                <a:gd name="T41" fmla="*/ 11 h 2157"/>
                <a:gd name="T42" fmla="*/ 1919 w 3576"/>
                <a:gd name="T43" fmla="*/ 99 h 2157"/>
                <a:gd name="T44" fmla="*/ 2013 w 3576"/>
                <a:gd name="T45" fmla="*/ 256 h 2157"/>
                <a:gd name="T46" fmla="*/ 2100 w 3576"/>
                <a:gd name="T47" fmla="*/ 472 h 2157"/>
                <a:gd name="T48" fmla="*/ 2188 w 3576"/>
                <a:gd name="T49" fmla="*/ 723 h 2157"/>
                <a:gd name="T50" fmla="*/ 2281 w 3576"/>
                <a:gd name="T51" fmla="*/ 979 h 2157"/>
                <a:gd name="T52" fmla="*/ 2368 w 3576"/>
                <a:gd name="T53" fmla="*/ 1230 h 2157"/>
                <a:gd name="T54" fmla="*/ 2456 w 3576"/>
                <a:gd name="T55" fmla="*/ 1457 h 2157"/>
                <a:gd name="T56" fmla="*/ 2549 w 3576"/>
                <a:gd name="T57" fmla="*/ 1650 h 2157"/>
                <a:gd name="T58" fmla="*/ 2637 w 3576"/>
                <a:gd name="T59" fmla="*/ 1807 h 2157"/>
                <a:gd name="T60" fmla="*/ 2724 w 3576"/>
                <a:gd name="T61" fmla="*/ 1924 h 2157"/>
                <a:gd name="T62" fmla="*/ 2818 w 3576"/>
                <a:gd name="T63" fmla="*/ 2005 h 2157"/>
                <a:gd name="T64" fmla="*/ 2905 w 3576"/>
                <a:gd name="T65" fmla="*/ 2064 h 2157"/>
                <a:gd name="T66" fmla="*/ 2993 w 3576"/>
                <a:gd name="T67" fmla="*/ 2104 h 2157"/>
                <a:gd name="T68" fmla="*/ 3086 w 3576"/>
                <a:gd name="T69" fmla="*/ 2128 h 2157"/>
                <a:gd name="T70" fmla="*/ 3173 w 3576"/>
                <a:gd name="T71" fmla="*/ 2139 h 2157"/>
                <a:gd name="T72" fmla="*/ 3261 w 3576"/>
                <a:gd name="T73" fmla="*/ 2151 h 2157"/>
                <a:gd name="T74" fmla="*/ 3354 w 3576"/>
                <a:gd name="T75" fmla="*/ 2157 h 2157"/>
                <a:gd name="T76" fmla="*/ 3442 w 3576"/>
                <a:gd name="T77" fmla="*/ 2157 h 2157"/>
                <a:gd name="T78" fmla="*/ 3529 w 3576"/>
                <a:gd name="T79" fmla="*/ 2157 h 2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76" h="2157">
                  <a:moveTo>
                    <a:pt x="0" y="2157"/>
                  </a:moveTo>
                  <a:lnTo>
                    <a:pt x="47" y="2157"/>
                  </a:lnTo>
                  <a:lnTo>
                    <a:pt x="88" y="2157"/>
                  </a:lnTo>
                  <a:lnTo>
                    <a:pt x="134" y="2157"/>
                  </a:lnTo>
                  <a:lnTo>
                    <a:pt x="181" y="2157"/>
                  </a:lnTo>
                  <a:lnTo>
                    <a:pt x="222" y="2157"/>
                  </a:lnTo>
                  <a:lnTo>
                    <a:pt x="268" y="2151"/>
                  </a:lnTo>
                  <a:lnTo>
                    <a:pt x="315" y="2151"/>
                  </a:lnTo>
                  <a:lnTo>
                    <a:pt x="356" y="2145"/>
                  </a:lnTo>
                  <a:lnTo>
                    <a:pt x="403" y="2139"/>
                  </a:lnTo>
                  <a:lnTo>
                    <a:pt x="449" y="2134"/>
                  </a:lnTo>
                  <a:lnTo>
                    <a:pt x="490" y="2128"/>
                  </a:lnTo>
                  <a:lnTo>
                    <a:pt x="537" y="2116"/>
                  </a:lnTo>
                  <a:lnTo>
                    <a:pt x="583" y="2104"/>
                  </a:lnTo>
                  <a:lnTo>
                    <a:pt x="624" y="2087"/>
                  </a:lnTo>
                  <a:lnTo>
                    <a:pt x="671" y="2064"/>
                  </a:lnTo>
                  <a:lnTo>
                    <a:pt x="718" y="2040"/>
                  </a:lnTo>
                  <a:lnTo>
                    <a:pt x="758" y="2005"/>
                  </a:lnTo>
                  <a:lnTo>
                    <a:pt x="805" y="1970"/>
                  </a:lnTo>
                  <a:lnTo>
                    <a:pt x="852" y="1924"/>
                  </a:lnTo>
                  <a:lnTo>
                    <a:pt x="893" y="1865"/>
                  </a:lnTo>
                  <a:lnTo>
                    <a:pt x="939" y="1807"/>
                  </a:lnTo>
                  <a:lnTo>
                    <a:pt x="986" y="1731"/>
                  </a:lnTo>
                  <a:lnTo>
                    <a:pt x="1027" y="1650"/>
                  </a:lnTo>
                  <a:lnTo>
                    <a:pt x="1073" y="1562"/>
                  </a:lnTo>
                  <a:lnTo>
                    <a:pt x="1120" y="1457"/>
                  </a:lnTo>
                  <a:lnTo>
                    <a:pt x="1161" y="1352"/>
                  </a:lnTo>
                  <a:lnTo>
                    <a:pt x="1208" y="1230"/>
                  </a:lnTo>
                  <a:lnTo>
                    <a:pt x="1254" y="1107"/>
                  </a:lnTo>
                  <a:lnTo>
                    <a:pt x="1295" y="979"/>
                  </a:lnTo>
                  <a:lnTo>
                    <a:pt x="1342" y="851"/>
                  </a:lnTo>
                  <a:lnTo>
                    <a:pt x="1388" y="723"/>
                  </a:lnTo>
                  <a:lnTo>
                    <a:pt x="1429" y="594"/>
                  </a:lnTo>
                  <a:lnTo>
                    <a:pt x="1476" y="472"/>
                  </a:lnTo>
                  <a:lnTo>
                    <a:pt x="1523" y="355"/>
                  </a:lnTo>
                  <a:lnTo>
                    <a:pt x="1563" y="256"/>
                  </a:lnTo>
                  <a:lnTo>
                    <a:pt x="1610" y="169"/>
                  </a:lnTo>
                  <a:lnTo>
                    <a:pt x="1657" y="99"/>
                  </a:lnTo>
                  <a:lnTo>
                    <a:pt x="1698" y="46"/>
                  </a:lnTo>
                  <a:lnTo>
                    <a:pt x="1744" y="11"/>
                  </a:lnTo>
                  <a:lnTo>
                    <a:pt x="1785" y="0"/>
                  </a:lnTo>
                  <a:lnTo>
                    <a:pt x="1832" y="11"/>
                  </a:lnTo>
                  <a:lnTo>
                    <a:pt x="1878" y="46"/>
                  </a:lnTo>
                  <a:lnTo>
                    <a:pt x="1919" y="99"/>
                  </a:lnTo>
                  <a:lnTo>
                    <a:pt x="1966" y="169"/>
                  </a:lnTo>
                  <a:lnTo>
                    <a:pt x="2013" y="256"/>
                  </a:lnTo>
                  <a:lnTo>
                    <a:pt x="2053" y="355"/>
                  </a:lnTo>
                  <a:lnTo>
                    <a:pt x="2100" y="472"/>
                  </a:lnTo>
                  <a:lnTo>
                    <a:pt x="2147" y="594"/>
                  </a:lnTo>
                  <a:lnTo>
                    <a:pt x="2188" y="723"/>
                  </a:lnTo>
                  <a:lnTo>
                    <a:pt x="2234" y="851"/>
                  </a:lnTo>
                  <a:lnTo>
                    <a:pt x="2281" y="979"/>
                  </a:lnTo>
                  <a:lnTo>
                    <a:pt x="2322" y="1107"/>
                  </a:lnTo>
                  <a:lnTo>
                    <a:pt x="2368" y="1230"/>
                  </a:lnTo>
                  <a:lnTo>
                    <a:pt x="2415" y="1352"/>
                  </a:lnTo>
                  <a:lnTo>
                    <a:pt x="2456" y="1457"/>
                  </a:lnTo>
                  <a:lnTo>
                    <a:pt x="2503" y="1562"/>
                  </a:lnTo>
                  <a:lnTo>
                    <a:pt x="2549" y="1650"/>
                  </a:lnTo>
                  <a:lnTo>
                    <a:pt x="2590" y="1731"/>
                  </a:lnTo>
                  <a:lnTo>
                    <a:pt x="2637" y="1807"/>
                  </a:lnTo>
                  <a:lnTo>
                    <a:pt x="2683" y="1865"/>
                  </a:lnTo>
                  <a:lnTo>
                    <a:pt x="2724" y="1924"/>
                  </a:lnTo>
                  <a:lnTo>
                    <a:pt x="2771" y="1970"/>
                  </a:lnTo>
                  <a:lnTo>
                    <a:pt x="2818" y="2005"/>
                  </a:lnTo>
                  <a:lnTo>
                    <a:pt x="2858" y="2040"/>
                  </a:lnTo>
                  <a:lnTo>
                    <a:pt x="2905" y="2064"/>
                  </a:lnTo>
                  <a:lnTo>
                    <a:pt x="2952" y="2087"/>
                  </a:lnTo>
                  <a:lnTo>
                    <a:pt x="2993" y="2104"/>
                  </a:lnTo>
                  <a:lnTo>
                    <a:pt x="3039" y="2116"/>
                  </a:lnTo>
                  <a:lnTo>
                    <a:pt x="3086" y="2128"/>
                  </a:lnTo>
                  <a:lnTo>
                    <a:pt x="3127" y="2134"/>
                  </a:lnTo>
                  <a:lnTo>
                    <a:pt x="3173" y="2139"/>
                  </a:lnTo>
                  <a:lnTo>
                    <a:pt x="3220" y="2145"/>
                  </a:lnTo>
                  <a:lnTo>
                    <a:pt x="3261" y="2151"/>
                  </a:lnTo>
                  <a:lnTo>
                    <a:pt x="3308" y="2151"/>
                  </a:lnTo>
                  <a:lnTo>
                    <a:pt x="3354" y="2157"/>
                  </a:lnTo>
                  <a:lnTo>
                    <a:pt x="3395" y="2157"/>
                  </a:lnTo>
                  <a:lnTo>
                    <a:pt x="3442" y="2157"/>
                  </a:lnTo>
                  <a:lnTo>
                    <a:pt x="3488" y="2157"/>
                  </a:lnTo>
                  <a:lnTo>
                    <a:pt x="3529" y="2157"/>
                  </a:lnTo>
                  <a:lnTo>
                    <a:pt x="3576" y="2157"/>
                  </a:lnTo>
                </a:path>
              </a:pathLst>
            </a:custGeom>
            <a:noFill/>
            <a:ln w="9525">
              <a:solidFill>
                <a:srgbClr val="ADD8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 flipV="1">
              <a:off x="747" y="3106"/>
              <a:ext cx="0" cy="23"/>
            </a:xfrm>
            <a:prstGeom prst="line">
              <a:avLst/>
            </a:prstGeom>
            <a:noFill/>
            <a:ln w="9525">
              <a:solidFill>
                <a:srgbClr val="9AC0C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9" name="Line 39"/>
            <p:cNvSpPr>
              <a:spLocks noChangeShapeType="1"/>
            </p:cNvSpPr>
            <p:nvPr/>
          </p:nvSpPr>
          <p:spPr bwMode="auto">
            <a:xfrm flipV="1">
              <a:off x="3425" y="3106"/>
              <a:ext cx="0" cy="23"/>
            </a:xfrm>
            <a:prstGeom prst="line">
              <a:avLst/>
            </a:prstGeom>
            <a:noFill/>
            <a:ln w="9525">
              <a:solidFill>
                <a:srgbClr val="9AC0C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sp>
        <p:nvSpPr>
          <p:cNvPr id="53" name="Line Callout 1 52"/>
          <p:cNvSpPr/>
          <p:nvPr/>
        </p:nvSpPr>
        <p:spPr bwMode="auto">
          <a:xfrm>
            <a:off x="4860032" y="5755961"/>
            <a:ext cx="2592288" cy="504056"/>
          </a:xfrm>
          <a:prstGeom prst="borderCallout1">
            <a:avLst>
              <a:gd name="adj1" fmla="val -5238"/>
              <a:gd name="adj2" fmla="val 44141"/>
              <a:gd name="adj3" fmla="val -98892"/>
              <a:gd name="adj4" fmla="val 23252"/>
            </a:avLst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NZ" sz="2000" i="1" dirty="0" smtClean="0">
                <a:solidFill>
                  <a:srgbClr val="FF6600"/>
                </a:solidFill>
              </a:rPr>
              <a:t>Observable values</a:t>
            </a:r>
            <a:endParaRPr lang="en-NZ" sz="2000" dirty="0">
              <a:solidFill>
                <a:srgbClr val="FF6600"/>
              </a:solidFill>
            </a:endParaRPr>
          </a:p>
        </p:txBody>
      </p:sp>
      <p:sp>
        <p:nvSpPr>
          <p:cNvPr id="54" name="Line Callout 1 53"/>
          <p:cNvSpPr/>
          <p:nvPr/>
        </p:nvSpPr>
        <p:spPr bwMode="auto">
          <a:xfrm>
            <a:off x="5148064" y="2721260"/>
            <a:ext cx="2159664" cy="779748"/>
          </a:xfrm>
          <a:prstGeom prst="borderCallout1">
            <a:avLst>
              <a:gd name="adj1" fmla="val 45736"/>
              <a:gd name="adj2" fmla="val -2048"/>
              <a:gd name="adj3" fmla="val -34425"/>
              <a:gd name="adj4" fmla="val -82514"/>
            </a:avLst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NZ" sz="2000" i="1" dirty="0" smtClean="0">
                <a:solidFill>
                  <a:srgbClr val="FF6600"/>
                </a:solidFill>
              </a:rPr>
              <a:t>Probability</a:t>
            </a:r>
          </a:p>
          <a:p>
            <a:r>
              <a:rPr lang="en-NZ" sz="1400" dirty="0" smtClean="0">
                <a:solidFill>
                  <a:srgbClr val="0070C0"/>
                </a:solidFill>
              </a:rPr>
              <a:t>Sums to 1</a:t>
            </a:r>
            <a:endParaRPr lang="en-NZ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5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975"/>
          </a:xfrm>
        </p:spPr>
        <p:txBody>
          <a:bodyPr/>
          <a:lstStyle/>
          <a:p>
            <a:r>
              <a:rPr lang="en-NZ" dirty="0" smtClean="0"/>
              <a:t>Normal Distribution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89D37-D5E0-4088-AA3C-B6D3DDAF117D}" type="slidenum">
              <a:rPr lang="en-GB" altLang="en-US" smtClean="0"/>
              <a:pPr>
                <a:defRPr/>
              </a:pPr>
              <a:t>14</a:t>
            </a:fld>
            <a:endParaRPr lang="en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44008" y="864554"/>
                <a:ext cx="2282612" cy="670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NZ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Z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NZ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NZ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NZ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864554"/>
                <a:ext cx="2282612" cy="6708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44008" y="1729019"/>
                <a:ext cx="4319580" cy="800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NZ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NZ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NZ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NZ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NZ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NZ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NZ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NZ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NZ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NZ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en-NZ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NZ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NZ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NZ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NZ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NZ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NZ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NZ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NZ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NZ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NZ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729019"/>
                <a:ext cx="4319580" cy="800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4"/>
          <p:cNvGrpSpPr>
            <a:grpSpLocks noChangeAspect="1"/>
          </p:cNvGrpSpPr>
          <p:nvPr/>
        </p:nvGrpSpPr>
        <p:grpSpPr bwMode="auto">
          <a:xfrm>
            <a:off x="250825" y="1412875"/>
            <a:ext cx="6121400" cy="4044950"/>
            <a:chOff x="158" y="890"/>
            <a:chExt cx="3856" cy="2548"/>
          </a:xfrm>
        </p:grpSpPr>
        <p:sp>
          <p:nvSpPr>
            <p:cNvPr id="1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8" y="890"/>
              <a:ext cx="3856" cy="2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298" y="972"/>
              <a:ext cx="3576" cy="2157"/>
            </a:xfrm>
            <a:custGeom>
              <a:avLst/>
              <a:gdLst>
                <a:gd name="T0" fmla="*/ 47 w 3576"/>
                <a:gd name="T1" fmla="*/ 2157 h 2157"/>
                <a:gd name="T2" fmla="*/ 134 w 3576"/>
                <a:gd name="T3" fmla="*/ 2157 h 2157"/>
                <a:gd name="T4" fmla="*/ 222 w 3576"/>
                <a:gd name="T5" fmla="*/ 2157 h 2157"/>
                <a:gd name="T6" fmla="*/ 315 w 3576"/>
                <a:gd name="T7" fmla="*/ 2151 h 2157"/>
                <a:gd name="T8" fmla="*/ 403 w 3576"/>
                <a:gd name="T9" fmla="*/ 2139 h 2157"/>
                <a:gd name="T10" fmla="*/ 490 w 3576"/>
                <a:gd name="T11" fmla="*/ 2128 h 2157"/>
                <a:gd name="T12" fmla="*/ 583 w 3576"/>
                <a:gd name="T13" fmla="*/ 2104 h 2157"/>
                <a:gd name="T14" fmla="*/ 671 w 3576"/>
                <a:gd name="T15" fmla="*/ 2064 h 2157"/>
                <a:gd name="T16" fmla="*/ 758 w 3576"/>
                <a:gd name="T17" fmla="*/ 2005 h 2157"/>
                <a:gd name="T18" fmla="*/ 852 w 3576"/>
                <a:gd name="T19" fmla="*/ 1924 h 2157"/>
                <a:gd name="T20" fmla="*/ 939 w 3576"/>
                <a:gd name="T21" fmla="*/ 1807 h 2157"/>
                <a:gd name="T22" fmla="*/ 1027 w 3576"/>
                <a:gd name="T23" fmla="*/ 1650 h 2157"/>
                <a:gd name="T24" fmla="*/ 1120 w 3576"/>
                <a:gd name="T25" fmla="*/ 1457 h 2157"/>
                <a:gd name="T26" fmla="*/ 1208 w 3576"/>
                <a:gd name="T27" fmla="*/ 1230 h 2157"/>
                <a:gd name="T28" fmla="*/ 1295 w 3576"/>
                <a:gd name="T29" fmla="*/ 979 h 2157"/>
                <a:gd name="T30" fmla="*/ 1388 w 3576"/>
                <a:gd name="T31" fmla="*/ 723 h 2157"/>
                <a:gd name="T32" fmla="*/ 1476 w 3576"/>
                <a:gd name="T33" fmla="*/ 472 h 2157"/>
                <a:gd name="T34" fmla="*/ 1563 w 3576"/>
                <a:gd name="T35" fmla="*/ 256 h 2157"/>
                <a:gd name="T36" fmla="*/ 1657 w 3576"/>
                <a:gd name="T37" fmla="*/ 99 h 2157"/>
                <a:gd name="T38" fmla="*/ 1744 w 3576"/>
                <a:gd name="T39" fmla="*/ 11 h 2157"/>
                <a:gd name="T40" fmla="*/ 1832 w 3576"/>
                <a:gd name="T41" fmla="*/ 11 h 2157"/>
                <a:gd name="T42" fmla="*/ 1919 w 3576"/>
                <a:gd name="T43" fmla="*/ 99 h 2157"/>
                <a:gd name="T44" fmla="*/ 2013 w 3576"/>
                <a:gd name="T45" fmla="*/ 256 h 2157"/>
                <a:gd name="T46" fmla="*/ 2100 w 3576"/>
                <a:gd name="T47" fmla="*/ 472 h 2157"/>
                <a:gd name="T48" fmla="*/ 2188 w 3576"/>
                <a:gd name="T49" fmla="*/ 723 h 2157"/>
                <a:gd name="T50" fmla="*/ 2281 w 3576"/>
                <a:gd name="T51" fmla="*/ 979 h 2157"/>
                <a:gd name="T52" fmla="*/ 2368 w 3576"/>
                <a:gd name="T53" fmla="*/ 1230 h 2157"/>
                <a:gd name="T54" fmla="*/ 2456 w 3576"/>
                <a:gd name="T55" fmla="*/ 1457 h 2157"/>
                <a:gd name="T56" fmla="*/ 2549 w 3576"/>
                <a:gd name="T57" fmla="*/ 1650 h 2157"/>
                <a:gd name="T58" fmla="*/ 2637 w 3576"/>
                <a:gd name="T59" fmla="*/ 1807 h 2157"/>
                <a:gd name="T60" fmla="*/ 2724 w 3576"/>
                <a:gd name="T61" fmla="*/ 1924 h 2157"/>
                <a:gd name="T62" fmla="*/ 2818 w 3576"/>
                <a:gd name="T63" fmla="*/ 2005 h 2157"/>
                <a:gd name="T64" fmla="*/ 2905 w 3576"/>
                <a:gd name="T65" fmla="*/ 2064 h 2157"/>
                <a:gd name="T66" fmla="*/ 2993 w 3576"/>
                <a:gd name="T67" fmla="*/ 2104 h 2157"/>
                <a:gd name="T68" fmla="*/ 3086 w 3576"/>
                <a:gd name="T69" fmla="*/ 2128 h 2157"/>
                <a:gd name="T70" fmla="*/ 3173 w 3576"/>
                <a:gd name="T71" fmla="*/ 2139 h 2157"/>
                <a:gd name="T72" fmla="*/ 3261 w 3576"/>
                <a:gd name="T73" fmla="*/ 2151 h 2157"/>
                <a:gd name="T74" fmla="*/ 3354 w 3576"/>
                <a:gd name="T75" fmla="*/ 2157 h 2157"/>
                <a:gd name="T76" fmla="*/ 3442 w 3576"/>
                <a:gd name="T77" fmla="*/ 2157 h 2157"/>
                <a:gd name="T78" fmla="*/ 3529 w 3576"/>
                <a:gd name="T79" fmla="*/ 2157 h 2157"/>
                <a:gd name="T80" fmla="*/ 0 w 3576"/>
                <a:gd name="T81" fmla="*/ 2157 h 2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76" h="2157">
                  <a:moveTo>
                    <a:pt x="0" y="2157"/>
                  </a:moveTo>
                  <a:lnTo>
                    <a:pt x="47" y="2157"/>
                  </a:lnTo>
                  <a:lnTo>
                    <a:pt x="88" y="2157"/>
                  </a:lnTo>
                  <a:lnTo>
                    <a:pt x="134" y="2157"/>
                  </a:lnTo>
                  <a:lnTo>
                    <a:pt x="181" y="2157"/>
                  </a:lnTo>
                  <a:lnTo>
                    <a:pt x="222" y="2157"/>
                  </a:lnTo>
                  <a:lnTo>
                    <a:pt x="268" y="2151"/>
                  </a:lnTo>
                  <a:lnTo>
                    <a:pt x="315" y="2151"/>
                  </a:lnTo>
                  <a:lnTo>
                    <a:pt x="356" y="2145"/>
                  </a:lnTo>
                  <a:lnTo>
                    <a:pt x="403" y="2139"/>
                  </a:lnTo>
                  <a:lnTo>
                    <a:pt x="449" y="2134"/>
                  </a:lnTo>
                  <a:lnTo>
                    <a:pt x="490" y="2128"/>
                  </a:lnTo>
                  <a:lnTo>
                    <a:pt x="537" y="2116"/>
                  </a:lnTo>
                  <a:lnTo>
                    <a:pt x="583" y="2104"/>
                  </a:lnTo>
                  <a:lnTo>
                    <a:pt x="624" y="2087"/>
                  </a:lnTo>
                  <a:lnTo>
                    <a:pt x="671" y="2064"/>
                  </a:lnTo>
                  <a:lnTo>
                    <a:pt x="718" y="2040"/>
                  </a:lnTo>
                  <a:lnTo>
                    <a:pt x="758" y="2005"/>
                  </a:lnTo>
                  <a:lnTo>
                    <a:pt x="805" y="1970"/>
                  </a:lnTo>
                  <a:lnTo>
                    <a:pt x="852" y="1924"/>
                  </a:lnTo>
                  <a:lnTo>
                    <a:pt x="893" y="1865"/>
                  </a:lnTo>
                  <a:lnTo>
                    <a:pt x="939" y="1807"/>
                  </a:lnTo>
                  <a:lnTo>
                    <a:pt x="986" y="1731"/>
                  </a:lnTo>
                  <a:lnTo>
                    <a:pt x="1027" y="1650"/>
                  </a:lnTo>
                  <a:lnTo>
                    <a:pt x="1073" y="1562"/>
                  </a:lnTo>
                  <a:lnTo>
                    <a:pt x="1120" y="1457"/>
                  </a:lnTo>
                  <a:lnTo>
                    <a:pt x="1161" y="1352"/>
                  </a:lnTo>
                  <a:lnTo>
                    <a:pt x="1208" y="1230"/>
                  </a:lnTo>
                  <a:lnTo>
                    <a:pt x="1254" y="1107"/>
                  </a:lnTo>
                  <a:lnTo>
                    <a:pt x="1295" y="979"/>
                  </a:lnTo>
                  <a:lnTo>
                    <a:pt x="1342" y="851"/>
                  </a:lnTo>
                  <a:lnTo>
                    <a:pt x="1388" y="723"/>
                  </a:lnTo>
                  <a:lnTo>
                    <a:pt x="1429" y="594"/>
                  </a:lnTo>
                  <a:lnTo>
                    <a:pt x="1476" y="472"/>
                  </a:lnTo>
                  <a:lnTo>
                    <a:pt x="1523" y="355"/>
                  </a:lnTo>
                  <a:lnTo>
                    <a:pt x="1563" y="256"/>
                  </a:lnTo>
                  <a:lnTo>
                    <a:pt x="1610" y="169"/>
                  </a:lnTo>
                  <a:lnTo>
                    <a:pt x="1657" y="99"/>
                  </a:lnTo>
                  <a:lnTo>
                    <a:pt x="1698" y="46"/>
                  </a:lnTo>
                  <a:lnTo>
                    <a:pt x="1744" y="11"/>
                  </a:lnTo>
                  <a:lnTo>
                    <a:pt x="1785" y="0"/>
                  </a:lnTo>
                  <a:lnTo>
                    <a:pt x="1832" y="11"/>
                  </a:lnTo>
                  <a:lnTo>
                    <a:pt x="1878" y="46"/>
                  </a:lnTo>
                  <a:lnTo>
                    <a:pt x="1919" y="99"/>
                  </a:lnTo>
                  <a:lnTo>
                    <a:pt x="1966" y="169"/>
                  </a:lnTo>
                  <a:lnTo>
                    <a:pt x="2013" y="256"/>
                  </a:lnTo>
                  <a:lnTo>
                    <a:pt x="2053" y="355"/>
                  </a:lnTo>
                  <a:lnTo>
                    <a:pt x="2100" y="472"/>
                  </a:lnTo>
                  <a:lnTo>
                    <a:pt x="2147" y="594"/>
                  </a:lnTo>
                  <a:lnTo>
                    <a:pt x="2188" y="723"/>
                  </a:lnTo>
                  <a:lnTo>
                    <a:pt x="2234" y="851"/>
                  </a:lnTo>
                  <a:lnTo>
                    <a:pt x="2281" y="979"/>
                  </a:lnTo>
                  <a:lnTo>
                    <a:pt x="2322" y="1107"/>
                  </a:lnTo>
                  <a:lnTo>
                    <a:pt x="2368" y="1230"/>
                  </a:lnTo>
                  <a:lnTo>
                    <a:pt x="2415" y="1352"/>
                  </a:lnTo>
                  <a:lnTo>
                    <a:pt x="2456" y="1457"/>
                  </a:lnTo>
                  <a:lnTo>
                    <a:pt x="2503" y="1562"/>
                  </a:lnTo>
                  <a:lnTo>
                    <a:pt x="2549" y="1650"/>
                  </a:lnTo>
                  <a:lnTo>
                    <a:pt x="2590" y="1731"/>
                  </a:lnTo>
                  <a:lnTo>
                    <a:pt x="2637" y="1807"/>
                  </a:lnTo>
                  <a:lnTo>
                    <a:pt x="2683" y="1865"/>
                  </a:lnTo>
                  <a:lnTo>
                    <a:pt x="2724" y="1924"/>
                  </a:lnTo>
                  <a:lnTo>
                    <a:pt x="2771" y="1970"/>
                  </a:lnTo>
                  <a:lnTo>
                    <a:pt x="2818" y="2005"/>
                  </a:lnTo>
                  <a:lnTo>
                    <a:pt x="2858" y="2040"/>
                  </a:lnTo>
                  <a:lnTo>
                    <a:pt x="2905" y="2064"/>
                  </a:lnTo>
                  <a:lnTo>
                    <a:pt x="2952" y="2087"/>
                  </a:lnTo>
                  <a:lnTo>
                    <a:pt x="2993" y="2104"/>
                  </a:lnTo>
                  <a:lnTo>
                    <a:pt x="3039" y="2116"/>
                  </a:lnTo>
                  <a:lnTo>
                    <a:pt x="3086" y="2128"/>
                  </a:lnTo>
                  <a:lnTo>
                    <a:pt x="3127" y="2134"/>
                  </a:lnTo>
                  <a:lnTo>
                    <a:pt x="3173" y="2139"/>
                  </a:lnTo>
                  <a:lnTo>
                    <a:pt x="3220" y="2145"/>
                  </a:lnTo>
                  <a:lnTo>
                    <a:pt x="3261" y="2151"/>
                  </a:lnTo>
                  <a:lnTo>
                    <a:pt x="3308" y="2151"/>
                  </a:lnTo>
                  <a:lnTo>
                    <a:pt x="3354" y="2157"/>
                  </a:lnTo>
                  <a:lnTo>
                    <a:pt x="3395" y="2157"/>
                  </a:lnTo>
                  <a:lnTo>
                    <a:pt x="3442" y="2157"/>
                  </a:lnTo>
                  <a:lnTo>
                    <a:pt x="3488" y="2157"/>
                  </a:lnTo>
                  <a:lnTo>
                    <a:pt x="3529" y="2157"/>
                  </a:lnTo>
                  <a:lnTo>
                    <a:pt x="3576" y="2157"/>
                  </a:lnTo>
                  <a:lnTo>
                    <a:pt x="0" y="2157"/>
                  </a:lnTo>
                  <a:close/>
                </a:path>
              </a:pathLst>
            </a:custGeom>
            <a:solidFill>
              <a:srgbClr val="B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747" y="3216"/>
              <a:ext cx="2678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747" y="3216"/>
              <a:ext cx="0" cy="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1191" y="3216"/>
              <a:ext cx="0" cy="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1640" y="3216"/>
              <a:ext cx="0" cy="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2083" y="3216"/>
              <a:ext cx="0" cy="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2532" y="3216"/>
              <a:ext cx="0" cy="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2981" y="3216"/>
              <a:ext cx="0" cy="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3425" y="3216"/>
              <a:ext cx="0" cy="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660" y="3310"/>
              <a:ext cx="11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724" y="3316"/>
              <a:ext cx="9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776" y="3310"/>
              <a:ext cx="117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Symbol" panose="05050102010706020507" pitchFamily="18" charset="2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1103" y="3310"/>
              <a:ext cx="11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1167" y="3316"/>
              <a:ext cx="9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1220" y="3310"/>
              <a:ext cx="117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Symbol" panose="05050102010706020507" pitchFamily="18" charset="2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1576" y="3310"/>
              <a:ext cx="11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1640" y="3310"/>
              <a:ext cx="117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Symbol" panose="05050102010706020507" pitchFamily="18" charset="2"/>
                </a:rPr>
                <a:t>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2060" y="3293"/>
              <a:ext cx="11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Symbol" panose="05050102010706020507" pitchFamily="18" charset="2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2503" y="3310"/>
              <a:ext cx="117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Symbol" panose="05050102010706020507" pitchFamily="18" charset="2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2923" y="3316"/>
              <a:ext cx="9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2976" y="3310"/>
              <a:ext cx="117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Symbol" panose="05050102010706020507" pitchFamily="18" charset="2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3372" y="3316"/>
              <a:ext cx="9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3425" y="3310"/>
              <a:ext cx="117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Symbol" panose="05050102010706020507" pitchFamily="18" charset="2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298" y="972"/>
              <a:ext cx="3576" cy="2157"/>
            </a:xfrm>
            <a:custGeom>
              <a:avLst/>
              <a:gdLst>
                <a:gd name="T0" fmla="*/ 47 w 3576"/>
                <a:gd name="T1" fmla="*/ 2157 h 2157"/>
                <a:gd name="T2" fmla="*/ 134 w 3576"/>
                <a:gd name="T3" fmla="*/ 2157 h 2157"/>
                <a:gd name="T4" fmla="*/ 222 w 3576"/>
                <a:gd name="T5" fmla="*/ 2157 h 2157"/>
                <a:gd name="T6" fmla="*/ 315 w 3576"/>
                <a:gd name="T7" fmla="*/ 2151 h 2157"/>
                <a:gd name="T8" fmla="*/ 403 w 3576"/>
                <a:gd name="T9" fmla="*/ 2139 h 2157"/>
                <a:gd name="T10" fmla="*/ 490 w 3576"/>
                <a:gd name="T11" fmla="*/ 2128 h 2157"/>
                <a:gd name="T12" fmla="*/ 583 w 3576"/>
                <a:gd name="T13" fmla="*/ 2104 h 2157"/>
                <a:gd name="T14" fmla="*/ 671 w 3576"/>
                <a:gd name="T15" fmla="*/ 2064 h 2157"/>
                <a:gd name="T16" fmla="*/ 758 w 3576"/>
                <a:gd name="T17" fmla="*/ 2005 h 2157"/>
                <a:gd name="T18" fmla="*/ 852 w 3576"/>
                <a:gd name="T19" fmla="*/ 1924 h 2157"/>
                <a:gd name="T20" fmla="*/ 939 w 3576"/>
                <a:gd name="T21" fmla="*/ 1807 h 2157"/>
                <a:gd name="T22" fmla="*/ 1027 w 3576"/>
                <a:gd name="T23" fmla="*/ 1650 h 2157"/>
                <a:gd name="T24" fmla="*/ 1120 w 3576"/>
                <a:gd name="T25" fmla="*/ 1457 h 2157"/>
                <a:gd name="T26" fmla="*/ 1208 w 3576"/>
                <a:gd name="T27" fmla="*/ 1230 h 2157"/>
                <a:gd name="T28" fmla="*/ 1295 w 3576"/>
                <a:gd name="T29" fmla="*/ 979 h 2157"/>
                <a:gd name="T30" fmla="*/ 1388 w 3576"/>
                <a:gd name="T31" fmla="*/ 723 h 2157"/>
                <a:gd name="T32" fmla="*/ 1476 w 3576"/>
                <a:gd name="T33" fmla="*/ 472 h 2157"/>
                <a:gd name="T34" fmla="*/ 1563 w 3576"/>
                <a:gd name="T35" fmla="*/ 256 h 2157"/>
                <a:gd name="T36" fmla="*/ 1657 w 3576"/>
                <a:gd name="T37" fmla="*/ 99 h 2157"/>
                <a:gd name="T38" fmla="*/ 1744 w 3576"/>
                <a:gd name="T39" fmla="*/ 11 h 2157"/>
                <a:gd name="T40" fmla="*/ 1832 w 3576"/>
                <a:gd name="T41" fmla="*/ 11 h 2157"/>
                <a:gd name="T42" fmla="*/ 1919 w 3576"/>
                <a:gd name="T43" fmla="*/ 99 h 2157"/>
                <a:gd name="T44" fmla="*/ 2013 w 3576"/>
                <a:gd name="T45" fmla="*/ 256 h 2157"/>
                <a:gd name="T46" fmla="*/ 2100 w 3576"/>
                <a:gd name="T47" fmla="*/ 472 h 2157"/>
                <a:gd name="T48" fmla="*/ 2188 w 3576"/>
                <a:gd name="T49" fmla="*/ 723 h 2157"/>
                <a:gd name="T50" fmla="*/ 2281 w 3576"/>
                <a:gd name="T51" fmla="*/ 979 h 2157"/>
                <a:gd name="T52" fmla="*/ 2368 w 3576"/>
                <a:gd name="T53" fmla="*/ 1230 h 2157"/>
                <a:gd name="T54" fmla="*/ 2456 w 3576"/>
                <a:gd name="T55" fmla="*/ 1457 h 2157"/>
                <a:gd name="T56" fmla="*/ 2549 w 3576"/>
                <a:gd name="T57" fmla="*/ 1650 h 2157"/>
                <a:gd name="T58" fmla="*/ 2637 w 3576"/>
                <a:gd name="T59" fmla="*/ 1807 h 2157"/>
                <a:gd name="T60" fmla="*/ 2724 w 3576"/>
                <a:gd name="T61" fmla="*/ 1924 h 2157"/>
                <a:gd name="T62" fmla="*/ 2818 w 3576"/>
                <a:gd name="T63" fmla="*/ 2005 h 2157"/>
                <a:gd name="T64" fmla="*/ 2905 w 3576"/>
                <a:gd name="T65" fmla="*/ 2064 h 2157"/>
                <a:gd name="T66" fmla="*/ 2993 w 3576"/>
                <a:gd name="T67" fmla="*/ 2104 h 2157"/>
                <a:gd name="T68" fmla="*/ 3086 w 3576"/>
                <a:gd name="T69" fmla="*/ 2128 h 2157"/>
                <a:gd name="T70" fmla="*/ 3173 w 3576"/>
                <a:gd name="T71" fmla="*/ 2139 h 2157"/>
                <a:gd name="T72" fmla="*/ 3261 w 3576"/>
                <a:gd name="T73" fmla="*/ 2151 h 2157"/>
                <a:gd name="T74" fmla="*/ 3354 w 3576"/>
                <a:gd name="T75" fmla="*/ 2157 h 2157"/>
                <a:gd name="T76" fmla="*/ 3442 w 3576"/>
                <a:gd name="T77" fmla="*/ 2157 h 2157"/>
                <a:gd name="T78" fmla="*/ 3529 w 3576"/>
                <a:gd name="T79" fmla="*/ 2157 h 2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76" h="2157">
                  <a:moveTo>
                    <a:pt x="0" y="2157"/>
                  </a:moveTo>
                  <a:lnTo>
                    <a:pt x="47" y="2157"/>
                  </a:lnTo>
                  <a:lnTo>
                    <a:pt x="88" y="2157"/>
                  </a:lnTo>
                  <a:lnTo>
                    <a:pt x="134" y="2157"/>
                  </a:lnTo>
                  <a:lnTo>
                    <a:pt x="181" y="2157"/>
                  </a:lnTo>
                  <a:lnTo>
                    <a:pt x="222" y="2157"/>
                  </a:lnTo>
                  <a:lnTo>
                    <a:pt x="268" y="2151"/>
                  </a:lnTo>
                  <a:lnTo>
                    <a:pt x="315" y="2151"/>
                  </a:lnTo>
                  <a:lnTo>
                    <a:pt x="356" y="2145"/>
                  </a:lnTo>
                  <a:lnTo>
                    <a:pt x="403" y="2139"/>
                  </a:lnTo>
                  <a:lnTo>
                    <a:pt x="449" y="2134"/>
                  </a:lnTo>
                  <a:lnTo>
                    <a:pt x="490" y="2128"/>
                  </a:lnTo>
                  <a:lnTo>
                    <a:pt x="537" y="2116"/>
                  </a:lnTo>
                  <a:lnTo>
                    <a:pt x="583" y="2104"/>
                  </a:lnTo>
                  <a:lnTo>
                    <a:pt x="624" y="2087"/>
                  </a:lnTo>
                  <a:lnTo>
                    <a:pt x="671" y="2064"/>
                  </a:lnTo>
                  <a:lnTo>
                    <a:pt x="718" y="2040"/>
                  </a:lnTo>
                  <a:lnTo>
                    <a:pt x="758" y="2005"/>
                  </a:lnTo>
                  <a:lnTo>
                    <a:pt x="805" y="1970"/>
                  </a:lnTo>
                  <a:lnTo>
                    <a:pt x="852" y="1924"/>
                  </a:lnTo>
                  <a:lnTo>
                    <a:pt x="893" y="1865"/>
                  </a:lnTo>
                  <a:lnTo>
                    <a:pt x="939" y="1807"/>
                  </a:lnTo>
                  <a:lnTo>
                    <a:pt x="986" y="1731"/>
                  </a:lnTo>
                  <a:lnTo>
                    <a:pt x="1027" y="1650"/>
                  </a:lnTo>
                  <a:lnTo>
                    <a:pt x="1073" y="1562"/>
                  </a:lnTo>
                  <a:lnTo>
                    <a:pt x="1120" y="1457"/>
                  </a:lnTo>
                  <a:lnTo>
                    <a:pt x="1161" y="1352"/>
                  </a:lnTo>
                  <a:lnTo>
                    <a:pt x="1208" y="1230"/>
                  </a:lnTo>
                  <a:lnTo>
                    <a:pt x="1254" y="1107"/>
                  </a:lnTo>
                  <a:lnTo>
                    <a:pt x="1295" y="979"/>
                  </a:lnTo>
                  <a:lnTo>
                    <a:pt x="1342" y="851"/>
                  </a:lnTo>
                  <a:lnTo>
                    <a:pt x="1388" y="723"/>
                  </a:lnTo>
                  <a:lnTo>
                    <a:pt x="1429" y="594"/>
                  </a:lnTo>
                  <a:lnTo>
                    <a:pt x="1476" y="472"/>
                  </a:lnTo>
                  <a:lnTo>
                    <a:pt x="1523" y="355"/>
                  </a:lnTo>
                  <a:lnTo>
                    <a:pt x="1563" y="256"/>
                  </a:lnTo>
                  <a:lnTo>
                    <a:pt x="1610" y="169"/>
                  </a:lnTo>
                  <a:lnTo>
                    <a:pt x="1657" y="99"/>
                  </a:lnTo>
                  <a:lnTo>
                    <a:pt x="1698" y="46"/>
                  </a:lnTo>
                  <a:lnTo>
                    <a:pt x="1744" y="11"/>
                  </a:lnTo>
                  <a:lnTo>
                    <a:pt x="1785" y="0"/>
                  </a:lnTo>
                  <a:lnTo>
                    <a:pt x="1832" y="11"/>
                  </a:lnTo>
                  <a:lnTo>
                    <a:pt x="1878" y="46"/>
                  </a:lnTo>
                  <a:lnTo>
                    <a:pt x="1919" y="99"/>
                  </a:lnTo>
                  <a:lnTo>
                    <a:pt x="1966" y="169"/>
                  </a:lnTo>
                  <a:lnTo>
                    <a:pt x="2013" y="256"/>
                  </a:lnTo>
                  <a:lnTo>
                    <a:pt x="2053" y="355"/>
                  </a:lnTo>
                  <a:lnTo>
                    <a:pt x="2100" y="472"/>
                  </a:lnTo>
                  <a:lnTo>
                    <a:pt x="2147" y="594"/>
                  </a:lnTo>
                  <a:lnTo>
                    <a:pt x="2188" y="723"/>
                  </a:lnTo>
                  <a:lnTo>
                    <a:pt x="2234" y="851"/>
                  </a:lnTo>
                  <a:lnTo>
                    <a:pt x="2281" y="979"/>
                  </a:lnTo>
                  <a:lnTo>
                    <a:pt x="2322" y="1107"/>
                  </a:lnTo>
                  <a:lnTo>
                    <a:pt x="2368" y="1230"/>
                  </a:lnTo>
                  <a:lnTo>
                    <a:pt x="2415" y="1352"/>
                  </a:lnTo>
                  <a:lnTo>
                    <a:pt x="2456" y="1457"/>
                  </a:lnTo>
                  <a:lnTo>
                    <a:pt x="2503" y="1562"/>
                  </a:lnTo>
                  <a:lnTo>
                    <a:pt x="2549" y="1650"/>
                  </a:lnTo>
                  <a:lnTo>
                    <a:pt x="2590" y="1731"/>
                  </a:lnTo>
                  <a:lnTo>
                    <a:pt x="2637" y="1807"/>
                  </a:lnTo>
                  <a:lnTo>
                    <a:pt x="2683" y="1865"/>
                  </a:lnTo>
                  <a:lnTo>
                    <a:pt x="2724" y="1924"/>
                  </a:lnTo>
                  <a:lnTo>
                    <a:pt x="2771" y="1970"/>
                  </a:lnTo>
                  <a:lnTo>
                    <a:pt x="2818" y="2005"/>
                  </a:lnTo>
                  <a:lnTo>
                    <a:pt x="2858" y="2040"/>
                  </a:lnTo>
                  <a:lnTo>
                    <a:pt x="2905" y="2064"/>
                  </a:lnTo>
                  <a:lnTo>
                    <a:pt x="2952" y="2087"/>
                  </a:lnTo>
                  <a:lnTo>
                    <a:pt x="2993" y="2104"/>
                  </a:lnTo>
                  <a:lnTo>
                    <a:pt x="3039" y="2116"/>
                  </a:lnTo>
                  <a:lnTo>
                    <a:pt x="3086" y="2128"/>
                  </a:lnTo>
                  <a:lnTo>
                    <a:pt x="3127" y="2134"/>
                  </a:lnTo>
                  <a:lnTo>
                    <a:pt x="3173" y="2139"/>
                  </a:lnTo>
                  <a:lnTo>
                    <a:pt x="3220" y="2145"/>
                  </a:lnTo>
                  <a:lnTo>
                    <a:pt x="3261" y="2151"/>
                  </a:lnTo>
                  <a:lnTo>
                    <a:pt x="3308" y="2151"/>
                  </a:lnTo>
                  <a:lnTo>
                    <a:pt x="3354" y="2157"/>
                  </a:lnTo>
                  <a:lnTo>
                    <a:pt x="3395" y="2157"/>
                  </a:lnTo>
                  <a:lnTo>
                    <a:pt x="3442" y="2157"/>
                  </a:lnTo>
                  <a:lnTo>
                    <a:pt x="3488" y="2157"/>
                  </a:lnTo>
                  <a:lnTo>
                    <a:pt x="3529" y="2157"/>
                  </a:lnTo>
                  <a:lnTo>
                    <a:pt x="3576" y="2157"/>
                  </a:lnTo>
                </a:path>
              </a:pathLst>
            </a:custGeom>
            <a:noFill/>
            <a:ln w="9525">
              <a:solidFill>
                <a:srgbClr val="ADD8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9" name="Line 29"/>
            <p:cNvSpPr>
              <a:spLocks noChangeShapeType="1"/>
            </p:cNvSpPr>
            <p:nvPr/>
          </p:nvSpPr>
          <p:spPr bwMode="auto">
            <a:xfrm flipV="1">
              <a:off x="2083" y="972"/>
              <a:ext cx="0" cy="2157"/>
            </a:xfrm>
            <a:prstGeom prst="line">
              <a:avLst/>
            </a:prstGeom>
            <a:noFill/>
            <a:ln w="9525">
              <a:solidFill>
                <a:srgbClr val="9AC0C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 flipV="1">
              <a:off x="1640" y="1823"/>
              <a:ext cx="0" cy="1306"/>
            </a:xfrm>
            <a:prstGeom prst="line">
              <a:avLst/>
            </a:prstGeom>
            <a:noFill/>
            <a:ln w="9525">
              <a:solidFill>
                <a:srgbClr val="9AC0C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1" name="Line 31"/>
            <p:cNvSpPr>
              <a:spLocks noChangeShapeType="1"/>
            </p:cNvSpPr>
            <p:nvPr/>
          </p:nvSpPr>
          <p:spPr bwMode="auto">
            <a:xfrm flipV="1">
              <a:off x="2532" y="1823"/>
              <a:ext cx="0" cy="1306"/>
            </a:xfrm>
            <a:prstGeom prst="line">
              <a:avLst/>
            </a:prstGeom>
            <a:noFill/>
            <a:ln w="9525">
              <a:solidFill>
                <a:srgbClr val="9AC0C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>
              <a:off x="1640" y="1823"/>
              <a:ext cx="89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3" name="Rectangle 33"/>
            <p:cNvSpPr>
              <a:spLocks noChangeArrowheads="1"/>
            </p:cNvSpPr>
            <p:nvPr/>
          </p:nvSpPr>
          <p:spPr bwMode="auto">
            <a:xfrm>
              <a:off x="1961" y="1724"/>
              <a:ext cx="2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68%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Line 34"/>
            <p:cNvSpPr>
              <a:spLocks noChangeShapeType="1"/>
            </p:cNvSpPr>
            <p:nvPr/>
          </p:nvSpPr>
          <p:spPr bwMode="auto">
            <a:xfrm flipV="1">
              <a:off x="1191" y="2837"/>
              <a:ext cx="0" cy="292"/>
            </a:xfrm>
            <a:prstGeom prst="line">
              <a:avLst/>
            </a:prstGeom>
            <a:noFill/>
            <a:ln w="9525">
              <a:solidFill>
                <a:srgbClr val="9AC0C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5" name="Line 35"/>
            <p:cNvSpPr>
              <a:spLocks noChangeShapeType="1"/>
            </p:cNvSpPr>
            <p:nvPr/>
          </p:nvSpPr>
          <p:spPr bwMode="auto">
            <a:xfrm flipV="1">
              <a:off x="2981" y="2837"/>
              <a:ext cx="0" cy="292"/>
            </a:xfrm>
            <a:prstGeom prst="line">
              <a:avLst/>
            </a:prstGeom>
            <a:noFill/>
            <a:ln w="9525">
              <a:solidFill>
                <a:srgbClr val="9AC0C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>
              <a:off x="1191" y="2837"/>
              <a:ext cx="179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7" name="Rectangle 37"/>
            <p:cNvSpPr>
              <a:spLocks noChangeArrowheads="1"/>
            </p:cNvSpPr>
            <p:nvPr/>
          </p:nvSpPr>
          <p:spPr bwMode="auto">
            <a:xfrm>
              <a:off x="1961" y="2745"/>
              <a:ext cx="2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95%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 flipV="1">
              <a:off x="747" y="3106"/>
              <a:ext cx="0" cy="23"/>
            </a:xfrm>
            <a:prstGeom prst="line">
              <a:avLst/>
            </a:prstGeom>
            <a:noFill/>
            <a:ln w="9525">
              <a:solidFill>
                <a:srgbClr val="9AC0C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9" name="Line 39"/>
            <p:cNvSpPr>
              <a:spLocks noChangeShapeType="1"/>
            </p:cNvSpPr>
            <p:nvPr/>
          </p:nvSpPr>
          <p:spPr bwMode="auto">
            <a:xfrm flipV="1">
              <a:off x="3425" y="3106"/>
              <a:ext cx="0" cy="23"/>
            </a:xfrm>
            <a:prstGeom prst="line">
              <a:avLst/>
            </a:prstGeom>
            <a:noFill/>
            <a:ln w="9525">
              <a:solidFill>
                <a:srgbClr val="9AC0C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>
              <a:off x="747" y="3106"/>
              <a:ext cx="267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" name="Rectangle 41"/>
            <p:cNvSpPr>
              <a:spLocks noChangeArrowheads="1"/>
            </p:cNvSpPr>
            <p:nvPr/>
          </p:nvSpPr>
          <p:spPr bwMode="auto">
            <a:xfrm>
              <a:off x="1923" y="3013"/>
              <a:ext cx="32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99.7%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30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975"/>
          </a:xfrm>
        </p:spPr>
        <p:txBody>
          <a:bodyPr/>
          <a:lstStyle/>
          <a:p>
            <a:r>
              <a:rPr lang="en-NZ" dirty="0" smtClean="0"/>
              <a:t>Normal Distribution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89D37-D5E0-4088-AA3C-B6D3DDAF117D}" type="slidenum">
              <a:rPr lang="en-GB" altLang="en-US" smtClean="0"/>
              <a:pPr>
                <a:defRPr/>
              </a:pPr>
              <a:t>15</a:t>
            </a:fld>
            <a:endParaRPr lang="en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44008" y="864554"/>
                <a:ext cx="2282612" cy="670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NZ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Z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NZ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NZ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NZ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864554"/>
                <a:ext cx="2282612" cy="6708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44008" y="1729019"/>
                <a:ext cx="4319580" cy="800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NZ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NZ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NZ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NZ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NZ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NZ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NZ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NZ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NZ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NZ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en-NZ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NZ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NZ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NZ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NZ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NZ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NZ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NZ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NZ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NZ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NZ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729019"/>
                <a:ext cx="4319580" cy="800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64306" y="5121220"/>
                <a:ext cx="2169440" cy="945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NZ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NZ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NZ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306" y="5121220"/>
                <a:ext cx="2169440" cy="9451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"/>
          <p:cNvGrpSpPr>
            <a:grpSpLocks noChangeAspect="1"/>
          </p:cNvGrpSpPr>
          <p:nvPr/>
        </p:nvGrpSpPr>
        <p:grpSpPr bwMode="auto">
          <a:xfrm>
            <a:off x="232798" y="2492896"/>
            <a:ext cx="6121400" cy="4044950"/>
            <a:chOff x="158" y="890"/>
            <a:chExt cx="3856" cy="2548"/>
          </a:xfrm>
        </p:grpSpPr>
        <p:sp>
          <p:nvSpPr>
            <p:cNvPr id="4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8" y="890"/>
              <a:ext cx="3856" cy="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solidFill>
                  <a:srgbClr val="FF6600"/>
                </a:solidFill>
              </a:endParaRPr>
            </a:p>
          </p:txBody>
        </p:sp>
        <p:sp>
          <p:nvSpPr>
            <p:cNvPr id="51" name="Line 6"/>
            <p:cNvSpPr>
              <a:spLocks noChangeShapeType="1"/>
            </p:cNvSpPr>
            <p:nvPr/>
          </p:nvSpPr>
          <p:spPr bwMode="auto">
            <a:xfrm>
              <a:off x="747" y="2843"/>
              <a:ext cx="2678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solidFill>
                  <a:srgbClr val="FF6600"/>
                </a:solidFill>
              </a:endParaRPr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>
              <a:off x="747" y="2843"/>
              <a:ext cx="0" cy="59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solidFill>
                  <a:srgbClr val="FF6600"/>
                </a:solidFill>
              </a:endParaRPr>
            </a:p>
          </p:txBody>
        </p:sp>
        <p:sp>
          <p:nvSpPr>
            <p:cNvPr id="53" name="Line 8"/>
            <p:cNvSpPr>
              <a:spLocks noChangeShapeType="1"/>
            </p:cNvSpPr>
            <p:nvPr/>
          </p:nvSpPr>
          <p:spPr bwMode="auto">
            <a:xfrm>
              <a:off x="1191" y="2843"/>
              <a:ext cx="0" cy="59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solidFill>
                  <a:srgbClr val="FF6600"/>
                </a:solidFill>
              </a:endParaRPr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>
              <a:off x="1640" y="2843"/>
              <a:ext cx="0" cy="59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solidFill>
                  <a:srgbClr val="FF6600"/>
                </a:solidFill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>
              <a:off x="2083" y="2843"/>
              <a:ext cx="0" cy="59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solidFill>
                  <a:srgbClr val="FF6600"/>
                </a:solidFill>
              </a:endParaRP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>
              <a:off x="2532" y="2843"/>
              <a:ext cx="0" cy="59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solidFill>
                  <a:srgbClr val="FF6600"/>
                </a:solidFill>
              </a:endParaRPr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2981" y="2843"/>
              <a:ext cx="0" cy="59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solidFill>
                  <a:srgbClr val="FF6600"/>
                </a:solidFill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3425" y="2840"/>
              <a:ext cx="0" cy="59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solidFill>
                  <a:srgbClr val="FF6600"/>
                </a:solidFill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60" y="2937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FF660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</a:endParaRPr>
            </a:p>
          </p:txBody>
        </p:sp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724" y="2943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FF6600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17"/>
            <p:cNvSpPr>
              <a:spLocks noChangeArrowheads="1"/>
            </p:cNvSpPr>
            <p:nvPr/>
          </p:nvSpPr>
          <p:spPr bwMode="auto">
            <a:xfrm>
              <a:off x="1103" y="2937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FF660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FF6600"/>
                </a:solidFill>
                <a:effectLst/>
              </a:endParaRPr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1167" y="2943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FF66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1576" y="2937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FF660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FF6600"/>
                </a:solidFill>
                <a:effectLst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1640" y="2937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solidFill>
                    <a:srgbClr val="FF6600"/>
                  </a:solidFill>
                  <a:latin typeface="Symbol" panose="05050102010706020507" pitchFamily="18" charset="2"/>
                </a:rPr>
                <a:t>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060" y="2920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solidFill>
                    <a:srgbClr val="FF6600"/>
                  </a:solidFill>
                  <a:latin typeface="Symbol" panose="05050102010706020507" pitchFamily="18" charset="2"/>
                </a:rPr>
                <a:t>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503" y="2937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solidFill>
                    <a:srgbClr val="FF6600"/>
                  </a:solidFill>
                  <a:latin typeface="Symbol" panose="05050102010706020507" pitchFamily="18" charset="2"/>
                </a:rPr>
                <a:t>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923" y="2943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FF66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372" y="2943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FF6600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7" name="Group 4"/>
          <p:cNvGrpSpPr>
            <a:grpSpLocks noChangeAspect="1"/>
          </p:cNvGrpSpPr>
          <p:nvPr/>
        </p:nvGrpSpPr>
        <p:grpSpPr bwMode="auto">
          <a:xfrm>
            <a:off x="250825" y="1400176"/>
            <a:ext cx="6121400" cy="4076700"/>
            <a:chOff x="158" y="882"/>
            <a:chExt cx="3856" cy="2568"/>
          </a:xfrm>
        </p:grpSpPr>
        <p:sp>
          <p:nvSpPr>
            <p:cNvPr id="8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8" y="882"/>
              <a:ext cx="3856" cy="2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9" name="Freeform 5"/>
            <p:cNvSpPr>
              <a:spLocks/>
            </p:cNvSpPr>
            <p:nvPr/>
          </p:nvSpPr>
          <p:spPr bwMode="auto">
            <a:xfrm>
              <a:off x="298" y="972"/>
              <a:ext cx="3576" cy="2157"/>
            </a:xfrm>
            <a:custGeom>
              <a:avLst/>
              <a:gdLst>
                <a:gd name="T0" fmla="*/ 47 w 3576"/>
                <a:gd name="T1" fmla="*/ 2157 h 2157"/>
                <a:gd name="T2" fmla="*/ 134 w 3576"/>
                <a:gd name="T3" fmla="*/ 2157 h 2157"/>
                <a:gd name="T4" fmla="*/ 222 w 3576"/>
                <a:gd name="T5" fmla="*/ 2157 h 2157"/>
                <a:gd name="T6" fmla="*/ 315 w 3576"/>
                <a:gd name="T7" fmla="*/ 2151 h 2157"/>
                <a:gd name="T8" fmla="*/ 403 w 3576"/>
                <a:gd name="T9" fmla="*/ 2139 h 2157"/>
                <a:gd name="T10" fmla="*/ 490 w 3576"/>
                <a:gd name="T11" fmla="*/ 2128 h 2157"/>
                <a:gd name="T12" fmla="*/ 583 w 3576"/>
                <a:gd name="T13" fmla="*/ 2104 h 2157"/>
                <a:gd name="T14" fmla="*/ 671 w 3576"/>
                <a:gd name="T15" fmla="*/ 2064 h 2157"/>
                <a:gd name="T16" fmla="*/ 758 w 3576"/>
                <a:gd name="T17" fmla="*/ 2005 h 2157"/>
                <a:gd name="T18" fmla="*/ 852 w 3576"/>
                <a:gd name="T19" fmla="*/ 1924 h 2157"/>
                <a:gd name="T20" fmla="*/ 939 w 3576"/>
                <a:gd name="T21" fmla="*/ 1807 h 2157"/>
                <a:gd name="T22" fmla="*/ 1027 w 3576"/>
                <a:gd name="T23" fmla="*/ 1650 h 2157"/>
                <a:gd name="T24" fmla="*/ 1120 w 3576"/>
                <a:gd name="T25" fmla="*/ 1457 h 2157"/>
                <a:gd name="T26" fmla="*/ 1208 w 3576"/>
                <a:gd name="T27" fmla="*/ 1230 h 2157"/>
                <a:gd name="T28" fmla="*/ 1295 w 3576"/>
                <a:gd name="T29" fmla="*/ 979 h 2157"/>
                <a:gd name="T30" fmla="*/ 1388 w 3576"/>
                <a:gd name="T31" fmla="*/ 723 h 2157"/>
                <a:gd name="T32" fmla="*/ 1476 w 3576"/>
                <a:gd name="T33" fmla="*/ 472 h 2157"/>
                <a:gd name="T34" fmla="*/ 1563 w 3576"/>
                <a:gd name="T35" fmla="*/ 256 h 2157"/>
                <a:gd name="T36" fmla="*/ 1657 w 3576"/>
                <a:gd name="T37" fmla="*/ 99 h 2157"/>
                <a:gd name="T38" fmla="*/ 1744 w 3576"/>
                <a:gd name="T39" fmla="*/ 11 h 2157"/>
                <a:gd name="T40" fmla="*/ 1832 w 3576"/>
                <a:gd name="T41" fmla="*/ 11 h 2157"/>
                <a:gd name="T42" fmla="*/ 1919 w 3576"/>
                <a:gd name="T43" fmla="*/ 99 h 2157"/>
                <a:gd name="T44" fmla="*/ 2013 w 3576"/>
                <a:gd name="T45" fmla="*/ 256 h 2157"/>
                <a:gd name="T46" fmla="*/ 2100 w 3576"/>
                <a:gd name="T47" fmla="*/ 472 h 2157"/>
                <a:gd name="T48" fmla="*/ 2188 w 3576"/>
                <a:gd name="T49" fmla="*/ 723 h 2157"/>
                <a:gd name="T50" fmla="*/ 2281 w 3576"/>
                <a:gd name="T51" fmla="*/ 979 h 2157"/>
                <a:gd name="T52" fmla="*/ 2368 w 3576"/>
                <a:gd name="T53" fmla="*/ 1230 h 2157"/>
                <a:gd name="T54" fmla="*/ 2456 w 3576"/>
                <a:gd name="T55" fmla="*/ 1457 h 2157"/>
                <a:gd name="T56" fmla="*/ 2549 w 3576"/>
                <a:gd name="T57" fmla="*/ 1650 h 2157"/>
                <a:gd name="T58" fmla="*/ 2637 w 3576"/>
                <a:gd name="T59" fmla="*/ 1807 h 2157"/>
                <a:gd name="T60" fmla="*/ 2724 w 3576"/>
                <a:gd name="T61" fmla="*/ 1924 h 2157"/>
                <a:gd name="T62" fmla="*/ 2818 w 3576"/>
                <a:gd name="T63" fmla="*/ 2005 h 2157"/>
                <a:gd name="T64" fmla="*/ 2905 w 3576"/>
                <a:gd name="T65" fmla="*/ 2064 h 2157"/>
                <a:gd name="T66" fmla="*/ 2993 w 3576"/>
                <a:gd name="T67" fmla="*/ 2104 h 2157"/>
                <a:gd name="T68" fmla="*/ 3086 w 3576"/>
                <a:gd name="T69" fmla="*/ 2128 h 2157"/>
                <a:gd name="T70" fmla="*/ 3173 w 3576"/>
                <a:gd name="T71" fmla="*/ 2139 h 2157"/>
                <a:gd name="T72" fmla="*/ 3261 w 3576"/>
                <a:gd name="T73" fmla="*/ 2151 h 2157"/>
                <a:gd name="T74" fmla="*/ 3354 w 3576"/>
                <a:gd name="T75" fmla="*/ 2157 h 2157"/>
                <a:gd name="T76" fmla="*/ 3442 w 3576"/>
                <a:gd name="T77" fmla="*/ 2157 h 2157"/>
                <a:gd name="T78" fmla="*/ 3529 w 3576"/>
                <a:gd name="T79" fmla="*/ 2157 h 2157"/>
                <a:gd name="T80" fmla="*/ 0 w 3576"/>
                <a:gd name="T81" fmla="*/ 2157 h 2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76" h="2157">
                  <a:moveTo>
                    <a:pt x="0" y="2157"/>
                  </a:moveTo>
                  <a:lnTo>
                    <a:pt x="47" y="2157"/>
                  </a:lnTo>
                  <a:lnTo>
                    <a:pt x="88" y="2157"/>
                  </a:lnTo>
                  <a:lnTo>
                    <a:pt x="134" y="2157"/>
                  </a:lnTo>
                  <a:lnTo>
                    <a:pt x="181" y="2157"/>
                  </a:lnTo>
                  <a:lnTo>
                    <a:pt x="222" y="2157"/>
                  </a:lnTo>
                  <a:lnTo>
                    <a:pt x="268" y="2151"/>
                  </a:lnTo>
                  <a:lnTo>
                    <a:pt x="315" y="2151"/>
                  </a:lnTo>
                  <a:lnTo>
                    <a:pt x="356" y="2145"/>
                  </a:lnTo>
                  <a:lnTo>
                    <a:pt x="403" y="2139"/>
                  </a:lnTo>
                  <a:lnTo>
                    <a:pt x="449" y="2134"/>
                  </a:lnTo>
                  <a:lnTo>
                    <a:pt x="490" y="2128"/>
                  </a:lnTo>
                  <a:lnTo>
                    <a:pt x="537" y="2116"/>
                  </a:lnTo>
                  <a:lnTo>
                    <a:pt x="583" y="2104"/>
                  </a:lnTo>
                  <a:lnTo>
                    <a:pt x="624" y="2087"/>
                  </a:lnTo>
                  <a:lnTo>
                    <a:pt x="671" y="2064"/>
                  </a:lnTo>
                  <a:lnTo>
                    <a:pt x="718" y="2040"/>
                  </a:lnTo>
                  <a:lnTo>
                    <a:pt x="758" y="2005"/>
                  </a:lnTo>
                  <a:lnTo>
                    <a:pt x="805" y="1970"/>
                  </a:lnTo>
                  <a:lnTo>
                    <a:pt x="852" y="1924"/>
                  </a:lnTo>
                  <a:lnTo>
                    <a:pt x="893" y="1865"/>
                  </a:lnTo>
                  <a:lnTo>
                    <a:pt x="939" y="1807"/>
                  </a:lnTo>
                  <a:lnTo>
                    <a:pt x="986" y="1731"/>
                  </a:lnTo>
                  <a:lnTo>
                    <a:pt x="1027" y="1650"/>
                  </a:lnTo>
                  <a:lnTo>
                    <a:pt x="1073" y="1562"/>
                  </a:lnTo>
                  <a:lnTo>
                    <a:pt x="1120" y="1457"/>
                  </a:lnTo>
                  <a:lnTo>
                    <a:pt x="1161" y="1352"/>
                  </a:lnTo>
                  <a:lnTo>
                    <a:pt x="1208" y="1230"/>
                  </a:lnTo>
                  <a:lnTo>
                    <a:pt x="1254" y="1107"/>
                  </a:lnTo>
                  <a:lnTo>
                    <a:pt x="1295" y="979"/>
                  </a:lnTo>
                  <a:lnTo>
                    <a:pt x="1342" y="851"/>
                  </a:lnTo>
                  <a:lnTo>
                    <a:pt x="1388" y="723"/>
                  </a:lnTo>
                  <a:lnTo>
                    <a:pt x="1429" y="594"/>
                  </a:lnTo>
                  <a:lnTo>
                    <a:pt x="1476" y="472"/>
                  </a:lnTo>
                  <a:lnTo>
                    <a:pt x="1523" y="355"/>
                  </a:lnTo>
                  <a:lnTo>
                    <a:pt x="1563" y="256"/>
                  </a:lnTo>
                  <a:lnTo>
                    <a:pt x="1610" y="169"/>
                  </a:lnTo>
                  <a:lnTo>
                    <a:pt x="1657" y="99"/>
                  </a:lnTo>
                  <a:lnTo>
                    <a:pt x="1698" y="46"/>
                  </a:lnTo>
                  <a:lnTo>
                    <a:pt x="1744" y="11"/>
                  </a:lnTo>
                  <a:lnTo>
                    <a:pt x="1785" y="0"/>
                  </a:lnTo>
                  <a:lnTo>
                    <a:pt x="1832" y="11"/>
                  </a:lnTo>
                  <a:lnTo>
                    <a:pt x="1878" y="46"/>
                  </a:lnTo>
                  <a:lnTo>
                    <a:pt x="1919" y="99"/>
                  </a:lnTo>
                  <a:lnTo>
                    <a:pt x="1966" y="169"/>
                  </a:lnTo>
                  <a:lnTo>
                    <a:pt x="2013" y="256"/>
                  </a:lnTo>
                  <a:lnTo>
                    <a:pt x="2053" y="355"/>
                  </a:lnTo>
                  <a:lnTo>
                    <a:pt x="2100" y="472"/>
                  </a:lnTo>
                  <a:lnTo>
                    <a:pt x="2147" y="594"/>
                  </a:lnTo>
                  <a:lnTo>
                    <a:pt x="2188" y="723"/>
                  </a:lnTo>
                  <a:lnTo>
                    <a:pt x="2234" y="851"/>
                  </a:lnTo>
                  <a:lnTo>
                    <a:pt x="2281" y="979"/>
                  </a:lnTo>
                  <a:lnTo>
                    <a:pt x="2322" y="1107"/>
                  </a:lnTo>
                  <a:lnTo>
                    <a:pt x="2368" y="1230"/>
                  </a:lnTo>
                  <a:lnTo>
                    <a:pt x="2415" y="1352"/>
                  </a:lnTo>
                  <a:lnTo>
                    <a:pt x="2456" y="1457"/>
                  </a:lnTo>
                  <a:lnTo>
                    <a:pt x="2503" y="1562"/>
                  </a:lnTo>
                  <a:lnTo>
                    <a:pt x="2549" y="1650"/>
                  </a:lnTo>
                  <a:lnTo>
                    <a:pt x="2590" y="1731"/>
                  </a:lnTo>
                  <a:lnTo>
                    <a:pt x="2637" y="1807"/>
                  </a:lnTo>
                  <a:lnTo>
                    <a:pt x="2683" y="1865"/>
                  </a:lnTo>
                  <a:lnTo>
                    <a:pt x="2724" y="1924"/>
                  </a:lnTo>
                  <a:lnTo>
                    <a:pt x="2771" y="1970"/>
                  </a:lnTo>
                  <a:lnTo>
                    <a:pt x="2818" y="2005"/>
                  </a:lnTo>
                  <a:lnTo>
                    <a:pt x="2858" y="2040"/>
                  </a:lnTo>
                  <a:lnTo>
                    <a:pt x="2905" y="2064"/>
                  </a:lnTo>
                  <a:lnTo>
                    <a:pt x="2952" y="2087"/>
                  </a:lnTo>
                  <a:lnTo>
                    <a:pt x="2993" y="2104"/>
                  </a:lnTo>
                  <a:lnTo>
                    <a:pt x="3039" y="2116"/>
                  </a:lnTo>
                  <a:lnTo>
                    <a:pt x="3086" y="2128"/>
                  </a:lnTo>
                  <a:lnTo>
                    <a:pt x="3127" y="2134"/>
                  </a:lnTo>
                  <a:lnTo>
                    <a:pt x="3173" y="2139"/>
                  </a:lnTo>
                  <a:lnTo>
                    <a:pt x="3220" y="2145"/>
                  </a:lnTo>
                  <a:lnTo>
                    <a:pt x="3261" y="2151"/>
                  </a:lnTo>
                  <a:lnTo>
                    <a:pt x="3308" y="2151"/>
                  </a:lnTo>
                  <a:lnTo>
                    <a:pt x="3354" y="2157"/>
                  </a:lnTo>
                  <a:lnTo>
                    <a:pt x="3395" y="2157"/>
                  </a:lnTo>
                  <a:lnTo>
                    <a:pt x="3442" y="2157"/>
                  </a:lnTo>
                  <a:lnTo>
                    <a:pt x="3488" y="2157"/>
                  </a:lnTo>
                  <a:lnTo>
                    <a:pt x="3529" y="2157"/>
                  </a:lnTo>
                  <a:lnTo>
                    <a:pt x="3576" y="2157"/>
                  </a:lnTo>
                  <a:lnTo>
                    <a:pt x="0" y="2157"/>
                  </a:lnTo>
                  <a:close/>
                </a:path>
              </a:pathLst>
            </a:custGeom>
            <a:solidFill>
              <a:srgbClr val="B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0" name="Line 6"/>
            <p:cNvSpPr>
              <a:spLocks noChangeShapeType="1"/>
            </p:cNvSpPr>
            <p:nvPr/>
          </p:nvSpPr>
          <p:spPr bwMode="auto">
            <a:xfrm>
              <a:off x="747" y="3216"/>
              <a:ext cx="2678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1" name="Line 7"/>
            <p:cNvSpPr>
              <a:spLocks noChangeShapeType="1"/>
            </p:cNvSpPr>
            <p:nvPr/>
          </p:nvSpPr>
          <p:spPr bwMode="auto">
            <a:xfrm>
              <a:off x="747" y="3216"/>
              <a:ext cx="0" cy="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2" name="Line 8"/>
            <p:cNvSpPr>
              <a:spLocks noChangeShapeType="1"/>
            </p:cNvSpPr>
            <p:nvPr/>
          </p:nvSpPr>
          <p:spPr bwMode="auto">
            <a:xfrm>
              <a:off x="1191" y="3216"/>
              <a:ext cx="0" cy="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3" name="Line 9"/>
            <p:cNvSpPr>
              <a:spLocks noChangeShapeType="1"/>
            </p:cNvSpPr>
            <p:nvPr/>
          </p:nvSpPr>
          <p:spPr bwMode="auto">
            <a:xfrm>
              <a:off x="1640" y="3216"/>
              <a:ext cx="0" cy="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" name="Line 10"/>
            <p:cNvSpPr>
              <a:spLocks noChangeShapeType="1"/>
            </p:cNvSpPr>
            <p:nvPr/>
          </p:nvSpPr>
          <p:spPr bwMode="auto">
            <a:xfrm>
              <a:off x="2083" y="3216"/>
              <a:ext cx="0" cy="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" name="Line 11"/>
            <p:cNvSpPr>
              <a:spLocks noChangeShapeType="1"/>
            </p:cNvSpPr>
            <p:nvPr/>
          </p:nvSpPr>
          <p:spPr bwMode="auto">
            <a:xfrm>
              <a:off x="2532" y="3216"/>
              <a:ext cx="0" cy="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" name="Line 12"/>
            <p:cNvSpPr>
              <a:spLocks noChangeShapeType="1"/>
            </p:cNvSpPr>
            <p:nvPr/>
          </p:nvSpPr>
          <p:spPr bwMode="auto">
            <a:xfrm>
              <a:off x="2981" y="3216"/>
              <a:ext cx="0" cy="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" name="Line 13"/>
            <p:cNvSpPr>
              <a:spLocks noChangeShapeType="1"/>
            </p:cNvSpPr>
            <p:nvPr/>
          </p:nvSpPr>
          <p:spPr bwMode="auto">
            <a:xfrm>
              <a:off x="3425" y="3216"/>
              <a:ext cx="0" cy="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8" name="Rectangle 14"/>
            <p:cNvSpPr>
              <a:spLocks noChangeArrowheads="1"/>
            </p:cNvSpPr>
            <p:nvPr/>
          </p:nvSpPr>
          <p:spPr bwMode="auto">
            <a:xfrm>
              <a:off x="660" y="3310"/>
              <a:ext cx="11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15"/>
            <p:cNvSpPr>
              <a:spLocks noChangeArrowheads="1"/>
            </p:cNvSpPr>
            <p:nvPr/>
          </p:nvSpPr>
          <p:spPr bwMode="auto">
            <a:xfrm>
              <a:off x="724" y="3316"/>
              <a:ext cx="9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16"/>
            <p:cNvSpPr>
              <a:spLocks noChangeArrowheads="1"/>
            </p:cNvSpPr>
            <p:nvPr/>
          </p:nvSpPr>
          <p:spPr bwMode="auto">
            <a:xfrm>
              <a:off x="776" y="3310"/>
              <a:ext cx="117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Symbol" panose="05050102010706020507" pitchFamily="18" charset="2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17"/>
            <p:cNvSpPr>
              <a:spLocks noChangeArrowheads="1"/>
            </p:cNvSpPr>
            <p:nvPr/>
          </p:nvSpPr>
          <p:spPr bwMode="auto">
            <a:xfrm>
              <a:off x="1103" y="3310"/>
              <a:ext cx="11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18"/>
            <p:cNvSpPr>
              <a:spLocks noChangeArrowheads="1"/>
            </p:cNvSpPr>
            <p:nvPr/>
          </p:nvSpPr>
          <p:spPr bwMode="auto">
            <a:xfrm>
              <a:off x="1167" y="3316"/>
              <a:ext cx="9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19"/>
            <p:cNvSpPr>
              <a:spLocks noChangeArrowheads="1"/>
            </p:cNvSpPr>
            <p:nvPr/>
          </p:nvSpPr>
          <p:spPr bwMode="auto">
            <a:xfrm>
              <a:off x="1220" y="3310"/>
              <a:ext cx="117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Symbol" panose="05050102010706020507" pitchFamily="18" charset="2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20"/>
            <p:cNvSpPr>
              <a:spLocks noChangeArrowheads="1"/>
            </p:cNvSpPr>
            <p:nvPr/>
          </p:nvSpPr>
          <p:spPr bwMode="auto">
            <a:xfrm>
              <a:off x="1576" y="3310"/>
              <a:ext cx="11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21"/>
            <p:cNvSpPr>
              <a:spLocks noChangeArrowheads="1"/>
            </p:cNvSpPr>
            <p:nvPr/>
          </p:nvSpPr>
          <p:spPr bwMode="auto">
            <a:xfrm>
              <a:off x="1640" y="3310"/>
              <a:ext cx="117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Symbol" panose="05050102010706020507" pitchFamily="18" charset="2"/>
                </a:rPr>
                <a:t>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22"/>
            <p:cNvSpPr>
              <a:spLocks noChangeArrowheads="1"/>
            </p:cNvSpPr>
            <p:nvPr/>
          </p:nvSpPr>
          <p:spPr bwMode="auto">
            <a:xfrm>
              <a:off x="2060" y="3293"/>
              <a:ext cx="11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Symbol" panose="05050102010706020507" pitchFamily="18" charset="2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23"/>
            <p:cNvSpPr>
              <a:spLocks noChangeArrowheads="1"/>
            </p:cNvSpPr>
            <p:nvPr/>
          </p:nvSpPr>
          <p:spPr bwMode="auto">
            <a:xfrm>
              <a:off x="2503" y="3310"/>
              <a:ext cx="117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Symbol" panose="05050102010706020507" pitchFamily="18" charset="2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2923" y="3316"/>
              <a:ext cx="9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25"/>
            <p:cNvSpPr>
              <a:spLocks noChangeArrowheads="1"/>
            </p:cNvSpPr>
            <p:nvPr/>
          </p:nvSpPr>
          <p:spPr bwMode="auto">
            <a:xfrm>
              <a:off x="2976" y="3310"/>
              <a:ext cx="117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Symbol" panose="05050102010706020507" pitchFamily="18" charset="2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26"/>
            <p:cNvSpPr>
              <a:spLocks noChangeArrowheads="1"/>
            </p:cNvSpPr>
            <p:nvPr/>
          </p:nvSpPr>
          <p:spPr bwMode="auto">
            <a:xfrm>
              <a:off x="3372" y="3316"/>
              <a:ext cx="9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27"/>
            <p:cNvSpPr>
              <a:spLocks noChangeArrowheads="1"/>
            </p:cNvSpPr>
            <p:nvPr/>
          </p:nvSpPr>
          <p:spPr bwMode="auto">
            <a:xfrm>
              <a:off x="3425" y="3310"/>
              <a:ext cx="117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Symbol" panose="05050102010706020507" pitchFamily="18" charset="2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Freeform 28"/>
            <p:cNvSpPr>
              <a:spLocks/>
            </p:cNvSpPr>
            <p:nvPr/>
          </p:nvSpPr>
          <p:spPr bwMode="auto">
            <a:xfrm>
              <a:off x="298" y="972"/>
              <a:ext cx="3576" cy="2157"/>
            </a:xfrm>
            <a:custGeom>
              <a:avLst/>
              <a:gdLst>
                <a:gd name="T0" fmla="*/ 47 w 3576"/>
                <a:gd name="T1" fmla="*/ 2157 h 2157"/>
                <a:gd name="T2" fmla="*/ 134 w 3576"/>
                <a:gd name="T3" fmla="*/ 2157 h 2157"/>
                <a:gd name="T4" fmla="*/ 222 w 3576"/>
                <a:gd name="T5" fmla="*/ 2157 h 2157"/>
                <a:gd name="T6" fmla="*/ 315 w 3576"/>
                <a:gd name="T7" fmla="*/ 2151 h 2157"/>
                <a:gd name="T8" fmla="*/ 403 w 3576"/>
                <a:gd name="T9" fmla="*/ 2139 h 2157"/>
                <a:gd name="T10" fmla="*/ 490 w 3576"/>
                <a:gd name="T11" fmla="*/ 2128 h 2157"/>
                <a:gd name="T12" fmla="*/ 583 w 3576"/>
                <a:gd name="T13" fmla="*/ 2104 h 2157"/>
                <a:gd name="T14" fmla="*/ 671 w 3576"/>
                <a:gd name="T15" fmla="*/ 2064 h 2157"/>
                <a:gd name="T16" fmla="*/ 758 w 3576"/>
                <a:gd name="T17" fmla="*/ 2005 h 2157"/>
                <a:gd name="T18" fmla="*/ 852 w 3576"/>
                <a:gd name="T19" fmla="*/ 1924 h 2157"/>
                <a:gd name="T20" fmla="*/ 939 w 3576"/>
                <a:gd name="T21" fmla="*/ 1807 h 2157"/>
                <a:gd name="T22" fmla="*/ 1027 w 3576"/>
                <a:gd name="T23" fmla="*/ 1650 h 2157"/>
                <a:gd name="T24" fmla="*/ 1120 w 3576"/>
                <a:gd name="T25" fmla="*/ 1457 h 2157"/>
                <a:gd name="T26" fmla="*/ 1208 w 3576"/>
                <a:gd name="T27" fmla="*/ 1230 h 2157"/>
                <a:gd name="T28" fmla="*/ 1295 w 3576"/>
                <a:gd name="T29" fmla="*/ 979 h 2157"/>
                <a:gd name="T30" fmla="*/ 1388 w 3576"/>
                <a:gd name="T31" fmla="*/ 723 h 2157"/>
                <a:gd name="T32" fmla="*/ 1476 w 3576"/>
                <a:gd name="T33" fmla="*/ 472 h 2157"/>
                <a:gd name="T34" fmla="*/ 1563 w 3576"/>
                <a:gd name="T35" fmla="*/ 256 h 2157"/>
                <a:gd name="T36" fmla="*/ 1657 w 3576"/>
                <a:gd name="T37" fmla="*/ 99 h 2157"/>
                <a:gd name="T38" fmla="*/ 1744 w 3576"/>
                <a:gd name="T39" fmla="*/ 11 h 2157"/>
                <a:gd name="T40" fmla="*/ 1832 w 3576"/>
                <a:gd name="T41" fmla="*/ 11 h 2157"/>
                <a:gd name="T42" fmla="*/ 1919 w 3576"/>
                <a:gd name="T43" fmla="*/ 99 h 2157"/>
                <a:gd name="T44" fmla="*/ 2013 w 3576"/>
                <a:gd name="T45" fmla="*/ 256 h 2157"/>
                <a:gd name="T46" fmla="*/ 2100 w 3576"/>
                <a:gd name="T47" fmla="*/ 472 h 2157"/>
                <a:gd name="T48" fmla="*/ 2188 w 3576"/>
                <a:gd name="T49" fmla="*/ 723 h 2157"/>
                <a:gd name="T50" fmla="*/ 2281 w 3576"/>
                <a:gd name="T51" fmla="*/ 979 h 2157"/>
                <a:gd name="T52" fmla="*/ 2368 w 3576"/>
                <a:gd name="T53" fmla="*/ 1230 h 2157"/>
                <a:gd name="T54" fmla="*/ 2456 w 3576"/>
                <a:gd name="T55" fmla="*/ 1457 h 2157"/>
                <a:gd name="T56" fmla="*/ 2549 w 3576"/>
                <a:gd name="T57" fmla="*/ 1650 h 2157"/>
                <a:gd name="T58" fmla="*/ 2637 w 3576"/>
                <a:gd name="T59" fmla="*/ 1807 h 2157"/>
                <a:gd name="T60" fmla="*/ 2724 w 3576"/>
                <a:gd name="T61" fmla="*/ 1924 h 2157"/>
                <a:gd name="T62" fmla="*/ 2818 w 3576"/>
                <a:gd name="T63" fmla="*/ 2005 h 2157"/>
                <a:gd name="T64" fmla="*/ 2905 w 3576"/>
                <a:gd name="T65" fmla="*/ 2064 h 2157"/>
                <a:gd name="T66" fmla="*/ 2993 w 3576"/>
                <a:gd name="T67" fmla="*/ 2104 h 2157"/>
                <a:gd name="T68" fmla="*/ 3086 w 3576"/>
                <a:gd name="T69" fmla="*/ 2128 h 2157"/>
                <a:gd name="T70" fmla="*/ 3173 w 3576"/>
                <a:gd name="T71" fmla="*/ 2139 h 2157"/>
                <a:gd name="T72" fmla="*/ 3261 w 3576"/>
                <a:gd name="T73" fmla="*/ 2151 h 2157"/>
                <a:gd name="T74" fmla="*/ 3354 w 3576"/>
                <a:gd name="T75" fmla="*/ 2157 h 2157"/>
                <a:gd name="T76" fmla="*/ 3442 w 3576"/>
                <a:gd name="T77" fmla="*/ 2157 h 2157"/>
                <a:gd name="T78" fmla="*/ 3529 w 3576"/>
                <a:gd name="T79" fmla="*/ 2157 h 2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76" h="2157">
                  <a:moveTo>
                    <a:pt x="0" y="2157"/>
                  </a:moveTo>
                  <a:lnTo>
                    <a:pt x="47" y="2157"/>
                  </a:lnTo>
                  <a:lnTo>
                    <a:pt x="88" y="2157"/>
                  </a:lnTo>
                  <a:lnTo>
                    <a:pt x="134" y="2157"/>
                  </a:lnTo>
                  <a:lnTo>
                    <a:pt x="181" y="2157"/>
                  </a:lnTo>
                  <a:lnTo>
                    <a:pt x="222" y="2157"/>
                  </a:lnTo>
                  <a:lnTo>
                    <a:pt x="268" y="2151"/>
                  </a:lnTo>
                  <a:lnTo>
                    <a:pt x="315" y="2151"/>
                  </a:lnTo>
                  <a:lnTo>
                    <a:pt x="356" y="2145"/>
                  </a:lnTo>
                  <a:lnTo>
                    <a:pt x="403" y="2139"/>
                  </a:lnTo>
                  <a:lnTo>
                    <a:pt x="449" y="2134"/>
                  </a:lnTo>
                  <a:lnTo>
                    <a:pt x="490" y="2128"/>
                  </a:lnTo>
                  <a:lnTo>
                    <a:pt x="537" y="2116"/>
                  </a:lnTo>
                  <a:lnTo>
                    <a:pt x="583" y="2104"/>
                  </a:lnTo>
                  <a:lnTo>
                    <a:pt x="624" y="2087"/>
                  </a:lnTo>
                  <a:lnTo>
                    <a:pt x="671" y="2064"/>
                  </a:lnTo>
                  <a:lnTo>
                    <a:pt x="718" y="2040"/>
                  </a:lnTo>
                  <a:lnTo>
                    <a:pt x="758" y="2005"/>
                  </a:lnTo>
                  <a:lnTo>
                    <a:pt x="805" y="1970"/>
                  </a:lnTo>
                  <a:lnTo>
                    <a:pt x="852" y="1924"/>
                  </a:lnTo>
                  <a:lnTo>
                    <a:pt x="893" y="1865"/>
                  </a:lnTo>
                  <a:lnTo>
                    <a:pt x="939" y="1807"/>
                  </a:lnTo>
                  <a:lnTo>
                    <a:pt x="986" y="1731"/>
                  </a:lnTo>
                  <a:lnTo>
                    <a:pt x="1027" y="1650"/>
                  </a:lnTo>
                  <a:lnTo>
                    <a:pt x="1073" y="1562"/>
                  </a:lnTo>
                  <a:lnTo>
                    <a:pt x="1120" y="1457"/>
                  </a:lnTo>
                  <a:lnTo>
                    <a:pt x="1161" y="1352"/>
                  </a:lnTo>
                  <a:lnTo>
                    <a:pt x="1208" y="1230"/>
                  </a:lnTo>
                  <a:lnTo>
                    <a:pt x="1254" y="1107"/>
                  </a:lnTo>
                  <a:lnTo>
                    <a:pt x="1295" y="979"/>
                  </a:lnTo>
                  <a:lnTo>
                    <a:pt x="1342" y="851"/>
                  </a:lnTo>
                  <a:lnTo>
                    <a:pt x="1388" y="723"/>
                  </a:lnTo>
                  <a:lnTo>
                    <a:pt x="1429" y="594"/>
                  </a:lnTo>
                  <a:lnTo>
                    <a:pt x="1476" y="472"/>
                  </a:lnTo>
                  <a:lnTo>
                    <a:pt x="1523" y="355"/>
                  </a:lnTo>
                  <a:lnTo>
                    <a:pt x="1563" y="256"/>
                  </a:lnTo>
                  <a:lnTo>
                    <a:pt x="1610" y="169"/>
                  </a:lnTo>
                  <a:lnTo>
                    <a:pt x="1657" y="99"/>
                  </a:lnTo>
                  <a:lnTo>
                    <a:pt x="1698" y="46"/>
                  </a:lnTo>
                  <a:lnTo>
                    <a:pt x="1744" y="11"/>
                  </a:lnTo>
                  <a:lnTo>
                    <a:pt x="1785" y="0"/>
                  </a:lnTo>
                  <a:lnTo>
                    <a:pt x="1832" y="11"/>
                  </a:lnTo>
                  <a:lnTo>
                    <a:pt x="1878" y="46"/>
                  </a:lnTo>
                  <a:lnTo>
                    <a:pt x="1919" y="99"/>
                  </a:lnTo>
                  <a:lnTo>
                    <a:pt x="1966" y="169"/>
                  </a:lnTo>
                  <a:lnTo>
                    <a:pt x="2013" y="256"/>
                  </a:lnTo>
                  <a:lnTo>
                    <a:pt x="2053" y="355"/>
                  </a:lnTo>
                  <a:lnTo>
                    <a:pt x="2100" y="472"/>
                  </a:lnTo>
                  <a:lnTo>
                    <a:pt x="2147" y="594"/>
                  </a:lnTo>
                  <a:lnTo>
                    <a:pt x="2188" y="723"/>
                  </a:lnTo>
                  <a:lnTo>
                    <a:pt x="2234" y="851"/>
                  </a:lnTo>
                  <a:lnTo>
                    <a:pt x="2281" y="979"/>
                  </a:lnTo>
                  <a:lnTo>
                    <a:pt x="2322" y="1107"/>
                  </a:lnTo>
                  <a:lnTo>
                    <a:pt x="2368" y="1230"/>
                  </a:lnTo>
                  <a:lnTo>
                    <a:pt x="2415" y="1352"/>
                  </a:lnTo>
                  <a:lnTo>
                    <a:pt x="2456" y="1457"/>
                  </a:lnTo>
                  <a:lnTo>
                    <a:pt x="2503" y="1562"/>
                  </a:lnTo>
                  <a:lnTo>
                    <a:pt x="2549" y="1650"/>
                  </a:lnTo>
                  <a:lnTo>
                    <a:pt x="2590" y="1731"/>
                  </a:lnTo>
                  <a:lnTo>
                    <a:pt x="2637" y="1807"/>
                  </a:lnTo>
                  <a:lnTo>
                    <a:pt x="2683" y="1865"/>
                  </a:lnTo>
                  <a:lnTo>
                    <a:pt x="2724" y="1924"/>
                  </a:lnTo>
                  <a:lnTo>
                    <a:pt x="2771" y="1970"/>
                  </a:lnTo>
                  <a:lnTo>
                    <a:pt x="2818" y="2005"/>
                  </a:lnTo>
                  <a:lnTo>
                    <a:pt x="2858" y="2040"/>
                  </a:lnTo>
                  <a:lnTo>
                    <a:pt x="2905" y="2064"/>
                  </a:lnTo>
                  <a:lnTo>
                    <a:pt x="2952" y="2087"/>
                  </a:lnTo>
                  <a:lnTo>
                    <a:pt x="2993" y="2104"/>
                  </a:lnTo>
                  <a:lnTo>
                    <a:pt x="3039" y="2116"/>
                  </a:lnTo>
                  <a:lnTo>
                    <a:pt x="3086" y="2128"/>
                  </a:lnTo>
                  <a:lnTo>
                    <a:pt x="3127" y="2134"/>
                  </a:lnTo>
                  <a:lnTo>
                    <a:pt x="3173" y="2139"/>
                  </a:lnTo>
                  <a:lnTo>
                    <a:pt x="3220" y="2145"/>
                  </a:lnTo>
                  <a:lnTo>
                    <a:pt x="3261" y="2151"/>
                  </a:lnTo>
                  <a:lnTo>
                    <a:pt x="3308" y="2151"/>
                  </a:lnTo>
                  <a:lnTo>
                    <a:pt x="3354" y="2157"/>
                  </a:lnTo>
                  <a:lnTo>
                    <a:pt x="3395" y="2157"/>
                  </a:lnTo>
                  <a:lnTo>
                    <a:pt x="3442" y="2157"/>
                  </a:lnTo>
                  <a:lnTo>
                    <a:pt x="3488" y="2157"/>
                  </a:lnTo>
                  <a:lnTo>
                    <a:pt x="3529" y="2157"/>
                  </a:lnTo>
                  <a:lnTo>
                    <a:pt x="3576" y="2157"/>
                  </a:lnTo>
                </a:path>
              </a:pathLst>
            </a:custGeom>
            <a:noFill/>
            <a:ln w="9525">
              <a:solidFill>
                <a:srgbClr val="ADD8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3" name="Line 29"/>
            <p:cNvSpPr>
              <a:spLocks noChangeShapeType="1"/>
            </p:cNvSpPr>
            <p:nvPr/>
          </p:nvSpPr>
          <p:spPr bwMode="auto">
            <a:xfrm flipV="1">
              <a:off x="2083" y="972"/>
              <a:ext cx="0" cy="2157"/>
            </a:xfrm>
            <a:prstGeom prst="line">
              <a:avLst/>
            </a:prstGeom>
            <a:noFill/>
            <a:ln w="9525">
              <a:solidFill>
                <a:srgbClr val="9AC0C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4" name="Line 30"/>
            <p:cNvSpPr>
              <a:spLocks noChangeShapeType="1"/>
            </p:cNvSpPr>
            <p:nvPr/>
          </p:nvSpPr>
          <p:spPr bwMode="auto">
            <a:xfrm flipV="1">
              <a:off x="1640" y="1823"/>
              <a:ext cx="0" cy="1306"/>
            </a:xfrm>
            <a:prstGeom prst="line">
              <a:avLst/>
            </a:prstGeom>
            <a:noFill/>
            <a:ln w="9525">
              <a:solidFill>
                <a:srgbClr val="9AC0C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5" name="Line 31"/>
            <p:cNvSpPr>
              <a:spLocks noChangeShapeType="1"/>
            </p:cNvSpPr>
            <p:nvPr/>
          </p:nvSpPr>
          <p:spPr bwMode="auto">
            <a:xfrm flipV="1">
              <a:off x="2532" y="1823"/>
              <a:ext cx="0" cy="1306"/>
            </a:xfrm>
            <a:prstGeom prst="line">
              <a:avLst/>
            </a:prstGeom>
            <a:noFill/>
            <a:ln w="9525">
              <a:solidFill>
                <a:srgbClr val="9AC0C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6" name="Line 32"/>
            <p:cNvSpPr>
              <a:spLocks noChangeShapeType="1"/>
            </p:cNvSpPr>
            <p:nvPr/>
          </p:nvSpPr>
          <p:spPr bwMode="auto">
            <a:xfrm>
              <a:off x="1640" y="1823"/>
              <a:ext cx="89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7" name="Rectangle 33"/>
            <p:cNvSpPr>
              <a:spLocks noChangeArrowheads="1"/>
            </p:cNvSpPr>
            <p:nvPr/>
          </p:nvSpPr>
          <p:spPr bwMode="auto">
            <a:xfrm>
              <a:off x="1961" y="1724"/>
              <a:ext cx="2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68%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Line 34"/>
            <p:cNvSpPr>
              <a:spLocks noChangeShapeType="1"/>
            </p:cNvSpPr>
            <p:nvPr/>
          </p:nvSpPr>
          <p:spPr bwMode="auto">
            <a:xfrm flipV="1">
              <a:off x="1191" y="2837"/>
              <a:ext cx="0" cy="292"/>
            </a:xfrm>
            <a:prstGeom prst="line">
              <a:avLst/>
            </a:prstGeom>
            <a:noFill/>
            <a:ln w="9525">
              <a:solidFill>
                <a:srgbClr val="9AC0C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9" name="Line 35"/>
            <p:cNvSpPr>
              <a:spLocks noChangeShapeType="1"/>
            </p:cNvSpPr>
            <p:nvPr/>
          </p:nvSpPr>
          <p:spPr bwMode="auto">
            <a:xfrm flipV="1">
              <a:off x="2981" y="2837"/>
              <a:ext cx="0" cy="292"/>
            </a:xfrm>
            <a:prstGeom prst="line">
              <a:avLst/>
            </a:prstGeom>
            <a:noFill/>
            <a:ln w="9525">
              <a:solidFill>
                <a:srgbClr val="9AC0C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0" name="Line 36"/>
            <p:cNvSpPr>
              <a:spLocks noChangeShapeType="1"/>
            </p:cNvSpPr>
            <p:nvPr/>
          </p:nvSpPr>
          <p:spPr bwMode="auto">
            <a:xfrm>
              <a:off x="1191" y="2837"/>
              <a:ext cx="179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1" name="Rectangle 37"/>
            <p:cNvSpPr>
              <a:spLocks noChangeArrowheads="1"/>
            </p:cNvSpPr>
            <p:nvPr/>
          </p:nvSpPr>
          <p:spPr bwMode="auto">
            <a:xfrm>
              <a:off x="1961" y="2745"/>
              <a:ext cx="2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95%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Line 38"/>
            <p:cNvSpPr>
              <a:spLocks noChangeShapeType="1"/>
            </p:cNvSpPr>
            <p:nvPr/>
          </p:nvSpPr>
          <p:spPr bwMode="auto">
            <a:xfrm flipV="1">
              <a:off x="747" y="3106"/>
              <a:ext cx="0" cy="23"/>
            </a:xfrm>
            <a:prstGeom prst="line">
              <a:avLst/>
            </a:prstGeom>
            <a:noFill/>
            <a:ln w="9525">
              <a:solidFill>
                <a:srgbClr val="9AC0C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3" name="Line 39"/>
            <p:cNvSpPr>
              <a:spLocks noChangeShapeType="1"/>
            </p:cNvSpPr>
            <p:nvPr/>
          </p:nvSpPr>
          <p:spPr bwMode="auto">
            <a:xfrm flipV="1">
              <a:off x="3425" y="3106"/>
              <a:ext cx="0" cy="23"/>
            </a:xfrm>
            <a:prstGeom prst="line">
              <a:avLst/>
            </a:prstGeom>
            <a:noFill/>
            <a:ln w="9525">
              <a:solidFill>
                <a:srgbClr val="9AC0C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4" name="Line 40"/>
            <p:cNvSpPr>
              <a:spLocks noChangeShapeType="1"/>
            </p:cNvSpPr>
            <p:nvPr/>
          </p:nvSpPr>
          <p:spPr bwMode="auto">
            <a:xfrm>
              <a:off x="747" y="3106"/>
              <a:ext cx="267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5" name="Rectangle 41"/>
            <p:cNvSpPr>
              <a:spLocks noChangeArrowheads="1"/>
            </p:cNvSpPr>
            <p:nvPr/>
          </p:nvSpPr>
          <p:spPr bwMode="auto">
            <a:xfrm>
              <a:off x="1923" y="3013"/>
              <a:ext cx="32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99.7%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39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1790E5-5FA9-44FC-949F-E862FE17BB3C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dirty="0" smtClean="0"/>
              <a:t>Why is the Normal Distribution important?</a:t>
            </a:r>
            <a:endParaRPr lang="en-GB" altLang="en-US" sz="3200" dirty="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981075"/>
            <a:ext cx="8135937" cy="51450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NZ" altLang="en-US" sz="2800" dirty="0" smtClean="0"/>
              <a:t>Central Limit Theorem</a:t>
            </a:r>
          </a:p>
          <a:p>
            <a:pPr lvl="1" eaLnBrk="1" hangingPunct="1"/>
            <a:r>
              <a:rPr lang="en-NZ" altLang="en-US" sz="2400" dirty="0" smtClean="0"/>
              <a:t>adding together enough small independent effects produces a normally distributed result.</a:t>
            </a:r>
          </a:p>
          <a:p>
            <a:pPr lvl="1" eaLnBrk="1" hangingPunct="1"/>
            <a:r>
              <a:rPr lang="en-NZ" altLang="en-US" sz="2400" dirty="0" smtClean="0"/>
              <a:t>Distribution of sample mean is normal</a:t>
            </a:r>
          </a:p>
          <a:p>
            <a:pPr lvl="1" eaLnBrk="1" hangingPunct="1"/>
            <a:endParaRPr lang="en-NZ" altLang="en-US" sz="2400" dirty="0" smtClean="0"/>
          </a:p>
          <a:p>
            <a:pPr lvl="1" eaLnBrk="1" hangingPunct="1"/>
            <a:endParaRPr lang="en-NZ" altLang="en-US" sz="2400" dirty="0" smtClean="0"/>
          </a:p>
          <a:p>
            <a:pPr lvl="1" eaLnBrk="1" hangingPunct="1"/>
            <a:endParaRPr lang="en-NZ" altLang="en-US" sz="2400" dirty="0" smtClean="0"/>
          </a:p>
          <a:p>
            <a:pPr lvl="1" eaLnBrk="1" hangingPunct="1"/>
            <a:r>
              <a:rPr lang="en-NZ" altLang="en-US" sz="2400" dirty="0"/>
              <a:t>https://gallery.shinyapps.io/CLT_mean/</a:t>
            </a:r>
            <a:endParaRPr lang="en-GB" altLang="en-US" sz="2400" dirty="0" smtClean="0"/>
          </a:p>
        </p:txBody>
      </p:sp>
      <p:graphicFrame>
        <p:nvGraphicFramePr>
          <p:cNvPr id="49157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69241103"/>
              </p:ext>
            </p:extLst>
          </p:nvPr>
        </p:nvGraphicFramePr>
        <p:xfrm>
          <a:off x="3276600" y="2942134"/>
          <a:ext cx="1922463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7" name="Equation" r:id="rId4" imgW="939392" imgH="660113" progId="Equation.3">
                  <p:embed/>
                </p:oleObj>
              </mc:Choice>
              <mc:Fallback>
                <p:oleObj name="Equation" r:id="rId4" imgW="939392" imgH="6601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42134"/>
                        <a:ext cx="1922463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14" descr="Effects of degrees of freedom (left) and an example of one-tailed test (right)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1790E5-5FA9-44FC-949F-E862FE17BB3C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dirty="0" smtClean="0"/>
              <a:t>Inference</a:t>
            </a:r>
            <a:endParaRPr lang="en-GB" altLang="en-US" sz="3200" dirty="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981075"/>
            <a:ext cx="8135937" cy="5145088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en-NZ" altLang="en-US" sz="2400" dirty="0" smtClean="0"/>
              <a:t>Distribution of sample mean is normal</a:t>
            </a:r>
          </a:p>
          <a:p>
            <a:pPr lvl="1" eaLnBrk="1" hangingPunct="1"/>
            <a:endParaRPr lang="en-NZ" altLang="en-US" sz="2400" dirty="0" smtClean="0"/>
          </a:p>
          <a:p>
            <a:pPr lvl="1" eaLnBrk="1" hangingPunct="1"/>
            <a:endParaRPr lang="en-NZ" altLang="en-US" sz="2400" dirty="0" smtClean="0"/>
          </a:p>
          <a:p>
            <a:pPr marL="457200" lvl="1" indent="0" eaLnBrk="1" hangingPunct="1">
              <a:buNone/>
            </a:pPr>
            <a:endParaRPr lang="en-NZ" altLang="en-US" sz="2400" dirty="0" smtClean="0"/>
          </a:p>
          <a:p>
            <a:pPr marL="457200" lvl="1" indent="0" eaLnBrk="1" hangingPunct="1">
              <a:buNone/>
            </a:pPr>
            <a:endParaRPr lang="en-NZ" altLang="en-US" sz="2400" dirty="0" smtClean="0"/>
          </a:p>
          <a:p>
            <a:pPr marL="457200" lvl="1" indent="0" eaLnBrk="1" hangingPunct="1">
              <a:buNone/>
            </a:pPr>
            <a:endParaRPr lang="en-NZ" altLang="en-US" sz="2400" dirty="0" smtClean="0"/>
          </a:p>
          <a:p>
            <a:pPr marL="457200" lvl="1" indent="0" eaLnBrk="1" hangingPunct="1">
              <a:buNone/>
            </a:pPr>
            <a:endParaRPr lang="en-NZ" altLang="en-US" sz="2400" dirty="0" smtClean="0"/>
          </a:p>
          <a:p>
            <a:pPr marL="457200" lvl="1" indent="0" eaLnBrk="1" hangingPunct="1">
              <a:buNone/>
            </a:pPr>
            <a:r>
              <a:rPr lang="en-NZ" altLang="en-US" sz="2400" dirty="0" smtClean="0"/>
              <a:t>We can infer the most likely value of the population mean, and quantify the inference.</a:t>
            </a:r>
          </a:p>
        </p:txBody>
      </p:sp>
      <p:graphicFrame>
        <p:nvGraphicFramePr>
          <p:cNvPr id="49157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3389286"/>
              </p:ext>
            </p:extLst>
          </p:nvPr>
        </p:nvGraphicFramePr>
        <p:xfrm>
          <a:off x="3131840" y="1605273"/>
          <a:ext cx="1922463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4" name="Equation" r:id="rId4" imgW="939392" imgH="660113" progId="Equation.3">
                  <p:embed/>
                </p:oleObj>
              </mc:Choice>
              <mc:Fallback>
                <p:oleObj name="Equation" r:id="rId4" imgW="939392" imgH="660113" progId="Equation.3">
                  <p:embed/>
                  <p:pic>
                    <p:nvPicPr>
                      <p:cNvPr id="491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605273"/>
                        <a:ext cx="1922463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14" descr="Effects of degrees of freedom (left) and an example of one-tailed test (right)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7" name="Line Callout 1 6"/>
          <p:cNvSpPr/>
          <p:nvPr/>
        </p:nvSpPr>
        <p:spPr bwMode="auto">
          <a:xfrm>
            <a:off x="764995" y="2636912"/>
            <a:ext cx="1862789" cy="720080"/>
          </a:xfrm>
          <a:prstGeom prst="borderCallout1">
            <a:avLst>
              <a:gd name="adj1" fmla="val -5238"/>
              <a:gd name="adj2" fmla="val 44141"/>
              <a:gd name="adj3" fmla="val -54066"/>
              <a:gd name="adj4" fmla="val 184611"/>
            </a:avLst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NZ" altLang="en-US" sz="2000" i="1" dirty="0" smtClean="0">
                <a:solidFill>
                  <a:srgbClr val="FF6600"/>
                </a:solidFill>
              </a:rPr>
              <a:t>  = mean of  observations</a:t>
            </a:r>
            <a:endParaRPr lang="en-NZ" sz="2000" dirty="0">
              <a:solidFill>
                <a:srgbClr val="FF6600"/>
              </a:solidFill>
            </a:endParaRPr>
          </a:p>
        </p:txBody>
      </p:sp>
      <p:sp>
        <p:nvSpPr>
          <p:cNvPr id="8" name="Line Callout 1 7"/>
          <p:cNvSpPr/>
          <p:nvPr/>
        </p:nvSpPr>
        <p:spPr bwMode="auto">
          <a:xfrm>
            <a:off x="5487653" y="2402886"/>
            <a:ext cx="3107436" cy="1242138"/>
          </a:xfrm>
          <a:prstGeom prst="borderCallout1">
            <a:avLst>
              <a:gd name="adj1" fmla="val -5238"/>
              <a:gd name="adj2" fmla="val 44141"/>
              <a:gd name="adj3" fmla="val -44829"/>
              <a:gd name="adj4" fmla="val -22040"/>
            </a:avLst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NZ" altLang="en-US" sz="2000" i="1" dirty="0">
                <a:solidFill>
                  <a:srgbClr val="FF6600"/>
                </a:solidFill>
              </a:rPr>
              <a:t>s</a:t>
            </a:r>
            <a:r>
              <a:rPr lang="en-NZ" altLang="en-US" sz="2000" i="1" dirty="0" smtClean="0">
                <a:solidFill>
                  <a:srgbClr val="FF6600"/>
                </a:solidFill>
              </a:rPr>
              <a:t> = </a:t>
            </a:r>
            <a:r>
              <a:rPr lang="en-NZ" altLang="en-US" sz="2000" i="1" dirty="0" err="1" smtClean="0">
                <a:solidFill>
                  <a:srgbClr val="FF6600"/>
                </a:solidFill>
              </a:rPr>
              <a:t>sd</a:t>
            </a:r>
            <a:r>
              <a:rPr lang="en-NZ" altLang="en-US" sz="2000" i="1" dirty="0" smtClean="0">
                <a:solidFill>
                  <a:srgbClr val="FF6600"/>
                </a:solidFill>
              </a:rPr>
              <a:t> of observations</a:t>
            </a:r>
          </a:p>
          <a:p>
            <a:endParaRPr lang="en-NZ" altLang="en-US" sz="2000" i="1" dirty="0" smtClean="0">
              <a:solidFill>
                <a:srgbClr val="FF6600"/>
              </a:solidFill>
            </a:endParaRPr>
          </a:p>
          <a:p>
            <a:endParaRPr lang="en-NZ" sz="2000" i="1" dirty="0">
              <a:solidFill>
                <a:srgbClr val="FF6600"/>
              </a:solidFill>
            </a:endParaRPr>
          </a:p>
          <a:p>
            <a:endParaRPr lang="en-NZ" sz="2000" dirty="0">
              <a:solidFill>
                <a:srgbClr val="FF6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72849" y="2852936"/>
                <a:ext cx="3103607" cy="615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NZ" sz="2400" b="0" i="1" dirty="0" smtClean="0">
                    <a:solidFill>
                      <a:srgbClr val="FF66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NZ" sz="2400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NZ" sz="24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NZ" sz="24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NZ" sz="2400" b="0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NZ" sz="24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NZ" sz="2400" i="1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2400" i="1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NZ" sz="2400" i="1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NZ" sz="24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NZ" sz="2400" i="1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2400" i="1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NZ" sz="24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NZ" sz="2400" b="0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NZ" sz="24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lang="en-NZ" sz="2400" b="0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NZ" sz="2400" b="0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NZ" sz="2400" i="1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2400" i="1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NZ" sz="2400" b="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NZ" sz="24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NZ" sz="2400" i="1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2400" i="1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NZ" sz="2400" b="0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NZ" sz="2400" b="0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NZ" sz="24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NZ" sz="24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NZ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849" y="2852936"/>
                <a:ext cx="3103607" cy="615490"/>
              </a:xfrm>
              <a:prstGeom prst="rect">
                <a:avLst/>
              </a:prstGeom>
              <a:blipFill>
                <a:blip r:embed="rId6"/>
                <a:stretch>
                  <a:fillRect l="-5894" b="-1584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2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1790E5-5FA9-44FC-949F-E862FE17BB3C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Inference: t test</a:t>
            </a:r>
            <a:endParaRPr lang="en-GB" altLang="en-US" dirty="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0375" y="924372"/>
            <a:ext cx="8135937" cy="5145088"/>
          </a:xfrm>
        </p:spPr>
        <p:txBody>
          <a:bodyPr/>
          <a:lstStyle/>
          <a:p>
            <a:pPr marL="0" lvl="1" indent="90488" eaLnBrk="1" hangingPunct="1">
              <a:buNone/>
            </a:pPr>
            <a:r>
              <a:rPr lang="en-NZ" altLang="en-US" sz="2400" dirty="0" smtClean="0"/>
              <a:t>Distribution of sample mean is normal</a:t>
            </a:r>
          </a:p>
          <a:p>
            <a:pPr lvl="1" eaLnBrk="1" hangingPunct="1"/>
            <a:endParaRPr lang="en-NZ" altLang="en-US" sz="800" dirty="0" smtClean="0"/>
          </a:p>
          <a:p>
            <a:pPr lvl="1" eaLnBrk="1" hangingPunct="1"/>
            <a:r>
              <a:rPr lang="en-NZ" altLang="en-US" sz="2400" dirty="0" smtClean="0"/>
              <a:t>But we only have data from our </a:t>
            </a:r>
            <a:br>
              <a:rPr lang="en-NZ" altLang="en-US" sz="2400" dirty="0" smtClean="0"/>
            </a:br>
            <a:r>
              <a:rPr lang="en-NZ" altLang="en-US" sz="2400" dirty="0" smtClean="0"/>
              <a:t>experiment </a:t>
            </a:r>
            <a:br>
              <a:rPr lang="en-NZ" altLang="en-US" sz="2400" dirty="0" smtClean="0"/>
            </a:br>
            <a:r>
              <a:rPr lang="en-NZ" altLang="en-US" sz="2400" dirty="0" smtClean="0"/>
              <a:t>(it makes a difference in small samples)</a:t>
            </a:r>
          </a:p>
          <a:p>
            <a:pPr lvl="1" eaLnBrk="1" hangingPunct="1"/>
            <a:endParaRPr lang="en-NZ" altLang="en-US" sz="2400" dirty="0" smtClean="0"/>
          </a:p>
        </p:txBody>
      </p:sp>
      <p:graphicFrame>
        <p:nvGraphicFramePr>
          <p:cNvPr id="49157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704523"/>
              </p:ext>
            </p:extLst>
          </p:nvPr>
        </p:nvGraphicFramePr>
        <p:xfrm>
          <a:off x="6732240" y="874907"/>
          <a:ext cx="1584176" cy="111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2" name="Equation" r:id="rId4" imgW="939392" imgH="660113" progId="Equation.3">
                  <p:embed/>
                </p:oleObj>
              </mc:Choice>
              <mc:Fallback>
                <p:oleObj name="Equation" r:id="rId4" imgW="939392" imgH="660113" progId="Equation.3">
                  <p:embed/>
                  <p:pic>
                    <p:nvPicPr>
                      <p:cNvPr id="491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874907"/>
                        <a:ext cx="1584176" cy="1113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14" descr="Effects of degrees of freedom (left) and an example of one-tailed test (right)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" name="AutoShape 2" descr="Effects of degrees of freedom (left) and an example of one-tailed test (right)."/>
          <p:cNvSpPr>
            <a:spLocks noChangeAspect="1" noChangeArrowheads="1"/>
          </p:cNvSpPr>
          <p:nvPr/>
        </p:nvSpPr>
        <p:spPr bwMode="auto">
          <a:xfrm>
            <a:off x="307974" y="7937"/>
            <a:ext cx="2989005" cy="298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l="-3" t="-1" r="28646" b="33929"/>
          <a:stretch/>
        </p:blipFill>
        <p:spPr>
          <a:xfrm>
            <a:off x="2091190" y="2752180"/>
            <a:ext cx="5377576" cy="4013698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 bwMode="auto">
          <a:xfrm>
            <a:off x="7069256" y="1551754"/>
            <a:ext cx="360040" cy="504056"/>
          </a:xfrm>
          <a:prstGeom prst="borderCallout1">
            <a:avLst>
              <a:gd name="adj1" fmla="val -5238"/>
              <a:gd name="adj2" fmla="val 44141"/>
              <a:gd name="adj3" fmla="val -32926"/>
              <a:gd name="adj4" fmla="val 140076"/>
            </a:avLst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NZ" altLang="en-US" sz="2000" i="1" dirty="0">
                <a:solidFill>
                  <a:srgbClr val="FF6600"/>
                </a:solidFill>
              </a:rPr>
              <a:t></a:t>
            </a:r>
            <a:endParaRPr lang="en-NZ" sz="2000" dirty="0">
              <a:solidFill>
                <a:srgbClr val="FF6600"/>
              </a:solidFill>
            </a:endParaRPr>
          </a:p>
        </p:txBody>
      </p:sp>
      <p:sp>
        <p:nvSpPr>
          <p:cNvPr id="12" name="Line Callout 1 11"/>
          <p:cNvSpPr/>
          <p:nvPr/>
        </p:nvSpPr>
        <p:spPr bwMode="auto">
          <a:xfrm>
            <a:off x="8196200" y="1549200"/>
            <a:ext cx="360040" cy="504056"/>
          </a:xfrm>
          <a:prstGeom prst="borderCallout1">
            <a:avLst>
              <a:gd name="adj1" fmla="val -5238"/>
              <a:gd name="adj2" fmla="val 44141"/>
              <a:gd name="adj3" fmla="val -77903"/>
              <a:gd name="adj4" fmla="val -38334"/>
            </a:avLst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NZ" altLang="en-US" sz="2000" i="1" dirty="0" smtClean="0">
                <a:solidFill>
                  <a:srgbClr val="FF6600"/>
                </a:solidFill>
              </a:rPr>
              <a:t>s</a:t>
            </a:r>
            <a:endParaRPr lang="en-NZ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1790E5-5FA9-44FC-949F-E862FE17BB3C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Inference: t test</a:t>
            </a:r>
            <a:endParaRPr lang="en-GB" altLang="en-US" dirty="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0375" y="924372"/>
            <a:ext cx="8135937" cy="5145088"/>
          </a:xfrm>
        </p:spPr>
        <p:txBody>
          <a:bodyPr/>
          <a:lstStyle/>
          <a:p>
            <a:pPr marL="0" lvl="1" indent="90488" eaLnBrk="1" hangingPunct="1">
              <a:buNone/>
            </a:pPr>
            <a:r>
              <a:rPr lang="en-NZ" altLang="en-US" sz="2400" dirty="0" smtClean="0"/>
              <a:t>Distribution of sample mean is normal</a:t>
            </a:r>
          </a:p>
          <a:p>
            <a:pPr lvl="1" eaLnBrk="1" hangingPunct="1"/>
            <a:endParaRPr lang="en-NZ" altLang="en-US" sz="800" dirty="0" smtClean="0"/>
          </a:p>
          <a:p>
            <a:pPr lvl="1" eaLnBrk="1" hangingPunct="1"/>
            <a:r>
              <a:rPr lang="en-NZ" altLang="en-US" sz="2400" dirty="0" smtClean="0"/>
              <a:t>But we only estimates from our </a:t>
            </a:r>
            <a:br>
              <a:rPr lang="en-NZ" altLang="en-US" sz="2400" dirty="0" smtClean="0"/>
            </a:br>
            <a:r>
              <a:rPr lang="en-NZ" altLang="en-US" sz="2400" dirty="0" smtClean="0"/>
              <a:t>experiment </a:t>
            </a:r>
            <a:br>
              <a:rPr lang="en-NZ" altLang="en-US" sz="2400" dirty="0" smtClean="0"/>
            </a:br>
            <a:r>
              <a:rPr lang="en-NZ" altLang="en-US" sz="2400" dirty="0" smtClean="0"/>
              <a:t>(it makes a difference in small samples)</a:t>
            </a:r>
          </a:p>
          <a:p>
            <a:pPr lvl="1" eaLnBrk="1" hangingPunct="1"/>
            <a:endParaRPr lang="en-NZ" altLang="en-US" sz="2400" dirty="0" smtClean="0"/>
          </a:p>
        </p:txBody>
      </p:sp>
      <p:graphicFrame>
        <p:nvGraphicFramePr>
          <p:cNvPr id="49157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704523"/>
              </p:ext>
            </p:extLst>
          </p:nvPr>
        </p:nvGraphicFramePr>
        <p:xfrm>
          <a:off x="6732240" y="874907"/>
          <a:ext cx="1584176" cy="111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7" name="Equation" r:id="rId4" imgW="939392" imgH="660113" progId="Equation.3">
                  <p:embed/>
                </p:oleObj>
              </mc:Choice>
              <mc:Fallback>
                <p:oleObj name="Equation" r:id="rId4" imgW="939392" imgH="660113" progId="Equation.3">
                  <p:embed/>
                  <p:pic>
                    <p:nvPicPr>
                      <p:cNvPr id="491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874907"/>
                        <a:ext cx="1584176" cy="1113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14" descr="Effects of degrees of freedom (left) and an example of one-tailed test (right)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" name="AutoShape 2" descr="Effects of degrees of freedom (left) and an example of one-tailed test (right)."/>
          <p:cNvSpPr>
            <a:spLocks noChangeAspect="1" noChangeArrowheads="1"/>
          </p:cNvSpPr>
          <p:nvPr/>
        </p:nvSpPr>
        <p:spPr bwMode="auto">
          <a:xfrm>
            <a:off x="307974" y="7937"/>
            <a:ext cx="2989005" cy="298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l="-3" t="-1" r="28646" b="33929"/>
          <a:stretch/>
        </p:blipFill>
        <p:spPr>
          <a:xfrm>
            <a:off x="460375" y="2780928"/>
            <a:ext cx="3344906" cy="2496560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 bwMode="auto">
          <a:xfrm>
            <a:off x="7069256" y="1551754"/>
            <a:ext cx="360040" cy="504056"/>
          </a:xfrm>
          <a:prstGeom prst="borderCallout1">
            <a:avLst>
              <a:gd name="adj1" fmla="val -5238"/>
              <a:gd name="adj2" fmla="val 44141"/>
              <a:gd name="adj3" fmla="val -32926"/>
              <a:gd name="adj4" fmla="val 140076"/>
            </a:avLst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NZ" altLang="en-US" sz="2000" i="1" dirty="0">
                <a:solidFill>
                  <a:srgbClr val="FF6600"/>
                </a:solidFill>
              </a:rPr>
              <a:t></a:t>
            </a:r>
            <a:endParaRPr lang="en-NZ" sz="2000" dirty="0">
              <a:solidFill>
                <a:srgbClr val="FF6600"/>
              </a:solidFill>
            </a:endParaRPr>
          </a:p>
        </p:txBody>
      </p:sp>
      <p:sp>
        <p:nvSpPr>
          <p:cNvPr id="12" name="Line Callout 1 11"/>
          <p:cNvSpPr/>
          <p:nvPr/>
        </p:nvSpPr>
        <p:spPr bwMode="auto">
          <a:xfrm>
            <a:off x="8196200" y="1549200"/>
            <a:ext cx="360040" cy="504056"/>
          </a:xfrm>
          <a:prstGeom prst="borderCallout1">
            <a:avLst>
              <a:gd name="adj1" fmla="val -5238"/>
              <a:gd name="adj2" fmla="val 44141"/>
              <a:gd name="adj3" fmla="val -77903"/>
              <a:gd name="adj4" fmla="val -38334"/>
            </a:avLst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NZ" altLang="en-US" sz="2000" i="1" dirty="0" smtClean="0">
                <a:solidFill>
                  <a:srgbClr val="FF6600"/>
                </a:solidFill>
              </a:rPr>
              <a:t>s</a:t>
            </a:r>
            <a:endParaRPr lang="en-NZ" sz="2000" dirty="0">
              <a:solidFill>
                <a:srgbClr val="FF6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11960" y="3786690"/>
                <a:ext cx="2181717" cy="9198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NZ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NZ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NZ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N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N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NZ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NZ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NZ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NZ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NZ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N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N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N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NZ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786690"/>
                <a:ext cx="2181717" cy="9198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ine Callout 1 9"/>
          <p:cNvSpPr/>
          <p:nvPr/>
        </p:nvSpPr>
        <p:spPr bwMode="auto">
          <a:xfrm>
            <a:off x="6077088" y="5251158"/>
            <a:ext cx="2664296" cy="656205"/>
          </a:xfrm>
          <a:prstGeom prst="borderCallout1">
            <a:avLst>
              <a:gd name="adj1" fmla="val 19902"/>
              <a:gd name="adj2" fmla="val -1586"/>
              <a:gd name="adj3" fmla="val -130493"/>
              <a:gd name="adj4" fmla="val -8379"/>
            </a:avLst>
          </a:prstGeom>
          <a:noFill/>
          <a:ln>
            <a:solidFill>
              <a:srgbClr val="FF6600"/>
            </a:solidFill>
            <a:headEnd type="triangle"/>
            <a:tailEnd type="none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NZ" sz="1800" dirty="0">
                <a:solidFill>
                  <a:srgbClr val="FF6600"/>
                </a:solidFill>
              </a:rPr>
              <a:t>P values</a:t>
            </a:r>
          </a:p>
          <a:p>
            <a:r>
              <a:rPr lang="en-NZ" sz="1800" dirty="0">
                <a:solidFill>
                  <a:srgbClr val="FF6600"/>
                </a:solidFill>
              </a:rPr>
              <a:t>Confidence intervals</a:t>
            </a:r>
          </a:p>
        </p:txBody>
      </p:sp>
      <p:sp>
        <p:nvSpPr>
          <p:cNvPr id="16" name="Line Callout 1 15"/>
          <p:cNvSpPr/>
          <p:nvPr/>
        </p:nvSpPr>
        <p:spPr bwMode="auto">
          <a:xfrm>
            <a:off x="2772377" y="5930760"/>
            <a:ext cx="2159664" cy="504056"/>
          </a:xfrm>
          <a:prstGeom prst="borderCallout1">
            <a:avLst>
              <a:gd name="adj1" fmla="val -5238"/>
              <a:gd name="adj2" fmla="val 44141"/>
              <a:gd name="adj3" fmla="val -251815"/>
              <a:gd name="adj4" fmla="val 86496"/>
            </a:avLst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NZ" sz="2000" i="1" dirty="0" smtClean="0">
                <a:solidFill>
                  <a:srgbClr val="FF6600"/>
                </a:solidFill>
              </a:rPr>
              <a:t>Standard Error</a:t>
            </a:r>
            <a:endParaRPr lang="en-NZ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5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8EADC0-6974-4797-B7AF-02A2C02ADB8C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Format</a:t>
            </a:r>
            <a:endParaRPr lang="en-GB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500" lvl="1" indent="0" eaLnBrk="1" hangingPunct="1">
              <a:buNone/>
            </a:pPr>
            <a:r>
              <a:rPr lang="en-NZ" altLang="en-US" dirty="0" smtClean="0"/>
              <a:t>3 paired lectures</a:t>
            </a:r>
          </a:p>
          <a:p>
            <a:pPr marL="520700" lvl="1" indent="-457200" eaLnBrk="1" hangingPunct="1">
              <a:buFontTx/>
              <a:buChar char="-"/>
            </a:pPr>
            <a:r>
              <a:rPr lang="en-NZ" altLang="en-US" dirty="0" smtClean="0"/>
              <a:t>Theory			</a:t>
            </a:r>
          </a:p>
          <a:p>
            <a:pPr marL="520700" lvl="1" indent="-457200" eaLnBrk="1" hangingPunct="1">
              <a:buFontTx/>
              <a:buChar char="-"/>
            </a:pPr>
            <a:r>
              <a:rPr lang="en-NZ" altLang="en-US" dirty="0" smtClean="0"/>
              <a:t>Practical		</a:t>
            </a:r>
          </a:p>
          <a:p>
            <a:pPr marL="63500" lvl="1" indent="0" eaLnBrk="1" hangingPunct="1">
              <a:buNone/>
            </a:pPr>
            <a:endParaRPr lang="en-NZ" altLang="en-US" dirty="0"/>
          </a:p>
          <a:p>
            <a:pPr marL="63500" lvl="1" indent="0" eaLnBrk="1" hangingPunct="1">
              <a:buNone/>
            </a:pPr>
            <a:r>
              <a:rPr lang="en-NZ" altLang="en-US" dirty="0" smtClean="0"/>
              <a:t>Topics:</a:t>
            </a:r>
          </a:p>
          <a:p>
            <a:pPr marL="577850" lvl="1" indent="-514350" eaLnBrk="1" hangingPunct="1">
              <a:buAutoNum type="arabicPeriod"/>
            </a:pPr>
            <a:r>
              <a:rPr lang="en-NZ" altLang="en-US" dirty="0" smtClean="0"/>
              <a:t>Small experiments</a:t>
            </a:r>
          </a:p>
          <a:p>
            <a:pPr marL="577850" lvl="1" indent="-514350" eaLnBrk="1" hangingPunct="1">
              <a:buAutoNum type="arabicPeriod"/>
            </a:pPr>
            <a:r>
              <a:rPr lang="en-NZ" altLang="en-US" dirty="0" smtClean="0"/>
              <a:t>?</a:t>
            </a:r>
          </a:p>
          <a:p>
            <a:pPr marL="577850" lvl="1" indent="-514350" eaLnBrk="1" hangingPunct="1">
              <a:buAutoNum type="arabicPeriod"/>
            </a:pPr>
            <a:r>
              <a:rPr lang="en-NZ" altLang="en-US" dirty="0"/>
              <a:t>?</a:t>
            </a:r>
            <a:endParaRPr lang="en-NZ" altLang="en-US" dirty="0" smtClean="0"/>
          </a:p>
          <a:p>
            <a:pPr marL="63500" lvl="1" indent="0" eaLnBrk="1" hangingPunct="1">
              <a:buNone/>
            </a:pPr>
            <a:endParaRPr lang="en-NZ" altLang="en-US" dirty="0"/>
          </a:p>
          <a:p>
            <a:pPr marL="63500" lvl="1" indent="0" eaLnBrk="1" hangingPunct="1">
              <a:buNone/>
            </a:pPr>
            <a:endParaRPr lang="en-NZ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1790E5-5FA9-44FC-949F-E862FE17BB3C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Inference: Example</a:t>
            </a:r>
            <a:endParaRPr lang="en-GB" altLang="en-US" dirty="0" smtClean="0"/>
          </a:p>
        </p:txBody>
      </p:sp>
      <p:sp>
        <p:nvSpPr>
          <p:cNvPr id="2" name="AutoShape 14" descr="Effects of degrees of freedom (left) and an example of one-tailed test (right)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" name="AutoShape 2" descr="Effects of degrees of freedom (left) and an example of one-tailed test (right)."/>
          <p:cNvSpPr>
            <a:spLocks noChangeAspect="1" noChangeArrowheads="1"/>
          </p:cNvSpPr>
          <p:nvPr/>
        </p:nvSpPr>
        <p:spPr bwMode="auto">
          <a:xfrm>
            <a:off x="307974" y="7937"/>
            <a:ext cx="2989005" cy="298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2" y="3356992"/>
            <a:ext cx="7771428" cy="320000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00414"/>
              </p:ext>
            </p:extLst>
          </p:nvPr>
        </p:nvGraphicFramePr>
        <p:xfrm>
          <a:off x="395398" y="1006584"/>
          <a:ext cx="3888432" cy="2249805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21382352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3795511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4506305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Scramble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siRNA2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6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0.431077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0.274614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305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733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903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Hypothesized Mean Difference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563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650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Stat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3.395269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790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P(T&lt;=t) one-tail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402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Critical one-tail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2.353363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122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P(T&lt;=t) two-tail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0.042609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1106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Critical two-tail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3.182446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32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9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EAA85B-83B1-4435-B8D8-4212A3516AE3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mtClean="0"/>
              <a:t>What errors bars to use?</a:t>
            </a:r>
            <a:endParaRPr lang="en-GB" altLang="en-US" smtClean="0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95288" y="5589588"/>
            <a:ext cx="80121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solidFill>
                  <a:srgbClr val="B2B2B2"/>
                </a:solidFill>
              </a:rPr>
              <a:t>Error bars in experimental biology, Cummings et al. </a:t>
            </a:r>
            <a:r>
              <a:rPr lang="en-GB" altLang="en-US" sz="2000" b="1" dirty="0">
                <a:solidFill>
                  <a:srgbClr val="B2B2B2"/>
                </a:solidFill>
              </a:rPr>
              <a:t>J Cell Biol. 2007 Apr 9;177(1):7-11</a:t>
            </a:r>
            <a:r>
              <a:rPr lang="en-GB" altLang="en-US" sz="3600" dirty="0">
                <a:solidFill>
                  <a:schemeClr val="accent2"/>
                </a:solidFill>
              </a:rPr>
              <a:t>  </a:t>
            </a:r>
          </a:p>
        </p:txBody>
      </p:sp>
      <p:pic>
        <p:nvPicPr>
          <p:cNvPr id="6349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138238"/>
            <a:ext cx="728662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What does P mean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874CEA-1288-43F9-883C-8AA8B2420A25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6758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452688"/>
            <a:ext cx="47053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506413" y="3821113"/>
            <a:ext cx="82804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A p-value of less than 0.05 means that there is less than a 5% percent chance of seeing these results or worse, in the world where the null hypothesis is true.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rgbClr val="FF99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9900"/>
                </a:solidFill>
              </a:rPr>
              <a:t>(YouTube: Understanding the P value Dr </a:t>
            </a:r>
            <a:r>
              <a:rPr lang="en-US" altLang="en-US" sz="2000" dirty="0" err="1">
                <a:solidFill>
                  <a:srgbClr val="FF9900"/>
                </a:solidFill>
              </a:rPr>
              <a:t>Nic’s</a:t>
            </a:r>
            <a:r>
              <a:rPr lang="en-US" altLang="en-US" sz="2000" dirty="0">
                <a:solidFill>
                  <a:srgbClr val="FF9900"/>
                </a:solidFill>
              </a:rPr>
              <a:t> </a:t>
            </a:r>
            <a:r>
              <a:rPr lang="en-US" altLang="en-US" sz="2000" dirty="0" err="1">
                <a:solidFill>
                  <a:srgbClr val="FF9900"/>
                </a:solidFill>
              </a:rPr>
              <a:t>Maths</a:t>
            </a:r>
            <a:r>
              <a:rPr lang="en-US" altLang="en-US" sz="2000" dirty="0">
                <a:solidFill>
                  <a:srgbClr val="FF9900"/>
                </a:solidFill>
              </a:rPr>
              <a:t> and Stats)</a:t>
            </a:r>
            <a:endParaRPr lang="en-NZ" altLang="en-US" sz="2000" dirty="0">
              <a:solidFill>
                <a:srgbClr val="FF9900"/>
              </a:solidFill>
            </a:endParaRPr>
          </a:p>
        </p:txBody>
      </p:sp>
      <p:pic>
        <p:nvPicPr>
          <p:cNvPr id="6759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44475"/>
            <a:ext cx="35306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8" descr="Image result for statistici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860425"/>
            <a:ext cx="2401887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What’s next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R …</a:t>
            </a:r>
          </a:p>
          <a:p>
            <a:pPr marL="0" indent="0">
              <a:buNone/>
            </a:pPr>
            <a:endParaRPr lang="en-NZ" dirty="0"/>
          </a:p>
          <a:p>
            <a:endParaRPr lang="en-NZ" dirty="0" smtClean="0"/>
          </a:p>
          <a:p>
            <a:r>
              <a:rPr lang="en-NZ" dirty="0" smtClean="0"/>
              <a:t>Multiple testing</a:t>
            </a:r>
          </a:p>
          <a:p>
            <a:r>
              <a:rPr lang="en-NZ" dirty="0" smtClean="0"/>
              <a:t>ANOVA</a:t>
            </a:r>
          </a:p>
          <a:p>
            <a:r>
              <a:rPr lang="en-NZ" dirty="0" smtClean="0"/>
              <a:t>Correlation</a:t>
            </a:r>
          </a:p>
          <a:p>
            <a:r>
              <a:rPr lang="en-NZ" dirty="0" smtClean="0"/>
              <a:t>Regression</a:t>
            </a:r>
          </a:p>
          <a:p>
            <a:r>
              <a:rPr lang="en-NZ" dirty="0" smtClean="0"/>
              <a:t>Categorical</a:t>
            </a:r>
            <a:endParaRPr lang="en-NZ" dirty="0" smtClean="0"/>
          </a:p>
          <a:p>
            <a:r>
              <a:rPr lang="en-NZ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89D37-D5E0-4088-AA3C-B6D3DDAF117D}" type="slidenum">
              <a:rPr lang="en-GB" altLang="en-US" smtClean="0"/>
              <a:pPr>
                <a:defRPr/>
              </a:pPr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5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8EADC0-6974-4797-B7AF-02A2C02ADB8C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Experimental molecular biology</a:t>
            </a:r>
            <a:endParaRPr lang="en-GB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500" lvl="1" indent="0" eaLnBrk="1" hangingPunct="1">
              <a:buNone/>
            </a:pPr>
            <a:r>
              <a:rPr lang="en-NZ" altLang="en-US" dirty="0" smtClean="0"/>
              <a:t>Skills</a:t>
            </a:r>
          </a:p>
          <a:p>
            <a:pPr marL="571500" lvl="1" indent="-508000" eaLnBrk="1" hangingPunct="1"/>
            <a:r>
              <a:rPr lang="en-NZ" altLang="en-US" dirty="0" smtClean="0"/>
              <a:t>Data (example)</a:t>
            </a:r>
          </a:p>
          <a:p>
            <a:pPr marL="571500" lvl="1" indent="-508000" eaLnBrk="1" hangingPunct="1"/>
            <a:r>
              <a:rPr lang="en-NZ" altLang="en-US" dirty="0" smtClean="0"/>
              <a:t>Design </a:t>
            </a:r>
          </a:p>
          <a:p>
            <a:pPr marL="571500" lvl="1" indent="-508000" eaLnBrk="1" hangingPunct="1"/>
            <a:r>
              <a:rPr lang="en-NZ" altLang="en-US" dirty="0" smtClean="0"/>
              <a:t>Statistics</a:t>
            </a:r>
          </a:p>
          <a:p>
            <a:pPr marL="571500" lvl="1" indent="-508000" eaLnBrk="1" hangingPunct="1"/>
            <a:r>
              <a:rPr lang="en-NZ" altLang="en-US" dirty="0" smtClean="0"/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74399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04E8D2-7DE6-4531-A78F-46BB81305723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Gene Knockdown Example</a:t>
            </a:r>
            <a:endParaRPr lang="en-GB" alt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Question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Does </a:t>
            </a:r>
            <a:r>
              <a:rPr lang="en-US" sz="2000" dirty="0" err="1" smtClean="0">
                <a:solidFill>
                  <a:schemeClr val="tx1"/>
                </a:solidFill>
              </a:rPr>
              <a:t>geneX</a:t>
            </a:r>
            <a:r>
              <a:rPr lang="en-US" sz="2000" dirty="0" smtClean="0">
                <a:solidFill>
                  <a:schemeClr val="tx1"/>
                </a:solidFill>
              </a:rPr>
              <a:t> affect cell growth? </a:t>
            </a:r>
          </a:p>
          <a:p>
            <a:pPr marL="0" indent="0" eaLnBrk="1" hangingPunct="1">
              <a:buFontTx/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04E8D2-7DE6-4531-A78F-46BB81305723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Gene Knockdown Example</a:t>
            </a:r>
            <a:endParaRPr lang="en-GB" alt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Hypothesis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Deletion </a:t>
            </a:r>
            <a:r>
              <a:rPr lang="en-US" sz="2000" dirty="0">
                <a:solidFill>
                  <a:schemeClr val="tx1"/>
                </a:solidFill>
              </a:rPr>
              <a:t>of a gene (</a:t>
            </a:r>
            <a:r>
              <a:rPr lang="en-US" sz="2000" dirty="0" err="1">
                <a:solidFill>
                  <a:schemeClr val="tx1"/>
                </a:solidFill>
              </a:rPr>
              <a:t>geneX</a:t>
            </a:r>
            <a:r>
              <a:rPr lang="en-US" sz="2000" dirty="0">
                <a:solidFill>
                  <a:schemeClr val="tx1"/>
                </a:solidFill>
              </a:rPr>
              <a:t>) will alter the growth of endometrial cancer cells.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 eaLnBrk="1" hangingPunct="1">
              <a:buFontTx/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Design</a:t>
            </a:r>
          </a:p>
          <a:p>
            <a:pPr marL="0" indent="0" eaLnBrk="1" hangingPunct="1"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en-US" sz="2000" dirty="0" smtClean="0">
                <a:solidFill>
                  <a:schemeClr val="tx1"/>
                </a:solidFill>
              </a:rPr>
              <a:t>wo </a:t>
            </a:r>
            <a:r>
              <a:rPr lang="en-US" sz="2000" dirty="0">
                <a:solidFill>
                  <a:schemeClr val="tx1"/>
                </a:solidFill>
              </a:rPr>
              <a:t>cell lines (AN3CA and EM-E6/E7-hTERT)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were </a:t>
            </a:r>
            <a:r>
              <a:rPr lang="en-US" sz="2000" dirty="0">
                <a:solidFill>
                  <a:schemeClr val="tx1"/>
                </a:solidFill>
              </a:rPr>
              <a:t>transfected </a:t>
            </a:r>
            <a:r>
              <a:rPr lang="en-US" sz="2000" dirty="0" smtClean="0">
                <a:solidFill>
                  <a:schemeClr val="tx1"/>
                </a:solidFill>
              </a:rPr>
              <a:t>with </a:t>
            </a:r>
            <a:r>
              <a:rPr lang="en-US" sz="2000" dirty="0">
                <a:solidFill>
                  <a:schemeClr val="tx1"/>
                </a:solidFill>
              </a:rPr>
              <a:t>three </a:t>
            </a:r>
            <a:r>
              <a:rPr lang="en-US" sz="2000" dirty="0" err="1" smtClean="0">
                <a:solidFill>
                  <a:schemeClr val="tx1"/>
                </a:solidFill>
              </a:rPr>
              <a:t>geneX</a:t>
            </a:r>
            <a:r>
              <a:rPr lang="en-US" sz="2000" dirty="0" smtClean="0">
                <a:solidFill>
                  <a:schemeClr val="tx1"/>
                </a:solidFill>
              </a:rPr>
              <a:t> targeted  siRNA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 eaLnBrk="1" hangingPunct="1">
              <a:buFontTx/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After </a:t>
            </a:r>
            <a:r>
              <a:rPr lang="en-US" sz="2000" dirty="0">
                <a:solidFill>
                  <a:schemeClr val="tx1"/>
                </a:solidFill>
              </a:rPr>
              <a:t>transfection, proliferation (cell metabolism) of each experimental condition was measured by a MTT assay.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 eaLnBrk="1" hangingPunct="1">
              <a:buFontTx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These </a:t>
            </a:r>
            <a:r>
              <a:rPr lang="en-US" sz="2000" dirty="0">
                <a:solidFill>
                  <a:schemeClr val="tx1"/>
                </a:solidFill>
              </a:rPr>
              <a:t>experiments were repeated in triplicate across three weeks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NZ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04E8D2-7DE6-4531-A78F-46BB81305723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Gene Knockdown Example</a:t>
            </a:r>
            <a:endParaRPr lang="en-GB" alt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marL="0" indent="0" eaLnBrk="1" hangingPunct="1">
              <a:buFontTx/>
              <a:buNone/>
            </a:pPr>
            <a:endParaRPr lang="en-US" altLang="en-US" sz="2000" b="1" dirty="0">
              <a:solidFill>
                <a:schemeClr val="tx1"/>
              </a:solidFill>
            </a:endParaRPr>
          </a:p>
          <a:p>
            <a:pPr marL="0" indent="0" eaLnBrk="1" hangingPunct="1">
              <a:buFontTx/>
              <a:buNone/>
            </a:pPr>
            <a:endParaRPr lang="en-NZ" alt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356666"/>
              </p:ext>
            </p:extLst>
          </p:nvPr>
        </p:nvGraphicFramePr>
        <p:xfrm>
          <a:off x="467544" y="1556792"/>
          <a:ext cx="7356445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3" name="Worksheet" r:id="rId4" imgW="4895747" imgH="1533525" progId="Excel.Sheet.12">
                  <p:embed/>
                </p:oleObj>
              </mc:Choice>
              <mc:Fallback>
                <p:oleObj name="Worksheet" r:id="rId4" imgW="4895747" imgH="1533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1556792"/>
                        <a:ext cx="7356445" cy="2304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7544" y="4386162"/>
            <a:ext cx="50170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Analysis in Excel:</a:t>
            </a:r>
          </a:p>
          <a:p>
            <a:r>
              <a:rPr lang="en-NZ" sz="2400" dirty="0" err="1" smtClean="0"/>
              <a:t>DummyData_MTT</a:t>
            </a:r>
            <a:r>
              <a:rPr lang="en-NZ" sz="2400" dirty="0" smtClean="0"/>
              <a:t> analysis.xlsx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1685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04E8D2-7DE6-4531-A78F-46BB81305723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Gene Knockdown Example</a:t>
            </a:r>
            <a:endParaRPr lang="en-GB" alt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Results</a:t>
            </a:r>
          </a:p>
          <a:p>
            <a:pPr marL="0" indent="0" eaLnBrk="1" hangingPunct="1">
              <a:buFontTx/>
              <a:buNone/>
            </a:pPr>
            <a:endParaRPr lang="en-US" altLang="en-US" sz="2000" b="1" dirty="0">
              <a:solidFill>
                <a:schemeClr val="tx1"/>
              </a:solidFill>
            </a:endParaRPr>
          </a:p>
          <a:p>
            <a:pPr marL="0" indent="0" eaLnBrk="1" hangingPunct="1">
              <a:buFontTx/>
              <a:buNone/>
            </a:pPr>
            <a:endParaRPr lang="en-NZ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4509120"/>
            <a:ext cx="6386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Cell growth was significantly reduced …</a:t>
            </a:r>
            <a:endParaRPr lang="en-NZ" sz="24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870247"/>
              </p:ext>
            </p:extLst>
          </p:nvPr>
        </p:nvGraphicFramePr>
        <p:xfrm>
          <a:off x="467544" y="13407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586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04E8D2-7DE6-4531-A78F-46BB81305723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Design</a:t>
            </a:r>
            <a:endParaRPr lang="en-GB" alt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NZ" altLang="en-US" sz="2000" b="1" dirty="0">
                <a:solidFill>
                  <a:srgbClr val="FF6600"/>
                </a:solidFill>
              </a:rPr>
              <a:t>“Would another lab get similar results if they performed the same experiment?”</a:t>
            </a:r>
            <a:endParaRPr lang="en-GB" altLang="en-US" sz="2000" b="1" dirty="0">
              <a:solidFill>
                <a:srgbClr val="FF6600"/>
              </a:solidFill>
            </a:endParaRPr>
          </a:p>
          <a:p>
            <a:pPr marL="0" indent="0" eaLnBrk="1" hangingPunct="1">
              <a:buFontTx/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Design strategies</a:t>
            </a:r>
            <a:endParaRPr lang="en-US" sz="2000" b="1" dirty="0">
              <a:solidFill>
                <a:schemeClr val="tx1"/>
              </a:solidFill>
            </a:endParaRPr>
          </a:p>
          <a:p>
            <a:pPr marL="400050" lvl="1" indent="0" eaLnBrk="1" hangingPunct="1"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Randomize</a:t>
            </a:r>
          </a:p>
          <a:p>
            <a:pPr marL="400050" lvl="1" indent="0" eaLnBrk="1" hangingPunct="1"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Replicate</a:t>
            </a:r>
          </a:p>
          <a:p>
            <a:pPr marL="400050" lvl="1" indent="0" eaLnBrk="1" hangingPunct="1"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Reduce noise</a:t>
            </a:r>
          </a:p>
          <a:p>
            <a:pPr marL="0" indent="0" eaLnBrk="1" hangingPunct="1">
              <a:buFontTx/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0" indent="0" eaLnBrk="1" hangingPunct="1">
              <a:buFontTx/>
              <a:buNone/>
            </a:pPr>
            <a:endParaRPr lang="en-US" altLang="en-US" sz="2000" b="1" dirty="0">
              <a:solidFill>
                <a:schemeClr val="tx1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NZ" altLang="en-US" sz="2000" dirty="0" smtClean="0">
                <a:solidFill>
                  <a:schemeClr val="tx1"/>
                </a:solidFill>
              </a:rPr>
              <a:t>Think about what you want to put in the results section of your paper/thesis.  </a:t>
            </a:r>
          </a:p>
          <a:p>
            <a:pPr marL="0" indent="0" eaLnBrk="1" hangingPunct="1">
              <a:buFontTx/>
              <a:buNone/>
            </a:pPr>
            <a:endParaRPr lang="en-NZ" altLang="en-US" sz="2000" dirty="0" smtClean="0">
              <a:solidFill>
                <a:schemeClr val="tx1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NZ" altLang="en-US" sz="2000" dirty="0" smtClean="0">
                <a:solidFill>
                  <a:schemeClr val="tx1"/>
                </a:solidFill>
              </a:rPr>
              <a:t>What is the Inference you want to make?</a:t>
            </a:r>
          </a:p>
        </p:txBody>
      </p:sp>
    </p:spTree>
    <p:extLst>
      <p:ext uri="{BB962C8B-B14F-4D97-AF65-F5344CB8AC3E}">
        <p14:creationId xmlns:p14="http://schemas.microsoft.com/office/powerpoint/2010/main" val="37069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04E8D2-7DE6-4531-A78F-46BB81305723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Design Strategies</a:t>
            </a:r>
            <a:endParaRPr lang="en-GB" alt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Randomize  	but don’t make it too easy to screw up</a:t>
            </a:r>
          </a:p>
          <a:p>
            <a:pPr marL="0" indent="0" eaLnBrk="1" hangingPunct="1">
              <a:buFontTx/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Replicate</a:t>
            </a: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Variation that we do not want 	</a:t>
            </a:r>
            <a:r>
              <a:rPr lang="en-US" sz="2000" b="1" dirty="0">
                <a:solidFill>
                  <a:schemeClr val="tx1"/>
                </a:solidFill>
              </a:rPr>
              <a:t>(technical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</a:p>
          <a:p>
            <a:pPr marL="0" indent="0" defTabSz="896938" eaLnBrk="1" hangingPunct="1">
              <a:buNone/>
              <a:tabLst>
                <a:tab pos="1881188" algn="l"/>
              </a:tabLst>
            </a:pP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and cannot control</a:t>
            </a:r>
          </a:p>
          <a:p>
            <a:pPr marL="0" indent="0" defTabSz="896938" eaLnBrk="1" hangingPunct="1">
              <a:buNone/>
              <a:tabLst>
                <a:tab pos="1881188" algn="l"/>
              </a:tabLst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Variation that we do want 		(</a:t>
            </a:r>
            <a:r>
              <a:rPr lang="en-US" sz="2000" b="1" dirty="0">
                <a:solidFill>
                  <a:schemeClr val="tx1"/>
                </a:solidFill>
              </a:rPr>
              <a:t>biological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</a:p>
          <a:p>
            <a:pPr marL="0" indent="0" eaLnBrk="1" hangingPunct="1">
              <a:buNone/>
              <a:tabLst>
                <a:tab pos="1881188" algn="l"/>
              </a:tabLst>
            </a:pP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How independent are my experimental reps?</a:t>
            </a:r>
          </a:p>
          <a:p>
            <a:pPr marL="0" indent="0" eaLnBrk="1" hangingPunct="1">
              <a:buNone/>
              <a:tabLst>
                <a:tab pos="1881188" algn="l"/>
              </a:tabLst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How reproducible is my experiment?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</a:p>
          <a:p>
            <a:pPr marL="0" indent="0" eaLnBrk="1" hangingPunct="1"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Reduce noise	Control for known sources of variation or  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		confounders </a:t>
            </a:r>
            <a:r>
              <a:rPr lang="en-US" sz="1200" b="1" dirty="0" smtClean="0">
                <a:solidFill>
                  <a:schemeClr val="tx1"/>
                </a:solidFill>
              </a:rPr>
              <a:t>(also blocking)</a:t>
            </a:r>
          </a:p>
          <a:p>
            <a:pPr marL="0" indent="0" eaLnBrk="1" hangingPunct="1"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			</a:t>
            </a:r>
          </a:p>
          <a:p>
            <a:pPr marL="0" indent="0" eaLnBrk="1" hangingPunct="1">
              <a:buFontTx/>
              <a:buNone/>
            </a:pPr>
            <a:endParaRPr lang="en-US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5505" y="5517232"/>
            <a:ext cx="36724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NZ" altLang="en-US" sz="1600" dirty="0">
                <a:solidFill>
                  <a:schemeClr val="tx1"/>
                </a:solidFill>
              </a:rPr>
              <a:t>Confounders are sources of variation that affect both the measurement and the treatment.</a:t>
            </a:r>
          </a:p>
        </p:txBody>
      </p:sp>
    </p:spTree>
    <p:extLst>
      <p:ext uri="{BB962C8B-B14F-4D97-AF65-F5344CB8AC3E}">
        <p14:creationId xmlns:p14="http://schemas.microsoft.com/office/powerpoint/2010/main" val="27491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MS Reference Sans Serif"/>
        <a:ea typeface=""/>
        <a:cs typeface=""/>
      </a:majorFont>
      <a:minorFont>
        <a:latin typeface="MS Reference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/>
            </a:gs>
          </a:gsLst>
          <a:lin ang="27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MS Reference Sans Serif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/>
            </a:gs>
          </a:gsLst>
          <a:lin ang="27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MS Reference Sans Serif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BD69B05784464EA0DE8A0AE94BE18F" ma:contentTypeVersion="13" ma:contentTypeDescription="Create a new document." ma:contentTypeScope="" ma:versionID="346a7f0271e898774aca46e75ff1a22c">
  <xsd:schema xmlns:xsd="http://www.w3.org/2001/XMLSchema" xmlns:xs="http://www.w3.org/2001/XMLSchema" xmlns:p="http://schemas.microsoft.com/office/2006/metadata/properties" xmlns:ns3="cae34e1b-f0c0-4c2d-b69c-e762e013c426" xmlns:ns4="e32d6374-3ff9-4fba-945c-bb258ae9357a" targetNamespace="http://schemas.microsoft.com/office/2006/metadata/properties" ma:root="true" ma:fieldsID="a06e625f8656b99ca853412e7d1f03b3" ns3:_="" ns4:_="">
    <xsd:import namespace="cae34e1b-f0c0-4c2d-b69c-e762e013c426"/>
    <xsd:import namespace="e32d6374-3ff9-4fba-945c-bb258ae935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e34e1b-f0c0-4c2d-b69c-e762e013c4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2d6374-3ff9-4fba-945c-bb258ae9357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04BD66-6303-48DF-B198-1584E9F70C6A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cae34e1b-f0c0-4c2d-b69c-e762e013c426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e32d6374-3ff9-4fba-945c-bb258ae9357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F3552AA-465C-4500-855B-2306D3839E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e34e1b-f0c0-4c2d-b69c-e762e013c426"/>
    <ds:schemaRef ds:uri="e32d6374-3ff9-4fba-945c-bb258ae935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73DC61-52A8-4112-85DC-05CF5B2F7D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10504</TotalTime>
  <Words>1073</Words>
  <Application>Microsoft Office PowerPoint</Application>
  <PresentationFormat>On-screen Show (4:3)</PresentationFormat>
  <Paragraphs>273</Paragraphs>
  <Slides>23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MS Reference Sans Serif</vt:lpstr>
      <vt:lpstr>Symbol</vt:lpstr>
      <vt:lpstr>Default Design</vt:lpstr>
      <vt:lpstr>Worksheet</vt:lpstr>
      <vt:lpstr>Equation</vt:lpstr>
      <vt:lpstr>GIN stats  statistics for experimental molecular biology</vt:lpstr>
      <vt:lpstr>Format</vt:lpstr>
      <vt:lpstr>Experimental molecular biology</vt:lpstr>
      <vt:lpstr>Gene Knockdown Example</vt:lpstr>
      <vt:lpstr>Gene Knockdown Example</vt:lpstr>
      <vt:lpstr>Gene Knockdown Example</vt:lpstr>
      <vt:lpstr>Gene Knockdown Example</vt:lpstr>
      <vt:lpstr>Design</vt:lpstr>
      <vt:lpstr>Design Strategies</vt:lpstr>
      <vt:lpstr>Design Example</vt:lpstr>
      <vt:lpstr>Design Example</vt:lpstr>
      <vt:lpstr>Statistics</vt:lpstr>
      <vt:lpstr>Probability</vt:lpstr>
      <vt:lpstr>Normal Distribution</vt:lpstr>
      <vt:lpstr>Normal Distribution</vt:lpstr>
      <vt:lpstr>Why is the Normal Distribution important?</vt:lpstr>
      <vt:lpstr>Inference</vt:lpstr>
      <vt:lpstr>Inference: t test</vt:lpstr>
      <vt:lpstr>Inference: t test</vt:lpstr>
      <vt:lpstr>Inference: Example</vt:lpstr>
      <vt:lpstr>What errors bars to use?</vt:lpstr>
      <vt:lpstr>What does P mean</vt:lpstr>
      <vt:lpstr>What’s next</vt:lpstr>
    </vt:vector>
  </TitlesOfParts>
  <Company>Christchurch School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jpearson</dc:creator>
  <cp:lastModifiedBy>George Wiggins</cp:lastModifiedBy>
  <cp:revision>93</cp:revision>
  <dcterms:created xsi:type="dcterms:W3CDTF">2009-03-16T19:44:13Z</dcterms:created>
  <dcterms:modified xsi:type="dcterms:W3CDTF">2021-05-19T04:40:43Z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0x01010096BD69B05784464EA0DE8A0AE94BE18F</vt:lpwstr>
  </property>
</Properties>
</file>