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43" r:id="rId2"/>
  </p:sldMasterIdLst>
  <p:handoutMasterIdLst>
    <p:handoutMasterId r:id="rId14"/>
  </p:handoutMasterIdLst>
  <p:sldIdLst>
    <p:sldId id="267" r:id="rId3"/>
    <p:sldId id="283" r:id="rId4"/>
    <p:sldId id="282" r:id="rId5"/>
    <p:sldId id="284" r:id="rId6"/>
    <p:sldId id="289" r:id="rId7"/>
    <p:sldId id="290" r:id="rId8"/>
    <p:sldId id="285" r:id="rId9"/>
    <p:sldId id="286" r:id="rId10"/>
    <p:sldId id="288" r:id="rId11"/>
    <p:sldId id="291" r:id="rId12"/>
    <p:sldId id="292" r:id="rId13"/>
  </p:sldIdLst>
  <p:sldSz cx="9144000" cy="5715000" type="screen16x10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AAD"/>
    <a:srgbClr val="E7E8E9"/>
    <a:srgbClr val="D0D3D4"/>
    <a:srgbClr val="013150"/>
    <a:srgbClr val="F7D991"/>
    <a:srgbClr val="C8E2F5"/>
    <a:srgbClr val="B2C6D2"/>
    <a:srgbClr val="DEDEDE"/>
    <a:srgbClr val="CBF1CB"/>
    <a:srgbClr val="A5C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5" autoAdjust="0"/>
    <p:restoredTop sz="94660"/>
  </p:normalViewPr>
  <p:slideViewPr>
    <p:cSldViewPr>
      <p:cViewPr>
        <p:scale>
          <a:sx n="125" d="100"/>
          <a:sy n="125" d="100"/>
        </p:scale>
        <p:origin x="-348" y="-28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054" y="-96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B57AC-24F6-4E1B-8CBE-F73D775A043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A65D-24B1-4DA3-8DB4-2273253F8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125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46058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9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047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right, boxed, 3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4572000" y="457776"/>
            <a:ext cx="4572000" cy="2085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004000" y="657000"/>
            <a:ext cx="37080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4000" y="1710003"/>
            <a:ext cx="3708000" cy="46166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7" name="Tab 1"/>
          <p:cNvSpPr/>
          <p:nvPr userDrawn="1"/>
        </p:nvSpPr>
        <p:spPr>
          <a:xfrm>
            <a:off x="457200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0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right, boxed, 2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4572000" y="450000"/>
            <a:ext cx="4572000" cy="2085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004000" y="657000"/>
            <a:ext cx="37080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4000" y="1710003"/>
            <a:ext cx="3708000" cy="46166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7" name="Tab 1"/>
          <p:cNvSpPr/>
          <p:nvPr userDrawn="1"/>
        </p:nvSpPr>
        <p:spPr>
          <a:xfrm>
            <a:off x="457200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8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right, boxed, 1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4572000" y="450000"/>
            <a:ext cx="4572000" cy="2085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004000" y="657000"/>
            <a:ext cx="37080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4000" y="1710003"/>
            <a:ext cx="3708000" cy="46166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7" name="Tab 1"/>
          <p:cNvSpPr/>
          <p:nvPr userDrawn="1"/>
        </p:nvSpPr>
        <p:spPr>
          <a:xfrm>
            <a:off x="457200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right, 3 line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004000" y="657000"/>
            <a:ext cx="37080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4000" y="1710003"/>
            <a:ext cx="37080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7" name="Tab 1"/>
          <p:cNvSpPr/>
          <p:nvPr userDrawn="1"/>
        </p:nvSpPr>
        <p:spPr>
          <a:xfrm>
            <a:off x="457200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right, 2 line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004000" y="657000"/>
            <a:ext cx="37080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4000" y="1710003"/>
            <a:ext cx="37080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7" name="Tab 1"/>
          <p:cNvSpPr/>
          <p:nvPr userDrawn="1"/>
        </p:nvSpPr>
        <p:spPr>
          <a:xfrm>
            <a:off x="457200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8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, right, 1 line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004000" y="657000"/>
            <a:ext cx="37080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4000" y="1710003"/>
            <a:ext cx="37080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7" name="Tab 1"/>
          <p:cNvSpPr/>
          <p:nvPr userDrawn="1"/>
        </p:nvSpPr>
        <p:spPr>
          <a:xfrm>
            <a:off x="457200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8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3 line for Copied In Content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53787"/>
            <a:ext cx="4572000" cy="2085000"/>
            <a:chOff x="0" y="544544"/>
            <a:chExt cx="4572000" cy="2502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544544"/>
              <a:ext cx="4572000" cy="25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noFill/>
              </a:endParaRPr>
            </a:p>
          </p:txBody>
        </p:sp>
        <p:sp>
          <p:nvSpPr>
            <p:cNvPr id="10" name="Tab 1"/>
            <p:cNvSpPr/>
            <p:nvPr userDrawn="1"/>
          </p:nvSpPr>
          <p:spPr>
            <a:xfrm>
              <a:off x="1" y="831600"/>
              <a:ext cx="216000" cy="882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2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32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 for Copied In Content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53787"/>
            <a:ext cx="4572000" cy="2085000"/>
            <a:chOff x="0" y="544544"/>
            <a:chExt cx="4572000" cy="2502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544544"/>
              <a:ext cx="4572000" cy="25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noFill/>
              </a:endParaRPr>
            </a:p>
          </p:txBody>
        </p:sp>
        <p:sp>
          <p:nvSpPr>
            <p:cNvPr id="10" name="Tab 1"/>
            <p:cNvSpPr/>
            <p:nvPr userDrawn="1"/>
          </p:nvSpPr>
          <p:spPr>
            <a:xfrm>
              <a:off x="1" y="831600"/>
              <a:ext cx="216000" cy="550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2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505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1 line for Copied In Content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53787"/>
            <a:ext cx="4572000" cy="2085000"/>
            <a:chOff x="0" y="544544"/>
            <a:chExt cx="4572000" cy="2502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544544"/>
              <a:ext cx="4572000" cy="25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noFill/>
              </a:endParaRPr>
            </a:p>
          </p:txBody>
        </p:sp>
        <p:sp>
          <p:nvSpPr>
            <p:cNvPr id="10" name="Tab 1"/>
            <p:cNvSpPr/>
            <p:nvPr userDrawn="1"/>
          </p:nvSpPr>
          <p:spPr>
            <a:xfrm>
              <a:off x="1" y="831600"/>
              <a:ext cx="216000" cy="219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bg2">
                      <a:alpha val="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23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863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, 3 line with bullet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" y="270000"/>
            <a:ext cx="9143999" cy="480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4041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14" name="Tab 1"/>
          <p:cNvSpPr/>
          <p:nvPr userDrawn="1"/>
        </p:nvSpPr>
        <p:spPr>
          <a:xfrm>
            <a:off x="1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00001" y="3660000"/>
            <a:ext cx="3312000" cy="1440394"/>
          </a:xfrm>
        </p:spPr>
        <p:txBody>
          <a:bodyPr lIns="0" tIns="0" rIns="0" bIns="0">
            <a:sp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46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, 2 line with bullet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" y="270000"/>
            <a:ext cx="9143999" cy="480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4041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4" name="Tab 1"/>
          <p:cNvSpPr/>
          <p:nvPr userDrawn="1"/>
        </p:nvSpPr>
        <p:spPr>
          <a:xfrm>
            <a:off x="1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00001" y="3660000"/>
            <a:ext cx="3312000" cy="1440394"/>
          </a:xfrm>
        </p:spPr>
        <p:txBody>
          <a:bodyPr lIns="0" tIns="0" rIns="0" bIns="0">
            <a:sp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39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in, 2 line with bullet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" y="270000"/>
            <a:ext cx="9143999" cy="480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4041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00001" y="3660000"/>
            <a:ext cx="3312000" cy="1440394"/>
          </a:xfrm>
        </p:spPr>
        <p:txBody>
          <a:bodyPr lIns="0" tIns="0" rIns="0" bIns="0">
            <a:sp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01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, 1 line with bullet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" y="270000"/>
            <a:ext cx="9143999" cy="480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4041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14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00001" y="3660000"/>
            <a:ext cx="3312000" cy="1440394"/>
          </a:xfrm>
        </p:spPr>
        <p:txBody>
          <a:bodyPr lIns="0" tIns="0" rIns="0" bIns="0">
            <a:sp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0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, 3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7" y="1617001"/>
            <a:ext cx="3893413" cy="20518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795200" y="1617000"/>
            <a:ext cx="4129200" cy="204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aseline="0"/>
            </a:lvl1pPr>
          </a:lstStyle>
          <a:p>
            <a:pPr lvl="0"/>
            <a:r>
              <a:rPr lang="en-US" dirty="0" smtClean="0"/>
              <a:t>Enter text here</a:t>
            </a:r>
            <a:endParaRPr lang="en-AU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795199" y="1884888"/>
            <a:ext cx="4128723" cy="3186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884888"/>
            <a:ext cx="3894750" cy="3186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1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, 3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795200" y="1617000"/>
            <a:ext cx="412920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389475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7" y="1620001"/>
            <a:ext cx="3893413" cy="20518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795200" y="1620000"/>
            <a:ext cx="4129200" cy="204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aseline="0"/>
            </a:lvl1pPr>
          </a:lstStyle>
          <a:p>
            <a:pPr lvl="0"/>
            <a:r>
              <a:rPr lang="en-US" dirty="0" smtClean="0"/>
              <a:t>Enter text here</a:t>
            </a:r>
            <a:endParaRPr lang="en-AU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795199" y="1884888"/>
            <a:ext cx="4128723" cy="3186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884888"/>
            <a:ext cx="3894750" cy="3186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67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, no subtitle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795200" y="1617000"/>
            <a:ext cx="412920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389475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9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7" y="1617001"/>
            <a:ext cx="3893413" cy="20518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795200" y="1617000"/>
            <a:ext cx="4129200" cy="204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aseline="0"/>
            </a:lvl1pPr>
          </a:lstStyle>
          <a:p>
            <a:pPr lvl="0"/>
            <a:r>
              <a:rPr lang="en-US" dirty="0" smtClean="0"/>
              <a:t>Enter text here</a:t>
            </a:r>
            <a:endParaRPr lang="en-AU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795199" y="1884888"/>
            <a:ext cx="4128723" cy="318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884888"/>
            <a:ext cx="3894750" cy="318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, no sub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795200" y="1617000"/>
            <a:ext cx="412920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389475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2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559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, 3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617001"/>
            <a:ext cx="8492400" cy="20518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884888"/>
            <a:ext cx="8492400" cy="318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49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no subtitle, 3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849240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7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620001"/>
            <a:ext cx="8492400" cy="20518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884888"/>
            <a:ext cx="8492400" cy="3186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, no subtitle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849240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63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617001"/>
            <a:ext cx="8492400" cy="20518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884888"/>
            <a:ext cx="8492400" cy="3186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4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, no sub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849240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0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text, no subtitle 1 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849240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67600" y="5448300"/>
            <a:ext cx="152400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9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 pull out text, 3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1" name="Tab 1"/>
          <p:cNvSpPr/>
          <p:nvPr userDrawn="1"/>
        </p:nvSpPr>
        <p:spPr>
          <a:xfrm>
            <a:off x="0" y="2484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2448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57000"/>
            <a:ext cx="84924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558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 pull out text, 2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1" name="Tab 1"/>
          <p:cNvSpPr/>
          <p:nvPr userDrawn="1"/>
        </p:nvSpPr>
        <p:spPr>
          <a:xfrm>
            <a:off x="0" y="2484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2448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57000"/>
            <a:ext cx="84924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074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 pull out text, 1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1" name="Tab 1"/>
          <p:cNvSpPr/>
          <p:nvPr userDrawn="1"/>
        </p:nvSpPr>
        <p:spPr>
          <a:xfrm>
            <a:off x="0" y="2484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2448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57000"/>
            <a:ext cx="84924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587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39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one image, 3 line portrait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617001"/>
            <a:ext cx="45000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1" y="1884888"/>
            <a:ext cx="4500000" cy="3186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1" y="657000"/>
            <a:ext cx="45000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364000" y="360003"/>
            <a:ext cx="37656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9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0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one image, 2 line portrait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617001"/>
            <a:ext cx="45000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1" y="1884888"/>
            <a:ext cx="4500000" cy="3186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1" y="657000"/>
            <a:ext cx="45000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364000" y="360003"/>
            <a:ext cx="37656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9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8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one image, 1 line portrait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617001"/>
            <a:ext cx="45000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1" y="1884888"/>
            <a:ext cx="4500000" cy="3186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1" y="657000"/>
            <a:ext cx="45000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364000" y="360003"/>
            <a:ext cx="37656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9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3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one image, 3 line landscap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970003"/>
            <a:ext cx="9144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Picture here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617001"/>
            <a:ext cx="84924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0" y="1884888"/>
            <a:ext cx="8492400" cy="900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  <a:lvl5pPr marL="2431917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7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2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one image, 2 line landscap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970003"/>
            <a:ext cx="9144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Picture here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617001"/>
            <a:ext cx="84924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0" y="1884888"/>
            <a:ext cx="8492400" cy="900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  <a:lvl5pPr marL="2431917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7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8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one image, 1 line landscap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970003"/>
            <a:ext cx="9144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Picture here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617001"/>
            <a:ext cx="84924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0" y="1884888"/>
            <a:ext cx="8492400" cy="900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  <a:lvl5pPr marL="2431917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7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one image, 3 line wid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440003"/>
            <a:ext cx="57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Picture here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60447" y="1439998"/>
            <a:ext cx="2863957" cy="210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5" name="Tab 1"/>
          <p:cNvSpPr/>
          <p:nvPr userDrawn="1"/>
        </p:nvSpPr>
        <p:spPr>
          <a:xfrm>
            <a:off x="6060443" y="3876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94400" y="3821999"/>
            <a:ext cx="2399127" cy="3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</a:lstStyle>
          <a:p>
            <a:r>
              <a:rPr lang="en-US" sz="3500" dirty="0" smtClean="0"/>
              <a:t>Title line 1</a:t>
            </a:r>
            <a:endParaRPr lang="en-AU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494400" y="4230001"/>
            <a:ext cx="2399127" cy="20518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AU" dirty="0" smtClean="0"/>
              <a:t>Title Line 2</a:t>
            </a:r>
          </a:p>
        </p:txBody>
      </p:sp>
    </p:spTree>
    <p:extLst>
      <p:ext uri="{BB962C8B-B14F-4D97-AF65-F5344CB8AC3E}">
        <p14:creationId xmlns:p14="http://schemas.microsoft.com/office/powerpoint/2010/main" val="37588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one image, 2 line wid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440003"/>
            <a:ext cx="57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Picture here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60447" y="1439998"/>
            <a:ext cx="2863957" cy="210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5" name="Tab 1"/>
          <p:cNvSpPr/>
          <p:nvPr userDrawn="1"/>
        </p:nvSpPr>
        <p:spPr>
          <a:xfrm>
            <a:off x="6060443" y="3876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94400" y="3821999"/>
            <a:ext cx="2399127" cy="3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</a:lstStyle>
          <a:p>
            <a:r>
              <a:rPr lang="en-US" sz="3500" dirty="0" smtClean="0"/>
              <a:t>Title line 1</a:t>
            </a:r>
            <a:endParaRPr lang="en-AU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494400" y="4230001"/>
            <a:ext cx="2399127" cy="20518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AU" dirty="0" smtClean="0"/>
              <a:t>Title Line 2</a:t>
            </a:r>
          </a:p>
        </p:txBody>
      </p:sp>
    </p:spTree>
    <p:extLst>
      <p:ext uri="{BB962C8B-B14F-4D97-AF65-F5344CB8AC3E}">
        <p14:creationId xmlns:p14="http://schemas.microsoft.com/office/powerpoint/2010/main" val="32728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one image, 1 line wid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440003"/>
            <a:ext cx="57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Picture here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60447" y="1439998"/>
            <a:ext cx="2863957" cy="210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5" name="Tab 1"/>
          <p:cNvSpPr/>
          <p:nvPr userDrawn="1"/>
        </p:nvSpPr>
        <p:spPr>
          <a:xfrm>
            <a:off x="6060443" y="3876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94400" y="3821999"/>
            <a:ext cx="2399127" cy="3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</a:lstStyle>
          <a:p>
            <a:r>
              <a:rPr lang="en-US" sz="3500" dirty="0" smtClean="0"/>
              <a:t>Title line 1</a:t>
            </a:r>
            <a:endParaRPr lang="en-AU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494400" y="4230001"/>
            <a:ext cx="2399127" cy="20518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AU" dirty="0" smtClean="0"/>
              <a:t>Title Line 2</a:t>
            </a:r>
          </a:p>
        </p:txBody>
      </p:sp>
    </p:spTree>
    <p:extLst>
      <p:ext uri="{BB962C8B-B14F-4D97-AF65-F5344CB8AC3E}">
        <p14:creationId xmlns:p14="http://schemas.microsoft.com/office/powerpoint/2010/main" val="192255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wo images, 3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617001"/>
            <a:ext cx="45000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1" y="1884888"/>
            <a:ext cx="4500000" cy="3186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1" y="657000"/>
            <a:ext cx="45000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346000" y="360003"/>
            <a:ext cx="3798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5346000" y="2760003"/>
            <a:ext cx="3798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9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0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54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wo images, 2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617001"/>
            <a:ext cx="45000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1" y="1884888"/>
            <a:ext cx="4500000" cy="3186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1" y="657000"/>
            <a:ext cx="45000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346000" y="360003"/>
            <a:ext cx="3798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5346000" y="2760003"/>
            <a:ext cx="3798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9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4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wo images, 1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617001"/>
            <a:ext cx="45000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1" y="1884888"/>
            <a:ext cx="4500000" cy="3186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1" y="657000"/>
            <a:ext cx="45000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346000" y="360003"/>
            <a:ext cx="3798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5346000" y="2760003"/>
            <a:ext cx="3798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9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hree images, 3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617001"/>
            <a:ext cx="52200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0" y="1884888"/>
            <a:ext cx="5220000" cy="3186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1" y="657000"/>
            <a:ext cx="52200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048000" y="510003"/>
            <a:ext cx="30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6048000" y="2055003"/>
            <a:ext cx="30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6048000" y="3600003"/>
            <a:ext cx="30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9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0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hree images, 2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617001"/>
            <a:ext cx="52200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0" y="1884888"/>
            <a:ext cx="5220000" cy="3186000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1" y="657000"/>
            <a:ext cx="52200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048000" y="510003"/>
            <a:ext cx="30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6048000" y="2055003"/>
            <a:ext cx="30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6048000" y="3600003"/>
            <a:ext cx="30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9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0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hree images, 1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617001"/>
            <a:ext cx="5220000" cy="20518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000" y="1884888"/>
            <a:ext cx="5220000" cy="3185112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1" y="657000"/>
            <a:ext cx="52200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048000" y="510003"/>
            <a:ext cx="30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6048000" y="2055003"/>
            <a:ext cx="30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6048000" y="3600003"/>
            <a:ext cx="3096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a picture to add</a:t>
            </a:r>
            <a:endParaRPr lang="en-AU" dirty="0"/>
          </a:p>
        </p:txBody>
      </p:sp>
      <p:sp>
        <p:nvSpPr>
          <p:cNvPr id="9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4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landscape, 3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617000"/>
            <a:ext cx="8492400" cy="14106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1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 hasCustomPrompt="1"/>
          </p:nvPr>
        </p:nvSpPr>
        <p:spPr>
          <a:xfrm>
            <a:off x="0" y="2094181"/>
            <a:ext cx="9144000" cy="2215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 smtClean="0"/>
              <a:t>Insert Chart here</a:t>
            </a:r>
            <a:endParaRPr lang="en-AU" dirty="0"/>
          </a:p>
        </p:txBody>
      </p:sp>
      <p:sp>
        <p:nvSpPr>
          <p:cNvPr id="7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3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landscape, 2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617000"/>
            <a:ext cx="8492400" cy="14106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1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 hasCustomPrompt="1"/>
          </p:nvPr>
        </p:nvSpPr>
        <p:spPr>
          <a:xfrm>
            <a:off x="0" y="2094181"/>
            <a:ext cx="9144000" cy="2215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 smtClean="0"/>
              <a:t>Insert Chart here</a:t>
            </a:r>
            <a:endParaRPr lang="en-AU" dirty="0"/>
          </a:p>
        </p:txBody>
      </p:sp>
      <p:sp>
        <p:nvSpPr>
          <p:cNvPr id="7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9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landscape, 1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617000"/>
            <a:ext cx="8492400" cy="14106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1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 hasCustomPrompt="1"/>
          </p:nvPr>
        </p:nvSpPr>
        <p:spPr>
          <a:xfrm>
            <a:off x="0" y="2094181"/>
            <a:ext cx="9144000" cy="2215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 smtClean="0"/>
              <a:t>Insert Chart here</a:t>
            </a:r>
            <a:endParaRPr lang="en-AU" dirty="0"/>
          </a:p>
        </p:txBody>
      </p:sp>
      <p:sp>
        <p:nvSpPr>
          <p:cNvPr id="7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4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 Landscape, 3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617000"/>
            <a:ext cx="8492400" cy="14106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1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 hasCustomPrompt="1"/>
          </p:nvPr>
        </p:nvSpPr>
        <p:spPr>
          <a:xfrm>
            <a:off x="0" y="2094002"/>
            <a:ext cx="9144000" cy="22159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 dirty="0" smtClean="0"/>
              <a:t>Insert Table here</a:t>
            </a:r>
            <a:endParaRPr lang="en-AU" dirty="0"/>
          </a:p>
        </p:txBody>
      </p:sp>
      <p:sp>
        <p:nvSpPr>
          <p:cNvPr id="6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 Landscape, 2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617000"/>
            <a:ext cx="8492400" cy="14106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1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 hasCustomPrompt="1"/>
          </p:nvPr>
        </p:nvSpPr>
        <p:spPr>
          <a:xfrm>
            <a:off x="0" y="2094002"/>
            <a:ext cx="9144000" cy="22159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 dirty="0" smtClean="0"/>
              <a:t>Insert Table here</a:t>
            </a:r>
            <a:endParaRPr lang="en-AU" dirty="0"/>
          </a:p>
        </p:txBody>
      </p:sp>
      <p:sp>
        <p:nvSpPr>
          <p:cNvPr id="6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5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27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 Landscape, 1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1617000"/>
            <a:ext cx="8492400" cy="14106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1100"/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 hasCustomPrompt="1"/>
          </p:nvPr>
        </p:nvSpPr>
        <p:spPr>
          <a:xfrm>
            <a:off x="0" y="2094002"/>
            <a:ext cx="9144000" cy="22159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 dirty="0" smtClean="0"/>
              <a:t>Insert Table here</a:t>
            </a:r>
            <a:endParaRPr lang="en-AU" dirty="0"/>
          </a:p>
        </p:txBody>
      </p:sp>
      <p:sp>
        <p:nvSpPr>
          <p:cNvPr id="6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9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only, 3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32003"/>
            <a:ext cx="9144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Picture here</a:t>
            </a:r>
            <a:endParaRPr lang="en-AU" dirty="0"/>
          </a:p>
        </p:txBody>
      </p:sp>
      <p:sp>
        <p:nvSpPr>
          <p:cNvPr id="6" name="Tab 1"/>
          <p:cNvSpPr/>
          <p:nvPr userDrawn="1"/>
        </p:nvSpPr>
        <p:spPr>
          <a:xfrm>
            <a:off x="0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2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only, 2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32003"/>
            <a:ext cx="9144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Picture here</a:t>
            </a:r>
            <a:endParaRPr lang="en-AU" dirty="0"/>
          </a:p>
        </p:txBody>
      </p:sp>
      <p:sp>
        <p:nvSpPr>
          <p:cNvPr id="6" name="Tab 1"/>
          <p:cNvSpPr/>
          <p:nvPr userDrawn="1"/>
        </p:nvSpPr>
        <p:spPr>
          <a:xfrm>
            <a:off x="0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8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only, 1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32003"/>
            <a:ext cx="9144000" cy="22159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AU" dirty="0" smtClean="0"/>
              <a:t>Select Picture here</a:t>
            </a:r>
            <a:endParaRPr lang="en-AU" dirty="0"/>
          </a:p>
        </p:txBody>
      </p:sp>
      <p:sp>
        <p:nvSpPr>
          <p:cNvPr id="6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5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end slide, 3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" y="270000"/>
            <a:ext cx="9143999" cy="480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4041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14" name="Tab 1"/>
          <p:cNvSpPr/>
          <p:nvPr userDrawn="1"/>
        </p:nvSpPr>
        <p:spPr>
          <a:xfrm>
            <a:off x="1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0" y="2520000"/>
            <a:ext cx="2795634" cy="18587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6" y="2879999"/>
            <a:ext cx="2804399" cy="1326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26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end slid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" y="270000"/>
            <a:ext cx="9143999" cy="480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4041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4" name="Tab 1"/>
          <p:cNvSpPr/>
          <p:nvPr userDrawn="1"/>
        </p:nvSpPr>
        <p:spPr>
          <a:xfrm>
            <a:off x="1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0" y="2520000"/>
            <a:ext cx="2795634" cy="18587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6" y="2879999"/>
            <a:ext cx="2804399" cy="1326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381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end slide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" y="270000"/>
            <a:ext cx="9143999" cy="4800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4041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14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0" y="2520000"/>
            <a:ext cx="2795634" cy="18587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6" y="2879999"/>
            <a:ext cx="2804399" cy="1326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03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end slide, 3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83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br>
              <a:rPr lang="en-US" dirty="0" smtClean="0"/>
            </a:br>
            <a:r>
              <a:rPr lang="en-US" dirty="0" smtClean="0"/>
              <a:t>Title line 3</a:t>
            </a:r>
            <a:endParaRPr lang="en-AU" dirty="0"/>
          </a:p>
        </p:txBody>
      </p:sp>
      <p:sp>
        <p:nvSpPr>
          <p:cNvPr id="14" name="Tab 1"/>
          <p:cNvSpPr/>
          <p:nvPr userDrawn="1"/>
        </p:nvSpPr>
        <p:spPr>
          <a:xfrm>
            <a:off x="1" y="693000"/>
            <a:ext cx="216000" cy="735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0" y="2520000"/>
            <a:ext cx="2795634" cy="18587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6" y="2879999"/>
            <a:ext cx="2804399" cy="1326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24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end slide, 2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558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AU" dirty="0"/>
          </a:p>
        </p:txBody>
      </p:sp>
      <p:sp>
        <p:nvSpPr>
          <p:cNvPr id="14" name="Tab 1"/>
          <p:cNvSpPr/>
          <p:nvPr userDrawn="1"/>
        </p:nvSpPr>
        <p:spPr>
          <a:xfrm>
            <a:off x="1" y="693000"/>
            <a:ext cx="216000" cy="459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0" y="2520000"/>
            <a:ext cx="2795634" cy="18587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6" y="2879999"/>
            <a:ext cx="2804399" cy="1326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0239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end slide, 1 lin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1999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14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2406" y="2545400"/>
            <a:ext cx="2583899" cy="18587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2399" y="2905399"/>
            <a:ext cx="2592000" cy="1326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 smtClean="0"/>
              <a:t>Enter 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683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3723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&amp; Tab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2"/>
            <a:ext cx="8492400" cy="354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D64-750F-4F68-B1B7-75972F27F639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2000" y="1533000"/>
            <a:ext cx="6220266" cy="294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32000" y="1087514"/>
            <a:ext cx="8492400" cy="3744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848916" y="1533003"/>
            <a:ext cx="2247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Please note, hyperlinks cannot be clicked in ‘Normal’ view. They can, however, be accessed when in ‘Reading’ view (View | Reading View) or in Slideshow mode.</a:t>
            </a:r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05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 Devic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5AD64-750F-4F68-B1B7-75972F27F639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668003"/>
            <a:ext cx="216000" cy="221599"/>
          </a:xfr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2202003"/>
            <a:ext cx="216000" cy="221599"/>
          </a:xfr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3018003"/>
            <a:ext cx="216000" cy="221599"/>
          </a:xfr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5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64000" y="1632002"/>
            <a:ext cx="8060400" cy="332399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  <a:lvl2pPr marL="536542" indent="0">
              <a:buFontTx/>
              <a:buNone/>
              <a:defRPr/>
            </a:lvl2pPr>
            <a:lvl3pPr marL="1073084" indent="0">
              <a:buFontTx/>
              <a:buNone/>
              <a:defRPr/>
            </a:lvl3pPr>
            <a:lvl4pPr marL="1609626" indent="0">
              <a:buFontTx/>
              <a:buNone/>
              <a:defRPr/>
            </a:lvl4pPr>
            <a:lvl5pPr marL="2146167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text here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64000" y="2166002"/>
            <a:ext cx="8060400" cy="332399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 baseline="0"/>
            </a:lvl1pPr>
            <a:lvl2pPr marL="536542" indent="0">
              <a:buFontTx/>
              <a:buNone/>
              <a:defRPr/>
            </a:lvl2pPr>
            <a:lvl3pPr marL="1073084" indent="0">
              <a:buFontTx/>
              <a:buNone/>
              <a:defRPr/>
            </a:lvl3pPr>
            <a:lvl4pPr marL="1609626" indent="0">
              <a:buFontTx/>
              <a:buNone/>
              <a:defRPr/>
            </a:lvl4pPr>
            <a:lvl5pPr marL="2146167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64000" y="2982002"/>
            <a:ext cx="8060400" cy="332399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  <a:lvl2pPr marL="536542" indent="0">
              <a:buFontTx/>
              <a:buNone/>
              <a:defRPr/>
            </a:lvl2pPr>
            <a:lvl3pPr marL="1073084" indent="0">
              <a:buFontTx/>
              <a:buNone/>
              <a:defRPr/>
            </a:lvl3pPr>
            <a:lvl4pPr marL="1609626" indent="0">
              <a:buFontTx/>
              <a:buNone/>
              <a:defRPr/>
            </a:lvl4pPr>
            <a:lvl5pPr marL="2146167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378598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, no sub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5123DE-DF0A-45CF-9929-81DBBDC71DC7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8492400" cy="3453000"/>
          </a:xfrm>
        </p:spPr>
        <p:txBody>
          <a:bodyPr wrap="square" lIns="0" tIns="0" rIns="0" bIns="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ab 1"/>
          <p:cNvSpPr/>
          <p:nvPr userDrawn="1"/>
        </p:nvSpPr>
        <p:spPr>
          <a:xfrm>
            <a:off x="0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4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42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ster title, left, 1 line">
    <p:bg bwMode="auto">
      <p:bgPr>
        <a:blipFill dpi="0" rotWithShape="1">
          <a:blip r:embed="rId2">
            <a:lum/>
          </a:blip>
          <a:srcRect/>
          <a:stretch>
            <a:fillRect t="4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0" name="Tab 1"/>
          <p:cNvSpPr/>
          <p:nvPr userDrawn="1"/>
        </p:nvSpPr>
        <p:spPr>
          <a:xfrm>
            <a:off x="1" y="693000"/>
            <a:ext cx="216000" cy="183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2000" y="1708953"/>
            <a:ext cx="8492400" cy="46166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and Business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32000" y="657000"/>
            <a:ext cx="8492400" cy="28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 line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175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32000" y="1513578"/>
            <a:ext cx="84924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14" name="Rectangle 13"/>
          <p:cNvSpPr>
            <a:spLocks noSelect="1"/>
          </p:cNvSpPr>
          <p:nvPr/>
        </p:nvSpPr>
        <p:spPr bwMode="gray">
          <a:xfrm>
            <a:off x="0" y="5207834"/>
            <a:ext cx="9144000" cy="369332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3068" y="5279637"/>
            <a:ext cx="8798400" cy="22570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alpha val="0"/>
              </a:schemeClr>
            </a:solidFill>
          </a:ln>
        </p:spPr>
        <p:txBody>
          <a:bodyPr lIns="0" t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3084">
              <a:lnSpc>
                <a:spcPts val="704"/>
              </a:lnSpc>
              <a:spcBef>
                <a:spcPts val="0"/>
              </a:spcBef>
              <a:defRPr/>
            </a:pPr>
            <a:r>
              <a:rPr lang="en-GB" sz="600" kern="0" dirty="0" smtClean="0">
                <a:solidFill>
                  <a:srgbClr val="666666"/>
                </a:solidFill>
                <a:cs typeface="Arial"/>
              </a:rPr>
              <a:t>Copyright ©2020.</a:t>
            </a:r>
            <a:r>
              <a:rPr lang="en-GB" sz="600" kern="0" dirty="0" smtClean="0">
                <a:solidFill>
                  <a:srgbClr val="FC4C02"/>
                </a:solidFill>
                <a:cs typeface="Arial"/>
              </a:rPr>
              <a:t> </a:t>
            </a:r>
            <a:r>
              <a:rPr lang="en-GB" sz="600" kern="0" dirty="0" smtClean="0">
                <a:solidFill>
                  <a:srgbClr val="666666"/>
                </a:solidFill>
                <a:cs typeface="Arial"/>
              </a:rPr>
              <a:t>All Rights Reserved.</a:t>
            </a:r>
          </a:p>
          <a:p>
            <a:pPr defTabSz="1073084">
              <a:lnSpc>
                <a:spcPts val="704"/>
              </a:lnSpc>
              <a:spcBef>
                <a:spcPts val="0"/>
              </a:spcBef>
              <a:defRPr/>
            </a:pPr>
            <a:r>
              <a:rPr lang="en-GB" sz="600" kern="0" dirty="0" smtClean="0">
                <a:solidFill>
                  <a:srgbClr val="666666"/>
                </a:solidFill>
                <a:cs typeface="Arial"/>
              </a:rPr>
              <a:t>BAE SYSTEMS is a registered trademark of BAE Systems plc.</a:t>
            </a:r>
            <a:endParaRPr lang="en-GB" sz="600" kern="0" dirty="0">
              <a:solidFill>
                <a:srgbClr val="666666"/>
              </a:solidFill>
              <a:cs typeface="Arial"/>
            </a:endParaRPr>
          </a:p>
        </p:txBody>
      </p:sp>
      <p:pic>
        <p:nvPicPr>
          <p:cNvPr id="8" name="Picture 7"/>
          <p:cNvPicPr>
            <a:picLocks noSelect="1"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03" y="5259000"/>
            <a:ext cx="1372043" cy="270000"/>
          </a:xfrm>
          <a:prstGeom prst="rect">
            <a:avLst/>
          </a:prstGeom>
          <a:ln>
            <a:solidFill>
              <a:schemeClr val="bg2">
                <a:alpha val="0"/>
              </a:schemeClr>
            </a:solidFill>
          </a:ln>
        </p:spPr>
      </p:pic>
      <p:sp>
        <p:nvSpPr>
          <p:cNvPr id="6" name="Slide Number Placeholder 5"/>
          <p:cNvSpPr>
            <a:spLocks noGrp="1" noSelect="1"/>
          </p:cNvSpPr>
          <p:nvPr>
            <p:ph type="sldNum" sz="quarter" idx="4"/>
          </p:nvPr>
        </p:nvSpPr>
        <p:spPr>
          <a:xfrm>
            <a:off x="8424909" y="109743"/>
            <a:ext cx="367954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1" name="Rectangle 10"/>
          <p:cNvSpPr>
            <a:spLocks noSelect="1"/>
          </p:cNvSpPr>
          <p:nvPr/>
        </p:nvSpPr>
        <p:spPr bwMode="gray">
          <a:xfrm>
            <a:off x="0" y="-49666"/>
            <a:ext cx="9144000" cy="369332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72800" y="44423"/>
            <a:ext cx="8798400" cy="283154"/>
          </a:xfrm>
          <a:prstGeom prst="rect">
            <a:avLst/>
          </a:prstGeom>
        </p:spPr>
        <p:txBody>
          <a:bodyPr lIns="0" t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700" kern="0" dirty="0" smtClean="0">
                <a:solidFill>
                  <a:srgbClr val="666666"/>
                </a:solidFill>
              </a:rPr>
              <a:t>BAE SYSTEMS PROPRIETARY</a:t>
            </a:r>
          </a:p>
          <a:p>
            <a:pPr algn="ctr"/>
            <a:r>
              <a:rPr lang="en-GB" sz="700" kern="0" dirty="0" smtClean="0">
                <a:solidFill>
                  <a:srgbClr val="666666"/>
                </a:solidFill>
                <a:cs typeface="Arial"/>
              </a:rPr>
              <a:t>NOT EXPORT CONTROLLED</a:t>
            </a:r>
            <a:endParaRPr lang="en-GB" sz="700" kern="0" dirty="0" smtClean="0">
              <a:solidFill>
                <a:srgbClr val="FC4C02"/>
              </a:solidFill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7552803" y="5465618"/>
            <a:ext cx="1372043" cy="63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778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42" r:id="rId36"/>
    <p:sldLayoutId id="2147483707" r:id="rId37"/>
    <p:sldLayoutId id="2147483708" r:id="rId38"/>
    <p:sldLayoutId id="2147483709" r:id="rId39"/>
    <p:sldLayoutId id="2147483710" r:id="rId40"/>
    <p:sldLayoutId id="2147483711" r:id="rId41"/>
    <p:sldLayoutId id="2147483712" r:id="rId42"/>
    <p:sldLayoutId id="2147483713" r:id="rId43"/>
    <p:sldLayoutId id="2147483714" r:id="rId44"/>
    <p:sldLayoutId id="2147483715" r:id="rId45"/>
    <p:sldLayoutId id="2147483716" r:id="rId46"/>
    <p:sldLayoutId id="2147483717" r:id="rId47"/>
    <p:sldLayoutId id="2147483718" r:id="rId48"/>
    <p:sldLayoutId id="2147483719" r:id="rId49"/>
    <p:sldLayoutId id="2147483720" r:id="rId50"/>
    <p:sldLayoutId id="2147483721" r:id="rId51"/>
    <p:sldLayoutId id="2147483722" r:id="rId52"/>
    <p:sldLayoutId id="2147483723" r:id="rId53"/>
    <p:sldLayoutId id="2147483724" r:id="rId54"/>
    <p:sldLayoutId id="2147483725" r:id="rId55"/>
    <p:sldLayoutId id="2147483726" r:id="rId56"/>
    <p:sldLayoutId id="2147483727" r:id="rId57"/>
    <p:sldLayoutId id="2147483728" r:id="rId58"/>
    <p:sldLayoutId id="2147483729" r:id="rId59"/>
    <p:sldLayoutId id="2147483730" r:id="rId60"/>
    <p:sldLayoutId id="2147483731" r:id="rId61"/>
    <p:sldLayoutId id="2147483732" r:id="rId62"/>
    <p:sldLayoutId id="2147483733" r:id="rId63"/>
    <p:sldLayoutId id="2147483734" r:id="rId64"/>
    <p:sldLayoutId id="2147483735" r:id="rId65"/>
    <p:sldLayoutId id="2147483736" r:id="rId66"/>
    <p:sldLayoutId id="2147483737" r:id="rId67"/>
    <p:sldLayoutId id="2147483738" r:id="rId68"/>
    <p:sldLayoutId id="2147483739" r:id="rId69"/>
    <p:sldLayoutId id="2147483740" r:id="rId70"/>
    <p:sldLayoutId id="2147483741" r:id="rId7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73084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073084" rtl="0" eaLnBrk="1" latinLnBrk="0" hangingPunct="1">
        <a:lnSpc>
          <a:spcPct val="90000"/>
        </a:lnSpc>
        <a:spcBef>
          <a:spcPts val="1173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822292" indent="-285750" algn="l" defTabSz="1073084" rtl="0" eaLnBrk="1" latinLnBrk="0" hangingPunct="1">
        <a:lnSpc>
          <a:spcPct val="90000"/>
        </a:lnSpc>
        <a:spcBef>
          <a:spcPts val="587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358834" indent="-285750" algn="l" defTabSz="1073084" rtl="0" eaLnBrk="1" latinLnBrk="0" hangingPunct="1">
        <a:lnSpc>
          <a:spcPct val="90000"/>
        </a:lnSpc>
        <a:spcBef>
          <a:spcPts val="587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895376" indent="-285750" algn="l" defTabSz="1073084" rtl="0" eaLnBrk="1" latinLnBrk="0" hangingPunct="1">
        <a:lnSpc>
          <a:spcPct val="90000"/>
        </a:lnSpc>
        <a:spcBef>
          <a:spcPts val="587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414438" indent="-268271" algn="l" defTabSz="1073084" rtl="0" eaLnBrk="1" latinLnBrk="0" hangingPunct="1">
        <a:lnSpc>
          <a:spcPct val="90000"/>
        </a:lnSpc>
        <a:spcBef>
          <a:spcPts val="587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950981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487523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4024065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560606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36542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73084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3pPr>
      <a:lvl4pPr marL="1609626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146168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682710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219252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3755794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292336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32000" y="1513578"/>
            <a:ext cx="84924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14" name="Rectangle 13"/>
          <p:cNvSpPr>
            <a:spLocks noSelect="1"/>
          </p:cNvSpPr>
          <p:nvPr/>
        </p:nvSpPr>
        <p:spPr bwMode="gray">
          <a:xfrm>
            <a:off x="0" y="5207834"/>
            <a:ext cx="9144000" cy="369332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3068" y="5279637"/>
            <a:ext cx="8798400" cy="22570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alpha val="0"/>
              </a:schemeClr>
            </a:solidFill>
          </a:ln>
        </p:spPr>
        <p:txBody>
          <a:bodyPr lIns="0" t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3084">
              <a:lnSpc>
                <a:spcPts val="704"/>
              </a:lnSpc>
              <a:spcBef>
                <a:spcPts val="0"/>
              </a:spcBef>
              <a:defRPr/>
            </a:pPr>
            <a:r>
              <a:rPr lang="en-GB" sz="600" kern="0" dirty="0" smtClean="0">
                <a:solidFill>
                  <a:schemeClr val="tx1"/>
                </a:solidFill>
                <a:cs typeface="Arial"/>
              </a:rPr>
              <a:t>Copyright ©2020. All Rights Reserved.</a:t>
            </a:r>
          </a:p>
          <a:p>
            <a:pPr defTabSz="1073084">
              <a:lnSpc>
                <a:spcPts val="704"/>
              </a:lnSpc>
              <a:spcBef>
                <a:spcPts val="0"/>
              </a:spcBef>
              <a:defRPr/>
            </a:pPr>
            <a:r>
              <a:rPr lang="en-GB" sz="600" kern="0" dirty="0" smtClean="0">
                <a:solidFill>
                  <a:schemeClr val="tx1"/>
                </a:solidFill>
                <a:cs typeface="Arial"/>
              </a:rPr>
              <a:t>BAE SYSTEMS is a registered trademark of BAE Systems plc.</a:t>
            </a:r>
            <a:endParaRPr lang="en-GB" sz="600" kern="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Select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03" y="5259000"/>
            <a:ext cx="1372043" cy="270000"/>
          </a:xfrm>
          <a:prstGeom prst="rect">
            <a:avLst/>
          </a:prstGeom>
          <a:ln>
            <a:solidFill>
              <a:schemeClr val="bg2">
                <a:alpha val="0"/>
              </a:schemeClr>
            </a:solidFill>
          </a:ln>
        </p:spPr>
      </p:pic>
      <p:sp>
        <p:nvSpPr>
          <p:cNvPr id="6" name="Slide Number Placeholder 5"/>
          <p:cNvSpPr>
            <a:spLocks noGrp="1" noSelect="1"/>
          </p:cNvSpPr>
          <p:nvPr>
            <p:ph type="sldNum" sz="quarter" idx="4"/>
          </p:nvPr>
        </p:nvSpPr>
        <p:spPr>
          <a:xfrm>
            <a:off x="8424909" y="109743"/>
            <a:ext cx="367954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‹#›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1" name="Rectangle 10"/>
          <p:cNvSpPr>
            <a:spLocks noSelect="1"/>
          </p:cNvSpPr>
          <p:nvPr/>
        </p:nvSpPr>
        <p:spPr bwMode="gray">
          <a:xfrm>
            <a:off x="0" y="-49666"/>
            <a:ext cx="9144000" cy="369332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72800" y="44423"/>
            <a:ext cx="8798400" cy="283154"/>
          </a:xfrm>
          <a:prstGeom prst="rect">
            <a:avLst/>
          </a:prstGeom>
        </p:spPr>
        <p:txBody>
          <a:bodyPr lIns="0" t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700" kern="0" dirty="0" smtClean="0">
                <a:solidFill>
                  <a:schemeClr val="tx1"/>
                </a:solidFill>
              </a:rPr>
              <a:t>BAE SYSTEMS PROPRIETARY</a:t>
            </a:r>
          </a:p>
          <a:p>
            <a:pPr algn="ctr"/>
            <a:r>
              <a:rPr lang="en-GB" sz="700" kern="0" dirty="0" smtClean="0">
                <a:solidFill>
                  <a:schemeClr val="tx1"/>
                </a:solidFill>
                <a:cs typeface="Arial"/>
              </a:rPr>
              <a:t>NOT EXPORT CONTROLLED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552803" y="5465618"/>
            <a:ext cx="1372043" cy="633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6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73084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073084" rtl="0" eaLnBrk="1" latinLnBrk="0" hangingPunct="1">
        <a:lnSpc>
          <a:spcPct val="90000"/>
        </a:lnSpc>
        <a:spcBef>
          <a:spcPts val="1173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822292" indent="-285750" algn="l" defTabSz="1073084" rtl="0" eaLnBrk="1" latinLnBrk="0" hangingPunct="1">
        <a:lnSpc>
          <a:spcPct val="90000"/>
        </a:lnSpc>
        <a:spcBef>
          <a:spcPts val="587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358834" indent="-285750" algn="l" defTabSz="1073084" rtl="0" eaLnBrk="1" latinLnBrk="0" hangingPunct="1">
        <a:lnSpc>
          <a:spcPct val="90000"/>
        </a:lnSpc>
        <a:spcBef>
          <a:spcPts val="587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895376" indent="-285750" algn="l" defTabSz="1073084" rtl="0" eaLnBrk="1" latinLnBrk="0" hangingPunct="1">
        <a:lnSpc>
          <a:spcPct val="90000"/>
        </a:lnSpc>
        <a:spcBef>
          <a:spcPts val="587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414438" indent="-268271" algn="l" defTabSz="1073084" rtl="0" eaLnBrk="1" latinLnBrk="0" hangingPunct="1">
        <a:lnSpc>
          <a:spcPct val="90000"/>
        </a:lnSpc>
        <a:spcBef>
          <a:spcPts val="587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950981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487523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4024065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560606" indent="-268271" algn="l" defTabSz="1073084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36542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73084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3pPr>
      <a:lvl4pPr marL="1609626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146168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682710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219252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3755794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292336" algn="l" defTabSz="1073084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1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Brand and identity</a:t>
            </a:r>
          </a:p>
          <a:p>
            <a:pPr marL="0" indent="0">
              <a:buNone/>
            </a:pPr>
            <a:r>
              <a:rPr lang="en-GB" dirty="0" smtClean="0"/>
              <a:t>Guidelines for developers and users</a:t>
            </a:r>
            <a:endParaRPr lang="en-GB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" y="385660"/>
            <a:ext cx="4966680" cy="19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9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Micro-service identities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10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2235000" cy="3453000"/>
          </a:xfrm>
        </p:spPr>
        <p:txBody>
          <a:bodyPr/>
          <a:lstStyle/>
          <a:p>
            <a:pPr marL="0" indent="0">
              <a:buNone/>
            </a:pPr>
            <a:r>
              <a:rPr lang="en-GB" sz="1100" dirty="0" smtClean="0"/>
              <a:t>Integrity Hub brings together a set of micro-services, each with their own identity. </a:t>
            </a:r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1100" dirty="0" smtClean="0"/>
              <a:t>Use the micro-service name in isolation in the same manner as the name Integrity Hub.</a:t>
            </a:r>
            <a:endParaRPr lang="en-GB" sz="1100" dirty="0"/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100" dirty="0" smtClean="0"/>
              <a:t>When used the name in combination with Integrity Hub, separate by hierarchy or a colon to indicate the service is a sub-component.</a:t>
            </a:r>
            <a:endParaRPr lang="en-GB" sz="1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20" y="1361789"/>
            <a:ext cx="4861795" cy="119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 bwMode="gray">
          <a:xfrm>
            <a:off x="3848100" y="1165145"/>
            <a:ext cx="1746634" cy="34591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Title</a:t>
            </a:r>
            <a:endParaRPr lang="en-GB" sz="11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 bwMode="gray">
          <a:xfrm>
            <a:off x="3848100" y="3268980"/>
            <a:ext cx="1746634" cy="34591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Paragraph</a:t>
            </a:r>
            <a:endParaRPr lang="en-GB" sz="1100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 bwMode="gray">
          <a:xfrm>
            <a:off x="3848100" y="3604260"/>
            <a:ext cx="3529714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Integrity Hub: Data Management Service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Data Management Service</a:t>
            </a:r>
            <a:endParaRPr lang="en-GB" sz="11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82" y="2400300"/>
            <a:ext cx="4964317" cy="76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H="1" flipV="1">
            <a:off x="3810000" y="3184586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810000" y="1104900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 txBox="1">
            <a:spLocks/>
          </p:cNvSpPr>
          <p:nvPr/>
        </p:nvSpPr>
        <p:spPr bwMode="gray">
          <a:xfrm>
            <a:off x="3848100" y="4343400"/>
            <a:ext cx="1708534" cy="34591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Abbreviation</a:t>
            </a:r>
            <a:endParaRPr lang="en-GB" sz="1100" dirty="0"/>
          </a:p>
        </p:txBody>
      </p:sp>
      <p:sp>
        <p:nvSpPr>
          <p:cNvPr id="23" name="Text Placeholder 5"/>
          <p:cNvSpPr txBox="1">
            <a:spLocks/>
          </p:cNvSpPr>
          <p:nvPr/>
        </p:nvSpPr>
        <p:spPr bwMode="gray">
          <a:xfrm>
            <a:off x="3857682" y="4678680"/>
            <a:ext cx="3482032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 smtClean="0"/>
              <a:t>IHub</a:t>
            </a:r>
            <a:r>
              <a:rPr lang="en-GB" sz="1100" dirty="0" smtClean="0"/>
              <a:t>: DMS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DMS</a:t>
            </a:r>
            <a:endParaRPr lang="en-GB" sz="1100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810000" y="4259006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6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11</a:t>
            </a:fld>
            <a:endParaRPr lang="en-AU" dirty="0">
              <a:solidFill>
                <a:srgbClr val="40414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62100"/>
            <a:ext cx="5460167" cy="346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2692200" cy="3453000"/>
          </a:xfrm>
        </p:spPr>
        <p:txBody>
          <a:bodyPr/>
          <a:lstStyle/>
          <a:p>
            <a:pPr marL="0" indent="0">
              <a:buNone/>
            </a:pPr>
            <a:r>
              <a:rPr lang="en-GB" sz="1100" dirty="0" smtClean="0"/>
              <a:t>Brand identity applied to a third party client UI.</a:t>
            </a:r>
          </a:p>
          <a:p>
            <a:pPr marL="0" indent="0">
              <a:buNone/>
            </a:pPr>
            <a:endParaRPr lang="en-GB" sz="1100" dirty="0"/>
          </a:p>
          <a:p>
            <a:r>
              <a:rPr lang="en-GB" sz="1100" dirty="0" smtClean="0"/>
              <a:t>Integrity Hub name used in combination with application name.</a:t>
            </a:r>
          </a:p>
          <a:p>
            <a:endParaRPr lang="en-GB" sz="1100" dirty="0"/>
          </a:p>
          <a:p>
            <a:r>
              <a:rPr lang="en-GB" sz="1100" dirty="0" smtClean="0"/>
              <a:t>Micro-service name.</a:t>
            </a:r>
          </a:p>
          <a:p>
            <a:endParaRPr lang="en-GB" sz="1100" dirty="0"/>
          </a:p>
          <a:p>
            <a:r>
              <a:rPr lang="en-GB" sz="1100" dirty="0" smtClean="0"/>
              <a:t>Integrity Hub logo.</a:t>
            </a:r>
          </a:p>
          <a:p>
            <a:endParaRPr lang="en-GB" sz="1100" dirty="0"/>
          </a:p>
          <a:p>
            <a:r>
              <a:rPr lang="en-GB" sz="1100" dirty="0" smtClean="0"/>
              <a:t>Corporate logo.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7406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About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2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2000" y="1104900"/>
            <a:ext cx="5283000" cy="3965100"/>
          </a:xfr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Integrity Hub</a:t>
            </a:r>
            <a:r>
              <a:rPr lang="en-GB" sz="1100" b="1" dirty="0" smtClean="0"/>
              <a:t> </a:t>
            </a:r>
            <a:r>
              <a:rPr lang="en-GB" sz="1100" dirty="0" smtClean="0"/>
              <a:t>is:</a:t>
            </a:r>
          </a:p>
          <a:p>
            <a:pPr marL="0" indent="0">
              <a:buNone/>
            </a:pPr>
            <a:endParaRPr lang="en-GB" sz="1100" dirty="0"/>
          </a:p>
          <a:p>
            <a:r>
              <a:rPr lang="en-GB" sz="1100" dirty="0" smtClean="0"/>
              <a:t>a BAE Systems owned and funded product that enables </a:t>
            </a:r>
            <a:r>
              <a:rPr lang="en-GB" sz="1100" dirty="0" smtClean="0">
                <a:solidFill>
                  <a:srgbClr val="FC4C02"/>
                </a:solidFill>
              </a:rPr>
              <a:t>health and integrity management</a:t>
            </a:r>
            <a:r>
              <a:rPr lang="en-GB" sz="1100" dirty="0" smtClean="0"/>
              <a:t> of fleets of vehicles, </a:t>
            </a:r>
          </a:p>
          <a:p>
            <a:endParaRPr lang="en-GB" sz="1100" dirty="0"/>
          </a:p>
          <a:p>
            <a:r>
              <a:rPr lang="en-GB" sz="1100" dirty="0" smtClean="0"/>
              <a:t>built to utilise </a:t>
            </a:r>
            <a:r>
              <a:rPr lang="en-GB" sz="1100" dirty="0" smtClean="0">
                <a:solidFill>
                  <a:srgbClr val="FC4C02"/>
                </a:solidFill>
              </a:rPr>
              <a:t>big data</a:t>
            </a:r>
            <a:r>
              <a:rPr lang="en-GB" sz="1100" dirty="0" smtClean="0"/>
              <a:t> methods, </a:t>
            </a:r>
            <a:r>
              <a:rPr lang="en-GB" sz="1100" dirty="0" smtClean="0">
                <a:solidFill>
                  <a:srgbClr val="FC4C02"/>
                </a:solidFill>
              </a:rPr>
              <a:t>cloud-ready</a:t>
            </a:r>
            <a:r>
              <a:rPr lang="en-GB" sz="1100" dirty="0" smtClean="0"/>
              <a:t> technologies, and scalable </a:t>
            </a:r>
            <a:r>
              <a:rPr lang="en-GB" sz="1100" dirty="0" smtClean="0">
                <a:solidFill>
                  <a:srgbClr val="FC4C02"/>
                </a:solidFill>
              </a:rPr>
              <a:t>data</a:t>
            </a:r>
            <a:r>
              <a:rPr lang="en-GB" sz="1100" dirty="0" smtClean="0"/>
              <a:t> </a:t>
            </a:r>
            <a:r>
              <a:rPr lang="en-GB" sz="1100" dirty="0" smtClean="0">
                <a:solidFill>
                  <a:srgbClr val="FC4C02"/>
                </a:solidFill>
              </a:rPr>
              <a:t>analytics</a:t>
            </a:r>
            <a:r>
              <a:rPr lang="en-GB" sz="1100" dirty="0" smtClean="0"/>
              <a:t>, </a:t>
            </a:r>
          </a:p>
          <a:p>
            <a:endParaRPr lang="en-GB" sz="1100" dirty="0"/>
          </a:p>
          <a:p>
            <a:r>
              <a:rPr lang="en-GB" sz="1100" dirty="0" smtClean="0"/>
              <a:t>designed to provide a capability that is ready for the </a:t>
            </a:r>
            <a:r>
              <a:rPr lang="en-GB" sz="1100" dirty="0" smtClean="0">
                <a:solidFill>
                  <a:srgbClr val="FC4C02"/>
                </a:solidFill>
              </a:rPr>
              <a:t>data-rich</a:t>
            </a:r>
            <a:r>
              <a:rPr lang="en-GB" sz="1100" dirty="0" smtClean="0"/>
              <a:t> modern </a:t>
            </a:r>
            <a:r>
              <a:rPr lang="en-GB" sz="1100" dirty="0" smtClean="0">
                <a:solidFill>
                  <a:srgbClr val="FC4C02"/>
                </a:solidFill>
              </a:rPr>
              <a:t>defence logistics</a:t>
            </a:r>
            <a:r>
              <a:rPr lang="en-GB" sz="1100" dirty="0" smtClean="0"/>
              <a:t> environment.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100" dirty="0" smtClean="0"/>
              <a:t>It is an evolution of the Structural Health Management Java Toolkit (SJT), which has a proven record providing structural-</a:t>
            </a:r>
            <a:r>
              <a:rPr lang="en-GB" sz="1100" dirty="0" err="1" smtClean="0"/>
              <a:t>lifing</a:t>
            </a:r>
            <a:r>
              <a:rPr lang="en-GB" sz="1100" dirty="0" smtClean="0"/>
              <a:t> on the Tornado and F-35 programmes.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100" dirty="0" smtClean="0"/>
              <a:t>This is a key strategic product in the domain of Integrated Vehicle Health Management (IVHM), which is a major differentiator in providing affordable through-life total cost of ownership for modern defence systems.</a:t>
            </a:r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1100" dirty="0" smtClean="0"/>
              <a:t>This guide sets out the core elements of the Integrity Hub brand so that it can be used in a </a:t>
            </a:r>
            <a:r>
              <a:rPr lang="en-GB" sz="1100" dirty="0" smtClean="0">
                <a:solidFill>
                  <a:srgbClr val="FC4C02"/>
                </a:solidFill>
              </a:rPr>
              <a:t>strong </a:t>
            </a:r>
            <a:r>
              <a:rPr lang="en-GB" sz="1100" dirty="0" smtClean="0"/>
              <a:t>and </a:t>
            </a:r>
            <a:r>
              <a:rPr lang="en-GB" sz="1100" dirty="0" smtClean="0">
                <a:solidFill>
                  <a:srgbClr val="FC4C02"/>
                </a:solidFill>
              </a:rPr>
              <a:t>consistent </a:t>
            </a:r>
            <a:r>
              <a:rPr lang="en-GB" sz="1100" dirty="0" smtClean="0"/>
              <a:t>manner. Doing so will ensure we protect our reputation and property, and maximise our opportunity for application.</a:t>
            </a:r>
            <a:endParaRPr lang="en-GB" sz="1100" dirty="0"/>
          </a:p>
          <a:p>
            <a:pPr marL="0" indent="0">
              <a:buNone/>
            </a:pPr>
            <a:endParaRPr lang="en-GB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71" y="1181100"/>
            <a:ext cx="1373229" cy="269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9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Name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3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32000" y="1617000"/>
            <a:ext cx="2387400" cy="1240500"/>
          </a:xfrm>
        </p:spPr>
        <p:txBody>
          <a:bodyPr/>
          <a:lstStyle/>
          <a:p>
            <a:pPr marL="0" indent="0"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Integrity Hub </a:t>
            </a:r>
            <a:r>
              <a:rPr lang="en-GB" sz="1100" dirty="0" smtClean="0"/>
              <a:t>represents a modern paradigm for our product.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100" dirty="0" smtClean="0"/>
              <a:t>An unconstrained name provides a framework that can approach a wide range of problems.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endParaRPr lang="en-GB" sz="11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75960" y="1409700"/>
            <a:ext cx="0" cy="3048000"/>
          </a:xfrm>
          <a:prstGeom prst="line">
            <a:avLst/>
          </a:prstGeom>
          <a:ln>
            <a:solidFill>
              <a:srgbClr val="FC4C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 txBox="1">
            <a:spLocks/>
          </p:cNvSpPr>
          <p:nvPr/>
        </p:nvSpPr>
        <p:spPr bwMode="gray">
          <a:xfrm>
            <a:off x="3886200" y="1485900"/>
            <a:ext cx="1752600" cy="3376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 smtClean="0"/>
              <a:t>Not a monolithic system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 smtClean="0"/>
              <a:t>Not a black box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 smtClean="0"/>
              <a:t>Not static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 smtClean="0"/>
              <a:t>It doesn’t just “Do” specific things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 smtClean="0"/>
              <a:t>Not about a platform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 smtClean="0"/>
              <a:t>Avoiding transactional relationships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 algn="r">
              <a:buFont typeface="Arial" panose="020B0604020202020204" pitchFamily="34" charset="0"/>
              <a:buNone/>
            </a:pPr>
            <a:endParaRPr lang="en-GB" sz="1100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 bwMode="gray">
          <a:xfrm>
            <a:off x="5915460" y="1485900"/>
            <a:ext cx="2085540" cy="33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But a distributed </a:t>
            </a:r>
            <a:r>
              <a:rPr lang="en-GB" sz="1100" dirty="0" smtClean="0">
                <a:solidFill>
                  <a:srgbClr val="FC4C02"/>
                </a:solidFill>
              </a:rPr>
              <a:t>micro-service</a:t>
            </a:r>
            <a:r>
              <a:rPr lang="en-GB" sz="1100" dirty="0" smtClean="0"/>
              <a:t> architecture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But based on </a:t>
            </a:r>
            <a:r>
              <a:rPr lang="en-GB" sz="1100" dirty="0" smtClean="0">
                <a:solidFill>
                  <a:srgbClr val="FC4C02"/>
                </a:solidFill>
              </a:rPr>
              <a:t>open-standards</a:t>
            </a:r>
            <a:r>
              <a:rPr lang="en-GB" sz="1100" dirty="0" smtClean="0"/>
              <a:t> and interfaces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But </a:t>
            </a:r>
            <a:r>
              <a:rPr lang="en-GB" sz="1100" dirty="0" smtClean="0">
                <a:solidFill>
                  <a:srgbClr val="FC4C02"/>
                </a:solidFill>
              </a:rPr>
              <a:t>flexible</a:t>
            </a:r>
            <a:r>
              <a:rPr lang="en-GB" sz="1100" dirty="0" smtClean="0"/>
              <a:t> and </a:t>
            </a:r>
            <a:r>
              <a:rPr lang="en-GB" sz="1100" dirty="0" smtClean="0">
                <a:solidFill>
                  <a:srgbClr val="FC4C02"/>
                </a:solidFill>
              </a:rPr>
              <a:t>modular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But </a:t>
            </a:r>
            <a:r>
              <a:rPr lang="en-GB" sz="1100" dirty="0" smtClean="0">
                <a:solidFill>
                  <a:srgbClr val="FC4C02"/>
                </a:solidFill>
              </a:rPr>
              <a:t>enables </a:t>
            </a:r>
            <a:r>
              <a:rPr lang="en-GB" sz="1100" dirty="0" smtClean="0"/>
              <a:t>many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But about </a:t>
            </a:r>
            <a:r>
              <a:rPr lang="en-GB" sz="1100" dirty="0" smtClean="0">
                <a:solidFill>
                  <a:srgbClr val="FC4C02"/>
                </a:solidFill>
              </a:rPr>
              <a:t>common </a:t>
            </a:r>
            <a:r>
              <a:rPr lang="en-GB" sz="1100" dirty="0" smtClean="0"/>
              <a:t>approaches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By empowering </a:t>
            </a:r>
            <a:r>
              <a:rPr lang="en-GB" sz="1100" dirty="0" smtClean="0">
                <a:solidFill>
                  <a:srgbClr val="FC4C02"/>
                </a:solidFill>
              </a:rPr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66647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743200" y="3942556"/>
            <a:ext cx="2220584" cy="972344"/>
          </a:xfrm>
          <a:prstGeom prst="rect">
            <a:avLst/>
          </a:prstGeom>
          <a:solidFill>
            <a:srgbClr val="3D4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900" dirty="0">
              <a:solidFill>
                <a:srgbClr val="FC4C0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4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2000" y="1333500"/>
            <a:ext cx="3530400" cy="1275556"/>
          </a:xfrm>
        </p:spPr>
        <p:txBody>
          <a:bodyPr/>
          <a:lstStyle/>
          <a:p>
            <a:pPr marL="0" indent="0">
              <a:buNone/>
            </a:pPr>
            <a:r>
              <a:rPr lang="en-GB" sz="1100" dirty="0" smtClean="0"/>
              <a:t>The logo implies a micro-service architecture. Each hexagon has a defined shape and purpose. </a:t>
            </a:r>
          </a:p>
          <a:p>
            <a:pPr marL="0" indent="0">
              <a:buNone/>
            </a:pPr>
            <a:r>
              <a:rPr lang="en-GB" sz="1100" dirty="0" smtClean="0"/>
              <a:t>The interfaces between each hexagon are clean, but they fit together well.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784" y="1028700"/>
            <a:ext cx="1612276" cy="316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606540" y="1402080"/>
            <a:ext cx="1981200" cy="381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900" dirty="0" smtClean="0">
                <a:solidFill>
                  <a:schemeClr val="tx2"/>
                </a:solidFill>
              </a:rPr>
              <a:t>Operational data is accessed through the </a:t>
            </a:r>
            <a:r>
              <a:rPr lang="en-GB" sz="900" dirty="0" smtClean="0">
                <a:solidFill>
                  <a:srgbClr val="FC4C02"/>
                </a:solidFill>
              </a:rPr>
              <a:t>Data Handling Service</a:t>
            </a:r>
            <a:r>
              <a:rPr lang="en-GB" sz="900" dirty="0" smtClean="0">
                <a:solidFill>
                  <a:schemeClr val="tx2"/>
                </a:solidFill>
              </a:rPr>
              <a:t>.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600" y="2346523"/>
            <a:ext cx="1981200" cy="525066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900" dirty="0" smtClean="0">
                <a:solidFill>
                  <a:schemeClr val="tx2"/>
                </a:solidFill>
              </a:rPr>
              <a:t>The </a:t>
            </a:r>
            <a:r>
              <a:rPr lang="en-GB" sz="900" dirty="0" smtClean="0">
                <a:solidFill>
                  <a:schemeClr val="accent2"/>
                </a:solidFill>
              </a:rPr>
              <a:t>Fleet Information Service</a:t>
            </a:r>
            <a:r>
              <a:rPr lang="en-GB" sz="900" dirty="0" smtClean="0">
                <a:solidFill>
                  <a:schemeClr val="tx2"/>
                </a:solidFill>
              </a:rPr>
              <a:t> provides the as-maintained fleet configuration and history.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6540" y="3162300"/>
            <a:ext cx="1981200" cy="8382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900" dirty="0" smtClean="0">
                <a:solidFill>
                  <a:schemeClr val="tx2"/>
                </a:solidFill>
              </a:rPr>
              <a:t>The </a:t>
            </a:r>
            <a:r>
              <a:rPr lang="en-GB" sz="900" dirty="0" smtClean="0">
                <a:solidFill>
                  <a:srgbClr val="FC4C02"/>
                </a:solidFill>
              </a:rPr>
              <a:t>Algorithm Service </a:t>
            </a:r>
            <a:r>
              <a:rPr lang="en-GB" sz="900" dirty="0" smtClean="0">
                <a:solidFill>
                  <a:schemeClr val="tx2"/>
                </a:solidFill>
              </a:rPr>
              <a:t>manages, executes, and reports on a range of data analytics and model-based algorithms to provide insight to the fleet.</a:t>
            </a:r>
            <a:endParaRPr lang="en-GB" sz="900" dirty="0">
              <a:solidFill>
                <a:schemeClr val="tx2"/>
              </a:solidFill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56658"/>
            <a:ext cx="1896993" cy="7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3"/>
          <p:cNvSpPr txBox="1">
            <a:spLocks/>
          </p:cNvSpPr>
          <p:nvPr/>
        </p:nvSpPr>
        <p:spPr bwMode="gray">
          <a:xfrm>
            <a:off x="432000" y="3518852"/>
            <a:ext cx="3530400" cy="3324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The logo can be oriented in column or row format or applied to a dark background</a:t>
            </a:r>
            <a:endParaRPr lang="en-GB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63" y="4054998"/>
            <a:ext cx="1901217" cy="74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99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name - formatting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5</a:t>
            </a:fld>
            <a:endParaRPr lang="en-AU" dirty="0">
              <a:solidFill>
                <a:srgbClr val="404146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4657" y="1783359"/>
            <a:ext cx="2375143" cy="461665"/>
            <a:chOff x="1739657" y="4171153"/>
            <a:chExt cx="2375143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1792361" y="4171153"/>
              <a:ext cx="2322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FF4B01"/>
                  </a:solidFill>
                  <a:latin typeface="Frutiger Linotype" panose="020B0604030504040204" pitchFamily="34" charset="0"/>
                </a:rPr>
                <a:t>Integrity Hub</a:t>
              </a:r>
              <a:endParaRPr lang="en-GB" sz="2400" dirty="0">
                <a:solidFill>
                  <a:srgbClr val="FF4B01"/>
                </a:solidFill>
                <a:latin typeface="Frutiger Linotype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39657" y="4293938"/>
              <a:ext cx="90082" cy="211333"/>
            </a:xfrm>
            <a:prstGeom prst="rect">
              <a:avLst/>
            </a:prstGeom>
            <a:solidFill>
              <a:srgbClr val="FF4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 Placeholder 5"/>
          <p:cNvSpPr txBox="1">
            <a:spLocks/>
          </p:cNvSpPr>
          <p:nvPr/>
        </p:nvSpPr>
        <p:spPr bwMode="gray">
          <a:xfrm>
            <a:off x="310766" y="2275350"/>
            <a:ext cx="2387400" cy="1240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100" dirty="0" smtClean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 bwMode="gray">
          <a:xfrm>
            <a:off x="310766" y="1473839"/>
            <a:ext cx="2387400" cy="13836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Title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As </a:t>
            </a:r>
            <a:r>
              <a:rPr lang="en-GB" sz="1100" dirty="0"/>
              <a:t>a title, the name should be used in conformance with BAE Systems corporate style guide</a:t>
            </a:r>
            <a:r>
              <a:rPr lang="en-GB" sz="1100" dirty="0" smtClean="0"/>
              <a:t>.</a:t>
            </a:r>
            <a:endParaRPr lang="en-GB" sz="1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04" y="1731089"/>
            <a:ext cx="2743200" cy="68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72000" y="2997839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 txBox="1">
            <a:spLocks/>
          </p:cNvSpPr>
          <p:nvPr/>
        </p:nvSpPr>
        <p:spPr bwMode="gray">
          <a:xfrm>
            <a:off x="3632400" y="1474103"/>
            <a:ext cx="2387400" cy="776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Typeface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11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1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11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font</a:t>
            </a:r>
            <a:r>
              <a:rPr lang="en-GB" sz="1100" dirty="0"/>
              <a:t>: </a:t>
            </a:r>
            <a:r>
              <a:rPr lang="en-GB" sz="1100" dirty="0" err="1">
                <a:latin typeface="Frutiger Linotype" panose="020B0604030504040204" pitchFamily="34" charset="0"/>
              </a:rPr>
              <a:t>Frutiger</a:t>
            </a:r>
            <a:endParaRPr lang="en-GB" sz="1100" dirty="0">
              <a:latin typeface="Frutiger Linotype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/>
              <a:t>colour: </a:t>
            </a:r>
            <a:r>
              <a:rPr lang="en-GB" sz="1100" dirty="0">
                <a:solidFill>
                  <a:srgbClr val="FC4C02"/>
                </a:solidFill>
              </a:rPr>
              <a:t>RGB 252 / 76 / 2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 bwMode="gray">
          <a:xfrm>
            <a:off x="6093704" y="1473839"/>
            <a:ext cx="2387400" cy="776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Orange tab</a:t>
            </a:r>
            <a:endParaRPr lang="en-GB" sz="1100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 bwMode="gray">
          <a:xfrm>
            <a:off x="310766" y="3378839"/>
            <a:ext cx="2387400" cy="13836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Paragrap</a:t>
            </a:r>
            <a:r>
              <a:rPr lang="en-GB" sz="1100" dirty="0">
                <a:solidFill>
                  <a:srgbClr val="FC4C02"/>
                </a:solidFill>
              </a:rPr>
              <a:t>h</a:t>
            </a:r>
            <a:endParaRPr lang="en-GB" sz="1100" dirty="0" smtClean="0">
              <a:solidFill>
                <a:srgbClr val="FC4C0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Used in a paragraph, use the full name Integrity Hub.</a:t>
            </a:r>
            <a:endParaRPr lang="en-GB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64150"/>
              </p:ext>
            </p:extLst>
          </p:nvPr>
        </p:nvGraphicFramePr>
        <p:xfrm>
          <a:off x="2514599" y="3378690"/>
          <a:ext cx="6557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480"/>
                <a:gridCol w="1311480"/>
                <a:gridCol w="1311480"/>
                <a:gridCol w="1311480"/>
                <a:gridCol w="13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Integrity Hub</a:t>
                      </a:r>
                      <a:endParaRPr lang="en-GB" sz="10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The Integrity Hub</a:t>
                      </a:r>
                      <a:endParaRPr lang="en-GB" sz="10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The Hub</a:t>
                      </a:r>
                      <a:endParaRPr lang="en-GB" sz="10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Integrity</a:t>
                      </a:r>
                      <a:r>
                        <a:rPr lang="en-GB" sz="1000" baseline="0" dirty="0" smtClean="0"/>
                        <a:t> hub</a:t>
                      </a:r>
                      <a:endParaRPr lang="en-GB" sz="10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IH</a:t>
                      </a:r>
                      <a:endParaRPr lang="en-GB" sz="10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FC4C02"/>
                          </a:solidFill>
                          <a:latin typeface="Lucida Handwriting" panose="03010101010101010101" pitchFamily="66" charset="0"/>
                          <a:sym typeface="Wingdings 2"/>
                        </a:rPr>
                        <a:t></a:t>
                      </a:r>
                      <a:endParaRPr lang="en-GB" sz="1600" b="1" dirty="0">
                        <a:solidFill>
                          <a:srgbClr val="FC4C02"/>
                        </a:solidFill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2"/>
                          </a:solidFill>
                          <a:latin typeface="Lucida Handwriting" panose="03010101010101010101" pitchFamily="66" charset="0"/>
                        </a:rPr>
                        <a:t>X</a:t>
                      </a:r>
                      <a:endParaRPr lang="en-GB" sz="1200" b="1" dirty="0">
                        <a:solidFill>
                          <a:schemeClr val="tx2"/>
                        </a:solidFill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2"/>
                          </a:solidFill>
                          <a:latin typeface="Lucida Handwriting" panose="03010101010101010101" pitchFamily="66" charset="0"/>
                        </a:rPr>
                        <a:t>X</a:t>
                      </a:r>
                      <a:endParaRPr lang="en-GB" sz="1200" b="1" dirty="0">
                        <a:solidFill>
                          <a:schemeClr val="tx2"/>
                        </a:solidFill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2"/>
                          </a:solidFill>
                          <a:latin typeface="Lucida Handwriting" panose="03010101010101010101" pitchFamily="66" charset="0"/>
                        </a:rPr>
                        <a:t>X</a:t>
                      </a:r>
                      <a:endParaRPr lang="en-GB" sz="1200" b="1" dirty="0">
                        <a:solidFill>
                          <a:schemeClr val="tx2"/>
                        </a:solidFill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2"/>
                          </a:solidFill>
                          <a:latin typeface="Lucida Handwriting" panose="03010101010101010101" pitchFamily="66" charset="0"/>
                        </a:rPr>
                        <a:t>X</a:t>
                      </a:r>
                      <a:endParaRPr lang="en-GB" sz="1200" b="1" dirty="0">
                        <a:solidFill>
                          <a:schemeClr val="tx2"/>
                        </a:solidFill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 smtClean="0">
                          <a:solidFill>
                            <a:schemeClr val="tx2"/>
                          </a:solidFill>
                        </a:rPr>
                        <a:t>Do </a:t>
                      </a:r>
                      <a:r>
                        <a:rPr lang="en-GB" sz="900" b="0" dirty="0" smtClean="0">
                          <a:solidFill>
                            <a:schemeClr val="tx2"/>
                          </a:solidFill>
                        </a:rPr>
                        <a:t>use the full and proper</a:t>
                      </a:r>
                      <a:r>
                        <a:rPr lang="en-GB" sz="900" b="0" baseline="0" dirty="0" smtClean="0">
                          <a:solidFill>
                            <a:schemeClr val="tx2"/>
                          </a:solidFill>
                        </a:rPr>
                        <a:t> name.</a:t>
                      </a:r>
                      <a:endParaRPr lang="en-GB" sz="9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 smtClean="0">
                          <a:solidFill>
                            <a:schemeClr val="tx2"/>
                          </a:solidFill>
                        </a:rPr>
                        <a:t>Don’t </a:t>
                      </a:r>
                      <a:r>
                        <a:rPr lang="en-GB" sz="900" b="0" dirty="0" smtClean="0">
                          <a:solidFill>
                            <a:schemeClr val="tx2"/>
                          </a:solidFill>
                        </a:rPr>
                        <a:t>use in </a:t>
                      </a:r>
                      <a:r>
                        <a:rPr lang="en-GB" sz="900" b="0" baseline="0" dirty="0" smtClean="0">
                          <a:solidFill>
                            <a:schemeClr val="tx2"/>
                          </a:solidFill>
                        </a:rPr>
                        <a:t>definite article form: </a:t>
                      </a:r>
                      <a:r>
                        <a:rPr lang="en-GB" sz="900" b="0" dirty="0" smtClean="0">
                          <a:solidFill>
                            <a:schemeClr val="tx2"/>
                          </a:solidFill>
                        </a:rPr>
                        <a:t>“The”.</a:t>
                      </a:r>
                      <a:endParaRPr lang="en-GB" sz="9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 smtClean="0">
                          <a:solidFill>
                            <a:schemeClr val="tx2"/>
                          </a:solidFill>
                        </a:rPr>
                        <a:t>Don’t</a:t>
                      </a:r>
                      <a:r>
                        <a:rPr lang="en-GB" sz="9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GB" sz="900" b="0" baseline="0" dirty="0" smtClean="0">
                          <a:solidFill>
                            <a:schemeClr val="tx2"/>
                          </a:solidFill>
                        </a:rPr>
                        <a:t>shorten or paraphrase the name.</a:t>
                      </a:r>
                      <a:endParaRPr lang="en-GB" sz="9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 smtClean="0">
                          <a:solidFill>
                            <a:schemeClr val="tx2"/>
                          </a:solidFill>
                        </a:rPr>
                        <a:t>Don’t </a:t>
                      </a:r>
                      <a:r>
                        <a:rPr lang="en-GB" sz="900" b="0" dirty="0" smtClean="0">
                          <a:solidFill>
                            <a:schemeClr val="tx2"/>
                          </a:solidFill>
                        </a:rPr>
                        <a:t>use lower</a:t>
                      </a:r>
                      <a:r>
                        <a:rPr lang="en-GB" sz="900" b="0" baseline="0" dirty="0" smtClean="0">
                          <a:solidFill>
                            <a:schemeClr val="tx2"/>
                          </a:solidFill>
                        </a:rPr>
                        <a:t> case nouns.</a:t>
                      </a:r>
                      <a:endParaRPr lang="en-GB" sz="9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 smtClean="0">
                          <a:solidFill>
                            <a:schemeClr val="tx2"/>
                          </a:solidFill>
                        </a:rPr>
                        <a:t>Don’t </a:t>
                      </a:r>
                      <a:r>
                        <a:rPr lang="en-GB" sz="900" b="0" dirty="0" smtClean="0">
                          <a:solidFill>
                            <a:schemeClr val="tx2"/>
                          </a:solidFill>
                        </a:rPr>
                        <a:t>abbreviate.</a:t>
                      </a:r>
                      <a:endParaRPr lang="en-GB" sz="9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name – other applications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6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 bwMode="gray">
          <a:xfrm>
            <a:off x="838200" y="1667355"/>
            <a:ext cx="3291840" cy="1494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Abbreviation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When a shortened format is needed, such as project tracking tools or software, the following are permitted: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r>
              <a:rPr lang="en-GB" sz="1100" dirty="0" err="1" smtClean="0"/>
              <a:t>IHub</a:t>
            </a:r>
            <a:r>
              <a:rPr lang="en-GB" sz="1100" dirty="0" smtClean="0"/>
              <a:t> | IHUB | </a:t>
            </a:r>
            <a:r>
              <a:rPr lang="en-GB" sz="1100" dirty="0" err="1" smtClean="0"/>
              <a:t>Ihub</a:t>
            </a:r>
            <a:r>
              <a:rPr lang="en-GB" sz="1100" dirty="0" smtClean="0"/>
              <a:t> | </a:t>
            </a:r>
            <a:r>
              <a:rPr lang="en-GB" sz="1100" dirty="0" err="1" smtClean="0"/>
              <a:t>ihub</a:t>
            </a:r>
            <a:endParaRPr lang="en-GB" sz="1100" dirty="0" smtClean="0"/>
          </a:p>
          <a:p>
            <a:endParaRPr lang="en-GB" sz="1100" dirty="0"/>
          </a:p>
          <a:p>
            <a:r>
              <a:rPr lang="en-GB" sz="1100" dirty="0" smtClean="0"/>
              <a:t>But not </a:t>
            </a:r>
            <a:r>
              <a:rPr lang="en-GB" sz="1100" dirty="0" err="1" smtClean="0"/>
              <a:t>iHub</a:t>
            </a:r>
            <a:r>
              <a:rPr lang="en-GB" sz="1100" dirty="0" smtClean="0"/>
              <a:t> – for hopefully obvious reasons</a:t>
            </a:r>
            <a:endParaRPr lang="en-GB" sz="11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11049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 txBox="1">
            <a:spLocks/>
          </p:cNvSpPr>
          <p:nvPr/>
        </p:nvSpPr>
        <p:spPr bwMode="gray">
          <a:xfrm>
            <a:off x="4963946" y="1667354"/>
            <a:ext cx="3265654" cy="141874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In conversation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solidFill>
                <a:srgbClr val="FC4C02"/>
              </a:solidFill>
            </a:endParaRPr>
          </a:p>
          <a:p>
            <a:pPr marL="0" indent="0">
              <a:buNone/>
            </a:pPr>
            <a:r>
              <a:rPr lang="en-GB" sz="1100" dirty="0"/>
              <a:t>In general discussion, refer to “Integrity Hub” where reasonable.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100" dirty="0"/>
              <a:t>If a shorter form is appropriate, refer to “Hub” or “The Hub”.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</p:txBody>
      </p:sp>
      <p:sp>
        <p:nvSpPr>
          <p:cNvPr id="26" name="Text Placeholder 5"/>
          <p:cNvSpPr txBox="1">
            <a:spLocks/>
          </p:cNvSpPr>
          <p:nvPr/>
        </p:nvSpPr>
        <p:spPr bwMode="gray">
          <a:xfrm>
            <a:off x="838200" y="3654748"/>
            <a:ext cx="3291840" cy="1494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>
                <a:solidFill>
                  <a:srgbClr val="FC4C02"/>
                </a:solidFill>
              </a:rPr>
              <a:t>Camel Case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When used in software with camel case conventions, the following formats are permitted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r>
              <a:rPr lang="en-GB" sz="1100" dirty="0" err="1" smtClean="0"/>
              <a:t>integrityHub</a:t>
            </a:r>
            <a:r>
              <a:rPr lang="en-GB" sz="1100" dirty="0" smtClean="0"/>
              <a:t> | </a:t>
            </a:r>
            <a:r>
              <a:rPr lang="en-GB" sz="1100" dirty="0" err="1" smtClean="0"/>
              <a:t>IntegrityHub</a:t>
            </a:r>
            <a:endParaRPr lang="en-GB" sz="1100" dirty="0" smtClean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9347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name and logo</a:t>
            </a:r>
            <a:br>
              <a:rPr lang="en-GB" dirty="0" smtClean="0"/>
            </a:br>
            <a:r>
              <a:rPr lang="en-GB" dirty="0" smtClean="0"/>
              <a:t>White background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7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2000" y="2552700"/>
            <a:ext cx="4216200" cy="25173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As a single line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93542"/>
            <a:ext cx="3600000" cy="140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38500"/>
            <a:ext cx="4038600" cy="84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 bwMode="gray">
          <a:xfrm>
            <a:off x="4800600" y="2552700"/>
            <a:ext cx="4216200" cy="266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With company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04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name and logo</a:t>
            </a:r>
            <a:br>
              <a:rPr lang="en-GB" dirty="0" smtClean="0"/>
            </a:br>
            <a:r>
              <a:rPr lang="en-GB" dirty="0" smtClean="0"/>
              <a:t>Dark background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8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2000" y="2552700"/>
            <a:ext cx="4292400" cy="25935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As a single line</a:t>
            </a:r>
            <a:endParaRPr lang="en-GB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 bwMode="gray">
          <a:xfrm>
            <a:off x="4800600" y="2552700"/>
            <a:ext cx="4216200" cy="266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85750" indent="-285750" algn="l" defTabSz="107308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With company name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238500"/>
            <a:ext cx="4048125" cy="8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93542"/>
            <a:ext cx="3600000" cy="140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59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20968"/>
          <a:stretch/>
        </p:blipFill>
        <p:spPr bwMode="auto">
          <a:xfrm>
            <a:off x="0" y="1310640"/>
            <a:ext cx="9144000" cy="385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23DE-DF0A-45CF-9929-81DBBDC71DC7}" type="slidenum">
              <a:rPr lang="en-AU" smtClean="0">
                <a:solidFill>
                  <a:srgbClr val="404146"/>
                </a:solidFill>
              </a:rPr>
              <a:pPr/>
              <a:t>9</a:t>
            </a:fld>
            <a:endParaRPr lang="en-AU" dirty="0">
              <a:solidFill>
                <a:srgbClr val="4041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name and logo</a:t>
            </a:r>
            <a:br>
              <a:rPr lang="en-GB" dirty="0" smtClean="0"/>
            </a:br>
            <a:r>
              <a:rPr lang="en-GB" dirty="0" smtClean="0"/>
              <a:t>Complex background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7" y="1485900"/>
            <a:ext cx="4581527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286057" y="4593510"/>
            <a:ext cx="2450153" cy="536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85750" indent="-285750" algn="l" defTabSz="1073084" rtl="0" eaLnBrk="1" latinLnBrk="0" hangingPunct="1">
              <a:lnSpc>
                <a:spcPct val="90000"/>
              </a:lnSpc>
              <a:spcBef>
                <a:spcPts val="117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292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58834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95376" indent="-285750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14438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950981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7523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4065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60606" indent="-268271" algn="l" defTabSz="1073084" rtl="0" eaLnBrk="1" latinLnBrk="0" hangingPunct="1">
              <a:lnSpc>
                <a:spcPct val="90000"/>
              </a:lnSpc>
              <a:spcBef>
                <a:spcPts val="587"/>
              </a:spcBef>
              <a:buFont typeface="Arial" panose="020B0604020202020204" pitchFamily="34" charset="0"/>
              <a:buChar char="•"/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Use minimal text, pick the colour scheme most suitable, and work with the image to achieve contrast.</a:t>
            </a:r>
            <a:endParaRPr lang="en-GB" sz="11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02" y="2169679"/>
            <a:ext cx="1423564" cy="55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247167"/>
      </p:ext>
    </p:extLst>
  </p:cSld>
  <p:clrMapOvr>
    <a:masterClrMapping/>
  </p:clrMapOvr>
</p:sld>
</file>

<file path=ppt/theme/theme1.xml><?xml version="1.0" encoding="utf-8"?>
<a:theme xmlns:a="http://schemas.openxmlformats.org/drawingml/2006/main" name="RS33299_PPT - standard template 2016">
  <a:themeElements>
    <a:clrScheme name="BAE Systems">
      <a:dk1>
        <a:srgbClr val="000000"/>
      </a:dk1>
      <a:lt1>
        <a:srgbClr val="FFFFFF"/>
      </a:lt1>
      <a:dk2>
        <a:srgbClr val="404146"/>
      </a:dk2>
      <a:lt2>
        <a:srgbClr val="FFFFFF"/>
      </a:lt2>
      <a:accent1>
        <a:srgbClr val="D0D3D4"/>
      </a:accent1>
      <a:accent2>
        <a:srgbClr val="FC4C02"/>
      </a:accent2>
      <a:accent3>
        <a:srgbClr val="F0B323"/>
      </a:accent3>
      <a:accent4>
        <a:srgbClr val="615E9B"/>
      </a:accent4>
      <a:accent5>
        <a:srgbClr val="D9C0A9"/>
      </a:accent5>
      <a:accent6>
        <a:srgbClr val="01426A"/>
      </a:accent6>
      <a:hlink>
        <a:srgbClr val="6464FF"/>
      </a:hlink>
      <a:folHlink>
        <a:srgbClr val="C850C8"/>
      </a:folHlink>
    </a:clrScheme>
    <a:fontScheme name="BAE System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Orange">
      <a:srgbClr val="FC4C02"/>
    </a:custClr>
    <a:custClr name="White">
      <a:srgbClr val="FFFFFF"/>
    </a:custClr>
    <a:custClr name="Grey">
      <a:srgbClr val="D0D3D4"/>
    </a:custClr>
    <a:custClr name="Dark Grey">
      <a:srgbClr val="3D4146"/>
    </a:custClr>
    <a:custClr name="Black">
      <a:srgbClr val="000000"/>
    </a:custClr>
    <a:custClr name="Ignore01">
      <a:srgbClr val="FFFFFF"/>
    </a:custClr>
    <a:custClr name="Ignore02">
      <a:srgbClr val="FFFFFF"/>
    </a:custClr>
    <a:custClr name="Ignore03">
      <a:srgbClr val="FFFFFF"/>
    </a:custClr>
    <a:custClr name="Ignore04">
      <a:srgbClr val="FFFFFF"/>
    </a:custClr>
    <a:custClr name="Ignore05">
      <a:srgbClr val="FFFFFF"/>
    </a:custClr>
    <a:custClr name="Yellow">
      <a:srgbClr val="F0B323"/>
    </a:custClr>
    <a:custClr name="Purple">
      <a:srgbClr val="615E9B"/>
    </a:custClr>
    <a:custClr name="Stone">
      <a:srgbClr val="D9C0A9"/>
    </a:custClr>
    <a:custClr name="Navy">
      <a:srgbClr val="01426A"/>
    </a:custClr>
    <a:custClr name="Teal">
      <a:srgbClr val="00B2A9"/>
    </a:custClr>
    <a:custClr name="Blue">
      <a:srgbClr val="489FDF"/>
    </a:custClr>
    <a:custClr name="Ignore06">
      <a:srgbClr val="FFFFFF"/>
    </a:custClr>
    <a:custClr name="Ignore07">
      <a:srgbClr val="FFFFFF"/>
    </a:custClr>
    <a:custClr name="Ignore08">
      <a:srgbClr val="FFFFFF"/>
    </a:custClr>
    <a:custClr name="Ignore09">
      <a:srgbClr val="FFFFFF"/>
    </a:custClr>
    <a:custClr name="Yellow 70%">
      <a:srgbClr val="F4C965"/>
    </a:custClr>
    <a:custClr name="Purple 70%">
      <a:srgbClr val="908EB9"/>
    </a:custClr>
    <a:custClr name="Stone 70%">
      <a:srgbClr val="E4D2C2"/>
    </a:custClr>
    <a:custClr name="Navy 70%">
      <a:srgbClr val="4D7A96"/>
    </a:custClr>
    <a:custClr name="Teal 70%">
      <a:srgbClr val="4CC9C2"/>
    </a:custClr>
    <a:custClr name="Blue 70%">
      <a:srgbClr val="7EBBE8"/>
    </a:custClr>
    <a:custClr name="Ignore10">
      <a:srgbClr val="FFFFFF"/>
    </a:custClr>
    <a:custClr name="Ignore11">
      <a:srgbClr val="FFFFFF"/>
    </a:custClr>
    <a:custClr name="Ignore12">
      <a:srgbClr val="FFFFFF"/>
    </a:custClr>
    <a:custClr name="Ignore13">
      <a:srgbClr val="FFFFFF"/>
    </a:custClr>
    <a:custClr name="Yellow 50%">
      <a:srgbClr val="F7D991"/>
    </a:custClr>
    <a:custClr name="Purple 50%">
      <a:srgbClr val="B0AFCD"/>
    </a:custClr>
    <a:custClr name="Stone 50%">
      <a:srgbClr val="ECDFD4"/>
    </a:custClr>
    <a:custClr name="Navy 50%">
      <a:srgbClr val="80A0B4"/>
    </a:custClr>
    <a:custClr name="Teal 50%">
      <a:srgbClr val="7FD8D4"/>
    </a:custClr>
    <a:custClr name="Blue 50%">
      <a:srgbClr val="A3CFEF"/>
    </a:custClr>
    <a:custClr name="Ignore14">
      <a:srgbClr val="FFFFFF"/>
    </a:custClr>
    <a:custClr name="Ignore15">
      <a:srgbClr val="FFFFFF"/>
    </a:custClr>
    <a:custClr name="Ignore16">
      <a:srgbClr val="FFFFFF"/>
    </a:custClr>
    <a:custClr name="Ignore17">
      <a:srgbClr val="FFFFFF"/>
    </a:custClr>
    <a:custClr name="Yellow 30%">
      <a:srgbClr val="FAE8BD"/>
    </a:custClr>
    <a:custClr name="Purple 30%">
      <a:srgbClr val="CFCEE1"/>
    </a:custClr>
    <a:custClr name="Stone 30%">
      <a:srgbClr val="F3ECE5"/>
    </a:custClr>
    <a:custClr name="Navy 30%">
      <a:srgbClr val="B2C6D2"/>
    </a:custClr>
    <a:custClr name="Teal 30%">
      <a:srgbClr val="B2E7E5"/>
    </a:custClr>
    <a:custClr name="Blue 30%">
      <a:srgbClr val="C8E2F5"/>
    </a:custClr>
    <a:custClr name="Ignore18">
      <a:srgbClr val="FFFFFF"/>
    </a:custClr>
    <a:custClr name="Red">
      <a:srgbClr val="FF0000"/>
    </a:custClr>
    <a:custClr name="Amber">
      <a:srgbClr val="FFBF00"/>
    </a:custClr>
    <a:custClr name="Green">
      <a:srgbClr val="00B050"/>
    </a:custClr>
  </a:custClrLst>
  <a:extLst>
    <a:ext uri="{05A4C25C-085E-4340-85A3-A5531E510DB2}">
      <thm15:themeFamily xmlns="" xmlns:thm15="http://schemas.microsoft.com/office/thememl/2012/main" name="BAE Template37.potx" id="{7A797C89-0443-49CF-B60F-F894B7E4B0E4}" vid="{B1812204-3984-43BF-BCB0-9E74F7E4CF33}"/>
    </a:ext>
  </a:extLst>
</a:theme>
</file>

<file path=ppt/theme/theme2.xml><?xml version="1.0" encoding="utf-8"?>
<a:theme xmlns:a="http://schemas.openxmlformats.org/drawingml/2006/main" name="1_RS33299_PPT - standard template 2016">
  <a:themeElements>
    <a:clrScheme name="BAE Systems">
      <a:dk1>
        <a:srgbClr val="000000"/>
      </a:dk1>
      <a:lt1>
        <a:srgbClr val="FFFFFF"/>
      </a:lt1>
      <a:dk2>
        <a:srgbClr val="404146"/>
      </a:dk2>
      <a:lt2>
        <a:srgbClr val="FFFFFF"/>
      </a:lt2>
      <a:accent1>
        <a:srgbClr val="D0D3D4"/>
      </a:accent1>
      <a:accent2>
        <a:srgbClr val="FC4C02"/>
      </a:accent2>
      <a:accent3>
        <a:srgbClr val="F0B323"/>
      </a:accent3>
      <a:accent4>
        <a:srgbClr val="615E9B"/>
      </a:accent4>
      <a:accent5>
        <a:srgbClr val="D9C0A9"/>
      </a:accent5>
      <a:accent6>
        <a:srgbClr val="01426A"/>
      </a:accent6>
      <a:hlink>
        <a:srgbClr val="6464FF"/>
      </a:hlink>
      <a:folHlink>
        <a:srgbClr val="C850C8"/>
      </a:folHlink>
    </a:clrScheme>
    <a:fontScheme name="BAE System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Orange">
      <a:srgbClr val="FC4C02"/>
    </a:custClr>
    <a:custClr name="White">
      <a:srgbClr val="FFFFFF"/>
    </a:custClr>
    <a:custClr name="Grey">
      <a:srgbClr val="D0D3D4"/>
    </a:custClr>
    <a:custClr name="Dark Grey">
      <a:srgbClr val="3D4146"/>
    </a:custClr>
    <a:custClr name="Black">
      <a:srgbClr val="000000"/>
    </a:custClr>
    <a:custClr name="Ignore01">
      <a:srgbClr val="FFFFFF"/>
    </a:custClr>
    <a:custClr name="Ignore02">
      <a:srgbClr val="FFFFFF"/>
    </a:custClr>
    <a:custClr name="Ignore03">
      <a:srgbClr val="FFFFFF"/>
    </a:custClr>
    <a:custClr name="Ignore04">
      <a:srgbClr val="FFFFFF"/>
    </a:custClr>
    <a:custClr name="Ignore05">
      <a:srgbClr val="FFFFFF"/>
    </a:custClr>
    <a:custClr name="Yellow">
      <a:srgbClr val="F0B323"/>
    </a:custClr>
    <a:custClr name="Purple">
      <a:srgbClr val="615E9B"/>
    </a:custClr>
    <a:custClr name="Stone">
      <a:srgbClr val="D9C0A9"/>
    </a:custClr>
    <a:custClr name="Navy">
      <a:srgbClr val="01426A"/>
    </a:custClr>
    <a:custClr name="Teal">
      <a:srgbClr val="00B2A9"/>
    </a:custClr>
    <a:custClr name="Blue">
      <a:srgbClr val="489FDF"/>
    </a:custClr>
    <a:custClr name="Ignore06">
      <a:srgbClr val="FFFFFF"/>
    </a:custClr>
    <a:custClr name="Ignore07">
      <a:srgbClr val="FFFFFF"/>
    </a:custClr>
    <a:custClr name="Ignore08">
      <a:srgbClr val="FFFFFF"/>
    </a:custClr>
    <a:custClr name="Ignore09">
      <a:srgbClr val="FFFFFF"/>
    </a:custClr>
    <a:custClr name="Yellow 70%">
      <a:srgbClr val="F4C965"/>
    </a:custClr>
    <a:custClr name="Purple 70%">
      <a:srgbClr val="908EB9"/>
    </a:custClr>
    <a:custClr name="Stone 70%">
      <a:srgbClr val="E4D2C2"/>
    </a:custClr>
    <a:custClr name="Navy 70%">
      <a:srgbClr val="4D7A96"/>
    </a:custClr>
    <a:custClr name="Teal 70%">
      <a:srgbClr val="4CC9C2"/>
    </a:custClr>
    <a:custClr name="Blue 70%">
      <a:srgbClr val="7EBBE8"/>
    </a:custClr>
    <a:custClr name="Ignore10">
      <a:srgbClr val="FFFFFF"/>
    </a:custClr>
    <a:custClr name="Ignore11">
      <a:srgbClr val="FFFFFF"/>
    </a:custClr>
    <a:custClr name="Ignore12">
      <a:srgbClr val="FFFFFF"/>
    </a:custClr>
    <a:custClr name="Ignore13">
      <a:srgbClr val="FFFFFF"/>
    </a:custClr>
    <a:custClr name="Yellow 50%">
      <a:srgbClr val="F7D991"/>
    </a:custClr>
    <a:custClr name="Purple 50%">
      <a:srgbClr val="B0AFCD"/>
    </a:custClr>
    <a:custClr name="Stone 50%">
      <a:srgbClr val="ECDFD4"/>
    </a:custClr>
    <a:custClr name="Navy 50%">
      <a:srgbClr val="80A0B4"/>
    </a:custClr>
    <a:custClr name="Teal 50%">
      <a:srgbClr val="7FD8D4"/>
    </a:custClr>
    <a:custClr name="Blue 50%">
      <a:srgbClr val="A3CFEF"/>
    </a:custClr>
    <a:custClr name="Ignore14">
      <a:srgbClr val="FFFFFF"/>
    </a:custClr>
    <a:custClr name="Ignore15">
      <a:srgbClr val="FFFFFF"/>
    </a:custClr>
    <a:custClr name="Ignore16">
      <a:srgbClr val="FFFFFF"/>
    </a:custClr>
    <a:custClr name="Ignore17">
      <a:srgbClr val="FFFFFF"/>
    </a:custClr>
    <a:custClr name="Yellow 30%">
      <a:srgbClr val="FAE8BD"/>
    </a:custClr>
    <a:custClr name="Purple 30%">
      <a:srgbClr val="CFCEE1"/>
    </a:custClr>
    <a:custClr name="Stone 30%">
      <a:srgbClr val="F3ECE5"/>
    </a:custClr>
    <a:custClr name="Navy 30%">
      <a:srgbClr val="B2C6D2"/>
    </a:custClr>
    <a:custClr name="Teal 30%">
      <a:srgbClr val="B2E7E5"/>
    </a:custClr>
    <a:custClr name="Blue 30%">
      <a:srgbClr val="C8E2F5"/>
    </a:custClr>
    <a:custClr name="Ignore18">
      <a:srgbClr val="FFFFFF"/>
    </a:custClr>
    <a:custClr name="Red">
      <a:srgbClr val="FF0000"/>
    </a:custClr>
    <a:custClr name="Amber">
      <a:srgbClr val="FFBF00"/>
    </a:custClr>
    <a:custClr name="Green">
      <a:srgbClr val="00B050"/>
    </a:custClr>
  </a:custClrLst>
  <a:extLst>
    <a:ext uri="{05A4C25C-085E-4340-85A3-A5531E510DB2}">
      <thm15:themeFamily xmlns="" xmlns:thm15="http://schemas.microsoft.com/office/thememl/2012/main" name="BAE Template37.potx" id="{7A797C89-0443-49CF-B60F-F894B7E4B0E4}" vid="{B1812204-3984-43BF-BCB0-9E74F7E4CF3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22298</TotalTime>
  <Words>697</Words>
  <Application>Microsoft Office PowerPoint</Application>
  <PresentationFormat>On-screen Show (16:10)</PresentationFormat>
  <Paragraphs>151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RS33299_PPT - standard template 2016</vt:lpstr>
      <vt:lpstr>1_RS33299_PPT - standard template 2016</vt:lpstr>
      <vt:lpstr>PowerPoint Presentation</vt:lpstr>
      <vt:lpstr>About</vt:lpstr>
      <vt:lpstr>Name</vt:lpstr>
      <vt:lpstr>Logo</vt:lpstr>
      <vt:lpstr>Use of name - formatting</vt:lpstr>
      <vt:lpstr>Use of name – other applications</vt:lpstr>
      <vt:lpstr>Use of name and logo White background</vt:lpstr>
      <vt:lpstr>Use of name and logo Dark background</vt:lpstr>
      <vt:lpstr>Use of name and logo Complex background</vt:lpstr>
      <vt:lpstr>Micro-service identities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Mcandrew, Ciaran (UK)</dc:creator>
  <cp:lastModifiedBy>Courtley, Robert (UK)</cp:lastModifiedBy>
  <cp:revision>207</cp:revision>
  <cp:lastPrinted>2019-07-22T10:07:46Z</cp:lastPrinted>
  <dcterms:created xsi:type="dcterms:W3CDTF">2006-08-16T00:00:00Z</dcterms:created>
  <dcterms:modified xsi:type="dcterms:W3CDTF">2020-01-29T08:36:36Z</dcterms:modified>
</cp:coreProperties>
</file>