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6" r:id="rId7"/>
    <p:sldId id="261" r:id="rId8"/>
    <p:sldId id="264" r:id="rId9"/>
    <p:sldId id="265" r:id="rId10"/>
    <p:sldId id="267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 sz="quarter"/>
          </p:nvPr>
        </p:nvSpPr>
        <p:spPr>
          <a:xfrm>
            <a:off x="914400" y="282257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lvl="0">
              <a:defRPr sz="4800" b="1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sz="quarter" idx="1"/>
          </p:nvPr>
        </p:nvSpPr>
        <p:spPr>
          <a:xfrm>
            <a:off x="1871133" y="4365625"/>
            <a:ext cx="8534400" cy="1223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quarter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14338"/>
            <a:ext cx="274320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14338"/>
            <a:ext cx="807057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1325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11325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over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4143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1132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65863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65863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65863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JNI</a:t>
            </a:r>
            <a:r>
              <a:rPr lang="zh-CN" altLang="en-US"/>
              <a:t>开发技术介绍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46975" y="5634990"/>
            <a:ext cx="4273550" cy="858520"/>
          </a:xfrm>
        </p:spPr>
        <p:txBody>
          <a:bodyPr>
            <a:normAutofit fontScale="70000"/>
          </a:bodyPr>
          <a:p>
            <a:r>
              <a:rPr lang="en-US" altLang="zh-CN"/>
              <a:t>weihaitao/WX575161</a:t>
            </a:r>
            <a:endParaRPr lang="en-US" altLang="zh-CN"/>
          </a:p>
          <a:p>
            <a:fld id="{BB962C8B-B14F-4D97-AF65-F5344CB8AC3E}" type="datetime8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86635" y="2829560"/>
            <a:ext cx="76187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，</a:t>
            </a:r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hanks</a:t>
            </a:r>
            <a:endParaRPr lang="en-US" altLang="zh-CN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简介</a:t>
            </a:r>
            <a:endParaRPr lang="zh-CN" altLang="en-US"/>
          </a:p>
          <a:p>
            <a:r>
              <a:rPr lang="zh-CN" altLang="en-US">
                <a:sym typeface="+mn-ea"/>
              </a:rPr>
              <a:t>数据类型与签名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静态注册和动态注册</a:t>
            </a:r>
            <a:endParaRPr lang="zh-CN" altLang="en-US"/>
          </a:p>
          <a:p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相互调用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使用示例</a:t>
            </a:r>
            <a:endParaRPr lang="zh-CN" altLang="en-US"/>
          </a:p>
          <a:p>
            <a:r>
              <a:rPr lang="en-US" altLang="zh-CN">
                <a:sym typeface="+mn-ea"/>
              </a:rPr>
              <a:t>cmake</a:t>
            </a:r>
            <a:endParaRPr lang="en-US" altLang="zh-CN"/>
          </a:p>
          <a:p>
            <a:r>
              <a:rPr lang="zh-CN" altLang="en-US">
                <a:sym typeface="+mn-ea"/>
              </a:rPr>
              <a:t>热修复介绍</a:t>
            </a:r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J</a:t>
            </a:r>
            <a:r>
              <a:rPr lang="zh-CN" altLang="en-US"/>
              <a:t>NI是Java Native Interface的缩写，它提供了若干的API实现了Java和其他语言的通信（主要是C&amp;C++）。</a:t>
            </a:r>
            <a:endParaRPr lang="zh-CN" altLang="en-US"/>
          </a:p>
          <a:p>
            <a:r>
              <a:rPr lang="en-US" altLang="zh-CN"/>
              <a:t>JNI</a:t>
            </a:r>
            <a:r>
              <a:rPr lang="zh-CN" altLang="en-US"/>
              <a:t>属于</a:t>
            </a:r>
            <a:r>
              <a:rPr lang="en-US" altLang="zh-CN"/>
              <a:t>Java</a:t>
            </a:r>
            <a:r>
              <a:rPr lang="zh-CN" altLang="en-US"/>
              <a:t>平台，并非</a:t>
            </a:r>
            <a:r>
              <a:rPr lang="en-US" altLang="zh-CN"/>
              <a:t>Android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程序当中的一部分代码对效率要求非常高，如算法计算，图形渲染等。</a:t>
            </a:r>
            <a:endParaRPr lang="zh-CN" altLang="en-US"/>
          </a:p>
          <a:p>
            <a:r>
              <a:t>使用</a:t>
            </a:r>
            <a:r>
              <a:rPr lang="en-US"/>
              <a:t>Java</a:t>
            </a:r>
            <a:r>
              <a:t>与本地已编译的代码交互，通常会丧失平台可移植性。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3" grpId="2" build="p"/>
      <p:bldP spid="3" grpId="3" build="p"/>
      <p:bldP spid="3" grpId="4" build="p"/>
      <p:bldP spid="3" grpId="5" build="p"/>
      <p:bldP spid="3" grpId="6" build="p"/>
      <p:bldP spid="3" grpId="7" build="p"/>
      <p:bldP spid="3" grpId="8" build="p"/>
      <p:bldP spid="3" grpId="10" build="p"/>
      <p:bldP spid="3" grpId="11" build="p"/>
      <p:bldP spid="3" grpId="12" build="p"/>
      <p:bldP spid="3" grpId="13" build="p"/>
      <p:bldP spid="3" grpId="14" build="p"/>
      <p:bldP spid="3" grpId="15" build="p"/>
      <p:bldP spid="3" grpId="16" build="p"/>
      <p:bldP spid="3" grpId="17" build="p"/>
      <p:bldP spid="3" grpId="18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数据类型与签名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775970" y="1551305"/>
          <a:ext cx="703326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1276350"/>
                <a:gridCol w="476250"/>
                <a:gridCol w="1064895"/>
                <a:gridCol w="1299210"/>
                <a:gridCol w="20402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Java类型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JNI</a:t>
                      </a: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签名类型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Java</a:t>
                      </a:r>
                      <a:r>
                        <a:rPr lang="zh-CN" altLang="en-US" sz="1400">
                          <a:sym typeface="+mn-ea"/>
                        </a:rPr>
                        <a:t>类型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4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JNI</a:t>
                      </a:r>
                      <a:r>
                        <a:rPr lang="zh-CN" altLang="en-US" sz="1400"/>
                        <a:t>类型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签名类型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boolean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jboolean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Z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Object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jobject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Ljava/lang/Object;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byte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jbyte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B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Class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jclass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Ljava/lang/Class;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char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jchar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String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jstring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Ljava/lang/String;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short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jshort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Object[]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jobjectArray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[Ljava/lang/Object;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int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jint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I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boolean[]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jbooleanArray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[Z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long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jlong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byte[]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jbyteArray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[B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float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jfloat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char[]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jcharArray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[C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double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jdouble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short[]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jshortArray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[S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void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void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V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int[]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jintArray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[I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long[]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jlongArray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[J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float[]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jfloatArray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[F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double[]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jdoubleArray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[D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Throwable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jthrowable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Ljava/lang/</a:t>
                      </a:r>
                      <a:r>
                        <a:rPr lang="en-US" altLang="zh-CN" sz="1400">
                          <a:sym typeface="+mn-ea"/>
                        </a:rPr>
                        <a:t>Throwable;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46720" y="1473835"/>
            <a:ext cx="3554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所有对象采用L+包名+类型+；的形式。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数组的签名为[+类型签名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方法的签名为(参数类型签名)+返回值类型签名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boolean fun1(int a, double b, int[] c) </a:t>
            </a:r>
            <a:r>
              <a:rPr lang="en-US" altLang="zh-CN"/>
              <a:t>&lt;=&gt; (ID[I)Z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boolean fun1(int a, String s, int[] c) &lt;=&gt; (ILjava/lang/String;[I)Z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46720" y="4616450"/>
            <a:ext cx="3307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chemeClr val="accent2"/>
                </a:solidFill>
              </a:rPr>
              <a:t>Intent </a:t>
            </a:r>
            <a:r>
              <a:rPr lang="zh-CN" altLang="en-US" sz="1200">
                <a:solidFill>
                  <a:schemeClr val="accent2"/>
                </a:solidFill>
              </a:rPr>
              <a:t>registerReceiver(BroadcastReceiver receiver, IntentFilter filter)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76623" y="4058285"/>
            <a:ext cx="691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zh-CN" sz="72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6085" y="5331460"/>
            <a:ext cx="3030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olidFill>
                  <a:schemeClr val="accent2"/>
                </a:solidFill>
              </a:rPr>
              <a:t>(Landroid/content/</a:t>
            </a:r>
            <a:r>
              <a:rPr lang="zh-CN" altLang="en-US" sz="1200">
                <a:solidFill>
                  <a:schemeClr val="accent2"/>
                </a:solidFill>
                <a:sym typeface="+mn-ea"/>
              </a:rPr>
              <a:t>BroadcastReceiver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;Landroid/content/IntentFilter;</a:t>
            </a:r>
            <a:r>
              <a:rPr lang="en-US" altLang="zh-CN" sz="1200">
                <a:solidFill>
                  <a:schemeClr val="accent2"/>
                </a:solidFill>
              </a:rPr>
              <a:t>)Landroid/content/Intent;</a:t>
            </a:r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4" presetClass="entr" presetSubtype="0" accel="10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8" grpId="1"/>
      <p:bldP spid="9" grpId="1"/>
      <p:bldP spid="8" grpId="2"/>
      <p:bldP spid="9" grpId="2"/>
      <p:bldP spid="8" grpId="3"/>
      <p:bldP spid="9" grpId="3"/>
      <p:bldP spid="8" grpId="4"/>
      <p:bldP spid="9" grpId="4"/>
      <p:bldP spid="8" grpId="5"/>
      <p:bldP spid="9" grpId="5"/>
      <p:bldP spid="8" grpId="6"/>
      <p:bldP spid="9" grpId="6"/>
      <p:bldP spid="8" grpId="7"/>
      <p:bldP spid="9" grpId="7"/>
      <p:bldP spid="8" grpId="8"/>
      <p:bldP spid="9" grpId="8"/>
      <p:bldP spid="8" grpId="9"/>
      <p:bldP spid="9" grpId="9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静态注册和动态注册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静态注册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/>
              <a:t>声明</a:t>
            </a:r>
            <a:r>
              <a:rPr lang="en-US" altLang="zh-CN" sz="2400"/>
              <a:t>tive</a:t>
            </a:r>
            <a:r>
              <a:rPr lang="zh-CN" altLang="en-US" sz="2400"/>
              <a:t>方法</a:t>
            </a:r>
            <a:endParaRPr lang="zh-CN" altLang="en-US" sz="240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sz="2400"/>
              <a:t>声明</a:t>
            </a:r>
            <a:r>
              <a:rPr lang="en-US" altLang="zh-CN" sz="2400"/>
              <a:t>C++</a:t>
            </a:r>
            <a:r>
              <a:rPr lang="zh-CN" altLang="en-US" sz="2400"/>
              <a:t>方法，方法名为</a:t>
            </a:r>
            <a:r>
              <a:rPr lang="en-US" altLang="zh-CN" sz="2400"/>
              <a:t>Java_</a:t>
            </a:r>
            <a:r>
              <a:rPr lang="zh-CN" altLang="en-US" sz="2400"/>
              <a:t>包</a:t>
            </a:r>
            <a:r>
              <a:rPr lang="en-US" altLang="zh-CN" sz="2400"/>
              <a:t>_</a:t>
            </a:r>
            <a:r>
              <a:rPr lang="zh-CN" altLang="en-US" sz="2400"/>
              <a:t>类名</a:t>
            </a:r>
            <a:r>
              <a:rPr lang="en-US" altLang="zh-CN" sz="2400"/>
              <a:t>_</a:t>
            </a:r>
            <a:r>
              <a:rPr lang="zh-CN" altLang="en-US" sz="2400"/>
              <a:t>方法名</a:t>
            </a:r>
            <a:r>
              <a:rPr lang="en-US" altLang="zh-CN" sz="2400"/>
              <a:t>(JNIEnv*,jclass);</a:t>
            </a:r>
            <a:endParaRPr lang="en-US" altLang="zh-CN" sz="2400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400"/>
              <a:t>C++方法名必须和Java包名，类名，方法名一一对应</a:t>
            </a:r>
            <a:endParaRPr lang="en-US" altLang="zh-CN" sz="2400"/>
          </a:p>
          <a:p>
            <a:r>
              <a:rPr lang="zh-CN" altLang="en-US"/>
              <a:t>动态注册</a:t>
            </a:r>
            <a:endParaRPr lang="zh-CN" altLang="en-US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400">
                <a:sym typeface="+mn-ea"/>
              </a:rPr>
              <a:t>动态库load成功后会回调方法：jint JNI_OnLoad(JavaVM* vm, void* reserved)</a:t>
            </a:r>
            <a:endParaRPr lang="en-US" altLang="zh-CN" sz="2400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400">
                <a:sym typeface="+mn-ea"/>
              </a:rPr>
              <a:t>准备JNINativeMethod结构体数组</a:t>
            </a:r>
            <a:endParaRPr lang="en-US" altLang="zh-CN" sz="2400"/>
          </a:p>
          <a:p>
            <a:pPr lvl="1" algn="l">
              <a:buFont typeface="Wingdings" panose="05000000000000000000" charset="0"/>
              <a:buChar char=""/>
            </a:pPr>
            <a:r>
              <a:rPr lang="en-US" altLang="zh-CN" sz="2400">
                <a:sym typeface="+mn-ea"/>
              </a:rPr>
              <a:t>调用RegisterNatives方法进行注册</a:t>
            </a:r>
            <a:endParaRPr lang="en-US" altLang="zh-CN" sz="2400"/>
          </a:p>
          <a:p>
            <a:r>
              <a:rPr lang="zh-CN" altLang="en-US"/>
              <a:t>JNI方法默认参数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en-US" altLang="zh-CN"/>
              <a:t>JNIEnv *</a:t>
            </a:r>
            <a:r>
              <a:rPr lang="zh-CN" altLang="en-US"/>
              <a:t>，</a:t>
            </a:r>
            <a:r>
              <a:rPr lang="en-US" altLang="zh-CN"/>
              <a:t>当前 java 环境，可以利用</a:t>
            </a:r>
            <a:r>
              <a:rPr lang="zh-CN" altLang="en-US"/>
              <a:t>其</a:t>
            </a:r>
            <a:r>
              <a:rPr lang="en-US" altLang="zh-CN"/>
              <a:t>操作 java 层代码</a:t>
            </a:r>
            <a:endParaRPr lang="en-US" altLang="zh-CN"/>
          </a:p>
          <a:p>
            <a:pPr lvl="1">
              <a:buFont typeface="Wingdings" panose="05000000000000000000" charset="0"/>
              <a:buChar char=""/>
            </a:pPr>
            <a:r>
              <a:rPr lang="en-US" altLang="zh-CN"/>
              <a:t> jclass</a:t>
            </a:r>
            <a:r>
              <a:rPr lang="zh-CN" altLang="en-US"/>
              <a:t>，对应静态</a:t>
            </a:r>
            <a:r>
              <a:rPr lang="en-US" altLang="zh-CN"/>
              <a:t>native</a:t>
            </a:r>
            <a:r>
              <a:rPr lang="zh-CN" altLang="en-US"/>
              <a:t>方法的静态类，或者</a:t>
            </a:r>
            <a:r>
              <a:rPr lang="en-US" altLang="zh-CN"/>
              <a:t>jobject</a:t>
            </a:r>
            <a:r>
              <a:rPr lang="zh-CN" altLang="en-US"/>
              <a:t>是</a:t>
            </a:r>
            <a:r>
              <a:rPr lang="en-US" altLang="zh-CN"/>
              <a:t>native</a:t>
            </a:r>
            <a:r>
              <a:rPr lang="zh-CN" altLang="en-US"/>
              <a:t>方法对应的实体类</a:t>
            </a:r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相互调用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Java</a:t>
            </a:r>
            <a:r>
              <a:rPr lang="zh-CN" altLang="en-US"/>
              <a:t>声明</a:t>
            </a:r>
            <a:r>
              <a:rPr lang="en-US" altLang="zh-CN"/>
              <a:t>native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C/C++</a:t>
            </a:r>
            <a:r>
              <a:rPr lang="zh-CN" altLang="en-US"/>
              <a:t>声明对应的绑定方法</a:t>
            </a:r>
            <a:endParaRPr lang="zh-CN" altLang="en-US"/>
          </a:p>
          <a:p>
            <a:r>
              <a:rPr lang="zh-CN" altLang="en-US"/>
              <a:t>编译链接库</a:t>
            </a:r>
            <a:endParaRPr lang="zh-CN" altLang="en-US"/>
          </a:p>
          <a:p>
            <a:r>
              <a:rPr lang="en-US" altLang="zh-CN"/>
              <a:t>load</a:t>
            </a:r>
            <a:r>
              <a:rPr lang="zh-CN" altLang="en-US"/>
              <a:t>链接库</a:t>
            </a:r>
            <a:endParaRPr lang="zh-CN" altLang="en-US"/>
          </a:p>
          <a:p>
            <a:r>
              <a:rPr lang="zh-CN" altLang="en-US"/>
              <a:t>调用方法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118" t="2972" r="-1118" b="11213"/>
          <a:stretch>
            <a:fillRect/>
          </a:stretch>
        </p:blipFill>
        <p:spPr>
          <a:xfrm>
            <a:off x="2780030" y="650875"/>
            <a:ext cx="9144000" cy="588518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>
                <a:sym typeface="+mn-ea"/>
              </a:rPr>
              <a:t>使用示例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cmake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CMake是“cross platform make”的缩写，是一个跨平台的安装（编译）工具。他能够输出各种各样的makefile或者project文件，使用CMakeLists.txt文件编写脚本。</a:t>
            </a:r>
            <a:endParaRPr lang="zh-CN" altLang="en-US"/>
          </a:p>
          <a:p>
            <a:r>
              <a:rPr lang="zh-CN" altLang="en-US"/>
              <a:t>cmake_minimum_required(VERSION 3.4.1)最小版本</a:t>
            </a:r>
            <a:endParaRPr lang="zh-CN" altLang="en-US"/>
          </a:p>
          <a:p>
            <a:r>
              <a:rPr lang="zh-CN" altLang="en-US"/>
              <a:t>add_library</a:t>
            </a:r>
            <a:r>
              <a:rPr lang="en-US" altLang="zh-CN"/>
              <a:t>(native-lib&lt;so</a:t>
            </a:r>
            <a:r>
              <a:rPr lang="zh-CN" altLang="en-US"/>
              <a:t>库名称</a:t>
            </a:r>
            <a:r>
              <a:rPr lang="en-US" altLang="zh-CN"/>
              <a:t>&gt;</a:t>
            </a:r>
            <a:r>
              <a:rPr lang="zh-CN" altLang="en-US"/>
              <a:t> </a:t>
            </a:r>
            <a:r>
              <a:rPr lang="en-US" altLang="zh-CN">
                <a:sym typeface="+mn-ea"/>
              </a:rPr>
              <a:t>SHARED&lt;</a:t>
            </a:r>
            <a:r>
              <a:rPr lang="zh-CN" altLang="en-US"/>
              <a:t>库类型</a:t>
            </a:r>
            <a:r>
              <a:rPr lang="en-US" altLang="zh-CN"/>
              <a:t>&gt; xxx.cpp&lt;</a:t>
            </a:r>
            <a:r>
              <a:rPr lang="zh-CN" altLang="en-US"/>
              <a:t>源文件，可以多个</a:t>
            </a:r>
            <a:r>
              <a:rPr lang="en-US" altLang="zh-CN"/>
              <a:t>&gt;)配置so库信息</a:t>
            </a:r>
            <a:endParaRPr lang="en-US" altLang="zh-CN"/>
          </a:p>
          <a:p>
            <a:r>
              <a:rPr lang="en-US" altLang="zh-CN"/>
              <a:t>find_library(log-lib&lt;</a:t>
            </a:r>
            <a:r>
              <a:rPr lang="zh-CN" altLang="en-US"/>
              <a:t>库的位置</a:t>
            </a:r>
            <a:r>
              <a:rPr lang="en-US" altLang="zh-CN"/>
              <a:t>&gt; log&lt;</a:t>
            </a:r>
            <a:r>
              <a:rPr lang="zh-CN" altLang="en-US"/>
              <a:t>库名称</a:t>
            </a:r>
            <a:r>
              <a:rPr lang="en-US" altLang="zh-CN"/>
              <a:t>&gt;</a:t>
            </a:r>
            <a:r>
              <a:rPr lang="en-US" altLang="zh-CN"/>
              <a:t>)</a:t>
            </a:r>
            <a:r>
              <a:rPr lang="zh-CN" altLang="en-US"/>
              <a:t>查找依赖库</a:t>
            </a:r>
            <a:endParaRPr lang="en-US" altLang="zh-CN"/>
          </a:p>
          <a:p>
            <a:r>
              <a:rPr lang="en-US" altLang="zh-CN"/>
              <a:t>target_link_libraries(native-lib&lt;</a:t>
            </a:r>
            <a:r>
              <a:rPr lang="zh-CN" altLang="en-US"/>
              <a:t>目标库</a:t>
            </a:r>
            <a:r>
              <a:rPr lang="en-US" altLang="zh-CN"/>
              <a:t>&gt; log&lt;</a:t>
            </a:r>
            <a:r>
              <a:rPr lang="zh-CN" altLang="en-US"/>
              <a:t>依赖的库</a:t>
            </a:r>
            <a:r>
              <a:rPr lang="en-US" altLang="zh-CN"/>
              <a:t>&gt;)</a:t>
            </a:r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ym typeface="+mn-ea"/>
              </a:rPr>
              <a:t>热修复介绍（阿里）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热修复？：为了修复刚发版时出现的紧急bug,无需重新发版！</a:t>
            </a:r>
            <a:endParaRPr lang="zh-CN" altLang="en-US"/>
          </a:p>
          <a:p>
            <a:r>
              <a:rPr lang="zh-CN" altLang="en-US"/>
              <a:t>移动热修复（Mobile Hotfix）是阿里云提供的全平台App热修复服务方案。产品基于阿里巴巴首创hotpatch技术,提供最细粒度热修复能力，让您无需等待实时修复应用线上问题。</a:t>
            </a:r>
            <a:endParaRPr lang="zh-CN" altLang="en-US"/>
          </a:p>
          <a:p>
            <a:r>
              <a:rPr lang="en-US" altLang="zh-CN"/>
              <a:t>AndFix：由补丁类的classLoader加载补丁类，在native层针对不同Android架构中的不同的ArtMethod结构调用对应的replaceMethod方法按照定义好的ArtMethod结构一一替换方法的所有信息如所属类、访问权限、代码内存地址等。</a:t>
            </a:r>
            <a:endParaRPr lang="en-US" altLang="zh-CN"/>
          </a:p>
          <a:p>
            <a:r>
              <a:rPr lang="en-US" altLang="zh-CN"/>
              <a:t>稳定性较差，会受到国内ROM厂商对ArtMethod结构更改的影响,所以这正是AndFix不支持很多机型的原因。</a:t>
            </a:r>
            <a:endParaRPr lang="en-US" altLang="zh-CN"/>
          </a:p>
          <a:p>
            <a:r>
              <a:rPr lang="en-US" altLang="zh-CN"/>
              <a:t>Sophix:由补丁类的classLoader加载补丁类，在native层直接memcpy(smeth,dmth,sizeof(ArtMethod))替换整个artMethod的结构。初始化类时会为这个类分配空间，AllocArtMethodArray会紧挨着的new出来放入art中的方法数组中。通过计算辅助类的前后两个方法的起始地址就可以计算出artMethod结构的大小了。</a:t>
            </a:r>
            <a:endParaRPr lang="en-US" altLang="zh-CN"/>
          </a:p>
          <a:p>
            <a:r>
              <a:rPr lang="en-US" altLang="zh-CN"/>
              <a:t>注：补丁类初始化时，也会分配自己的artMethod空间，拿这个修复过的新ArtMethod去替换旧ArtMethod的内容，不用管ArtMethod的结构。稳定性大大提高！</a:t>
            </a:r>
            <a:endParaRPr lang="en-US" altLang="zh-CN"/>
          </a:p>
          <a:p>
            <a:r>
              <a:rPr lang="zh-CN" altLang="en-US">
                <a:sym typeface="+mn-ea"/>
              </a:rPr>
              <a:t>https://help.aliyun.com/product/51340.html</a:t>
            </a:r>
            <a:endParaRPr lang="en-US" altLang="zh-CN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经济齿轮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WPS 文字</Application>
  <PresentationFormat>宽屏</PresentationFormat>
  <Paragraphs>225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苹方-简</vt:lpstr>
      <vt:lpstr>Apple SD Gothic Neo</vt:lpstr>
      <vt:lpstr>Wingdings</vt:lpstr>
      <vt:lpstr>宋体</vt:lpstr>
      <vt:lpstr>DejaVu Sans</vt:lpstr>
      <vt:lpstr>Thonburi</vt:lpstr>
      <vt:lpstr>Arial Black</vt:lpstr>
      <vt:lpstr>黑体</vt:lpstr>
      <vt:lpstr>黑体-简</vt:lpstr>
      <vt:lpstr>Arial Rounded MT Bold</vt:lpstr>
      <vt:lpstr>黑体</vt:lpstr>
      <vt:lpstr>隶书</vt:lpstr>
      <vt:lpstr>Times New Roman</vt:lpstr>
      <vt:lpstr>报隶-简</vt:lpstr>
      <vt:lpstr>经济齿轮</vt:lpstr>
      <vt:lpstr>PowerPoint 演示文稿</vt:lpstr>
      <vt:lpstr>PowerPoint 演示文稿</vt:lpstr>
      <vt:lpstr>摘要</vt:lpstr>
      <vt:lpstr>简介</vt:lpstr>
      <vt:lpstr>PowerPoint 演示文稿</vt:lpstr>
      <vt:lpstr>简介</vt:lpstr>
      <vt:lpstr>摘要</vt:lpstr>
      <vt:lpstr>摘要</vt:lpstr>
      <vt:lpstr>摘要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wihatow</dc:creator>
  <cp:lastModifiedBy>wihatow</cp:lastModifiedBy>
  <cp:revision>83</cp:revision>
  <dcterms:created xsi:type="dcterms:W3CDTF">2018-12-05T16:38:37Z</dcterms:created>
  <dcterms:modified xsi:type="dcterms:W3CDTF">2018-12-05T16:38:37Z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