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439" r:id="rId3"/>
    <p:sldId id="2020" r:id="rId4"/>
    <p:sldId id="1925" r:id="rId5"/>
    <p:sldId id="2004" r:id="rId6"/>
    <p:sldId id="2005" r:id="rId7"/>
    <p:sldId id="2007" r:id="rId8"/>
    <p:sldId id="2019" r:id="rId9"/>
    <p:sldId id="2006" r:id="rId10"/>
    <p:sldId id="2010" r:id="rId11"/>
    <p:sldId id="2008" r:id="rId12"/>
    <p:sldId id="2009" r:id="rId13"/>
    <p:sldId id="2011" r:id="rId14"/>
    <p:sldId id="2012" r:id="rId15"/>
    <p:sldId id="2013" r:id="rId16"/>
    <p:sldId id="2014" r:id="rId17"/>
    <p:sldId id="2015" r:id="rId18"/>
    <p:sldId id="2016" r:id="rId19"/>
    <p:sldId id="2017" r:id="rId20"/>
    <p:sldId id="2018" r:id="rId21"/>
    <p:sldId id="2021" r:id="rId22"/>
    <p:sldId id="202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s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84378"/>
    <a:srgbClr val="FFFFFF"/>
    <a:srgbClr val="54C3F4"/>
    <a:srgbClr val="22304B"/>
    <a:srgbClr val="C77FAC"/>
    <a:srgbClr val="0062AC"/>
    <a:srgbClr val="ED6C00"/>
    <a:srgbClr val="E2287E"/>
    <a:srgbClr val="2CA738"/>
    <a:srgbClr val="5A2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6" autoAdjust="0"/>
    <p:restoredTop sz="79736" autoAdjust="0"/>
  </p:normalViewPr>
  <p:slideViewPr>
    <p:cSldViewPr snapToGrid="0">
      <p:cViewPr varScale="1">
        <p:scale>
          <a:sx n="111" d="100"/>
          <a:sy n="111" d="100"/>
        </p:scale>
        <p:origin x="728" y="200"/>
      </p:cViewPr>
      <p:guideLst/>
    </p:cSldViewPr>
  </p:slideViewPr>
  <p:outlineViewPr>
    <p:cViewPr>
      <p:scale>
        <a:sx n="33" d="100"/>
        <a:sy n="33" d="100"/>
      </p:scale>
      <p:origin x="0" y="-119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EE64E-9A2D-4D02-BD46-DFCFC74B5EE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3604F-F5C7-412C-AE28-FF961BD94C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100" b="0" i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这是</a:t>
            </a:r>
            <a:endParaRPr lang="en-US" altLang="zh-CN" sz="2100" b="0" i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3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82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22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65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00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91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02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61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65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7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3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89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8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6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57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98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87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5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52551"/>
          </a:xfrm>
          <a:solidFill>
            <a:srgbClr val="0062AC"/>
          </a:solidFill>
        </p:spPr>
        <p:txBody>
          <a:bodyPr anchor="ctr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1"/>
            <a:ext cx="11797552" cy="669129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789710"/>
            <a:ext cx="11355295" cy="5820093"/>
          </a:xfrm>
        </p:spPr>
        <p:txBody>
          <a:bodyPr/>
          <a:lstStyle>
            <a:lvl1pPr>
              <a:lnSpc>
                <a:spcPct val="120000"/>
              </a:lnSpc>
              <a:defRPr sz="3200" b="1" i="0" baseline="0"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defRPr sz="3000" b="0" i="0" baseline="0">
                <a:ea typeface="华文楷体" panose="02010600040101010101" pitchFamily="2" charset="-122"/>
              </a:defRPr>
            </a:lvl2pPr>
            <a:lvl3pPr>
              <a:lnSpc>
                <a:spcPct val="120000"/>
              </a:lnSpc>
              <a:defRPr sz="2800" b="0" i="0" baseline="0">
                <a:ea typeface="华文新魏" panose="02010800040101010101" pitchFamily="2" charset="-122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Line 1"/>
          <p:cNvSpPr>
            <a:spLocks noChangeShapeType="1"/>
          </p:cNvSpPr>
          <p:nvPr userDrawn="1"/>
        </p:nvSpPr>
        <p:spPr bwMode="auto">
          <a:xfrm>
            <a:off x="0" y="669131"/>
            <a:ext cx="12192000" cy="0"/>
          </a:xfrm>
          <a:prstGeom prst="line">
            <a:avLst/>
          </a:prstGeom>
          <a:noFill/>
          <a:ln w="25400">
            <a:solidFill>
              <a:srgbClr val="0062AC"/>
            </a:solidFill>
            <a:miter lim="800000"/>
          </a:ln>
          <a:effectLst/>
        </p:spPr>
        <p:txBody>
          <a:bodyPr/>
          <a:lstStyle/>
          <a:p>
            <a:pPr>
              <a:buFont typeface="Times New Roman" panose="02020603050405020304" pitchFamily="16" charset="0"/>
              <a:buNone/>
              <a:defRPr/>
            </a:pPr>
            <a:endParaRPr lang="en-GB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293947" y="6580997"/>
            <a:ext cx="898052" cy="306705"/>
          </a:xfrm>
          <a:prstGeom prst="rect">
            <a:avLst/>
          </a:prstGeom>
          <a:solidFill>
            <a:srgbClr val="ED6C00"/>
          </a:solidFill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1178636" cy="890648"/>
          </a:xfrm>
          <a:prstGeom prst="rect">
            <a:avLst/>
          </a:prstGeom>
          <a:solidFill>
            <a:srgbClr val="0062A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991590"/>
            <a:ext cx="11355295" cy="570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528060" y="6581140"/>
            <a:ext cx="7370233" cy="30670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0" dirty="0">
                <a:solidFill>
                  <a:schemeClr val="bg1"/>
                </a:solidFill>
              </a:rPr>
              <a:t>大规模图像的多粒度目标检测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581140"/>
            <a:ext cx="3528060" cy="3067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程明明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http://mmcheng.net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98293" y="6581140"/>
            <a:ext cx="1292860" cy="30670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C603BFBC-EF15-48A5-8249-0FEAC4BE5DBB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mcui/Chinese-BERT-ww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6618444/article/details/10647212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so.csdn.net/so/search?q=%E8%AF%AD%E6%96%99%E5%BA%93&amp;spm=1001.2101.3001.702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0185"/>
            <a:ext cx="12200255" cy="3218815"/>
          </a:xfrm>
        </p:spPr>
        <p:txBody>
          <a:bodyPr>
            <a:normAutofit/>
          </a:bodyPr>
          <a:lstStyle/>
          <a:p>
            <a:r>
              <a:rPr lang="en-US" altLang="zh-CN" sz="8000" b="1" dirty="0">
                <a:latin typeface="Calibri" panose="020F0502020204030204" pitchFamily="34" charset="0"/>
                <a:ea typeface="黑体" panose="02010609060101010101" pitchFamily="49" charset="-122"/>
              </a:rPr>
              <a:t>Challenging Project</a:t>
            </a:r>
            <a:endParaRPr lang="zh-CN" altLang="en-US" sz="80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794510" y="3826609"/>
            <a:ext cx="8602980" cy="2423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350"/>
              </a:spcBef>
            </a:pPr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楷体" panose="02010600040101010101" pitchFamily="2" charset="-122"/>
              </a:rPr>
              <a:t>卢海泉 </a:t>
            </a:r>
            <a:r>
              <a:rPr lang="en-US" altLang="zh-C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楷体" panose="02010600040101010101" pitchFamily="2" charset="-122"/>
              </a:rPr>
              <a:t>2112649</a:t>
            </a:r>
          </a:p>
          <a:p>
            <a:pPr>
              <a:spcBef>
                <a:spcPts val="1350"/>
              </a:spcBef>
            </a:pPr>
            <a:r>
              <a:rPr lang="en-US" altLang="zh-C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楷体" panose="02010600040101010101" pitchFamily="2" charset="-122"/>
              </a:rPr>
              <a:t>Nankai University</a:t>
            </a: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C7472E-D431-9FE9-5861-7A21C9B59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3429000"/>
            <a:ext cx="2269931" cy="24231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8DC516-B62C-455E-DF09-6AA190C0925C}"/>
              </a:ext>
            </a:extLst>
          </p:cNvPr>
          <p:cNvSpPr txBox="1"/>
          <p:nvPr/>
        </p:nvSpPr>
        <p:spPr>
          <a:xfrm>
            <a:off x="11849100" y="6718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0C9BEA-6FCC-FEF5-50DC-0B812FE4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54" y="59768"/>
            <a:ext cx="11355295" cy="5820093"/>
          </a:xfrm>
        </p:spPr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利用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pandas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库进行读取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CN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4EF1A9-D2E1-DFB7-046C-9B7A79CAD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1" y="1115614"/>
            <a:ext cx="11125200" cy="1854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A86660-3C67-8E34-91B9-332781B1B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02" y="3320714"/>
            <a:ext cx="11125200" cy="194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01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594" y="287735"/>
            <a:ext cx="11797552" cy="669129"/>
          </a:xfrm>
        </p:spPr>
        <p:txBody>
          <a:bodyPr/>
          <a:lstStyle/>
          <a:p>
            <a: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数据预理</a:t>
            </a:r>
            <a:b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zh-CN" altLang="en-US" sz="4000" b="1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DC516-B62C-455E-DF09-6AA190C0925C}"/>
              </a:ext>
            </a:extLst>
          </p:cNvPr>
          <p:cNvSpPr txBox="1"/>
          <p:nvPr/>
        </p:nvSpPr>
        <p:spPr>
          <a:xfrm>
            <a:off x="11849100" y="6718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0C9BEA-6FCC-FEF5-50DC-0B812FE4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54" y="783668"/>
            <a:ext cx="11355295" cy="5820093"/>
          </a:xfrm>
        </p:spPr>
        <p:txBody>
          <a:bodyPr>
            <a:normAutofit/>
          </a:bodyPr>
          <a:lstStyle/>
          <a:p>
            <a:r>
              <a:rPr lang="zh-CN" altLang="en-US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即将数据处理为模型的输入，</a:t>
            </a:r>
            <a:r>
              <a:rPr lang="en-US" sz="24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bert</a:t>
            </a:r>
            <a:r>
              <a:rPr lang="zh-CN" altLang="en-US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模型输入为一个序列，只需要构造原始文本对应的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Token</a:t>
            </a:r>
            <a:r>
              <a:rPr lang="zh-CN" altLang="en-US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序列，并在首位分别再加上一个</a:t>
            </a:r>
            <a:r>
              <a:rPr lang="en-US" altLang="zh-CN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[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CLS]</a:t>
            </a:r>
            <a:r>
              <a:rPr lang="zh-CN" altLang="en-US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符和</a:t>
            </a:r>
            <a:r>
              <a:rPr lang="en-US" altLang="zh-CN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[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SEP]</a:t>
            </a:r>
            <a:r>
              <a:rPr lang="zh-CN" altLang="en-US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符作为输入即可。</a:t>
            </a:r>
            <a:endParaRPr lang="en-CN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6A8F15-B569-7D57-4393-F558E5659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48" y="2041923"/>
            <a:ext cx="10203552" cy="394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5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8DC516-B62C-455E-DF09-6AA190C0925C}"/>
              </a:ext>
            </a:extLst>
          </p:cNvPr>
          <p:cNvSpPr txBox="1"/>
          <p:nvPr/>
        </p:nvSpPr>
        <p:spPr>
          <a:xfrm>
            <a:off x="11849100" y="6718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0C9BEA-6FCC-FEF5-50DC-0B812FE4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7" y="163823"/>
            <a:ext cx="11355295" cy="5820093"/>
          </a:xfrm>
        </p:spPr>
        <p:txBody>
          <a:bodyPr>
            <a:normAutofit/>
          </a:bodyPr>
          <a:lstStyle/>
          <a:p>
            <a:r>
              <a:rPr lang="en-CN" sz="2400" dirty="0"/>
              <a:t>实现过程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0FAB2-267D-F2D9-EF59-4D4E0A91A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44" y="3314554"/>
            <a:ext cx="11442677" cy="34037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EA45DA-14F7-4CA3-D330-A3AC7B88C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021" y="695911"/>
            <a:ext cx="7772400" cy="237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594" y="287735"/>
            <a:ext cx="11797552" cy="669129"/>
          </a:xfrm>
        </p:spPr>
        <p:txBody>
          <a:bodyPr/>
          <a:lstStyle/>
          <a:p>
            <a:br>
              <a:rPr lang="en-US" altLang="zh-CN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从训练集中切分训练集和验证集</a:t>
            </a:r>
            <a:b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zh-CN" altLang="en-US" sz="4000" b="1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DC516-B62C-455E-DF09-6AA190C0925C}"/>
              </a:ext>
            </a:extLst>
          </p:cNvPr>
          <p:cNvSpPr txBox="1"/>
          <p:nvPr/>
        </p:nvSpPr>
        <p:spPr>
          <a:xfrm>
            <a:off x="11849100" y="6718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0C9BEA-6FCC-FEF5-50DC-0B812FE4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54" y="783668"/>
            <a:ext cx="11355295" cy="5820093"/>
          </a:xfrm>
        </p:spPr>
        <p:txBody>
          <a:bodyPr>
            <a:normAutofit/>
          </a:bodyPr>
          <a:lstStyle/>
          <a:p>
            <a:endParaRPr lang="en-US" altLang="zh-CN" sz="1400" b="1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sz="14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从训练集中按</a:t>
            </a:r>
            <a:r>
              <a:rPr lang="en-US" altLang="zh-CN" sz="14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9:1</a:t>
            </a:r>
            <a:r>
              <a:rPr lang="zh-CN" altLang="en-US" sz="14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切分为训练集和验证集</a:t>
            </a:r>
          </a:p>
          <a:p>
            <a:r>
              <a:rPr lang="zh-CN" altLang="en-US" sz="1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验证集可以在一定程度上避免过度拟合，消除一些随机性，训练资料和测试资料是不一样的 </a:t>
            </a:r>
            <a:r>
              <a:rPr lang="en-US" sz="1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have different distribution。</a:t>
            </a:r>
          </a:p>
          <a:p>
            <a:r>
              <a:rPr lang="zh-CN" altLang="en-US" sz="1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具体做法：在训练集上更新参数，验证集用于调整和选择模型</a:t>
            </a:r>
            <a:endParaRPr lang="en-C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8EA53-CCBF-B260-7F8E-8DC6AC3C7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87" y="2983696"/>
            <a:ext cx="11297026" cy="212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2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594" y="287735"/>
            <a:ext cx="11797552" cy="669129"/>
          </a:xfrm>
        </p:spPr>
        <p:txBody>
          <a:bodyPr/>
          <a:lstStyle/>
          <a:p>
            <a:br>
              <a:rPr lang="en-US" altLang="zh-CN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en-US" altLang="zh-CN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利用</a:t>
            </a:r>
            <a:r>
              <a:rPr lang="en-US" sz="4000" b="1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pytorch</a:t>
            </a:r>
            <a: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</a:t>
            </a:r>
            <a:r>
              <a:rPr lang="en-US" sz="4000" b="1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dataloader</a:t>
            </a:r>
            <a: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加载数据</a:t>
            </a:r>
            <a:b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zh-CN" altLang="en-US" sz="4000" b="1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DC516-B62C-455E-DF09-6AA190C0925C}"/>
              </a:ext>
            </a:extLst>
          </p:cNvPr>
          <p:cNvSpPr txBox="1"/>
          <p:nvPr/>
        </p:nvSpPr>
        <p:spPr>
          <a:xfrm>
            <a:off x="11849100" y="6718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1A4C4-31FC-EBD5-9AD4-4B3F78DD2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dataloader</a:t>
            </a:r>
            <a:r>
              <a:rPr lang="zh-CN" altLang="en-US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的作用是可以从数据中一个一个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batch</a:t>
            </a:r>
            <a:r>
              <a:rPr lang="zh-CN" altLang="en-US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地读数据，方便后续模型训练</a:t>
            </a:r>
            <a:endParaRPr lang="en-C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B9C0ED-7396-25EE-7894-EEE859E2D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1299096"/>
            <a:ext cx="8102601" cy="54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9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594" y="287735"/>
            <a:ext cx="11797552" cy="669129"/>
          </a:xfrm>
        </p:spPr>
        <p:txBody>
          <a:bodyPr/>
          <a:lstStyle/>
          <a:p>
            <a:br>
              <a:rPr lang="en-US" altLang="zh-CN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en-US" altLang="zh-CN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定义和加载</a:t>
            </a:r>
            <a:r>
              <a:rPr lang="en-US" sz="4000" b="1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bert</a:t>
            </a:r>
            <a: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模型</a:t>
            </a:r>
            <a:b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zh-CN" altLang="en-US" sz="4000" b="1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DC516-B62C-455E-DF09-6AA190C0925C}"/>
              </a:ext>
            </a:extLst>
          </p:cNvPr>
          <p:cNvSpPr txBox="1"/>
          <p:nvPr/>
        </p:nvSpPr>
        <p:spPr>
          <a:xfrm>
            <a:off x="11849100" y="6718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0C9BEA-6FCC-FEF5-50DC-0B812FE4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54" y="783668"/>
            <a:ext cx="11355295" cy="5820093"/>
          </a:xfrm>
        </p:spPr>
        <p:txBody>
          <a:bodyPr>
            <a:normAutofit/>
          </a:bodyPr>
          <a:lstStyle/>
          <a:p>
            <a:r>
              <a:rPr lang="zh-CN" alt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导入下载的</a:t>
            </a:r>
            <a:r>
              <a:rPr lang="en-US" sz="20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bert</a:t>
            </a:r>
            <a:r>
              <a:rPr lang="zh-CN" alt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的模型超参数，然后在</a:t>
            </a:r>
            <a:r>
              <a:rPr lang="en-US" sz="20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bert</a:t>
            </a:r>
            <a:r>
              <a:rPr lang="zh-CN" alt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模型后加入分类层就行了，可以用一些防止过度拟合的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trick</a:t>
            </a:r>
          </a:p>
          <a:p>
            <a:endParaRPr lang="en-US" altLang="zh-CN" sz="2000" b="1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E896D-E0BC-5924-FC06-9873B2B92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99" y="1926353"/>
            <a:ext cx="10244812" cy="378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2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224" y="368463"/>
            <a:ext cx="11797552" cy="669129"/>
          </a:xfrm>
        </p:spPr>
        <p:txBody>
          <a:bodyPr/>
          <a:lstStyle/>
          <a:p>
            <a:br>
              <a:rPr lang="en-US" altLang="zh-CN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en-US" altLang="zh-CN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en-US" altLang="zh-CN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定义优化器（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optimizer）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criterion（loss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函数）</a:t>
            </a:r>
            <a:b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zh-CN" altLang="en-US" sz="4000" b="1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DC516-B62C-455E-DF09-6AA190C0925C}"/>
              </a:ext>
            </a:extLst>
          </p:cNvPr>
          <p:cNvSpPr txBox="1"/>
          <p:nvPr/>
        </p:nvSpPr>
        <p:spPr>
          <a:xfrm>
            <a:off x="11849100" y="6718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0C9BEA-6FCC-FEF5-50DC-0B812FE4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54" y="783668"/>
            <a:ext cx="11355295" cy="5820093"/>
          </a:xfrm>
        </p:spPr>
        <p:txBody>
          <a:bodyPr>
            <a:normAutofit/>
          </a:bodyPr>
          <a:lstStyle/>
          <a:p>
            <a:r>
              <a:rPr 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optimizer：</a:t>
            </a:r>
            <a:r>
              <a:rPr lang="zh-CN" alt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选用</a:t>
            </a:r>
            <a:r>
              <a:rPr lang="en-US" sz="20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AdamW</a:t>
            </a:r>
            <a:r>
              <a:rPr lang="zh-CN" alt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并加上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warmup</a:t>
            </a:r>
          </a:p>
          <a:p>
            <a:r>
              <a:rPr 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criterion：</a:t>
            </a:r>
            <a:r>
              <a:rPr lang="zh-CN" alt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选用</a:t>
            </a:r>
            <a:r>
              <a:rPr lang="en-US" sz="20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FocalLoss</a:t>
            </a:r>
            <a:endParaRPr lang="en-US" altLang="zh-CN" sz="2000" b="1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96432-FA3F-41B2-7771-C2FA8EF35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999" y="1347954"/>
            <a:ext cx="7931149" cy="536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9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594" y="287735"/>
            <a:ext cx="11797552" cy="669129"/>
          </a:xfrm>
        </p:spPr>
        <p:txBody>
          <a:bodyPr/>
          <a:lstStyle/>
          <a:p>
            <a:br>
              <a:rPr lang="en-US" altLang="zh-CN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en-US" altLang="zh-CN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en-US" altLang="zh-CN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训练和验证评估</a:t>
            </a:r>
            <a:b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zh-CN" altLang="en-US" sz="4000" b="1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DC516-B62C-455E-DF09-6AA190C0925C}"/>
              </a:ext>
            </a:extLst>
          </p:cNvPr>
          <p:cNvSpPr txBox="1"/>
          <p:nvPr/>
        </p:nvSpPr>
        <p:spPr>
          <a:xfrm>
            <a:off x="11849100" y="6718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0C9BEA-6FCC-FEF5-50DC-0B812FE4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54" y="783668"/>
            <a:ext cx="11355295" cy="5820093"/>
          </a:xfrm>
        </p:spPr>
        <p:txBody>
          <a:bodyPr>
            <a:normAutofit/>
          </a:bodyPr>
          <a:lstStyle/>
          <a:p>
            <a:r>
              <a:rPr lang="zh-CN" alt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定义训练函数和验证测试函数，代码略。 训练环境：</a:t>
            </a:r>
            <a:r>
              <a:rPr lang="en-US" sz="20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colab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zh-CN" alt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可免费使用一定</a:t>
            </a:r>
            <a:r>
              <a:rPr lang="en-US" sz="20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gpu</a:t>
            </a:r>
            <a:r>
              <a:rPr lang="zh-CN" alt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资源，加速训练</a:t>
            </a:r>
            <a:endParaRPr lang="en-US" altLang="zh-CN" sz="2000" b="1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39671-8852-400E-25DA-9E93D611E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37" y="1576763"/>
            <a:ext cx="10547327" cy="44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594" y="353908"/>
            <a:ext cx="11797552" cy="669129"/>
          </a:xfrm>
        </p:spPr>
        <p:txBody>
          <a:bodyPr/>
          <a:lstStyle/>
          <a:p>
            <a:br>
              <a:rPr lang="en-US" altLang="zh-CN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en-US" altLang="zh-CN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en-US" altLang="zh-CN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训练过程和结果</a:t>
            </a:r>
            <a:b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zh-CN" altLang="en-US" sz="40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zh-CN" altLang="en-US" sz="4000" b="1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DC516-B62C-455E-DF09-6AA190C0925C}"/>
              </a:ext>
            </a:extLst>
          </p:cNvPr>
          <p:cNvSpPr txBox="1"/>
          <p:nvPr/>
        </p:nvSpPr>
        <p:spPr>
          <a:xfrm>
            <a:off x="11849100" y="6718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324CC8-1880-8259-ACC8-F071D988D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232" y="985182"/>
            <a:ext cx="5708468" cy="5523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C749BF-4C98-E584-67BF-AA85BDA4F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700" y="2012950"/>
            <a:ext cx="6337300" cy="242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68F175-E896-1183-0092-5544A5CA7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370" y="4438650"/>
            <a:ext cx="3584205" cy="41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5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结果</a:t>
            </a:r>
            <a:r>
              <a:rPr lang="zh-CN" altLang="en-US" dirty="0"/>
              <a:t>分析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1.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结果中，假消息的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precision，recall，F1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等都较低，原因是数据集中负样本太少，导致数据集不平衡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DC516-B62C-455E-DF09-6AA190C0925C}"/>
              </a:ext>
            </a:extLst>
          </p:cNvPr>
          <p:cNvSpPr txBox="1"/>
          <p:nvPr/>
        </p:nvSpPr>
        <p:spPr>
          <a:xfrm>
            <a:off x="11849100" y="6718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549F4F-C89C-7856-019E-81DE87989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8" y="2757292"/>
            <a:ext cx="6582614" cy="2093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0972F0-331D-DA4A-A41C-119D49E82189}"/>
              </a:ext>
            </a:extLst>
          </p:cNvPr>
          <p:cNvSpPr txBox="1"/>
          <p:nvPr/>
        </p:nvSpPr>
        <p:spPr>
          <a:xfrm>
            <a:off x="7519794" y="3010829"/>
            <a:ext cx="39140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N" dirty="0"/>
          </a:p>
          <a:p>
            <a:endParaRPr lang="en-CN" dirty="0"/>
          </a:p>
          <a:p>
            <a:r>
              <a:rPr lang="en-CN" sz="2400" dirty="0">
                <a:solidFill>
                  <a:srgbClr val="FF0000"/>
                </a:solidFill>
              </a:rPr>
              <a:t>5:1   !!</a:t>
            </a:r>
          </a:p>
          <a:p>
            <a:endParaRPr lang="en-CN" dirty="0"/>
          </a:p>
          <a:p>
            <a:endParaRPr lang="en-CN" dirty="0"/>
          </a:p>
          <a:p>
            <a:r>
              <a:rPr lang="en-CN" sz="2400" dirty="0">
                <a:solidFill>
                  <a:srgbClr val="FF0000"/>
                </a:solidFill>
              </a:rPr>
              <a:t>10:1  !!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580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6B9A888-FBE0-73AC-A4E5-B052D5646264}"/>
              </a:ext>
            </a:extLst>
          </p:cNvPr>
          <p:cNvGrpSpPr/>
          <p:nvPr/>
        </p:nvGrpSpPr>
        <p:grpSpPr>
          <a:xfrm>
            <a:off x="5021917" y="1023954"/>
            <a:ext cx="1434489" cy="190500"/>
            <a:chOff x="4679586" y="878988"/>
            <a:chExt cx="1434489" cy="1905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F1C0A52-A571-75C4-833F-54C7BBF77DC4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19858B-4CD2-6D7B-85F3-0A351E20A107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1B43C40-3753-A15D-CC90-A7BCE29D34AB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43C341-6558-CEB6-48BE-08832E636FFC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8AD1E16-A7D7-AAAE-296D-B27E605FEF8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25ECA77-5B54-BFAA-414A-D39D24772D8F}"/>
              </a:ext>
            </a:extLst>
          </p:cNvPr>
          <p:cNvSpPr txBox="1"/>
          <p:nvPr/>
        </p:nvSpPr>
        <p:spPr>
          <a:xfrm>
            <a:off x="2099645" y="209870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CONTENTS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F3360D06-D26B-766A-65B3-6254669D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861" y="1678194"/>
            <a:ext cx="11797552" cy="669129"/>
          </a:xfrm>
        </p:spPr>
        <p:txBody>
          <a:bodyPr/>
          <a:lstStyle/>
          <a:p>
            <a:r>
              <a:rPr lang="zh-CN" altLang="en-US" dirty="0"/>
              <a:t>方法介绍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616344AF-F260-2152-4BC8-C5632662B2A2}"/>
              </a:ext>
            </a:extLst>
          </p:cNvPr>
          <p:cNvSpPr txBox="1">
            <a:spLocks/>
          </p:cNvSpPr>
          <p:nvPr/>
        </p:nvSpPr>
        <p:spPr>
          <a:xfrm>
            <a:off x="4185861" y="2908258"/>
            <a:ext cx="11797552" cy="7950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构建过程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6780F248-0BA8-0B93-3ACC-E7CC584147B3}"/>
              </a:ext>
            </a:extLst>
          </p:cNvPr>
          <p:cNvSpPr txBox="1">
            <a:spLocks/>
          </p:cNvSpPr>
          <p:nvPr/>
        </p:nvSpPr>
        <p:spPr>
          <a:xfrm>
            <a:off x="4185861" y="4463759"/>
            <a:ext cx="11797552" cy="66912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结果分析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3F5562-C13A-B220-3403-D754687C2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301" y="1809558"/>
            <a:ext cx="393700" cy="406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7F822A-42AC-C4EC-3DB1-7AC44481B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301" y="3091033"/>
            <a:ext cx="355600" cy="381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6A0EF66-B93D-21CF-0331-733B86E8C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301" y="4347108"/>
            <a:ext cx="3302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74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结果</a:t>
            </a:r>
            <a:r>
              <a:rPr lang="zh-CN" altLang="en-US" dirty="0"/>
              <a:t>分析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2.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结果中准确率在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92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左右，还有原因还可能是过度拟合了：在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training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时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loss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明显小于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test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时。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model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自由度很大，在没有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traing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data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的地方，函数会出现很多奇怪的形状。</a:t>
            </a:r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DC516-B62C-455E-DF09-6AA190C0925C}"/>
              </a:ext>
            </a:extLst>
          </p:cNvPr>
          <p:cNvSpPr txBox="1"/>
          <p:nvPr/>
        </p:nvSpPr>
        <p:spPr>
          <a:xfrm>
            <a:off x="11849100" y="6718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04836-5936-0F2D-8FD6-D4F56445B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93" y="2677390"/>
            <a:ext cx="6654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97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可能的优化方法：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有一些因为计算资源的问题，没有用在训练上</a:t>
            </a:r>
            <a:r>
              <a:rPr lang="en-US" altLang="zh-CN" dirty="0"/>
              <a:t>…….</a:t>
            </a:r>
          </a:p>
          <a:p>
            <a:pPr marL="0" indent="0">
              <a:buNone/>
            </a:pPr>
            <a:r>
              <a:rPr lang="zh-CN" altLang="en-US" dirty="0"/>
              <a:t>缓解样本不平衡：从结构上，用</a:t>
            </a:r>
            <a:r>
              <a:rPr lang="en-US" altLang="zh-CN" dirty="0" err="1"/>
              <a:t>FocalLoss</a:t>
            </a:r>
            <a:r>
              <a:rPr lang="zh-CN" altLang="en-US" dirty="0"/>
              <a:t>。从数据上：可以用过采样和欠采样，数据增强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提高泛化能力，避免过拟合：用一些</a:t>
            </a:r>
            <a:r>
              <a:rPr lang="en-US" altLang="zh-CN" dirty="0" err="1"/>
              <a:t>regularzation</a:t>
            </a:r>
            <a:r>
              <a:rPr lang="zh-CN" altLang="en-US" dirty="0"/>
              <a:t>的方法：</a:t>
            </a:r>
            <a:r>
              <a:rPr lang="en-US" altLang="zh-CN" dirty="0"/>
              <a:t>L1,L2</a:t>
            </a:r>
            <a:r>
              <a:rPr lang="zh-CN" altLang="en-US" dirty="0"/>
              <a:t>，还有</a:t>
            </a:r>
            <a:r>
              <a:rPr lang="en-US" altLang="zh-CN" dirty="0" err="1"/>
              <a:t>Droupout,early</a:t>
            </a:r>
            <a:r>
              <a:rPr lang="zh-CN" altLang="en-US" dirty="0"/>
              <a:t> </a:t>
            </a:r>
            <a:r>
              <a:rPr lang="en-US" altLang="zh-CN" dirty="0"/>
              <a:t>stopping</a:t>
            </a:r>
            <a:r>
              <a:rPr lang="zh-CN" altLang="en-US" dirty="0"/>
              <a:t>等方法。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对抗训练：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过在原始输入上增加对抗扰动，得到对抗样本，再利用对抗样本进行训练，从而提高模型的表现。</a:t>
            </a:r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DC516-B62C-455E-DF09-6AA190C0925C}"/>
              </a:ext>
            </a:extLst>
          </p:cNvPr>
          <p:cNvSpPr txBox="1"/>
          <p:nvPr/>
        </p:nvSpPr>
        <p:spPr>
          <a:xfrm>
            <a:off x="11849100" y="6718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504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方法描述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</a:t>
            </a:r>
            <a:r>
              <a:rPr lang="en-US" sz="28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pytorch</a:t>
            </a:r>
            <a:r>
              <a:rPr lang="zh-CN" altLang="en-US" sz="2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框架下利用预训练模型</a:t>
            </a:r>
            <a:r>
              <a:rPr lang="en-US" sz="28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bert</a:t>
            </a:r>
            <a:r>
              <a:rPr lang="zh-CN" altLang="en-US" sz="2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做分类器进行文本二分类</a:t>
            </a:r>
            <a:endParaRPr lang="en-US" altLang="zh-CN" sz="2800" dirty="0"/>
          </a:p>
          <a:p>
            <a:pPr lvl="1"/>
            <a:r>
              <a:rPr lang="zh-CN" altLang="en-US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预训练模型选用了</a:t>
            </a:r>
            <a:r>
              <a:rPr lang="en-US" sz="24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chinese_roberta_wwm_ext_pytorch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zh-CN" altLang="en-US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权重下载自中文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BERT-</a:t>
            </a:r>
            <a:r>
              <a:rPr lang="en-US" sz="24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wwm</a:t>
            </a:r>
            <a:r>
              <a:rPr lang="zh-CN" altLang="en-US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系列模型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sz="2400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https://github.com/ymcui/Chinese-BERT-wwm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  <a:endParaRPr lang="en-US" altLang="zh-C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E3F8E-5C9D-5B4D-98C0-BDF1DE355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24" y="2756723"/>
            <a:ext cx="4655625" cy="2399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016088-3FEF-09AB-0C11-3A78EA29D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7768" y="2657108"/>
            <a:ext cx="2832500" cy="25987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B1B264-71DB-6B3C-F5EA-77F9A6E0EE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3849" y="2657108"/>
            <a:ext cx="2984500" cy="260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Bert?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Bidirectional Encoder Representations from Transformer，</a:t>
            </a:r>
            <a:r>
              <a:rPr lang="zh-CN" alt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从名字看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Bert</a:t>
            </a:r>
            <a:r>
              <a:rPr lang="zh-CN" alt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</a:t>
            </a:r>
            <a:r>
              <a:rPr lang="en-US" sz="2000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Transformer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Encoder</a:t>
            </a:r>
            <a:r>
              <a:rPr lang="zh-CN" alt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的变种我们在大型文本</a:t>
            </a:r>
            <a:r>
              <a:rPr lang="zh-CN" altLang="en-US" sz="2000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语料库</a:t>
            </a:r>
            <a:r>
              <a:rPr lang="zh-CN" alt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上训练通用的“语言理解”模型，之后可以直接借助迁移学习的想法使用已经预训练好的模型参数，并根据自己的实际任务进行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fine-tuning，</a:t>
            </a:r>
            <a:r>
              <a:rPr lang="zh-CN" alt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然后将该模型用于我们关心的下游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NLP</a:t>
            </a:r>
            <a:r>
              <a:rPr lang="zh-CN" alt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任务，即可以做文本分类</a:t>
            </a:r>
            <a:r>
              <a:rPr lang="en-US" altLang="zh-CN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BERT</a:t>
            </a:r>
            <a:r>
              <a:rPr lang="zh-CN" alt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的基础是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transformer，</a:t>
            </a:r>
            <a:r>
              <a:rPr lang="zh-CN" alt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它是多个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Transformer</a:t>
            </a:r>
            <a:r>
              <a:rPr lang="zh-CN" alt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的双向叠加，中间每一个蓝色的圈圈都是一个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transformer。</a:t>
            </a:r>
            <a:endParaRPr lang="en-US" altLang="zh-C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DC516-B62C-455E-DF09-6AA190C0925C}"/>
              </a:ext>
            </a:extLst>
          </p:cNvPr>
          <p:cNvSpPr txBox="1"/>
          <p:nvPr/>
        </p:nvSpPr>
        <p:spPr>
          <a:xfrm>
            <a:off x="11849100" y="6718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154FC8-C966-BC66-ED74-C726BC8C4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400" y="2664402"/>
            <a:ext cx="6616700" cy="381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如何预训练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通过</a:t>
            </a: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Masked LM（</a:t>
            </a:r>
            <a:r>
              <a:rPr lang="zh-CN" altLang="en-US" sz="2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学习单词的上下文关系）和</a:t>
            </a: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Next Sentence Prediction（</a:t>
            </a:r>
            <a:r>
              <a:rPr lang="zh-CN" altLang="en-US" sz="2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学习预测下一句话）</a:t>
            </a:r>
            <a:endParaRPr lang="en-US" altLang="zh-C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DC516-B62C-455E-DF09-6AA190C0925C}"/>
              </a:ext>
            </a:extLst>
          </p:cNvPr>
          <p:cNvSpPr txBox="1"/>
          <p:nvPr/>
        </p:nvSpPr>
        <p:spPr>
          <a:xfrm>
            <a:off x="11849100" y="6718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8D1F7E-A9E1-C6DF-CA4A-C74E66E41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799" y="2070100"/>
            <a:ext cx="8728477" cy="3794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1DEBC-4EEE-A25E-80A8-B5E97BBBE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328" y="2241470"/>
            <a:ext cx="8728477" cy="379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6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用于文本分类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BERT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用于文本分类：根据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[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CLS]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的输出来判断句子的种类。在训练自己的数据的时候只需要进行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fine-tune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即可。</a:t>
            </a:r>
            <a:r>
              <a:rPr lang="zh-CN" altLang="en-US" sz="16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基于</a:t>
            </a:r>
            <a:r>
              <a:rPr lang="en-US" sz="16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BERT</a:t>
            </a:r>
            <a:r>
              <a:rPr lang="zh-CN" altLang="en-US" sz="16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的文本分类模型就是在原始的</a:t>
            </a:r>
            <a:r>
              <a:rPr lang="en-US" sz="16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BERT</a:t>
            </a:r>
            <a:r>
              <a:rPr lang="zh-CN" altLang="en-US" sz="16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模型后再加上一个分类层即可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。对于基于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BERT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的文本分类模型来说其输入就是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BERT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的输入，输出则是每个类别对应的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logits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值。</a:t>
            </a:r>
            <a:endParaRPr lang="en-US" altLang="zh-C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DC516-B62C-455E-DF09-6AA190C0925C}"/>
              </a:ext>
            </a:extLst>
          </p:cNvPr>
          <p:cNvSpPr txBox="1"/>
          <p:nvPr/>
        </p:nvSpPr>
        <p:spPr>
          <a:xfrm>
            <a:off x="11849100" y="6718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A609C-B351-C01C-83A8-26B41283B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842422"/>
            <a:ext cx="6527800" cy="44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大致流程图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DC516-B62C-455E-DF09-6AA190C0925C}"/>
              </a:ext>
            </a:extLst>
          </p:cNvPr>
          <p:cNvSpPr txBox="1"/>
          <p:nvPr/>
        </p:nvSpPr>
        <p:spPr>
          <a:xfrm>
            <a:off x="11849100" y="6718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F70A6E-265C-F78F-ADAD-17829953E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86" y="997715"/>
            <a:ext cx="10107840" cy="486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0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主要步骤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1.</a:t>
            </a:r>
            <a:r>
              <a:rPr lang="zh-CN" altLang="en-US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从给定的数据集（</a:t>
            </a:r>
            <a:r>
              <a:rPr lang="en-US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train</a:t>
            </a:r>
            <a:r>
              <a:rPr lang="zh-CN" altLang="en-US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test</a:t>
            </a:r>
            <a:r>
              <a:rPr lang="zh-CN" altLang="en-US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</a:t>
            </a:r>
            <a:r>
              <a:rPr lang="en-US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csv</a:t>
            </a:r>
            <a:r>
              <a:rPr lang="zh-CN" altLang="en-US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文件）中读数据</a:t>
            </a:r>
          </a:p>
          <a:p>
            <a:r>
              <a:rPr lang="en-US" altLang="zh-CN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2.</a:t>
            </a:r>
            <a:r>
              <a:rPr lang="zh-CN" altLang="en-US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数据预处理</a:t>
            </a:r>
          </a:p>
          <a:p>
            <a:r>
              <a:rPr lang="en-US" altLang="zh-CN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3.</a:t>
            </a:r>
            <a:r>
              <a:rPr lang="zh-CN" altLang="en-US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从训练集中切分训练集和验证集</a:t>
            </a:r>
          </a:p>
          <a:p>
            <a:r>
              <a:rPr lang="en-US" altLang="zh-CN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4.</a:t>
            </a:r>
            <a:r>
              <a:rPr lang="zh-CN" altLang="en-US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利用</a:t>
            </a:r>
            <a:r>
              <a:rPr lang="en-US" sz="2800" b="1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pytorch</a:t>
            </a:r>
            <a:r>
              <a:rPr lang="zh-CN" altLang="en-US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</a:t>
            </a:r>
            <a:r>
              <a:rPr lang="en-US" sz="2800" b="1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dataloader</a:t>
            </a:r>
            <a:r>
              <a:rPr lang="zh-CN" altLang="en-US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加载数据</a:t>
            </a:r>
          </a:p>
          <a:p>
            <a:r>
              <a:rPr lang="en-US" altLang="zh-CN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5.</a:t>
            </a:r>
            <a:r>
              <a:rPr lang="zh-CN" altLang="en-US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定义和加载</a:t>
            </a:r>
            <a:r>
              <a:rPr lang="en-US" sz="2800" b="1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bert</a:t>
            </a:r>
            <a:r>
              <a:rPr lang="zh-CN" altLang="en-US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模型</a:t>
            </a:r>
          </a:p>
          <a:p>
            <a:r>
              <a:rPr lang="en-US" altLang="zh-CN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6.</a:t>
            </a:r>
            <a:r>
              <a:rPr lang="zh-CN" altLang="en-US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定义优化器（</a:t>
            </a:r>
            <a:r>
              <a:rPr lang="en-US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optimizer）</a:t>
            </a:r>
            <a:r>
              <a:rPr lang="zh-CN" altLang="en-US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sz="2800" b="1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criterion（loss</a:t>
            </a:r>
            <a:r>
              <a:rPr lang="zh-CN" altLang="en-US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函数）</a:t>
            </a:r>
          </a:p>
          <a:p>
            <a:r>
              <a:rPr lang="en-US" altLang="zh-CN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7.</a:t>
            </a:r>
            <a:r>
              <a:rPr lang="zh-CN" altLang="en-US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训练和验证评估</a:t>
            </a:r>
          </a:p>
          <a:p>
            <a:r>
              <a:rPr lang="en-US" altLang="zh-CN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8.</a:t>
            </a:r>
            <a:r>
              <a:rPr lang="zh-CN" altLang="en-US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训练过程和结果</a:t>
            </a:r>
          </a:p>
          <a:p>
            <a:endParaRPr lang="en-US" altLang="zh-C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DC516-B62C-455E-DF09-6AA190C0925C}"/>
              </a:ext>
            </a:extLst>
          </p:cNvPr>
          <p:cNvSpPr txBox="1"/>
          <p:nvPr/>
        </p:nvSpPr>
        <p:spPr>
          <a:xfrm>
            <a:off x="11849100" y="6718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064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8DC516-B62C-455E-DF09-6AA190C0925C}"/>
              </a:ext>
            </a:extLst>
          </p:cNvPr>
          <p:cNvSpPr txBox="1"/>
          <p:nvPr/>
        </p:nvSpPr>
        <p:spPr>
          <a:xfrm>
            <a:off x="11849100" y="6718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0C9BEA-6FCC-FEF5-50DC-0B812FE4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54" y="59768"/>
            <a:ext cx="11355295" cy="5820093"/>
          </a:xfrm>
        </p:spPr>
        <p:txBody>
          <a:bodyPr/>
          <a:lstStyle/>
          <a:p>
            <a:r>
              <a:rPr lang="en-CN" dirty="0"/>
              <a:t>数据集描述</a:t>
            </a:r>
          </a:p>
          <a:p>
            <a:pPr marL="0" indent="0">
              <a:buNone/>
            </a:pPr>
            <a:r>
              <a:rPr lang="zh-CN" altLang="en-US" sz="1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给定中文微信消息的数据集，其中每一条消息包含（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title）</a:t>
            </a:r>
            <a:r>
              <a:rPr lang="zh-CN" altLang="en-US" sz="1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标题、出处（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offical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account name）、</a:t>
            </a:r>
            <a:r>
              <a:rPr lang="zh-CN" altLang="en-US" sz="1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相关的链接（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url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）、</a:t>
            </a:r>
            <a:r>
              <a:rPr lang="zh-CN" altLang="en-US" sz="1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相关评论（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report content）</a:t>
            </a:r>
            <a:r>
              <a:rPr lang="zh-CN" altLang="en-US" sz="1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和标签（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label：0/1）</a:t>
            </a:r>
            <a:r>
              <a:rPr lang="zh-CN" altLang="en-US" sz="1800" b="0" dirty="0">
                <a:solidFill>
                  <a:srgbClr val="333333"/>
                </a:solidFill>
                <a:latin typeface="Open Sans" panose="020B0606030504020204" pitchFamily="34" charset="0"/>
              </a:rPr>
              <a:t>。包括训练集和测试集。</a:t>
            </a:r>
            <a:endParaRPr lang="en-CN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948A33-9EE1-914F-C956-6FD53D61B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52" y="1980961"/>
            <a:ext cx="4979550" cy="4089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6F9CEB-6C59-C89B-B7C1-138C63D67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421" y="1980961"/>
            <a:ext cx="6460725" cy="44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369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RGOXJJRDFjWm5KaFkzc3hmWHN5ZlNoY2JXRjBhR05oYkh0SGZWOXJMVnh0WVhSb1ltWjdXWDBwWGpJdFhHeGhiV0prWVNBb1hHMWhkR2hqWVd4N1IzMWZheTFjZEdsc1pHVjdYRzFoZEdoallXeDdSMzE5S1Y0eUlGeGQiLAogICAiTGF0ZXhJbWdCYXNlNjQiIDogImlWQk9SdzBLR2dvQUFBQU5TVWhFVWdBQUJHVUFBQUNvQkFNQUFBQzcvVTRVQUFBQU1GQk1WRVgvLy84QUFBQUFBQUFBQUFBQUFBQUFBQUFBQUFBQUFBQUFBQUFBQUFBQUFBQUFBQUFBQUFBQUFBQUFBQUFBQUFBdjNhQjdBQUFBRDNSU1RsTUF6ZS9kdXpKMmlabXJWQkJFWmlMRFdYNWhBQUFBQ1hCSVdYTUFBQTdFQUFBT3hBR1ZLdzRiQUFBYnNrbEVRVlI0QWUxZGU0d2t4MW52dTMzZXp1N3MyZzRra1FOelhpQjJnbURPdmhnVTRtVFdnWDhnU0hNNEVuK1FQMmF4aEF4Q2FKYUFzSWtJY3dsR09QekJYQUpDdGlNeEl4NFNEeW03ZmlBclNHWkdRaUNDakdleEVsNVJOSnV6eE5QUjN1NmVpYytPWGZ5cXU2djZxK3AzVDgzMjlsNlhkRGYxK09wNzFWZjFmVlhWM1d0WnVhUUh2ajhYc2lYUjRtcGdtYjFlWE9aTHp2UFFRS1ZiMmt3ZWVpOHd6Y3FEckxTWkFvOWZEcXgvbzhsS204bEI3NFVsK2FlUE5tQXhwYzBVZGdCellMd0xlN256NjZYTjVLRDZ3cEw4OU1WM2ZNVTZVOXBNWVFjd0w4Wk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yTVNSdTdoVnZmMzNkNCt0SkpZODNscDdTWkV6WXd5M1hHanZxY3FTVjI2WVR4NXJKVDJzd0pHNWR0L2ttZ2d5RzQ2cDdVRHgwVzJXYisvbFoyOTYrZHNDR2ZsSjBseG02QjBWei9RdlZCdGh1R0xHZkJDMnd6TC9FWnllN2NDZE5zSWV1MzRaZVdhclprL3hjbVFONkNGOWRtWG1ZLzhPSXJ2OFRZbTJHcUxXTDlNdHNDMjBzTmJqUmh5MHp1Z2hmV1p1Yll2ZHdvMm94ZEthSnhoUEE4NDh3QWJqVDNoWURrTDNoaGJlYnFkZHNwelRGMkkwUzVSYXl1OWgydWwzLzFFMkhzNXk5NFlXMm10dVlvZFJTK2lJZHB2ZGoxK1F0ZVZKdFpZdll5WTFubkdIdWoyRWFRanZzVElIaFJiV2IyTlZmVlZjWkNOeGpwUnFNWTBDZEE4S0xheklEZDZZNXhqUjBWWTdUTmNIa0NCQytxemJRWTIzUUdvY09FbXpJektDY2N5d2tRSERaVHlBTU9oTDV1RUR4bWJPK0VqN05KOWs2QTRET1I0Y0FmRFUyS093bXU2dmVwdmZjWjIzQnF0aGticW0wbVMwdGh4eVFtaVVUaHlrdndDSjVXR1JQUnBCOXE4WERQWDVsVFRXTkRJUXhiN3pzVldHY3VLVTFHQzkzYy80cGVUb0tIYTNHdXlSajdhbGg3NzlXd2x1T3ZmK2JBM1Z3N3BLdk5EN284dEtmcG04NU4weDZUS1RFZndVTjRlKzZSei94SUhTYkQyUHVlZU95VEFVQ3owMXowQStoRlZsWHJId2h1YjdMRDRBWVR0YzF2bWNBeUVZNThCQTloZVdEYmkvdmY5UUNnMnBzQmxjcy9lMXVkM2ZIN1UzUUhBVVI1VmV0SVdXZ2tWSlJ6bFVCUm1RY08zekVNYVQ4VGVGSDRkNSs2aHgyKzgyZEMra3hlcmFrNGllQTF0djVkZDk5eXl5MFg3MWxuUVVNNU9WTU9oc0doVFFhVWJybTRIa0RvbkgzSHFsS3IvclJyWTRlYmFrUDIwbmo5SW1maGZ2eTc3WjY2WjZhclR2MUZVYmNrTmtvcXFYbkczbEpyMHBhK0RwRzJnanYxdnVtdi80K2FxNEozKzl0TTFQaFVuRUJ3M0xwNUtjL2pxbzdmanA2dlNkYU0zUXlPSlVxZUlUWWo2OTI2VGlESnM0eGRubkNvbnNPRGNZRnIyQUxiMEZGWC9rbXlOWjBMOVFBVkp4RDhvYy9jNy9EMXRpZCthM29Mb0s0TVgzblpmNDhENVhxcDcrdVJyV0xzb1VRdXdtWm14Q21lUW1kc0lKenB5TU1lQmJVMThwMFdWZ0FxMHpTZXZReFNjVExCWjhIWGplTVBHUlNOUGUzejVRdmc2dUJISDNNdCtySUNuYjN3MHZyNnVoT0tzOFAxZGU4WUJndUlrdzdmNnlDdnNvQnRISzZiSnQ4TmcxU0FFN0lxeEZPNjhuWEEwdHNlZjdSbWN4WitTSkZaRzRFcVRpWTRMbXY5eTJKbVJySjFyQjFvL1pZYjdNWVhlRjMxeTF4bGExcnpKRVdjdGdTZy9LdVA0OUhORnoydjBRN3cxR2RNbk00Z0ptSUI3Si94eWZnM2pEMjV4eUh0UHhpc0t5Z0FSY3FxRUJVbkVwenJzSitTbm1Id0ZWOW8yV015NnRzR2Y1Y05FblJqT1AyQ2VsODFpTE1Cb1dxWEdkZ05WeURPcmwrY3NYNHBjWTdKMEIvUGVrY2NodnB4SmFzSlVYRWl3UWZnS0JtVnFVRU5kS040bVR3UXR4aXM1T3pNZElBUWFVL0ZVRk1mYzFqeE82ZDVkbWpDaGZlQ2xzMktiaFRWQmdsN3V6VDJVdG5PWEFwVGNTTEJNWS9OTDN6cFJPbHA4UjhtVmw5aTRMUE04eG15T25zbTBEbkJaYXdwS0JzK3BZeFp5RW1mMGkrMk1BcDZjT3VjdmduWVppVHF4UkM5RVlzM0hVQzRpcE1JRGlNT0NzclNzVEFSOUp3K3ljWTAxbHcyelovcm5GU2g5L1dGWjV1WXJTM2RpcUVETEFUQnVsL0VJYUsyMHE0d2V2MEdNOXVhU01QK3p1RXFUaUo0ZzVsdzAzNnVrdGZNYXJNSVRtRFA2NDN3M3ZBazYyRGxRbEljVFkzc3ZHM2FNK3k4eHdQUGpRMk5HK1R4eDlkTmJTbHQwMWxqZFF5dnRKWVZvZUlFZ3ZPWTdKcXFuZU11NlpOc3JNUVNtSmU3WmpuQy9vZW5Dd1FyQm5LREZKR2QxMWFERlZNeml5OXpleW90UzE5cFYxU0xydXNHclhWUFg0eFFjUUxCZWJpd2xwNm95UjVOZGNxREkyb2tiVU0rd2VNWTV5dzhVZWZVOG8xalJUdS9HeC90ZVJnbXlqWDhubVpXbVNXV3RhMFlDV0t0allrbytqcEhxVGlCNEh4YnN1VkRlcHdWRlcydGJwRk5rMlZoSFp6d2pzY3ZTeHN5STEzeVdocktJTm4xUFNXZ21XY2ZzV3YvZGMvcmxERUg2dWUxcmdObDBjT3lRelpObGpYd0diVFdQWFV4VXNYeGd2TmR4REExVVpNZDVwVVpqeE5SOXIwRVBZNGMrNlJvSk90elRuN1haT0V3bnk2L2JmY0NxckUzTVFjSXQvVnpuclk2Ylo5bWh6dUVUSS91b1VoOTVteTBpdU1GaHhIbmZEd3pveTRrdU12WUpkcllWaTJLdEdUUHVzN3BOWW1ocFE2U1hiOUsyWm9YZzJwQVY3QllqN0xEUWtPTmNKcktxZ2RIc2lVNU5aS0pWbkc4NE5qSCtVNGlqRENXR0VsTG1kRFluOUJ0QlliWHNNSTRYMk5NRktTaDRMRVJNSk5ucWJHMjMzUkE1d3pvQ2dHdVpubHo2aEFBNElMZ0RMLzdsQkZTbnowYnJlSjR3VHRxTUppZGtjdzl1NHBWSUg1eHg4ZEdlRVlwWmFhaGRlVDNza2pDQnlLbXU2SkJXTllLc2QxNVlWNExyb3Z5UWFlbzREdlZ2Z0svcUZyRlFGMXBhOHE2cTNUTVZvaFJjYnpnTmI5M3pjWko1bDVrdmdNSDRwZnpCTlhvUFR1a1pDckxodzFKR01Bb3dEVlpXT0V1Q1hwdDl6NjdNdklmeHdtWTVMOU4zVVJYMVFDbnAyelpsZzgvbnh4MUlzZ1lGY2NLenJWM0xSR2xhUUhobkplaWJxbk9xRUxiek9YSEVCdXA3MkNzQjdnbXkycklaMmh3QW9hSEtOYlgwVU9QWHJPd3RLMmZVbzZVSWNDdWlSNERXTVluVFN0R3hYR0NZOFRVY0NLTEVpYnFzNkE2YzB4QzQwcnk4NmM0cDBEWFpGazllU3JTZ1pMY1pHTGZ2NnE2WDh2cUtFTUEzZ3dmZkd2eXg2azRUbkRzTXBWd1FrTi9ETVV6eXF6Q0pCTWVZNXEwc2R2a3lYbWlOTkExOFVEWlhZQzVqa1F5c1NiRE42aVBzdGFVSVdqcHJzdXdJbUpWSENjNE5uNGl2alBNV2xKMHE0cGpnRDVmVDlwekVyaHR4d2gyZ1FQMkUraHhXdUp3Rm9NbzA0VkppTHA5K2RxK1EvRklKMmxYOXRRaUJUU1NqMVZ4bk9CWUo1Vnd3Z2hYcVpDTXhORFl2Y0RQZEJkbWx6Y29qaWRPQzluTGJxM3lzeXEyYks1OTJSMnVLQ0FaQzNVbVF5V09BVFowaVdBQ0hjV2lTSk9SYkt5SzR3UWY1WDQ4MHhFdXdGYklXRDJiTUtLa0lDVEVPVzJUVFRVRm5abWFsK3lxUXNMM0VibzRuYUVIVktURlVEWld4WEdDZDdRZzNSQmZLZEEwbFFPc1dzaWtUNEV3R1NnbUMwKzdvYTRKNjgrMFhwcHNxWGRvczRxUklGclFqNG1UU1pRVXFoYW40ampCZ1NEUW1TZGxZSEs0dXR5ZWNGd1l4djdrT0JOZzRIZXpTRytGdWlZTEVBbndaQUhCNHgxME4zMVdDWW5oT3FZYjBVSHFmaVRYY1lJRHdiVklCRUdOZi9sQ1dIb3hDRHk2VHJGNkhoN3U2ZkQvcTFjWUtkZEJpanZtTU5lRUoyajhyQmloYk1FWjBTVnNWVmxZc0FENk52UlZnd0ZPdklwakJPY0kxdElxd28wRmJKM3IvMjJtUllaVFI5S0hiMnQxREE4YXVPUFJjYUxzT3FlZnJ5c3hPQUhFM2VDUUZBMW1JVE9OZXZlVng3czYvbGs4WDA4OVJ1SGN4cXM0Um5DT1lDc2NmM0FMTjdTd3RCSGNKYndXeUhhOVZweG4wUm5JRy81UW1ZVWU2S1E1MXprZGhDb0E1eGlFczBuSktmMGJ5dUk2RWhzMEc2YXBYcDZnYnFrZXZMRlRVQ1l1eEtzNFJ2Q3c0NW5xUHo5eS84VkxZWHg4THN4aTJORXdyRTlZUGJZSnBBODh2YlpwUUxzVGNFV3pGSVkrb2g0RFp5ZU5vT3lCMVNEMWRKS2Rvek50eFM3R1NraFpWemRWUURRV0t2ckdRNC9lZG04MDV2aldDQlc3bldNRVg0WFdkZ0xvN0hOdGh0cE1RSWZNVlZqcENKMkJma1JxZ2NOck5uTGpMTFc0akVpdmh2RSt2ZlBZcnBnSU51a09aWUZmQUc2b0hLSEdydUF1allLcVVFbExnM0FWQ3hUUmdvOUNqbWVldlVjd0t2Qk02eGN1WXMvRDNmSUp0QzBDTHVNc2NiL00wNlpIWHMwSnltcXRnUkozaStTR3BFdURYamdHeldZUVhqZ1JYZVdINjJJQ1RjQkVLMXpGQW11MDRCMTExeWM2NFhlZ1hoMlNGck5abk1LU2hRNENhUkZ2MHh0VTB5dzFHRThhUFNKZHRPb0lZTnBzOXhCMHZVNDlSbzYrdWMyc2VXM0lJUUFSVDJCZ0VWTGJGTUJraFpaUFpLSmlCMFUwbFpxeVNGS2lBK1VJZ2JhWXphczJNOUxqR2JyRk1NMFN0SWZrMjloSytYeUJoV3laTExQSWJnZmR2a1NpMkF6ZllGeVFUVHl6N3prazJNeVcwcGFoRUtsaUI1L09nVW9GREJJYnAyMGpKVENqTFduenF5RGlTOWNFRnN5aUhaSG5MMmxvK3lhNk00eGk2WlhnRTZPL0piZzlLbTdPdVhPNjRxc1hGWFhsNlM5UnEvOVdneW0vOERFZFVKYTdSenRONm9DYWRBemdpVFN5SGM4aHdhQ0dFbzJlU2FpQ1NCVTdPQ01GNTBhOXB0QitYcFE2R2M3NlJGLzFOOXBtc0hNajRCQ0ltcEJsSWNxWG5qK0NKZmNkYlBUV1V0UWh0Mk16bHdsNU5SdXBPZ25hMENqSzRsQ0NxSmxGTEcyUTA1dXJOYXBxYmpOZUUrOVo5MEpTekNBVkZ5a2xWVUdraWgxOGtZTHpXYnhGNkZwVzg1SmJyR25HcEVDbEtxeEtMWkxNTllGQ3Raa1JRUHFpaWYrMnlmTkpFU3dGMHVEa1JDUkFjWXA4bk0wMDZGaUtUcjVmSXBTYTNmU0JPaFZkckJYZzErTk1zUmsralpXN0E1ekt5bk9pTXhIUlYxSVZqSUN2VDFsckV4VTc5WkdDKzQ1bjVxUWQ2OFpFcWFUTEJ3b1RZak10Q0tRWWNaMEVIRm9UNVdLaGdZNEI2ZkE3S1pTV2o3T1p5T2ttY2VGUERnYW1PL1lraUpKWjVDZDRJTzNGM29yTjhCaVlYa2J4bFZidUxGZlZKZ1Z2VWhXMGdDOVV4UTdHU01INWNPNVF5b3ZDRVVSNlR0cGowcndhend6QTBIbUNrdTlLUmRrNFMvRTJjNEd3WWlyYlpaZnRSMmFrSVZoS1BNUFBaNVNqOEM0cFIwVjBTZm1MVXJHTG82NUY0UXJxa2I1TldSWCtIMTVMTVNhbG04a0NCbzRRNGs1WnNNQ3BnRUd1WWpzWlp5a1htMWwwTHJIclpMSXIreVk4dXE0RXV0eFh2ZVpxd09wb29ZNm9UL01icFdJWFQ2VE5kQWcvTnZ6NHZOdE5mYWJEclp6R2oyb3pmQmpKczdMMmJXaC9XaXpGMll5K1B6QWlmdGVadzlDOFhNUlVtK2xCQlJzZXFhZFJsUEdOK3F5UkI1UW1GNlZpRjArazREWENqdzNmMkhLN3FmZnphWGhLQ2F1ZUErTjJpVVpvUE42U0VaWnhsdUp0WmlPbE1QSGdpOHo1dGs3TE8zU3hsSE5nYXd5UnBaRllWZzNGYXdLdnQraUttdlMvVVNwMnNTbEdxMU1BUDhxK2JrN2UvYlFvMzNxM3VaQWppUmRlU1AvOEREek8wTVBQdmJsOHZSRzdPSlRrc2hQSmtvY2llUzdHWnNETGxlVElFa0oyM1FzamVBamljYWc3SGtCbTd4Vi9oSHZlQ0NJKzdpZWtFdzRXcFdLblY2VGdQRWFYS3lTSG41VjN2RzNWbUJRV2pENC9nL09JUHNIZUEwdnlqdzA4aXdMZlpUZ3BpaVVCaytvM3htWmlybmRUa1JMQVdGWDdkaDQ3YUJucEt0L080MXNxSnIvY1YrR3pSbTYxMFdsSFlNcisyd1BHRUJVN1NDTUY1MXYveTVTNDkycXA2em1YZi9kZ2l3TFllUjZXaGFVTkgzUk1CZXgybDREc2M4UWZjaXJtNnF4REZ1WW9sZ2lHNU5rWW00R1lsTFBrZUNNZ3UyS3p6R2Y3MEFWc2VmTUNOZmJ0OWRHZTAvWUEreVlBWFRqY1BEbHora3VOdDR1cURMOFJLbmF3UlFyT0Y3NCtwZHFRbnNveHBybmEwWWU5Y3dRSmFmTDVHU2lQV2lYZlhMczExUjY3ZDVzWWRTUkxrcmNVbVJpYndRbzRUSUV0Q1Npa3UrTEMxYnlzZG8vVzVScHdqbWorbXgzOUZIRmlia1QzRSt4OWt6eTRGNkZpaDdkSXdWZkIzQTZSZFY0RzdLN25iTDhiWnI5SklLYVFKVllCN0pVRzF4aDc4bU1WZkg3N2h0WHpucTR4ejFLTXpXQVYzak1zYjljN3lSdDdLNmdXM0QvREZjQnUvTW5PWCtNYjdGZkFwSHpBeDRubzVnODNyWDN2RkRrMWkrRXFkbEZGQ3Q3U2ptZEdjdFZ4UE9mc2pSMGNDYXlsNWlwVmg0Wks0S3F0TWZ1L2d5RmVRNURMbkhtV1ltd0c4ekdWSVBIQXdDZytYNEpuVGRqcmJvOFpUMGhlVTYxN0tuZ1h2MldRQStCRWRNM1A0eUYwcVpaNHFqNklVQlc3a0pHQ3Q4bTZCM2pFdGdLLy9ZcExwYlpwWVoyNklDcW44OXVVQjcwMi9tcERhT3lvejZuTEVOZzhTekUySTZJSGMySjN2VldUaDdwaVJ6anJoY00yclplRkJ0Z1AyVGY5dTRLREhsZlZVMWhpUXQrVkVKQ1J2NkVxZG50RkN0NzBiSjJEWDRVemNOTlpubjBaVzBDSXRpRXFwL09yYjRkZzVYYTYzcmNmTjdvbXFKcG5LY1ptem5xN1ljSERaTCtRVEN3dGVEQWNRdTQ0K0p3VmxPQ0diZG5weDFDSE1aSXRkVVJEMWNhUWY3SkMySnRzUzVNSlU3R0xJMUp3TUNhRFhzdkNOa1dlRSt4amZzL1Z3UjNRWDByRFRucllsdWV2bmM3LzJlQUsrdzZ1MEFFSmRzeXpGR016QXpMQzZjVUs2QUZUMlBTcTYzSmJoa2hOMVhIVnZ2YzgrQ3FBc1VXUTV6allVZTFhRC9BeEVxYzhIclowdVJBVnUwaWlCT2Q3NWd1U1dLWGpYUWZpTVBJdGEvUTlhS3MwNzVNUTA4bklOOG9sK3VvL1B2d0xqaExCRWpjZE81bG5LY1ptV3RDQnlZVHBKNGNmZUdGQmF5NTZhVDJTM0N2LzhpdGZzUXM0OHBUVEdpZTRlOHYyMytsNDltZ29RVE5sZ2xYc29vb1NuT3Zzc2lUNUlFcGJvZ1RQdVNMT0NFVGRsSDVuUFkvb28xQW5UNW1ZWnluR1pzWnFvT1ZqTG0wRk1STGV0Y1drVFRibER0eUg4eXhabTNoRU4vNlFEMlN5Q3FwaUYxT0U0SlUyckdUVGhiUC9zSlMzUk5iWjUzc2ZtWXlacEwwWHRBaVE5TVBFT2krTFpsbjZ1UHlMY2Z5elozZEpLaVRUQ3g5SkFwVTRpeFZEbnI3eVRtZkVJUXovenRYNU1EUmpvaDFFZEYrOEx0ZmRzQjdwNmhVVnUxM0RCSC8ra1NkcU1CbjJuc2NlZnZqaFJ6N2I0SG52ZFRSNHpvYnk0RTg2UmxKQncwUHVoWFRBSk5zVlRZWlp3cVFuU2NiK2doci9yWHZFYVhYVy9NaGJWMndVQ0lMRjdjRklyamcrNUhWdjQ0aUh5WTg4VCtDRHpGWkJWU3d3aEFuZUl4cVRXWGxRQk90alArZzRWSUZvZXIvYVdUUWgxQ2JIRUlaWmlyY1pSS1pHNTNTSHNTR1J6WDdPMTQwRjFFOTlVU0JzcWRaa2VZeFovY2xMc21na1ExWHNJZ3dWL05QU1VFam1kc0dHc3htN3l6Qi9BcnYyRzdZVXFsK3hOOHhTMS91RDMvaEwyMEhyekR3eFdJM2pUTVV4V1RGc0JON0NjeTQwcEZPK1ltL2IrZUZ2WnFJZTBnbEhjdktVVVlCa0ZIeUdYYS8rc1JybUM0em1mMGRoM2h3eDZsQ1NPMWFXT05WWmZZd2xLOWt5Qyt1N2FzZTUzN3Y0YlU3TnN2UlNLZ1EvaU9GYmF6YzEyTWIvTk9tMlJUUmsvMVZVN0tMSktQaUE3MWUreUtaOW5PY3dlWmJxaFlvL0VwZkF2UEpZV1hJSXlrMHVaV29xK1RxWkhKUUFZcjB0V2NaUnphWlZtZkE0VDJKek1vcUszYmFCdDd2WG9DT0wyL1k1Vzlmb29WYmwzMjQ5dlB2SkhUL2RCV1ZsZnE3MkxoY0U2K1psRDNvYUxIbllBM0p0U2oyZzNXUlZoMjdSS3IrSWl6WW5QVTFQZEJBMEkxaUFqKzY3clZsL3dsVHM0c3NvZU5kK25IQlZHY3lzSExyOWxyR3FJaDFwQ3pSYU1YODgzTmlSTXRkb25xSUt3eEhZTlVBWlpjbWpHcFJyZUNjUFFjMUc2d2JlNDV0ODU4MWNvNm5VcU4zQ1dqaFJSdTByQ3hlaEtuYVJaUlFjbmhNSW5EZXdQanAwY1UzMFUrMnhnOGZ2aDBIZ0lsOVBQVEp6Yk11NjZ5OEFNdGNnNnpML2t2d0dLazJ5cExPaGxxdUdRMkFWdTFZNlIxYjBXU2lKSGY0Mlg1QS9TcDJ6aFlpT2Q2dnhuZFRjZlJxR0ZNVlFGVHM0TWdwdWUwNCtRSnpKM2pBRlA2R2dEN0FQb20ybGh0dGNyZzBsN1h2N1NUNEhlTHJqOGNjYTdMMEVhZ29zRWV3QjJjV3dLQ3NBZHVJcU9rNGRXd0hzOEoyUC9RWTc3QlBVZGtUSGJXWURWOGZmSWczcHNxRXFkdEZrRk56eG5IaURqOStQMU5PeEZBeTl4TjYwRzNEZXdQZzFscElXdlZ0Syt1eklBVFV1OHl3cExQZ0xBM3RkODlkUHA2YnJPY0tyanMzWS85OU9xVGtSSFk0YUwrTTE5bXUwSlZVK1ZNVXVsb3lDd3hRNWdsVytlMW9PT3J0SXhTUUhidGxYYThpTXNPN3U4UnFTS3VSbWY2VXVWSFkwSkNCNHlzZzBTeFI3UUw3ampXSkFxK2txT2xBdkNRMHcxUUYxbktDSDc1NnMwWlhzSElTcDJNV1lVWERIS2NGbThMakg3S3ZadVpNOUszWDNEeURaajQzNFRwRW9tMHZ1dzhZMytySTN6eGhuU2NIdUwxUk14djkrOUhyTmdyZlVXdGFmdWZQbVNSV3E1cXg4OXI1SmZvcEJCVWxXQ2xHeDB6bXI0UFlDWXlIb2dyMjBMaVJqSkJMcW5IZiswQ01mQnhGOVpwU3R3RTkrdHM3dStJUm9jMytOczZUaDE0c0wyUTRwZERTSnl3MjZuTS85M0szczhPMTlyYk85d1BETndDVnJUcjVUcE1Fa0xBYXEyT21iVlhEM1ZmSUZ2czQwaGduNWlBSnJlUStPRExEeTZpaVg0K05ONHl4RnNZdTJmYk1YbERIVXVNL1dsYUozd2ZtZURkSmhmV3NtZXdpc285WExXUVYzUFdlbGZtRE5Hcm5lYnI0aFdlUDNSbXV5NUdhNjRvWlhiNUJsNHl4SnpNR1oyaVFQYVFlampLeGRETHRBa2IzY2lNNTZHdXByYnNscTA1bXNnb3UvS3ZveWUzLzlzZ21taU8vQnJhbi81bitHbmwwRkVqVE9VaUFWV2JuaXY3cVRiZFBKTkx5bE9KaUErRU9uMWNiUjUrSmdnekVrcWMwcytGTTNYUFJmWHYveEpJVGlZTEJSL25ZSmd3QlBQbk1oS3FzMEJCU1Z5cTlwbGhUay9zSWcxbFg0KzB4V3N4KzNUNnZVM0wzU3lvZS9lemdacllqZXh5OTRDRE9LUDJxU2Q1WWsvTGJ5Q0p1c3ppM1Q5Sm4xdEZsWmt1OW9UNXRTSlA3akZ6eUVIWDRjN3B6cEFhQ0RnZzl1M2gvaitHQ09zV0l4MWxlYVo2Wjl6QkZVb0FSNUNCN0lDQTVYdkJmQThFcEQwQU53SGVFT2d6RWNjMjE3b3RlSHNqRzdRSUsrYkJnTTlNcEQ4R0MydWMzSVdiU053cDRQYmtHNWtQUTFIMi9GVWk3RDF6R3lSWjFJVS9rSUhzZ3lmeWxFcmlQY1ppNzV3ZHJTZWZuYmpydUdIQ2NkSStuNVl6NFNDaEF0SDhFREdIRytVaWxQb2Nhd21SMC8yRktRSWZuQmpxT213bTkwY2tqYkpxNXBKdUU3TDhFRGVlNjY1OTY4c1FPYkNRTDZyNzJnMmp6cUtuK1FCMVY4RU9KMzhxRXJxZVlsdUdTQVp1WisrZGRsRVh2dDJGTmZDVnhtU2cxQUEvWGplcCtoMVBacDBRQy9POERWWjVsS0RTVFdBSCswOEh4aTZCS3cxSUQ5eDNYeTMxT1dBMUVvRGVCNFpzSUhoZ29sYnNtc0FRMDB5SGNvRGFBclVaeCtEZkRQTzJ5ZWZqRkxDUTFxQUg4bVJONGlHRVJib2pyRkd1Z0ZQTmw1aXNVdFJadGNBM2dRK29ROVhUVzVUQ1dHNldvQTMyWC93SFFwbE5oUG13YWFUSG1qOXJTSlY4cGpYZ000Qkw3ZFBOWVM0Mm5Xd0RaNU0vczB5MW5LWmt3RHVKOTAzN2N3aHJKRWRNbzFjRlg1QnM4cEY3WVV6NFFHOElHOFhSTjRTaHczandhZUtSK2N1WGtHMjVDa05mSGhJa1A0U2pTblhnT3pUSHk0Nk5TTFdncG9TQU5kZVd2d0R3SHZxaGdpVXFJNVRScFk4RzROZ3Q1dk9rMmlscklZMHNCWTNocFV5M2RWRE9uMGxLTlo4bTRObHVTNzI2ZGM1bEs4eVRRdzhneGxZWHFmYVpxTXg3TDNpZExBSFBsRTg1bGoveURRaVZKRnlVeENEVndsWDNRWnlQZjlFM1l1d1c1R0RWUWE1SEt5L2NiTnFJSlM1cFFhT0hQNDczOXVwNjk5N2FGUDBUODhreEpQQ1g3emFBQWZneUJwN2VZUnZKUTBxd2FjdjM0dXJZYjRxYXdZeTM2blhRTWRhUzUyWnZPMHkxdktON0VHOEUxcEpRMG54bGdpT08wYTROL3RwR252dEF0Y3lqZXhCbWFvd1NBL01jSVNRUTRhK0gvTW5HdXo4WmlXT2dBQUFBQkpSVTVFcmtKZ2dnPT0iCn0K"/>
    </extobj>
  </extobjs>
</s:customData>
</file>

<file path=customXml/itemProps1.xml><?xml version="1.0" encoding="utf-8"?>
<ds:datastoreItem xmlns:ds="http://schemas.openxmlformats.org/officeDocument/2006/customXml" ds:itemID="{40225495-EC77-418F-882D-8D54027AA670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901</Words>
  <Application>Microsoft Macintosh PowerPoint</Application>
  <PresentationFormat>Widescreen</PresentationFormat>
  <Paragraphs>84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Open Sans</vt:lpstr>
      <vt:lpstr>Times New Roman</vt:lpstr>
      <vt:lpstr>Tw Cen MT</vt:lpstr>
      <vt:lpstr>Office Theme</vt:lpstr>
      <vt:lpstr>Challenging Project</vt:lpstr>
      <vt:lpstr>方法介绍</vt:lpstr>
      <vt:lpstr>方法描述</vt:lpstr>
      <vt:lpstr>什么是Bert?</vt:lpstr>
      <vt:lpstr>Bert如何预训练?</vt:lpstr>
      <vt:lpstr>Bert用于文本分类</vt:lpstr>
      <vt:lpstr>大致流程图</vt:lpstr>
      <vt:lpstr>主要步骤</vt:lpstr>
      <vt:lpstr>PowerPoint Presentation</vt:lpstr>
      <vt:lpstr>PowerPoint Presentation</vt:lpstr>
      <vt:lpstr>数据预理 </vt:lpstr>
      <vt:lpstr>PowerPoint Presentation</vt:lpstr>
      <vt:lpstr> 从训练集中切分训练集和验证集  </vt:lpstr>
      <vt:lpstr>  利用pytorch的dataloader加载数据   </vt:lpstr>
      <vt:lpstr>  定义和加载bert模型   </vt:lpstr>
      <vt:lpstr>   定义优化器（optimizer）和criterion（loss函数）    </vt:lpstr>
      <vt:lpstr>   训练和验证评估    </vt:lpstr>
      <vt:lpstr>   训练过程和结果    </vt:lpstr>
      <vt:lpstr>结果分析</vt:lpstr>
      <vt:lpstr>结果分析</vt:lpstr>
      <vt:lpstr>可能的优化方法：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BING: Binarized Normed Gradients for Objectness Estimation at 300fps</dc:title>
  <dc:creator>MingMing Cheng</dc:creator>
  <cp:lastModifiedBy>X8058</cp:lastModifiedBy>
  <cp:revision>747</cp:revision>
  <dcterms:created xsi:type="dcterms:W3CDTF">2019-08-31T02:02:00Z</dcterms:created>
  <dcterms:modified xsi:type="dcterms:W3CDTF">2022-11-28T12:56:42Z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334E55B0-647D-440b-865C-3EC943EB4CBC">
    <vt:lpwstr>XGRvY3VtZW50Y2xhc3N7YXJ0aWNsZX0KXHVzZXBhY2thZ2VbdXNlbmFtZXNde2NvbG9yfQpcdXNlcGFja2FnZXthbXNtYXRoLGFtc3N5bWJ9Clx1c2VwYWNrYWdlW3V0Zjhde2lucHV0ZW5jfQpccGFnZXN0eWxle2VtcHR5fQpcYmVnaW57ZG9jdW1lbnR9Cg==</vt:lpwstr>
  </property>
  <property fmtid="{D5CDD505-2E9C-101B-9397-08002B2CF9AE}" pid="3" name="FOOTER_334E55B0-647D-440b-865C-3EC943EB4CBC">
    <vt:lpwstr>XGVuZHtkb2N1bWVudH0K</vt:lpwstr>
  </property>
  <property fmtid="{D5CDD505-2E9C-101B-9397-08002B2CF9AE}" pid="4" name="KSOProductBuildVer">
    <vt:lpwstr>2052-11.3.0.9236</vt:lpwstr>
  </property>
</Properties>
</file>