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30" autoAdjust="0"/>
    <p:restoredTop sz="75899" autoAdjust="0"/>
  </p:normalViewPr>
  <p:slideViewPr>
    <p:cSldViewPr snapToGrid="0" snapToObjects="1" showGuides="1">
      <p:cViewPr varScale="1">
        <p:scale>
          <a:sx n="66" d="100"/>
          <a:sy n="66" d="100"/>
        </p:scale>
        <p:origin x="968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0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999296"/>
            <a:ext cx="4987150" cy="1962359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0C0D0E"/>
                </a:solidFill>
                <a:effectLst/>
                <a:latin typeface="Roboto Slab" panose="020F0502020204030204" pitchFamily="2" charset="0"/>
              </a:rPr>
              <a:t>The 2019 Stack Overflow Developer Survey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066496"/>
            <a:ext cx="5181600" cy="1110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Christos  Kotsiavras</a:t>
            </a:r>
          </a:p>
          <a:p>
            <a:pPr marL="0" indent="0">
              <a:buNone/>
            </a:pPr>
            <a:r>
              <a:rPr lang="en-US" dirty="0"/>
              <a:t>January 30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538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TRENDS-FINDINGS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3487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MySQL remains the predominant database choice.</a:t>
            </a:r>
          </a:p>
          <a:p>
            <a:pPr marL="0" indent="0">
              <a:buNone/>
            </a:pPr>
            <a:r>
              <a:rPr lang="en-US" dirty="0"/>
              <a:t>• Growing affinity for PostgreSQL and MongoDB.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87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Declining market traction for Microsoft SQL Server and SQLite.</a:t>
            </a:r>
          </a:p>
          <a:p>
            <a:pPr marL="0" indent="0">
              <a:buNone/>
            </a:pPr>
            <a:r>
              <a:rPr lang="en-US" dirty="0"/>
              <a:t>• Consolidation of market presence by PostgreSQL and MongoDB.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1001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https://github.com/wii4u69/IBM-data-analyst-assignments-/blob/main/Building%20A%20Dashboard%20With%20IBM%20Cognos%20Analytics.pdf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063"/>
            <a:ext cx="3054361" cy="268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5461" cy="688171"/>
          </a:xfrm>
        </p:spPr>
        <p:txBody>
          <a:bodyPr anchor="ctr">
            <a:normAutofit/>
          </a:bodyPr>
          <a:lstStyle/>
          <a:p>
            <a:r>
              <a:rPr lang="en-US" dirty="0"/>
              <a:t>DASHBOARD Current Technology Usage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225335-ACD4-ABAB-8FDA-4194A3BB8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261641"/>
            <a:ext cx="10515600" cy="4768810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872"/>
          </a:xfrm>
        </p:spPr>
        <p:txBody>
          <a:bodyPr anchor="ctr">
            <a:normAutofit/>
          </a:bodyPr>
          <a:lstStyle/>
          <a:p>
            <a:r>
              <a:rPr lang="en-US" dirty="0"/>
              <a:t>DASHBOARD Future technology trend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B9C790-3F6D-B03E-AA10-EB07D7785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6366"/>
            <a:ext cx="10515600" cy="4745660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217"/>
          </a:xfrm>
        </p:spPr>
        <p:txBody>
          <a:bodyPr anchor="ctr">
            <a:normAutofit/>
          </a:bodyPr>
          <a:lstStyle/>
          <a:p>
            <a:r>
              <a:rPr lang="en-US" dirty="0"/>
              <a:t>DASHBOARD Demographics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64E108-A79B-5F5A-03E1-A1A66F28C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5342"/>
            <a:ext cx="10515600" cy="4826683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53332"/>
            <a:ext cx="3386559" cy="29668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6"/>
            <a:ext cx="5181600" cy="38112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Python is the fastest-growing major programming language, rising in the ranks.</a:t>
            </a:r>
            <a:r>
              <a:rPr lang="en-US" b="0" i="0" dirty="0">
                <a:solidFill>
                  <a:srgbClr val="D2D0CE"/>
                </a:solidFill>
                <a:effectLst/>
                <a:latin typeface="-apple-system"/>
              </a:rPr>
              <a:t>. </a:t>
            </a:r>
          </a:p>
          <a:p>
            <a:pPr marL="0" indent="0">
              <a:buNone/>
            </a:pPr>
            <a:r>
              <a:rPr lang="en-US" dirty="0"/>
              <a:t>• Linux and Windows are the most common platforms for development, followed by Docker and AWS.</a:t>
            </a:r>
          </a:p>
          <a:p>
            <a:pPr marL="0" indent="0">
              <a:buNone/>
            </a:pPr>
            <a:r>
              <a:rPr lang="en-US" dirty="0"/>
              <a:t>• MySQL is the most commonly used database, followed by PostgreSQL and Microsoft SQL Server.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112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rise of Python and TypeScript suggests a growing demand for these languages</a:t>
            </a:r>
          </a:p>
          <a:p>
            <a:pPr marL="0" indent="0">
              <a:buNone/>
            </a:pPr>
            <a:r>
              <a:rPr lang="en-US" dirty="0"/>
              <a:t>• Popularity of Linux and Windows shows their continued dominance in the developer environment. </a:t>
            </a:r>
          </a:p>
          <a:p>
            <a:pPr marL="0" indent="0">
              <a:buNone/>
            </a:pPr>
            <a:r>
              <a:rPr lang="en-US" dirty="0"/>
              <a:t>• The use of MySQL shows their importance in data management.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8081" y="1825625"/>
            <a:ext cx="6809509" cy="3429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D</a:t>
            </a:r>
            <a:r>
              <a:rPr lang="en-US" sz="2800" dirty="0"/>
              <a:t>evelopers are embracing newer and more versatile technologies that enable them to build applications across different domains and platforms </a:t>
            </a:r>
          </a:p>
          <a:p>
            <a:pPr marL="0" indent="0">
              <a:buNone/>
            </a:pPr>
            <a:r>
              <a:rPr lang="en-US" dirty="0"/>
              <a:t>• Some of the older and more established technologies are losing popularity and relevance in the developer community.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1690689"/>
            <a:ext cx="2506884" cy="250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2347" y="1509677"/>
            <a:ext cx="2120293" cy="2120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297215-1AB5-E7D9-47E9-95F9EA0F6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291" y="1424176"/>
            <a:ext cx="5178444" cy="2291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FD080C-C72D-AF76-800E-265893C22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869" y="3629970"/>
            <a:ext cx="5183866" cy="243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58A39-CE67-5A6B-DB82-071063B29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8" y="1486252"/>
            <a:ext cx="7893050" cy="45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89015"/>
            <a:ext cx="2702168" cy="27493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3784" y="1825625"/>
            <a:ext cx="6336632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AC6679-6DE0-1D41-C25F-2EB8B0B57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8" y="1463322"/>
            <a:ext cx="8445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681847"/>
            <a:ext cx="5516403" cy="729436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5473" y="1630528"/>
            <a:ext cx="7638327" cy="4660543"/>
          </a:xfrm>
        </p:spPr>
        <p:txBody>
          <a:bodyPr>
            <a:normAutofit/>
          </a:bodyPr>
          <a:lstStyle/>
          <a:p>
            <a:r>
              <a:rPr lang="en-US" sz="1600" b="1" i="0" dirty="0">
                <a:effectLst/>
                <a:latin typeface="Söhne"/>
              </a:rPr>
              <a:t>Overview of Data Contextualization and Objective Setting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Söhne"/>
              </a:rPr>
              <a:t>Initiating the exploration with an overarching view of the data landscape and the intent behind its analysis.</a:t>
            </a:r>
            <a:endParaRPr lang="en-US" sz="2200" dirty="0"/>
          </a:p>
          <a:p>
            <a:r>
              <a:rPr lang="en-US" sz="1600" b="1" i="0" dirty="0">
                <a:effectLst/>
                <a:latin typeface="Söhne"/>
              </a:rPr>
              <a:t>Synopsis of Methodological Framework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Söhne"/>
              </a:rPr>
              <a:t>Detailing the structured approach and techniques deployed for the investigation.</a:t>
            </a:r>
          </a:p>
          <a:p>
            <a:pPr lvl="1"/>
            <a:r>
              <a:rPr lang="en-US" sz="1600" dirty="0">
                <a:latin typeface="Söhne"/>
              </a:rPr>
              <a:t>Outlining the strategies for sourcing relevant data sets.</a:t>
            </a:r>
          </a:p>
          <a:p>
            <a:pPr lvl="1"/>
            <a:r>
              <a:rPr lang="en-US" sz="1600" dirty="0">
                <a:latin typeface="Söhne"/>
              </a:rPr>
              <a:t>Describing the systematic process of interpreting the data.</a:t>
            </a:r>
          </a:p>
          <a:p>
            <a:pPr lvl="1"/>
            <a:r>
              <a:rPr lang="en-US" sz="1600" dirty="0">
                <a:latin typeface="Söhne"/>
              </a:rPr>
              <a:t>Capturing the transformation of data into graphical entities. </a:t>
            </a:r>
          </a:p>
          <a:p>
            <a:pPr marL="228600" lvl="1">
              <a:spcBef>
                <a:spcPts val="1000"/>
              </a:spcBef>
            </a:pPr>
            <a:r>
              <a:rPr lang="en-US" sz="1600" b="1" dirty="0">
                <a:latin typeface="Söhne"/>
              </a:rPr>
              <a:t>Graphical Presentation of Key Findings: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600" dirty="0">
                <a:latin typeface="Söhne"/>
              </a:rPr>
              <a:t>Showcasing the distilled insights through visual aids.</a:t>
            </a:r>
          </a:p>
          <a:p>
            <a:pPr marL="228600" lvl="1">
              <a:spcBef>
                <a:spcPts val="1000"/>
              </a:spcBef>
            </a:pPr>
            <a:r>
              <a:rPr lang="en-US" sz="1600" b="1" dirty="0">
                <a:latin typeface="Söhne"/>
              </a:rPr>
              <a:t>Interpretation of Findings and Resultant Implications: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600" dirty="0">
                <a:latin typeface="Söhne"/>
              </a:rPr>
              <a:t>A dialogue on the meaning and impact of the uncovered results.</a:t>
            </a:r>
          </a:p>
          <a:p>
            <a:pPr marL="228600" lvl="1">
              <a:spcBef>
                <a:spcPts val="1000"/>
              </a:spcBef>
            </a:pPr>
            <a:r>
              <a:rPr lang="en-US" sz="1600" b="1" dirty="0">
                <a:latin typeface="Söhne"/>
              </a:rPr>
              <a:t>Research Conclusions Synthesis: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600" dirty="0">
                <a:latin typeface="Söhne"/>
              </a:rPr>
              <a:t>Wrapping up the study with key takeaways and inferences.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7" y="1515685"/>
            <a:ext cx="2796352" cy="279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" y="1690688"/>
            <a:ext cx="3054361" cy="285816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Stack Overflow Developer Survey annually encapsulates a wide swath of insights from coders globally, making it the most extensive of its kind.</a:t>
            </a:r>
          </a:p>
          <a:p>
            <a:r>
              <a:rPr lang="en-US" sz="2000" dirty="0"/>
              <a:t>Engaging with close to 90,000 developers, the survey offers a forward-looking analysis of trends that could shape the future paths of the developer workforce.</a:t>
            </a:r>
          </a:p>
          <a:p>
            <a:r>
              <a:rPr lang="en-US" sz="2000" dirty="0"/>
              <a:t>While the results reflect a broad spectrum, they don't uniformly represent the entire developer community.</a:t>
            </a:r>
          </a:p>
          <a:p>
            <a:r>
              <a:rPr lang="en-US" sz="2000" dirty="0"/>
              <a:t>The survey is a diverse portrait of developer demographics, preferences, and aspirations across the globe.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Gather and delve into survey data</a:t>
            </a:r>
          </a:p>
          <a:p>
            <a:r>
              <a:rPr lang="en-US" sz="2200" dirty="0"/>
              <a:t>Data Acquisition via:</a:t>
            </a:r>
          </a:p>
          <a:p>
            <a:pPr lvl="1"/>
            <a:r>
              <a:rPr lang="en-US" sz="1800" dirty="0"/>
              <a:t>Web Scraping Techniques</a:t>
            </a:r>
          </a:p>
          <a:p>
            <a:pPr lvl="1"/>
            <a:r>
              <a:rPr lang="en-US" sz="1800" dirty="0"/>
              <a:t>API Utilization</a:t>
            </a:r>
          </a:p>
          <a:p>
            <a:pPr lvl="1"/>
            <a:r>
              <a:rPr lang="en-US" sz="1800" dirty="0"/>
              <a:t>Usage of Request Library</a:t>
            </a:r>
          </a:p>
          <a:p>
            <a:r>
              <a:rPr lang="en-US" sz="2200" dirty="0"/>
              <a:t>Data Transformation</a:t>
            </a:r>
          </a:p>
          <a:p>
            <a:r>
              <a:rPr lang="en-US" sz="2200" dirty="0"/>
              <a:t>Preliminary Data Exploration</a:t>
            </a:r>
          </a:p>
          <a:p>
            <a:pPr lvl="1"/>
            <a:r>
              <a:rPr lang="en-US" sz="1800" dirty="0"/>
              <a:t>Assessment of Data Spread</a:t>
            </a:r>
          </a:p>
          <a:p>
            <a:pPr lvl="1"/>
            <a:r>
              <a:rPr lang="en-US" sz="1800" dirty="0"/>
              <a:t>Outlier Management</a:t>
            </a:r>
          </a:p>
          <a:p>
            <a:pPr lvl="1"/>
            <a:r>
              <a:rPr lang="en-US" sz="1800" dirty="0"/>
              <a:t>Examination of Variable Interplay</a:t>
            </a:r>
          </a:p>
          <a:p>
            <a:r>
              <a:rPr lang="en-US" sz="2200" dirty="0"/>
              <a:t>Visualization Strategies</a:t>
            </a:r>
          </a:p>
          <a:p>
            <a:pPr lvl="1"/>
            <a:r>
              <a:rPr lang="en-US" sz="1800" dirty="0"/>
              <a:t>Depicting Data Distributions</a:t>
            </a:r>
          </a:p>
          <a:p>
            <a:pPr lvl="1"/>
            <a:r>
              <a:rPr lang="en-US" sz="1800" dirty="0"/>
              <a:t>Exploring Relationships</a:t>
            </a:r>
          </a:p>
          <a:p>
            <a:pPr lvl="1"/>
            <a:r>
              <a:rPr lang="en-US" sz="1800" dirty="0"/>
              <a:t>Comparing and Contrasting Data Sets</a:t>
            </a:r>
          </a:p>
          <a:p>
            <a:r>
              <a:rPr lang="en-US" sz="2200" dirty="0"/>
              <a:t>Interactive Dashboard Creation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2206"/>
            <a:ext cx="3194581" cy="302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451F0-3F74-7B58-5AF1-B417D10C1E80}"/>
              </a:ext>
            </a:extLst>
          </p:cNvPr>
          <p:cNvSpPr txBox="1"/>
          <p:nvPr/>
        </p:nvSpPr>
        <p:spPr>
          <a:xfrm>
            <a:off x="4271058" y="2006279"/>
            <a:ext cx="7082742" cy="2429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solidFill>
                  <a:srgbClr val="0070C0"/>
                </a:solidFill>
                <a:latin typeface="IBM Plex Mono Text" panose="020B0509050203000203" pitchFamily="49" charset="0"/>
              </a:rPr>
              <a:t>The report based on a survey of 88,883 software developers from 179 countries in 2019.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solidFill>
                  <a:srgbClr val="0070C0"/>
                </a:solidFill>
                <a:latin typeface="IBM Plex Mono Text" panose="020B0509050203000203" pitchFamily="49" charset="0"/>
              </a:rPr>
              <a:t>Covers various topics related to developers, such as demographics and technologies usage.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solidFill>
                  <a:srgbClr val="0070C0"/>
                </a:solidFill>
                <a:latin typeface="IBM Plex Mono Text" panose="020B0509050203000203" pitchFamily="49" charset="0"/>
              </a:rPr>
              <a:t>Uses charts to present the data and insights from the survey instrument.</a:t>
            </a: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solidFill>
                  <a:srgbClr val="0070C0"/>
                </a:solidFill>
                <a:latin typeface="IBM Plex Mono Text" panose="020B0509050203000203" pitchFamily="49" charset="0"/>
              </a:rPr>
              <a:t>Some of the top takeaways from the survey, such as Python being the fastest-growing major programming language and JavaScript retains its top position.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4DED84-B750-77D7-68D2-72C66EF3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99582"/>
            <a:ext cx="5257800" cy="3777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AB317A-C7BE-11E2-9808-26F5866BA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27563"/>
            <a:ext cx="5571281" cy="384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4221171" cy="32093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retains its top position.</a:t>
            </a:r>
          </a:p>
          <a:p>
            <a:r>
              <a:rPr lang="en-US" dirty="0"/>
              <a:t>Python's growth rate surges.</a:t>
            </a:r>
          </a:p>
          <a:p>
            <a:r>
              <a:rPr lang="en-US" dirty="0"/>
              <a:t>TypeScript garners increasing attention.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98334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12017-D556-DE4D-2C3D-589F15573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" y="2327563"/>
            <a:ext cx="5282184" cy="3670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0DEB57-50C9-07AF-73EF-AB2953763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27564"/>
            <a:ext cx="5282184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615</Words>
  <Application>Microsoft Office PowerPoint</Application>
  <PresentationFormat>Widescreen</PresentationFormat>
  <Paragraphs>102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-apple-system</vt:lpstr>
      <vt:lpstr>Arial</vt:lpstr>
      <vt:lpstr>Calibri</vt:lpstr>
      <vt:lpstr>Helv</vt:lpstr>
      <vt:lpstr>IBM Plex Mono SemiBold</vt:lpstr>
      <vt:lpstr>IBM Plex Mono Text</vt:lpstr>
      <vt:lpstr>Roboto Slab</vt:lpstr>
      <vt:lpstr>Söhne</vt:lpstr>
      <vt:lpstr>SLIDE_TEMPLATE_skill_network</vt:lpstr>
      <vt:lpstr>The 2019 Stack Overflow Developer Survey Results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</vt:lpstr>
      <vt:lpstr>DATABASE TRENDS</vt:lpstr>
      <vt:lpstr>DATABASE TRENDS-FINDINGS &amp; IMPLICATIONS</vt:lpstr>
      <vt:lpstr>DASHBOARD</vt:lpstr>
      <vt:lpstr>DASHBOARD Current Technology Usage</vt:lpstr>
      <vt:lpstr>DASHBOARD Future technology trend</vt:lpstr>
      <vt:lpstr>DASHBOARD 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Christos wii-4u</cp:lastModifiedBy>
  <cp:revision>32</cp:revision>
  <dcterms:created xsi:type="dcterms:W3CDTF">2020-10-28T18:29:43Z</dcterms:created>
  <dcterms:modified xsi:type="dcterms:W3CDTF">2024-02-02T07:57:25Z</dcterms:modified>
</cp:coreProperties>
</file>