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30"/>
  </p:notesMasterIdLst>
  <p:handoutMasterIdLst>
    <p:handoutMasterId r:id="rId31"/>
  </p:handoutMasterIdLst>
  <p:sldIdLst>
    <p:sldId id="268" r:id="rId3"/>
    <p:sldId id="269" r:id="rId4"/>
    <p:sldId id="291" r:id="rId5"/>
    <p:sldId id="299" r:id="rId6"/>
    <p:sldId id="292" r:id="rId7"/>
    <p:sldId id="296" r:id="rId8"/>
    <p:sldId id="294" r:id="rId9"/>
    <p:sldId id="297" r:id="rId10"/>
    <p:sldId id="271" r:id="rId11"/>
    <p:sldId id="270" r:id="rId12"/>
    <p:sldId id="273" r:id="rId13"/>
    <p:sldId id="298" r:id="rId14"/>
    <p:sldId id="295" r:id="rId15"/>
    <p:sldId id="272" r:id="rId16"/>
    <p:sldId id="274" r:id="rId17"/>
    <p:sldId id="275" r:id="rId18"/>
    <p:sldId id="279" r:id="rId19"/>
    <p:sldId id="278" r:id="rId20"/>
    <p:sldId id="280" r:id="rId21"/>
    <p:sldId id="281" r:id="rId22"/>
    <p:sldId id="282" r:id="rId23"/>
    <p:sldId id="284" r:id="rId24"/>
    <p:sldId id="285" r:id="rId25"/>
    <p:sldId id="283" r:id="rId26"/>
    <p:sldId id="286" r:id="rId27"/>
    <p:sldId id="289" r:id="rId28"/>
    <p:sldId id="290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s-GT" smtClean="0"/>
              <a:t>5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8598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Si es posible, se ROTA 6</a:t>
            </a:r>
            <a:r>
              <a:rPr lang="es-GT" baseline="0" dirty="0" smtClean="0"/>
              <a:t> (ceros) * 4 (bits) = 24 veces a la izquierda, es decir 8 a la derecha</a:t>
            </a:r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s-GT" smtClean="0"/>
              <a:t>6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7631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s-GT" smtClean="0"/>
              <a:t>9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6445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fld id="{FE2DF8FE-F51B-49ED-B320-168F370731B3}" type="slidenum">
              <a:rPr lang="en-US" smtClean="0">
                <a:latin typeface="Arial" charset="0"/>
              </a:rPr>
              <a:pPr eaLnBrk="1" hangingPunct="1"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528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fld id="{B70E4128-9F95-499E-8545-EC60AF3E3D1C}" type="slidenum">
              <a:rPr lang="en-US" smtClean="0">
                <a:latin typeface="Arial" charset="0"/>
              </a:rPr>
              <a:pPr eaLnBrk="1" hangingPunct="1"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2493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7387-ED90-435C-A47F-CC7F34983181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59A1-527D-4990-BC03-D22ACC0AA0DD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DBBC-6E8F-4543-850C-053E6E346656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3B7-27F3-4270-9837-5BC269778553}" type="datetime1">
              <a:rPr lang="en-US" smtClean="0"/>
              <a:t>4/27/2015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GT" smtClean="0"/>
              <a:t>CC3025 - UVG - 2015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1ECE-5623-4D2F-AF60-158E3B458A6C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84AE69-17F3-4001-9D7D-545F309062E6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BB08-3659-44C6-B5DF-3D59579D5B16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F716-AB92-4516-89B5-F46A58397D18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DE62-8316-4BD5-9602-F50E749964D9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A42C-A75A-4C65-B584-C6C7D0EFFB7A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406B-34B5-4B1A-BEB7-4F3554590072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2FB-B3BC-4EF7-A859-5A2403C02F0A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C1745D8C-799E-4F11-9C6E-8D4C42E19347}" type="datetime1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CC3025| Universidad del Valle </a:t>
            </a:r>
            <a:r>
              <a:rPr lang="en-US" dirty="0"/>
              <a:t>| </a:t>
            </a:r>
            <a:r>
              <a:rPr lang="en-US" dirty="0" err="1" smtClean="0"/>
              <a:t>Semestre</a:t>
            </a:r>
            <a:r>
              <a:rPr lang="en-US" dirty="0" smtClean="0"/>
              <a:t> 1 de </a:t>
            </a:r>
            <a:r>
              <a:rPr lang="en-US" dirty="0" smtClean="0"/>
              <a:t>2,015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Procesador</a:t>
            </a:r>
            <a:r>
              <a:rPr lang="en-US" dirty="0" smtClean="0"/>
              <a:t> ARM</a:t>
            </a:r>
            <a:br>
              <a:rPr lang="en-US" dirty="0" smtClean="0"/>
            </a:br>
            <a:r>
              <a:rPr lang="en-US" dirty="0" err="1" smtClean="0"/>
              <a:t>Direccionamiento</a:t>
            </a:r>
            <a:r>
              <a:rPr lang="en-US" dirty="0" smtClean="0"/>
              <a:t>, control,</a:t>
            </a:r>
            <a:br>
              <a:rPr lang="en-US" dirty="0" smtClean="0"/>
            </a:br>
            <a:r>
              <a:rPr lang="en-US" dirty="0" smtClean="0"/>
              <a:t>Entrada / </a:t>
            </a:r>
            <a:r>
              <a:rPr lang="en-US" dirty="0" err="1" smtClean="0"/>
              <a:t>Salida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1833401"/>
            <a:ext cx="8496944" cy="3697465"/>
          </a:xfrm>
        </p:spPr>
        <p:txBody>
          <a:bodyPr>
            <a:normAutofit/>
          </a:bodyPr>
          <a:lstStyle/>
          <a:p>
            <a:r>
              <a:rPr lang="es-GT" b="1" dirty="0" smtClean="0">
                <a:solidFill>
                  <a:schemeClr val="accent4"/>
                </a:solidFill>
              </a:rPr>
              <a:t>CONDICIONALES</a:t>
            </a:r>
          </a:p>
          <a:p>
            <a:pPr marL="548640" lvl="2" indent="-274320">
              <a:spcBef>
                <a:spcPts val="1800"/>
              </a:spcBef>
            </a:pPr>
            <a:r>
              <a:rPr lang="es-GT" sz="2200" dirty="0" smtClean="0"/>
              <a:t>Dependen de las banderas en el registro CPSR </a:t>
            </a:r>
            <a:r>
              <a:rPr lang="es-GT" sz="2200" dirty="0" smtClean="0">
                <a:sym typeface="Wingdings" pitchFamily="2" charset="2"/>
              </a:rPr>
              <a:t></a:t>
            </a:r>
          </a:p>
          <a:p>
            <a:pPr marL="548640" lvl="2" indent="-274320">
              <a:spcBef>
                <a:spcPts val="1800"/>
              </a:spcBef>
            </a:pPr>
            <a:r>
              <a:rPr lang="es-GT" sz="2200" dirty="0" smtClean="0">
                <a:sym typeface="Wingdings" pitchFamily="2" charset="2"/>
              </a:rPr>
              <a:t>Ejemplo:</a:t>
            </a:r>
          </a:p>
          <a:p>
            <a:pPr marL="274320" lvl="2" indent="0">
              <a:spcBef>
                <a:spcPts val="1800"/>
              </a:spcBef>
              <a:buNone/>
            </a:pPr>
            <a:r>
              <a:rPr lang="es-GT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cmp</a:t>
            </a:r>
            <a:r>
              <a:rPr lang="es-GT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r0,#10</a:t>
            </a:r>
          </a:p>
          <a:p>
            <a:pPr marL="274320" lvl="2" indent="0">
              <a:spcBef>
                <a:spcPts val="1800"/>
              </a:spcBef>
              <a:buNone/>
            </a:pPr>
            <a:r>
              <a:rPr lang="es-GT" sz="2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  <a:r>
              <a:rPr lang="es-GT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lt</a:t>
            </a:r>
            <a:r>
              <a:rPr lang="es-GT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menor</a:t>
            </a:r>
          </a:p>
          <a:p>
            <a:pPr marL="274320" lvl="2" indent="0">
              <a:spcBef>
                <a:spcPts val="1800"/>
              </a:spcBef>
              <a:buNone/>
            </a:pPr>
            <a:r>
              <a:rPr lang="es-GT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bge</a:t>
            </a:r>
            <a:r>
              <a:rPr lang="es-GT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s-GT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mayorOigual</a:t>
            </a:r>
            <a:endParaRPr lang="es-GT" sz="2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48640" lvl="2" indent="-274320">
              <a:spcBef>
                <a:spcPts val="1800"/>
              </a:spcBef>
            </a:pPr>
            <a:endParaRPr lang="es-GT" sz="2200" dirty="0" smtClean="0">
              <a:solidFill>
                <a:schemeClr val="accent4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48640" lvl="2" indent="-274320">
              <a:spcBef>
                <a:spcPts val="1800"/>
              </a:spcBef>
            </a:pPr>
            <a:endParaRPr lang="es-GT" sz="2200" dirty="0" smtClean="0"/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endParaRPr lang="es-GT" sz="24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Instrucciones de control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726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7923214" y="2204865"/>
            <a:ext cx="3124200" cy="3129136"/>
          </a:xfrm>
        </p:spPr>
        <p:txBody>
          <a:bodyPr>
            <a:normAutofit/>
          </a:bodyPr>
          <a:lstStyle/>
          <a:p>
            <a:r>
              <a:rPr lang="es-GT" sz="2000" dirty="0" smtClean="0"/>
              <a:t>Pueden aplicarse a saltos y operaciones lógicas y aritméticas</a:t>
            </a:r>
          </a:p>
          <a:p>
            <a:endParaRPr lang="es-GT" sz="2000" dirty="0"/>
          </a:p>
          <a:p>
            <a:r>
              <a:rPr lang="es-GT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ADDLT r1, r1, #1</a:t>
            </a:r>
          </a:p>
          <a:p>
            <a:r>
              <a:rPr lang="es-GT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ANDGT r1, r1, #1</a:t>
            </a:r>
            <a:endParaRPr lang="es-GT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761256"/>
          </a:xfrm>
        </p:spPr>
        <p:txBody>
          <a:bodyPr/>
          <a:lstStyle/>
          <a:p>
            <a:r>
              <a:rPr lang="es-GT" dirty="0" smtClean="0"/>
              <a:t>Condicionales</a:t>
            </a:r>
            <a:endParaRPr lang="es-G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14" y="1202055"/>
            <a:ext cx="1150542" cy="413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80" y="1202055"/>
            <a:ext cx="2664296" cy="407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3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2875" y="1905000"/>
            <a:ext cx="10665949" cy="369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GT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((a == b) &amp;&amp; (c == d)) e++;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		r0, r1		/* compara a == b */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CMPEQ		r2, r3		/* si a == b, comparar c == d */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ADDEQ		r4, r4, #1		/* si a==b &amp;&amp; c==d sume e++ */</a:t>
            </a:r>
          </a:p>
          <a:p>
            <a:pPr marL="0" indent="0">
              <a:buNone/>
            </a:pPr>
            <a:endParaRPr lang="es-GT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Ejemplo 1 con condicionales y operaciones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857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2876" y="1905000"/>
            <a:ext cx="10332176" cy="36974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GT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GT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(a==b) e=e+4;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GT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GT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(a&lt;b) e=e+7;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GT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GT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(a&gt;b) e=e-12;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		r0, r1		/* compara a == b */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ADDEQ		r4, r4, #4		/* Si a==b entonces e=e+4*/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ADDLE		r4, r4, #7		/* Si a &lt; b entonces e=e+7 */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SUBGT		r4, r4, #12	/* Si a &gt; b entonces e=e-12 */	</a:t>
            </a:r>
          </a:p>
          <a:p>
            <a:pPr marL="0" indent="0">
              <a:buNone/>
            </a:pPr>
            <a:endParaRPr lang="es-GT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Ejemplo 2 con condicionales y operaciones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776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b="1" dirty="0" smtClean="0">
                <a:solidFill>
                  <a:schemeClr val="accent4"/>
                </a:solidFill>
              </a:rPr>
              <a:t>CONDICIONALES</a:t>
            </a:r>
          </a:p>
          <a:p>
            <a:r>
              <a:rPr lang="es-GT" b="1" dirty="0" smtClean="0"/>
              <a:t>Ejemplo Lenguaje Alto nivel</a:t>
            </a:r>
          </a:p>
          <a:p>
            <a:pPr marL="0" indent="0">
              <a:buNone/>
            </a:pPr>
            <a:r>
              <a:rPr lang="es-GT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(a &lt; 5):</a:t>
            </a:r>
          </a:p>
          <a:p>
            <a:pPr marL="320040" lvl="1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pPr marL="0" indent="0">
              <a:buNone/>
            </a:pPr>
            <a:r>
              <a:rPr lang="es-GT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s-GT" sz="3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20040" lvl="1" indent="0">
              <a:buNone/>
            </a:pPr>
            <a:r>
              <a:rPr lang="es-GT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 = 0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Instrucciones de control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379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693812" y="476672"/>
            <a:ext cx="10657184" cy="5445240"/>
          </a:xfrm>
        </p:spPr>
        <p:txBody>
          <a:bodyPr>
            <a:normAutofit fontScale="92500" lnSpcReduction="20000"/>
          </a:bodyPr>
          <a:lstStyle/>
          <a:p>
            <a:r>
              <a:rPr lang="es-GT" sz="3500" b="1" dirty="0" err="1" smtClean="0">
                <a:solidFill>
                  <a:schemeClr val="accent5">
                    <a:lumMod val="75000"/>
                  </a:schemeClr>
                </a:solidFill>
              </a:rPr>
              <a:t>Assembler</a:t>
            </a:r>
            <a:r>
              <a:rPr lang="es-GT" sz="3500" b="1" dirty="0" smtClean="0">
                <a:solidFill>
                  <a:schemeClr val="accent5">
                    <a:lumMod val="75000"/>
                  </a:schemeClr>
                </a:solidFill>
              </a:rPr>
              <a:t> ARM </a:t>
            </a:r>
            <a:r>
              <a:rPr lang="es-GT" sz="35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 ver condicional1.s</a:t>
            </a:r>
            <a:endParaRPr lang="es-GT" sz="35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GT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ldr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r4,=a		</a:t>
            </a:r>
            <a:r>
              <a:rPr lang="es-GT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s-GT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dir.a</a:t>
            </a:r>
            <a:r>
              <a:rPr lang="es-GT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ldr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r0,[r4]	</a:t>
            </a:r>
            <a:r>
              <a:rPr lang="es-GT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s-GT" sz="3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val.a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cmp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r0,#5		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/*a&lt;5? */</a:t>
            </a: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blt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bloqX1	</a:t>
            </a:r>
            <a:r>
              <a:rPr lang="es-GT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 */</a:t>
            </a: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r3,#0		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s-GT" sz="3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r3(x)&lt;-0 */</a:t>
            </a:r>
            <a:endParaRPr lang="es-GT" sz="3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b   guarda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bloqX1:</a:t>
            </a: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r3,#1		</a:t>
            </a:r>
            <a:r>
              <a:rPr lang="es-GT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/*r3(x)&lt;-1 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guarda:</a:t>
            </a: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ldr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r5,=x		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s-GT" sz="3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dir.x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150876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GT" sz="32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GT" sz="32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s-GT" sz="3200" dirty="0" smtClean="0">
                <a:latin typeface="Courier New" pitchFamily="49" charset="0"/>
                <a:cs typeface="Courier New" pitchFamily="49" charset="0"/>
              </a:rPr>
              <a:t> r3,[r5]	</a:t>
            </a:r>
            <a:r>
              <a:rPr lang="es-GT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/*x&lt;-r3 </a:t>
            </a:r>
            <a:r>
              <a:rPr lang="es-GT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GT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6230848" y="1904999"/>
            <a:ext cx="5768220" cy="4088921"/>
          </a:xfrm>
        </p:spPr>
        <p:txBody>
          <a:bodyPr>
            <a:normAutofit fontScale="92500" lnSpcReduction="10000"/>
          </a:bodyPr>
          <a:lstStyle/>
          <a:p>
            <a:r>
              <a:rPr lang="es-GT" dirty="0" smtClean="0"/>
              <a:t>Lenguaje ensamblador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r5, #2 /*valor */</a:t>
            </a:r>
          </a:p>
          <a:p>
            <a:pPr marL="0" indent="0">
              <a:buNone/>
            </a:pPr>
            <a:r>
              <a:rPr lang="es-GT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r1, #0	 /*f*/</a:t>
            </a:r>
          </a:p>
          <a:p>
            <a:pPr marL="0" indent="0">
              <a:buNone/>
            </a:pPr>
            <a:r>
              <a:rPr lang="es-GT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r0, #10 /*i*/</a:t>
            </a:r>
          </a:p>
          <a:p>
            <a:pPr marL="0" indent="0">
              <a:buNone/>
            </a:pPr>
            <a:r>
              <a:rPr lang="es-GT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iclo:	ADD r1, r1, r5</a:t>
            </a:r>
          </a:p>
          <a:p>
            <a:pPr marL="0" indent="0">
              <a:buNone/>
            </a:pPr>
            <a:r>
              <a:rPr lang="es-GT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SUBS r0, r0, #1</a:t>
            </a:r>
          </a:p>
          <a:p>
            <a:pPr marL="0" indent="0">
              <a:buNone/>
            </a:pPr>
            <a:r>
              <a:rPr lang="es-GT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BNE ciclo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Ver repeticion1.s</a:t>
            </a:r>
            <a:endParaRPr lang="es-GT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2412" y="1904999"/>
            <a:ext cx="4571999" cy="4088921"/>
          </a:xfrm>
        </p:spPr>
        <p:txBody>
          <a:bodyPr>
            <a:normAutofit fontScale="92500" lnSpcReduction="10000"/>
          </a:bodyPr>
          <a:lstStyle/>
          <a:p>
            <a:r>
              <a:rPr lang="es-GT" b="1" dirty="0" smtClean="0"/>
              <a:t>Ejemplo Lenguaje Alto nivel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valor = 2;</a:t>
            </a:r>
          </a:p>
          <a:p>
            <a:pPr marL="0" indent="0">
              <a:buNone/>
            </a:pP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 = 0;</a:t>
            </a:r>
          </a:p>
          <a:p>
            <a:pPr marL="0" indent="0">
              <a:buNone/>
            </a:pPr>
            <a:r>
              <a:rPr lang="es-GT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(i=0; i&lt;10; i++)</a:t>
            </a:r>
          </a:p>
          <a:p>
            <a:pPr marL="0" indent="0">
              <a:buNone/>
            </a:pPr>
            <a:r>
              <a:rPr lang="es-GT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 = f + valor</a:t>
            </a:r>
            <a:endParaRPr lang="es-GT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Instrucciones de control: REPETICIONES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1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2876" y="1714776"/>
            <a:ext cx="9143538" cy="4404320"/>
          </a:xfrm>
        </p:spPr>
        <p:txBody>
          <a:bodyPr>
            <a:noAutofit/>
          </a:bodyPr>
          <a:lstStyle/>
          <a:p>
            <a:r>
              <a:rPr lang="es-GT" sz="3200" b="1" dirty="0" smtClean="0">
                <a:solidFill>
                  <a:schemeClr val="accent4"/>
                </a:solidFill>
              </a:rPr>
              <a:t>SALIDA DE DATOS</a:t>
            </a:r>
          </a:p>
          <a:p>
            <a:pPr lvl="1"/>
            <a:r>
              <a:rPr lang="es-GT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puts</a:t>
            </a:r>
            <a:endParaRPr lang="es-GT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GT" sz="2400" b="1" dirty="0" smtClean="0"/>
              <a:t>R0</a:t>
            </a:r>
            <a:r>
              <a:rPr lang="es-GT" sz="2400" dirty="0" smtClean="0"/>
              <a:t> apunta a la cadena de mensaje</a:t>
            </a:r>
          </a:p>
          <a:p>
            <a:pPr lvl="1"/>
            <a:r>
              <a:rPr lang="es-GT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s-GT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GT" sz="2400" b="1" dirty="0" smtClean="0"/>
              <a:t>R0</a:t>
            </a:r>
            <a:r>
              <a:rPr lang="es-GT" sz="2400" dirty="0" smtClean="0"/>
              <a:t> apunta a la cadena con el formato del mensaje</a:t>
            </a:r>
          </a:p>
          <a:p>
            <a:pPr lvl="2"/>
            <a:r>
              <a:rPr lang="es-GT" sz="2400" b="1" dirty="0" smtClean="0"/>
              <a:t>R1</a:t>
            </a:r>
            <a:r>
              <a:rPr lang="es-GT" sz="2400" dirty="0" smtClean="0"/>
              <a:t> apunta a la variable que referencia en el formato</a:t>
            </a:r>
          </a:p>
          <a:p>
            <a:pPr lvl="2"/>
            <a:r>
              <a:rPr lang="es-GT" sz="2400" dirty="0" smtClean="0"/>
              <a:t>FORMATO PRINTF</a:t>
            </a:r>
          </a:p>
          <a:p>
            <a:pPr lvl="3"/>
            <a:r>
              <a:rPr lang="es-GT" sz="2000" b="1" dirty="0" smtClean="0">
                <a:solidFill>
                  <a:schemeClr val="accent2"/>
                </a:solidFill>
              </a:rPr>
              <a:t>%d</a:t>
            </a:r>
            <a:r>
              <a:rPr lang="es-GT" sz="2000" dirty="0" smtClean="0"/>
              <a:t> número entero</a:t>
            </a:r>
          </a:p>
          <a:p>
            <a:pPr lvl="3"/>
            <a:r>
              <a:rPr lang="es-GT" sz="2000" b="1" dirty="0">
                <a:solidFill>
                  <a:schemeClr val="accent2"/>
                </a:solidFill>
              </a:rPr>
              <a:t>%c</a:t>
            </a:r>
            <a:r>
              <a:rPr lang="es-GT" sz="2000" dirty="0" smtClean="0"/>
              <a:t> carácter</a:t>
            </a:r>
          </a:p>
          <a:p>
            <a:pPr lvl="3"/>
            <a:r>
              <a:rPr lang="es-GT" sz="2000" b="1" dirty="0">
                <a:solidFill>
                  <a:schemeClr val="accent2"/>
                </a:solidFill>
              </a:rPr>
              <a:t>%s</a:t>
            </a:r>
            <a:r>
              <a:rPr lang="es-GT" sz="2000" dirty="0" smtClean="0"/>
              <a:t> cadena</a:t>
            </a:r>
            <a:endParaRPr lang="es-GT" sz="20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Manejo de entrada y salida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91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b="1" dirty="0" smtClean="0">
                <a:solidFill>
                  <a:schemeClr val="accent4"/>
                </a:solidFill>
              </a:rPr>
              <a:t>SALIDA DE DATOS</a:t>
            </a:r>
          </a:p>
          <a:p>
            <a:pPr lvl="2"/>
            <a:endParaRPr lang="es-GT" sz="2400" dirty="0"/>
          </a:p>
          <a:p>
            <a:pPr lvl="1"/>
            <a:r>
              <a:rPr lang="es-GT" sz="2800" b="1" dirty="0" smtClean="0">
                <a:solidFill>
                  <a:srgbClr val="0070C0"/>
                </a:solidFill>
              </a:rPr>
              <a:t>ejemplo0.s	</a:t>
            </a:r>
            <a:r>
              <a:rPr lang="es-GT" sz="2800" dirty="0" smtClean="0"/>
              <a:t>	Uso de diversos formatos de </a:t>
            </a:r>
            <a:r>
              <a:rPr lang="es-GT" sz="2800" dirty="0" err="1" smtClean="0"/>
              <a:t>printf</a:t>
            </a:r>
            <a:endParaRPr lang="es-GT" sz="2800" dirty="0" smtClean="0"/>
          </a:p>
          <a:p>
            <a:pPr lvl="1"/>
            <a:r>
              <a:rPr lang="es-GT" sz="2800" b="1" dirty="0">
                <a:solidFill>
                  <a:srgbClr val="0070C0"/>
                </a:solidFill>
              </a:rPr>
              <a:t>ejemplo1.s	</a:t>
            </a:r>
            <a:r>
              <a:rPr lang="es-GT" sz="2800" dirty="0" smtClean="0"/>
              <a:t>	Uso de </a:t>
            </a:r>
            <a:r>
              <a:rPr lang="es-GT" sz="2800" dirty="0" err="1" smtClean="0"/>
              <a:t>printf</a:t>
            </a:r>
            <a:r>
              <a:rPr lang="es-GT" sz="2800" dirty="0" smtClean="0"/>
              <a:t> y </a:t>
            </a:r>
            <a:r>
              <a:rPr lang="es-GT" sz="2800" dirty="0" err="1" smtClean="0"/>
              <a:t>puts</a:t>
            </a:r>
            <a:endParaRPr lang="es-GT" sz="2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Manejo de entrada y salida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362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600" b="1" dirty="0" smtClean="0">
                <a:solidFill>
                  <a:schemeClr val="accent4"/>
                </a:solidFill>
              </a:rPr>
              <a:t>ENTRADA DE DATOS</a:t>
            </a:r>
          </a:p>
          <a:p>
            <a:pPr lvl="1"/>
            <a:r>
              <a:rPr lang="es-GT" sz="3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endParaRPr lang="es-GT" sz="3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GT" sz="3200" dirty="0" smtClean="0">
                <a:cs typeface="Courier New" pitchFamily="49" charset="0"/>
              </a:rPr>
              <a:t>El carácter leído se guarda en R0 como código ASCII</a:t>
            </a:r>
          </a:p>
          <a:p>
            <a:pPr lvl="2"/>
            <a:r>
              <a:rPr lang="es-GT" sz="3200" dirty="0" smtClean="0">
                <a:cs typeface="Courier New" pitchFamily="49" charset="0"/>
              </a:rPr>
              <a:t>Es necesario copiarlo a la variable de memoria</a:t>
            </a:r>
          </a:p>
          <a:p>
            <a:pPr lvl="1"/>
            <a:r>
              <a:rPr lang="es-GT" sz="3600" dirty="0" smtClean="0">
                <a:cs typeface="Courier New" pitchFamily="49" charset="0"/>
              </a:rPr>
              <a:t>Ver </a:t>
            </a:r>
            <a:r>
              <a:rPr lang="es-GT" sz="3600" b="1" dirty="0" smtClean="0">
                <a:solidFill>
                  <a:srgbClr val="0070C0"/>
                </a:solidFill>
                <a:cs typeface="Courier New" pitchFamily="49" charset="0"/>
              </a:rPr>
              <a:t>entrada1.s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Manejo de entrada y salida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857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Modos</a:t>
            </a:r>
            <a:r>
              <a:rPr lang="en-US" dirty="0"/>
              <a:t> de </a:t>
            </a:r>
            <a:r>
              <a:rPr lang="en-US" dirty="0" err="1"/>
              <a:t>direccionamiento</a:t>
            </a:r>
            <a:endParaRPr lang="en-US" dirty="0"/>
          </a:p>
          <a:p>
            <a:r>
              <a:rPr lang="en-US" dirty="0" err="1" smtClean="0"/>
              <a:t>Instrucciones</a:t>
            </a:r>
            <a:r>
              <a:rPr lang="en-US" dirty="0" smtClean="0"/>
              <a:t> de control de </a:t>
            </a:r>
            <a:r>
              <a:rPr lang="en-US" dirty="0" err="1" smtClean="0"/>
              <a:t>flujo</a:t>
            </a:r>
            <a:endParaRPr lang="en-US" dirty="0" smtClean="0"/>
          </a:p>
          <a:p>
            <a:pPr lvl="1"/>
            <a:r>
              <a:rPr lang="en-US" dirty="0" err="1" smtClean="0"/>
              <a:t>Condicionales</a:t>
            </a:r>
            <a:endParaRPr lang="en-US" dirty="0" smtClean="0"/>
          </a:p>
          <a:p>
            <a:pPr lvl="1"/>
            <a:r>
              <a:rPr lang="en-US" dirty="0" err="1" smtClean="0"/>
              <a:t>incondicionales</a:t>
            </a:r>
            <a:endParaRPr lang="en-US" dirty="0" smtClean="0"/>
          </a:p>
          <a:p>
            <a:r>
              <a:rPr lang="en-US" dirty="0" err="1" smtClean="0"/>
              <a:t>Manejo</a:t>
            </a:r>
            <a:r>
              <a:rPr lang="en-US" dirty="0" smtClean="0"/>
              <a:t> de entrada y </a:t>
            </a:r>
            <a:r>
              <a:rPr lang="en-US" dirty="0" err="1" smtClean="0"/>
              <a:t>salida</a:t>
            </a:r>
            <a:endParaRPr lang="en-US" dirty="0" smtClean="0"/>
          </a:p>
          <a:p>
            <a:pPr lvl="1"/>
            <a:r>
              <a:rPr lang="en-US" dirty="0" err="1" smtClean="0"/>
              <a:t>getchar</a:t>
            </a:r>
            <a:endParaRPr lang="en-US" dirty="0" smtClean="0"/>
          </a:p>
          <a:p>
            <a:pPr lvl="1"/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 err="1" smtClean="0"/>
              <a:t>Subrutinas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260304"/>
          </a:xfrm>
        </p:spPr>
        <p:txBody>
          <a:bodyPr>
            <a:normAutofit fontScale="85000" lnSpcReduction="20000"/>
          </a:bodyPr>
          <a:lstStyle/>
          <a:p>
            <a:r>
              <a:rPr lang="es-GT" sz="3200" b="1" dirty="0" smtClean="0">
                <a:solidFill>
                  <a:schemeClr val="accent4"/>
                </a:solidFill>
              </a:rPr>
              <a:t>ENTRADA DE DATOS</a:t>
            </a:r>
          </a:p>
          <a:p>
            <a:pPr lvl="1"/>
            <a:r>
              <a:rPr lang="es-GT" sz="39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s-GT" sz="3900" b="1" dirty="0" smtClean="0"/>
              <a:t>:  </a:t>
            </a:r>
          </a:p>
          <a:p>
            <a:pPr lvl="2"/>
            <a:r>
              <a:rPr lang="es-GT" sz="3900" b="1" dirty="0" smtClean="0"/>
              <a:t>R0</a:t>
            </a:r>
            <a:r>
              <a:rPr lang="es-GT" sz="3900" dirty="0" smtClean="0"/>
              <a:t> </a:t>
            </a:r>
            <a:r>
              <a:rPr lang="es-GT" sz="3900" dirty="0"/>
              <a:t>va el formato que se espera </a:t>
            </a:r>
            <a:r>
              <a:rPr lang="es-GT" sz="3900" dirty="0" smtClean="0"/>
              <a:t>recibir</a:t>
            </a:r>
            <a:endParaRPr lang="es-GT" sz="3900" dirty="0"/>
          </a:p>
          <a:p>
            <a:pPr lvl="2"/>
            <a:r>
              <a:rPr lang="es-GT" sz="3900" b="1" dirty="0" smtClean="0"/>
              <a:t>R1</a:t>
            </a:r>
            <a:r>
              <a:rPr lang="es-GT" sz="3900" dirty="0" smtClean="0"/>
              <a:t> </a:t>
            </a:r>
            <a:r>
              <a:rPr lang="es-GT" sz="3900" dirty="0"/>
              <a:t>va la </a:t>
            </a:r>
            <a:r>
              <a:rPr lang="es-GT" sz="3900" dirty="0" smtClean="0"/>
              <a:t>dirección </a:t>
            </a:r>
            <a:r>
              <a:rPr lang="es-GT" sz="3900" dirty="0"/>
              <a:t>donde se almacenara el dato </a:t>
            </a:r>
            <a:r>
              <a:rPr lang="es-GT" sz="3900" dirty="0" smtClean="0"/>
              <a:t>recibido</a:t>
            </a:r>
          </a:p>
          <a:p>
            <a:pPr lvl="2"/>
            <a:r>
              <a:rPr lang="es-GT" sz="3900" dirty="0" smtClean="0"/>
              <a:t>Regresa </a:t>
            </a:r>
            <a:r>
              <a:rPr lang="es-GT" sz="3900" dirty="0"/>
              <a:t>el control hasta que se presiona </a:t>
            </a:r>
            <a:r>
              <a:rPr lang="es-GT" sz="3900" dirty="0" smtClean="0"/>
              <a:t>ENTER </a:t>
            </a:r>
          </a:p>
          <a:p>
            <a:pPr lvl="2"/>
            <a:r>
              <a:rPr lang="es-GT" sz="3900" dirty="0" smtClean="0"/>
              <a:t>Devuelve </a:t>
            </a:r>
            <a:r>
              <a:rPr lang="es-GT" sz="3900" dirty="0"/>
              <a:t>en </a:t>
            </a:r>
            <a:r>
              <a:rPr lang="es-GT" sz="3900" b="1" dirty="0" smtClean="0"/>
              <a:t>R0</a:t>
            </a:r>
            <a:r>
              <a:rPr lang="es-GT" sz="3900" dirty="0" smtClean="0"/>
              <a:t> </a:t>
            </a:r>
            <a:r>
              <a:rPr lang="es-GT" sz="3900" dirty="0"/>
              <a:t>la cantidad de datos que se almacenaron con </a:t>
            </a:r>
            <a:r>
              <a:rPr lang="es-GT" sz="3900" dirty="0" smtClean="0"/>
              <a:t>éxito</a:t>
            </a:r>
          </a:p>
          <a:p>
            <a:pPr lvl="3"/>
            <a:r>
              <a:rPr lang="es-GT" sz="3500" dirty="0" smtClean="0"/>
              <a:t>Si </a:t>
            </a:r>
            <a:r>
              <a:rPr lang="es-GT" sz="3500" dirty="0"/>
              <a:t>r0 contiene 0, se </a:t>
            </a:r>
            <a:r>
              <a:rPr lang="es-GT" sz="3500" dirty="0" smtClean="0"/>
              <a:t>leyó un dato que </a:t>
            </a:r>
            <a:r>
              <a:rPr lang="es-GT" sz="3500" dirty="0"/>
              <a:t>no </a:t>
            </a:r>
            <a:r>
              <a:rPr lang="es-GT" sz="3500" dirty="0" smtClean="0"/>
              <a:t>corresponde al formato</a:t>
            </a:r>
            <a:endParaRPr lang="es-GT" sz="35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Manejo de entrada y salida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988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b="1" dirty="0" smtClean="0">
                <a:solidFill>
                  <a:schemeClr val="accent4"/>
                </a:solidFill>
              </a:rPr>
              <a:t>ENTRADA DE DATOS</a:t>
            </a:r>
          </a:p>
          <a:p>
            <a:pPr lvl="1"/>
            <a:r>
              <a:rPr lang="es-GT" sz="2800" b="1" dirty="0" smtClean="0">
                <a:solidFill>
                  <a:srgbClr val="0070C0"/>
                </a:solidFill>
              </a:rPr>
              <a:t>ejemplo2.s</a:t>
            </a:r>
            <a:r>
              <a:rPr lang="es-GT" sz="2800" dirty="0" smtClean="0">
                <a:solidFill>
                  <a:srgbClr val="0070C0"/>
                </a:solidFill>
              </a:rPr>
              <a:t> </a:t>
            </a:r>
            <a:r>
              <a:rPr lang="es-GT" sz="2800" dirty="0" smtClean="0">
                <a:sym typeface="Wingdings" pitchFamily="2" charset="2"/>
              </a:rPr>
              <a:t> ingreso con </a:t>
            </a:r>
            <a:r>
              <a:rPr lang="es-GT" sz="2800" dirty="0" err="1" smtClean="0">
                <a:sym typeface="Wingdings" pitchFamily="2" charset="2"/>
              </a:rPr>
              <a:t>scanf</a:t>
            </a:r>
            <a:endParaRPr lang="es-GT" sz="2800" dirty="0" smtClean="0"/>
          </a:p>
          <a:p>
            <a:pPr lvl="1"/>
            <a:r>
              <a:rPr lang="es-GT" sz="2800" b="1" dirty="0">
                <a:solidFill>
                  <a:srgbClr val="0070C0"/>
                </a:solidFill>
              </a:rPr>
              <a:t>ejemplo3.s </a:t>
            </a:r>
            <a:r>
              <a:rPr lang="es-GT" sz="2800" dirty="0" smtClean="0">
                <a:sym typeface="Wingdings" pitchFamily="2" charset="2"/>
              </a:rPr>
              <a:t> uso de </a:t>
            </a:r>
            <a:r>
              <a:rPr lang="es-GT" sz="2800" dirty="0" err="1" smtClean="0">
                <a:sym typeface="Wingdings" pitchFamily="2" charset="2"/>
              </a:rPr>
              <a:t>scanf</a:t>
            </a:r>
            <a:r>
              <a:rPr lang="es-GT" sz="2800" dirty="0" smtClean="0">
                <a:sym typeface="Wingdings" pitchFamily="2" charset="2"/>
              </a:rPr>
              <a:t>, imprime mensaje si hubo error en ingreso</a:t>
            </a:r>
            <a:endParaRPr lang="es-GT" sz="28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Manejo de entrada y salida	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829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7828" y="404664"/>
            <a:ext cx="10868369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GT" sz="4400" b="1" dirty="0" smtClean="0"/>
              <a:t>Subrutinas</a:t>
            </a:r>
            <a:endParaRPr lang="en-US" sz="4400" b="1" dirty="0" smtClean="0"/>
          </a:p>
        </p:txBody>
      </p:sp>
      <p:sp>
        <p:nvSpPr>
          <p:cNvPr id="1945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CC3025 - UVG - 2015</a:t>
            </a: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21" y="1600200"/>
            <a:ext cx="10868369" cy="4495800"/>
          </a:xfrm>
        </p:spPr>
        <p:txBody>
          <a:bodyPr/>
          <a:lstStyle/>
          <a:p>
            <a:pPr marL="533400" indent="-533400" eaLnBrk="1" hangingPunct="1">
              <a:buSzTx/>
            </a:pPr>
            <a:r>
              <a:rPr lang="es-GT" sz="3600" dirty="0" smtClean="0"/>
              <a:t>Definición:</a:t>
            </a:r>
          </a:p>
          <a:p>
            <a:pPr marL="914400" lvl="1" indent="-457200" eaLnBrk="1" hangingPunct="1"/>
            <a:r>
              <a:rPr lang="es-GT" sz="3200" dirty="0" smtClean="0"/>
              <a:t>Sección de código que realiza una tarea definida y clara</a:t>
            </a:r>
          </a:p>
          <a:p>
            <a:pPr marL="533400" indent="-533400" eaLnBrk="1" hangingPunct="1">
              <a:buSzTx/>
            </a:pPr>
            <a:r>
              <a:rPr lang="es-GT" sz="3600" dirty="0" smtClean="0"/>
              <a:t>Ventajas</a:t>
            </a:r>
          </a:p>
          <a:p>
            <a:pPr marL="914400" lvl="1" indent="-457200" eaLnBrk="1" hangingPunct="1"/>
            <a:r>
              <a:rPr lang="es-GT" sz="3200" dirty="0" smtClean="0"/>
              <a:t>Menos código</a:t>
            </a:r>
          </a:p>
          <a:p>
            <a:pPr marL="914400" lvl="1" indent="-457200" eaLnBrk="1" hangingPunct="1"/>
            <a:r>
              <a:rPr lang="es-GT" sz="3200" dirty="0" smtClean="0"/>
              <a:t>Más orden</a:t>
            </a:r>
          </a:p>
          <a:p>
            <a:pPr marL="914400" lvl="1" indent="-457200" eaLnBrk="1" hangingPunct="1"/>
            <a:r>
              <a:rPr lang="es-GT" sz="3200" dirty="0" smtClean="0"/>
              <a:t>Fácil depuración y mantenimiento</a:t>
            </a:r>
          </a:p>
          <a:p>
            <a:pPr marL="914400" lvl="1" indent="-457200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7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6914" y="333375"/>
            <a:ext cx="1142279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GT" sz="4400" dirty="0" smtClean="0"/>
              <a:t>Llamadas a subrutinas</a:t>
            </a:r>
            <a:endParaRPr lang="en-US" sz="4400" dirty="0" smtClean="0"/>
          </a:p>
        </p:txBody>
      </p:sp>
      <p:sp>
        <p:nvSpPr>
          <p:cNvPr id="20483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CC3025 - UVG - 2015</a:t>
            </a: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21" y="1600200"/>
            <a:ext cx="10868369" cy="4495800"/>
          </a:xfrm>
        </p:spPr>
        <p:txBody>
          <a:bodyPr>
            <a:normAutofit/>
          </a:bodyPr>
          <a:lstStyle/>
          <a:p>
            <a:pPr marL="533400" indent="-533400" eaLnBrk="1" hangingPunct="1">
              <a:buSzTx/>
            </a:pPr>
            <a:r>
              <a:rPr lang="es-GT" sz="3200" dirty="0" smtClean="0"/>
              <a:t>BL &lt;</a:t>
            </a:r>
            <a:r>
              <a:rPr lang="es-GT" sz="3200" dirty="0" err="1" smtClean="0"/>
              <a:t>label</a:t>
            </a:r>
            <a:r>
              <a:rPr lang="es-GT" sz="3200" dirty="0" smtClean="0"/>
              <a:t>&gt;</a:t>
            </a:r>
          </a:p>
          <a:p>
            <a:pPr lvl="1"/>
            <a:r>
              <a:rPr lang="es-GT" sz="2800" dirty="0"/>
              <a:t>Ejecuta un salto</a:t>
            </a:r>
          </a:p>
          <a:p>
            <a:pPr lvl="1"/>
            <a:r>
              <a:rPr lang="es-GT" sz="2800" dirty="0"/>
              <a:t>Guarda dirección de retorno en LR (R14)</a:t>
            </a:r>
          </a:p>
          <a:p>
            <a:pPr lvl="1"/>
            <a:r>
              <a:rPr lang="es-GT" sz="2800" dirty="0"/>
              <a:t>Transfiere el control a la subrutina</a:t>
            </a:r>
          </a:p>
          <a:p>
            <a:pPr marL="533400" indent="-533400" eaLnBrk="1" hangingPunct="1">
              <a:buSzTx/>
            </a:pPr>
            <a:r>
              <a:rPr lang="es-GT" sz="3200" dirty="0" smtClean="0"/>
              <a:t>MOV PC,LR</a:t>
            </a:r>
          </a:p>
          <a:p>
            <a:pPr marL="914400" lvl="1" indent="-457200" eaLnBrk="1" hangingPunct="1"/>
            <a:r>
              <a:rPr lang="es-GT" sz="2800" dirty="0" smtClean="0"/>
              <a:t>Modifica al registro PC  con el registro de enlace LR para que regrese al lugar donde fue llamado</a:t>
            </a:r>
          </a:p>
        </p:txBody>
      </p:sp>
    </p:spTree>
    <p:extLst>
      <p:ext uri="{BB962C8B-B14F-4D97-AF65-F5344CB8AC3E}">
        <p14:creationId xmlns:p14="http://schemas.microsoft.com/office/powerpoint/2010/main" val="97443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507498" y="6584776"/>
            <a:ext cx="6062145" cy="228600"/>
          </a:xfrm>
        </p:spPr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400" dirty="0" smtClean="0"/>
              <a:t>Subrutinas</a:t>
            </a:r>
            <a:endParaRPr lang="es-GT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7" y="2060848"/>
            <a:ext cx="11282659" cy="272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28377" y="5440870"/>
            <a:ext cx="5641329" cy="5847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GT" sz="3200" b="1" dirty="0" smtClean="0">
                <a:solidFill>
                  <a:srgbClr val="0070C0"/>
                </a:solidFill>
              </a:rPr>
              <a:t>Ver </a:t>
            </a:r>
            <a:r>
              <a:rPr lang="es-GT" sz="3200" b="1" dirty="0" err="1" smtClean="0">
                <a:solidFill>
                  <a:srgbClr val="0070C0"/>
                </a:solidFill>
              </a:rPr>
              <a:t>subrutinas.s</a:t>
            </a:r>
            <a:endParaRPr lang="es-GT" sz="32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6821" y="228600"/>
            <a:ext cx="10868369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4000"/>
              <a:t>Organización de un programa en ensamblador</a:t>
            </a:r>
            <a:endParaRPr lang="es-ES" sz="4000"/>
          </a:p>
        </p:txBody>
      </p:sp>
      <p:sp>
        <p:nvSpPr>
          <p:cNvPr id="34819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CC3025 - UVG - 2015</a:t>
            </a: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21" y="1600200"/>
            <a:ext cx="10868369" cy="44958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tx2"/>
              </a:buClr>
              <a:buSzTx/>
              <a:buFontTx/>
              <a:buAutoNum type="arabicPeriod"/>
            </a:pPr>
            <a:r>
              <a:rPr lang="es-ES" sz="3600" dirty="0" smtClean="0"/>
              <a:t>Tener una idea clara del problema que va a resolver (</a:t>
            </a:r>
            <a:r>
              <a:rPr lang="es-ES" sz="3600" b="1" dirty="0" smtClean="0"/>
              <a:t>algoritmo</a:t>
            </a:r>
            <a:r>
              <a:rPr lang="es-ES" sz="3600" dirty="0" smtClean="0"/>
              <a:t>, diagrama de flujo)</a:t>
            </a:r>
          </a:p>
          <a:p>
            <a:pPr marL="990600" lvl="1" indent="-533400" eaLnBrk="1" hangingPunct="1"/>
            <a:r>
              <a:rPr lang="es-ES" sz="3200" dirty="0" smtClean="0"/>
              <a:t>Esbozar ideas en términos generales y planear la lógica general</a:t>
            </a:r>
          </a:p>
          <a:p>
            <a:pPr marL="990600" lvl="1" indent="-533400" eaLnBrk="1" hangingPunct="1"/>
            <a:r>
              <a:rPr lang="es-ES" sz="3200" dirty="0" smtClean="0"/>
              <a:t>Definir variables en memoria y especificación de registros</a:t>
            </a:r>
          </a:p>
          <a:p>
            <a:pPr marL="990600" lvl="1" indent="-533400" eaLnBrk="1" hangingPunct="1"/>
            <a:r>
              <a:rPr lang="es-ES" sz="3200" dirty="0" smtClean="0"/>
              <a:t>Planear estrategia para las instrucciones: rutinas de inicialización, uso de salto condicional, uso de repeticiones (LOOP).</a:t>
            </a:r>
          </a:p>
          <a:p>
            <a:pPr marL="609600" indent="-609600" eaLnBrk="1" hangingPunct="1"/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8516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6821" y="228600"/>
            <a:ext cx="10868369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4000"/>
              <a:t>Organización de un programa en ensamblador</a:t>
            </a:r>
            <a:endParaRPr lang="es-ES" sz="4000"/>
          </a:p>
        </p:txBody>
      </p:sp>
      <p:sp>
        <p:nvSpPr>
          <p:cNvPr id="3789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CC3025 - UVG - 2015</a:t>
            </a:r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821" y="1600200"/>
            <a:ext cx="10868369" cy="44958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SzTx/>
              <a:buFont typeface="+mj-lt"/>
              <a:buAutoNum type="arabicPeriod" startAt="2"/>
            </a:pPr>
            <a:r>
              <a:rPr lang="es-ES" sz="3600" dirty="0" smtClean="0"/>
              <a:t>Organizar el programa en unidades lógicas de modo que contenga  subrutinas.</a:t>
            </a:r>
          </a:p>
          <a:p>
            <a:pPr marL="990600" lvl="1" indent="-533400" eaLnBrk="1" hangingPunct="1">
              <a:lnSpc>
                <a:spcPct val="80000"/>
              </a:lnSpc>
              <a:buSzTx/>
              <a:buFont typeface="Arial" pitchFamily="34" charset="0"/>
              <a:buChar char="•"/>
            </a:pPr>
            <a:r>
              <a:rPr lang="es-ES" sz="3200" dirty="0" smtClean="0"/>
              <a:t>tamaño de las subrutinas </a:t>
            </a:r>
            <a:r>
              <a:rPr lang="es-ES" sz="3200" dirty="0" smtClean="0">
                <a:sym typeface="Wingdings" pitchFamily="2" charset="2"/>
              </a:rPr>
              <a:t> </a:t>
            </a:r>
            <a:r>
              <a:rPr lang="es-ES" sz="3200" dirty="0" smtClean="0"/>
              <a:t>alrededor de 25 líneas (tamaño de la pantalla) para facilidad de depuración.</a:t>
            </a:r>
          </a:p>
          <a:p>
            <a:pPr marL="609600" indent="-609600">
              <a:lnSpc>
                <a:spcPct val="80000"/>
              </a:lnSpc>
              <a:buSzTx/>
              <a:buFont typeface="+mj-lt"/>
              <a:buAutoNum type="arabicPeriod" startAt="2"/>
            </a:pPr>
            <a:r>
              <a:rPr lang="es-ES" sz="3600" dirty="0"/>
              <a:t>Utilizar otros programas como guías. No intentar memorizar el material técnico ni codificar sin “analizar bien”. Mucho menos “adivinar”</a:t>
            </a:r>
          </a:p>
          <a:p>
            <a:pPr marL="609600" indent="-609600">
              <a:lnSpc>
                <a:spcPct val="80000"/>
              </a:lnSpc>
              <a:buSzTx/>
              <a:buFont typeface="+mj-lt"/>
              <a:buAutoNum type="arabicPeriod" startAt="2"/>
            </a:pPr>
            <a:r>
              <a:rPr lang="es-ES" sz="3600" dirty="0"/>
              <a:t>Utilizar comentarios para clarificar lo que hace </a:t>
            </a:r>
            <a:r>
              <a:rPr lang="es-ES" sz="3600" dirty="0" smtClean="0"/>
              <a:t>la subrutina </a:t>
            </a:r>
            <a:r>
              <a:rPr lang="es-ES" sz="3600" dirty="0"/>
              <a:t>y la instrucción que está utilizando.</a:t>
            </a:r>
          </a:p>
        </p:txBody>
      </p:sp>
    </p:spTree>
    <p:extLst>
      <p:ext uri="{BB962C8B-B14F-4D97-AF65-F5344CB8AC3E}">
        <p14:creationId xmlns:p14="http://schemas.microsoft.com/office/powerpoint/2010/main" val="36449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Abel</a:t>
            </a:r>
            <a:r>
              <a:rPr lang="es-GT" dirty="0"/>
              <a:t>, P., Lenguaje ensamblador y programación para IBM PC y compatibles, 3ª edición, Prentice Hall</a:t>
            </a:r>
            <a:r>
              <a:rPr lang="es-GT" dirty="0" smtClean="0"/>
              <a:t>.</a:t>
            </a:r>
          </a:p>
          <a:p>
            <a:r>
              <a:rPr lang="es-GT" dirty="0" err="1" smtClean="0"/>
              <a:t>Clements</a:t>
            </a:r>
            <a:r>
              <a:rPr lang="es-GT" dirty="0" smtClean="0"/>
              <a:t>, Alan. </a:t>
            </a:r>
            <a:r>
              <a:rPr lang="es-GT" dirty="0" err="1" smtClean="0"/>
              <a:t>Organization</a:t>
            </a:r>
            <a:r>
              <a:rPr lang="es-GT" dirty="0" smtClean="0"/>
              <a:t> and </a:t>
            </a:r>
            <a:r>
              <a:rPr lang="es-GT" dirty="0" err="1" smtClean="0"/>
              <a:t>Architecture</a:t>
            </a:r>
            <a:r>
              <a:rPr lang="es-GT" dirty="0" smtClean="0"/>
              <a:t>. </a:t>
            </a:r>
            <a:r>
              <a:rPr lang="es-GT" dirty="0" err="1" smtClean="0"/>
              <a:t>Themes</a:t>
            </a:r>
            <a:r>
              <a:rPr lang="es-GT" dirty="0" smtClean="0"/>
              <a:t> and </a:t>
            </a:r>
            <a:r>
              <a:rPr lang="es-GT" dirty="0" err="1" smtClean="0"/>
              <a:t>Variations</a:t>
            </a:r>
            <a:r>
              <a:rPr lang="es-GT" dirty="0" smtClean="0"/>
              <a:t>. ARM </a:t>
            </a:r>
            <a:r>
              <a:rPr lang="es-GT" dirty="0" err="1" smtClean="0"/>
              <a:t>Processor</a:t>
            </a:r>
            <a:r>
              <a:rPr lang="es-GT" dirty="0" smtClean="0"/>
              <a:t> WORKBOOK. 2013.</a:t>
            </a:r>
            <a:endParaRPr lang="es-ES" dirty="0"/>
          </a:p>
          <a:p>
            <a:endParaRPr lang="es-GT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Bibliografía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373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Indica donde se localizan los </a:t>
            </a:r>
            <a:r>
              <a:rPr lang="es-GT" dirty="0" err="1" smtClean="0"/>
              <a:t>operandos</a:t>
            </a:r>
            <a:r>
              <a:rPr lang="es-GT" dirty="0" smtClean="0"/>
              <a:t> de la instrucción</a:t>
            </a:r>
          </a:p>
          <a:p>
            <a:r>
              <a:rPr lang="es-GT" dirty="0" smtClean="0"/>
              <a:t>Modos de direccionamiento de ARM</a:t>
            </a:r>
          </a:p>
          <a:p>
            <a:pPr lvl="1"/>
            <a:r>
              <a:rPr lang="es-GT" dirty="0" smtClean="0"/>
              <a:t>Literal o inmediato</a:t>
            </a:r>
          </a:p>
          <a:p>
            <a:pPr lvl="1"/>
            <a:r>
              <a:rPr lang="es-GT" dirty="0" smtClean="0"/>
              <a:t>Registro indirecto</a:t>
            </a:r>
          </a:p>
          <a:p>
            <a:pPr lvl="2"/>
            <a:r>
              <a:rPr lang="es-GT" dirty="0" smtClean="0"/>
              <a:t>Registro indirecto con desplazamiento (</a:t>
            </a:r>
            <a:r>
              <a:rPr lang="es-GT" i="1" dirty="0" smtClean="0"/>
              <a:t>offset</a:t>
            </a:r>
            <a:r>
              <a:rPr lang="es-GT" dirty="0" smtClean="0"/>
              <a:t>)</a:t>
            </a:r>
          </a:p>
          <a:p>
            <a:pPr lvl="1"/>
            <a:r>
              <a:rPr lang="es-GT" dirty="0" err="1" smtClean="0">
                <a:solidFill>
                  <a:schemeClr val="accent2"/>
                </a:solidFill>
              </a:rPr>
              <a:t>Autoindexing</a:t>
            </a:r>
            <a:r>
              <a:rPr lang="es-GT" dirty="0" smtClean="0">
                <a:solidFill>
                  <a:schemeClr val="accent2"/>
                </a:solidFill>
              </a:rPr>
              <a:t> pre-</a:t>
            </a:r>
            <a:r>
              <a:rPr lang="es-GT" dirty="0" err="1" smtClean="0">
                <a:solidFill>
                  <a:schemeClr val="accent2"/>
                </a:solidFill>
              </a:rPr>
              <a:t>indexed</a:t>
            </a:r>
            <a:r>
              <a:rPr lang="es-GT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s-GT" dirty="0" err="1" smtClean="0">
                <a:solidFill>
                  <a:schemeClr val="accent2"/>
                </a:solidFill>
              </a:rPr>
              <a:t>Autoindexing</a:t>
            </a:r>
            <a:r>
              <a:rPr lang="es-GT" dirty="0" smtClean="0">
                <a:solidFill>
                  <a:schemeClr val="accent2"/>
                </a:solidFill>
              </a:rPr>
              <a:t> post-</a:t>
            </a:r>
            <a:r>
              <a:rPr lang="es-GT" dirty="0" err="1" smtClean="0">
                <a:solidFill>
                  <a:schemeClr val="accent2"/>
                </a:solidFill>
              </a:rPr>
              <a:t>indexing</a:t>
            </a:r>
            <a:endParaRPr lang="es-GT" dirty="0" smtClean="0">
              <a:solidFill>
                <a:schemeClr val="accent2"/>
              </a:solidFill>
            </a:endParaRPr>
          </a:p>
          <a:p>
            <a:pPr lvl="1"/>
            <a:r>
              <a:rPr lang="es-GT" dirty="0" smtClean="0">
                <a:solidFill>
                  <a:schemeClr val="accent2"/>
                </a:solidFill>
              </a:rPr>
              <a:t>Los dos últimos se verán a detalle más adelante</a:t>
            </a:r>
            <a:endParaRPr lang="es-GT" dirty="0">
              <a:solidFill>
                <a:schemeClr val="accent2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Modos de direccionamiento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373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3603" y="117494"/>
            <a:ext cx="9141619" cy="1018191"/>
          </a:xfrm>
        </p:spPr>
        <p:txBody>
          <a:bodyPr/>
          <a:lstStyle/>
          <a:p>
            <a:r>
              <a:rPr lang="es-GT" dirty="0" smtClean="0"/>
              <a:t>ARM – Direccionamiento load/store</a:t>
            </a:r>
            <a:endParaRPr lang="es-GT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04" y="1474477"/>
            <a:ext cx="9217900" cy="413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2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908" y="1772816"/>
            <a:ext cx="9143538" cy="2952328"/>
          </a:xfrm>
        </p:spPr>
        <p:txBody>
          <a:bodyPr>
            <a:normAutofit fontScale="85000" lnSpcReduction="20000"/>
          </a:bodyPr>
          <a:lstStyle/>
          <a:p>
            <a:r>
              <a:rPr lang="es-GT" sz="3200" dirty="0" smtClean="0"/>
              <a:t>El valor literal o inmediato es de máximo 8 bits</a:t>
            </a:r>
          </a:p>
          <a:p>
            <a:r>
              <a:rPr lang="es-GT" sz="3200" dirty="0" smtClean="0"/>
              <a:t>Puede “escalarse” a potencias de dos</a:t>
            </a:r>
          </a:p>
          <a:p>
            <a:pPr lvl="1"/>
            <a:r>
              <a:rPr lang="es-GT" sz="2800" dirty="0" smtClean="0"/>
              <a:t>Bit 25=0, ARM toma el literal de 8 bits únicamente</a:t>
            </a:r>
          </a:p>
          <a:p>
            <a:pPr lvl="1"/>
            <a:r>
              <a:rPr lang="es-GT" sz="2800" dirty="0" smtClean="0"/>
              <a:t>Bit 25=1, ARM toma el literal de 8 bits, 4 bits </a:t>
            </a:r>
            <a:r>
              <a:rPr lang="es-GT" sz="2800" dirty="0"/>
              <a:t>a alineamiento. ARM hace operación de “desplazamiento” y “rotación”</a:t>
            </a:r>
          </a:p>
          <a:p>
            <a:pPr lvl="2"/>
            <a:r>
              <a:rPr lang="es-GT" sz="2600" dirty="0" smtClean="0"/>
              <a:t>Literal = N</a:t>
            </a:r>
          </a:p>
          <a:p>
            <a:pPr lvl="2"/>
            <a:r>
              <a:rPr lang="es-GT" sz="2600" dirty="0" smtClean="0"/>
              <a:t>Alineamiento = n</a:t>
            </a:r>
          </a:p>
          <a:p>
            <a:pPr lvl="2"/>
            <a:r>
              <a:rPr lang="es-GT" sz="2600" dirty="0" smtClean="0"/>
              <a:t>Número = N * 2</a:t>
            </a:r>
            <a:r>
              <a:rPr lang="es-GT" sz="2600" baseline="30000" dirty="0" smtClean="0"/>
              <a:t>2</a:t>
            </a:r>
            <a:r>
              <a:rPr lang="es-GT" sz="2600" baseline="60000" dirty="0" smtClean="0"/>
              <a:t>n</a:t>
            </a:r>
            <a:endParaRPr lang="es-GT" sz="2600" baseline="60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Literal o inmediato</a:t>
            </a:r>
            <a:endParaRPr lang="es-G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87" y="3789040"/>
            <a:ext cx="6735327" cy="210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3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2876" y="1905000"/>
            <a:ext cx="10188160" cy="3697465"/>
          </a:xfrm>
        </p:spPr>
        <p:txBody>
          <a:bodyPr>
            <a:normAutofit/>
          </a:bodyPr>
          <a:lstStyle/>
          <a:p>
            <a:r>
              <a:rPr lang="es-GT" sz="3200" dirty="0" smtClean="0"/>
              <a:t>Ejemplo</a:t>
            </a:r>
          </a:p>
          <a:p>
            <a:r>
              <a:rPr lang="es-GT" sz="3200" dirty="0" smtClean="0"/>
              <a:t>La siguiente instrucción: </a:t>
            </a:r>
            <a:r>
              <a:rPr lang="es-GT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r0, #0xFF0</a:t>
            </a:r>
          </a:p>
          <a:p>
            <a:pPr lvl="1"/>
            <a:r>
              <a:rPr lang="es-GT" dirty="0" smtClean="0">
                <a:cs typeface="Courier New" panose="02070309020205020404" pitchFamily="49" charset="0"/>
              </a:rPr>
              <a:t>Excede los 8 bits</a:t>
            </a:r>
          </a:p>
          <a:p>
            <a:pPr lvl="1"/>
            <a:r>
              <a:rPr lang="es-GT" dirty="0" smtClean="0">
                <a:cs typeface="Courier New" panose="02070309020205020404" pitchFamily="49" charset="0"/>
              </a:rPr>
              <a:t>0xFF0 = 1111 1111 0000</a:t>
            </a:r>
          </a:p>
          <a:p>
            <a:pPr lvl="1"/>
            <a:r>
              <a:rPr lang="es-GT" dirty="0" smtClean="0">
                <a:cs typeface="Courier New" panose="02070309020205020404" pitchFamily="49" charset="0"/>
              </a:rPr>
              <a:t>Se necesita ROTAR 4 veces a la izquierda, es decir 28 a la derecha</a:t>
            </a:r>
          </a:p>
          <a:p>
            <a:pPr lvl="2"/>
            <a:r>
              <a:rPr lang="es-GT" dirty="0" smtClean="0">
                <a:cs typeface="Courier New" panose="02070309020205020404" pitchFamily="49" charset="0"/>
              </a:rPr>
              <a:t>ARM define el alineamiento como 14 (28/2)	1110</a:t>
            </a:r>
          </a:p>
          <a:p>
            <a:r>
              <a:rPr lang="es-GT" sz="3200" dirty="0" smtClean="0"/>
              <a:t>¿Es posible la instrucción  </a:t>
            </a:r>
            <a:r>
              <a:rPr lang="es-GT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s-GT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r0, #</a:t>
            </a:r>
            <a:r>
              <a:rPr lang="es-GT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0xFF000000 </a:t>
            </a:r>
            <a:r>
              <a:rPr lang="es-GT" sz="2800" dirty="0" smtClean="0">
                <a:cs typeface="Courier New" panose="02070309020205020404" pitchFamily="49" charset="0"/>
              </a:rPr>
              <a:t>?</a:t>
            </a:r>
          </a:p>
          <a:p>
            <a:endParaRPr lang="es-GT" sz="2800" dirty="0" smtClean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Literal o inmediato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642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 smtClean="0"/>
              <a:t>Conocido también como </a:t>
            </a:r>
            <a:r>
              <a:rPr lang="es-GT" dirty="0" smtClean="0">
                <a:solidFill>
                  <a:schemeClr val="accent1"/>
                </a:solidFill>
              </a:rPr>
              <a:t>“Indexado” </a:t>
            </a:r>
            <a:r>
              <a:rPr lang="es-GT" dirty="0" smtClean="0"/>
              <a:t>en ARM</a:t>
            </a:r>
          </a:p>
          <a:p>
            <a:r>
              <a:rPr lang="es-GT" dirty="0" smtClean="0"/>
              <a:t>En otros procesadores puede llamarse “Registro Base”</a:t>
            </a:r>
          </a:p>
          <a:p>
            <a:r>
              <a:rPr lang="es-GT" dirty="0" smtClean="0"/>
              <a:t>El registro apunta al operando</a:t>
            </a:r>
          </a:p>
          <a:p>
            <a:r>
              <a:rPr lang="es-GT" dirty="0" smtClean="0"/>
              <a:t>Hace 3 operaciones para acceder al operando:</a:t>
            </a:r>
          </a:p>
          <a:p>
            <a:pPr lvl="1"/>
            <a:r>
              <a:rPr lang="es-GT" dirty="0" smtClean="0"/>
              <a:t>Lee la instrucción para encontrar el registro que apunta al operando</a:t>
            </a:r>
          </a:p>
          <a:p>
            <a:pPr lvl="1"/>
            <a:r>
              <a:rPr lang="es-GT" dirty="0" smtClean="0"/>
              <a:t>Lee el registro apuntador para encontrar la dirección del operando</a:t>
            </a:r>
          </a:p>
          <a:p>
            <a:pPr lvl="1"/>
            <a:r>
              <a:rPr lang="es-GT" dirty="0" smtClean="0"/>
              <a:t>Lee en la dirección de memoria indicada por el registro apuntador</a:t>
            </a:r>
          </a:p>
          <a:p>
            <a:pPr lvl="1"/>
            <a:endParaRPr lang="es-G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Registro indirecto</a:t>
            </a:r>
            <a:endParaRPr lang="es-G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2060848"/>
            <a:ext cx="578884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090248" y="5004755"/>
            <a:ext cx="4104456" cy="461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GT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r1, [r0]</a:t>
            </a:r>
          </a:p>
        </p:txBody>
      </p:sp>
    </p:spTree>
    <p:extLst>
      <p:ext uri="{BB962C8B-B14F-4D97-AF65-F5344CB8AC3E}">
        <p14:creationId xmlns:p14="http://schemas.microsoft.com/office/powerpoint/2010/main" val="1073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 smtClean="0"/>
              <a:t>La dirección del operando se forma con el registro apuntador y una literal</a:t>
            </a:r>
          </a:p>
          <a:p>
            <a:r>
              <a:rPr lang="es-GT" dirty="0" smtClean="0"/>
              <a:t>Se conoce también como </a:t>
            </a:r>
            <a:r>
              <a:rPr lang="es-GT" i="1" dirty="0" smtClean="0"/>
              <a:t>base + desplazamiento</a:t>
            </a:r>
          </a:p>
          <a:p>
            <a:r>
              <a:rPr lang="es-GT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r1, [r0, #4]</a:t>
            </a:r>
          </a:p>
          <a:p>
            <a:endParaRPr lang="es-GT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Registro indirecto con desplazamiento (</a:t>
            </a:r>
            <a:r>
              <a:rPr lang="es-GT" i="1" dirty="0" smtClean="0"/>
              <a:t>offset</a:t>
            </a:r>
            <a:r>
              <a:rPr lang="es-GT" dirty="0" smtClean="0"/>
              <a:t>)</a:t>
            </a:r>
            <a:endParaRPr lang="es-GT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5" y="2348880"/>
            <a:ext cx="5650654" cy="263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6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CC3025 - UVG - 2015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b="1" dirty="0" smtClean="0">
                <a:solidFill>
                  <a:schemeClr val="accent4"/>
                </a:solidFill>
              </a:rPr>
              <a:t>INCONDICIONALES</a:t>
            </a:r>
          </a:p>
          <a:p>
            <a:pPr lvl="1"/>
            <a:r>
              <a:rPr lang="es-GT" b="1" dirty="0" smtClean="0">
                <a:cs typeface="Courier New" pitchFamily="49" charset="0"/>
              </a:rPr>
              <a:t>BRANCH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b &lt;</a:t>
            </a:r>
            <a:r>
              <a:rPr lang="es-GT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	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PC&lt;-</a:t>
            </a:r>
            <a:r>
              <a:rPr lang="es-GT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(±32MB) */</a:t>
            </a:r>
          </a:p>
          <a:p>
            <a:pPr lvl="2"/>
            <a:r>
              <a:rPr lang="es-GT" b="1" dirty="0" smtClean="0">
                <a:cs typeface="Courier New" pitchFamily="49" charset="0"/>
              </a:rPr>
              <a:t>Ejemplo: salto a una línea del programa</a:t>
            </a:r>
          </a:p>
          <a:p>
            <a:pPr lvl="1"/>
            <a:endParaRPr lang="es-GT" b="1" dirty="0" smtClean="0">
              <a:cs typeface="Courier New" pitchFamily="49" charset="0"/>
            </a:endParaRPr>
          </a:p>
          <a:p>
            <a:pPr lvl="1"/>
            <a:r>
              <a:rPr lang="es-GT" b="1" dirty="0" smtClean="0">
                <a:cs typeface="Courier New" pitchFamily="49" charset="0"/>
              </a:rPr>
              <a:t>BRANCH  </a:t>
            </a:r>
            <a:r>
              <a:rPr lang="es-GT" b="1" dirty="0" err="1" smtClean="0">
                <a:cs typeface="Courier New" pitchFamily="49" charset="0"/>
              </a:rPr>
              <a:t>with</a:t>
            </a:r>
            <a:r>
              <a:rPr lang="es-GT" b="1" dirty="0" smtClean="0">
                <a:cs typeface="Courier New" pitchFamily="49" charset="0"/>
              </a:rPr>
              <a:t> link	</a:t>
            </a:r>
            <a:r>
              <a:rPr lang="es-GT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s-GT" b="1" dirty="0" smtClean="0">
                <a:cs typeface="Courier New" pitchFamily="49" charset="0"/>
              </a:rPr>
              <a:t> 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GT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PC&lt;-</a:t>
            </a:r>
            <a:r>
              <a:rPr lang="es-GT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LR&lt;-</a:t>
            </a:r>
            <a:r>
              <a:rPr lang="es-GT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.*/</a:t>
            </a:r>
          </a:p>
          <a:p>
            <a:pPr lvl="2"/>
            <a:r>
              <a:rPr lang="es-GT" b="1" dirty="0">
                <a:cs typeface="Courier New" pitchFamily="49" charset="0"/>
              </a:rPr>
              <a:t>Ejemplo: llamado a subrutina de C</a:t>
            </a:r>
          </a:p>
          <a:p>
            <a:pPr lvl="1"/>
            <a:endParaRPr lang="es-GT" b="1" dirty="0" smtClean="0">
              <a:cs typeface="Courier New" pitchFamily="49" charset="0"/>
            </a:endParaRPr>
          </a:p>
          <a:p>
            <a:pPr lvl="1"/>
            <a:r>
              <a:rPr lang="es-GT" b="1" dirty="0" smtClean="0">
                <a:cs typeface="Courier New" pitchFamily="49" charset="0"/>
              </a:rPr>
              <a:t>BRANCH  and </a:t>
            </a:r>
            <a:r>
              <a:rPr lang="es-GT" b="1" dirty="0" err="1" smtClean="0">
                <a:cs typeface="Courier New" pitchFamily="49" charset="0"/>
              </a:rPr>
              <a:t>exch</a:t>
            </a:r>
            <a:r>
              <a:rPr lang="es-GT" b="1" dirty="0" smtClean="0">
                <a:cs typeface="Courier New" pitchFamily="49" charset="0"/>
              </a:rPr>
              <a:t>	</a:t>
            </a:r>
            <a:r>
              <a:rPr lang="es-GT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bx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s-GT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s-GT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PC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s-GT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s-GT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2"/>
            <a:r>
              <a:rPr lang="es-GT" b="1" dirty="0">
                <a:cs typeface="Courier New" pitchFamily="49" charset="0"/>
              </a:rPr>
              <a:t>Ejemplo: salida al Sistema Operativo</a:t>
            </a:r>
          </a:p>
          <a:p>
            <a:pPr lvl="1"/>
            <a:endParaRPr lang="es-GT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s-GT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1800"/>
              </a:spcBef>
              <a:buSzPct val="80000"/>
              <a:buFont typeface="Wingdings" pitchFamily="2" charset="2"/>
              <a:buChar char="§"/>
            </a:pPr>
            <a:endParaRPr lang="es-GT" sz="24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Instrucciones de control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625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3460544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TS103460544</Template>
  <TotalTime>0</TotalTime>
  <Words>1052</Words>
  <Application>Microsoft Office PowerPoint</Application>
  <PresentationFormat>Personalizado</PresentationFormat>
  <Paragraphs>218</Paragraphs>
  <Slides>27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Courier New</vt:lpstr>
      <vt:lpstr>Wingdings</vt:lpstr>
      <vt:lpstr>TS103460544</vt:lpstr>
      <vt:lpstr>Procesador ARM Direccionamiento, control, Entrada / Salida</vt:lpstr>
      <vt:lpstr>Agenda</vt:lpstr>
      <vt:lpstr>Modos de direccionamiento</vt:lpstr>
      <vt:lpstr>ARM – Direccionamiento load/store</vt:lpstr>
      <vt:lpstr>Literal o inmediato</vt:lpstr>
      <vt:lpstr>Literal o inmediato</vt:lpstr>
      <vt:lpstr>Registro indirecto</vt:lpstr>
      <vt:lpstr>Registro indirecto con desplazamiento (offset)</vt:lpstr>
      <vt:lpstr>Instrucciones de control</vt:lpstr>
      <vt:lpstr>Instrucciones de control</vt:lpstr>
      <vt:lpstr>Condicionales</vt:lpstr>
      <vt:lpstr>Ejemplo 1 con condicionales y operaciones </vt:lpstr>
      <vt:lpstr>Ejemplo 2 con condicionales y operaciones </vt:lpstr>
      <vt:lpstr>Instrucciones de control</vt:lpstr>
      <vt:lpstr>Presentación de PowerPoint</vt:lpstr>
      <vt:lpstr>Instrucciones de control: REPETICIONES</vt:lpstr>
      <vt:lpstr>Manejo de entrada y salida</vt:lpstr>
      <vt:lpstr>Manejo de entrada y salida</vt:lpstr>
      <vt:lpstr>Manejo de entrada y salida</vt:lpstr>
      <vt:lpstr>Manejo de entrada y salida</vt:lpstr>
      <vt:lpstr>Manejo de entrada y salida </vt:lpstr>
      <vt:lpstr>Subrutinas</vt:lpstr>
      <vt:lpstr>Llamadas a subrutinas</vt:lpstr>
      <vt:lpstr>Subrutinas</vt:lpstr>
      <vt:lpstr>Organización de un programa en ensamblador</vt:lpstr>
      <vt:lpstr>Organización de un programa en ensamblador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2013-05-05T04:04:34Z</dcterms:created>
  <dcterms:modified xsi:type="dcterms:W3CDTF">2015-04-27T13:29:00Z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