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6" r:id="rId14"/>
    <p:sldId id="267" r:id="rId15"/>
    <p:sldId id="269" r:id="rId16"/>
    <p:sldId id="275" r:id="rId17"/>
    <p:sldId id="277" r:id="rId18"/>
    <p:sldId id="270" r:id="rId19"/>
    <p:sldId id="283" r:id="rId20"/>
    <p:sldId id="284" r:id="rId21"/>
    <p:sldId id="278" r:id="rId22"/>
    <p:sldId id="279" r:id="rId23"/>
    <p:sldId id="280" r:id="rId24"/>
    <p:sldId id="281" r:id="rId25"/>
    <p:sldId id="282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603" autoAdjust="0"/>
  </p:normalViewPr>
  <p:slideViewPr>
    <p:cSldViewPr snapToGrid="0">
      <p:cViewPr>
        <p:scale>
          <a:sx n="79" d="100"/>
          <a:sy n="79" d="100"/>
        </p:scale>
        <p:origin x="-38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F888-D3DA-4874-BA00-D3DDA32233C8}" type="datetimeFigureOut">
              <a:rPr lang="es-GT" smtClean="0"/>
              <a:t>13/05/2015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656CB-4EA8-4EC2-B1B7-5F902A22919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51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656CB-4EA8-4EC2-B1B7-5F902A22919F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30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656CB-4EA8-4EC2-B1B7-5F902A22919F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780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STMFD (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;Push a group of registers on the stack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LDMFD (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Pull a group of registers off the stack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6AC3-193B-44AB-9A0F-D112955C24EF}" type="slidenum">
              <a:rPr lang="es-GT" smtClean="0"/>
              <a:t>12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898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STMFD (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;Push a group of registers on the stack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LDMFD (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es-G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</a:t>
            </a:r>
            <a:r>
              <a:rPr lang="es-G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Pull a group of registers off the stack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6AC3-193B-44AB-9A0F-D112955C24EF}" type="slidenum">
              <a:rPr lang="es-GT" smtClean="0"/>
              <a:t>13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898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6AC3-193B-44AB-9A0F-D112955C24EF}" type="slidenum">
              <a:rPr lang="es-GT" smtClean="0"/>
              <a:t>15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17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err="1" smtClean="0"/>
              <a:t>main.s</a:t>
            </a:r>
            <a:r>
              <a:rPr lang="es-GT" dirty="0" smtClean="0"/>
              <a:t> es más grande, se pasa de la dirección 0x0100. Necesita reubicarse, por eso se hacen los cambios que están en </a:t>
            </a:r>
            <a:r>
              <a:rPr lang="es-GT" dirty="0" smtClean="0">
                <a:solidFill>
                  <a:srgbClr val="FF0000"/>
                </a:solidFill>
              </a:rPr>
              <a:t>rojo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6AC3-193B-44AB-9A0F-D112955C24EF}" type="slidenum">
              <a:rPr lang="es-GT" smtClean="0"/>
              <a:t>18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45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6827C3-2DB9-41B3-9A27-92802C645B74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C9E-BC9A-4AEA-ADAC-B999BF690CFA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70083-CD9D-450E-B6FE-770E3FFD7603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6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939E-2B4A-47FB-A10B-8AE62144B245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745F54-C856-4653-8564-DF7C6CAB5C8C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EF89-987D-4040-B4A1-44AD8CC3AA47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C35-C047-48A6-9D5C-E4F51BC22B80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C8D-8C2D-4839-825C-403E69F5CBAD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70CD-A703-42EE-96AE-696BC2D3959C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4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07D28C-CF11-43BF-9B8A-226D594422DF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4CE-EE05-465C-9D91-0F5CD99C4F6B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973F46-A18E-4DD5-B8CB-80F125E8FB0D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2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focenter.arm.com/help/index.jsp?topic=/com.arm.doc.dui0473c/CEGBHJCJ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roma2.it/didattica/eldig2/deposito/arm-instructionset.pdf" TargetMode="External"/><Relationship Id="rId2" Type="http://schemas.openxmlformats.org/officeDocument/2006/relationships/hyperlink" Target="http://infocenter.arm.com/help/index.jsp?topic=/com.arm.doc.ddi0301h/I1022730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projects/raspberrypi/tutorials/os/ok03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projects/raspberrypi/tutorials/os/ok03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Subrutinas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Procesador ARM </a:t>
            </a:r>
            <a:r>
              <a:rPr lang="es-GT" dirty="0" err="1" smtClean="0"/>
              <a:t>raspberry</a:t>
            </a:r>
            <a:r>
              <a:rPr lang="es-GT" dirty="0" smtClean="0"/>
              <a:t> pi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547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Llamadas múltiples a subrutinas</a:t>
            </a:r>
            <a:endParaRPr lang="es-G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88840"/>
            <a:ext cx="75628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Entrada de parámetros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3" y="2381519"/>
            <a:ext cx="5665062" cy="3998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GT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dirty="0"/>
              <a:t>¿ Y si la subrutina tiene más de 4 parámetros de entrada?</a:t>
            </a:r>
          </a:p>
          <a:p>
            <a:pPr lvl="1"/>
            <a:r>
              <a:rPr lang="es-GT" dirty="0"/>
              <a:t>Utilizamos la pila (STACK)</a:t>
            </a:r>
          </a:p>
          <a:p>
            <a:pPr marL="0" indent="0">
              <a:buNone/>
            </a:pPr>
            <a:endParaRPr lang="es-GT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b="1" dirty="0" err="1">
                <a:latin typeface="Courier New" pitchFamily="49" charset="0"/>
                <a:cs typeface="Courier New" pitchFamily="49" charset="0"/>
              </a:rPr>
              <a:t>push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{r0, r1}</a:t>
            </a:r>
          </a:p>
          <a:p>
            <a:pPr marL="0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pop {r3}</a:t>
            </a:r>
          </a:p>
          <a:p>
            <a:pPr marL="0" indent="0">
              <a:buNone/>
            </a:pPr>
            <a:endParaRPr lang="es-GT" dirty="0">
              <a:latin typeface="Courier New" pitchFamily="49" charset="0"/>
              <a:cs typeface="Courier New" pitchFamily="49" charset="0"/>
            </a:endParaRPr>
          </a:p>
          <a:p>
            <a:endParaRPr lang="es-G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02" y="2381519"/>
            <a:ext cx="3513088" cy="368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152" y="824251"/>
            <a:ext cx="11029616" cy="988332"/>
          </a:xfrm>
        </p:spPr>
        <p:txBody>
          <a:bodyPr/>
          <a:lstStyle/>
          <a:p>
            <a:r>
              <a:rPr lang="es-GT" dirty="0" smtClean="0"/>
              <a:t>SUBRUTINAS “anidadas”: </a:t>
            </a:r>
            <a:br>
              <a:rPr lang="es-GT" dirty="0" smtClean="0"/>
            </a:br>
            <a:r>
              <a:rPr lang="es-GT" sz="3600" cap="none" dirty="0" smtClean="0">
                <a:solidFill>
                  <a:schemeClr val="accent4"/>
                </a:solidFill>
              </a:rPr>
              <a:t>Llamar una subrutina dentro de otra</a:t>
            </a:r>
            <a:endParaRPr lang="es-GT" sz="3600" cap="none" dirty="0">
              <a:solidFill>
                <a:schemeClr val="accent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600" dirty="0" smtClean="0"/>
              <a:t>Guardar registro LR en la pila al inicio de la subrutina</a:t>
            </a:r>
          </a:p>
          <a:p>
            <a:pPr lvl="1"/>
            <a:r>
              <a:rPr lang="es-GT" sz="2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s-GT" sz="2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GT" sz="2600" dirty="0"/>
              <a:t>Recuperar el LR al terminar la subrutina</a:t>
            </a:r>
          </a:p>
          <a:p>
            <a:pPr lvl="1"/>
            <a:r>
              <a:rPr lang="es-GT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pop {</a:t>
            </a:r>
            <a:r>
              <a:rPr lang="es-GT" sz="22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GT" sz="22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2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pc,lr</a:t>
            </a:r>
            <a:endParaRPr lang="es-GT" sz="22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 Subrutina ingreso</a:t>
            </a:r>
          </a:p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ingreso: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G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GT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s-G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r0,=entrada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r1,=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lang="es-GT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/*llama a </a:t>
            </a:r>
            <a:r>
              <a:rPr lang="es-GT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</a:t>
            </a:r>
            <a:r>
              <a:rPr lang="es-GT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GT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{</a:t>
            </a:r>
            <a:r>
              <a:rPr lang="es-GT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s-G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G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s-G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pc,lr</a:t>
            </a:r>
            <a:endParaRPr lang="es-G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SUBRUTINAS “anidadas”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0476" y="2212027"/>
            <a:ext cx="4768574" cy="3678303"/>
          </a:xfrm>
        </p:spPr>
        <p:txBody>
          <a:bodyPr>
            <a:normAutofit/>
          </a:bodyPr>
          <a:lstStyle/>
          <a:p>
            <a:r>
              <a:rPr lang="es-GT" sz="2600" dirty="0" smtClean="0"/>
              <a:t>Se puede guardar todos </a:t>
            </a:r>
            <a:r>
              <a:rPr lang="es-GT" sz="2600" dirty="0"/>
              <a:t>registros de trabajo y </a:t>
            </a:r>
            <a:r>
              <a:rPr lang="es-GT" sz="2600" dirty="0" smtClean="0"/>
              <a:t>el registro </a:t>
            </a:r>
            <a:r>
              <a:rPr lang="es-GT" sz="2600" dirty="0"/>
              <a:t>LR</a:t>
            </a:r>
          </a:p>
          <a:p>
            <a:pPr lvl="1"/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STMFD </a:t>
            </a:r>
            <a:r>
              <a:rPr lang="es-GT" sz="2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!, {r0-r4, </a:t>
            </a:r>
            <a:r>
              <a:rPr lang="es-GT" sz="2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LDMFD </a:t>
            </a:r>
            <a:r>
              <a:rPr lang="es-GT" sz="2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s-GT" sz="2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!, {r0-r4, pc}</a:t>
            </a:r>
          </a:p>
          <a:p>
            <a:endParaRPr lang="es-G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0" y="2295889"/>
            <a:ext cx="6335454" cy="324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SUFIJOS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800" b="1" dirty="0"/>
              <a:t>Sufijo</a:t>
            </a:r>
            <a:r>
              <a:rPr lang="es-GT" sz="2800" dirty="0"/>
              <a:t>: siglas que adicionan condiciones específicas a una instrucción. (GT, EQ). </a:t>
            </a:r>
          </a:p>
          <a:p>
            <a:r>
              <a:rPr lang="es-GT" sz="2800" dirty="0"/>
              <a:t>Se agrega al final de la instrucción</a:t>
            </a:r>
            <a:r>
              <a:rPr lang="es-GT" sz="2800" dirty="0" smtClean="0"/>
              <a:t>.</a:t>
            </a:r>
            <a:endParaRPr lang="es-GT" sz="28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Ejemplo: CMP con sufijo LT </a:t>
            </a:r>
            <a:r>
              <a:rPr lang="es-GT" sz="2000" dirty="0"/>
              <a:t>(</a:t>
            </a:r>
            <a:r>
              <a:rPr lang="es-GT" sz="2000" dirty="0" err="1"/>
              <a:t>Less</a:t>
            </a:r>
            <a:r>
              <a:rPr lang="es-GT" sz="2000" dirty="0"/>
              <a:t> </a:t>
            </a:r>
            <a:r>
              <a:rPr lang="es-GT" sz="2000" dirty="0" err="1"/>
              <a:t>than</a:t>
            </a:r>
            <a:r>
              <a:rPr lang="es-GT" sz="2000" dirty="0"/>
              <a:t>)</a:t>
            </a:r>
            <a:endParaRPr lang="es-GT" sz="2800" dirty="0"/>
          </a:p>
          <a:p>
            <a:pPr marL="365760" lvl="1" indent="0">
              <a:buNone/>
            </a:pPr>
            <a:r>
              <a:rPr lang="es-GT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CMP 		r0, #53</a:t>
            </a:r>
          </a:p>
          <a:p>
            <a:pPr marL="365760" lvl="1" indent="0">
              <a:buNone/>
            </a:pPr>
            <a:r>
              <a:rPr lang="es-GT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CMPLT	 	r1, #7</a:t>
            </a:r>
          </a:p>
          <a:p>
            <a:pPr lvl="1"/>
            <a:r>
              <a:rPr lang="es-GT" sz="2000" dirty="0"/>
              <a:t>CMPLT se ejecuta solo si r0 es menor que 53.</a:t>
            </a:r>
          </a:p>
          <a:p>
            <a:r>
              <a:rPr lang="es-GT" sz="2400" dirty="0"/>
              <a:t>Sufijos (</a:t>
            </a:r>
            <a:r>
              <a:rPr lang="es-GT" sz="2400" dirty="0" err="1"/>
              <a:t>Sufixes</a:t>
            </a:r>
            <a:r>
              <a:rPr lang="es-GT" sz="2400" dirty="0"/>
              <a:t>) en ARM)</a:t>
            </a:r>
          </a:p>
          <a:p>
            <a:r>
              <a:rPr lang="es-GT" dirty="0" smtClean="0">
                <a:hlinkClick r:id="rId2"/>
              </a:rPr>
              <a:t>http</a:t>
            </a:r>
            <a:r>
              <a:rPr lang="es-GT" dirty="0">
                <a:hlinkClick r:id="rId2"/>
              </a:rPr>
              <a:t>://infocenter.arm.com/help/index.jsp?topic=/com.arm.doc.dui0473c/CEGBHJCJ.html</a:t>
            </a:r>
            <a:endParaRPr lang="es-GT" dirty="0"/>
          </a:p>
          <a:p>
            <a:endParaRPr lang="es-GT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DIFERENTES PROGRAMAS FUENTE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>
          <a:xfrm>
            <a:off x="581193" y="2180496"/>
            <a:ext cx="5325622" cy="3678303"/>
          </a:xfrm>
        </p:spPr>
        <p:txBody>
          <a:bodyPr/>
          <a:lstStyle/>
          <a:p>
            <a:r>
              <a:rPr lang="es-GT" dirty="0" smtClean="0"/>
              <a:t>¿Cómo enlazarlos?</a:t>
            </a:r>
          </a:p>
          <a:p>
            <a:pPr lvl="1"/>
            <a:r>
              <a:rPr lang="es-GT" dirty="0" smtClean="0"/>
              <a:t>Con la </a:t>
            </a:r>
            <a:r>
              <a:rPr lang="es-GT" dirty="0" err="1" smtClean="0"/>
              <a:t>directiva</a:t>
            </a:r>
            <a:r>
              <a:rPr lang="es-GT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</a:t>
            </a:r>
            <a:endParaRPr lang="es-GT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GT" dirty="0"/>
              <a:t>Permite </a:t>
            </a:r>
            <a:r>
              <a:rPr lang="es-GT" dirty="0" smtClean="0"/>
              <a:t>que una subrutina pueda accederse desde otros programas </a:t>
            </a:r>
            <a:r>
              <a:rPr lang="es-GT" dirty="0"/>
              <a:t>fuente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287575" y="2702222"/>
            <a:ext cx="1764196" cy="30963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GT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07063" y="2215989"/>
            <a:ext cx="20382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800" b="1" dirty="0" err="1" smtClean="0"/>
              <a:t>random.s</a:t>
            </a:r>
            <a:endParaRPr lang="es-GT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6744072" y="2702222"/>
            <a:ext cx="1764196" cy="30963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GT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449593" y="2215988"/>
            <a:ext cx="14401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800" b="1" dirty="0" err="1"/>
              <a:t>main.s</a:t>
            </a:r>
            <a:endParaRPr lang="es-GT" sz="2800" b="1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Nuevas directivas	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4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4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req</a:t>
            </a:r>
            <a:endParaRPr lang="es-GT" sz="4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GT" sz="2800" dirty="0" smtClean="0"/>
              <a:t>Asigna un “alias” a un registro</a:t>
            </a:r>
          </a:p>
          <a:p>
            <a:pPr lvl="1"/>
            <a:r>
              <a:rPr lang="es-GT" sz="2800" dirty="0" smtClean="0"/>
              <a:t>Ejemplo:</a:t>
            </a:r>
          </a:p>
          <a:p>
            <a:pPr marL="365760" lvl="1" indent="0">
              <a:buNone/>
            </a:pPr>
            <a:r>
              <a:rPr lang="es-GT" sz="2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GT" sz="2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pinNum</a:t>
            </a:r>
            <a:r>
              <a:rPr lang="es-GT" sz="2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req</a:t>
            </a:r>
            <a:r>
              <a:rPr lang="es-GT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r0</a:t>
            </a:r>
          </a:p>
          <a:p>
            <a:endParaRPr lang="es-GT" sz="3200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GT" sz="4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4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unreq</a:t>
            </a:r>
            <a:endParaRPr lang="es-GT" sz="4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GT" sz="2800" dirty="0"/>
              <a:t>Remueve el “alias” del registro</a:t>
            </a:r>
          </a:p>
          <a:p>
            <a:pPr lvl="1"/>
            <a:r>
              <a:rPr lang="es-GT" sz="2800" dirty="0"/>
              <a:t>Ejemplo:</a:t>
            </a:r>
          </a:p>
          <a:p>
            <a:pPr marL="365760" lvl="1" indent="0">
              <a:buNone/>
            </a:pPr>
            <a:r>
              <a:rPr lang="es-GT" sz="2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GT" sz="2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2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pinNum</a:t>
            </a:r>
            <a:endParaRPr lang="es-GT" sz="2800" dirty="0">
              <a:solidFill>
                <a:schemeClr val="accent6"/>
              </a:solidFill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2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RECURSOS ARM</a:t>
            </a:r>
            <a:endParaRPr lang="es-GT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ARM1176JZF-S </a:t>
            </a:r>
            <a:r>
              <a:rPr lang="es-GT" b="1" dirty="0" err="1" smtClean="0"/>
              <a:t>Instruction</a:t>
            </a:r>
            <a:r>
              <a:rPr lang="es-GT" b="1" dirty="0" smtClean="0"/>
              <a:t> </a:t>
            </a:r>
            <a:r>
              <a:rPr lang="es-GT" b="1" dirty="0"/>
              <a:t>S</a:t>
            </a:r>
            <a:r>
              <a:rPr lang="es-GT" b="1" dirty="0" smtClean="0"/>
              <a:t>et </a:t>
            </a:r>
            <a:r>
              <a:rPr lang="es-GT" b="1" dirty="0" err="1"/>
              <a:t>S</a:t>
            </a:r>
            <a:r>
              <a:rPr lang="es-GT" b="1" dirty="0" err="1" smtClean="0"/>
              <a:t>ummary</a:t>
            </a:r>
            <a:endParaRPr lang="es-GT" b="1" dirty="0" smtClean="0"/>
          </a:p>
          <a:p>
            <a:pPr lvl="1"/>
            <a:r>
              <a:rPr lang="es-GT" dirty="0" smtClean="0">
                <a:hlinkClick r:id="rId2"/>
              </a:rPr>
              <a:t>http</a:t>
            </a:r>
            <a:r>
              <a:rPr lang="es-GT" dirty="0">
                <a:hlinkClick r:id="rId2"/>
              </a:rPr>
              <a:t>://infocenter.arm.com/help/index.jsp?topic=/</a:t>
            </a:r>
            <a:r>
              <a:rPr lang="es-GT" dirty="0" smtClean="0">
                <a:hlinkClick r:id="rId2"/>
              </a:rPr>
              <a:t>com.arm.doc.ddi0301h/I1022730.html</a:t>
            </a:r>
            <a:endParaRPr lang="es-GT" dirty="0" smtClean="0"/>
          </a:p>
          <a:p>
            <a:r>
              <a:rPr lang="es-GT" b="1" dirty="0"/>
              <a:t>ARM </a:t>
            </a:r>
            <a:r>
              <a:rPr lang="es-GT" b="1" dirty="0" err="1"/>
              <a:t>Instruction</a:t>
            </a:r>
            <a:r>
              <a:rPr lang="es-GT" b="1" dirty="0"/>
              <a:t> Set</a:t>
            </a:r>
          </a:p>
          <a:p>
            <a:pPr lvl="1"/>
            <a:r>
              <a:rPr lang="es-GT" dirty="0" smtClean="0">
                <a:hlinkClick r:id="rId3"/>
              </a:rPr>
              <a:t>http</a:t>
            </a:r>
            <a:r>
              <a:rPr lang="es-GT" dirty="0">
                <a:hlinkClick r:id="rId3"/>
              </a:rPr>
              <a:t>://</a:t>
            </a:r>
            <a:r>
              <a:rPr lang="es-GT" dirty="0" smtClean="0">
                <a:hlinkClick r:id="rId3"/>
              </a:rPr>
              <a:t>www.uniroma2.it/didattica/eldig2/deposito/arm-instructionset.pdf</a:t>
            </a:r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5153" y="1260884"/>
            <a:ext cx="4476544" cy="5476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4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s-GT" sz="2400" b="1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random</a:t>
            </a:r>
            <a:endParaRPr lang="es-GT" sz="2400" b="1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xnm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r0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a 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r1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a,#0xef00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a,xnm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a,xnm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a,xnm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xnm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r0,a,#73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pc,lr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52902" y="780753"/>
            <a:ext cx="202091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800" b="1" dirty="0" err="1" smtClean="0"/>
              <a:t>random.s</a:t>
            </a:r>
            <a:endParaRPr lang="es-GT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5015880" y="1260883"/>
            <a:ext cx="6551819" cy="547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	2</a:t>
            </a:r>
          </a:p>
          <a:p>
            <a:r>
              <a:rPr lang="es-GT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global	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function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stmfd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!, {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s-GT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random</a:t>
            </a:r>
            <a:endParaRPr lang="es-GT" sz="2400" b="1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@@ muestra el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generado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r1,r0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r0,=formato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r3, #0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r0, r3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 smtClean="0">
                <a:latin typeface="Courier New" pitchFamily="49" charset="0"/>
                <a:cs typeface="Courier New" pitchFamily="49" charset="0"/>
              </a:rPr>
              <a:t>ldmfd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!, {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s-GT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sz="2400" b="1" dirty="0" err="1" smtClean="0">
                <a:latin typeface="Courier New" pitchFamily="49" charset="0"/>
                <a:cs typeface="Courier New" pitchFamily="49" charset="0"/>
              </a:rPr>
              <a:t>lr</a:t>
            </a:r>
            <a:endParaRPr lang="es-GT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71709" y="780752"/>
            <a:ext cx="14401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800" b="1" dirty="0" err="1"/>
              <a:t>main.s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14307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Actividad </a:t>
            </a:r>
            <a:r>
              <a:rPr lang="es-GT" smtClean="0"/>
              <a:t>14 </a:t>
            </a:r>
            <a:r>
              <a:rPr lang="es-GT" smtClean="0"/>
              <a:t>mayo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GT" dirty="0" smtClean="0"/>
              <a:t>Realizar el diagrama de flujo del programa a implementar para solucionar el temario asignado del proyecto </a:t>
            </a:r>
            <a:r>
              <a:rPr lang="es-GT" dirty="0" smtClean="0"/>
              <a:t>2 (no a nivel de registros).</a:t>
            </a:r>
            <a:endParaRPr lang="es-GT" dirty="0" smtClean="0"/>
          </a:p>
          <a:p>
            <a:pPr algn="just"/>
            <a:r>
              <a:rPr lang="es-GT" dirty="0" smtClean="0"/>
              <a:t>Solamente 1 miembro de cada grupo deberá subir el documento en formato .PDF,  dentro del cual indicará el nombre y carné de ambos integrantes, solamente si ambos han trabajado de forma equitativa.</a:t>
            </a:r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dirty="0" smtClean="0"/>
              <a:t>Agenda</a:t>
            </a:r>
            <a:endParaRPr lang="es-GT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4000" dirty="0" smtClean="0"/>
              <a:t>Subrutinas: conceptos generales</a:t>
            </a:r>
          </a:p>
          <a:p>
            <a:r>
              <a:rPr lang="es-GT" sz="4000" dirty="0" smtClean="0"/>
              <a:t>Subrutinas anidadas</a:t>
            </a:r>
          </a:p>
          <a:p>
            <a:r>
              <a:rPr lang="es-GT" sz="4000" dirty="0" smtClean="0"/>
              <a:t>Enlazado de programas fuente</a:t>
            </a:r>
          </a:p>
          <a:p>
            <a:r>
              <a:rPr lang="es-GT" sz="4000" dirty="0" smtClean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Importante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 smtClean="0"/>
              <a:t>Dejar ordenada el área de trabajo: teclado, mouse, monitor u otros.</a:t>
            </a:r>
          </a:p>
          <a:p>
            <a:r>
              <a:rPr lang="es-GT" dirty="0" smtClean="0"/>
              <a:t>DEPOSITAR LA BASURA EN EL LUGAR ASIGNADO. </a:t>
            </a:r>
            <a:r>
              <a:rPr lang="es-GT" b="1" dirty="0" smtClean="0"/>
              <a:t>NO EN LAS MESAS DE  TRABAJO.</a:t>
            </a:r>
          </a:p>
          <a:p>
            <a:r>
              <a:rPr lang="es-GT" dirty="0" smtClean="0"/>
              <a:t>NOTA:  de ignorar las instrucciones anteriores, el laboratorio 10 se calificará sobre el </a:t>
            </a:r>
            <a:r>
              <a:rPr lang="es-GT" b="1" dirty="0" smtClean="0"/>
              <a:t>50% </a:t>
            </a:r>
            <a:r>
              <a:rPr lang="es-GT" dirty="0" smtClean="0"/>
              <a:t>de la nota original, a todos los estudiantes de la sección 30.</a:t>
            </a:r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931" y="733096"/>
            <a:ext cx="108712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4000" dirty="0"/>
              <a:t>Organización de un programa en </a:t>
            </a:r>
            <a:r>
              <a:rPr lang="es-GT" sz="4000" dirty="0" smtClean="0"/>
              <a:t>ensamblador</a:t>
            </a:r>
            <a:endParaRPr lang="es-ES" sz="4000" dirty="0"/>
          </a:p>
        </p:txBody>
      </p:sp>
      <p:sp>
        <p:nvSpPr>
          <p:cNvPr id="3481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- 2014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90910" y="2041634"/>
            <a:ext cx="10871200" cy="4495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SzTx/>
              <a:buFontTx/>
              <a:buAutoNum type="arabicPeriod"/>
            </a:pPr>
            <a:r>
              <a:rPr lang="es-ES" sz="3600" dirty="0" smtClean="0"/>
              <a:t>Tener una idea clara del problema que va a resolver (</a:t>
            </a:r>
            <a:r>
              <a:rPr lang="es-ES" sz="3600" b="1" dirty="0" smtClean="0"/>
              <a:t>algoritmo</a:t>
            </a:r>
            <a:r>
              <a:rPr lang="es-ES" sz="3600" dirty="0" smtClean="0"/>
              <a:t>, diagrama de flujo)</a:t>
            </a:r>
          </a:p>
          <a:p>
            <a:pPr marL="990600" lvl="1" indent="-533400" eaLnBrk="1" hangingPunct="1"/>
            <a:r>
              <a:rPr lang="es-ES" sz="3200" dirty="0" smtClean="0"/>
              <a:t>Esbozar ideas en términos generales y planear la lógica general</a:t>
            </a:r>
          </a:p>
          <a:p>
            <a:pPr marL="990600" lvl="1" indent="-533400" eaLnBrk="1" hangingPunct="1"/>
            <a:r>
              <a:rPr lang="es-ES" sz="3200" dirty="0" smtClean="0"/>
              <a:t>Definir variables en memoria y especificación de registros</a:t>
            </a:r>
          </a:p>
          <a:p>
            <a:pPr marL="990600" lvl="1" indent="-533400" eaLnBrk="1" hangingPunct="1"/>
            <a:r>
              <a:rPr lang="es-ES" sz="3200" dirty="0" smtClean="0"/>
              <a:t>Planear estrategia para las instrucciones: rutinas de inicialización, uso de salto condicional, uso de repeticiones (LOOP).</a:t>
            </a:r>
          </a:p>
          <a:p>
            <a:pPr marL="609600" indent="-609600" eaLnBrk="1" hangingPunct="1"/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47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317" y="722586"/>
            <a:ext cx="108712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4000" dirty="0"/>
              <a:t>Organización de un programa en ensamblador</a:t>
            </a:r>
            <a:endParaRPr lang="es-ES" sz="4000" dirty="0"/>
          </a:p>
        </p:txBody>
      </p:sp>
      <p:sp>
        <p:nvSpPr>
          <p:cNvPr id="3789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- 2014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2441" y="1947041"/>
            <a:ext cx="10871200" cy="44958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 smtClean="0"/>
              <a:t>Organizar el programa en unidades lógicas de modo que contenga  subrutinas.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Arial" pitchFamily="34" charset="0"/>
              <a:buChar char="•"/>
            </a:pPr>
            <a:r>
              <a:rPr lang="es-ES" dirty="0"/>
              <a:t>t</a:t>
            </a:r>
            <a:r>
              <a:rPr lang="es-ES" sz="3200" dirty="0" smtClean="0"/>
              <a:t>amaño de las subrutinas </a:t>
            </a:r>
            <a:r>
              <a:rPr lang="es-ES" sz="3200" dirty="0" smtClean="0">
                <a:sym typeface="Wingdings" pitchFamily="2" charset="2"/>
              </a:rPr>
              <a:t> </a:t>
            </a:r>
            <a:r>
              <a:rPr lang="es-ES" sz="3200" dirty="0" smtClean="0"/>
              <a:t>alrededor de 25 líneas (tamaño de la pantalla) para facilidad de depuración.</a:t>
            </a:r>
          </a:p>
          <a:p>
            <a:pPr marL="609600" indent="-609600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/>
              <a:t>Utilizar otros programas como guías. No intentar memorizar el material técnico ni codificar sin “analizar bien”. Mucho menos “adivinar”</a:t>
            </a:r>
          </a:p>
          <a:p>
            <a:pPr marL="609600" indent="-609600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/>
              <a:t>Utilizar comentarios para clarificar lo que hace </a:t>
            </a:r>
            <a:r>
              <a:rPr lang="es-ES" sz="3600" dirty="0" smtClean="0"/>
              <a:t>la subrutina </a:t>
            </a:r>
            <a:r>
              <a:rPr lang="es-ES" sz="3600" dirty="0"/>
              <a:t>y la instrucción que está utilizando.</a:t>
            </a:r>
          </a:p>
        </p:txBody>
      </p:sp>
    </p:spTree>
    <p:extLst>
      <p:ext uri="{BB962C8B-B14F-4D97-AF65-F5344CB8AC3E}">
        <p14:creationId xmlns:p14="http://schemas.microsoft.com/office/powerpoint/2010/main" val="29965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3600" dirty="0" smtClean="0"/>
              <a:t>ANTES DE SOLICITAR AYUDA AL CATEDRÁTICO O AUXILIAR </a:t>
            </a:r>
            <a:r>
              <a:rPr lang="es-GT" sz="3600" dirty="0" smtClean="0">
                <a:solidFill>
                  <a:schemeClr val="accent4"/>
                </a:solidFill>
              </a:rPr>
              <a:t>VERIFIQUE por favor</a:t>
            </a:r>
            <a:r>
              <a:rPr lang="es-GT" sz="3600" dirty="0" smtClean="0"/>
              <a:t>:</a:t>
            </a:r>
            <a:endParaRPr lang="es-GT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742950" indent="-742950">
              <a:buSzPct val="100000"/>
              <a:buFont typeface="+mj-lt"/>
              <a:buAutoNum type="arabicParenR"/>
            </a:pPr>
            <a:r>
              <a:rPr lang="es-GT" sz="3200" dirty="0" smtClean="0"/>
              <a:t>Si faltan </a:t>
            </a:r>
            <a:r>
              <a:rPr lang="es-GT" sz="3200" dirty="0"/>
              <a:t>las instrucciones para inicializar el </a:t>
            </a:r>
            <a:r>
              <a:rPr lang="es-GT" sz="3200" b="1" dirty="0">
                <a:solidFill>
                  <a:srgbClr val="FF0000"/>
                </a:solidFill>
              </a:rPr>
              <a:t>área de datos:</a:t>
            </a:r>
            <a:r>
              <a:rPr lang="es-GT" sz="3200" dirty="0"/>
              <a:t> </a:t>
            </a:r>
          </a:p>
          <a:p>
            <a:pPr marL="0" indent="0">
              <a:buNone/>
            </a:pPr>
            <a:r>
              <a:rPr lang="es-G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 </a:t>
            </a:r>
            <a:endParaRPr lang="es-G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s-G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endParaRPr lang="es-G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277900"/>
          </a:xfrm>
        </p:spPr>
        <p:txBody>
          <a:bodyPr>
            <a:noAutofit/>
          </a:bodyPr>
          <a:lstStyle/>
          <a:p>
            <a:pPr marL="742950" indent="-742950">
              <a:buSzPct val="100000"/>
              <a:buFont typeface="+mj-lt"/>
              <a:buAutoNum type="arabicParenR" startAt="2"/>
            </a:pPr>
            <a:r>
              <a:rPr lang="es-GT" sz="2400" dirty="0"/>
              <a:t>Si faltan las instrucciones para inicializar el </a:t>
            </a:r>
            <a:r>
              <a:rPr lang="es-GT" sz="2400" b="1" dirty="0">
                <a:solidFill>
                  <a:srgbClr val="FF0000"/>
                </a:solidFill>
              </a:rPr>
              <a:t>área de código y el </a:t>
            </a:r>
            <a:r>
              <a:rPr lang="es-GT" sz="2400" b="1" dirty="0" err="1">
                <a:solidFill>
                  <a:srgbClr val="FF0000"/>
                </a:solidFill>
              </a:rPr>
              <a:t>main</a:t>
            </a:r>
            <a:r>
              <a:rPr lang="es-GT" sz="2400" b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G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endParaRPr lang="es-G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G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s-G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stmfd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!, {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213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3600" dirty="0" smtClean="0"/>
              <a:t>ANTES DE SOLICITAR AYUDA AL CATEDRÁTICO O AUXILIAR </a:t>
            </a:r>
            <a:r>
              <a:rPr lang="es-GT" sz="3600" dirty="0" smtClean="0">
                <a:solidFill>
                  <a:schemeClr val="accent4"/>
                </a:solidFill>
              </a:rPr>
              <a:t>VERIFIQUE por favor</a:t>
            </a:r>
            <a:r>
              <a:rPr lang="es-GT" sz="3600" dirty="0" smtClean="0"/>
              <a:t>:</a:t>
            </a:r>
            <a:endParaRPr lang="es-GT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arenR" startAt="3"/>
            </a:pPr>
            <a:r>
              <a:rPr lang="es-GT" sz="2000" dirty="0" smtClean="0"/>
              <a:t>Si faltan las instrucciones </a:t>
            </a:r>
            <a:r>
              <a:rPr lang="es-GT" sz="2000" dirty="0"/>
              <a:t>para </a:t>
            </a:r>
            <a:r>
              <a:rPr lang="es-GT" sz="2000" b="1" dirty="0">
                <a:solidFill>
                  <a:srgbClr val="FF0000"/>
                </a:solidFill>
              </a:rPr>
              <a:t>salir al </a:t>
            </a:r>
            <a:r>
              <a:rPr lang="es-GT" sz="2000" b="1" dirty="0" smtClean="0">
                <a:solidFill>
                  <a:srgbClr val="FF0000"/>
                </a:solidFill>
              </a:rPr>
              <a:t>SO (Linux): </a:t>
            </a:r>
            <a:endParaRPr lang="es-GT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r0,#0 </a:t>
            </a:r>
            <a:endParaRPr lang="es-G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r3,#0 </a:t>
            </a:r>
            <a:endParaRPr lang="es-G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ldmfd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!,{</a:t>
            </a: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s-G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s-G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G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arenR" startAt="4"/>
            </a:pPr>
            <a:r>
              <a:rPr lang="es-GT" sz="2000" dirty="0"/>
              <a:t>Si el programa que se está ensamblando es el mismo que están editando. POR FAVOR SEAN ¡¡¡ORDENADOS!!!! </a:t>
            </a:r>
            <a:endParaRPr lang="es-G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arenR" startAt="4"/>
            </a:pPr>
            <a:r>
              <a:rPr lang="es-GT" sz="2000" dirty="0" smtClean="0"/>
              <a:t>Si las subrutinas definidas están después de las instrucciones anteriores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908991" cy="426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s-GT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instrucciones del 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2) */</a:t>
            </a:r>
          </a:p>
          <a:p>
            <a:pPr marL="0" indent="0">
              <a:buNone/>
            </a:pP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instrucciones del 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3) */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s-GT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/*** Inicio de subrutinas ***/</a:t>
            </a:r>
          </a:p>
          <a:p>
            <a:pPr marL="0" indent="0">
              <a:buNone/>
            </a:pP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subrutina1: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0" indent="0">
              <a:buNone/>
            </a:pP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G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pc,lr</a:t>
            </a:r>
            <a:endParaRPr lang="es-GT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Otros consejos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GT" sz="2800" dirty="0" smtClean="0"/>
              <a:t>Al tener bloques de código que llaman a las subrutinas </a:t>
            </a:r>
            <a:r>
              <a:rPr lang="es-GT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GT" sz="2800" dirty="0" smtClean="0"/>
              <a:t> y/o </a:t>
            </a:r>
            <a:r>
              <a:rPr lang="es-G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GT" sz="2800" dirty="0" smtClean="0"/>
              <a:t>, es conveniente utilizar los registros de </a:t>
            </a:r>
            <a:r>
              <a:rPr lang="es-G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  <a:r>
              <a:rPr lang="es-GT" sz="2800" dirty="0" smtClean="0"/>
              <a:t> a </a:t>
            </a:r>
            <a:r>
              <a:rPr lang="es-G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r11</a:t>
            </a:r>
            <a:r>
              <a:rPr lang="es-GT" sz="2800" dirty="0" smtClean="0"/>
              <a:t>, ya que los registros </a:t>
            </a:r>
            <a:r>
              <a:rPr lang="es-G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G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r1, r2, r3, r4, r12</a:t>
            </a:r>
            <a:r>
              <a:rPr lang="es-GT" sz="2800" dirty="0" smtClean="0"/>
              <a:t> pueden ser cambiados por dichas subrutinas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GT" sz="2400" dirty="0"/>
              <a:t>Si los datos son tipo 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GT" sz="2400" dirty="0"/>
              <a:t>, se utiliza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GT" sz="2400" dirty="0"/>
              <a:t>y los movimientos de memoria son de 4 bytes</a:t>
            </a:r>
          </a:p>
          <a:p>
            <a:r>
              <a:rPr lang="es-GT" sz="2400" dirty="0"/>
              <a:t>Si los datos son tipo 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hword</a:t>
            </a:r>
            <a:r>
              <a:rPr lang="es-GT" sz="2400" dirty="0"/>
              <a:t>, se utiliza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ldrh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strh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GT" sz="2400" dirty="0"/>
              <a:t>y los movimientos de memoria son de 2 bytes</a:t>
            </a:r>
            <a:endParaRPr lang="es-G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GT" sz="2400" dirty="0"/>
              <a:t>Si los datos son tipo 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.byte</a:t>
            </a:r>
            <a:r>
              <a:rPr lang="es-GT" sz="2400" dirty="0"/>
              <a:t>, se utiliza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s-G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r>
              <a:rPr lang="es-G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GT" sz="2400" dirty="0"/>
              <a:t>y los movimientos de memoria son de 1 byte</a:t>
            </a:r>
          </a:p>
          <a:p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9456" y="764705"/>
            <a:ext cx="8285429" cy="748679"/>
          </a:xfrm>
        </p:spPr>
        <p:txBody>
          <a:bodyPr>
            <a:normAutofit/>
          </a:bodyPr>
          <a:lstStyle/>
          <a:p>
            <a:r>
              <a:rPr lang="es-GT" dirty="0" smtClean="0"/>
              <a:t>Bibliografía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67" y="1484784"/>
            <a:ext cx="10273140" cy="392541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Chadwick, Alex. University </a:t>
            </a:r>
            <a:r>
              <a:rPr lang="en-US" sz="2000" b="1" dirty="0"/>
              <a:t>of Cambridge</a:t>
            </a:r>
            <a:r>
              <a:rPr lang="en-US" sz="2000" dirty="0"/>
              <a:t>. Computer Laboratory. Baking Pi- Operating Systems Development. [En </a:t>
            </a:r>
            <a:r>
              <a:rPr lang="en-US" sz="2000" dirty="0" err="1"/>
              <a:t>línea</a:t>
            </a:r>
            <a:r>
              <a:rPr lang="en-US" sz="2000" dirty="0"/>
              <a:t>]. 2013 </a:t>
            </a:r>
          </a:p>
          <a:p>
            <a:r>
              <a:rPr lang="es-GT" sz="2000" dirty="0" smtClean="0">
                <a:hlinkClick r:id="rId2"/>
              </a:rPr>
              <a:t>http</a:t>
            </a:r>
            <a:r>
              <a:rPr lang="es-GT" sz="2000" dirty="0">
                <a:hlinkClick r:id="rId2"/>
              </a:rPr>
              <a:t>://</a:t>
            </a:r>
            <a:r>
              <a:rPr lang="es-GT" sz="2000" dirty="0" smtClean="0">
                <a:hlinkClick r:id="rId2"/>
              </a:rPr>
              <a:t>www.cl.cam.ac.uk/projects/raspberrypi/tutorials/os/ok03.html</a:t>
            </a:r>
            <a:endParaRPr lang="es-GT" sz="2000" dirty="0" smtClean="0"/>
          </a:p>
          <a:p>
            <a:endParaRPr lang="es-GT" sz="2000" b="1" dirty="0" smtClean="0"/>
          </a:p>
          <a:p>
            <a:r>
              <a:rPr lang="es-GT" sz="2000" b="1" dirty="0" err="1" smtClean="0"/>
              <a:t>Clements</a:t>
            </a:r>
            <a:r>
              <a:rPr lang="es-GT" sz="2000" b="1" dirty="0" smtClean="0"/>
              <a:t>, Alan. </a:t>
            </a:r>
            <a:r>
              <a:rPr lang="es-GT" sz="2000" dirty="0" smtClean="0"/>
              <a:t>COMPUTER ORGANIZATION AND ARCHITECTURE .</a:t>
            </a:r>
            <a:r>
              <a:rPr lang="es-GT" sz="2000" dirty="0" err="1" smtClean="0"/>
              <a:t>Themes</a:t>
            </a:r>
            <a:r>
              <a:rPr lang="es-GT" sz="2000" dirty="0" smtClean="0"/>
              <a:t> </a:t>
            </a:r>
            <a:r>
              <a:rPr lang="es-GT" sz="2000" dirty="0"/>
              <a:t>and </a:t>
            </a:r>
            <a:r>
              <a:rPr lang="es-GT" sz="2000" dirty="0" err="1" smtClean="0"/>
              <a:t>Variations</a:t>
            </a:r>
            <a:r>
              <a:rPr lang="es-GT" sz="2000" dirty="0" smtClean="0"/>
              <a:t>. ARM </a:t>
            </a:r>
            <a:r>
              <a:rPr lang="es-GT" sz="2000" dirty="0" err="1" smtClean="0"/>
              <a:t>Processor</a:t>
            </a:r>
            <a:r>
              <a:rPr lang="es-GT" sz="2000" dirty="0" smtClean="0"/>
              <a:t> WORKBOOK. [En línea] 2013 </a:t>
            </a:r>
            <a:r>
              <a:rPr lang="es-GT" sz="2000" u="sng" dirty="0" smtClean="0">
                <a:solidFill>
                  <a:srgbClr val="92D050"/>
                </a:solidFill>
              </a:rPr>
              <a:t>http</a:t>
            </a:r>
            <a:r>
              <a:rPr lang="es-GT" sz="2000" u="sng" dirty="0">
                <a:solidFill>
                  <a:srgbClr val="92D050"/>
                </a:solidFill>
              </a:rPr>
              <a:t>://alanclements.org/COA_Student_Workbook_V5.1.pdf</a:t>
            </a:r>
            <a:r>
              <a:rPr lang="es-GT" sz="2000" dirty="0" smtClean="0"/>
              <a:t>‎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4372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Subrutinas: conceptos generales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192" y="710014"/>
            <a:ext cx="11029616" cy="989997"/>
          </a:xfrm>
        </p:spPr>
        <p:txBody>
          <a:bodyPr/>
          <a:lstStyle/>
          <a:p>
            <a:r>
              <a:rPr lang="es-GT" dirty="0" smtClean="0"/>
              <a:t>subrutina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Función</a:t>
            </a:r>
          </a:p>
          <a:p>
            <a:r>
              <a:rPr lang="es-GT" dirty="0" smtClean="0"/>
              <a:t>Procedimiento</a:t>
            </a:r>
          </a:p>
          <a:p>
            <a:r>
              <a:rPr lang="es-GT" dirty="0" smtClean="0"/>
              <a:t>Método</a:t>
            </a:r>
            <a:endParaRPr lang="es-GT" dirty="0"/>
          </a:p>
        </p:txBody>
      </p:sp>
      <p:sp>
        <p:nvSpPr>
          <p:cNvPr id="5" name="4 Rectángulo"/>
          <p:cNvSpPr/>
          <p:nvPr/>
        </p:nvSpPr>
        <p:spPr>
          <a:xfrm>
            <a:off x="6095999" y="3572866"/>
            <a:ext cx="4032448" cy="792088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dirty="0"/>
              <a:t>Función         Promedio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0116" y="2079021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400" dirty="0"/>
              <a:t>Entrada         2, 3, 4, 5, 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212124" y="5871678"/>
            <a:ext cx="40324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GT" sz="2400" dirty="0"/>
              <a:t>Salida               4</a:t>
            </a:r>
          </a:p>
        </p:txBody>
      </p:sp>
      <p:sp>
        <p:nvSpPr>
          <p:cNvPr id="8" name="7 Flecha abajo"/>
          <p:cNvSpPr/>
          <p:nvPr/>
        </p:nvSpPr>
        <p:spPr>
          <a:xfrm>
            <a:off x="9048328" y="2599685"/>
            <a:ext cx="360040" cy="659046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10 Flecha abajo"/>
          <p:cNvSpPr/>
          <p:nvPr/>
        </p:nvSpPr>
        <p:spPr>
          <a:xfrm>
            <a:off x="9048328" y="5131586"/>
            <a:ext cx="360040" cy="659046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¿Cómo programamos las entradas y salidas de las subrutinas?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Cada programador tiene su propio estilo….</a:t>
            </a:r>
            <a:endParaRPr lang="es-GT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ABI: </a:t>
            </a:r>
            <a:r>
              <a:rPr lang="es-GT" dirty="0" err="1" smtClean="0"/>
              <a:t>Application</a:t>
            </a:r>
            <a:r>
              <a:rPr lang="es-GT" dirty="0" smtClean="0"/>
              <a:t> </a:t>
            </a:r>
            <a:r>
              <a:rPr lang="es-GT" dirty="0" err="1" smtClean="0"/>
              <a:t>Binary</a:t>
            </a:r>
            <a:r>
              <a:rPr lang="es-GT" dirty="0" smtClean="0"/>
              <a:t> Interface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sz="2800" dirty="0" smtClean="0"/>
              <a:t>Estándar que define cómo trabajan las subrutinas en un lenguaje ensamblador</a:t>
            </a:r>
          </a:p>
          <a:p>
            <a:r>
              <a:rPr lang="es-GT" sz="2800" b="1" dirty="0" smtClean="0">
                <a:solidFill>
                  <a:schemeClr val="accent5">
                    <a:lumMod val="75000"/>
                  </a:schemeClr>
                </a:solidFill>
              </a:rPr>
              <a:t>Entrada (input)</a:t>
            </a:r>
          </a:p>
          <a:p>
            <a:pPr lvl="1"/>
            <a:r>
              <a:rPr lang="es-GT" sz="2400" dirty="0" smtClean="0">
                <a:solidFill>
                  <a:schemeClr val="accent6">
                    <a:lumMod val="50000"/>
                  </a:schemeClr>
                </a:solidFill>
              </a:rPr>
              <a:t>r0</a:t>
            </a:r>
          </a:p>
          <a:p>
            <a:pPr lvl="1"/>
            <a:r>
              <a:rPr lang="es-GT" sz="2400" dirty="0" smtClean="0">
                <a:solidFill>
                  <a:schemeClr val="accent6">
                    <a:lumMod val="50000"/>
                  </a:schemeClr>
                </a:solidFill>
              </a:rPr>
              <a:t>r1</a:t>
            </a:r>
          </a:p>
          <a:p>
            <a:pPr lvl="1"/>
            <a:r>
              <a:rPr lang="es-GT" sz="2400" dirty="0" smtClean="0">
                <a:solidFill>
                  <a:schemeClr val="accent6">
                    <a:lumMod val="50000"/>
                  </a:schemeClr>
                </a:solidFill>
              </a:rPr>
              <a:t>r2</a:t>
            </a:r>
          </a:p>
          <a:p>
            <a:pPr lvl="1"/>
            <a:r>
              <a:rPr lang="es-GT" sz="2400" dirty="0" smtClean="0">
                <a:solidFill>
                  <a:schemeClr val="accent6">
                    <a:lumMod val="50000"/>
                  </a:schemeClr>
                </a:solidFill>
              </a:rPr>
              <a:t>r3</a:t>
            </a:r>
            <a:endParaRPr lang="es-GT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sz="2800" b="1" dirty="0">
                <a:solidFill>
                  <a:schemeClr val="accent5">
                    <a:lumMod val="75000"/>
                  </a:schemeClr>
                </a:solidFill>
              </a:rPr>
              <a:t>Salida (output)</a:t>
            </a:r>
          </a:p>
          <a:p>
            <a:pPr lvl="1"/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s-GT" sz="26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lvl="1"/>
            <a:r>
              <a:rPr lang="es-GT" sz="2600" dirty="0">
                <a:solidFill>
                  <a:schemeClr val="accent6">
                    <a:lumMod val="50000"/>
                  </a:schemeClr>
                </a:solidFill>
              </a:rPr>
              <a:t>r1</a:t>
            </a:r>
          </a:p>
          <a:p>
            <a:endParaRPr lang="es-GT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GT" sz="2800" dirty="0">
                <a:solidFill>
                  <a:schemeClr val="accent6">
                    <a:lumMod val="50000"/>
                  </a:schemeClr>
                </a:solidFill>
              </a:rPr>
              <a:t>Ver </a:t>
            </a:r>
            <a:r>
              <a:rPr lang="es-GT" sz="2800" i="1" dirty="0">
                <a:solidFill>
                  <a:schemeClr val="accent6">
                    <a:lumMod val="50000"/>
                  </a:schemeClr>
                </a:solidFill>
              </a:rPr>
              <a:t>Table1.1 ARM ABI </a:t>
            </a:r>
            <a:r>
              <a:rPr lang="es-GT" sz="2800" i="1" dirty="0" err="1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es-GT" sz="28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GT" sz="2800" i="1" dirty="0" err="1">
                <a:solidFill>
                  <a:schemeClr val="accent6">
                    <a:lumMod val="50000"/>
                  </a:schemeClr>
                </a:solidFill>
              </a:rPr>
              <a:t>usage</a:t>
            </a:r>
            <a:r>
              <a:rPr lang="es-GT" sz="28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GT" sz="2800" dirty="0">
                <a:hlinkClick r:id="rId2"/>
              </a:rPr>
              <a:t>http://www.cl.cam.ac.uk/projects/raspberrypi/tutorials/os/ok03.html</a:t>
            </a:r>
            <a:endParaRPr lang="es-GT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GT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Regreso al punto de llamado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180496"/>
            <a:ext cx="6018865" cy="3678303"/>
          </a:xfrm>
        </p:spPr>
        <p:txBody>
          <a:bodyPr>
            <a:normAutofit/>
          </a:bodyPr>
          <a:lstStyle/>
          <a:p>
            <a:r>
              <a:rPr lang="es-GT" dirty="0" smtClean="0"/>
              <a:t>LR = Link </a:t>
            </a:r>
            <a:r>
              <a:rPr lang="es-GT" dirty="0" err="1" smtClean="0"/>
              <a:t>Register</a:t>
            </a:r>
            <a:endParaRPr lang="es-GT" dirty="0" smtClean="0"/>
          </a:p>
          <a:p>
            <a:r>
              <a:rPr lang="es-GT" dirty="0" smtClean="0"/>
              <a:t>Guarda la dirección de regreso, a donde fue llamada la subrutina.</a:t>
            </a:r>
            <a:endParaRPr lang="es-G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1866852"/>
            <a:ext cx="3404745" cy="386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Regreso al punto de llamado</a:t>
            </a:r>
            <a:endParaRPr lang="es-G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1" y="2148239"/>
            <a:ext cx="9580439" cy="36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Subrutinas anidadas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CC3025 - UVG - Departamento de CC-TI - Semestre 1 de 2,014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56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1074</TotalTime>
  <Words>1245</Words>
  <Application>Microsoft Office PowerPoint</Application>
  <PresentationFormat>Personalizado</PresentationFormat>
  <Paragraphs>206</Paragraphs>
  <Slides>26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Dividendo</vt:lpstr>
      <vt:lpstr>Subrutinas</vt:lpstr>
      <vt:lpstr>Agenda</vt:lpstr>
      <vt:lpstr>Subrutinas: conceptos generales</vt:lpstr>
      <vt:lpstr>subrutina</vt:lpstr>
      <vt:lpstr>¿Cómo programamos las entradas y salidas de las subrutinas?</vt:lpstr>
      <vt:lpstr>ABI: Application Binary Interface</vt:lpstr>
      <vt:lpstr>Regreso al punto de llamado</vt:lpstr>
      <vt:lpstr>Regreso al punto de llamado</vt:lpstr>
      <vt:lpstr>Subrutinas anidadas</vt:lpstr>
      <vt:lpstr>Llamadas múltiples a subrutinas</vt:lpstr>
      <vt:lpstr>Entrada de parámetros</vt:lpstr>
      <vt:lpstr>SUBRUTINAS “anidadas”:  Llamar una subrutina dentro de otra</vt:lpstr>
      <vt:lpstr>SUBRUTINAS “anidadas”</vt:lpstr>
      <vt:lpstr>SUFIJOS</vt:lpstr>
      <vt:lpstr>DIFERENTES PROGRAMAS FUENTE</vt:lpstr>
      <vt:lpstr>Nuevas directivas </vt:lpstr>
      <vt:lpstr>RECURSOS ARM</vt:lpstr>
      <vt:lpstr>Presentación de PowerPoint</vt:lpstr>
      <vt:lpstr>Actividad 14 mayo</vt:lpstr>
      <vt:lpstr>Importante</vt:lpstr>
      <vt:lpstr>Organización de un programa en ensamblador</vt:lpstr>
      <vt:lpstr>Organización de un programa en ensamblador</vt:lpstr>
      <vt:lpstr>ANTES DE SOLICITAR AYUDA AL CATEDRÁTICO O AUXILIAR VERIFIQUE por favor:</vt:lpstr>
      <vt:lpstr>ANTES DE SOLICITAR AYUDA AL CATEDRÁTICO O AUXILIAR VERIFIQUE por favor:</vt:lpstr>
      <vt:lpstr>Otros consejos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Subrutinas y enlazado de programas fuente</dc:title>
  <dc:creator>Martha Ligia</dc:creator>
  <cp:lastModifiedBy>user</cp:lastModifiedBy>
  <cp:revision>51</cp:revision>
  <dcterms:created xsi:type="dcterms:W3CDTF">2014-05-07T16:20:17Z</dcterms:created>
  <dcterms:modified xsi:type="dcterms:W3CDTF">2015-05-14T19:41:18Z</dcterms:modified>
</cp:coreProperties>
</file>