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8" r:id="rId3"/>
    <p:sldId id="257" r:id="rId4"/>
    <p:sldId id="437" r:id="rId5"/>
    <p:sldId id="440" r:id="rId6"/>
    <p:sldId id="441" r:id="rId7"/>
    <p:sldId id="442" r:id="rId8"/>
    <p:sldId id="342" r:id="rId9"/>
    <p:sldId id="438" r:id="rId10"/>
    <p:sldId id="447" r:id="rId11"/>
    <p:sldId id="448" r:id="rId12"/>
    <p:sldId id="449" r:id="rId13"/>
    <p:sldId id="450" r:id="rId14"/>
    <p:sldId id="355" r:id="rId15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Montserrat ExtraBold" panose="00000900000000000000" pitchFamily="2" charset="0"/>
      <p:bold r:id="rId22"/>
      <p:boldItalic r:id="rId23"/>
    </p:embeddedFont>
    <p:embeddedFont>
      <p:font typeface="Montserrat Light" panose="000004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6600"/>
    <a:srgbClr val="000000"/>
    <a:srgbClr val="9933FF"/>
    <a:srgbClr val="CC00CC"/>
    <a:srgbClr val="FF3399"/>
    <a:srgbClr val="CC6600"/>
    <a:srgbClr val="8790B9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58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6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7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23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73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31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55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98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A17-EE37-D9C8-8B59-8B6F435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6B9D-875D-4E4A-B78D-A18B7D85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68E8-B751-B0BB-2F14-3C720BD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1CF9-8468-44AA-9591-6E7D78DA8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4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razilan@uitm.edu.m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Menu" TargetMode="External"/><Relationship Id="rId4" Type="http://schemas.openxmlformats.org/officeDocument/2006/relationships/hyperlink" Target="https://en.wikipedia.org/wiki/Personal_compu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5;p22">
            <a:extLst>
              <a:ext uri="{FF2B5EF4-FFF2-40B4-BE49-F238E27FC236}">
                <a16:creationId xmlns:a16="http://schemas.microsoft.com/office/drawing/2014/main" id="{3B32F913-18A5-4137-95D3-F55E82A4A9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40" y="3650513"/>
            <a:ext cx="2473841" cy="5355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018413" y="1484413"/>
            <a:ext cx="3737347" cy="25554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INTRODUCTION TO DIGITAL PUBLISHING &amp; DESIGN</a:t>
            </a:r>
            <a:endParaRPr sz="3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362BC-553B-4FA1-93AE-7D64148A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24" y="1290168"/>
            <a:ext cx="1961620" cy="210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73898-427C-4EF4-AD68-AB4555B8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953" y="0"/>
            <a:ext cx="4228047" cy="3254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4CB5B-5F71-4428-8123-1BDA1331F010}"/>
              </a:ext>
            </a:extLst>
          </p:cNvPr>
          <p:cNvSpPr txBox="1"/>
          <p:nvPr/>
        </p:nvSpPr>
        <p:spPr>
          <a:xfrm>
            <a:off x="2222561" y="3764400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IMD316   | WEEK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29DD2-F81A-DA43-C259-84A78B265224}"/>
              </a:ext>
            </a:extLst>
          </p:cNvPr>
          <p:cNvSpPr txBox="1"/>
          <p:nvPr/>
        </p:nvSpPr>
        <p:spPr>
          <a:xfrm>
            <a:off x="3285460" y="4569258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MOHD AKMAL FAIZ OSMAN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New Media Challenges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732427" y="416668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Privacy and security, 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Misinformation and fake news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Addiction and overuse 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Digital divide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Lack of Transparency.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Compliance with laws/regulations.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Challenges with respect to taxation.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Threat to media channels.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Hurt and life threats to people working in the industry.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7" y="49645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E60C0AB-A405-1BC3-2651-857819DD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7" y="917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26200-B970-3C08-2FFE-5C31DE6A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7" y="134621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D57CD-78DD-836C-578D-701F13784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7" y="176676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45B04-9FF4-9001-BB64-42843411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7" y="219598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851C740-F94E-E533-5D4B-83FB0230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7" y="2611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DB673-F3F9-BC29-557A-ED08855B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7" y="304023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26A56E-C73D-8502-F6C9-629ADBE5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7" y="346078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528B4E-3453-BA9A-A2CF-F0CCF294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7" y="388999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88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Trends/ Culture in Digital Publishing and Design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96030" y="549465"/>
            <a:ext cx="4826865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E-books and audiobooks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Interactive content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Artificial Intelligence (AI) advancements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Data-driven insights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Subscription-based models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Social reading and communities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Voice-activated content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Mobile optimization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Customizable content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Augmented Reality (AR) and Virtual Reality (VR) publications</a:t>
            </a:r>
          </a:p>
          <a:p>
            <a:pPr marL="114300" indent="0" algn="l" fontAlgn="base">
              <a:buNone/>
            </a:pPr>
            <a:r>
              <a:rPr 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Business Development</a:t>
            </a: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8" y="5494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E60C0AB-A405-1BC3-2651-857819DD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42" y="261787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26200-B970-3C08-2FFE-5C31DE6A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42" y="299234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D57CD-78DD-836C-578D-701F13784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78" y="347646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45B04-9FF4-9001-BB64-42843411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42" y="403958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C8297AC-32ED-0681-8A92-019372CA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78" y="11837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10B4591-B9AD-5D9F-3C2F-A70F6AA6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78" y="154088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38A35CF-650F-0380-3D61-7285EB22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78" y="189397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2299667-4C2C-6D66-D79E-C6352BBA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30" y="223687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92F7A7E-CDBB-A04A-FB43-195428F4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78" y="88729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59F4EC-6A94-AEE6-911B-AFD16FF8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51" y="439675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53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Trends/ Culture in Digital Publishing and Design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96030" y="549465"/>
            <a:ext cx="4826865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Self-publishing and indie authors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Gamification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Focus on accessibility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Collaborative content creation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New revenue streams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Eco-friendly publishing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Rise of short-form content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Adaptive learning in education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Blockchain technology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5G and beyond</a:t>
            </a:r>
          </a:p>
          <a:p>
            <a:pPr marL="114300" indent="0" algn="l" fontAlgn="base">
              <a:buNone/>
            </a:pPr>
            <a:r>
              <a:rPr 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Diversifying Revenue</a:t>
            </a:r>
          </a:p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Brand Publishing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F6B16EC-EE05-D350-B6B5-AB74F00C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8" y="5494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F6EFAB8-7944-A3B7-0B9E-8A67E6CA5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54" y="2951918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77BD0D-1332-ECAC-A036-E3EA3E00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8" y="335999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256E9-C4E0-5A0E-DC10-7A02BB602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54" y="372281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37FA19D-3E7E-EE1B-82A7-3CE578EC3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8" y="160634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E5FA7795-4042-A5ED-3C9C-1E839D6A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8" y="196254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51663E7-A025-DF43-7198-8728BA89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8" y="227141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45EA1473-4E60-7950-F761-EF3F5A53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54" y="25988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A759D2F-84C8-FB39-4DFD-22CA950A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54" y="121453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B414DE12-9D37-20E2-E6FF-37DA5B31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97" y="9190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00694D-597B-1094-AD91-8A30EDCC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06" y="4121161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B2360E-D6B5-8DCA-DD16-C176C6B6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06" y="4472468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9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Trends/ Culture in Digital Publishing and Design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96030" y="549465"/>
            <a:ext cx="4826865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l" fontAlgn="base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Personalization</a:t>
            </a:r>
          </a:p>
          <a:p>
            <a:pPr marL="114300" indent="0" algn="l" fontAlgn="base">
              <a:buNone/>
            </a:pPr>
            <a:r>
              <a:rPr 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Videos</a:t>
            </a: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F6B16EC-EE05-D350-B6B5-AB74F00C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8" y="5494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B414DE12-9D37-20E2-E6FF-37DA5B31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97" y="9190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43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3300"/>
                </a:solidFill>
              </a:rPr>
              <a:t>The End of Chapter 2</a:t>
            </a:r>
            <a:endParaRPr sz="3600" dirty="0">
              <a:solidFill>
                <a:srgbClr val="CC3300"/>
              </a:solidFill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294967295"/>
          </p:nvPr>
        </p:nvSpPr>
        <p:spPr>
          <a:xfrm>
            <a:off x="2594344" y="2952175"/>
            <a:ext cx="4260112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  <a:hlinkClick r:id="rId3"/>
              </a:rPr>
              <a:t>akmalfaiz@uitm.edu.my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School of Information Science,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College of Computing, Informatics and Mathematics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 err="1">
                <a:solidFill>
                  <a:srgbClr val="FFFFFF"/>
                </a:solidFill>
              </a:rPr>
              <a:t>Universiti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  <a:r>
              <a:rPr lang="en-MY" sz="1200" b="1" dirty="0" err="1">
                <a:solidFill>
                  <a:srgbClr val="FFFFFF"/>
                </a:solidFill>
              </a:rPr>
              <a:t>Teknologi</a:t>
            </a:r>
            <a:r>
              <a:rPr lang="en-MY" sz="1200" b="1" dirty="0">
                <a:solidFill>
                  <a:srgbClr val="FFFFFF"/>
                </a:solidFill>
              </a:rPr>
              <a:t> MARA (UiTM)</a:t>
            </a:r>
          </a:p>
        </p:txBody>
      </p:sp>
    </p:spTree>
    <p:extLst>
      <p:ext uri="{BB962C8B-B14F-4D97-AF65-F5344CB8AC3E}">
        <p14:creationId xmlns:p14="http://schemas.microsoft.com/office/powerpoint/2010/main" val="2382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547305" y="1705232"/>
            <a:ext cx="2325194" cy="19807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</a:t>
            </a:r>
            <a:r>
              <a:rPr lang="en" dirty="0"/>
              <a:t>OURSE </a:t>
            </a:r>
            <a:r>
              <a:rPr lang="en" sz="4000" dirty="0"/>
              <a:t>O</a:t>
            </a:r>
            <a:r>
              <a:rPr lang="en" dirty="0"/>
              <a:t>UTLINE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10" name="Google Shape;210;p29"/>
          <p:cNvGrpSpPr/>
          <p:nvPr/>
        </p:nvGrpSpPr>
        <p:grpSpPr>
          <a:xfrm rot="982272">
            <a:off x="4356037" y="2153284"/>
            <a:ext cx="4282525" cy="1890005"/>
            <a:chOff x="1047099" y="2119233"/>
            <a:chExt cx="4282525" cy="1890005"/>
          </a:xfrm>
        </p:grpSpPr>
        <p:sp>
          <p:nvSpPr>
            <p:cNvPr id="211" name="Google Shape;211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9933FF"/>
                </a:gs>
                <a:gs pos="3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9"/>
            <p:cNvSpPr/>
            <p:nvPr/>
          </p:nvSpPr>
          <p:spPr>
            <a:xfrm rot="20617728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20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 rot="18900000">
              <a:off x="1497261" y="2231367"/>
              <a:ext cx="2360848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Introduction to Multimedia</a:t>
              </a:r>
              <a:endParaRPr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4" name="Google Shape;214;p29"/>
            <p:cNvSpPr txBox="1"/>
            <p:nvPr/>
          </p:nvSpPr>
          <p:spPr>
            <a:xfrm rot="18900000">
              <a:off x="2015468" y="2119233"/>
              <a:ext cx="3314156" cy="1890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MY" b="1" dirty="0">
                  <a:solidFill>
                    <a:srgbClr val="333333"/>
                  </a:solidFill>
                  <a:latin typeface="+mn-lt"/>
                </a:rPr>
                <a:t>Desktop Publishing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i="0" dirty="0">
                  <a:solidFill>
                    <a:schemeClr val="tx2">
                      <a:lumMod val="10000"/>
                    </a:schemeClr>
                  </a:solidFill>
                  <a:effectLst/>
                  <a:latin typeface="+mn-lt"/>
                </a:rPr>
                <a:t>Methods of DTP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i="0" dirty="0">
                  <a:solidFill>
                    <a:schemeClr val="tx2">
                      <a:lumMod val="10000"/>
                    </a:schemeClr>
                  </a:solidFill>
                  <a:effectLst/>
                  <a:latin typeface="+mn-lt"/>
                </a:rPr>
                <a:t>Digital Publishing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i="0" dirty="0">
                  <a:solidFill>
                    <a:schemeClr val="tx2">
                      <a:lumMod val="10000"/>
                    </a:schemeClr>
                  </a:solidFill>
                  <a:effectLst/>
                  <a:latin typeface="+mn-lt"/>
                </a:rPr>
                <a:t>New Media Challenges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i="0" dirty="0">
                  <a:solidFill>
                    <a:schemeClr val="tx2">
                      <a:lumMod val="10000"/>
                    </a:schemeClr>
                  </a:solidFill>
                  <a:effectLst/>
                  <a:latin typeface="+mn-lt"/>
                </a:rPr>
                <a:t>Trends/ Culture in Digital Publishing and Design</a:t>
              </a:r>
              <a:endParaRPr lang="en-MY" b="1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6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Dekstop Publishing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15414" y="756054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Creation of documents using dedicated </a:t>
            </a:r>
            <a:r>
              <a:rPr lang="en-US" sz="1600" b="0" i="0" strike="noStrike" dirty="0">
                <a:solidFill>
                  <a:srgbClr val="3366CC"/>
                </a:solidFill>
                <a:effectLst/>
                <a:latin typeface="+mn-lt"/>
                <a:hlinkClick r:id="rId3" tooltip="Software"/>
              </a:rPr>
              <a:t>software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 on a personal ("desktop") </a:t>
            </a:r>
            <a:r>
              <a:rPr lang="en-US" sz="1600" b="0" i="0" strike="noStrike" dirty="0">
                <a:solidFill>
                  <a:srgbClr val="3366CC"/>
                </a:solidFill>
                <a:effectLst/>
                <a:latin typeface="+mn-lt"/>
                <a:hlinkClick r:id="rId4" tooltip="Personal computer"/>
              </a:rPr>
              <a:t>computer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was first used almost exclusively for print publications, but now it also assists in the creation of various forms of online content.</a:t>
            </a:r>
            <a:endParaRPr lang="en-US" sz="1600" dirty="0">
              <a:solidFill>
                <a:srgbClr val="202122"/>
              </a:solidFill>
              <a:latin typeface="+mn-lt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technology allows individuals, businesses, and other organizations to self-publish a wide variety of content, from </a:t>
            </a:r>
            <a:r>
              <a:rPr lang="en-US" sz="16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Menu"/>
              </a:rPr>
              <a:t>menus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magazines to books, without the expense of commercial printing</a:t>
            </a:r>
            <a:endParaRPr lang="en-US" sz="1600" b="0" i="0" dirty="0">
              <a:solidFill>
                <a:srgbClr val="202122"/>
              </a:solidFill>
              <a:effectLst/>
              <a:latin typeface="+mn-lt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202122"/>
                </a:solidFill>
                <a:latin typeface="+mn-lt"/>
              </a:rPr>
              <a:t>Requires software</a:t>
            </a:r>
            <a:endParaRPr lang="en-MY" sz="1600" dirty="0">
              <a:solidFill>
                <a:srgbClr val="000000"/>
              </a:solidFill>
              <a:latin typeface="+mn-lt"/>
            </a:endParaRPr>
          </a:p>
          <a:p>
            <a:pPr marL="628650" lvl="1" indent="-171450" algn="just">
              <a:buClr>
                <a:schemeClr val="dk1"/>
              </a:buClr>
              <a:buSzPts val="1100"/>
            </a:pP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4" y="75605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6C6C059-A392-9E83-0703-0B7C13D7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4" y="1379578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B9BD22A-CD5C-838F-4C21-BA05889A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96" y="23050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5B33CE5-3F40-2FC9-EB21-45ADF9DF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4" y="348519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Methods of Dekstop Publishing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15414" y="756054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Page Layout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Graphic Design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Web Publishing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Video Publishing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78" y="79859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6C6C059-A392-9E83-0703-0B7C13D7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78" y="163104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94A67CA-44B8-A0F5-EDB2-009FD696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63" y="1234931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DB7EC-BC4C-C714-F357-0930566C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63" y="206737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5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0"/>
            <a:ext cx="7715250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A29C69-AF4D-CC60-39BB-162453139409}"/>
              </a:ext>
            </a:extLst>
          </p:cNvPr>
          <p:cNvSpPr txBox="1"/>
          <p:nvPr/>
        </p:nvSpPr>
        <p:spPr>
          <a:xfrm>
            <a:off x="1600200" y="971551"/>
            <a:ext cx="6457950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Page Layout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FF50BC26-752F-EF97-C5DF-654D3C9B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287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4AE03-06BF-6690-59E3-53BF219677F1}"/>
              </a:ext>
            </a:extLst>
          </p:cNvPr>
          <p:cNvSpPr txBox="1"/>
          <p:nvPr/>
        </p:nvSpPr>
        <p:spPr>
          <a:xfrm>
            <a:off x="2000250" y="1588250"/>
            <a:ext cx="60579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Involves arranging text and images on a page. It’s the backbone of any print and online publication.</a:t>
            </a:r>
            <a:endParaRPr lang="en-US" sz="1050" dirty="0"/>
          </a:p>
        </p:txBody>
      </p:sp>
      <p:pic>
        <p:nvPicPr>
          <p:cNvPr id="9223" name="Picture 2">
            <a:extLst>
              <a:ext uri="{FF2B5EF4-FFF2-40B4-BE49-F238E27FC236}">
                <a16:creationId xmlns:a16="http://schemas.microsoft.com/office/drawing/2014/main" id="{167DAA73-2158-EB09-67F6-3BF1D5D4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6944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2">
            <a:extLst>
              <a:ext uri="{FF2B5EF4-FFF2-40B4-BE49-F238E27FC236}">
                <a16:creationId xmlns:a16="http://schemas.microsoft.com/office/drawing/2014/main" id="{40422CE3-EDB5-FC9D-D419-B2BAEB1D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57175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0E14DC-4F2D-8616-A519-E7DBFAA398FF}"/>
              </a:ext>
            </a:extLst>
          </p:cNvPr>
          <p:cNvSpPr txBox="1"/>
          <p:nvPr/>
        </p:nvSpPr>
        <p:spPr>
          <a:xfrm>
            <a:off x="2000250" y="2494330"/>
            <a:ext cx="60579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Word, Power Point, Prezi.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7158235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0"/>
            <a:ext cx="7715250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A29C69-AF4D-CC60-39BB-162453139409}"/>
              </a:ext>
            </a:extLst>
          </p:cNvPr>
          <p:cNvSpPr txBox="1"/>
          <p:nvPr/>
        </p:nvSpPr>
        <p:spPr>
          <a:xfrm>
            <a:off x="1600200" y="971551"/>
            <a:ext cx="6457950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Graphic Design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FF50BC26-752F-EF97-C5DF-654D3C9B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287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4AE03-06BF-6690-59E3-53BF219677F1}"/>
              </a:ext>
            </a:extLst>
          </p:cNvPr>
          <p:cNvSpPr txBox="1"/>
          <p:nvPr/>
        </p:nvSpPr>
        <p:spPr>
          <a:xfrm>
            <a:off x="2000250" y="1588250"/>
            <a:ext cx="60579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Focuses more on the visual aspects, like creating logos, banners, and infographics.</a:t>
            </a:r>
            <a:endParaRPr lang="en-US" sz="1050" dirty="0"/>
          </a:p>
        </p:txBody>
      </p:sp>
      <p:pic>
        <p:nvPicPr>
          <p:cNvPr id="9223" name="Picture 2">
            <a:extLst>
              <a:ext uri="{FF2B5EF4-FFF2-40B4-BE49-F238E27FC236}">
                <a16:creationId xmlns:a16="http://schemas.microsoft.com/office/drawing/2014/main" id="{167DAA73-2158-EB09-67F6-3BF1D5D4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6944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2">
            <a:extLst>
              <a:ext uri="{FF2B5EF4-FFF2-40B4-BE49-F238E27FC236}">
                <a16:creationId xmlns:a16="http://schemas.microsoft.com/office/drawing/2014/main" id="{40422CE3-EDB5-FC9D-D419-B2BAEB1D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57175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0E14DC-4F2D-8616-A519-E7DBFAA398FF}"/>
              </a:ext>
            </a:extLst>
          </p:cNvPr>
          <p:cNvSpPr txBox="1"/>
          <p:nvPr/>
        </p:nvSpPr>
        <p:spPr>
          <a:xfrm>
            <a:off x="2000250" y="2494330"/>
            <a:ext cx="60579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Adobe Photoshop, Adobe InDesign, Adobe Illustrator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6719148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0"/>
            <a:ext cx="7715250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A29C69-AF4D-CC60-39BB-162453139409}"/>
              </a:ext>
            </a:extLst>
          </p:cNvPr>
          <p:cNvSpPr txBox="1"/>
          <p:nvPr/>
        </p:nvSpPr>
        <p:spPr>
          <a:xfrm>
            <a:off x="1600200" y="971551"/>
            <a:ext cx="6457950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Web Publishing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FF50BC26-752F-EF97-C5DF-654D3C9B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287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4AE03-06BF-6690-59E3-53BF219677F1}"/>
              </a:ext>
            </a:extLst>
          </p:cNvPr>
          <p:cNvSpPr txBox="1"/>
          <p:nvPr/>
        </p:nvSpPr>
        <p:spPr>
          <a:xfrm>
            <a:off x="2000250" y="1588250"/>
            <a:ext cx="60579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type takes publishing to the digital realm, creating content for websites and social media.</a:t>
            </a:r>
            <a:endParaRPr lang="en-US" sz="1050" dirty="0"/>
          </a:p>
        </p:txBody>
      </p:sp>
      <p:pic>
        <p:nvPicPr>
          <p:cNvPr id="9223" name="Picture 2">
            <a:extLst>
              <a:ext uri="{FF2B5EF4-FFF2-40B4-BE49-F238E27FC236}">
                <a16:creationId xmlns:a16="http://schemas.microsoft.com/office/drawing/2014/main" id="{167DAA73-2158-EB09-67F6-3BF1D5D4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6944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2">
            <a:extLst>
              <a:ext uri="{FF2B5EF4-FFF2-40B4-BE49-F238E27FC236}">
                <a16:creationId xmlns:a16="http://schemas.microsoft.com/office/drawing/2014/main" id="{40422CE3-EDB5-FC9D-D419-B2BAEB1D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57175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0E14DC-4F2D-8616-A519-E7DBFAA398FF}"/>
              </a:ext>
            </a:extLst>
          </p:cNvPr>
          <p:cNvSpPr txBox="1"/>
          <p:nvPr/>
        </p:nvSpPr>
        <p:spPr>
          <a:xfrm>
            <a:off x="2000250" y="2494330"/>
            <a:ext cx="60579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Adobe Dreamweaver, WordPress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0480238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0"/>
            <a:ext cx="7715250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A29C69-AF4D-CC60-39BB-162453139409}"/>
              </a:ext>
            </a:extLst>
          </p:cNvPr>
          <p:cNvSpPr txBox="1"/>
          <p:nvPr/>
        </p:nvSpPr>
        <p:spPr>
          <a:xfrm>
            <a:off x="1600200" y="971551"/>
            <a:ext cx="6457950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Video Publishing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FF50BC26-752F-EF97-C5DF-654D3C9B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287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4AE03-06BF-6690-59E3-53BF219677F1}"/>
              </a:ext>
            </a:extLst>
          </p:cNvPr>
          <p:cNvSpPr txBox="1"/>
          <p:nvPr/>
        </p:nvSpPr>
        <p:spPr>
          <a:xfrm>
            <a:off x="2000250" y="1583532"/>
            <a:ext cx="6057900" cy="10310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developed is made available for anyone with ink/access to view</a:t>
            </a:r>
          </a:p>
          <a:p>
            <a:pPr>
              <a:defRPr/>
            </a:pP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defRPr/>
            </a:pPr>
            <a:endParaRPr lang="en-US" sz="1050" dirty="0"/>
          </a:p>
        </p:txBody>
      </p:sp>
      <p:pic>
        <p:nvPicPr>
          <p:cNvPr id="9223" name="Picture 2">
            <a:extLst>
              <a:ext uri="{FF2B5EF4-FFF2-40B4-BE49-F238E27FC236}">
                <a16:creationId xmlns:a16="http://schemas.microsoft.com/office/drawing/2014/main" id="{167DAA73-2158-EB09-67F6-3BF1D5D4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54305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2">
            <a:extLst>
              <a:ext uri="{FF2B5EF4-FFF2-40B4-BE49-F238E27FC236}">
                <a16:creationId xmlns:a16="http://schemas.microsoft.com/office/drawing/2014/main" id="{40422CE3-EDB5-FC9D-D419-B2BAEB1D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433354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B907A-16AE-9E71-0DE2-DBD2BC9279D2}"/>
              </a:ext>
            </a:extLst>
          </p:cNvPr>
          <p:cNvSpPr txBox="1"/>
          <p:nvPr/>
        </p:nvSpPr>
        <p:spPr>
          <a:xfrm>
            <a:off x="2000250" y="2414617"/>
            <a:ext cx="6057900" cy="723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Adobe Premier Pro, Adobe After Effects, Final Cut Pro</a:t>
            </a:r>
          </a:p>
          <a:p>
            <a:pPr>
              <a:defRPr/>
            </a:pP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defRPr/>
            </a:pP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31142-BCC3-2ADF-6229-813F5ED2C3BC}"/>
              </a:ext>
            </a:extLst>
          </p:cNvPr>
          <p:cNvSpPr txBox="1"/>
          <p:nvPr/>
        </p:nvSpPr>
        <p:spPr>
          <a:xfrm>
            <a:off x="2000250" y="3007657"/>
            <a:ext cx="60579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evolved as important strategy for Marketing, Education, Business, Training, Demonstration, Communication.</a:t>
            </a:r>
          </a:p>
          <a:p>
            <a:pPr>
              <a:defRPr/>
            </a:pP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defRPr/>
            </a:pPr>
            <a:endParaRPr lang="en-US" sz="105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A23E11-59B1-B0CC-33BE-244FBB1B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047429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Digital Publishing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506964" y="483066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The process of publishing in digital formats. These formats include online content on the web, mobile apps, e-readers, and many other digital channels. 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These days, most digital publishing is relatively routine.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Anyone involved in content today will publish posts on social media, articles to their blog, and new pages to their website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Sometimes referred to as e-publishing or online publishing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Sharing of media on computer devices 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8" y="5494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E60C0AB-A405-1BC3-2651-857819DD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42" y="174910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26200-B970-3C08-2FFE-5C31DE6A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42" y="246867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D57CD-78DD-836C-578D-701F13784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42" y="337184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45B04-9FF4-9001-BB64-42843411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42" y="403958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859650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510</Words>
  <Application>Microsoft Office PowerPoint</Application>
  <PresentationFormat>On-screen Show (16:9)</PresentationFormat>
  <Paragraphs>92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Montserrat Light</vt:lpstr>
      <vt:lpstr>Arial</vt:lpstr>
      <vt:lpstr>Georgia</vt:lpstr>
      <vt:lpstr>Montserrat ExtraBold</vt:lpstr>
      <vt:lpstr>Aharoni</vt:lpstr>
      <vt:lpstr>Calibri</vt:lpstr>
      <vt:lpstr>Juliet template</vt:lpstr>
      <vt:lpstr>INTRODUCTION TO DIGITAL PUBLISHING &amp; DESIGN</vt:lpstr>
      <vt:lpstr>COURSE OUTLINE  </vt:lpstr>
      <vt:lpstr>Dekstop Publishing</vt:lpstr>
      <vt:lpstr>Methods of Dekstop Publishing</vt:lpstr>
      <vt:lpstr>PowerPoint Presentation</vt:lpstr>
      <vt:lpstr>PowerPoint Presentation</vt:lpstr>
      <vt:lpstr>PowerPoint Presentation</vt:lpstr>
      <vt:lpstr>PowerPoint Presentation</vt:lpstr>
      <vt:lpstr>Digital Publishing</vt:lpstr>
      <vt:lpstr>New Media Challenges</vt:lpstr>
      <vt:lpstr>Trends/ Culture in Digital Publishing and Design</vt:lpstr>
      <vt:lpstr>Trends/ Culture in Digital Publishing and Design</vt:lpstr>
      <vt:lpstr>Trends/ Culture in Digital Publishing and Design</vt:lpstr>
      <vt:lpstr>The End of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SCIENCE RESEARCH</dc:title>
  <dc:creator>USER</dc:creator>
  <cp:lastModifiedBy>faiz osman</cp:lastModifiedBy>
  <cp:revision>89</cp:revision>
  <dcterms:modified xsi:type="dcterms:W3CDTF">2024-03-30T07:13:05Z</dcterms:modified>
</cp:coreProperties>
</file>