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98" r:id="rId3"/>
    <p:sldId id="463" r:id="rId4"/>
    <p:sldId id="257" r:id="rId5"/>
    <p:sldId id="464" r:id="rId6"/>
    <p:sldId id="442" r:id="rId7"/>
    <p:sldId id="465" r:id="rId8"/>
    <p:sldId id="466" r:id="rId9"/>
    <p:sldId id="470" r:id="rId10"/>
    <p:sldId id="471" r:id="rId11"/>
    <p:sldId id="472" r:id="rId12"/>
    <p:sldId id="473" r:id="rId13"/>
    <p:sldId id="475" r:id="rId14"/>
    <p:sldId id="476" r:id="rId15"/>
    <p:sldId id="355" r:id="rId16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8"/>
    </p:embeddedFont>
    <p:embeddedFont>
      <p:font typeface="Montserrat ExtraBold" panose="00000900000000000000" pitchFamily="2" charset="0"/>
      <p:bold r:id="rId19"/>
      <p:boldItalic r:id="rId20"/>
    </p:embeddedFont>
    <p:embeddedFont>
      <p:font typeface="Montserrat Light" panose="000004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FF6600"/>
    <a:srgbClr val="9933FF"/>
    <a:srgbClr val="CC00CC"/>
    <a:srgbClr val="FF3399"/>
    <a:srgbClr val="CC6600"/>
    <a:srgbClr val="8790B9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6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6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5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08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58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A17-EE37-D9C8-8B59-8B6F435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6B9D-875D-4E4A-B78D-A18B7D85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68E8-B751-B0BB-2F14-3C720BD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1CF9-8468-44AA-9591-6E7D78DA8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4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razilan@uitm.edu.m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5;p22">
            <a:extLst>
              <a:ext uri="{FF2B5EF4-FFF2-40B4-BE49-F238E27FC236}">
                <a16:creationId xmlns:a16="http://schemas.microsoft.com/office/drawing/2014/main" id="{3B32F913-18A5-4137-95D3-F55E82A4A9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40" y="3650513"/>
            <a:ext cx="2473841" cy="5355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018413" y="1484413"/>
            <a:ext cx="3737347" cy="25554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IMAGE AND GRAPHICS</a:t>
            </a:r>
            <a:endParaRPr sz="3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362BC-553B-4FA1-93AE-7D64148A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24" y="1290168"/>
            <a:ext cx="1961620" cy="210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73898-427C-4EF4-AD68-AB4555B8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953" y="0"/>
            <a:ext cx="4228047" cy="3254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4CB5B-5F71-4428-8123-1BDA1331F010}"/>
              </a:ext>
            </a:extLst>
          </p:cNvPr>
          <p:cNvSpPr txBox="1"/>
          <p:nvPr/>
        </p:nvSpPr>
        <p:spPr>
          <a:xfrm>
            <a:off x="2222561" y="3764400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IMD316   | WEEK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29DD2-F81A-DA43-C259-84A78B265224}"/>
              </a:ext>
            </a:extLst>
          </p:cNvPr>
          <p:cNvSpPr txBox="1"/>
          <p:nvPr/>
        </p:nvSpPr>
        <p:spPr>
          <a:xfrm>
            <a:off x="3285460" y="4569258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MOHD AKMAL FAIZ OSMAN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3999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8CAD99-331D-C058-266D-073231405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9865" y="485148"/>
            <a:ext cx="7924800" cy="2841458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Refers to the distance or area between, around, above, below, or within things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described as two-dimensional or three-dimensional; as flat, shallow or as positive or negative space </a:t>
            </a:r>
            <a:r>
              <a:rPr lang="en-US" altLang="en-US" sz="2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altLang="en-US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4BEA72A-3DED-EE0A-05C1-1F7438A0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5" y="895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>
            <a:extLst>
              <a:ext uri="{FF2B5EF4-FFF2-40B4-BE49-F238E27FC236}">
                <a16:creationId xmlns:a16="http://schemas.microsoft.com/office/drawing/2014/main" id="{7B76DAA2-CBCA-2A67-00FB-AD1D4EEE9A27}"/>
              </a:ext>
            </a:extLst>
          </p:cNvPr>
          <p:cNvGrpSpPr>
            <a:grpSpLocks/>
          </p:cNvGrpSpPr>
          <p:nvPr/>
        </p:nvGrpSpPr>
        <p:grpSpPr bwMode="auto">
          <a:xfrm>
            <a:off x="4207042" y="3440906"/>
            <a:ext cx="1295400" cy="1143000"/>
            <a:chOff x="2112" y="3120"/>
            <a:chExt cx="816" cy="720"/>
          </a:xfrm>
          <a:solidFill>
            <a:schemeClr val="bg1"/>
          </a:solidFill>
        </p:grpSpPr>
        <p:sp>
          <p:nvSpPr>
            <p:cNvPr id="9" name="AutoShape 4">
              <a:extLst>
                <a:ext uri="{FF2B5EF4-FFF2-40B4-BE49-F238E27FC236}">
                  <a16:creationId xmlns:a16="http://schemas.microsoft.com/office/drawing/2014/main" id="{31940160-357B-506F-EBC0-25B45D43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120"/>
              <a:ext cx="816" cy="72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09847044-CD89-DC91-C0AC-66DA44DEE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648"/>
              <a:ext cx="192" cy="192"/>
            </a:xfrm>
            <a:prstGeom prst="line">
              <a:avLst/>
            </a:prstGeom>
            <a:grpFill/>
            <a:ln w="9525">
              <a:solidFill>
                <a:schemeClr val="tx2">
                  <a:lumMod val="1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MY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913A54AC-D8B4-996B-B778-4640B5F8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48"/>
              <a:ext cx="624" cy="0"/>
            </a:xfrm>
            <a:prstGeom prst="line">
              <a:avLst/>
            </a:prstGeom>
            <a:grpFill/>
            <a:ln w="9525">
              <a:solidFill>
                <a:schemeClr val="tx2">
                  <a:lumMod val="1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MY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82B461A7-4143-76B5-D013-075908FE7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120"/>
              <a:ext cx="0" cy="528"/>
            </a:xfrm>
            <a:prstGeom prst="line">
              <a:avLst/>
            </a:prstGeom>
            <a:grpFill/>
            <a:ln w="9525">
              <a:solidFill>
                <a:schemeClr val="tx2">
                  <a:lumMod val="1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MY"/>
            </a:p>
          </p:txBody>
        </p:sp>
      </p:grpSp>
      <p:sp>
        <p:nvSpPr>
          <p:cNvPr id="15" name="AutoShape 9">
            <a:extLst>
              <a:ext uri="{FF2B5EF4-FFF2-40B4-BE49-F238E27FC236}">
                <a16:creationId xmlns:a16="http://schemas.microsoft.com/office/drawing/2014/main" id="{556FA655-1057-9067-7863-B89A72782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306" y="3050882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000000"/>
          </a:solidFill>
          <a:ln w="9525">
            <a:solidFill>
              <a:schemeClr val="tx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D2EFEA8B-35C1-0159-81A8-F0DFF44A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06" y="3812882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000000"/>
          </a:solidFill>
          <a:ln w="9525">
            <a:solidFill>
              <a:schemeClr val="tx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7F53398C-6A03-F268-8DE4-0CD78751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106" y="3812882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>
            <a:solidFill>
              <a:schemeClr val="tx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6657D34C-93CF-1A1B-9CEB-D755F9FE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306" y="4574882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0000"/>
          </a:solidFill>
          <a:ln w="9525">
            <a:solidFill>
              <a:schemeClr val="tx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9" name="AutoShape 13">
            <a:extLst>
              <a:ext uri="{FF2B5EF4-FFF2-40B4-BE49-F238E27FC236}">
                <a16:creationId xmlns:a16="http://schemas.microsoft.com/office/drawing/2014/main" id="{0AA41650-E420-0CFE-38C9-824E63EB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706" y="3812882"/>
            <a:ext cx="381000" cy="304800"/>
          </a:xfrm>
          <a:prstGeom prst="curvedLeftArrow">
            <a:avLst>
              <a:gd name="adj1" fmla="val 20000"/>
              <a:gd name="adj2" fmla="val 40000"/>
              <a:gd name="adj3" fmla="val 41667"/>
            </a:avLst>
          </a:prstGeom>
          <a:solidFill>
            <a:srgbClr val="000000"/>
          </a:solidFill>
          <a:ln w="9525">
            <a:solidFill>
              <a:schemeClr val="tx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0" name="AutoShape 14">
            <a:extLst>
              <a:ext uri="{FF2B5EF4-FFF2-40B4-BE49-F238E27FC236}">
                <a16:creationId xmlns:a16="http://schemas.microsoft.com/office/drawing/2014/main" id="{7745512A-9566-4A59-ACA6-5B80D829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506" y="3965282"/>
            <a:ext cx="381000" cy="228600"/>
          </a:xfrm>
          <a:prstGeom prst="curvedRightArrow">
            <a:avLst>
              <a:gd name="adj1" fmla="val 20000"/>
              <a:gd name="adj2" fmla="val 40000"/>
              <a:gd name="adj3" fmla="val 55556"/>
            </a:avLst>
          </a:prstGeom>
          <a:solidFill>
            <a:srgbClr val="000000"/>
          </a:solidFill>
          <a:ln w="9525">
            <a:solidFill>
              <a:schemeClr val="tx2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2659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3999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8CAD99-331D-C058-266D-073231405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9865" y="485148"/>
            <a:ext cx="7924800" cy="2841458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TEXTURE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Surface quality or "feel" of an object, its smoothness, roughness, softness, </a:t>
            </a:r>
            <a:r>
              <a:rPr lang="en-US" altLang="en-US" sz="2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or Simulated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4BEA72A-3DED-EE0A-05C1-1F7438A0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5" y="103872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Documents and Settings\Administrator\Desktop\nabil\smm2005\demo\ch04\tekstur.jpg">
            <a:extLst>
              <a:ext uri="{FF2B5EF4-FFF2-40B4-BE49-F238E27FC236}">
                <a16:creationId xmlns:a16="http://schemas.microsoft.com/office/drawing/2014/main" id="{F8D212AB-5BC9-CDC1-8F35-0E1E4616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3112169"/>
            <a:ext cx="220980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Administrator\Desktop\nabil\smm2005\demo\ch04\teksturbesi.jpg">
            <a:extLst>
              <a:ext uri="{FF2B5EF4-FFF2-40B4-BE49-F238E27FC236}">
                <a16:creationId xmlns:a16="http://schemas.microsoft.com/office/drawing/2014/main" id="{AA50BC19-D99E-8934-1177-31FB1AF7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37" y="3112169"/>
            <a:ext cx="13858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Documents and Settings\Administrator\Desktop\nabil\smm2005\demo\ch04\brick.jpg">
            <a:extLst>
              <a:ext uri="{FF2B5EF4-FFF2-40B4-BE49-F238E27FC236}">
                <a16:creationId xmlns:a16="http://schemas.microsoft.com/office/drawing/2014/main" id="{5C394D7D-3E25-6572-7846-BA616D6A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37" y="3112169"/>
            <a:ext cx="19050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57776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IMAGE SYNTHESIS, ANALYSIS, &amp; TRANSMISSION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31675" y="816165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The process of converting the input text, sketch, or other sources, i.e., another image or mask, into an image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Means to generate artificial images from various input forms,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+mn-lt"/>
              </a:rPr>
              <a:t>i.e.,text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, sketch, audio, or another image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Plays a significant role in many practical applications, i.e., art generation, computer-aided design photo-editing, photo inpainting, education, human–computer interaction,  and security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Has recently become a hot topic with growing interest from researchers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600" b="0" i="0" dirty="0">
              <a:solidFill>
                <a:srgbClr val="202122"/>
              </a:solidFill>
              <a:effectLst/>
              <a:latin typeface="+mn-lt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MY" sz="1600" dirty="0">
              <a:solidFill>
                <a:srgbClr val="000000"/>
              </a:solidFill>
              <a:latin typeface="+mn-lt"/>
            </a:endParaRPr>
          </a:p>
          <a:p>
            <a:pPr marL="628650" lvl="1" indent="-171450" algn="just">
              <a:buClr>
                <a:schemeClr val="dk1"/>
              </a:buClr>
              <a:buSzPts val="1100"/>
            </a:pP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4" y="75605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B9BD22A-CD5C-838F-4C21-BA05889A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949" y="142236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5B33CE5-3F40-2FC9-EB21-45ADF9DF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50" y="206153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644A630-619A-5353-4B0C-456E87AF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50" y="3234108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77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3999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8CAD99-331D-C058-266D-073231405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90024"/>
            <a:ext cx="7924800" cy="4259179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SYNTHESIS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synthesis deals with the generation of images of real or imaginary objects.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an integral part of all computer user interfaces and is indispensable for visualizing 2D, 3D and higher dimensional objects.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of the applications of image synthesis (areas which use image synthesis) are: - </a:t>
            </a:r>
          </a:p>
          <a:p>
            <a:pPr marL="571500" indent="-457200" eaLnBrk="1" hangingPunct="1">
              <a:buClr>
                <a:schemeClr val="tx2">
                  <a:lumMod val="10000"/>
                </a:schemeClr>
              </a:buClr>
              <a:buFont typeface="+mj-lt"/>
              <a:buAutoNum type="arabicParenR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Interface :- </a:t>
            </a:r>
          </a:p>
          <a:p>
            <a:pPr marL="715963" lvl="3" indent="3619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Point-and-click facility </a:t>
            </a:r>
          </a:p>
          <a:p>
            <a:pPr marL="715963" lvl="3" indent="3619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Menu-driven 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4BEA72A-3DED-EE0A-05C1-1F7438A0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429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group of electronic devices&#10;&#10;Description automatically generated">
            <a:extLst>
              <a:ext uri="{FF2B5EF4-FFF2-40B4-BE49-F238E27FC236}">
                <a16:creationId xmlns:a16="http://schemas.microsoft.com/office/drawing/2014/main" id="{5A07BBEE-29CF-D4FC-DA06-42965225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119" y="3070481"/>
            <a:ext cx="3298331" cy="18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085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3999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8CAD99-331D-C058-266D-073231405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913" y="114300"/>
            <a:ext cx="8269259" cy="4914899"/>
          </a:xfrm>
        </p:spPr>
        <p:txBody>
          <a:bodyPr/>
          <a:lstStyle/>
          <a:p>
            <a:pPr marL="571500" indent="-457200" eaLnBrk="1" hangingPunct="1">
              <a:buClrTx/>
              <a:buFont typeface="+mj-lt"/>
              <a:buAutoNum type="arabicPeriod" startAt="2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automation and electronic publishing</a:t>
            </a:r>
          </a:p>
          <a:p>
            <a:pPr marL="900113" lvl="2" indent="-276225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Desktop publishing </a:t>
            </a:r>
          </a:p>
          <a:p>
            <a:pPr marL="900113" lvl="2" indent="-276225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 publishing </a:t>
            </a:r>
          </a:p>
          <a:p>
            <a:pPr marL="900113" lvl="2" indent="-276225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Hypermedia Systems  </a:t>
            </a:r>
          </a:p>
          <a:p>
            <a:pPr marL="571500" indent="-457200" eaLnBrk="1" hangingPunct="1">
              <a:buClrTx/>
              <a:buFont typeface="+mj-lt"/>
              <a:buAutoNum type="arabicPeriod" startAt="3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and Animation for Scientific Visualization and Entertainment</a:t>
            </a:r>
          </a:p>
          <a:p>
            <a:pPr marL="900113" lvl="2" indent="-276225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of real time systems</a:t>
            </a:r>
          </a:p>
          <a:p>
            <a:pPr marL="900113" lvl="2" indent="-276225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 of time-varying behavior of systems </a:t>
            </a:r>
          </a:p>
          <a:p>
            <a:pPr marL="900113" lvl="2" indent="-276225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representation of complex mathematical expressions </a:t>
            </a:r>
          </a:p>
          <a:p>
            <a:pPr marL="900113" lvl="2" indent="-276225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 for fluid flow, chemical reaction etc.</a:t>
            </a:r>
          </a:p>
          <a:p>
            <a:pPr marL="900113" lvl="2" indent="-276225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Cartoons </a:t>
            </a:r>
          </a:p>
          <a:p>
            <a:pPr marL="900113" lvl="2" indent="-276225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Flying logos and more exciting visual for movies </a:t>
            </a:r>
          </a:p>
        </p:txBody>
      </p:sp>
      <p:pic>
        <p:nvPicPr>
          <p:cNvPr id="4" name="Picture 3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A7A133F5-D2A0-FF2A-AB0D-8ABFE048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17" y="248092"/>
            <a:ext cx="2537195" cy="16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02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3300"/>
                </a:solidFill>
              </a:rPr>
              <a:t>The End of Chapter 4</a:t>
            </a:r>
            <a:endParaRPr sz="3600" dirty="0">
              <a:solidFill>
                <a:srgbClr val="CC3300"/>
              </a:solidFill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294967295"/>
          </p:nvPr>
        </p:nvSpPr>
        <p:spPr>
          <a:xfrm>
            <a:off x="2594344" y="2952175"/>
            <a:ext cx="4260112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  <a:hlinkClick r:id="rId3"/>
              </a:rPr>
              <a:t>akmalfaiz@uitm.edu.my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School of Information Science,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College of Computing, Informatics and Mathematics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 err="1">
                <a:solidFill>
                  <a:srgbClr val="FFFFFF"/>
                </a:solidFill>
              </a:rPr>
              <a:t>Universiti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  <a:r>
              <a:rPr lang="en-MY" sz="1200" b="1" dirty="0" err="1">
                <a:solidFill>
                  <a:srgbClr val="FFFFFF"/>
                </a:solidFill>
              </a:rPr>
              <a:t>Teknologi</a:t>
            </a:r>
            <a:r>
              <a:rPr lang="en-MY" sz="1200" b="1" dirty="0">
                <a:solidFill>
                  <a:srgbClr val="FFFFFF"/>
                </a:solidFill>
              </a:rPr>
              <a:t> MARA (UiTM)</a:t>
            </a:r>
          </a:p>
        </p:txBody>
      </p:sp>
    </p:spTree>
    <p:extLst>
      <p:ext uri="{BB962C8B-B14F-4D97-AF65-F5344CB8AC3E}">
        <p14:creationId xmlns:p14="http://schemas.microsoft.com/office/powerpoint/2010/main" val="2382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547305" y="1705232"/>
            <a:ext cx="2325194" cy="19807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</a:t>
            </a:r>
            <a:r>
              <a:rPr lang="en" dirty="0"/>
              <a:t>OURSE </a:t>
            </a:r>
            <a:r>
              <a:rPr lang="en" sz="4000" dirty="0"/>
              <a:t>O</a:t>
            </a:r>
            <a:r>
              <a:rPr lang="en" dirty="0"/>
              <a:t>UTLINE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10" name="Google Shape;210;p29"/>
          <p:cNvGrpSpPr/>
          <p:nvPr/>
        </p:nvGrpSpPr>
        <p:grpSpPr>
          <a:xfrm rot="982272">
            <a:off x="4356036" y="2153284"/>
            <a:ext cx="4282525" cy="1890005"/>
            <a:chOff x="1047099" y="2119234"/>
            <a:chExt cx="4282525" cy="1890005"/>
          </a:xfrm>
        </p:grpSpPr>
        <p:sp>
          <p:nvSpPr>
            <p:cNvPr id="211" name="Google Shape;211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9933FF"/>
                </a:gs>
                <a:gs pos="3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9"/>
            <p:cNvSpPr/>
            <p:nvPr/>
          </p:nvSpPr>
          <p:spPr>
            <a:xfrm rot="20617728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20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 rot="18900000">
              <a:off x="1497261" y="2231367"/>
              <a:ext cx="2360848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IMAGE AND GRAPHICS</a:t>
              </a:r>
              <a:endParaRPr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4" name="Google Shape;214;p29"/>
            <p:cNvSpPr txBox="1"/>
            <p:nvPr/>
          </p:nvSpPr>
          <p:spPr>
            <a:xfrm rot="18900000">
              <a:off x="2015468" y="2119234"/>
              <a:ext cx="3314156" cy="1890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Digital Image Representation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i="0" dirty="0">
                  <a:solidFill>
                    <a:srgbClr val="333333"/>
                  </a:solidFill>
                  <a:effectLst/>
                  <a:latin typeface="+mn-lt"/>
                </a:rPr>
                <a:t>Image and Graphic Format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Image Synthesis, analysis, and Transmission</a:t>
              </a:r>
              <a:endParaRPr lang="en-MY" b="1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6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4" descr="Resize of img01">
            <a:extLst>
              <a:ext uri="{FF2B5EF4-FFF2-40B4-BE49-F238E27FC236}">
                <a16:creationId xmlns:a16="http://schemas.microsoft.com/office/drawing/2014/main" id="{3513ED87-A791-1D21-EDC4-D9A3834F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83" y="2571750"/>
            <a:ext cx="25146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title">
            <a:extLst>
              <a:ext uri="{FF2B5EF4-FFF2-40B4-BE49-F238E27FC236}">
                <a16:creationId xmlns:a16="http://schemas.microsoft.com/office/drawing/2014/main" id="{0C7DC319-0A38-372A-0E14-7E837552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2" y="1080684"/>
            <a:ext cx="51816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Resize of img13">
            <a:extLst>
              <a:ext uri="{FF2B5EF4-FFF2-40B4-BE49-F238E27FC236}">
                <a16:creationId xmlns:a16="http://schemas.microsoft.com/office/drawing/2014/main" id="{6FA53945-935A-99E8-B2AB-C775377C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61" y="2573338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esize of img15">
            <a:extLst>
              <a:ext uri="{FF2B5EF4-FFF2-40B4-BE49-F238E27FC236}">
                <a16:creationId xmlns:a16="http://schemas.microsoft.com/office/drawing/2014/main" id="{DAC78531-BE97-7962-AAFD-97CCA60A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39" y="257175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95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Digital Image Representation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700427" y="598035"/>
            <a:ext cx="5247970" cy="3993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The Makes multimedia application attractive.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Illustrate ideas through image is a very powerful tool in business, marketing, education, medical, engineering, aerospace, etc.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Imported variety resources:</a:t>
            </a:r>
          </a:p>
          <a:p>
            <a:pPr marL="285750" indent="-285750" algn="just">
              <a:buClr>
                <a:srgbClr val="FF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Internet</a:t>
            </a:r>
          </a:p>
          <a:p>
            <a:pPr marL="285750" indent="-285750" algn="just">
              <a:buClr>
                <a:srgbClr val="FF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digital camera</a:t>
            </a:r>
          </a:p>
          <a:p>
            <a:pPr marL="285750" indent="-285750" algn="just">
              <a:buClr>
                <a:srgbClr val="FF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Scanner</a:t>
            </a:r>
          </a:p>
          <a:p>
            <a:pPr marL="285750" indent="-285750" algn="just">
              <a:buClr>
                <a:srgbClr val="FF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02122"/>
                </a:solidFill>
                <a:latin typeface="+mn-lt"/>
              </a:rPr>
              <a:t>Drone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Key feature/element in multimedia products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Most of the time, using text only is not enough to convey a message to the user.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endParaRPr lang="en-US" sz="1600" b="0" i="0" dirty="0">
              <a:solidFill>
                <a:srgbClr val="202122"/>
              </a:solidFill>
              <a:effectLst/>
              <a:latin typeface="+mn-lt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MY" sz="1600" dirty="0">
              <a:solidFill>
                <a:srgbClr val="000000"/>
              </a:solidFill>
              <a:latin typeface="+mn-lt"/>
            </a:endParaRPr>
          </a:p>
          <a:p>
            <a:pPr marL="628650" lvl="1" indent="-171450" algn="just">
              <a:buClr>
                <a:schemeClr val="dk1"/>
              </a:buClr>
              <a:buSzPts val="1100"/>
            </a:pP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BF06D9-B8F7-F1EC-7602-7EA8C242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16" y="54946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B9BD22A-CD5C-838F-4C21-BA05889A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52" y="90733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5B33CE5-3F40-2FC9-EB21-45ADF9DF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52" y="185494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644A630-619A-5353-4B0C-456E87AF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52" y="367047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379AB-D77A-F9CE-18AF-3E54203E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52" y="406997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8000" y="816165"/>
            <a:ext cx="2380342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Digital Image Representation</a:t>
            </a:r>
            <a:endParaRPr sz="20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697216" y="584034"/>
            <a:ext cx="5247970" cy="28774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Multimedia products need attractive graphical combination and presentation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Developers must understand the purpose and significance of graphics that are going to be used in their projects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Also important in information delivery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Graphics can be developed using several methods:</a:t>
            </a:r>
          </a:p>
          <a:p>
            <a:pPr marL="285750" indent="-285750" algn="just">
              <a:buClr>
                <a:srgbClr val="FF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Illustration software</a:t>
            </a:r>
          </a:p>
          <a:p>
            <a:pPr marL="285750" indent="-285750" algn="just">
              <a:buClr>
                <a:srgbClr val="FF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Graphic/image manipulation software</a:t>
            </a:r>
          </a:p>
          <a:p>
            <a:pPr marL="285750" indent="-285750" algn="just">
              <a:buClr>
                <a:srgbClr val="FF0000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Acquiring through scanning or camera transfer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+mn-lt"/>
              </a:rPr>
              <a:t>Graphic files can be stored in various file format – each format has different purposes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600" b="0" i="0" dirty="0">
              <a:solidFill>
                <a:srgbClr val="202122"/>
              </a:solidFill>
              <a:effectLst/>
              <a:latin typeface="+mn-lt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B9BD22A-CD5C-838F-4C21-BA05889A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50" y="51664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5B33CE5-3F40-2FC9-EB21-45ADF9DF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822" y="114665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A463280-2CC2-AFE3-2986-130417B94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822" y="175607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3CA63BB-FBB3-0013-845C-79749A8A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79" y="2365499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6538C58-BB43-1F3B-2E0F-6DD79273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43" y="275093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F50D2BE-B466-26A5-626A-21CB62AC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71" y="362734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64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A29C69-AF4D-CC60-39BB-162453139409}"/>
              </a:ext>
            </a:extLst>
          </p:cNvPr>
          <p:cNvSpPr txBox="1"/>
          <p:nvPr/>
        </p:nvSpPr>
        <p:spPr>
          <a:xfrm>
            <a:off x="619196" y="124172"/>
            <a:ext cx="6457950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Type of Graphics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0D00AD9-93CB-7D64-0F0B-B5232D0BB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032964"/>
              </p:ext>
            </p:extLst>
          </p:nvPr>
        </p:nvGraphicFramePr>
        <p:xfrm>
          <a:off x="291313" y="648857"/>
          <a:ext cx="8445333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5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17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 of Graphic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97">
                <a:tc>
                  <a:txBody>
                    <a:bodyPr/>
                    <a:lstStyle/>
                    <a:p>
                      <a:r>
                        <a:rPr lang="en-US" dirty="0"/>
                        <a:t>Static graphic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show any motion</a:t>
                      </a:r>
                      <a:r>
                        <a:rPr lang="en-US" baseline="0" dirty="0"/>
                        <a:t> or movement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Image, Logo, Picture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141">
                <a:tc>
                  <a:txBody>
                    <a:bodyPr/>
                    <a:lstStyle/>
                    <a:p>
                      <a:r>
                        <a:rPr lang="en-US" dirty="0"/>
                        <a:t>Animated graphic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static graphics, which change over time to dynamically illustrate a sequence or </a:t>
                      </a:r>
                      <a:r>
                        <a:rPr lang="en-US" baseline="0" dirty="0"/>
                        <a:t> 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819">
                <a:tc>
                  <a:txBody>
                    <a:bodyPr/>
                    <a:lstStyle/>
                    <a:p>
                      <a:r>
                        <a:rPr lang="en-US" dirty="0"/>
                        <a:t>Conceptual graphic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explain a concept , idea, theory or impression that cannot be seen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graphic depicting data transfer</a:t>
                      </a:r>
                      <a:r>
                        <a:rPr lang="en-US" baseline="0" dirty="0"/>
                        <a:t> between two computers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5464">
                <a:tc>
                  <a:txBody>
                    <a:bodyPr/>
                    <a:lstStyle/>
                    <a:p>
                      <a:r>
                        <a:rPr lang="en-US" dirty="0"/>
                        <a:t>Screenshots or screen grabs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used in courses</a:t>
                      </a:r>
                      <a:r>
                        <a:rPr lang="en-US" baseline="0" dirty="0"/>
                        <a:t> based on software applications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course on Microsoft word can include screen grabs to show how to perform various tasks in Word, such as opening a document, saving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80238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3999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8CAD99-331D-C058-266D-073231405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71450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create a remarkable graphics, developer must understand graphics and its elements: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Texture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0C323FB1-6518-6B3C-30EA-139DF08F7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822" y="1768642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4404C8-05CF-68C0-7C36-2D57FA56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822" y="2073442"/>
            <a:ext cx="685800" cy="609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Rectangle 6" descr="Woven mat">
            <a:extLst>
              <a:ext uri="{FF2B5EF4-FFF2-40B4-BE49-F238E27FC236}">
                <a16:creationId xmlns:a16="http://schemas.microsoft.com/office/drawing/2014/main" id="{304318D2-8F78-FA6F-E320-D234FB059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822" y="2911642"/>
            <a:ext cx="6858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FD258FC-1BC2-8FF5-13A2-F55FFB76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822" y="3749842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4BEA72A-3DED-EE0A-05C1-1F7438A0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001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72507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3999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8CAD99-331D-C058-266D-073231405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9865" y="221582"/>
            <a:ext cx="7924800" cy="3883192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mark with length and directions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mark made on some surface by a moving point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line include: vertical, horizontal, diagonal, straight or ruled, curved, bent, angular, </a:t>
            </a:r>
            <a:r>
              <a:rPr lang="en-US" altLang="en-US" sz="2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altLang="en-US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4BEA72A-3DED-EE0A-05C1-1F7438A0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5" y="103872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4">
            <a:extLst>
              <a:ext uri="{FF2B5EF4-FFF2-40B4-BE49-F238E27FC236}">
                <a16:creationId xmlns:a16="http://schemas.microsoft.com/office/drawing/2014/main" id="{AE3316EF-E8E4-256D-4E19-6B659E6C8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0832" y="4142874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BF43D039-8AB1-754D-A3FA-1317819C7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5432" y="3685674"/>
            <a:ext cx="1371600" cy="838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94EF81C9-0AEC-4DC6-1D4D-0F7330705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6232" y="3533274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1321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>
            <a:extLst>
              <a:ext uri="{FF2B5EF4-FFF2-40B4-BE49-F238E27FC236}">
                <a16:creationId xmlns:a16="http://schemas.microsoft.com/office/drawing/2014/main" id="{549F83A7-376B-5F49-EDDC-A774A235C4B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3999" cy="5143500"/>
            <a:chOff x="0" y="0"/>
            <a:chExt cx="10287000" cy="6858000"/>
          </a:xfrm>
        </p:grpSpPr>
        <p:pic>
          <p:nvPicPr>
            <p:cNvPr id="9226" name="Picture 4">
              <a:extLst>
                <a:ext uri="{FF2B5EF4-FFF2-40B4-BE49-F238E27FC236}">
                  <a16:creationId xmlns:a16="http://schemas.microsoft.com/office/drawing/2014/main" id="{FBBCE6CB-C3C6-5936-061D-62EACC1D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87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78B031-4EF5-7B26-1F23-1C4B5472D52C}"/>
                </a:ext>
              </a:extLst>
            </p:cNvPr>
            <p:cNvSpPr/>
            <p:nvPr/>
          </p:nvSpPr>
          <p:spPr>
            <a:xfrm>
              <a:off x="190500" y="152400"/>
              <a:ext cx="9906000" cy="655320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5CF2B45-EC41-CDF4-ABD6-2E84DEB5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6915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8CAD99-331D-C058-266D-073231405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9865" y="485148"/>
            <a:ext cx="7924800" cy="2841458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SHAPES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Enclosed space defined and determined by other art elements such as line, color, value, and texture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appear as 2 dimensional (2D) or 3 dimensional (3D)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4BEA72A-3DED-EE0A-05C1-1F7438A0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5" y="103872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aytracing">
            <a:extLst>
              <a:ext uri="{FF2B5EF4-FFF2-40B4-BE49-F238E27FC236}">
                <a16:creationId xmlns:a16="http://schemas.microsoft.com/office/drawing/2014/main" id="{1EB3544E-E9E8-4B7A-9C31-25A6A89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66" y="3440906"/>
            <a:ext cx="20574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5F7716F1-25C9-A71A-0A93-E4297EF53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766" y="3898106"/>
            <a:ext cx="1143000" cy="5334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7BF0A376-1B6F-6C53-DD60-4B7FF2371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766" y="4279106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893CE1F-022F-7169-444A-FDD69F92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166" y="3288506"/>
            <a:ext cx="685800" cy="533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8807200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676</Words>
  <Application>Microsoft Office PowerPoint</Application>
  <PresentationFormat>On-screen Show (16:9)</PresentationFormat>
  <Paragraphs>98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Montserrat Light</vt:lpstr>
      <vt:lpstr>Wingdings</vt:lpstr>
      <vt:lpstr>Arial</vt:lpstr>
      <vt:lpstr>Montserrat ExtraBold</vt:lpstr>
      <vt:lpstr>Aharoni</vt:lpstr>
      <vt:lpstr>Calibri</vt:lpstr>
      <vt:lpstr>Juliet template</vt:lpstr>
      <vt:lpstr>IMAGE AND GRAPHICS</vt:lpstr>
      <vt:lpstr>COURSE OUTLINE  </vt:lpstr>
      <vt:lpstr>PowerPoint Presentation</vt:lpstr>
      <vt:lpstr>Digital Image Representation</vt:lpstr>
      <vt:lpstr>Digital Image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SYNTHESIS, ANALYSIS, &amp; TRANSMISSION</vt:lpstr>
      <vt:lpstr>PowerPoint Presentation</vt:lpstr>
      <vt:lpstr>PowerPoint Presentation</vt:lpstr>
      <vt:lpstr>The End of Chapter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SCIENCE RESEARCH</dc:title>
  <dc:creator>USER</dc:creator>
  <cp:lastModifiedBy>faiz osman</cp:lastModifiedBy>
  <cp:revision>93</cp:revision>
  <dcterms:modified xsi:type="dcterms:W3CDTF">2024-04-01T03:25:25Z</dcterms:modified>
</cp:coreProperties>
</file>