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7"/>
  </p:notesMasterIdLst>
  <p:sldIdLst>
    <p:sldId id="256" r:id="rId2"/>
    <p:sldId id="298" r:id="rId3"/>
    <p:sldId id="284" r:id="rId4"/>
    <p:sldId id="285" r:id="rId5"/>
    <p:sldId id="286" r:id="rId6"/>
    <p:sldId id="287" r:id="rId7"/>
    <p:sldId id="288" r:id="rId8"/>
    <p:sldId id="313" r:id="rId9"/>
    <p:sldId id="314" r:id="rId10"/>
    <p:sldId id="315" r:id="rId11"/>
    <p:sldId id="289" r:id="rId12"/>
    <p:sldId id="290" r:id="rId13"/>
    <p:sldId id="292" r:id="rId14"/>
    <p:sldId id="293" r:id="rId15"/>
    <p:sldId id="257" r:id="rId16"/>
    <p:sldId id="258" r:id="rId17"/>
    <p:sldId id="259" r:id="rId18"/>
    <p:sldId id="260" r:id="rId19"/>
    <p:sldId id="356" r:id="rId20"/>
    <p:sldId id="357" r:id="rId21"/>
    <p:sldId id="261" r:id="rId22"/>
    <p:sldId id="291" r:id="rId23"/>
    <p:sldId id="262" r:id="rId24"/>
    <p:sldId id="263" r:id="rId25"/>
    <p:sldId id="267" r:id="rId26"/>
    <p:sldId id="358" r:id="rId27"/>
    <p:sldId id="268" r:id="rId28"/>
    <p:sldId id="270" r:id="rId29"/>
    <p:sldId id="271" r:id="rId30"/>
    <p:sldId id="272" r:id="rId31"/>
    <p:sldId id="273" r:id="rId32"/>
    <p:sldId id="275" r:id="rId33"/>
    <p:sldId id="277" r:id="rId34"/>
    <p:sldId id="278" r:id="rId35"/>
    <p:sldId id="279" r:id="rId36"/>
    <p:sldId id="280" r:id="rId37"/>
    <p:sldId id="283" r:id="rId38"/>
    <p:sldId id="359" r:id="rId39"/>
    <p:sldId id="360" r:id="rId40"/>
    <p:sldId id="294" r:id="rId41"/>
    <p:sldId id="295" r:id="rId42"/>
    <p:sldId id="361" r:id="rId43"/>
    <p:sldId id="362" r:id="rId44"/>
    <p:sldId id="363" r:id="rId45"/>
    <p:sldId id="355" r:id="rId46"/>
  </p:sldIdLst>
  <p:sldSz cx="9144000" cy="5143500" type="screen16x9"/>
  <p:notesSz cx="6858000" cy="9144000"/>
  <p:embeddedFontLst>
    <p:embeddedFont>
      <p:font typeface="Aharoni" panose="02010803020104030203" pitchFamily="2" charset="-79"/>
      <p:bold r:id="rId48"/>
    </p:embeddedFont>
    <p:embeddedFont>
      <p:font typeface="Arial Black" panose="020B0A04020102020204" pitchFamily="34" charset="0"/>
      <p:bold r:id="rId49"/>
    </p:embeddedFont>
    <p:embeddedFont>
      <p:font typeface="Arial Narrow" panose="020B0606020202030204" pitchFamily="34" charset="0"/>
      <p:regular r:id="rId50"/>
      <p:bold r:id="rId51"/>
      <p:italic r:id="rId52"/>
      <p:boldItalic r:id="rId53"/>
    </p:embeddedFont>
    <p:embeddedFont>
      <p:font typeface="Bookman Old Style" panose="02050604050505020204" pitchFamily="18" charset="0"/>
      <p:regular r:id="rId54"/>
      <p:bold r:id="rId55"/>
      <p:italic r:id="rId56"/>
      <p:boldItalic r:id="rId57"/>
    </p:embeddedFont>
    <p:embeddedFont>
      <p:font typeface="Century" panose="02040604050505020304" pitchFamily="18" charset="0"/>
      <p:regular r:id="rId58"/>
    </p:embeddedFont>
    <p:embeddedFont>
      <p:font typeface="Century Gothic" panose="020B0502020202020204" pitchFamily="34" charset="0"/>
      <p:regular r:id="rId59"/>
      <p:bold r:id="rId60"/>
      <p:italic r:id="rId61"/>
      <p:boldItalic r:id="rId62"/>
    </p:embeddedFont>
    <p:embeddedFont>
      <p:font typeface="Comic Sans MS" panose="030F0702030302020204" pitchFamily="66" charset="0"/>
      <p:regular r:id="rId63"/>
      <p:bold r:id="rId64"/>
      <p:italic r:id="rId65"/>
      <p:boldItalic r:id="rId66"/>
    </p:embeddedFont>
    <p:embeddedFont>
      <p:font typeface="Impact" panose="020B0806030902050204" pitchFamily="34" charset="0"/>
      <p:regular r:id="rId67"/>
    </p:embeddedFont>
    <p:embeddedFont>
      <p:font typeface="Montserrat ExtraBold" panose="00000900000000000000" pitchFamily="2" charset="0"/>
      <p:bold r:id="rId68"/>
      <p:boldItalic r:id="rId69"/>
    </p:embeddedFont>
    <p:embeddedFont>
      <p:font typeface="Montserrat Light" panose="00000400000000000000" pitchFamily="2" charset="0"/>
      <p:regular r:id="rId70"/>
      <p:bold r:id="rId71"/>
      <p:italic r:id="rId72"/>
      <p:boldItalic r:id="rId73"/>
    </p:embeddedFont>
    <p:embeddedFont>
      <p:font typeface="Rockwell Light" panose="02040303020102020203" pitchFamily="18" charset="0"/>
      <p:regular r:id="rId74"/>
    </p:embeddedFont>
    <p:embeddedFont>
      <p:font typeface="Tahoma" panose="020B0604030504040204" pitchFamily="34" charset="0"/>
      <p:regular r:id="rId75"/>
      <p:bold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3300"/>
    <a:srgbClr val="FF6600"/>
    <a:srgbClr val="9933FF"/>
    <a:srgbClr val="CC00CC"/>
    <a:srgbClr val="FF3399"/>
    <a:srgbClr val="CC6600"/>
    <a:srgbClr val="8790B9"/>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0"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4" Type="http://schemas.openxmlformats.org/officeDocument/2006/relationships/font" Target="fonts/font27.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font" Target="fonts/font25.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font" Target="fonts/font23.fntdata"/><Relationship Id="rId75"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font" Target="fonts/font26.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 Id="rId76" Type="http://schemas.openxmlformats.org/officeDocument/2006/relationships/font" Target="fonts/font29.fntdata"/><Relationship Id="rId7" Type="http://schemas.openxmlformats.org/officeDocument/2006/relationships/slide" Target="slides/slide6.xml"/><Relationship Id="rId71" Type="http://schemas.openxmlformats.org/officeDocument/2006/relationships/font" Target="fonts/font2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36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1C6B603-F2C2-1DB8-31CF-07DCB0AF4C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1D3B5E-DEEB-4E63-8F1A-35BEA43C2A8E}" type="slidenum">
              <a:rPr lang="en-US" altLang="en-US"/>
              <a:pPr/>
              <a:t>15</a:t>
            </a:fld>
            <a:endParaRPr lang="en-US" altLang="en-US"/>
          </a:p>
        </p:txBody>
      </p:sp>
      <p:sp>
        <p:nvSpPr>
          <p:cNvPr id="7171" name="Rectangle 2">
            <a:extLst>
              <a:ext uri="{FF2B5EF4-FFF2-40B4-BE49-F238E27FC236}">
                <a16:creationId xmlns:a16="http://schemas.microsoft.com/office/drawing/2014/main" id="{1E7BBE05-93DF-EEBF-F373-F495D448CE74}"/>
              </a:ext>
            </a:extLst>
          </p:cNvPr>
          <p:cNvSpPr>
            <a:spLocks noGrp="1" noRot="1" noChangeAspect="1" noChangeArrowheads="1" noTextEdit="1"/>
          </p:cNvSpPr>
          <p:nvPr>
            <p:ph type="sldImg"/>
          </p:nvPr>
        </p:nvSpPr>
        <p:spPr>
          <a:xfrm>
            <a:off x="406400" y="696913"/>
            <a:ext cx="6197600" cy="3486150"/>
          </a:xfrm>
          <a:ln/>
        </p:spPr>
      </p:sp>
      <p:sp>
        <p:nvSpPr>
          <p:cNvPr id="7172" name="Rectangle 3">
            <a:extLst>
              <a:ext uri="{FF2B5EF4-FFF2-40B4-BE49-F238E27FC236}">
                <a16:creationId xmlns:a16="http://schemas.microsoft.com/office/drawing/2014/main" id="{983B42C6-410B-D829-E0B5-4ADEB12BC331}"/>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586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81A17-EE37-D9C8-8B59-8B6F43581DA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6446B9D-875D-4E4A-B78D-A18B7D859C9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BF68E8-B751-B0BB-2F14-3C720BD16037}"/>
              </a:ext>
            </a:extLst>
          </p:cNvPr>
          <p:cNvSpPr>
            <a:spLocks noGrp="1"/>
          </p:cNvSpPr>
          <p:nvPr>
            <p:ph type="sldNum" sz="quarter" idx="12"/>
          </p:nvPr>
        </p:nvSpPr>
        <p:spPr/>
        <p:txBody>
          <a:bodyPr/>
          <a:lstStyle>
            <a:lvl1pPr>
              <a:defRPr/>
            </a:lvl1pPr>
          </a:lstStyle>
          <a:p>
            <a:fld id="{8E2D1CF9-8468-44AA-9591-6E7D78DA8ECC}" type="slidenum">
              <a:rPr lang="en-US" altLang="en-US"/>
              <a:pPr/>
              <a:t>‹#›</a:t>
            </a:fld>
            <a:endParaRPr lang="en-US" altLang="en-US"/>
          </a:p>
        </p:txBody>
      </p:sp>
    </p:spTree>
    <p:extLst>
      <p:ext uri="{BB962C8B-B14F-4D97-AF65-F5344CB8AC3E}">
        <p14:creationId xmlns:p14="http://schemas.microsoft.com/office/powerpoint/2010/main" val="429084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4" y="171450"/>
            <a:ext cx="8015287" cy="685800"/>
          </a:xfrm>
        </p:spPr>
        <p:txBody>
          <a:bodyPr/>
          <a:lstStyle/>
          <a:p>
            <a:r>
              <a:rPr lang="en-US"/>
              <a:t>Click to edit Master title style</a:t>
            </a:r>
          </a:p>
        </p:txBody>
      </p:sp>
      <p:sp>
        <p:nvSpPr>
          <p:cNvPr id="3" name="Text Placeholder 2"/>
          <p:cNvSpPr>
            <a:spLocks noGrp="1"/>
          </p:cNvSpPr>
          <p:nvPr>
            <p:ph type="body" sz="half" idx="1"/>
          </p:nvPr>
        </p:nvSpPr>
        <p:spPr>
          <a:xfrm>
            <a:off x="609600" y="1200150"/>
            <a:ext cx="38862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38862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816B55B9-BA68-7DEA-4993-25229B035A0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D812B4E4-59F4-4721-CED2-D311620B42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431C2DCA-8340-F70B-0A2E-D1B118397940}"/>
              </a:ext>
            </a:extLst>
          </p:cNvPr>
          <p:cNvSpPr>
            <a:spLocks noGrp="1" noChangeArrowheads="1"/>
          </p:cNvSpPr>
          <p:nvPr>
            <p:ph type="sldNum" sz="quarter" idx="12"/>
          </p:nvPr>
        </p:nvSpPr>
        <p:spPr>
          <a:ln/>
        </p:spPr>
        <p:txBody>
          <a:bodyPr/>
          <a:lstStyle>
            <a:lvl1pPr>
              <a:defRPr/>
            </a:lvl1pPr>
          </a:lstStyle>
          <a:p>
            <a:fld id="{12E72CC3-B8F5-4F83-92F9-D36E25A839D2}" type="slidenum">
              <a:rPr lang="en-US" altLang="en-US"/>
              <a:pPr/>
              <a:t>‹#›</a:t>
            </a:fld>
            <a:endParaRPr lang="en-US" altLang="en-US"/>
          </a:p>
        </p:txBody>
      </p:sp>
    </p:spTree>
    <p:extLst>
      <p:ext uri="{BB962C8B-B14F-4D97-AF65-F5344CB8AC3E}">
        <p14:creationId xmlns:p14="http://schemas.microsoft.com/office/powerpoint/2010/main" val="35405083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7" r:id="rId3"/>
    <p:sldLayoutId id="2147483660"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Green" TargetMode="External"/><Relationship Id="rId2" Type="http://schemas.openxmlformats.org/officeDocument/2006/relationships/hyperlink" Target="http://en.wikipedia.org/wiki/Red"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en.wikipedia.org/wiki/Blue"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ailto:mrazilan@uitm.edu.m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en.wikipedia.org/wiki/Paint" TargetMode="External"/><Relationship Id="rId7" Type="http://schemas.openxmlformats.org/officeDocument/2006/relationships/hyperlink" Target="http://en.wikipedia.org/wiki/Light" TargetMode="External"/><Relationship Id="rId2" Type="http://schemas.openxmlformats.org/officeDocument/2006/relationships/hyperlink" Target="http://en.wikipedia.org/wiki/Theory" TargetMode="External"/><Relationship Id="rId1" Type="http://schemas.openxmlformats.org/officeDocument/2006/relationships/slideLayout" Target="../slideLayouts/slideLayout2.xml"/><Relationship Id="rId6" Type="http://schemas.openxmlformats.org/officeDocument/2006/relationships/hyperlink" Target="http://en.wikipedia.org/wiki/Color" TargetMode="External"/><Relationship Id="rId5" Type="http://schemas.openxmlformats.org/officeDocument/2006/relationships/hyperlink" Target="http://en.wikipedia.org/wiki/Ink" TargetMode="External"/><Relationship Id="rId4" Type="http://schemas.openxmlformats.org/officeDocument/2006/relationships/hyperlink" Target="http://en.wikipedia.org/wiki/Dy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 name="Google Shape;135;p22">
            <a:extLst>
              <a:ext uri="{FF2B5EF4-FFF2-40B4-BE49-F238E27FC236}">
                <a16:creationId xmlns:a16="http://schemas.microsoft.com/office/drawing/2014/main" id="{3B32F913-18A5-4137-95D3-F55E82A4A96A}"/>
              </a:ext>
            </a:extLst>
          </p:cNvPr>
          <p:cNvPicPr preferRelativeResize="0"/>
          <p:nvPr/>
        </p:nvPicPr>
        <p:blipFill>
          <a:blip r:embed="rId3">
            <a:alphaModFix/>
          </a:blip>
          <a:stretch>
            <a:fillRect/>
          </a:stretch>
        </p:blipFill>
        <p:spPr>
          <a:xfrm>
            <a:off x="2048540" y="3650513"/>
            <a:ext cx="2473841" cy="535552"/>
          </a:xfrm>
          <a:prstGeom prst="rect">
            <a:avLst/>
          </a:prstGeom>
          <a:noFill/>
          <a:ln>
            <a:noFill/>
          </a:ln>
        </p:spPr>
      </p:pic>
      <p:sp>
        <p:nvSpPr>
          <p:cNvPr id="62" name="Google Shape;62;p13"/>
          <p:cNvSpPr txBox="1">
            <a:spLocks noGrp="1"/>
          </p:cNvSpPr>
          <p:nvPr>
            <p:ph type="ctrTitle"/>
          </p:nvPr>
        </p:nvSpPr>
        <p:spPr>
          <a:xfrm>
            <a:off x="2018413" y="1484413"/>
            <a:ext cx="3737347" cy="25554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solidFill>
                  <a:srgbClr val="FFC000"/>
                </a:solidFill>
              </a:rPr>
              <a:t>Communicating</a:t>
            </a:r>
            <a:br>
              <a:rPr lang="en" sz="3200" dirty="0">
                <a:solidFill>
                  <a:srgbClr val="FFC000"/>
                </a:solidFill>
              </a:rPr>
            </a:br>
            <a:r>
              <a:rPr lang="en" sz="3200" dirty="0">
                <a:solidFill>
                  <a:srgbClr val="FFC000"/>
                </a:solidFill>
              </a:rPr>
              <a:t>and Visual Design with Color</a:t>
            </a:r>
            <a:endParaRPr sz="3200" dirty="0">
              <a:solidFill>
                <a:srgbClr val="FFC000"/>
              </a:solidFill>
            </a:endParaRPr>
          </a:p>
        </p:txBody>
      </p:sp>
      <p:pic>
        <p:nvPicPr>
          <p:cNvPr id="3" name="Picture 2">
            <a:extLst>
              <a:ext uri="{FF2B5EF4-FFF2-40B4-BE49-F238E27FC236}">
                <a16:creationId xmlns:a16="http://schemas.microsoft.com/office/drawing/2014/main" id="{E05362BC-553B-4FA1-93AE-7D64148AE9D2}"/>
              </a:ext>
            </a:extLst>
          </p:cNvPr>
          <p:cNvPicPr>
            <a:picLocks noChangeAspect="1"/>
          </p:cNvPicPr>
          <p:nvPr/>
        </p:nvPicPr>
        <p:blipFill>
          <a:blip r:embed="rId4"/>
          <a:stretch>
            <a:fillRect/>
          </a:stretch>
        </p:blipFill>
        <p:spPr>
          <a:xfrm>
            <a:off x="5382124" y="1290168"/>
            <a:ext cx="1961620" cy="2102454"/>
          </a:xfrm>
          <a:prstGeom prst="rect">
            <a:avLst/>
          </a:prstGeom>
        </p:spPr>
      </p:pic>
      <p:pic>
        <p:nvPicPr>
          <p:cNvPr id="5" name="Picture 4">
            <a:extLst>
              <a:ext uri="{FF2B5EF4-FFF2-40B4-BE49-F238E27FC236}">
                <a16:creationId xmlns:a16="http://schemas.microsoft.com/office/drawing/2014/main" id="{BDB73898-427C-4EF4-AD68-AB4555B8A3A5}"/>
              </a:ext>
            </a:extLst>
          </p:cNvPr>
          <p:cNvPicPr>
            <a:picLocks noChangeAspect="1"/>
          </p:cNvPicPr>
          <p:nvPr/>
        </p:nvPicPr>
        <p:blipFill>
          <a:blip r:embed="rId5"/>
          <a:stretch>
            <a:fillRect/>
          </a:stretch>
        </p:blipFill>
        <p:spPr>
          <a:xfrm>
            <a:off x="4915953" y="0"/>
            <a:ext cx="4228047" cy="3254630"/>
          </a:xfrm>
          <a:prstGeom prst="rect">
            <a:avLst/>
          </a:prstGeom>
        </p:spPr>
      </p:pic>
      <p:sp>
        <p:nvSpPr>
          <p:cNvPr id="2" name="TextBox 1">
            <a:extLst>
              <a:ext uri="{FF2B5EF4-FFF2-40B4-BE49-F238E27FC236}">
                <a16:creationId xmlns:a16="http://schemas.microsoft.com/office/drawing/2014/main" id="{50D4CB5B-5F71-4428-8123-1BDA1331F010}"/>
              </a:ext>
            </a:extLst>
          </p:cNvPr>
          <p:cNvSpPr txBox="1"/>
          <p:nvPr/>
        </p:nvSpPr>
        <p:spPr>
          <a:xfrm>
            <a:off x="2222561" y="3764400"/>
            <a:ext cx="1882247" cy="307777"/>
          </a:xfrm>
          <a:prstGeom prst="rect">
            <a:avLst/>
          </a:prstGeom>
          <a:noFill/>
        </p:spPr>
        <p:txBody>
          <a:bodyPr wrap="none" rtlCol="0">
            <a:spAutoFit/>
          </a:bodyPr>
          <a:lstStyle/>
          <a:p>
            <a:r>
              <a:rPr lang="en-MY" b="1" dirty="0">
                <a:solidFill>
                  <a:srgbClr val="FF6600"/>
                </a:solidFill>
                <a:effectLst>
                  <a:outerShdw blurRad="38100" dist="38100" dir="2700000" algn="tl">
                    <a:srgbClr val="000000">
                      <a:alpha val="43137"/>
                    </a:srgbClr>
                  </a:outerShdw>
                </a:effectLst>
                <a:latin typeface="Montserrat ExtraBold" panose="00000900000000000000" pitchFamily="2" charset="0"/>
              </a:rPr>
              <a:t>IMD316   | WEEK 5</a:t>
            </a:r>
          </a:p>
        </p:txBody>
      </p:sp>
      <p:sp>
        <p:nvSpPr>
          <p:cNvPr id="4" name="TextBox 3">
            <a:extLst>
              <a:ext uri="{FF2B5EF4-FFF2-40B4-BE49-F238E27FC236}">
                <a16:creationId xmlns:a16="http://schemas.microsoft.com/office/drawing/2014/main" id="{F7D29DD2-F81A-DA43-C259-84A78B265224}"/>
              </a:ext>
            </a:extLst>
          </p:cNvPr>
          <p:cNvSpPr txBox="1"/>
          <p:nvPr/>
        </p:nvSpPr>
        <p:spPr>
          <a:xfrm>
            <a:off x="3285460" y="4569258"/>
            <a:ext cx="2608406" cy="307777"/>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MOHD AKMAL FAIZ OSMAN</a:t>
            </a:r>
            <a:endParaRPr lang="en-MY" dirty="0">
              <a:latin typeface="Aharoni" panose="02010803020104030203" pitchFamily="2" charset="-79"/>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FBEEB90-22A5-4544-BD17-57A280F1C2E5}"/>
              </a:ext>
            </a:extLst>
          </p:cNvPr>
          <p:cNvSpPr>
            <a:spLocks noGrp="1" noChangeArrowheads="1"/>
          </p:cNvSpPr>
          <p:nvPr>
            <p:ph type="title"/>
          </p:nvPr>
        </p:nvSpPr>
        <p:spPr/>
        <p:txBody>
          <a:bodyPr/>
          <a:lstStyle/>
          <a:p>
            <a:pPr eaLnBrk="1" hangingPunct="1"/>
            <a:r>
              <a:rPr lang="en-US" altLang="en-US"/>
              <a:t>HSB Model</a:t>
            </a:r>
          </a:p>
        </p:txBody>
      </p:sp>
      <p:sp>
        <p:nvSpPr>
          <p:cNvPr id="44035" name="Rectangle 3">
            <a:extLst>
              <a:ext uri="{FF2B5EF4-FFF2-40B4-BE49-F238E27FC236}">
                <a16:creationId xmlns:a16="http://schemas.microsoft.com/office/drawing/2014/main" id="{40F92E44-DB5C-EDFC-60B8-CDD7A2475779}"/>
              </a:ext>
            </a:extLst>
          </p:cNvPr>
          <p:cNvSpPr>
            <a:spLocks noGrp="1" noChangeArrowheads="1"/>
          </p:cNvSpPr>
          <p:nvPr>
            <p:ph type="body" sz="half" idx="4294967295"/>
          </p:nvPr>
        </p:nvSpPr>
        <p:spPr>
          <a:xfrm>
            <a:off x="3059846" y="1318123"/>
            <a:ext cx="5715000" cy="628650"/>
          </a:xfrm>
        </p:spPr>
        <p:txBody>
          <a:bodyPr/>
          <a:lstStyle/>
          <a:p>
            <a:pPr eaLnBrk="1" hangingPunct="1"/>
            <a:r>
              <a:rPr lang="en-US" altLang="en-US" sz="1800" b="1" dirty="0">
                <a:solidFill>
                  <a:schemeClr val="tx2">
                    <a:lumMod val="10000"/>
                  </a:schemeClr>
                </a:solidFill>
              </a:rPr>
              <a:t>Brightness </a:t>
            </a:r>
            <a:r>
              <a:rPr lang="en-US" altLang="en-US" sz="1800" dirty="0">
                <a:solidFill>
                  <a:schemeClr val="tx2">
                    <a:lumMod val="10000"/>
                  </a:schemeClr>
                </a:solidFill>
              </a:rPr>
              <a:t>- relative lightness or darkness of color, also measured as %</a:t>
            </a:r>
            <a:endParaRPr lang="en-US" altLang="en-US" sz="1800" i="1" dirty="0">
              <a:solidFill>
                <a:schemeClr val="tx2">
                  <a:lumMod val="10000"/>
                </a:schemeClr>
              </a:solidFill>
            </a:endParaRPr>
          </a:p>
          <a:p>
            <a:pPr eaLnBrk="1" hangingPunct="1">
              <a:buFont typeface="Wingdings" panose="05000000000000000000" pitchFamily="2" charset="2"/>
              <a:buNone/>
            </a:pPr>
            <a:endParaRPr lang="en-US" altLang="en-US" sz="1800" i="1" dirty="0"/>
          </a:p>
        </p:txBody>
      </p:sp>
      <p:graphicFrame>
        <p:nvGraphicFramePr>
          <p:cNvPr id="284736" name="Group 64">
            <a:extLst>
              <a:ext uri="{FF2B5EF4-FFF2-40B4-BE49-F238E27FC236}">
                <a16:creationId xmlns:a16="http://schemas.microsoft.com/office/drawing/2014/main" id="{A0ADF914-856A-6FB3-6906-C706757B785B}"/>
              </a:ext>
            </a:extLst>
          </p:cNvPr>
          <p:cNvGraphicFramePr>
            <a:graphicFrameLocks noGrp="1"/>
          </p:cNvGraphicFramePr>
          <p:nvPr>
            <p:ph sz="half" idx="4294967295"/>
            <p:extLst>
              <p:ext uri="{D42A27DB-BD31-4B8C-83A1-F6EECF244321}">
                <p14:modId xmlns:p14="http://schemas.microsoft.com/office/powerpoint/2010/main" val="1298389634"/>
              </p:ext>
            </p:extLst>
          </p:nvPr>
        </p:nvGraphicFramePr>
        <p:xfrm>
          <a:off x="3239577" y="2442452"/>
          <a:ext cx="5429253" cy="800100"/>
        </p:xfrm>
        <a:graphic>
          <a:graphicData uri="http://schemas.openxmlformats.org/drawingml/2006/table">
            <a:tbl>
              <a:tblPr/>
              <a:tblGrid>
                <a:gridCol w="472679">
                  <a:extLst>
                    <a:ext uri="{9D8B030D-6E8A-4147-A177-3AD203B41FA5}">
                      <a16:colId xmlns:a16="http://schemas.microsoft.com/office/drawing/2014/main" val="20000"/>
                    </a:ext>
                  </a:extLst>
                </a:gridCol>
                <a:gridCol w="558403">
                  <a:extLst>
                    <a:ext uri="{9D8B030D-6E8A-4147-A177-3AD203B41FA5}">
                      <a16:colId xmlns:a16="http://schemas.microsoft.com/office/drawing/2014/main" val="20001"/>
                    </a:ext>
                  </a:extLst>
                </a:gridCol>
                <a:gridCol w="556022">
                  <a:extLst>
                    <a:ext uri="{9D8B030D-6E8A-4147-A177-3AD203B41FA5}">
                      <a16:colId xmlns:a16="http://schemas.microsoft.com/office/drawing/2014/main" val="20002"/>
                    </a:ext>
                  </a:extLst>
                </a:gridCol>
                <a:gridCol w="558403">
                  <a:extLst>
                    <a:ext uri="{9D8B030D-6E8A-4147-A177-3AD203B41FA5}">
                      <a16:colId xmlns:a16="http://schemas.microsoft.com/office/drawing/2014/main" val="20003"/>
                    </a:ext>
                  </a:extLst>
                </a:gridCol>
                <a:gridCol w="558404">
                  <a:extLst>
                    <a:ext uri="{9D8B030D-6E8A-4147-A177-3AD203B41FA5}">
                      <a16:colId xmlns:a16="http://schemas.microsoft.com/office/drawing/2014/main" val="20004"/>
                    </a:ext>
                  </a:extLst>
                </a:gridCol>
                <a:gridCol w="556022">
                  <a:extLst>
                    <a:ext uri="{9D8B030D-6E8A-4147-A177-3AD203B41FA5}">
                      <a16:colId xmlns:a16="http://schemas.microsoft.com/office/drawing/2014/main" val="20005"/>
                    </a:ext>
                  </a:extLst>
                </a:gridCol>
                <a:gridCol w="557213">
                  <a:extLst>
                    <a:ext uri="{9D8B030D-6E8A-4147-A177-3AD203B41FA5}">
                      <a16:colId xmlns:a16="http://schemas.microsoft.com/office/drawing/2014/main" val="20006"/>
                    </a:ext>
                  </a:extLst>
                </a:gridCol>
                <a:gridCol w="556022">
                  <a:extLst>
                    <a:ext uri="{9D8B030D-6E8A-4147-A177-3AD203B41FA5}">
                      <a16:colId xmlns:a16="http://schemas.microsoft.com/office/drawing/2014/main" val="20007"/>
                    </a:ext>
                  </a:extLst>
                </a:gridCol>
                <a:gridCol w="557213">
                  <a:extLst>
                    <a:ext uri="{9D8B030D-6E8A-4147-A177-3AD203B41FA5}">
                      <a16:colId xmlns:a16="http://schemas.microsoft.com/office/drawing/2014/main" val="20008"/>
                    </a:ext>
                  </a:extLst>
                </a:gridCol>
                <a:gridCol w="498872">
                  <a:extLst>
                    <a:ext uri="{9D8B030D-6E8A-4147-A177-3AD203B41FA5}">
                      <a16:colId xmlns:a16="http://schemas.microsoft.com/office/drawing/2014/main" val="20009"/>
                    </a:ext>
                  </a:extLst>
                </a:gridCol>
              </a:tblGrid>
              <a:tr h="8001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2"/>
                          </a:solidFill>
                          <a:effectLst/>
                          <a:latin typeface="Arial" charset="0"/>
                          <a:ea typeface="Times New Roman" pitchFamily="18" charset="0"/>
                          <a:cs typeface="Arial" charset="0"/>
                        </a:rPr>
                        <a:t>Black</a:t>
                      </a:r>
                      <a:endParaRPr kumimoji="0" lang="en-US" sz="1800" b="0" i="0" u="none" strike="noStrike" cap="none" normalizeH="0" baseline="0">
                        <a:ln>
                          <a:noFill/>
                        </a:ln>
                        <a:solidFill>
                          <a:schemeClr val="tx2"/>
                        </a:solidFill>
                        <a:effectLst/>
                        <a:latin typeface="Arial Narrow" pitchFamily="34" charset="0"/>
                        <a:ea typeface="Times New Roman" pitchFamily="18" charset="0"/>
                        <a:cs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C0C0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0606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C8C8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Times New Roman" pitchFamily="18" charset="0"/>
                          <a:cs typeface="Arial" charset="0"/>
                        </a:rPr>
                        <a:t>white</a:t>
                      </a:r>
                      <a:endParaRPr kumimoji="0" lang="en-US" sz="1800" b="0" i="0" u="none" strike="noStrike" cap="none" normalizeH="0" baseline="0" dirty="0">
                        <a:ln>
                          <a:noFill/>
                        </a:ln>
                        <a:solidFill>
                          <a:schemeClr val="tx1"/>
                        </a:solidFill>
                        <a:effectLst/>
                        <a:latin typeface="Arial Narrow" pitchFamily="34" charset="0"/>
                        <a:ea typeface="Times New Roman" pitchFamily="18" charset="0"/>
                        <a:cs typeface="Arial"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60" name="Text Box 65">
            <a:extLst>
              <a:ext uri="{FF2B5EF4-FFF2-40B4-BE49-F238E27FC236}">
                <a16:creationId xmlns:a16="http://schemas.microsoft.com/office/drawing/2014/main" id="{AD8B9D52-D857-9252-2C5C-1459F1206C9D}"/>
              </a:ext>
            </a:extLst>
          </p:cNvPr>
          <p:cNvSpPr txBox="1">
            <a:spLocks noChangeArrowheads="1"/>
          </p:cNvSpPr>
          <p:nvPr/>
        </p:nvSpPr>
        <p:spPr bwMode="auto">
          <a:xfrm>
            <a:off x="3059846" y="2070635"/>
            <a:ext cx="43473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0%</a:t>
            </a:r>
          </a:p>
        </p:txBody>
      </p:sp>
      <p:sp>
        <p:nvSpPr>
          <p:cNvPr id="44061" name="Text Box 66">
            <a:extLst>
              <a:ext uri="{FF2B5EF4-FFF2-40B4-BE49-F238E27FC236}">
                <a16:creationId xmlns:a16="http://schemas.microsoft.com/office/drawing/2014/main" id="{9FCEC77A-E2D3-0A7D-4463-8C9D81D38C27}"/>
              </a:ext>
            </a:extLst>
          </p:cNvPr>
          <p:cNvSpPr txBox="1">
            <a:spLocks noChangeArrowheads="1"/>
          </p:cNvSpPr>
          <p:nvPr/>
        </p:nvSpPr>
        <p:spPr bwMode="auto">
          <a:xfrm>
            <a:off x="5688747" y="2070635"/>
            <a:ext cx="53091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dirty="0"/>
              <a:t>50%</a:t>
            </a:r>
          </a:p>
        </p:txBody>
      </p:sp>
      <p:sp>
        <p:nvSpPr>
          <p:cNvPr id="44062" name="Text Box 67">
            <a:extLst>
              <a:ext uri="{FF2B5EF4-FFF2-40B4-BE49-F238E27FC236}">
                <a16:creationId xmlns:a16="http://schemas.microsoft.com/office/drawing/2014/main" id="{20C5EBE1-ABCF-0A12-31F0-2F1ACCBD585A}"/>
              </a:ext>
            </a:extLst>
          </p:cNvPr>
          <p:cNvSpPr txBox="1">
            <a:spLocks noChangeArrowheads="1"/>
          </p:cNvSpPr>
          <p:nvPr/>
        </p:nvSpPr>
        <p:spPr bwMode="auto">
          <a:xfrm>
            <a:off x="8317647" y="2070635"/>
            <a:ext cx="62709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100%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E820060-053D-09D9-7AD4-BB843FA3399E}"/>
              </a:ext>
            </a:extLst>
          </p:cNvPr>
          <p:cNvSpPr>
            <a:spLocks noGrp="1" noChangeArrowheads="1"/>
          </p:cNvSpPr>
          <p:nvPr>
            <p:ph type="title"/>
          </p:nvPr>
        </p:nvSpPr>
        <p:spPr/>
        <p:txBody>
          <a:bodyPr/>
          <a:lstStyle/>
          <a:p>
            <a:pPr eaLnBrk="1" hangingPunct="1"/>
            <a:r>
              <a:rPr lang="en-US" altLang="en-US"/>
              <a:t>RGB Model</a:t>
            </a:r>
          </a:p>
        </p:txBody>
      </p:sp>
      <p:sp>
        <p:nvSpPr>
          <p:cNvPr id="45059" name="Rectangle 3">
            <a:extLst>
              <a:ext uri="{FF2B5EF4-FFF2-40B4-BE49-F238E27FC236}">
                <a16:creationId xmlns:a16="http://schemas.microsoft.com/office/drawing/2014/main" id="{B84DC973-9F1B-174B-D37F-9BCA4C6F9ABC}"/>
              </a:ext>
            </a:extLst>
          </p:cNvPr>
          <p:cNvSpPr>
            <a:spLocks noGrp="1" noChangeArrowheads="1"/>
          </p:cNvSpPr>
          <p:nvPr>
            <p:ph idx="4294967295"/>
          </p:nvPr>
        </p:nvSpPr>
        <p:spPr>
          <a:xfrm>
            <a:off x="2953265" y="1027350"/>
            <a:ext cx="5943600" cy="1371600"/>
          </a:xfrm>
        </p:spPr>
        <p:txBody>
          <a:bodyPr/>
          <a:lstStyle/>
          <a:p>
            <a:pPr eaLnBrk="1" hangingPunct="1"/>
            <a:r>
              <a:rPr lang="en-US" altLang="en-US" sz="1500" dirty="0">
                <a:solidFill>
                  <a:schemeClr val="tx2">
                    <a:lumMod val="10000"/>
                  </a:schemeClr>
                </a:solidFill>
              </a:rPr>
              <a:t>Add red, green and blue to create colors, so it is an </a:t>
            </a:r>
            <a:r>
              <a:rPr lang="en-US" altLang="en-US" sz="1500" b="1" dirty="0">
                <a:solidFill>
                  <a:schemeClr val="tx2">
                    <a:lumMod val="10000"/>
                  </a:schemeClr>
                </a:solidFill>
              </a:rPr>
              <a:t>additive</a:t>
            </a:r>
            <a:r>
              <a:rPr lang="en-US" altLang="en-US" sz="1500" dirty="0">
                <a:solidFill>
                  <a:schemeClr val="tx2">
                    <a:lumMod val="10000"/>
                  </a:schemeClr>
                </a:solidFill>
              </a:rPr>
              <a:t> model.</a:t>
            </a:r>
            <a:endParaRPr lang="en-US" altLang="en-US" sz="1500" b="1" dirty="0">
              <a:solidFill>
                <a:schemeClr val="tx2">
                  <a:lumMod val="10000"/>
                </a:schemeClr>
              </a:solidFill>
            </a:endParaRPr>
          </a:p>
          <a:p>
            <a:pPr eaLnBrk="1" hangingPunct="1"/>
            <a:r>
              <a:rPr lang="en-US" altLang="en-US" sz="1500" b="1" dirty="0">
                <a:solidFill>
                  <a:schemeClr val="tx2">
                    <a:lumMod val="10000"/>
                  </a:schemeClr>
                </a:solidFill>
              </a:rPr>
              <a:t>Assigns an intensity value</a:t>
            </a:r>
            <a:r>
              <a:rPr lang="en-US" altLang="en-US" sz="1500" dirty="0">
                <a:solidFill>
                  <a:schemeClr val="tx2">
                    <a:lumMod val="10000"/>
                  </a:schemeClr>
                </a:solidFill>
              </a:rPr>
              <a:t> to each pixel ranging from 0 (black) to 255 (white)</a:t>
            </a:r>
          </a:p>
          <a:p>
            <a:pPr lvl="1" eaLnBrk="1" hangingPunct="1"/>
            <a:r>
              <a:rPr lang="en-US" altLang="en-US" sz="1500" dirty="0">
                <a:solidFill>
                  <a:schemeClr val="tx2">
                    <a:lumMod val="10000"/>
                  </a:schemeClr>
                </a:solidFill>
              </a:rPr>
              <a:t>A bright red color might have R 246, G 20, B 50</a:t>
            </a:r>
            <a:endParaRPr lang="en-US" altLang="en-US" sz="1500" i="1" dirty="0">
              <a:solidFill>
                <a:schemeClr val="tx2">
                  <a:lumMod val="10000"/>
                </a:schemeClr>
              </a:solidFill>
            </a:endParaRPr>
          </a:p>
        </p:txBody>
      </p:sp>
      <p:pic>
        <p:nvPicPr>
          <p:cNvPr id="45060" name="Picture 4" descr="C:\Documents and Settings\Administrator\Desktop\nabil\smm2005\demo\ch04\rgb.gif">
            <a:extLst>
              <a:ext uri="{FF2B5EF4-FFF2-40B4-BE49-F238E27FC236}">
                <a16:creationId xmlns:a16="http://schemas.microsoft.com/office/drawing/2014/main" id="{1CE570D7-E0BF-0966-58A2-09D92FCE6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364" y="2744551"/>
            <a:ext cx="1445419"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C:\Documents and Settings\Administrator\Desktop\nabil\smm2005\demo\ch04\RGB1.GIF">
            <a:extLst>
              <a:ext uri="{FF2B5EF4-FFF2-40B4-BE49-F238E27FC236}">
                <a16:creationId xmlns:a16="http://schemas.microsoft.com/office/drawing/2014/main" id="{C9703486-EF19-0080-F539-794C58D26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764" y="2973151"/>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A37E599-EAA5-9B7A-A275-5212B2DB1AE5}"/>
              </a:ext>
            </a:extLst>
          </p:cNvPr>
          <p:cNvSpPr>
            <a:spLocks noGrp="1" noChangeArrowheads="1"/>
          </p:cNvSpPr>
          <p:nvPr>
            <p:ph type="title"/>
          </p:nvPr>
        </p:nvSpPr>
        <p:spPr/>
        <p:txBody>
          <a:bodyPr/>
          <a:lstStyle/>
          <a:p>
            <a:pPr eaLnBrk="1" hangingPunct="1"/>
            <a:r>
              <a:rPr lang="en-US" altLang="en-US"/>
              <a:t>CMYK Model</a:t>
            </a:r>
          </a:p>
        </p:txBody>
      </p:sp>
      <p:sp>
        <p:nvSpPr>
          <p:cNvPr id="46083" name="Rectangle 3">
            <a:extLst>
              <a:ext uri="{FF2B5EF4-FFF2-40B4-BE49-F238E27FC236}">
                <a16:creationId xmlns:a16="http://schemas.microsoft.com/office/drawing/2014/main" id="{E1BDBFEC-0437-3B6D-A529-569F604EDEAC}"/>
              </a:ext>
            </a:extLst>
          </p:cNvPr>
          <p:cNvSpPr>
            <a:spLocks noGrp="1" noChangeArrowheads="1"/>
          </p:cNvSpPr>
          <p:nvPr>
            <p:ph idx="4294967295"/>
          </p:nvPr>
        </p:nvSpPr>
        <p:spPr>
          <a:xfrm>
            <a:off x="3086100" y="845282"/>
            <a:ext cx="5943600" cy="1714500"/>
          </a:xfrm>
        </p:spPr>
        <p:txBody>
          <a:bodyPr/>
          <a:lstStyle/>
          <a:p>
            <a:pPr eaLnBrk="1" hangingPunct="1"/>
            <a:r>
              <a:rPr lang="en-US" altLang="en-US" sz="1500" dirty="0">
                <a:solidFill>
                  <a:schemeClr val="tx2">
                    <a:lumMod val="10000"/>
                  </a:schemeClr>
                </a:solidFill>
              </a:rPr>
              <a:t>Based on light-absorbing quality of ink printed on paper</a:t>
            </a:r>
          </a:p>
          <a:p>
            <a:pPr eaLnBrk="1" hangingPunct="1"/>
            <a:r>
              <a:rPr lang="en-US" altLang="en-US" sz="1500" dirty="0">
                <a:solidFill>
                  <a:schemeClr val="tx2">
                    <a:lumMod val="10000"/>
                  </a:schemeClr>
                </a:solidFill>
              </a:rPr>
              <a:t>As light is absorbed, part of the spectrum is absorbed and part is reflected back to eyes</a:t>
            </a:r>
            <a:endParaRPr lang="en-US" altLang="en-US" sz="1500" b="1" dirty="0">
              <a:solidFill>
                <a:schemeClr val="tx2">
                  <a:lumMod val="10000"/>
                </a:schemeClr>
              </a:solidFill>
            </a:endParaRPr>
          </a:p>
          <a:p>
            <a:pPr eaLnBrk="1" hangingPunct="1"/>
            <a:r>
              <a:rPr lang="en-US" altLang="en-US" sz="1500" b="1" dirty="0">
                <a:solidFill>
                  <a:schemeClr val="tx2">
                    <a:lumMod val="10000"/>
                  </a:schemeClr>
                </a:solidFill>
              </a:rPr>
              <a:t>Associated with printing</a:t>
            </a:r>
            <a:r>
              <a:rPr lang="en-US" altLang="en-US" sz="1500" dirty="0">
                <a:solidFill>
                  <a:schemeClr val="tx2">
                    <a:lumMod val="10000"/>
                  </a:schemeClr>
                </a:solidFill>
              </a:rPr>
              <a:t>; called a </a:t>
            </a:r>
            <a:r>
              <a:rPr lang="en-US" altLang="en-US" sz="1500" b="1" dirty="0">
                <a:solidFill>
                  <a:schemeClr val="tx2">
                    <a:lumMod val="10000"/>
                  </a:schemeClr>
                </a:solidFill>
              </a:rPr>
              <a:t>subtractive</a:t>
            </a:r>
            <a:r>
              <a:rPr lang="en-US" altLang="en-US" sz="1500" dirty="0">
                <a:solidFill>
                  <a:schemeClr val="tx2">
                    <a:lumMod val="10000"/>
                  </a:schemeClr>
                </a:solidFill>
              </a:rPr>
              <a:t> model</a:t>
            </a:r>
          </a:p>
          <a:p>
            <a:pPr eaLnBrk="1" hangingPunct="1"/>
            <a:r>
              <a:rPr lang="en-US" altLang="en-US" sz="1500" dirty="0">
                <a:solidFill>
                  <a:schemeClr val="tx2">
                    <a:lumMod val="10000"/>
                  </a:schemeClr>
                </a:solidFill>
              </a:rPr>
              <a:t>Four channels: </a:t>
            </a:r>
            <a:r>
              <a:rPr lang="en-US" altLang="en-US" sz="1500" b="1" dirty="0">
                <a:solidFill>
                  <a:schemeClr val="tx2">
                    <a:lumMod val="10000"/>
                  </a:schemeClr>
                </a:solidFill>
              </a:rPr>
              <a:t>Cyan</a:t>
            </a:r>
            <a:r>
              <a:rPr lang="en-US" altLang="en-US" sz="1500" dirty="0">
                <a:solidFill>
                  <a:schemeClr val="tx2">
                    <a:lumMod val="10000"/>
                  </a:schemeClr>
                </a:solidFill>
              </a:rPr>
              <a:t> (C ), </a:t>
            </a:r>
            <a:r>
              <a:rPr lang="en-US" altLang="en-US" sz="1500" b="1" dirty="0">
                <a:solidFill>
                  <a:schemeClr val="tx2">
                    <a:lumMod val="10000"/>
                  </a:schemeClr>
                </a:solidFill>
              </a:rPr>
              <a:t>magenta</a:t>
            </a:r>
            <a:r>
              <a:rPr lang="en-US" altLang="en-US" sz="1500" dirty="0">
                <a:solidFill>
                  <a:schemeClr val="tx2">
                    <a:lumMod val="10000"/>
                  </a:schemeClr>
                </a:solidFill>
              </a:rPr>
              <a:t> (M), </a:t>
            </a:r>
            <a:r>
              <a:rPr lang="en-US" altLang="en-US" sz="1500" b="1" dirty="0">
                <a:solidFill>
                  <a:schemeClr val="tx2">
                    <a:lumMod val="10000"/>
                  </a:schemeClr>
                </a:solidFill>
              </a:rPr>
              <a:t>yellow</a:t>
            </a:r>
            <a:r>
              <a:rPr lang="en-US" altLang="en-US" sz="1500" dirty="0">
                <a:solidFill>
                  <a:schemeClr val="tx2">
                    <a:lumMod val="10000"/>
                  </a:schemeClr>
                </a:solidFill>
              </a:rPr>
              <a:t> (Y) and </a:t>
            </a:r>
            <a:r>
              <a:rPr lang="en-US" altLang="en-US" sz="1500" b="1" dirty="0">
                <a:solidFill>
                  <a:schemeClr val="tx2">
                    <a:lumMod val="10000"/>
                  </a:schemeClr>
                </a:solidFill>
              </a:rPr>
              <a:t>black</a:t>
            </a:r>
            <a:r>
              <a:rPr lang="en-US" altLang="en-US" sz="1500" dirty="0">
                <a:solidFill>
                  <a:schemeClr val="tx2">
                    <a:lumMod val="10000"/>
                  </a:schemeClr>
                </a:solidFill>
              </a:rPr>
              <a:t> (K)</a:t>
            </a:r>
          </a:p>
        </p:txBody>
      </p:sp>
      <p:pic>
        <p:nvPicPr>
          <p:cNvPr id="46084" name="Picture 4" descr="C:\Documents and Settings\Administrator\Desktop\nabil\smm2005\demo\ch04\CMY.GIF">
            <a:extLst>
              <a:ext uri="{FF2B5EF4-FFF2-40B4-BE49-F238E27FC236}">
                <a16:creationId xmlns:a16="http://schemas.microsoft.com/office/drawing/2014/main" id="{E8B379CA-00B7-D980-3631-84274FCA1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117" y="3059842"/>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a:extLst>
              <a:ext uri="{FF2B5EF4-FFF2-40B4-BE49-F238E27FC236}">
                <a16:creationId xmlns:a16="http://schemas.microsoft.com/office/drawing/2014/main" id="{3ACDFB4F-4894-22C3-5D0F-52E78C4A1F22}"/>
              </a:ext>
            </a:extLst>
          </p:cNvPr>
          <p:cNvSpPr>
            <a:spLocks noChangeArrowheads="1"/>
          </p:cNvSpPr>
          <p:nvPr/>
        </p:nvSpPr>
        <p:spPr bwMode="auto">
          <a:xfrm>
            <a:off x="4395917" y="2831242"/>
            <a:ext cx="4514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r>
              <a:rPr lang="en-US" altLang="en-US" sz="1500" dirty="0">
                <a:solidFill>
                  <a:schemeClr val="tx2">
                    <a:lumMod val="10000"/>
                  </a:schemeClr>
                </a:solidFill>
              </a:rPr>
              <a:t>In theory, pure colors should produce black, but printing inks contain impurities, so this combination produces muddy brown</a:t>
            </a:r>
          </a:p>
          <a:p>
            <a:pPr algn="just" eaLnBrk="1" hangingPunct="1"/>
            <a:r>
              <a:rPr lang="en-US" altLang="en-US" sz="1500" dirty="0">
                <a:solidFill>
                  <a:schemeClr val="tx2">
                    <a:lumMod val="10000"/>
                  </a:schemeClr>
                </a:solidFill>
              </a:rPr>
              <a:t>K is needed to produce pure black, hence CMYK is four-color process printing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D27E6C8-0509-A3E6-B564-D6578D25D45A}"/>
              </a:ext>
            </a:extLst>
          </p:cNvPr>
          <p:cNvSpPr>
            <a:spLocks noGrp="1" noChangeArrowheads="1"/>
          </p:cNvSpPr>
          <p:nvPr>
            <p:ph type="title"/>
          </p:nvPr>
        </p:nvSpPr>
        <p:spPr/>
        <p:txBody>
          <a:bodyPr/>
          <a:lstStyle/>
          <a:p>
            <a:pPr eaLnBrk="1" hangingPunct="1"/>
            <a:r>
              <a:rPr lang="en-US" altLang="en-US"/>
              <a:t>4.2 Color </a:t>
            </a:r>
          </a:p>
        </p:txBody>
      </p:sp>
      <p:sp>
        <p:nvSpPr>
          <p:cNvPr id="47107" name="Rectangle 3">
            <a:extLst>
              <a:ext uri="{FF2B5EF4-FFF2-40B4-BE49-F238E27FC236}">
                <a16:creationId xmlns:a16="http://schemas.microsoft.com/office/drawing/2014/main" id="{6B16115B-4766-68A9-E8B8-6CFD8B972D6E}"/>
              </a:ext>
            </a:extLst>
          </p:cNvPr>
          <p:cNvSpPr>
            <a:spLocks noGrp="1" noChangeArrowheads="1"/>
          </p:cNvSpPr>
          <p:nvPr>
            <p:ph idx="4294967295"/>
          </p:nvPr>
        </p:nvSpPr>
        <p:spPr>
          <a:xfrm>
            <a:off x="3002692" y="694134"/>
            <a:ext cx="5943600" cy="1200150"/>
          </a:xfrm>
        </p:spPr>
        <p:txBody>
          <a:bodyPr/>
          <a:lstStyle/>
          <a:p>
            <a:pPr eaLnBrk="1" hangingPunct="1"/>
            <a:r>
              <a:rPr lang="en-US" altLang="en-US" sz="1500" dirty="0">
                <a:solidFill>
                  <a:schemeClr val="tx2">
                    <a:lumMod val="10000"/>
                  </a:schemeClr>
                </a:solidFill>
              </a:rPr>
              <a:t>Color Gamut</a:t>
            </a:r>
          </a:p>
          <a:p>
            <a:pPr lvl="1" eaLnBrk="1" hangingPunct="1"/>
            <a:r>
              <a:rPr lang="en-US" altLang="en-US" sz="1500" b="1" dirty="0">
                <a:solidFill>
                  <a:schemeClr val="tx2">
                    <a:lumMod val="10000"/>
                  </a:schemeClr>
                </a:solidFill>
              </a:rPr>
              <a:t>Range of colors</a:t>
            </a:r>
            <a:r>
              <a:rPr lang="en-US" altLang="en-US" sz="1500" dirty="0">
                <a:solidFill>
                  <a:schemeClr val="tx2">
                    <a:lumMod val="10000"/>
                  </a:schemeClr>
                </a:solidFill>
              </a:rPr>
              <a:t> that a color system can display or print</a:t>
            </a:r>
          </a:p>
          <a:p>
            <a:pPr lvl="1" eaLnBrk="1" hangingPunct="1"/>
            <a:r>
              <a:rPr lang="en-US" altLang="en-US" sz="1500" dirty="0">
                <a:solidFill>
                  <a:schemeClr val="tx2">
                    <a:lumMod val="10000"/>
                  </a:schemeClr>
                </a:solidFill>
              </a:rPr>
              <a:t>Different models have different gamut (RGB has the smallest gamut, approximately)</a:t>
            </a:r>
          </a:p>
        </p:txBody>
      </p:sp>
      <p:pic>
        <p:nvPicPr>
          <p:cNvPr id="47108" name="Picture 4" descr="C:\Documents and Settings\Administrator\Desktop\nabil\smm2005\demo\ch04\gamut.jpg">
            <a:extLst>
              <a:ext uri="{FF2B5EF4-FFF2-40B4-BE49-F238E27FC236}">
                <a16:creationId xmlns:a16="http://schemas.microsoft.com/office/drawing/2014/main" id="{F3B770C1-AB07-C5CC-861F-7DCBBE67E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610" y="2369409"/>
            <a:ext cx="2924175" cy="227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1A0E31-1E15-EAD1-0044-0BF5279ECE48}"/>
              </a:ext>
            </a:extLst>
          </p:cNvPr>
          <p:cNvSpPr>
            <a:spLocks noGrp="1" noChangeArrowheads="1"/>
          </p:cNvSpPr>
          <p:nvPr>
            <p:ph type="title"/>
          </p:nvPr>
        </p:nvSpPr>
        <p:spPr/>
        <p:txBody>
          <a:bodyPr/>
          <a:lstStyle/>
          <a:p>
            <a:pPr eaLnBrk="1" hangingPunct="1"/>
            <a:r>
              <a:rPr lang="en-US" altLang="en-US"/>
              <a:t>4.2 Color </a:t>
            </a:r>
          </a:p>
        </p:txBody>
      </p:sp>
      <p:sp>
        <p:nvSpPr>
          <p:cNvPr id="48131" name="Rectangle 3">
            <a:extLst>
              <a:ext uri="{FF2B5EF4-FFF2-40B4-BE49-F238E27FC236}">
                <a16:creationId xmlns:a16="http://schemas.microsoft.com/office/drawing/2014/main" id="{221A1E6D-A415-37E1-6131-7BA9FCC25339}"/>
              </a:ext>
            </a:extLst>
          </p:cNvPr>
          <p:cNvSpPr>
            <a:spLocks noGrp="1" noChangeArrowheads="1"/>
          </p:cNvSpPr>
          <p:nvPr>
            <p:ph idx="4294967295"/>
          </p:nvPr>
        </p:nvSpPr>
        <p:spPr>
          <a:xfrm>
            <a:off x="2928552" y="576134"/>
            <a:ext cx="5943600" cy="1543050"/>
          </a:xfrm>
        </p:spPr>
        <p:txBody>
          <a:bodyPr/>
          <a:lstStyle/>
          <a:p>
            <a:pPr eaLnBrk="1" hangingPunct="1"/>
            <a:r>
              <a:rPr lang="en-US" altLang="en-US" sz="1500" dirty="0">
                <a:solidFill>
                  <a:schemeClr val="tx2">
                    <a:lumMod val="10000"/>
                  </a:schemeClr>
                </a:solidFill>
              </a:rPr>
              <a:t>Color Channel</a:t>
            </a:r>
          </a:p>
          <a:p>
            <a:pPr lvl="1" eaLnBrk="1" hangingPunct="1"/>
            <a:r>
              <a:rPr lang="en-US" altLang="en-US" sz="1200" b="1" dirty="0">
                <a:solidFill>
                  <a:schemeClr val="tx2">
                    <a:lumMod val="10000"/>
                  </a:schemeClr>
                </a:solidFill>
              </a:rPr>
              <a:t>Photoshop</a:t>
            </a:r>
            <a:r>
              <a:rPr lang="en-US" altLang="en-US" sz="1200" dirty="0">
                <a:solidFill>
                  <a:schemeClr val="tx2">
                    <a:lumMod val="10000"/>
                  </a:schemeClr>
                </a:solidFill>
              </a:rPr>
              <a:t> shows information about color elements in different channels</a:t>
            </a:r>
          </a:p>
          <a:p>
            <a:pPr lvl="1" eaLnBrk="1" hangingPunct="1"/>
            <a:r>
              <a:rPr lang="en-US" altLang="en-US" sz="1200" dirty="0">
                <a:solidFill>
                  <a:schemeClr val="tx2">
                    <a:lumMod val="10000"/>
                  </a:schemeClr>
                </a:solidFill>
              </a:rPr>
              <a:t>E.g., RGB has at least three channels; CMYK has at least four channels - at least, because Photoshop also permits “</a:t>
            </a:r>
            <a:r>
              <a:rPr lang="en-US" altLang="en-US" sz="1200" b="1" dirty="0">
                <a:solidFill>
                  <a:schemeClr val="tx2">
                    <a:lumMod val="10000"/>
                  </a:schemeClr>
                </a:solidFill>
              </a:rPr>
              <a:t>Alpha</a:t>
            </a:r>
            <a:r>
              <a:rPr lang="en-US" altLang="en-US" sz="1200" dirty="0">
                <a:solidFill>
                  <a:schemeClr val="tx2">
                    <a:lumMod val="10000"/>
                  </a:schemeClr>
                </a:solidFill>
              </a:rPr>
              <a:t>” channels for storing mask information</a:t>
            </a:r>
          </a:p>
          <a:p>
            <a:pPr lvl="1" eaLnBrk="1" hangingPunct="1"/>
            <a:r>
              <a:rPr lang="en-US" altLang="en-US" sz="1200" dirty="0">
                <a:solidFill>
                  <a:schemeClr val="tx2">
                    <a:lumMod val="10000"/>
                  </a:schemeClr>
                </a:solidFill>
              </a:rPr>
              <a:t>A </a:t>
            </a:r>
            <a:r>
              <a:rPr lang="en-US" altLang="en-US" sz="1200" b="1" dirty="0">
                <a:solidFill>
                  <a:schemeClr val="tx2">
                    <a:lumMod val="10000"/>
                  </a:schemeClr>
                </a:solidFill>
              </a:rPr>
              <a:t>mask</a:t>
            </a:r>
            <a:r>
              <a:rPr lang="en-US" altLang="en-US" sz="1200" dirty="0">
                <a:solidFill>
                  <a:schemeClr val="tx2">
                    <a:lumMod val="10000"/>
                  </a:schemeClr>
                </a:solidFill>
              </a:rPr>
              <a:t> lets </a:t>
            </a:r>
            <a:r>
              <a:rPr lang="en-US" altLang="en-US" sz="1200" b="1" dirty="0">
                <a:solidFill>
                  <a:schemeClr val="tx2">
                    <a:lumMod val="10000"/>
                  </a:schemeClr>
                </a:solidFill>
              </a:rPr>
              <a:t>part of</a:t>
            </a:r>
            <a:r>
              <a:rPr lang="en-US" altLang="en-US" sz="1200" dirty="0">
                <a:solidFill>
                  <a:schemeClr val="tx2">
                    <a:lumMod val="10000"/>
                  </a:schemeClr>
                </a:solidFill>
              </a:rPr>
              <a:t> an </a:t>
            </a:r>
            <a:r>
              <a:rPr lang="en-US" altLang="en-US" sz="1200" b="1" dirty="0">
                <a:solidFill>
                  <a:schemeClr val="tx2">
                    <a:lumMod val="10000"/>
                  </a:schemeClr>
                </a:solidFill>
              </a:rPr>
              <a:t>image</a:t>
            </a:r>
            <a:r>
              <a:rPr lang="en-US" altLang="en-US" sz="1200" dirty="0">
                <a:solidFill>
                  <a:schemeClr val="tx2">
                    <a:lumMod val="10000"/>
                  </a:schemeClr>
                </a:solidFill>
              </a:rPr>
              <a:t> be </a:t>
            </a:r>
            <a:r>
              <a:rPr lang="en-US" altLang="en-US" sz="1200" b="1" dirty="0">
                <a:solidFill>
                  <a:schemeClr val="tx2">
                    <a:lumMod val="10000"/>
                  </a:schemeClr>
                </a:solidFill>
              </a:rPr>
              <a:t>transparent</a:t>
            </a:r>
            <a:r>
              <a:rPr lang="en-US" altLang="en-US" sz="1200" dirty="0">
                <a:solidFill>
                  <a:schemeClr val="tx2">
                    <a:lumMod val="10000"/>
                  </a:schemeClr>
                </a:solidFill>
              </a:rPr>
              <a:t> so that </a:t>
            </a:r>
            <a:r>
              <a:rPr lang="en-US" altLang="en-US" sz="1200" b="1" dirty="0">
                <a:solidFill>
                  <a:schemeClr val="tx2">
                    <a:lumMod val="10000"/>
                  </a:schemeClr>
                </a:solidFill>
              </a:rPr>
              <a:t>other</a:t>
            </a:r>
            <a:r>
              <a:rPr lang="en-US" altLang="en-US" sz="1200" dirty="0">
                <a:solidFill>
                  <a:schemeClr val="tx2">
                    <a:lumMod val="10000"/>
                  </a:schemeClr>
                </a:solidFill>
              </a:rPr>
              <a:t> </a:t>
            </a:r>
            <a:r>
              <a:rPr lang="en-US" altLang="en-US" sz="1200" b="1" dirty="0">
                <a:solidFill>
                  <a:schemeClr val="tx2">
                    <a:lumMod val="10000"/>
                  </a:schemeClr>
                </a:solidFill>
              </a:rPr>
              <a:t>layers</a:t>
            </a:r>
            <a:r>
              <a:rPr lang="en-US" altLang="en-US" sz="1200" dirty="0">
                <a:solidFill>
                  <a:schemeClr val="tx2">
                    <a:lumMod val="10000"/>
                  </a:schemeClr>
                </a:solidFill>
              </a:rPr>
              <a:t> </a:t>
            </a:r>
            <a:r>
              <a:rPr lang="en-US" altLang="en-US" sz="1200" b="1" dirty="0">
                <a:solidFill>
                  <a:schemeClr val="tx2">
                    <a:lumMod val="10000"/>
                  </a:schemeClr>
                </a:solidFill>
              </a:rPr>
              <a:t>show</a:t>
            </a:r>
            <a:r>
              <a:rPr lang="en-US" altLang="en-US" sz="1200" dirty="0">
                <a:solidFill>
                  <a:schemeClr val="tx2">
                    <a:lumMod val="10000"/>
                  </a:schemeClr>
                </a:solidFill>
              </a:rPr>
              <a:t> through</a:t>
            </a:r>
            <a:endParaRPr lang="en-US" altLang="en-US" sz="1200" b="1" dirty="0">
              <a:solidFill>
                <a:schemeClr val="tx2">
                  <a:lumMod val="10000"/>
                </a:schemeClr>
              </a:solidFill>
            </a:endParaRPr>
          </a:p>
        </p:txBody>
      </p:sp>
      <p:pic>
        <p:nvPicPr>
          <p:cNvPr id="48132" name="Picture 4" descr="C:\Documents and Settings\Administrator\Desktop\nabil\smm2005\demo\ch04\channel.JPG">
            <a:extLst>
              <a:ext uri="{FF2B5EF4-FFF2-40B4-BE49-F238E27FC236}">
                <a16:creationId xmlns:a16="http://schemas.microsoft.com/office/drawing/2014/main" id="{7FF00D29-AE34-B77E-7C3B-8AFF8A74E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756" y="2781204"/>
            <a:ext cx="4236244" cy="24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7087AC2D-4FF4-4364-69A7-4D5424448492}"/>
              </a:ext>
            </a:extLst>
          </p:cNvPr>
          <p:cNvSpPr>
            <a:spLocks noGrp="1" noChangeArrowheads="1"/>
          </p:cNvSpPr>
          <p:nvPr>
            <p:ph type="title"/>
          </p:nvPr>
        </p:nvSpPr>
        <p:spPr/>
        <p:txBody>
          <a:bodyPr/>
          <a:lstStyle/>
          <a:p>
            <a:pPr eaLnBrk="1" hangingPunct="1"/>
            <a:r>
              <a:rPr lang="en-US" altLang="en-US" dirty="0"/>
              <a:t>TEXT</a:t>
            </a:r>
          </a:p>
        </p:txBody>
      </p:sp>
      <p:sp>
        <p:nvSpPr>
          <p:cNvPr id="6146" name="Slide Number Placeholder 5">
            <a:extLst>
              <a:ext uri="{FF2B5EF4-FFF2-40B4-BE49-F238E27FC236}">
                <a16:creationId xmlns:a16="http://schemas.microsoft.com/office/drawing/2014/main" id="{86166C3B-FBAA-F084-8D65-EAB8D383C4B4}"/>
              </a:ext>
            </a:extLst>
          </p:cNvPr>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1pPr>
            <a:lvl2pPr marL="557213" indent="-214313">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defRPr>
            </a:lvl2pPr>
            <a:lvl3pPr marL="857250" indent="-171450">
              <a:spcBef>
                <a:spcPct val="20000"/>
              </a:spcBef>
              <a:buClr>
                <a:schemeClr val="bg2"/>
              </a:buClr>
              <a:buSzPct val="65000"/>
              <a:buFont typeface="Wingdings" panose="05000000000000000000" pitchFamily="2" charset="2"/>
              <a:buChar char="l"/>
              <a:defRPr sz="1800">
                <a:solidFill>
                  <a:schemeClr val="tx1"/>
                </a:solidFill>
                <a:latin typeface="Arial" panose="020B0604020202020204" pitchFamily="34" charset="0"/>
              </a:defRPr>
            </a:lvl3pPr>
            <a:lvl4pPr marL="1200150" indent="-171450">
              <a:spcBef>
                <a:spcPct val="20000"/>
              </a:spcBef>
              <a:buClr>
                <a:schemeClr val="hlink"/>
              </a:buClr>
              <a:buSzPct val="60000"/>
              <a:buFont typeface="Wingdings" panose="05000000000000000000" pitchFamily="2" charset="2"/>
              <a:buChar char="l"/>
              <a:defRPr sz="1500">
                <a:solidFill>
                  <a:schemeClr val="tx1"/>
                </a:solidFill>
                <a:latin typeface="Arial" panose="020B0604020202020204" pitchFamily="34" charset="0"/>
              </a:defRPr>
            </a:lvl4pPr>
            <a:lvl5pPr marL="1543050" indent="-171450">
              <a:spcBef>
                <a:spcPct val="20000"/>
              </a:spcBef>
              <a:buClr>
                <a:schemeClr val="bg2"/>
              </a:buClr>
              <a:buSzPct val="40000"/>
              <a:buFont typeface="Wingdings" panose="05000000000000000000" pitchFamily="2" charset="2"/>
              <a:buChar char="l"/>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lr>
                <a:schemeClr val="bg2"/>
              </a:buClr>
              <a:buSzPct val="40000"/>
              <a:buFont typeface="Wingdings" panose="05000000000000000000" pitchFamily="2" charset="2"/>
              <a:buChar char="l"/>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lr>
                <a:schemeClr val="bg2"/>
              </a:buClr>
              <a:buSzPct val="40000"/>
              <a:buFont typeface="Wingdings" panose="05000000000000000000" pitchFamily="2" charset="2"/>
              <a:buChar char="l"/>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lr>
                <a:schemeClr val="bg2"/>
              </a:buClr>
              <a:buSzPct val="40000"/>
              <a:buFont typeface="Wingdings" panose="05000000000000000000" pitchFamily="2" charset="2"/>
              <a:buChar char="l"/>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lr>
                <a:schemeClr val="bg2"/>
              </a:buClr>
              <a:buSzPct val="40000"/>
              <a:buFont typeface="Wingdings" panose="05000000000000000000" pitchFamily="2" charset="2"/>
              <a:buChar char="l"/>
              <a:defRPr sz="1500">
                <a:solidFill>
                  <a:schemeClr val="tx1"/>
                </a:solidFill>
                <a:latin typeface="Arial" panose="020B0604020202020204" pitchFamily="34" charset="0"/>
              </a:defRPr>
            </a:lvl9pPr>
          </a:lstStyle>
          <a:p>
            <a:pPr>
              <a:spcBef>
                <a:spcPct val="0"/>
              </a:spcBef>
              <a:buClrTx/>
              <a:buSzTx/>
              <a:buFontTx/>
              <a:buNone/>
            </a:pPr>
            <a:fld id="{F60A30C9-A147-4144-A232-95838C02135A}" type="slidenum">
              <a:rPr lang="en-US" altLang="en-US" sz="900">
                <a:latin typeface="Arial Black" panose="020B0A04020102020204" pitchFamily="34" charset="0"/>
              </a:rPr>
              <a:pPr>
                <a:spcBef>
                  <a:spcPct val="0"/>
                </a:spcBef>
                <a:buClrTx/>
                <a:buSzTx/>
                <a:buFontTx/>
                <a:buNone/>
              </a:pPr>
              <a:t>15</a:t>
            </a:fld>
            <a:endParaRPr lang="en-US" altLang="en-US" sz="900">
              <a:latin typeface="Arial Black" panose="020B0A04020102020204" pitchFamily="34" charset="0"/>
            </a:endParaRPr>
          </a:p>
        </p:txBody>
      </p:sp>
      <p:sp>
        <p:nvSpPr>
          <p:cNvPr id="6148" name="Rectangle 3">
            <a:extLst>
              <a:ext uri="{FF2B5EF4-FFF2-40B4-BE49-F238E27FC236}">
                <a16:creationId xmlns:a16="http://schemas.microsoft.com/office/drawing/2014/main" id="{F7377A21-009C-2BDD-CA5E-60C1C8FEF8F5}"/>
              </a:ext>
            </a:extLst>
          </p:cNvPr>
          <p:cNvSpPr>
            <a:spLocks noGrp="1" noChangeArrowheads="1"/>
          </p:cNvSpPr>
          <p:nvPr>
            <p:ph type="body" idx="4294967295"/>
          </p:nvPr>
        </p:nvSpPr>
        <p:spPr>
          <a:xfrm>
            <a:off x="0" y="1200150"/>
            <a:ext cx="5943600" cy="1028700"/>
          </a:xfrm>
        </p:spPr>
        <p:txBody>
          <a:bodyPr/>
          <a:lstStyle/>
          <a:p>
            <a:pPr lvl="1" eaLnBrk="1" hangingPunct="1"/>
            <a:r>
              <a:rPr lang="en-US" altLang="en-US" dirty="0"/>
              <a:t>Text</a:t>
            </a:r>
          </a:p>
        </p:txBody>
      </p:sp>
      <p:pic>
        <p:nvPicPr>
          <p:cNvPr id="3" name="Picture 2" descr="A screenshot of a phone&#10;&#10;Description automatically generated">
            <a:extLst>
              <a:ext uri="{FF2B5EF4-FFF2-40B4-BE49-F238E27FC236}">
                <a16:creationId xmlns:a16="http://schemas.microsoft.com/office/drawing/2014/main" id="{1AD01754-6B85-509C-A89C-CA368CE9BDC3}"/>
              </a:ext>
            </a:extLst>
          </p:cNvPr>
          <p:cNvPicPr>
            <a:picLocks noChangeAspect="1"/>
          </p:cNvPicPr>
          <p:nvPr/>
        </p:nvPicPr>
        <p:blipFill>
          <a:blip r:embed="rId3"/>
          <a:stretch>
            <a:fillRect/>
          </a:stretch>
        </p:blipFill>
        <p:spPr>
          <a:xfrm>
            <a:off x="5857103" y="34208"/>
            <a:ext cx="2373477" cy="2537542"/>
          </a:xfrm>
          <a:prstGeom prst="rect">
            <a:avLst/>
          </a:prstGeom>
        </p:spPr>
      </p:pic>
      <p:pic>
        <p:nvPicPr>
          <p:cNvPr id="5" name="Picture 4" descr="A hand holding a phone&#10;&#10;Description automatically generated">
            <a:extLst>
              <a:ext uri="{FF2B5EF4-FFF2-40B4-BE49-F238E27FC236}">
                <a16:creationId xmlns:a16="http://schemas.microsoft.com/office/drawing/2014/main" id="{1BDAD8C1-7BC0-9BC6-9DF0-3E9C613E809E}"/>
              </a:ext>
            </a:extLst>
          </p:cNvPr>
          <p:cNvPicPr>
            <a:picLocks noChangeAspect="1"/>
          </p:cNvPicPr>
          <p:nvPr/>
        </p:nvPicPr>
        <p:blipFill>
          <a:blip r:embed="rId4"/>
          <a:stretch>
            <a:fillRect/>
          </a:stretch>
        </p:blipFill>
        <p:spPr>
          <a:xfrm>
            <a:off x="4412244" y="2654048"/>
            <a:ext cx="2889718" cy="21672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C25256A-BFC3-1A9D-B140-00D67250393D}"/>
              </a:ext>
            </a:extLst>
          </p:cNvPr>
          <p:cNvSpPr>
            <a:spLocks noGrp="1" noChangeArrowheads="1"/>
          </p:cNvSpPr>
          <p:nvPr>
            <p:ph type="title"/>
          </p:nvPr>
        </p:nvSpPr>
        <p:spPr/>
        <p:txBody>
          <a:bodyPr/>
          <a:lstStyle/>
          <a:p>
            <a:pPr eaLnBrk="1" hangingPunct="1"/>
            <a:r>
              <a:rPr lang="en-US" altLang="en-US"/>
              <a:t>What is TEXT?</a:t>
            </a:r>
          </a:p>
        </p:txBody>
      </p:sp>
      <p:sp>
        <p:nvSpPr>
          <p:cNvPr id="8195" name="Rectangle 3">
            <a:extLst>
              <a:ext uri="{FF2B5EF4-FFF2-40B4-BE49-F238E27FC236}">
                <a16:creationId xmlns:a16="http://schemas.microsoft.com/office/drawing/2014/main" id="{854E83C2-1A39-AF84-E92D-FE832D5F2ADA}"/>
              </a:ext>
            </a:extLst>
          </p:cNvPr>
          <p:cNvSpPr>
            <a:spLocks noGrp="1" noChangeArrowheads="1"/>
          </p:cNvSpPr>
          <p:nvPr>
            <p:ph type="body" idx="4294967295"/>
          </p:nvPr>
        </p:nvSpPr>
        <p:spPr>
          <a:xfrm>
            <a:off x="3363012" y="495944"/>
            <a:ext cx="4841875" cy="3548062"/>
          </a:xfrm>
        </p:spPr>
        <p:txBody>
          <a:bodyPr/>
          <a:lstStyle/>
          <a:p>
            <a:pPr eaLnBrk="1" hangingPunct="1"/>
            <a:r>
              <a:rPr lang="en-GB" altLang="en-US" sz="1800" dirty="0">
                <a:solidFill>
                  <a:schemeClr val="tx2">
                    <a:lumMod val="10000"/>
                  </a:schemeClr>
                </a:solidFill>
              </a:rPr>
              <a:t>Basic media for many multimedia systems.</a:t>
            </a:r>
          </a:p>
          <a:p>
            <a:pPr eaLnBrk="1" hangingPunct="1"/>
            <a:r>
              <a:rPr lang="en-GB" altLang="en-US" sz="1800" dirty="0">
                <a:solidFill>
                  <a:schemeClr val="tx2">
                    <a:lumMod val="10000"/>
                  </a:schemeClr>
                </a:solidFill>
              </a:rPr>
              <a:t>Texts in the form of words, sentences and paragraphs is used to communicate thoughts, ideas and facts in nearly every aspect of our lives.</a:t>
            </a:r>
          </a:p>
          <a:p>
            <a:pPr eaLnBrk="1" hangingPunct="1"/>
            <a:endParaRPr lang="en-US" altLang="en-US" sz="1800" dirty="0">
              <a:solidFill>
                <a:schemeClr val="tx2">
                  <a:lumMod val="10000"/>
                </a:schemeClr>
              </a:solidFill>
            </a:endParaRPr>
          </a:p>
        </p:txBody>
      </p:sp>
      <p:pic>
        <p:nvPicPr>
          <p:cNvPr id="8196" name="Picture 4" descr="C:\Documents and Settings\Administrator\Desktop\smm2005\demo\CH03\mentol.jpg">
            <a:extLst>
              <a:ext uri="{FF2B5EF4-FFF2-40B4-BE49-F238E27FC236}">
                <a16:creationId xmlns:a16="http://schemas.microsoft.com/office/drawing/2014/main" id="{A3AF6130-B48D-3131-3F66-30ABC112B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687" y="3445716"/>
            <a:ext cx="1600200" cy="119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C:\Documents and Settings\Administrator\Desktop\smm2005\demo\CH03\idea.gif">
            <a:extLst>
              <a:ext uri="{FF2B5EF4-FFF2-40B4-BE49-F238E27FC236}">
                <a16:creationId xmlns:a16="http://schemas.microsoft.com/office/drawing/2014/main" id="{D2A23328-C595-F202-C593-06E282C23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33829"/>
            <a:ext cx="1048941" cy="150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965B98C-A68C-0833-ADDB-7C7FEF9EA874}"/>
              </a:ext>
            </a:extLst>
          </p:cNvPr>
          <p:cNvSpPr>
            <a:spLocks noGrp="1" noChangeArrowheads="1"/>
          </p:cNvSpPr>
          <p:nvPr>
            <p:ph type="title"/>
          </p:nvPr>
        </p:nvSpPr>
        <p:spPr/>
        <p:txBody>
          <a:bodyPr/>
          <a:lstStyle/>
          <a:p>
            <a:pPr eaLnBrk="1" hangingPunct="1"/>
            <a:r>
              <a:rPr lang="en-US" altLang="en-US"/>
              <a:t>What is TEXT?</a:t>
            </a:r>
          </a:p>
        </p:txBody>
      </p:sp>
      <p:sp>
        <p:nvSpPr>
          <p:cNvPr id="9219" name="Rectangle 3">
            <a:extLst>
              <a:ext uri="{FF2B5EF4-FFF2-40B4-BE49-F238E27FC236}">
                <a16:creationId xmlns:a16="http://schemas.microsoft.com/office/drawing/2014/main" id="{08228D3A-9C6B-6158-B375-8858BB657F43}"/>
              </a:ext>
            </a:extLst>
          </p:cNvPr>
          <p:cNvSpPr>
            <a:spLocks noGrp="1" noChangeArrowheads="1"/>
          </p:cNvSpPr>
          <p:nvPr>
            <p:ph type="body" idx="4294967295"/>
          </p:nvPr>
        </p:nvSpPr>
        <p:spPr>
          <a:xfrm>
            <a:off x="2914650" y="800100"/>
            <a:ext cx="5943600" cy="1314450"/>
          </a:xfrm>
        </p:spPr>
        <p:txBody>
          <a:bodyPr/>
          <a:lstStyle/>
          <a:p>
            <a:pPr eaLnBrk="1" hangingPunct="1"/>
            <a:r>
              <a:rPr lang="en-GB" altLang="en-US" sz="1800" dirty="0">
                <a:solidFill>
                  <a:schemeClr val="tx2">
                    <a:lumMod val="10000"/>
                  </a:schemeClr>
                </a:solidFill>
              </a:rPr>
              <a:t>Multimedia products depends on text for many things:</a:t>
            </a:r>
          </a:p>
          <a:p>
            <a:pPr lvl="1" eaLnBrk="1" hangingPunct="1"/>
            <a:r>
              <a:rPr lang="en-GB" altLang="en-US" sz="1350" dirty="0">
                <a:solidFill>
                  <a:schemeClr val="tx2">
                    <a:lumMod val="10000"/>
                  </a:schemeClr>
                </a:solidFill>
              </a:rPr>
              <a:t>to explain how the application work.</a:t>
            </a:r>
          </a:p>
          <a:p>
            <a:pPr lvl="1" eaLnBrk="1" hangingPunct="1"/>
            <a:r>
              <a:rPr lang="en-GB" altLang="en-US" sz="1350" dirty="0">
                <a:solidFill>
                  <a:schemeClr val="tx2">
                    <a:lumMod val="10000"/>
                  </a:schemeClr>
                </a:solidFill>
              </a:rPr>
              <a:t>to guide the user in navigating through the application.</a:t>
            </a:r>
          </a:p>
          <a:p>
            <a:pPr lvl="1" eaLnBrk="1" hangingPunct="1"/>
            <a:r>
              <a:rPr lang="en-GB" altLang="en-US" sz="1350" dirty="0">
                <a:solidFill>
                  <a:schemeClr val="tx2">
                    <a:lumMod val="10000"/>
                  </a:schemeClr>
                </a:solidFill>
              </a:rPr>
              <a:t>deliver the information for which the application was designed.</a:t>
            </a:r>
          </a:p>
          <a:p>
            <a:pPr eaLnBrk="1" hangingPunct="1"/>
            <a:endParaRPr lang="en-US" altLang="en-US" sz="1350" dirty="0"/>
          </a:p>
        </p:txBody>
      </p:sp>
      <p:pic>
        <p:nvPicPr>
          <p:cNvPr id="3" name="Picture 2" descr="A diagram of a person's face&#10;&#10;Description automatically generated">
            <a:extLst>
              <a:ext uri="{FF2B5EF4-FFF2-40B4-BE49-F238E27FC236}">
                <a16:creationId xmlns:a16="http://schemas.microsoft.com/office/drawing/2014/main" id="{56A40106-9FF4-3600-D40B-5AC2FA04ED4C}"/>
              </a:ext>
            </a:extLst>
          </p:cNvPr>
          <p:cNvPicPr>
            <a:picLocks noChangeAspect="1"/>
          </p:cNvPicPr>
          <p:nvPr/>
        </p:nvPicPr>
        <p:blipFill>
          <a:blip r:embed="rId2"/>
          <a:stretch>
            <a:fillRect/>
          </a:stretch>
        </p:blipFill>
        <p:spPr>
          <a:xfrm>
            <a:off x="4859037" y="2422696"/>
            <a:ext cx="3803049" cy="2571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D457EF2-BD64-DA0D-A663-DC59D0C0DF93}"/>
              </a:ext>
            </a:extLst>
          </p:cNvPr>
          <p:cNvSpPr>
            <a:spLocks noGrp="1" noChangeArrowheads="1"/>
          </p:cNvSpPr>
          <p:nvPr>
            <p:ph type="title"/>
          </p:nvPr>
        </p:nvSpPr>
        <p:spPr/>
        <p:txBody>
          <a:bodyPr/>
          <a:lstStyle/>
          <a:p>
            <a:pPr eaLnBrk="1" hangingPunct="1"/>
            <a:r>
              <a:rPr lang="en-US" altLang="en-US" dirty="0"/>
              <a:t>ISSUES with TEXT?</a:t>
            </a:r>
          </a:p>
        </p:txBody>
      </p:sp>
      <p:sp>
        <p:nvSpPr>
          <p:cNvPr id="179203" name="Rectangle 3">
            <a:extLst>
              <a:ext uri="{FF2B5EF4-FFF2-40B4-BE49-F238E27FC236}">
                <a16:creationId xmlns:a16="http://schemas.microsoft.com/office/drawing/2014/main" id="{2FB5B2E8-7655-2C09-0E7E-CD2CF9338F8E}"/>
              </a:ext>
            </a:extLst>
          </p:cNvPr>
          <p:cNvSpPr>
            <a:spLocks noGrp="1" noChangeArrowheads="1"/>
          </p:cNvSpPr>
          <p:nvPr>
            <p:ph type="body" idx="4294967295"/>
          </p:nvPr>
        </p:nvSpPr>
        <p:spPr>
          <a:xfrm>
            <a:off x="3101546" y="1447285"/>
            <a:ext cx="5943600" cy="2057400"/>
          </a:xfrm>
        </p:spPr>
        <p:txBody>
          <a:bodyPr/>
          <a:lstStyle/>
          <a:p>
            <a:pPr eaLnBrk="1" hangingPunct="1">
              <a:defRPr/>
            </a:pPr>
            <a:r>
              <a:rPr lang="en-GB" dirty="0">
                <a:solidFill>
                  <a:schemeClr val="tx2">
                    <a:lumMod val="10000"/>
                  </a:schemeClr>
                </a:solidFill>
              </a:rPr>
              <a:t>Minimize the texts in multimedia application</a:t>
            </a:r>
          </a:p>
          <a:p>
            <a:pPr eaLnBrk="1" hangingPunct="1">
              <a:defRPr/>
            </a:pPr>
            <a:r>
              <a:rPr lang="en-GB" dirty="0">
                <a:solidFill>
                  <a:schemeClr val="tx2">
                    <a:lumMod val="10000"/>
                  </a:schemeClr>
                </a:solidFill>
              </a:rPr>
              <a:t>Texts consists of two structures: </a:t>
            </a:r>
          </a:p>
          <a:p>
            <a:pPr lvl="1" eaLnBrk="1" hangingPunct="1">
              <a:defRPr/>
            </a:pPr>
            <a:r>
              <a:rPr lang="en-GB" dirty="0">
                <a:solidFill>
                  <a:schemeClr val="tx2">
                    <a:lumMod val="10000"/>
                  </a:schemeClr>
                </a:solidFill>
                <a:effectLst>
                  <a:outerShdw blurRad="38100" dist="38100" dir="2700000" algn="tl">
                    <a:srgbClr val="C0C0C0"/>
                  </a:outerShdw>
                </a:effectLst>
              </a:rPr>
              <a:t>Linear</a:t>
            </a:r>
          </a:p>
          <a:p>
            <a:pPr lvl="1" eaLnBrk="1" hangingPunct="1">
              <a:defRPr/>
            </a:pPr>
            <a:r>
              <a:rPr lang="en-GB" dirty="0">
                <a:solidFill>
                  <a:schemeClr val="tx2">
                    <a:lumMod val="10000"/>
                  </a:schemeClr>
                </a:solidFill>
                <a:effectLst>
                  <a:outerShdw blurRad="38100" dist="38100" dir="2700000" algn="tl">
                    <a:srgbClr val="C0C0C0"/>
                  </a:outerShdw>
                </a:effectLst>
              </a:rPr>
              <a:t>Non-Linear</a:t>
            </a:r>
          </a:p>
          <a:p>
            <a:pPr eaLnBrk="1" hangingPunct="1">
              <a:buClr>
                <a:schemeClr val="accent1"/>
              </a:buClr>
              <a:buFont typeface="Wingdings" panose="05000000000000000000" pitchFamily="2" charset="2"/>
              <a:buChar char="q"/>
              <a:defRPr/>
            </a:pPr>
            <a:endParaRPr lang="en-GB" sz="1500" dirty="0"/>
          </a:p>
          <a:p>
            <a:pPr eaLnBrk="1" hangingPunct="1">
              <a:defRPr/>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3867A4C-053B-3276-13B8-E38E3E2A05BF}"/>
              </a:ext>
            </a:extLst>
          </p:cNvPr>
          <p:cNvSpPr>
            <a:spLocks noGrp="1" noChangeArrowheads="1"/>
          </p:cNvSpPr>
          <p:nvPr>
            <p:ph type="title"/>
          </p:nvPr>
        </p:nvSpPr>
        <p:spPr/>
        <p:txBody>
          <a:bodyPr/>
          <a:lstStyle/>
          <a:p>
            <a:pPr eaLnBrk="1" hangingPunct="1"/>
            <a:r>
              <a:rPr lang="en-US" altLang="en-US"/>
              <a:t>What is TEXT?</a:t>
            </a:r>
          </a:p>
        </p:txBody>
      </p:sp>
      <p:sp>
        <p:nvSpPr>
          <p:cNvPr id="209923" name="Rectangle 3">
            <a:extLst>
              <a:ext uri="{FF2B5EF4-FFF2-40B4-BE49-F238E27FC236}">
                <a16:creationId xmlns:a16="http://schemas.microsoft.com/office/drawing/2014/main" id="{C24EB49B-5B90-EC25-A53F-7A7A085E4276}"/>
              </a:ext>
            </a:extLst>
          </p:cNvPr>
          <p:cNvSpPr>
            <a:spLocks noGrp="1" noChangeArrowheads="1"/>
          </p:cNvSpPr>
          <p:nvPr>
            <p:ph type="body" idx="4294967295"/>
          </p:nvPr>
        </p:nvSpPr>
        <p:spPr>
          <a:xfrm>
            <a:off x="2501400" y="792377"/>
            <a:ext cx="5943600" cy="1028700"/>
          </a:xfrm>
        </p:spPr>
        <p:txBody>
          <a:bodyPr/>
          <a:lstStyle/>
          <a:p>
            <a:pPr lvl="1" eaLnBrk="1" hangingPunct="1">
              <a:defRPr/>
            </a:pPr>
            <a:r>
              <a:rPr lang="en-GB" dirty="0">
                <a:solidFill>
                  <a:schemeClr val="tx2">
                    <a:lumMod val="10000"/>
                  </a:schemeClr>
                </a:solidFill>
                <a:effectLst>
                  <a:outerShdw blurRad="38100" dist="38100" dir="2700000" algn="tl">
                    <a:srgbClr val="C0C0C0"/>
                  </a:outerShdw>
                </a:effectLst>
              </a:rPr>
              <a:t>Linear</a:t>
            </a:r>
          </a:p>
          <a:p>
            <a:pPr lvl="2" eaLnBrk="1" hangingPunct="1">
              <a:defRPr/>
            </a:pPr>
            <a:r>
              <a:rPr lang="en-US" sz="1500" dirty="0">
                <a:solidFill>
                  <a:schemeClr val="tx2">
                    <a:lumMod val="10000"/>
                  </a:schemeClr>
                </a:solidFill>
                <a:effectLst>
                  <a:outerShdw blurRad="38100" dist="38100" dir="2700000" algn="tl">
                    <a:srgbClr val="C0C0C0"/>
                  </a:outerShdw>
                </a:effectLst>
              </a:rPr>
              <a:t>A single way to progress through the text, starting at the beginning and reading to the end. </a:t>
            </a:r>
            <a:endParaRPr lang="en-GB" sz="1500" dirty="0">
              <a:solidFill>
                <a:schemeClr val="tx2">
                  <a:lumMod val="10000"/>
                </a:schemeClr>
              </a:solidFill>
              <a:effectLst>
                <a:outerShdw blurRad="38100" dist="38100" dir="2700000" algn="tl">
                  <a:srgbClr val="C0C0C0"/>
                </a:outerShdw>
              </a:effectLst>
            </a:endParaRPr>
          </a:p>
          <a:p>
            <a:pPr eaLnBrk="1" hangingPunct="1">
              <a:buFont typeface="Wingdings" panose="05000000000000000000" pitchFamily="2" charset="2"/>
              <a:buNone/>
              <a:defRPr/>
            </a:pPr>
            <a:endParaRPr lang="en-GB" dirty="0"/>
          </a:p>
        </p:txBody>
      </p:sp>
      <p:pic>
        <p:nvPicPr>
          <p:cNvPr id="11268" name="Picture 5" descr="C:\Documents and Settings\Administrator\Desktop\smm2005\demo\CH03\kancpage0.JPG">
            <a:extLst>
              <a:ext uri="{FF2B5EF4-FFF2-40B4-BE49-F238E27FC236}">
                <a16:creationId xmlns:a16="http://schemas.microsoft.com/office/drawing/2014/main" id="{24D89D12-E6A7-B8A3-D29C-97C590422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832" y="2161564"/>
            <a:ext cx="4850606" cy="232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547305" y="1705232"/>
            <a:ext cx="2325194" cy="198071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t>C</a:t>
            </a:r>
            <a:r>
              <a:rPr lang="en" dirty="0"/>
              <a:t>OURSE </a:t>
            </a:r>
            <a:r>
              <a:rPr lang="en" sz="4000" dirty="0"/>
              <a:t>O</a:t>
            </a:r>
            <a:r>
              <a:rPr lang="en" dirty="0"/>
              <a:t>UTLINE</a:t>
            </a:r>
            <a:br>
              <a:rPr lang="en" dirty="0"/>
            </a:br>
            <a:br>
              <a:rPr lang="en" dirty="0"/>
            </a:br>
            <a:endParaRPr dirty="0"/>
          </a:p>
        </p:txBody>
      </p:sp>
      <p:sp>
        <p:nvSpPr>
          <p:cNvPr id="209" name="Google Shape;20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10" name="Google Shape;210;p29"/>
          <p:cNvGrpSpPr/>
          <p:nvPr/>
        </p:nvGrpSpPr>
        <p:grpSpPr>
          <a:xfrm rot="982272">
            <a:off x="4356036" y="2153284"/>
            <a:ext cx="4282525" cy="1890005"/>
            <a:chOff x="1047099" y="2119234"/>
            <a:chExt cx="4282525" cy="1890005"/>
          </a:xfrm>
        </p:grpSpPr>
        <p:sp>
          <p:nvSpPr>
            <p:cNvPr id="211" name="Google Shape;211;p29"/>
            <p:cNvSpPr/>
            <p:nvPr/>
          </p:nvSpPr>
          <p:spPr>
            <a:xfrm rot="2700000">
              <a:off x="2286374" y="1011412"/>
              <a:ext cx="561726" cy="3040276"/>
            </a:xfrm>
            <a:prstGeom prst="roundRect">
              <a:avLst>
                <a:gd name="adj" fmla="val 50000"/>
              </a:avLst>
            </a:prstGeom>
            <a:gradFill>
              <a:gsLst>
                <a:gs pos="100000">
                  <a:srgbClr val="9933FF"/>
                </a:gs>
                <a:gs pos="30000">
                  <a:srgbClr val="FFD90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29"/>
            <p:cNvSpPr/>
            <p:nvPr/>
          </p:nvSpPr>
          <p:spPr>
            <a:xfrm rot="20617728">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666666"/>
                  </a:solidFill>
                  <a:latin typeface="Montserrat ExtraBold"/>
                  <a:ea typeface="Montserrat ExtraBold"/>
                  <a:cs typeface="Montserrat ExtraBold"/>
                  <a:sym typeface="Montserrat ExtraBold"/>
                </a:rPr>
                <a:t>1</a:t>
              </a:r>
              <a:endParaRPr sz="2000">
                <a:solidFill>
                  <a:srgbClr val="666666"/>
                </a:solidFill>
                <a:latin typeface="Montserrat ExtraBold"/>
                <a:ea typeface="Montserrat ExtraBold"/>
                <a:cs typeface="Montserrat ExtraBold"/>
                <a:sym typeface="Montserrat ExtraBold"/>
              </a:endParaRPr>
            </a:p>
          </p:txBody>
        </p:sp>
        <p:sp>
          <p:nvSpPr>
            <p:cNvPr id="213" name="Google Shape;213;p29"/>
            <p:cNvSpPr txBox="1"/>
            <p:nvPr/>
          </p:nvSpPr>
          <p:spPr>
            <a:xfrm rot="18900000">
              <a:off x="1497261" y="2231367"/>
              <a:ext cx="2360848"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dirty="0">
                  <a:solidFill>
                    <a:srgbClr val="FFFFFF"/>
                  </a:solidFill>
                  <a:latin typeface="Montserrat ExtraBold"/>
                  <a:ea typeface="Montserrat ExtraBold"/>
                  <a:cs typeface="Montserrat ExtraBold"/>
                  <a:sym typeface="Montserrat ExtraBold"/>
                </a:rPr>
                <a:t>Visual Design</a:t>
              </a:r>
              <a:endParaRPr sz="1800" dirty="0">
                <a:solidFill>
                  <a:srgbClr val="FFFFFF"/>
                </a:solidFill>
                <a:latin typeface="Montserrat ExtraBold"/>
                <a:ea typeface="Montserrat ExtraBold"/>
                <a:cs typeface="Montserrat ExtraBold"/>
                <a:sym typeface="Montserrat ExtraBold"/>
              </a:endParaRPr>
            </a:p>
          </p:txBody>
        </p:sp>
        <p:sp>
          <p:nvSpPr>
            <p:cNvPr id="214" name="Google Shape;214;p29"/>
            <p:cNvSpPr txBox="1"/>
            <p:nvPr/>
          </p:nvSpPr>
          <p:spPr>
            <a:xfrm rot="18900000">
              <a:off x="2015468" y="2119234"/>
              <a:ext cx="3314156" cy="1890005"/>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buFont typeface="Arial" panose="020B0604020202020204" pitchFamily="34" charset="0"/>
                <a:buChar char="•"/>
              </a:pPr>
              <a:r>
                <a:rPr lang="en-US" b="1" dirty="0">
                  <a:solidFill>
                    <a:srgbClr val="333333"/>
                  </a:solidFill>
                  <a:latin typeface="+mn-lt"/>
                </a:rPr>
                <a:t>Understanding Color</a:t>
              </a:r>
            </a:p>
            <a:p>
              <a:pPr marL="171450" lvl="0" indent="-171450" algn="l" rtl="0">
                <a:spcBef>
                  <a:spcPts val="0"/>
                </a:spcBef>
                <a:buFont typeface="Arial" panose="020B0604020202020204" pitchFamily="34" charset="0"/>
                <a:buChar char="•"/>
              </a:pPr>
              <a:r>
                <a:rPr lang="en-US" b="1" i="0" dirty="0">
                  <a:solidFill>
                    <a:srgbClr val="333333"/>
                  </a:solidFill>
                  <a:effectLst/>
                  <a:latin typeface="+mn-lt"/>
                </a:rPr>
                <a:t>Using Color Tables and Options</a:t>
              </a:r>
            </a:p>
            <a:p>
              <a:pPr marL="171450" lvl="0" indent="-171450" algn="l" rtl="0">
                <a:spcBef>
                  <a:spcPts val="0"/>
                </a:spcBef>
                <a:buFont typeface="Arial" panose="020B0604020202020204" pitchFamily="34" charset="0"/>
                <a:buChar char="•"/>
              </a:pPr>
              <a:r>
                <a:rPr lang="en-US" b="1" dirty="0">
                  <a:solidFill>
                    <a:srgbClr val="333333"/>
                  </a:solidFill>
                  <a:latin typeface="+mn-lt"/>
                </a:rPr>
                <a:t>Using Type of Fonts</a:t>
              </a:r>
            </a:p>
            <a:p>
              <a:pPr marL="171450" lvl="0" indent="-171450" algn="l" rtl="0">
                <a:spcBef>
                  <a:spcPts val="0"/>
                </a:spcBef>
                <a:buFont typeface="Arial" panose="020B0604020202020204" pitchFamily="34" charset="0"/>
                <a:buChar char="•"/>
              </a:pPr>
              <a:r>
                <a:rPr lang="en-US" b="1" i="0" dirty="0">
                  <a:solidFill>
                    <a:srgbClr val="333333"/>
                  </a:solidFill>
                  <a:effectLst/>
                  <a:latin typeface="+mn-lt"/>
                </a:rPr>
                <a:t>Differentiate Print and Web Colors</a:t>
              </a:r>
              <a:endParaRPr lang="en-MY" b="1" i="0" dirty="0">
                <a:solidFill>
                  <a:schemeClr val="tx2">
                    <a:lumMod val="10000"/>
                  </a:schemeClr>
                </a:solidFill>
                <a:effectLst/>
                <a:latin typeface="+mn-lt"/>
              </a:endParaRPr>
            </a:p>
          </p:txBody>
        </p:sp>
      </p:grpSp>
    </p:spTree>
    <p:extLst>
      <p:ext uri="{BB962C8B-B14F-4D97-AF65-F5344CB8AC3E}">
        <p14:creationId xmlns:p14="http://schemas.microsoft.com/office/powerpoint/2010/main" val="7796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394A1FF-3396-0E11-D429-3259E58CDB71}"/>
              </a:ext>
            </a:extLst>
          </p:cNvPr>
          <p:cNvSpPr>
            <a:spLocks noGrp="1" noChangeArrowheads="1"/>
          </p:cNvSpPr>
          <p:nvPr>
            <p:ph type="title"/>
          </p:nvPr>
        </p:nvSpPr>
        <p:spPr/>
        <p:txBody>
          <a:bodyPr/>
          <a:lstStyle/>
          <a:p>
            <a:pPr eaLnBrk="1" hangingPunct="1"/>
            <a:r>
              <a:rPr lang="en-US" altLang="en-US"/>
              <a:t>What is TEXT?</a:t>
            </a:r>
          </a:p>
        </p:txBody>
      </p:sp>
      <p:sp>
        <p:nvSpPr>
          <p:cNvPr id="210947" name="Rectangle 3">
            <a:extLst>
              <a:ext uri="{FF2B5EF4-FFF2-40B4-BE49-F238E27FC236}">
                <a16:creationId xmlns:a16="http://schemas.microsoft.com/office/drawing/2014/main" id="{0CD9AD82-46CA-DD42-D670-A2D2ED40EA4B}"/>
              </a:ext>
            </a:extLst>
          </p:cNvPr>
          <p:cNvSpPr>
            <a:spLocks noGrp="1" noChangeArrowheads="1"/>
          </p:cNvSpPr>
          <p:nvPr>
            <p:ph type="body" idx="4294967295"/>
          </p:nvPr>
        </p:nvSpPr>
        <p:spPr>
          <a:xfrm>
            <a:off x="2461241" y="514351"/>
            <a:ext cx="5943600" cy="1714500"/>
          </a:xfrm>
        </p:spPr>
        <p:txBody>
          <a:bodyPr/>
          <a:lstStyle/>
          <a:p>
            <a:pPr lvl="1" eaLnBrk="1" hangingPunct="1">
              <a:defRPr/>
            </a:pPr>
            <a:r>
              <a:rPr lang="en-GB" dirty="0">
                <a:solidFill>
                  <a:schemeClr val="tx2">
                    <a:lumMod val="10000"/>
                  </a:schemeClr>
                </a:solidFill>
                <a:effectLst>
                  <a:outerShdw blurRad="38100" dist="38100" dir="2700000" algn="tl">
                    <a:srgbClr val="C0C0C0"/>
                  </a:outerShdw>
                </a:effectLst>
              </a:rPr>
              <a:t>Non-Linear</a:t>
            </a:r>
          </a:p>
          <a:p>
            <a:pPr lvl="2" eaLnBrk="1" hangingPunct="1">
              <a:defRPr/>
            </a:pPr>
            <a:r>
              <a:rPr lang="en-US" sz="1200" dirty="0">
                <a:solidFill>
                  <a:schemeClr val="tx2">
                    <a:lumMod val="10000"/>
                  </a:schemeClr>
                </a:solidFill>
              </a:rPr>
              <a:t>Information is represented in a semantic network in which multiple related sections of the text are connected to each other </a:t>
            </a:r>
          </a:p>
          <a:p>
            <a:pPr lvl="2" eaLnBrk="1" hangingPunct="1">
              <a:defRPr/>
            </a:pPr>
            <a:r>
              <a:rPr lang="en-US" sz="1200" dirty="0">
                <a:solidFill>
                  <a:schemeClr val="tx2">
                    <a:lumMod val="10000"/>
                  </a:schemeClr>
                </a:solidFill>
              </a:rPr>
              <a:t>A user may then browse through the sections of the text, jumping from one text section to another. </a:t>
            </a:r>
            <a:endParaRPr lang="en-GB" sz="1200" dirty="0">
              <a:solidFill>
                <a:schemeClr val="tx2">
                  <a:lumMod val="10000"/>
                </a:schemeClr>
              </a:solidFill>
            </a:endParaRPr>
          </a:p>
          <a:p>
            <a:pPr eaLnBrk="1" hangingPunct="1">
              <a:buClr>
                <a:schemeClr val="accent1"/>
              </a:buClr>
              <a:buFont typeface="Wingdings" panose="05000000000000000000" pitchFamily="2" charset="2"/>
              <a:buChar char="q"/>
              <a:defRPr/>
            </a:pPr>
            <a:endParaRPr lang="en-GB" sz="1200" dirty="0"/>
          </a:p>
          <a:p>
            <a:pPr eaLnBrk="1" hangingPunct="1">
              <a:defRPr/>
            </a:pPr>
            <a:endParaRPr lang="en-GB" dirty="0"/>
          </a:p>
        </p:txBody>
      </p:sp>
      <p:pic>
        <p:nvPicPr>
          <p:cNvPr id="12292" name="Picture 4" descr="kancpage">
            <a:extLst>
              <a:ext uri="{FF2B5EF4-FFF2-40B4-BE49-F238E27FC236}">
                <a16:creationId xmlns:a16="http://schemas.microsoft.com/office/drawing/2014/main" id="{D9A0EBB2-4811-0741-1D86-75EBE75AF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235" y="2178844"/>
            <a:ext cx="4850606" cy="233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a:extLst>
              <a:ext uri="{FF2B5EF4-FFF2-40B4-BE49-F238E27FC236}">
                <a16:creationId xmlns:a16="http://schemas.microsoft.com/office/drawing/2014/main" id="{DE0A099D-5CC3-ABD5-2C70-BAD3C0E9A299}"/>
              </a:ext>
            </a:extLst>
          </p:cNvPr>
          <p:cNvSpPr txBox="1">
            <a:spLocks noChangeArrowheads="1"/>
          </p:cNvSpPr>
          <p:nvPr/>
        </p:nvSpPr>
        <p:spPr bwMode="auto">
          <a:xfrm>
            <a:off x="6640335" y="2064543"/>
            <a:ext cx="1173956" cy="30008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Kancil Page</a:t>
            </a:r>
          </a:p>
        </p:txBody>
      </p:sp>
      <p:sp>
        <p:nvSpPr>
          <p:cNvPr id="12294" name="Line 6">
            <a:extLst>
              <a:ext uri="{FF2B5EF4-FFF2-40B4-BE49-F238E27FC236}">
                <a16:creationId xmlns:a16="http://schemas.microsoft.com/office/drawing/2014/main" id="{58A4AFCD-C9DA-6B20-5584-AE6B1F1D8AA7}"/>
              </a:ext>
            </a:extLst>
          </p:cNvPr>
          <p:cNvSpPr>
            <a:spLocks noChangeShapeType="1"/>
          </p:cNvSpPr>
          <p:nvPr/>
        </p:nvSpPr>
        <p:spPr bwMode="auto">
          <a:xfrm flipV="1">
            <a:off x="5840234" y="2350293"/>
            <a:ext cx="8001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
        <p:nvSpPr>
          <p:cNvPr id="12295" name="Text Box 7">
            <a:extLst>
              <a:ext uri="{FF2B5EF4-FFF2-40B4-BE49-F238E27FC236}">
                <a16:creationId xmlns:a16="http://schemas.microsoft.com/office/drawing/2014/main" id="{15D8C0E4-2D43-CA3A-4946-D97F3C488C9E}"/>
              </a:ext>
            </a:extLst>
          </p:cNvPr>
          <p:cNvSpPr txBox="1">
            <a:spLocks noChangeArrowheads="1"/>
          </p:cNvSpPr>
          <p:nvPr/>
        </p:nvSpPr>
        <p:spPr bwMode="auto">
          <a:xfrm>
            <a:off x="7939306" y="4514850"/>
            <a:ext cx="1173956" cy="50783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Crocodile Case Page</a:t>
            </a:r>
          </a:p>
        </p:txBody>
      </p:sp>
      <p:sp>
        <p:nvSpPr>
          <p:cNvPr id="12296" name="Line 8">
            <a:extLst>
              <a:ext uri="{FF2B5EF4-FFF2-40B4-BE49-F238E27FC236}">
                <a16:creationId xmlns:a16="http://schemas.microsoft.com/office/drawing/2014/main" id="{8DAB1FB3-26AF-872B-D321-CDD2132273D3}"/>
              </a:ext>
            </a:extLst>
          </p:cNvPr>
          <p:cNvSpPr>
            <a:spLocks noChangeShapeType="1"/>
          </p:cNvSpPr>
          <p:nvPr/>
        </p:nvSpPr>
        <p:spPr bwMode="auto">
          <a:xfrm>
            <a:off x="8126234" y="3664743"/>
            <a:ext cx="40005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
        <p:nvSpPr>
          <p:cNvPr id="12297" name="Text Box 9">
            <a:extLst>
              <a:ext uri="{FF2B5EF4-FFF2-40B4-BE49-F238E27FC236}">
                <a16:creationId xmlns:a16="http://schemas.microsoft.com/office/drawing/2014/main" id="{041EE0E6-C8D9-C452-0BDA-CF9B42F0537D}"/>
              </a:ext>
            </a:extLst>
          </p:cNvPr>
          <p:cNvSpPr txBox="1">
            <a:spLocks noChangeArrowheads="1"/>
          </p:cNvSpPr>
          <p:nvPr/>
        </p:nvSpPr>
        <p:spPr bwMode="auto">
          <a:xfrm>
            <a:off x="2967256" y="4514849"/>
            <a:ext cx="1173956" cy="50783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Belt Case Page</a:t>
            </a:r>
          </a:p>
        </p:txBody>
      </p:sp>
      <p:sp>
        <p:nvSpPr>
          <p:cNvPr id="12298" name="Line 10">
            <a:extLst>
              <a:ext uri="{FF2B5EF4-FFF2-40B4-BE49-F238E27FC236}">
                <a16:creationId xmlns:a16="http://schemas.microsoft.com/office/drawing/2014/main" id="{645F9183-B10E-44E6-705C-8B9E0CB1CEB6}"/>
              </a:ext>
            </a:extLst>
          </p:cNvPr>
          <p:cNvSpPr>
            <a:spLocks noChangeShapeType="1"/>
          </p:cNvSpPr>
          <p:nvPr/>
        </p:nvSpPr>
        <p:spPr bwMode="auto">
          <a:xfrm flipH="1">
            <a:off x="3954284" y="3779043"/>
            <a:ext cx="400050" cy="571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
        <p:nvSpPr>
          <p:cNvPr id="12299" name="Text Box 11">
            <a:extLst>
              <a:ext uri="{FF2B5EF4-FFF2-40B4-BE49-F238E27FC236}">
                <a16:creationId xmlns:a16="http://schemas.microsoft.com/office/drawing/2014/main" id="{5EE54651-ED6F-6336-438F-2D5DB53D73DC}"/>
              </a:ext>
            </a:extLst>
          </p:cNvPr>
          <p:cNvSpPr txBox="1">
            <a:spLocks noChangeArrowheads="1"/>
          </p:cNvSpPr>
          <p:nvPr/>
        </p:nvSpPr>
        <p:spPr bwMode="auto">
          <a:xfrm>
            <a:off x="5367555" y="4514850"/>
            <a:ext cx="1314450" cy="507831"/>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Hungry Monkey Page</a:t>
            </a:r>
          </a:p>
        </p:txBody>
      </p:sp>
      <p:sp>
        <p:nvSpPr>
          <p:cNvPr id="12300" name="Line 12">
            <a:extLst>
              <a:ext uri="{FF2B5EF4-FFF2-40B4-BE49-F238E27FC236}">
                <a16:creationId xmlns:a16="http://schemas.microsoft.com/office/drawing/2014/main" id="{1F7BBDF9-954B-8F81-5126-C34BDB58E013}"/>
              </a:ext>
            </a:extLst>
          </p:cNvPr>
          <p:cNvSpPr>
            <a:spLocks noChangeShapeType="1"/>
          </p:cNvSpPr>
          <p:nvPr/>
        </p:nvSpPr>
        <p:spPr bwMode="auto">
          <a:xfrm flipH="1">
            <a:off x="6468884" y="3779043"/>
            <a:ext cx="114300" cy="571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46ED290-9E47-EFA6-FD74-2B67CD76AED3}"/>
              </a:ext>
            </a:extLst>
          </p:cNvPr>
          <p:cNvSpPr>
            <a:spLocks noGrp="1" noChangeArrowheads="1"/>
          </p:cNvSpPr>
          <p:nvPr>
            <p:ph type="title"/>
          </p:nvPr>
        </p:nvSpPr>
        <p:spPr/>
        <p:txBody>
          <a:bodyPr/>
          <a:lstStyle/>
          <a:p>
            <a:pPr eaLnBrk="1" hangingPunct="1"/>
            <a:r>
              <a:rPr lang="en-US" altLang="en-US" sz="2400" dirty="0"/>
              <a:t>Why Text is Important in MM?</a:t>
            </a:r>
          </a:p>
        </p:txBody>
      </p:sp>
      <p:sp>
        <p:nvSpPr>
          <p:cNvPr id="13315" name="Rectangle 3">
            <a:extLst>
              <a:ext uri="{FF2B5EF4-FFF2-40B4-BE49-F238E27FC236}">
                <a16:creationId xmlns:a16="http://schemas.microsoft.com/office/drawing/2014/main" id="{A7458D50-6487-2610-0082-AAFDB466CA9D}"/>
              </a:ext>
            </a:extLst>
          </p:cNvPr>
          <p:cNvSpPr>
            <a:spLocks noGrp="1" noChangeArrowheads="1"/>
          </p:cNvSpPr>
          <p:nvPr>
            <p:ph type="body" idx="4294967295"/>
          </p:nvPr>
        </p:nvSpPr>
        <p:spPr>
          <a:xfrm>
            <a:off x="2866768" y="911700"/>
            <a:ext cx="5943600" cy="2743200"/>
          </a:xfrm>
        </p:spPr>
        <p:txBody>
          <a:bodyPr/>
          <a:lstStyle/>
          <a:p>
            <a:pPr eaLnBrk="1" hangingPunct="1">
              <a:lnSpc>
                <a:spcPct val="90000"/>
              </a:lnSpc>
            </a:pPr>
            <a:r>
              <a:rPr lang="en-US" altLang="en-US" dirty="0">
                <a:solidFill>
                  <a:schemeClr val="tx2">
                    <a:lumMod val="10000"/>
                  </a:schemeClr>
                </a:solidFill>
                <a:latin typeface="Impact" panose="020B0806030902050204" pitchFamily="34" charset="0"/>
              </a:rPr>
              <a:t>Factors affecting legibility of text:</a:t>
            </a:r>
          </a:p>
          <a:p>
            <a:pPr lvl="1" eaLnBrk="1" hangingPunct="1">
              <a:lnSpc>
                <a:spcPct val="90000"/>
              </a:lnSpc>
            </a:pPr>
            <a:r>
              <a:rPr lang="en-US" altLang="en-US" sz="1500" dirty="0">
                <a:solidFill>
                  <a:schemeClr val="tx2">
                    <a:lumMod val="10000"/>
                  </a:schemeClr>
                </a:solidFill>
              </a:rPr>
              <a:t>Size.</a:t>
            </a:r>
          </a:p>
          <a:p>
            <a:pPr lvl="2" eaLnBrk="1" hangingPunct="1">
              <a:lnSpc>
                <a:spcPct val="90000"/>
              </a:lnSpc>
            </a:pPr>
            <a:r>
              <a:rPr lang="en-US" altLang="en-US" sz="1200" dirty="0">
                <a:solidFill>
                  <a:schemeClr val="tx2">
                    <a:lumMod val="10000"/>
                  </a:schemeClr>
                </a:solidFill>
              </a:rPr>
              <a:t>The size of the text</a:t>
            </a:r>
          </a:p>
          <a:p>
            <a:pPr lvl="1" eaLnBrk="1" hangingPunct="1">
              <a:lnSpc>
                <a:spcPct val="90000"/>
              </a:lnSpc>
            </a:pPr>
            <a:r>
              <a:rPr lang="en-US" altLang="en-US" sz="1500" dirty="0">
                <a:solidFill>
                  <a:schemeClr val="tx2">
                    <a:lumMod val="10000"/>
                  </a:schemeClr>
                </a:solidFill>
              </a:rPr>
              <a:t>Background and foreground color</a:t>
            </a:r>
          </a:p>
          <a:p>
            <a:pPr lvl="2" eaLnBrk="1" hangingPunct="1">
              <a:lnSpc>
                <a:spcPct val="90000"/>
              </a:lnSpc>
            </a:pPr>
            <a:r>
              <a:rPr lang="en-US" altLang="en-US" sz="1200" dirty="0">
                <a:solidFill>
                  <a:schemeClr val="tx2">
                    <a:lumMod val="10000"/>
                  </a:schemeClr>
                </a:solidFill>
              </a:rPr>
              <a:t>The color in which the text is written in / on.</a:t>
            </a:r>
          </a:p>
          <a:p>
            <a:pPr lvl="1" eaLnBrk="1" hangingPunct="1">
              <a:lnSpc>
                <a:spcPct val="90000"/>
              </a:lnSpc>
            </a:pPr>
            <a:r>
              <a:rPr lang="en-US" altLang="en-US" sz="1500" dirty="0">
                <a:solidFill>
                  <a:schemeClr val="tx2">
                    <a:lumMod val="10000"/>
                  </a:schemeClr>
                </a:solidFill>
              </a:rPr>
              <a:t>Style</a:t>
            </a:r>
          </a:p>
          <a:p>
            <a:pPr lvl="2" eaLnBrk="1" hangingPunct="1">
              <a:lnSpc>
                <a:spcPct val="90000"/>
              </a:lnSpc>
            </a:pPr>
            <a:r>
              <a:rPr lang="en-US" altLang="en-US" sz="1200" dirty="0">
                <a:solidFill>
                  <a:schemeClr val="tx2">
                    <a:lumMod val="10000"/>
                  </a:schemeClr>
                </a:solidFill>
              </a:rPr>
              <a:t>Also known as typeface and font</a:t>
            </a:r>
          </a:p>
          <a:p>
            <a:pPr lvl="1" eaLnBrk="1" hangingPunct="1">
              <a:lnSpc>
                <a:spcPct val="90000"/>
              </a:lnSpc>
            </a:pPr>
            <a:r>
              <a:rPr lang="en-US" altLang="en-US" sz="1500" dirty="0">
                <a:solidFill>
                  <a:schemeClr val="tx2">
                    <a:lumMod val="10000"/>
                  </a:schemeClr>
                </a:solidFill>
              </a:rPr>
              <a:t>Leading</a:t>
            </a:r>
          </a:p>
          <a:p>
            <a:pPr lvl="2" eaLnBrk="1" hangingPunct="1">
              <a:lnSpc>
                <a:spcPct val="90000"/>
              </a:lnSpc>
            </a:pPr>
            <a:r>
              <a:rPr lang="en-US" altLang="en-US" sz="1200" dirty="0">
                <a:solidFill>
                  <a:schemeClr val="tx2">
                    <a:lumMod val="10000"/>
                  </a:schemeClr>
                </a:solidFill>
              </a:rPr>
              <a:t>refers to the amount of added space between lines of type. </a:t>
            </a:r>
          </a:p>
          <a:p>
            <a:pPr lvl="2" eaLnBrk="1" hangingPunct="1">
              <a:lnSpc>
                <a:spcPct val="90000"/>
              </a:lnSpc>
            </a:pPr>
            <a:r>
              <a:rPr lang="en-US" altLang="en-US" sz="1200" dirty="0">
                <a:solidFill>
                  <a:schemeClr val="tx2">
                    <a:lumMod val="10000"/>
                  </a:schemeClr>
                </a:solidFill>
              </a:rPr>
              <a:t>Originally, when type was set by hand for printing presses, printers placed slugs—strips of lead of various thicknesses—between lines of type to add space.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C4AE4F3E-973F-E133-714C-4F24E81E9AB8}"/>
              </a:ext>
            </a:extLst>
          </p:cNvPr>
          <p:cNvSpPr>
            <a:spLocks noGrp="1" noChangeArrowheads="1"/>
          </p:cNvSpPr>
          <p:nvPr>
            <p:ph type="title"/>
          </p:nvPr>
        </p:nvSpPr>
        <p:spPr/>
        <p:txBody>
          <a:bodyPr/>
          <a:lstStyle/>
          <a:p>
            <a:pPr eaLnBrk="1" hangingPunct="1"/>
            <a:r>
              <a:rPr lang="en-US" altLang="en-US" sz="2400" dirty="0"/>
              <a:t>Why Text is Important in MM?</a:t>
            </a:r>
          </a:p>
        </p:txBody>
      </p:sp>
      <p:sp>
        <p:nvSpPr>
          <p:cNvPr id="14339" name="Rectangle 1027">
            <a:extLst>
              <a:ext uri="{FF2B5EF4-FFF2-40B4-BE49-F238E27FC236}">
                <a16:creationId xmlns:a16="http://schemas.microsoft.com/office/drawing/2014/main" id="{5ADFD510-0B9D-FB92-F9CE-4DE66D002FBA}"/>
              </a:ext>
            </a:extLst>
          </p:cNvPr>
          <p:cNvSpPr>
            <a:spLocks noGrp="1" noChangeArrowheads="1"/>
          </p:cNvSpPr>
          <p:nvPr>
            <p:ph type="body" idx="4294967295"/>
          </p:nvPr>
        </p:nvSpPr>
        <p:spPr>
          <a:xfrm>
            <a:off x="2719800" y="723260"/>
            <a:ext cx="5943600" cy="1485900"/>
          </a:xfrm>
        </p:spPr>
        <p:txBody>
          <a:bodyPr/>
          <a:lstStyle/>
          <a:p>
            <a:pPr eaLnBrk="1" hangingPunct="1"/>
            <a:r>
              <a:rPr lang="en-US" altLang="en-US" sz="2700" dirty="0">
                <a:latin typeface="Impact" panose="020B0806030902050204" pitchFamily="34" charset="0"/>
              </a:rPr>
              <a:t>Factors affecting legibility of text:</a:t>
            </a:r>
          </a:p>
          <a:p>
            <a:pPr lvl="1" eaLnBrk="1" hangingPunct="1"/>
            <a:r>
              <a:rPr lang="en-US" altLang="en-US" sz="1350" dirty="0">
                <a:solidFill>
                  <a:schemeClr val="tx2">
                    <a:lumMod val="10000"/>
                  </a:schemeClr>
                </a:solidFill>
              </a:rPr>
              <a:t>Background and foreground color (BG – Light colored, FG – Dark)</a:t>
            </a:r>
          </a:p>
          <a:p>
            <a:pPr lvl="1" eaLnBrk="1" hangingPunct="1"/>
            <a:r>
              <a:rPr lang="en-US" altLang="en-US" sz="1350" dirty="0">
                <a:solidFill>
                  <a:schemeClr val="tx2">
                    <a:lumMod val="10000"/>
                  </a:schemeClr>
                </a:solidFill>
              </a:rPr>
              <a:t>Size.</a:t>
            </a:r>
          </a:p>
          <a:p>
            <a:pPr lvl="1" eaLnBrk="1" hangingPunct="1"/>
            <a:r>
              <a:rPr lang="en-US" altLang="en-US" sz="1350" dirty="0">
                <a:solidFill>
                  <a:schemeClr val="tx2">
                    <a:lumMod val="10000"/>
                  </a:schemeClr>
                </a:solidFill>
              </a:rPr>
              <a:t>Style</a:t>
            </a:r>
          </a:p>
          <a:p>
            <a:pPr lvl="1" eaLnBrk="1" hangingPunct="1"/>
            <a:r>
              <a:rPr lang="en-US" altLang="en-US" sz="1350" dirty="0">
                <a:solidFill>
                  <a:schemeClr val="tx2">
                    <a:lumMod val="10000"/>
                  </a:schemeClr>
                </a:solidFill>
              </a:rPr>
              <a:t>Leading</a:t>
            </a:r>
          </a:p>
        </p:txBody>
      </p:sp>
      <p:sp>
        <p:nvSpPr>
          <p:cNvPr id="14340" name="Line 1029">
            <a:extLst>
              <a:ext uri="{FF2B5EF4-FFF2-40B4-BE49-F238E27FC236}">
                <a16:creationId xmlns:a16="http://schemas.microsoft.com/office/drawing/2014/main" id="{8072891E-9893-D6CA-A78A-3E71BC5747B7}"/>
              </a:ext>
            </a:extLst>
          </p:cNvPr>
          <p:cNvSpPr>
            <a:spLocks noChangeShapeType="1"/>
          </p:cNvSpPr>
          <p:nvPr/>
        </p:nvSpPr>
        <p:spPr bwMode="auto">
          <a:xfrm flipH="1">
            <a:off x="3317789" y="2571750"/>
            <a:ext cx="171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MY" sz="1050"/>
          </a:p>
        </p:txBody>
      </p:sp>
      <p:sp>
        <p:nvSpPr>
          <p:cNvPr id="14341" name="Line 1030">
            <a:extLst>
              <a:ext uri="{FF2B5EF4-FFF2-40B4-BE49-F238E27FC236}">
                <a16:creationId xmlns:a16="http://schemas.microsoft.com/office/drawing/2014/main" id="{49BDCEA2-F503-C40B-4F63-8DB2C31D6AF4}"/>
              </a:ext>
            </a:extLst>
          </p:cNvPr>
          <p:cNvSpPr>
            <a:spLocks noChangeShapeType="1"/>
          </p:cNvSpPr>
          <p:nvPr/>
        </p:nvSpPr>
        <p:spPr bwMode="auto">
          <a:xfrm>
            <a:off x="3317789" y="2571750"/>
            <a:ext cx="0" cy="154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MY" sz="1050"/>
          </a:p>
        </p:txBody>
      </p:sp>
      <p:pic>
        <p:nvPicPr>
          <p:cNvPr id="14342" name="Picture 1031" descr="C:\Documents and Settings\Administrator\Desktop\smm2005\demo\CH03\kanc.JPG">
            <a:extLst>
              <a:ext uri="{FF2B5EF4-FFF2-40B4-BE49-F238E27FC236}">
                <a16:creationId xmlns:a16="http://schemas.microsoft.com/office/drawing/2014/main" id="{963B3CC3-CE84-0503-D98F-70EAE4DE6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606" y="2628901"/>
            <a:ext cx="5557838"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1032">
            <a:extLst>
              <a:ext uri="{FF2B5EF4-FFF2-40B4-BE49-F238E27FC236}">
                <a16:creationId xmlns:a16="http://schemas.microsoft.com/office/drawing/2014/main" id="{FE178656-5A04-4CDC-9FC9-D8A456D5D53A}"/>
              </a:ext>
            </a:extLst>
          </p:cNvPr>
          <p:cNvSpPr>
            <a:spLocks noChangeShapeType="1"/>
          </p:cNvSpPr>
          <p:nvPr/>
        </p:nvSpPr>
        <p:spPr bwMode="auto">
          <a:xfrm>
            <a:off x="3284581" y="4116345"/>
            <a:ext cx="4000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
        <p:nvSpPr>
          <p:cNvPr id="14344" name="Line 1033">
            <a:extLst>
              <a:ext uri="{FF2B5EF4-FFF2-40B4-BE49-F238E27FC236}">
                <a16:creationId xmlns:a16="http://schemas.microsoft.com/office/drawing/2014/main" id="{225370B4-C811-284A-2FB5-88E2464DDB80}"/>
              </a:ext>
            </a:extLst>
          </p:cNvPr>
          <p:cNvSpPr>
            <a:spLocks noChangeShapeType="1"/>
          </p:cNvSpPr>
          <p:nvPr/>
        </p:nvSpPr>
        <p:spPr bwMode="auto">
          <a:xfrm>
            <a:off x="4114800" y="2167069"/>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MY" sz="1050"/>
          </a:p>
        </p:txBody>
      </p:sp>
      <p:sp>
        <p:nvSpPr>
          <p:cNvPr id="14345" name="Line 1034">
            <a:extLst>
              <a:ext uri="{FF2B5EF4-FFF2-40B4-BE49-F238E27FC236}">
                <a16:creationId xmlns:a16="http://schemas.microsoft.com/office/drawing/2014/main" id="{090621D6-8B35-6373-6EBE-4A360087323E}"/>
              </a:ext>
            </a:extLst>
          </p:cNvPr>
          <p:cNvSpPr>
            <a:spLocks noChangeShapeType="1"/>
          </p:cNvSpPr>
          <p:nvPr/>
        </p:nvSpPr>
        <p:spPr bwMode="auto">
          <a:xfrm>
            <a:off x="4740600" y="2150076"/>
            <a:ext cx="14859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dirty="0"/>
          </a:p>
        </p:txBody>
      </p:sp>
      <p:sp>
        <p:nvSpPr>
          <p:cNvPr id="14346" name="Line 1035">
            <a:extLst>
              <a:ext uri="{FF2B5EF4-FFF2-40B4-BE49-F238E27FC236}">
                <a16:creationId xmlns:a16="http://schemas.microsoft.com/office/drawing/2014/main" id="{E54FECC4-442C-7CC1-0341-772E6F24838E}"/>
              </a:ext>
            </a:extLst>
          </p:cNvPr>
          <p:cNvSpPr>
            <a:spLocks noChangeShapeType="1"/>
          </p:cNvSpPr>
          <p:nvPr/>
        </p:nvSpPr>
        <p:spPr bwMode="auto">
          <a:xfrm>
            <a:off x="4114800" y="1750026"/>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MY" sz="1050"/>
          </a:p>
        </p:txBody>
      </p:sp>
      <p:sp>
        <p:nvSpPr>
          <p:cNvPr id="14347" name="Line 1036">
            <a:extLst>
              <a:ext uri="{FF2B5EF4-FFF2-40B4-BE49-F238E27FC236}">
                <a16:creationId xmlns:a16="http://schemas.microsoft.com/office/drawing/2014/main" id="{600685BA-89C8-C6C4-0C0A-B7D2AF43E827}"/>
              </a:ext>
            </a:extLst>
          </p:cNvPr>
          <p:cNvSpPr>
            <a:spLocks noChangeShapeType="1"/>
          </p:cNvSpPr>
          <p:nvPr/>
        </p:nvSpPr>
        <p:spPr bwMode="auto">
          <a:xfrm>
            <a:off x="7315200" y="1750026"/>
            <a:ext cx="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606A9EC-F53B-84BB-BAB5-93E0653B965B}"/>
              </a:ext>
            </a:extLst>
          </p:cNvPr>
          <p:cNvSpPr>
            <a:spLocks noGrp="1" noChangeArrowheads="1"/>
          </p:cNvSpPr>
          <p:nvPr>
            <p:ph type="title"/>
          </p:nvPr>
        </p:nvSpPr>
        <p:spPr/>
        <p:txBody>
          <a:bodyPr/>
          <a:lstStyle/>
          <a:p>
            <a:pPr eaLnBrk="1" hangingPunct="1"/>
            <a:r>
              <a:rPr lang="en-US" altLang="en-US" sz="2400" dirty="0"/>
              <a:t>Text Technology</a:t>
            </a:r>
          </a:p>
        </p:txBody>
      </p:sp>
      <p:sp>
        <p:nvSpPr>
          <p:cNvPr id="15363" name="Rectangle 3">
            <a:extLst>
              <a:ext uri="{FF2B5EF4-FFF2-40B4-BE49-F238E27FC236}">
                <a16:creationId xmlns:a16="http://schemas.microsoft.com/office/drawing/2014/main" id="{F5252493-FF23-B218-B06D-09F01A2ED930}"/>
              </a:ext>
            </a:extLst>
          </p:cNvPr>
          <p:cNvSpPr>
            <a:spLocks noGrp="1" noChangeArrowheads="1"/>
          </p:cNvSpPr>
          <p:nvPr>
            <p:ph type="body" idx="4294967295"/>
          </p:nvPr>
        </p:nvSpPr>
        <p:spPr>
          <a:xfrm>
            <a:off x="3696644" y="911700"/>
            <a:ext cx="4841875" cy="3548062"/>
          </a:xfrm>
        </p:spPr>
        <p:txBody>
          <a:bodyPr/>
          <a:lstStyle/>
          <a:p>
            <a:pPr eaLnBrk="1" hangingPunct="1"/>
            <a:r>
              <a:rPr lang="en-GB" altLang="en-US" sz="2100" dirty="0">
                <a:solidFill>
                  <a:schemeClr val="tx2">
                    <a:lumMod val="10000"/>
                  </a:schemeClr>
                </a:solidFill>
              </a:rPr>
              <a:t>Based on creating letters, numbers and special characters.</a:t>
            </a:r>
          </a:p>
          <a:p>
            <a:pPr eaLnBrk="1" hangingPunct="1"/>
            <a:r>
              <a:rPr lang="en-GB" altLang="en-US" sz="2100" dirty="0">
                <a:solidFill>
                  <a:schemeClr val="tx2">
                    <a:lumMod val="10000"/>
                  </a:schemeClr>
                </a:solidFill>
              </a:rPr>
              <a:t>Text elements can be categories into:</a:t>
            </a:r>
          </a:p>
          <a:p>
            <a:pPr lvl="1" eaLnBrk="1" hangingPunct="1"/>
            <a:r>
              <a:rPr lang="en-GB" altLang="en-US" dirty="0">
                <a:solidFill>
                  <a:schemeClr val="tx2">
                    <a:lumMod val="10000"/>
                  </a:schemeClr>
                </a:solidFill>
              </a:rPr>
              <a:t>Alphabet characters : A – </a:t>
            </a:r>
            <a:r>
              <a:rPr lang="en-GB" altLang="en-US" dirty="0">
                <a:solidFill>
                  <a:schemeClr val="tx2">
                    <a:lumMod val="10000"/>
                  </a:schemeClr>
                </a:solidFill>
                <a:sym typeface="Wingdings" panose="05000000000000000000" pitchFamily="2" charset="2"/>
              </a:rPr>
              <a:t>Z</a:t>
            </a:r>
          </a:p>
          <a:p>
            <a:pPr lvl="1" eaLnBrk="1" hangingPunct="1"/>
            <a:r>
              <a:rPr lang="en-GB" altLang="en-US" dirty="0">
                <a:solidFill>
                  <a:schemeClr val="tx2">
                    <a:lumMod val="10000"/>
                  </a:schemeClr>
                </a:solidFill>
              </a:rPr>
              <a:t>Numbers : 0 – 9</a:t>
            </a:r>
          </a:p>
          <a:p>
            <a:pPr lvl="1" eaLnBrk="1" hangingPunct="1"/>
            <a:r>
              <a:rPr lang="en-GB" altLang="en-US" dirty="0">
                <a:solidFill>
                  <a:schemeClr val="tx2">
                    <a:lumMod val="10000"/>
                  </a:schemeClr>
                </a:solidFill>
              </a:rPr>
              <a:t>Special characters : </a:t>
            </a:r>
            <a:r>
              <a:rPr lang="en-GB" altLang="en-US" b="1" dirty="0">
                <a:solidFill>
                  <a:schemeClr val="tx2">
                    <a:lumMod val="10000"/>
                  </a:schemeClr>
                </a:solidFill>
              </a:rPr>
              <a:t>Punctuation</a:t>
            </a:r>
            <a:r>
              <a:rPr lang="en-GB" altLang="en-US" dirty="0">
                <a:solidFill>
                  <a:schemeClr val="tx2">
                    <a:lumMod val="10000"/>
                  </a:schemeClr>
                </a:solidFill>
              </a:rPr>
              <a:t> [. , ; ‘ …] , </a:t>
            </a:r>
            <a:r>
              <a:rPr lang="en-GB" altLang="en-US" b="1" dirty="0">
                <a:solidFill>
                  <a:schemeClr val="tx2">
                    <a:lumMod val="10000"/>
                  </a:schemeClr>
                </a:solidFill>
              </a:rPr>
              <a:t>Sign or Symbols</a:t>
            </a:r>
            <a:r>
              <a:rPr lang="en-GB" altLang="en-US" dirty="0">
                <a:solidFill>
                  <a:schemeClr val="tx2">
                    <a:lumMod val="10000"/>
                  </a:schemeClr>
                </a:solidFill>
              </a:rPr>
              <a:t> [* &amp; ^ % $ £ ! /\ ~ # @ .…]</a:t>
            </a:r>
          </a:p>
          <a:p>
            <a:pPr lvl="1" eaLnBrk="1" hangingPunct="1"/>
            <a:r>
              <a:rPr lang="en-GB" altLang="en-US" dirty="0">
                <a:solidFill>
                  <a:schemeClr val="tx2">
                    <a:lumMod val="10000"/>
                  </a:schemeClr>
                </a:solidFill>
              </a:rPr>
              <a:t>Also known </a:t>
            </a:r>
            <a:r>
              <a:rPr lang="en-GB" altLang="en-US" b="1" dirty="0">
                <a:solidFill>
                  <a:schemeClr val="tx2">
                    <a:lumMod val="10000"/>
                  </a:schemeClr>
                </a:solidFill>
              </a:rPr>
              <a:t>Character Sets</a:t>
            </a:r>
            <a:endParaRPr lang="en-GB" altLang="en-US" dirty="0">
              <a:solidFill>
                <a:schemeClr val="tx2">
                  <a:lumMod val="10000"/>
                </a:schemeClr>
              </a:solidFill>
            </a:endParaRPr>
          </a:p>
          <a:p>
            <a:pPr eaLnBrk="1" hangingPunct="1"/>
            <a:endParaRPr lang="en-US" altLang="en-US" sz="2100" dirty="0">
              <a:solidFill>
                <a:schemeClr val="tx2">
                  <a:lumMod val="1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714E6DC-0911-7BA4-982C-15B91876546F}"/>
              </a:ext>
            </a:extLst>
          </p:cNvPr>
          <p:cNvSpPr>
            <a:spLocks noGrp="1" noChangeArrowheads="1"/>
          </p:cNvSpPr>
          <p:nvPr>
            <p:ph type="title"/>
          </p:nvPr>
        </p:nvSpPr>
        <p:spPr/>
        <p:txBody>
          <a:bodyPr/>
          <a:lstStyle/>
          <a:p>
            <a:pPr eaLnBrk="1" hangingPunct="1"/>
            <a:r>
              <a:rPr lang="en-US" altLang="en-US"/>
              <a:t>3.2 Text Technology</a:t>
            </a:r>
          </a:p>
        </p:txBody>
      </p:sp>
      <p:sp>
        <p:nvSpPr>
          <p:cNvPr id="16387" name="Rectangle 3">
            <a:extLst>
              <a:ext uri="{FF2B5EF4-FFF2-40B4-BE49-F238E27FC236}">
                <a16:creationId xmlns:a16="http://schemas.microsoft.com/office/drawing/2014/main" id="{CC136135-994B-19DB-30E4-875F6C93628E}"/>
              </a:ext>
            </a:extLst>
          </p:cNvPr>
          <p:cNvSpPr>
            <a:spLocks noGrp="1" noChangeArrowheads="1"/>
          </p:cNvSpPr>
          <p:nvPr>
            <p:ph type="body" idx="4294967295"/>
          </p:nvPr>
        </p:nvSpPr>
        <p:spPr>
          <a:xfrm>
            <a:off x="3603125" y="691238"/>
            <a:ext cx="4841875" cy="3548062"/>
          </a:xfrm>
        </p:spPr>
        <p:txBody>
          <a:bodyPr/>
          <a:lstStyle/>
          <a:p>
            <a:pPr eaLnBrk="1" hangingPunct="1"/>
            <a:r>
              <a:rPr lang="en-GB" altLang="en-US" dirty="0">
                <a:solidFill>
                  <a:schemeClr val="tx2">
                    <a:lumMod val="10000"/>
                  </a:schemeClr>
                </a:solidFill>
              </a:rPr>
              <a:t>May also include special </a:t>
            </a:r>
            <a:r>
              <a:rPr lang="en-GB" altLang="en-US" b="1" dirty="0">
                <a:solidFill>
                  <a:schemeClr val="tx2">
                    <a:lumMod val="10000"/>
                  </a:schemeClr>
                </a:solidFill>
              </a:rPr>
              <a:t>icon </a:t>
            </a:r>
            <a:r>
              <a:rPr lang="en-GB" altLang="en-US" dirty="0">
                <a:solidFill>
                  <a:schemeClr val="tx2">
                    <a:lumMod val="10000"/>
                  </a:schemeClr>
                </a:solidFill>
              </a:rPr>
              <a:t>or </a:t>
            </a:r>
            <a:r>
              <a:rPr lang="en-GB" altLang="en-US" b="1" dirty="0">
                <a:solidFill>
                  <a:schemeClr val="tx2">
                    <a:lumMod val="10000"/>
                  </a:schemeClr>
                </a:solidFill>
              </a:rPr>
              <a:t>drawing symbols</a:t>
            </a:r>
            <a:r>
              <a:rPr lang="en-GB" altLang="en-US" dirty="0">
                <a:solidFill>
                  <a:schemeClr val="tx2">
                    <a:lumMod val="10000"/>
                  </a:schemeClr>
                </a:solidFill>
              </a:rPr>
              <a:t>, </a:t>
            </a:r>
            <a:r>
              <a:rPr lang="en-GB" altLang="en-US" b="1" dirty="0">
                <a:solidFill>
                  <a:schemeClr val="tx2">
                    <a:lumMod val="10000"/>
                  </a:schemeClr>
                </a:solidFill>
              </a:rPr>
              <a:t>mathematical symbols</a:t>
            </a:r>
            <a:r>
              <a:rPr lang="en-GB" altLang="en-US" dirty="0">
                <a:solidFill>
                  <a:schemeClr val="tx2">
                    <a:lumMod val="10000"/>
                  </a:schemeClr>
                </a:solidFill>
              </a:rPr>
              <a:t>, </a:t>
            </a:r>
            <a:r>
              <a:rPr lang="en-GB" altLang="en-US" b="1" dirty="0">
                <a:solidFill>
                  <a:schemeClr val="tx2">
                    <a:lumMod val="10000"/>
                  </a:schemeClr>
                </a:solidFill>
              </a:rPr>
              <a:t>Greek Letter </a:t>
            </a:r>
            <a:r>
              <a:rPr lang="en-GB" altLang="en-US" dirty="0">
                <a:solidFill>
                  <a:schemeClr val="tx2">
                    <a:lumMod val="10000"/>
                  </a:schemeClr>
                </a:solidFill>
              </a:rPr>
              <a:t>etc.</a:t>
            </a:r>
          </a:p>
          <a:p>
            <a:pPr eaLnBrk="1" hangingPunct="1"/>
            <a:endParaRPr lang="en-US" altLang="en-US" dirty="0"/>
          </a:p>
        </p:txBody>
      </p:sp>
      <p:pic>
        <p:nvPicPr>
          <p:cNvPr id="16388" name="Picture 4" descr="C:\Documents and Settings\Administrator\Desktop\smm2005\demo\CH03\simbol.JPG">
            <a:extLst>
              <a:ext uri="{FF2B5EF4-FFF2-40B4-BE49-F238E27FC236}">
                <a16:creationId xmlns:a16="http://schemas.microsoft.com/office/drawing/2014/main" id="{499A073F-58E0-2DE9-D0D7-18A969FE2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25" y="3734475"/>
            <a:ext cx="37147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47DA630-0D43-DC39-598B-7EA750856D18}"/>
              </a:ext>
            </a:extLst>
          </p:cNvPr>
          <p:cNvSpPr>
            <a:spLocks noGrp="1" noChangeArrowheads="1"/>
          </p:cNvSpPr>
          <p:nvPr>
            <p:ph type="title"/>
          </p:nvPr>
        </p:nvSpPr>
        <p:spPr/>
        <p:txBody>
          <a:bodyPr/>
          <a:lstStyle/>
          <a:p>
            <a:pPr eaLnBrk="1" hangingPunct="1"/>
            <a:r>
              <a:rPr lang="en-US" altLang="en-US"/>
              <a:t>Font Effects</a:t>
            </a:r>
          </a:p>
        </p:txBody>
      </p:sp>
      <p:sp>
        <p:nvSpPr>
          <p:cNvPr id="186371" name="Rectangle 3">
            <a:extLst>
              <a:ext uri="{FF2B5EF4-FFF2-40B4-BE49-F238E27FC236}">
                <a16:creationId xmlns:a16="http://schemas.microsoft.com/office/drawing/2014/main" id="{B9FF9F33-FEC3-F081-80EB-30D1BF469C5A}"/>
              </a:ext>
            </a:extLst>
          </p:cNvPr>
          <p:cNvSpPr>
            <a:spLocks noGrp="1" noChangeArrowheads="1"/>
          </p:cNvSpPr>
          <p:nvPr>
            <p:ph type="body" idx="4294967295"/>
          </p:nvPr>
        </p:nvSpPr>
        <p:spPr>
          <a:xfrm>
            <a:off x="3667296" y="1348561"/>
            <a:ext cx="4841875" cy="3548062"/>
          </a:xfrm>
        </p:spPr>
        <p:txBody>
          <a:bodyPr/>
          <a:lstStyle/>
          <a:p>
            <a:pPr eaLnBrk="1" hangingPunct="1">
              <a:defRPr/>
            </a:pPr>
            <a:r>
              <a:rPr lang="en-GB" sz="2100" dirty="0">
                <a:solidFill>
                  <a:schemeClr val="tx2">
                    <a:lumMod val="10000"/>
                  </a:schemeClr>
                </a:solidFill>
              </a:rPr>
              <a:t>The technology of font effects in bringing viewer’s attention to content:</a:t>
            </a:r>
          </a:p>
          <a:p>
            <a:pPr lvl="1" eaLnBrk="1" hangingPunct="1">
              <a:defRPr/>
            </a:pPr>
            <a:r>
              <a:rPr lang="en-GB" dirty="0">
                <a:solidFill>
                  <a:schemeClr val="tx2">
                    <a:lumMod val="10000"/>
                  </a:schemeClr>
                </a:solidFill>
              </a:rPr>
              <a:t>Case: UPPER and lower cased letter</a:t>
            </a:r>
          </a:p>
          <a:p>
            <a:pPr lvl="1" eaLnBrk="1" hangingPunct="1">
              <a:defRPr/>
            </a:pPr>
            <a:r>
              <a:rPr lang="en-GB" b="1" dirty="0">
                <a:solidFill>
                  <a:schemeClr val="tx2">
                    <a:lumMod val="10000"/>
                  </a:schemeClr>
                </a:solidFill>
              </a:rPr>
              <a:t>Bold</a:t>
            </a:r>
            <a:r>
              <a:rPr lang="en-GB" dirty="0">
                <a:solidFill>
                  <a:schemeClr val="tx2">
                    <a:lumMod val="10000"/>
                  </a:schemeClr>
                </a:solidFill>
              </a:rPr>
              <a:t>, </a:t>
            </a:r>
            <a:r>
              <a:rPr lang="en-GB" i="1" dirty="0">
                <a:solidFill>
                  <a:schemeClr val="tx2">
                    <a:lumMod val="10000"/>
                  </a:schemeClr>
                </a:solidFill>
              </a:rPr>
              <a:t>Italic</a:t>
            </a:r>
            <a:r>
              <a:rPr lang="en-GB" dirty="0">
                <a:solidFill>
                  <a:schemeClr val="tx2">
                    <a:lumMod val="10000"/>
                  </a:schemeClr>
                </a:solidFill>
              </a:rPr>
              <a:t>, </a:t>
            </a:r>
            <a:r>
              <a:rPr lang="en-GB" u="sng" dirty="0">
                <a:solidFill>
                  <a:schemeClr val="tx2">
                    <a:lumMod val="10000"/>
                  </a:schemeClr>
                </a:solidFill>
              </a:rPr>
              <a:t>Underline</a:t>
            </a:r>
            <a:r>
              <a:rPr lang="en-GB" dirty="0">
                <a:solidFill>
                  <a:schemeClr val="tx2">
                    <a:lumMod val="10000"/>
                  </a:schemeClr>
                </a:solidFill>
              </a:rPr>
              <a:t>, </a:t>
            </a:r>
            <a:r>
              <a:rPr lang="en-GB" baseline="30000" dirty="0">
                <a:solidFill>
                  <a:schemeClr val="tx2">
                    <a:lumMod val="10000"/>
                  </a:schemeClr>
                </a:solidFill>
              </a:rPr>
              <a:t>superscript</a:t>
            </a:r>
            <a:r>
              <a:rPr lang="en-GB" dirty="0">
                <a:solidFill>
                  <a:schemeClr val="tx2">
                    <a:lumMod val="10000"/>
                  </a:schemeClr>
                </a:solidFill>
              </a:rPr>
              <a:t> or </a:t>
            </a:r>
            <a:r>
              <a:rPr lang="en-GB" baseline="-25000" dirty="0">
                <a:solidFill>
                  <a:schemeClr val="tx2">
                    <a:lumMod val="10000"/>
                  </a:schemeClr>
                </a:solidFill>
              </a:rPr>
              <a:t>subscript</a:t>
            </a:r>
          </a:p>
          <a:p>
            <a:pPr lvl="1" eaLnBrk="1" hangingPunct="1">
              <a:defRPr/>
            </a:pPr>
            <a:r>
              <a:rPr lang="en-GB" sz="27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Embossed</a:t>
            </a:r>
            <a:r>
              <a:rPr lang="en-GB" b="1" dirty="0">
                <a:solidFill>
                  <a:schemeClr val="accent2"/>
                </a:solidFill>
                <a:effectLst>
                  <a:outerShdw blurRad="38100" dist="38100" dir="2700000" algn="tl">
                    <a:srgbClr val="C0C0C0"/>
                  </a:outerShdw>
                </a:effectLst>
              </a:rPr>
              <a:t> </a:t>
            </a:r>
            <a:r>
              <a:rPr lang="en-GB" dirty="0"/>
              <a:t>or </a:t>
            </a:r>
            <a:r>
              <a:rPr lang="en-GB" sz="4950" dirty="0">
                <a:solidFill>
                  <a:srgbClr val="0066FF"/>
                </a:solidFill>
                <a:effectLst>
                  <a:outerShdw blurRad="38100" dist="38100" dir="2700000" algn="tl">
                    <a:srgbClr val="C0C0C0"/>
                  </a:outerShdw>
                </a:effectLst>
              </a:rPr>
              <a:t>Shadow</a:t>
            </a:r>
          </a:p>
          <a:p>
            <a:pPr lvl="1" eaLnBrk="1" hangingPunct="1">
              <a:defRPr/>
            </a:pPr>
            <a:r>
              <a:rPr lang="en-GB" b="1" dirty="0">
                <a:solidFill>
                  <a:schemeClr val="accent2"/>
                </a:solidFill>
                <a:effectLst>
                  <a:outerShdw blurRad="38100" dist="38100" dir="2700000" algn="tl">
                    <a:srgbClr val="C0C0C0"/>
                  </a:outerShdw>
                </a:effectLst>
              </a:rPr>
              <a:t>C</a:t>
            </a:r>
            <a:r>
              <a:rPr lang="en-GB" b="1" dirty="0">
                <a:solidFill>
                  <a:schemeClr val="accent1"/>
                </a:solidFill>
                <a:effectLst>
                  <a:outerShdw blurRad="38100" dist="38100" dir="2700000" algn="tl">
                    <a:srgbClr val="C0C0C0"/>
                  </a:outerShdw>
                </a:effectLst>
              </a:rPr>
              <a:t>o</a:t>
            </a:r>
            <a:r>
              <a:rPr lang="en-GB" b="1" dirty="0">
                <a:solidFill>
                  <a:srgbClr val="CCFF33"/>
                </a:solidFill>
                <a:effectLst>
                  <a:outerShdw blurRad="38100" dist="38100" dir="2700000" algn="tl">
                    <a:srgbClr val="C0C0C0"/>
                  </a:outerShdw>
                </a:effectLst>
              </a:rPr>
              <a:t>l</a:t>
            </a:r>
            <a:r>
              <a:rPr lang="en-GB" b="1" dirty="0">
                <a:solidFill>
                  <a:srgbClr val="339966"/>
                </a:solidFill>
                <a:effectLst>
                  <a:outerShdw blurRad="38100" dist="38100" dir="2700000" algn="tl">
                    <a:srgbClr val="C0C0C0"/>
                  </a:outerShdw>
                </a:effectLst>
              </a:rPr>
              <a:t>o</a:t>
            </a:r>
            <a:r>
              <a:rPr lang="en-GB" b="1" dirty="0">
                <a:solidFill>
                  <a:srgbClr val="99CCFF"/>
                </a:solidFill>
                <a:effectLst>
                  <a:outerShdw blurRad="38100" dist="38100" dir="2700000" algn="tl">
                    <a:srgbClr val="C0C0C0"/>
                  </a:outerShdw>
                </a:effectLst>
              </a:rPr>
              <a:t>u</a:t>
            </a:r>
            <a:r>
              <a:rPr lang="en-GB" b="1" dirty="0">
                <a:effectLst>
                  <a:outerShdw blurRad="38100" dist="38100" dir="2700000" algn="tl">
                    <a:srgbClr val="C0C0C0"/>
                  </a:outerShdw>
                </a:effectLst>
              </a:rPr>
              <a:t>r</a:t>
            </a:r>
            <a:r>
              <a:rPr lang="en-GB" b="1" dirty="0">
                <a:solidFill>
                  <a:srgbClr val="006699"/>
                </a:solidFill>
                <a:effectLst>
                  <a:outerShdw blurRad="38100" dist="38100" dir="2700000" algn="tl">
                    <a:srgbClr val="C0C0C0"/>
                  </a:outerShdw>
                </a:effectLst>
              </a:rPr>
              <a:t>s</a:t>
            </a:r>
          </a:p>
          <a:p>
            <a:pPr lvl="1" eaLnBrk="1" hangingPunct="1">
              <a:defRPr/>
            </a:pPr>
            <a:endParaRPr lang="en-GB" b="1" dirty="0">
              <a:solidFill>
                <a:schemeClr val="bg1"/>
              </a:solidFill>
            </a:endParaRPr>
          </a:p>
          <a:p>
            <a:pPr lvl="1" eaLnBrk="1" hangingPunct="1">
              <a:defRPr/>
            </a:pPr>
            <a:endParaRPr lang="en-GB" b="1" dirty="0">
              <a:solidFill>
                <a:schemeClr val="bg1"/>
              </a:solidFill>
            </a:endParaRPr>
          </a:p>
          <a:p>
            <a:pPr eaLnBrk="1" hangingPunct="1">
              <a:defRPr/>
            </a:pPr>
            <a:endParaRPr lang="en-US" dirty="0"/>
          </a:p>
        </p:txBody>
      </p:sp>
      <p:sp>
        <p:nvSpPr>
          <p:cNvPr id="17414" name="Line 6">
            <a:extLst>
              <a:ext uri="{FF2B5EF4-FFF2-40B4-BE49-F238E27FC236}">
                <a16:creationId xmlns:a16="http://schemas.microsoft.com/office/drawing/2014/main" id="{6F6F99D4-0383-EC58-AFBD-1F2929991517}"/>
              </a:ext>
            </a:extLst>
          </p:cNvPr>
          <p:cNvSpPr>
            <a:spLocks noChangeShapeType="1"/>
          </p:cNvSpPr>
          <p:nvPr/>
        </p:nvSpPr>
        <p:spPr bwMode="auto">
          <a:xfrm>
            <a:off x="2269502" y="1031334"/>
            <a:ext cx="110768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nchor="b"/>
          <a:lstStyle/>
          <a:p>
            <a:endParaRPr lang="en-MY" sz="1050"/>
          </a:p>
        </p:txBody>
      </p:sp>
      <p:grpSp>
        <p:nvGrpSpPr>
          <p:cNvPr id="3" name="Group 4">
            <a:extLst>
              <a:ext uri="{FF2B5EF4-FFF2-40B4-BE49-F238E27FC236}">
                <a16:creationId xmlns:a16="http://schemas.microsoft.com/office/drawing/2014/main" id="{76CCE0CB-118C-95B6-1990-8A3A0AFCE572}"/>
              </a:ext>
            </a:extLst>
          </p:cNvPr>
          <p:cNvGrpSpPr>
            <a:grpSpLocks/>
          </p:cNvGrpSpPr>
          <p:nvPr/>
        </p:nvGrpSpPr>
        <p:grpSpPr bwMode="auto">
          <a:xfrm>
            <a:off x="4370173" y="4740618"/>
            <a:ext cx="1863725" cy="457200"/>
            <a:chOff x="984" y="2496"/>
            <a:chExt cx="1272" cy="288"/>
          </a:xfrm>
        </p:grpSpPr>
        <p:sp>
          <p:nvSpPr>
            <p:cNvPr id="4" name="Text Box 5">
              <a:extLst>
                <a:ext uri="{FF2B5EF4-FFF2-40B4-BE49-F238E27FC236}">
                  <a16:creationId xmlns:a16="http://schemas.microsoft.com/office/drawing/2014/main" id="{DC7CEAF9-053A-BC2D-9FA5-38811EDA118A}"/>
                </a:ext>
              </a:extLst>
            </p:cNvPr>
            <p:cNvSpPr txBox="1">
              <a:spLocks noChangeArrowheads="1"/>
            </p:cNvSpPr>
            <p:nvPr/>
          </p:nvSpPr>
          <p:spPr bwMode="auto">
            <a:xfrm>
              <a:off x="984" y="2496"/>
              <a:ext cx="1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00FF"/>
                  </a:solidFill>
                  <a:latin typeface="Tahoma" panose="020B0604030504040204" pitchFamily="34" charset="0"/>
                </a:rPr>
                <a:t> Strikethrough</a:t>
              </a:r>
              <a:endParaRPr lang="en-US" altLang="en-US" sz="1200">
                <a:latin typeface="Times New Roman" panose="02020603050405020304" pitchFamily="18" charset="0"/>
              </a:endParaRPr>
            </a:p>
          </p:txBody>
        </p:sp>
        <p:sp>
          <p:nvSpPr>
            <p:cNvPr id="5" name="Line 6">
              <a:extLst>
                <a:ext uri="{FF2B5EF4-FFF2-40B4-BE49-F238E27FC236}">
                  <a16:creationId xmlns:a16="http://schemas.microsoft.com/office/drawing/2014/main" id="{D2E204A4-2719-A957-DA3E-81DFD57A6BAE}"/>
                </a:ext>
              </a:extLst>
            </p:cNvPr>
            <p:cNvSpPr>
              <a:spLocks noChangeShapeType="1"/>
            </p:cNvSpPr>
            <p:nvPr/>
          </p:nvSpPr>
          <p:spPr bwMode="auto">
            <a:xfrm>
              <a:off x="1073" y="2634"/>
              <a:ext cx="1008"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nchor="b"/>
            <a:lstStyle/>
            <a:p>
              <a:endParaRPr lang="en-MY"/>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043FB5DF-0509-9821-C96A-0C954FEB1191}"/>
              </a:ext>
            </a:extLst>
          </p:cNvPr>
          <p:cNvSpPr>
            <a:spLocks noGrp="1" noChangeArrowheads="1"/>
          </p:cNvSpPr>
          <p:nvPr>
            <p:ph type="title"/>
          </p:nvPr>
        </p:nvSpPr>
        <p:spPr/>
        <p:txBody>
          <a:bodyPr/>
          <a:lstStyle/>
          <a:p>
            <a:pPr eaLnBrk="1" hangingPunct="1"/>
            <a:r>
              <a:rPr lang="en-US" altLang="en-US"/>
              <a:t>Font Effects Example</a:t>
            </a:r>
          </a:p>
        </p:txBody>
      </p:sp>
      <p:sp>
        <p:nvSpPr>
          <p:cNvPr id="18435" name="Text Box 1047">
            <a:extLst>
              <a:ext uri="{FF2B5EF4-FFF2-40B4-BE49-F238E27FC236}">
                <a16:creationId xmlns:a16="http://schemas.microsoft.com/office/drawing/2014/main" id="{0EE5CC7A-57CB-14C4-F0FA-0FFB2242B19E}"/>
              </a:ext>
            </a:extLst>
          </p:cNvPr>
          <p:cNvSpPr txBox="1">
            <a:spLocks noChangeArrowheads="1"/>
          </p:cNvSpPr>
          <p:nvPr/>
        </p:nvSpPr>
        <p:spPr bwMode="auto">
          <a:xfrm>
            <a:off x="1828801" y="1657350"/>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endParaRPr lang="en-US" altLang="en-US" sz="1350"/>
          </a:p>
        </p:txBody>
      </p:sp>
      <p:grpSp>
        <p:nvGrpSpPr>
          <p:cNvPr id="18436" name="Group 1050">
            <a:extLst>
              <a:ext uri="{FF2B5EF4-FFF2-40B4-BE49-F238E27FC236}">
                <a16:creationId xmlns:a16="http://schemas.microsoft.com/office/drawing/2014/main" id="{DDDB48F0-A788-95F7-EC46-0FF3E8F247D0}"/>
              </a:ext>
            </a:extLst>
          </p:cNvPr>
          <p:cNvGrpSpPr>
            <a:grpSpLocks/>
          </p:cNvGrpSpPr>
          <p:nvPr/>
        </p:nvGrpSpPr>
        <p:grpSpPr bwMode="auto">
          <a:xfrm>
            <a:off x="3657600" y="911700"/>
            <a:ext cx="5314950" cy="3486150"/>
            <a:chOff x="576" y="960"/>
            <a:chExt cx="4464" cy="2928"/>
          </a:xfrm>
        </p:grpSpPr>
        <p:grpSp>
          <p:nvGrpSpPr>
            <p:cNvPr id="18438" name="Group 1045">
              <a:extLst>
                <a:ext uri="{FF2B5EF4-FFF2-40B4-BE49-F238E27FC236}">
                  <a16:creationId xmlns:a16="http://schemas.microsoft.com/office/drawing/2014/main" id="{473AEFFE-F288-B392-8C47-80262292EB51}"/>
                </a:ext>
              </a:extLst>
            </p:cNvPr>
            <p:cNvGrpSpPr>
              <a:grpSpLocks/>
            </p:cNvGrpSpPr>
            <p:nvPr/>
          </p:nvGrpSpPr>
          <p:grpSpPr bwMode="auto">
            <a:xfrm>
              <a:off x="576" y="960"/>
              <a:ext cx="4464" cy="432"/>
              <a:chOff x="576" y="960"/>
              <a:chExt cx="4464" cy="432"/>
            </a:xfrm>
          </p:grpSpPr>
          <p:sp>
            <p:nvSpPr>
              <p:cNvPr id="18448" name="Rectangle 1035">
                <a:extLst>
                  <a:ext uri="{FF2B5EF4-FFF2-40B4-BE49-F238E27FC236}">
                    <a16:creationId xmlns:a16="http://schemas.microsoft.com/office/drawing/2014/main" id="{7B26635C-7229-5C74-DAB8-5D5F38A1073A}"/>
                  </a:ext>
                </a:extLst>
              </p:cNvPr>
              <p:cNvSpPr>
                <a:spLocks noChangeArrowheads="1"/>
              </p:cNvSpPr>
              <p:nvPr/>
            </p:nvSpPr>
            <p:spPr bwMode="auto">
              <a:xfrm>
                <a:off x="576" y="960"/>
                <a:ext cx="4464" cy="432"/>
              </a:xfrm>
              <a:prstGeom prst="rect">
                <a:avLst/>
              </a:prstGeom>
              <a:solidFill>
                <a:srgbClr val="CCFFFF"/>
              </a:solidFill>
              <a:ln w="9525">
                <a:solidFill>
                  <a:srgbClr val="3399FF"/>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endParaRPr lang="en-US" altLang="en-US" sz="1350"/>
              </a:p>
            </p:txBody>
          </p:sp>
          <p:sp>
            <p:nvSpPr>
              <p:cNvPr id="18449" name="Text Box 1031">
                <a:extLst>
                  <a:ext uri="{FF2B5EF4-FFF2-40B4-BE49-F238E27FC236}">
                    <a16:creationId xmlns:a16="http://schemas.microsoft.com/office/drawing/2014/main" id="{62B38204-63BB-CC39-4CBF-17512FEA3292}"/>
                  </a:ext>
                </a:extLst>
              </p:cNvPr>
              <p:cNvSpPr txBox="1">
                <a:spLocks noChangeArrowheads="1"/>
              </p:cNvSpPr>
              <p:nvPr/>
            </p:nvSpPr>
            <p:spPr bwMode="auto">
              <a:xfrm>
                <a:off x="1056" y="1101"/>
                <a:ext cx="777" cy="252"/>
              </a:xfrm>
              <a:prstGeom prst="rect">
                <a:avLst/>
              </a:prstGeom>
              <a:solidFill>
                <a:srgbClr val="0066FF"/>
              </a:solidFill>
              <a:ln w="9525">
                <a:solidFill>
                  <a:srgbClr val="3399FF"/>
                </a:solidFill>
                <a:miter lim="800000"/>
                <a:headEnd/>
                <a:tailEnd/>
              </a:ln>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latin typeface="Tahoma" panose="020B0604030504040204" pitchFamily="34" charset="0"/>
                  </a:rPr>
                  <a:t>The Story</a:t>
                </a:r>
              </a:p>
            </p:txBody>
          </p:sp>
          <p:sp>
            <p:nvSpPr>
              <p:cNvPr id="18450" name="Text Box 1032">
                <a:extLst>
                  <a:ext uri="{FF2B5EF4-FFF2-40B4-BE49-F238E27FC236}">
                    <a16:creationId xmlns:a16="http://schemas.microsoft.com/office/drawing/2014/main" id="{9DA8EF34-DBA5-7311-FB18-D165300E53B1}"/>
                  </a:ext>
                </a:extLst>
              </p:cNvPr>
              <p:cNvSpPr txBox="1">
                <a:spLocks noChangeArrowheads="1"/>
              </p:cNvSpPr>
              <p:nvPr/>
            </p:nvSpPr>
            <p:spPr bwMode="auto">
              <a:xfrm>
                <a:off x="1872" y="1101"/>
                <a:ext cx="835" cy="252"/>
              </a:xfrm>
              <a:prstGeom prst="rect">
                <a:avLst/>
              </a:prstGeom>
              <a:solidFill>
                <a:srgbClr val="0066FF"/>
              </a:solidFill>
              <a:ln w="9525">
                <a:solidFill>
                  <a:srgbClr val="3399FF"/>
                </a:solidFill>
                <a:miter lim="800000"/>
                <a:headEnd/>
                <a:tailEnd/>
              </a:ln>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latin typeface="Tahoma" panose="020B0604030504040204" pitchFamily="34" charset="0"/>
                  </a:rPr>
                  <a:t>The Prison</a:t>
                </a:r>
              </a:p>
            </p:txBody>
          </p:sp>
          <p:sp>
            <p:nvSpPr>
              <p:cNvPr id="18451" name="Text Box 1033">
                <a:extLst>
                  <a:ext uri="{FF2B5EF4-FFF2-40B4-BE49-F238E27FC236}">
                    <a16:creationId xmlns:a16="http://schemas.microsoft.com/office/drawing/2014/main" id="{F635CF74-C1B0-C759-BC17-0A0565E4094F}"/>
                  </a:ext>
                </a:extLst>
              </p:cNvPr>
              <p:cNvSpPr txBox="1">
                <a:spLocks noChangeArrowheads="1"/>
              </p:cNvSpPr>
              <p:nvPr/>
            </p:nvSpPr>
            <p:spPr bwMode="auto">
              <a:xfrm>
                <a:off x="2784" y="1101"/>
                <a:ext cx="1127" cy="252"/>
              </a:xfrm>
              <a:prstGeom prst="rect">
                <a:avLst/>
              </a:prstGeom>
              <a:solidFill>
                <a:srgbClr val="0066FF"/>
              </a:solidFill>
              <a:ln w="9525">
                <a:solidFill>
                  <a:srgbClr val="3399FF"/>
                </a:solidFill>
                <a:miter lim="800000"/>
                <a:headEnd/>
                <a:tailEnd/>
              </a:ln>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latin typeface="Tahoma" panose="020B0604030504040204" pitchFamily="34" charset="0"/>
                  </a:rPr>
                  <a:t>The Characters</a:t>
                </a:r>
              </a:p>
            </p:txBody>
          </p:sp>
        </p:grpSp>
        <p:sp>
          <p:nvSpPr>
            <p:cNvPr id="213016" name="Text Box 1048">
              <a:extLst>
                <a:ext uri="{FF2B5EF4-FFF2-40B4-BE49-F238E27FC236}">
                  <a16:creationId xmlns:a16="http://schemas.microsoft.com/office/drawing/2014/main" id="{878CD253-6379-5615-B031-E91FA5B66407}"/>
                </a:ext>
              </a:extLst>
            </p:cNvPr>
            <p:cNvSpPr txBox="1">
              <a:spLocks noChangeArrowheads="1"/>
            </p:cNvSpPr>
            <p:nvPr/>
          </p:nvSpPr>
          <p:spPr bwMode="auto">
            <a:xfrm>
              <a:off x="576" y="1392"/>
              <a:ext cx="4464" cy="1594"/>
            </a:xfrm>
            <a:prstGeom prst="rect">
              <a:avLst/>
            </a:prstGeom>
            <a:noFill/>
            <a:ln w="9525">
              <a:solidFill>
                <a:srgbClr val="3366FF"/>
              </a:solidFill>
              <a:miter lim="800000"/>
              <a:headEnd/>
              <a:tailEnd/>
            </a:ln>
            <a:effectLst/>
          </p:spPr>
          <p:txBody>
            <a:bodyPr>
              <a:spAutoFit/>
            </a:bodyPr>
            <a:lstStyle/>
            <a:p>
              <a:pPr algn="just" eaLnBrk="1" hangingPunct="1">
                <a:lnSpc>
                  <a:spcPct val="80000"/>
                </a:lnSpc>
                <a:spcBef>
                  <a:spcPct val="20000"/>
                </a:spcBef>
                <a:buClr>
                  <a:schemeClr val="hlink"/>
                </a:buClr>
                <a:buSzPct val="80000"/>
                <a:buFont typeface="Wingdings" pitchFamily="2" charset="2"/>
                <a:buNone/>
                <a:defRPr/>
              </a:pPr>
              <a:r>
                <a:rPr lang="en-US" sz="1800" b="1" i="1" u="sng">
                  <a:solidFill>
                    <a:srgbClr val="0066FF"/>
                  </a:solidFill>
                  <a:effectLst>
                    <a:outerShdw blurRad="38100" dist="38100" dir="2700000" algn="tl">
                      <a:srgbClr val="C0C0C0"/>
                    </a:outerShdw>
                  </a:effectLst>
                  <a:latin typeface="Arial" charset="0"/>
                </a:rPr>
                <a:t>The Further Adventures Of Sang Kancil</a:t>
              </a:r>
            </a:p>
            <a:p>
              <a:pPr algn="just" eaLnBrk="1" hangingPunct="1">
                <a:lnSpc>
                  <a:spcPct val="80000"/>
                </a:lnSpc>
                <a:spcBef>
                  <a:spcPct val="20000"/>
                </a:spcBef>
                <a:buClr>
                  <a:schemeClr val="hlink"/>
                </a:buClr>
                <a:buSzPct val="80000"/>
                <a:buFont typeface="Wingdings" pitchFamily="2" charset="2"/>
                <a:buNone/>
                <a:defRPr/>
              </a:pPr>
              <a:endParaRPr lang="en-US" sz="1050">
                <a:latin typeface="Arial" charset="0"/>
              </a:endParaRPr>
            </a:p>
            <a:p>
              <a:pPr algn="just" eaLnBrk="1" hangingPunct="1">
                <a:lnSpc>
                  <a:spcPct val="80000"/>
                </a:lnSpc>
                <a:spcBef>
                  <a:spcPct val="20000"/>
                </a:spcBef>
                <a:buClr>
                  <a:schemeClr val="hlink"/>
                </a:buClr>
                <a:buSzPct val="80000"/>
                <a:buFont typeface="Wingdings" pitchFamily="2" charset="2"/>
                <a:buNone/>
                <a:defRPr/>
              </a:pPr>
              <a:r>
                <a:rPr lang="en-US" sz="1050">
                  <a:latin typeface="Tahoma" pitchFamily="34" charset="0"/>
                </a:rPr>
                <a:t>Kancil purposely let himself go to prison to save his cousin Pelanduk that has been wrongfully accused of murdering kura-kura using CO</a:t>
              </a:r>
              <a:r>
                <a:rPr lang="en-US" sz="1050" baseline="30000">
                  <a:latin typeface="Tahoma" pitchFamily="34" charset="0"/>
                </a:rPr>
                <a:t>2</a:t>
              </a:r>
              <a:r>
                <a:rPr lang="en-US" sz="1050">
                  <a:latin typeface="Tahoma" pitchFamily="34" charset="0"/>
                </a:rPr>
                <a:t>. Kancil forged the buaya crossings event and stealing the precious rambutan across the river in order to be sentenced to a life in prison.</a:t>
              </a:r>
            </a:p>
            <a:p>
              <a:pPr algn="just" eaLnBrk="1" hangingPunct="1">
                <a:lnSpc>
                  <a:spcPct val="80000"/>
                </a:lnSpc>
                <a:spcBef>
                  <a:spcPct val="20000"/>
                </a:spcBef>
                <a:buClr>
                  <a:schemeClr val="hlink"/>
                </a:buClr>
                <a:buSzPct val="80000"/>
                <a:buFont typeface="Wingdings" pitchFamily="2" charset="2"/>
                <a:buNone/>
                <a:defRPr/>
              </a:pPr>
              <a:endParaRPr lang="en-US" sz="1050">
                <a:latin typeface="Tahoma" pitchFamily="34" charset="0"/>
              </a:endParaRPr>
            </a:p>
            <a:p>
              <a:pPr algn="just" eaLnBrk="1" hangingPunct="1">
                <a:lnSpc>
                  <a:spcPct val="80000"/>
                </a:lnSpc>
                <a:spcBef>
                  <a:spcPct val="20000"/>
                </a:spcBef>
                <a:buClr>
                  <a:schemeClr val="hlink"/>
                </a:buClr>
                <a:buSzPct val="80000"/>
                <a:buFont typeface="Wingdings" pitchFamily="2" charset="2"/>
                <a:buNone/>
                <a:defRPr/>
              </a:pPr>
              <a:r>
                <a:rPr lang="en-US" sz="1050">
                  <a:latin typeface="Tahoma" pitchFamily="34" charset="0"/>
                </a:rPr>
                <a:t>The prison, a high security facility jungle prison located on no mans land is impossible to break into and a place for high profile criminals. Now that he is in, it’s up to his cunning skills and technical know how to find his cousin and help him to escape and prove his innocence.</a:t>
              </a:r>
              <a:r>
                <a:rPr lang="en-US" sz="1050">
                  <a:latin typeface="Times New Roman" charset="0"/>
                </a:rPr>
                <a:t> </a:t>
              </a:r>
            </a:p>
            <a:p>
              <a:pPr algn="just">
                <a:defRPr/>
              </a:pPr>
              <a:endParaRPr lang="en-US" sz="1050">
                <a:latin typeface="Arial" charset="0"/>
              </a:endParaRPr>
            </a:p>
          </p:txBody>
        </p:sp>
        <p:grpSp>
          <p:nvGrpSpPr>
            <p:cNvPr id="18440" name="Group 1046">
              <a:extLst>
                <a:ext uri="{FF2B5EF4-FFF2-40B4-BE49-F238E27FC236}">
                  <a16:creationId xmlns:a16="http://schemas.microsoft.com/office/drawing/2014/main" id="{B56DF34D-61B1-9F71-B600-BE3694D41C96}"/>
                </a:ext>
              </a:extLst>
            </p:cNvPr>
            <p:cNvGrpSpPr>
              <a:grpSpLocks/>
            </p:cNvGrpSpPr>
            <p:nvPr/>
          </p:nvGrpSpPr>
          <p:grpSpPr bwMode="auto">
            <a:xfrm>
              <a:off x="576" y="3552"/>
              <a:ext cx="4464" cy="336"/>
              <a:chOff x="576" y="3552"/>
              <a:chExt cx="4464" cy="336"/>
            </a:xfrm>
          </p:grpSpPr>
          <p:sp>
            <p:nvSpPr>
              <p:cNvPr id="18441" name="Rectangle 1036">
                <a:extLst>
                  <a:ext uri="{FF2B5EF4-FFF2-40B4-BE49-F238E27FC236}">
                    <a16:creationId xmlns:a16="http://schemas.microsoft.com/office/drawing/2014/main" id="{DA3F05A2-08C6-AC7C-5883-6F729113B88D}"/>
                  </a:ext>
                </a:extLst>
              </p:cNvPr>
              <p:cNvSpPr>
                <a:spLocks noChangeArrowheads="1"/>
              </p:cNvSpPr>
              <p:nvPr/>
            </p:nvSpPr>
            <p:spPr bwMode="auto">
              <a:xfrm>
                <a:off x="576" y="3552"/>
                <a:ext cx="4464" cy="336"/>
              </a:xfrm>
              <a:prstGeom prst="rect">
                <a:avLst/>
              </a:prstGeom>
              <a:solidFill>
                <a:srgbClr val="CCFFFF"/>
              </a:solidFill>
              <a:ln w="9525">
                <a:solidFill>
                  <a:srgbClr val="3399FF"/>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endParaRPr lang="en-US" altLang="en-US" sz="1350"/>
              </a:p>
            </p:txBody>
          </p:sp>
          <p:sp>
            <p:nvSpPr>
              <p:cNvPr id="18442" name="Text Box 1038">
                <a:extLst>
                  <a:ext uri="{FF2B5EF4-FFF2-40B4-BE49-F238E27FC236}">
                    <a16:creationId xmlns:a16="http://schemas.microsoft.com/office/drawing/2014/main" id="{F761FA01-1B33-609D-577A-63999534B556}"/>
                  </a:ext>
                </a:extLst>
              </p:cNvPr>
              <p:cNvSpPr txBox="1">
                <a:spLocks noChangeArrowheads="1"/>
              </p:cNvSpPr>
              <p:nvPr/>
            </p:nvSpPr>
            <p:spPr bwMode="auto">
              <a:xfrm>
                <a:off x="3840" y="3600"/>
                <a:ext cx="236" cy="252"/>
              </a:xfrm>
              <a:prstGeom prst="rect">
                <a:avLst/>
              </a:prstGeom>
              <a:solidFill>
                <a:srgbClr val="0066FF"/>
              </a:solidFill>
              <a:ln w="9525">
                <a:solidFill>
                  <a:srgbClr val="3399FF"/>
                </a:solidFill>
                <a:miter lim="800000"/>
                <a:headEnd/>
                <a:tailEnd/>
              </a:ln>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rPr>
                  <a:t>1</a:t>
                </a:r>
              </a:p>
            </p:txBody>
          </p:sp>
          <p:sp>
            <p:nvSpPr>
              <p:cNvPr id="18443" name="Text Box 1039">
                <a:extLst>
                  <a:ext uri="{FF2B5EF4-FFF2-40B4-BE49-F238E27FC236}">
                    <a16:creationId xmlns:a16="http://schemas.microsoft.com/office/drawing/2014/main" id="{99A95EA2-D5A3-6808-57A5-69BDB7673A1E}"/>
                  </a:ext>
                </a:extLst>
              </p:cNvPr>
              <p:cNvSpPr txBox="1">
                <a:spLocks noChangeArrowheads="1"/>
              </p:cNvSpPr>
              <p:nvPr/>
            </p:nvSpPr>
            <p:spPr bwMode="auto">
              <a:xfrm>
                <a:off x="4080" y="3600"/>
                <a:ext cx="236" cy="252"/>
              </a:xfrm>
              <a:prstGeom prst="rect">
                <a:avLst/>
              </a:prstGeom>
              <a:solidFill>
                <a:srgbClr val="0066FF"/>
              </a:solidFill>
              <a:ln w="9525">
                <a:solidFill>
                  <a:srgbClr val="3399FF"/>
                </a:solidFill>
                <a:miter lim="800000"/>
                <a:headEnd/>
                <a:tailEnd/>
              </a:ln>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rPr>
                  <a:t>2</a:t>
                </a:r>
              </a:p>
            </p:txBody>
          </p:sp>
          <p:sp>
            <p:nvSpPr>
              <p:cNvPr id="18444" name="Text Box 1040">
                <a:extLst>
                  <a:ext uri="{FF2B5EF4-FFF2-40B4-BE49-F238E27FC236}">
                    <a16:creationId xmlns:a16="http://schemas.microsoft.com/office/drawing/2014/main" id="{A02F3B86-8733-3821-30F3-374B8CA47A8F}"/>
                  </a:ext>
                </a:extLst>
              </p:cNvPr>
              <p:cNvSpPr txBox="1">
                <a:spLocks noChangeArrowheads="1"/>
              </p:cNvSpPr>
              <p:nvPr/>
            </p:nvSpPr>
            <p:spPr bwMode="auto">
              <a:xfrm>
                <a:off x="4320" y="3600"/>
                <a:ext cx="236" cy="252"/>
              </a:xfrm>
              <a:prstGeom prst="rect">
                <a:avLst/>
              </a:prstGeom>
              <a:solidFill>
                <a:srgbClr val="0066FF"/>
              </a:solidFill>
              <a:ln w="9525">
                <a:solidFill>
                  <a:srgbClr val="3399FF"/>
                </a:solidFill>
                <a:miter lim="800000"/>
                <a:headEnd/>
                <a:tailEnd/>
              </a:ln>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rPr>
                  <a:t>3</a:t>
                </a:r>
              </a:p>
            </p:txBody>
          </p:sp>
          <p:sp>
            <p:nvSpPr>
              <p:cNvPr id="18445" name="Text Box 1042">
                <a:extLst>
                  <a:ext uri="{FF2B5EF4-FFF2-40B4-BE49-F238E27FC236}">
                    <a16:creationId xmlns:a16="http://schemas.microsoft.com/office/drawing/2014/main" id="{F7478ECE-2AB1-3826-08FB-4F3CE45E2E69}"/>
                  </a:ext>
                </a:extLst>
              </p:cNvPr>
              <p:cNvSpPr txBox="1">
                <a:spLocks noChangeArrowheads="1"/>
              </p:cNvSpPr>
              <p:nvPr/>
            </p:nvSpPr>
            <p:spPr bwMode="auto">
              <a:xfrm>
                <a:off x="4560" y="3600"/>
                <a:ext cx="236" cy="252"/>
              </a:xfrm>
              <a:prstGeom prst="rect">
                <a:avLst/>
              </a:prstGeom>
              <a:solidFill>
                <a:srgbClr val="0066FF"/>
              </a:solidFill>
              <a:ln w="9525">
                <a:solidFill>
                  <a:srgbClr val="3399FF"/>
                </a:solidFill>
                <a:miter lim="800000"/>
                <a:headEnd/>
                <a:tailEnd/>
              </a:ln>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rPr>
                  <a:t>4</a:t>
                </a:r>
              </a:p>
            </p:txBody>
          </p:sp>
          <p:sp>
            <p:nvSpPr>
              <p:cNvPr id="18446" name="Text Box 1043">
                <a:extLst>
                  <a:ext uri="{FF2B5EF4-FFF2-40B4-BE49-F238E27FC236}">
                    <a16:creationId xmlns:a16="http://schemas.microsoft.com/office/drawing/2014/main" id="{A66AFDCB-08D8-EF92-00D9-6BE1E6140C70}"/>
                  </a:ext>
                </a:extLst>
              </p:cNvPr>
              <p:cNvSpPr txBox="1">
                <a:spLocks noChangeArrowheads="1"/>
              </p:cNvSpPr>
              <p:nvPr/>
            </p:nvSpPr>
            <p:spPr bwMode="auto">
              <a:xfrm>
                <a:off x="4800" y="3600"/>
                <a:ext cx="202" cy="252"/>
              </a:xfrm>
              <a:prstGeom prst="rect">
                <a:avLst/>
              </a:prstGeom>
              <a:solidFill>
                <a:srgbClr val="0066FF"/>
              </a:solidFill>
              <a:ln w="9525">
                <a:solidFill>
                  <a:srgbClr val="3399FF"/>
                </a:solidFill>
                <a:miter lim="800000"/>
                <a:headEnd/>
                <a:tailEnd/>
              </a:ln>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solidFill>
                      <a:schemeClr val="tx2"/>
                    </a:solidFill>
                  </a:rPr>
                  <a:t>5</a:t>
                </a:r>
              </a:p>
            </p:txBody>
          </p:sp>
          <p:sp>
            <p:nvSpPr>
              <p:cNvPr id="18447" name="WordArt 1044">
                <a:extLst>
                  <a:ext uri="{FF2B5EF4-FFF2-40B4-BE49-F238E27FC236}">
                    <a16:creationId xmlns:a16="http://schemas.microsoft.com/office/drawing/2014/main" id="{272E5302-132C-7145-FF5F-00422FE59ECF}"/>
                  </a:ext>
                </a:extLst>
              </p:cNvPr>
              <p:cNvSpPr>
                <a:spLocks noChangeArrowheads="1" noChangeShapeType="1" noTextEdit="1"/>
              </p:cNvSpPr>
              <p:nvPr/>
            </p:nvSpPr>
            <p:spPr bwMode="auto">
              <a:xfrm>
                <a:off x="2736" y="3600"/>
                <a:ext cx="1008" cy="240"/>
              </a:xfrm>
              <a:prstGeom prst="rect">
                <a:avLst/>
              </a:prstGeom>
            </p:spPr>
            <p:txBody>
              <a:bodyPr wrap="none" fromWordArt="1">
                <a:prstTxWarp prst="textPlain">
                  <a:avLst>
                    <a:gd name="adj" fmla="val 50000"/>
                  </a:avLst>
                </a:prstTxWarp>
              </a:bodyPr>
              <a:lstStyle/>
              <a:p>
                <a:pPr algn="ctr"/>
                <a:r>
                  <a:rPr lang="en-MY" sz="27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CHAPTERS</a:t>
                </a:r>
              </a:p>
            </p:txBody>
          </p:sp>
        </p:grpSp>
      </p:grpSp>
      <p:sp>
        <p:nvSpPr>
          <p:cNvPr id="18437" name="WordArt 1051">
            <a:extLst>
              <a:ext uri="{FF2B5EF4-FFF2-40B4-BE49-F238E27FC236}">
                <a16:creationId xmlns:a16="http://schemas.microsoft.com/office/drawing/2014/main" id="{89924445-3C41-5393-CE55-1B88F59CC78A}"/>
              </a:ext>
            </a:extLst>
          </p:cNvPr>
          <p:cNvSpPr>
            <a:spLocks noChangeArrowheads="1" noChangeShapeType="1" noTextEdit="1"/>
          </p:cNvSpPr>
          <p:nvPr/>
        </p:nvSpPr>
        <p:spPr bwMode="auto">
          <a:xfrm>
            <a:off x="7700367" y="997425"/>
            <a:ext cx="1200150" cy="342900"/>
          </a:xfrm>
          <a:prstGeom prst="rect">
            <a:avLst/>
          </a:prstGeom>
        </p:spPr>
        <p:txBody>
          <a:bodyPr wrap="none" fromWordArt="1">
            <a:prstTxWarp prst="textPlain">
              <a:avLst>
                <a:gd name="adj" fmla="val 50000"/>
              </a:avLst>
            </a:prstTxWarp>
          </a:bodyPr>
          <a:lstStyle/>
          <a:p>
            <a:pPr algn="ctr"/>
            <a:r>
              <a:rPr lang="en-MY" sz="27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MENU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99C2F4D-1802-746D-58BB-2F14A8547768}"/>
              </a:ext>
            </a:extLst>
          </p:cNvPr>
          <p:cNvSpPr>
            <a:spLocks noGrp="1" noChangeArrowheads="1"/>
          </p:cNvSpPr>
          <p:nvPr>
            <p:ph type="title"/>
          </p:nvPr>
        </p:nvSpPr>
        <p:spPr/>
        <p:txBody>
          <a:bodyPr/>
          <a:lstStyle/>
          <a:p>
            <a:pPr eaLnBrk="1" hangingPunct="1"/>
            <a:r>
              <a:rPr lang="en-US" altLang="en-US" dirty="0"/>
              <a:t>Text </a:t>
            </a:r>
            <a:r>
              <a:rPr lang="en-US" altLang="en-US" sz="2000" dirty="0"/>
              <a:t>Characteristic</a:t>
            </a:r>
          </a:p>
        </p:txBody>
      </p:sp>
      <p:sp>
        <p:nvSpPr>
          <p:cNvPr id="19459" name="Text Box 3">
            <a:extLst>
              <a:ext uri="{FF2B5EF4-FFF2-40B4-BE49-F238E27FC236}">
                <a16:creationId xmlns:a16="http://schemas.microsoft.com/office/drawing/2014/main" id="{E7C02A79-6788-A4AC-20AA-B99B675319A9}"/>
              </a:ext>
            </a:extLst>
          </p:cNvPr>
          <p:cNvSpPr txBox="1">
            <a:spLocks noChangeArrowheads="1"/>
          </p:cNvSpPr>
          <p:nvPr/>
        </p:nvSpPr>
        <p:spPr bwMode="auto">
          <a:xfrm>
            <a:off x="2719800" y="1627809"/>
            <a:ext cx="5995552" cy="227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GB" altLang="en-US" sz="14175" b="1">
                <a:solidFill>
                  <a:srgbClr val="339966"/>
                </a:solidFill>
                <a:latin typeface="Times New Roman" panose="02020603050405020304" pitchFamily="18" charset="0"/>
              </a:rPr>
              <a:t>FD xhp</a:t>
            </a:r>
            <a:endParaRPr lang="en-GB" altLang="en-US" sz="14175">
              <a:solidFill>
                <a:srgbClr val="339966"/>
              </a:solidFill>
              <a:latin typeface="Times New Roman" panose="02020603050405020304" pitchFamily="18" charset="0"/>
            </a:endParaRPr>
          </a:p>
        </p:txBody>
      </p:sp>
      <p:grpSp>
        <p:nvGrpSpPr>
          <p:cNvPr id="2" name="Group 4">
            <a:extLst>
              <a:ext uri="{FF2B5EF4-FFF2-40B4-BE49-F238E27FC236}">
                <a16:creationId xmlns:a16="http://schemas.microsoft.com/office/drawing/2014/main" id="{9A3086F7-9808-3DF2-DF79-8811E250051B}"/>
              </a:ext>
            </a:extLst>
          </p:cNvPr>
          <p:cNvGrpSpPr>
            <a:grpSpLocks/>
          </p:cNvGrpSpPr>
          <p:nvPr/>
        </p:nvGrpSpPr>
        <p:grpSpPr bwMode="auto">
          <a:xfrm>
            <a:off x="2840431" y="2129858"/>
            <a:ext cx="5803106" cy="1828800"/>
            <a:chOff x="192" y="1920"/>
            <a:chExt cx="5280" cy="1536"/>
          </a:xfrm>
        </p:grpSpPr>
        <p:sp>
          <p:nvSpPr>
            <p:cNvPr id="19492" name="Line 5">
              <a:extLst>
                <a:ext uri="{FF2B5EF4-FFF2-40B4-BE49-F238E27FC236}">
                  <a16:creationId xmlns:a16="http://schemas.microsoft.com/office/drawing/2014/main" id="{23F5F509-FB44-1FB2-9DB3-5B4C2F8621B3}"/>
                </a:ext>
              </a:extLst>
            </p:cNvPr>
            <p:cNvSpPr>
              <a:spLocks noChangeShapeType="1"/>
            </p:cNvSpPr>
            <p:nvPr/>
          </p:nvSpPr>
          <p:spPr bwMode="auto">
            <a:xfrm>
              <a:off x="192" y="3024"/>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sp>
          <p:nvSpPr>
            <p:cNvPr id="19493" name="Line 6">
              <a:extLst>
                <a:ext uri="{FF2B5EF4-FFF2-40B4-BE49-F238E27FC236}">
                  <a16:creationId xmlns:a16="http://schemas.microsoft.com/office/drawing/2014/main" id="{4D5870CE-1C1A-5885-F4CF-B646E9D99602}"/>
                </a:ext>
              </a:extLst>
            </p:cNvPr>
            <p:cNvSpPr>
              <a:spLocks noChangeShapeType="1"/>
            </p:cNvSpPr>
            <p:nvPr/>
          </p:nvSpPr>
          <p:spPr bwMode="auto">
            <a:xfrm>
              <a:off x="192" y="2304"/>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sp>
          <p:nvSpPr>
            <p:cNvPr id="19494" name="Line 7">
              <a:extLst>
                <a:ext uri="{FF2B5EF4-FFF2-40B4-BE49-F238E27FC236}">
                  <a16:creationId xmlns:a16="http://schemas.microsoft.com/office/drawing/2014/main" id="{963D1EE5-A100-E00E-0A36-025DA1FAD950}"/>
                </a:ext>
              </a:extLst>
            </p:cNvPr>
            <p:cNvSpPr>
              <a:spLocks noChangeShapeType="1"/>
            </p:cNvSpPr>
            <p:nvPr/>
          </p:nvSpPr>
          <p:spPr bwMode="auto">
            <a:xfrm>
              <a:off x="192" y="2016"/>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sp>
          <p:nvSpPr>
            <p:cNvPr id="19495" name="Line 8">
              <a:extLst>
                <a:ext uri="{FF2B5EF4-FFF2-40B4-BE49-F238E27FC236}">
                  <a16:creationId xmlns:a16="http://schemas.microsoft.com/office/drawing/2014/main" id="{CC865D1E-CD5F-5F13-9B05-67DEE9DA16D3}"/>
                </a:ext>
              </a:extLst>
            </p:cNvPr>
            <p:cNvSpPr>
              <a:spLocks noChangeShapeType="1"/>
            </p:cNvSpPr>
            <p:nvPr/>
          </p:nvSpPr>
          <p:spPr bwMode="auto">
            <a:xfrm>
              <a:off x="192" y="1920"/>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sp>
          <p:nvSpPr>
            <p:cNvPr id="19496" name="Line 9">
              <a:extLst>
                <a:ext uri="{FF2B5EF4-FFF2-40B4-BE49-F238E27FC236}">
                  <a16:creationId xmlns:a16="http://schemas.microsoft.com/office/drawing/2014/main" id="{F393417C-6C21-5339-B888-BDF6AA084EAD}"/>
                </a:ext>
              </a:extLst>
            </p:cNvPr>
            <p:cNvSpPr>
              <a:spLocks noChangeShapeType="1"/>
            </p:cNvSpPr>
            <p:nvPr/>
          </p:nvSpPr>
          <p:spPr bwMode="auto">
            <a:xfrm>
              <a:off x="192" y="3360"/>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sp>
          <p:nvSpPr>
            <p:cNvPr id="19497" name="Line 10">
              <a:extLst>
                <a:ext uri="{FF2B5EF4-FFF2-40B4-BE49-F238E27FC236}">
                  <a16:creationId xmlns:a16="http://schemas.microsoft.com/office/drawing/2014/main" id="{136116FA-DE04-70E6-9C99-F48758AF25C7}"/>
                </a:ext>
              </a:extLst>
            </p:cNvPr>
            <p:cNvSpPr>
              <a:spLocks noChangeShapeType="1"/>
            </p:cNvSpPr>
            <p:nvPr/>
          </p:nvSpPr>
          <p:spPr bwMode="auto">
            <a:xfrm>
              <a:off x="192" y="3456"/>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grpSp>
      <p:grpSp>
        <p:nvGrpSpPr>
          <p:cNvPr id="3" name="Group 43">
            <a:extLst>
              <a:ext uri="{FF2B5EF4-FFF2-40B4-BE49-F238E27FC236}">
                <a16:creationId xmlns:a16="http://schemas.microsoft.com/office/drawing/2014/main" id="{EB30DFF7-C6CC-BCEF-F098-36803B8AED33}"/>
              </a:ext>
            </a:extLst>
          </p:cNvPr>
          <p:cNvGrpSpPr>
            <a:grpSpLocks/>
          </p:cNvGrpSpPr>
          <p:nvPr/>
        </p:nvGrpSpPr>
        <p:grpSpPr bwMode="auto">
          <a:xfrm>
            <a:off x="7007619" y="3444308"/>
            <a:ext cx="2224088" cy="1428750"/>
            <a:chOff x="3943" y="3120"/>
            <a:chExt cx="1868" cy="1200"/>
          </a:xfrm>
        </p:grpSpPr>
        <p:sp>
          <p:nvSpPr>
            <p:cNvPr id="19488" name="Line 12">
              <a:extLst>
                <a:ext uri="{FF2B5EF4-FFF2-40B4-BE49-F238E27FC236}">
                  <a16:creationId xmlns:a16="http://schemas.microsoft.com/office/drawing/2014/main" id="{20F5F8E4-A964-7427-80C8-F60F0C8DDC43}"/>
                </a:ext>
              </a:extLst>
            </p:cNvPr>
            <p:cNvSpPr>
              <a:spLocks noChangeShapeType="1"/>
            </p:cNvSpPr>
            <p:nvPr/>
          </p:nvSpPr>
          <p:spPr bwMode="auto">
            <a:xfrm flipV="1">
              <a:off x="5007" y="3120"/>
              <a:ext cx="0" cy="336"/>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MY" sz="1050"/>
            </a:p>
          </p:txBody>
        </p:sp>
        <p:grpSp>
          <p:nvGrpSpPr>
            <p:cNvPr id="19489" name="Group 41">
              <a:extLst>
                <a:ext uri="{FF2B5EF4-FFF2-40B4-BE49-F238E27FC236}">
                  <a16:creationId xmlns:a16="http://schemas.microsoft.com/office/drawing/2014/main" id="{926B5046-8C10-58F3-6C57-CE96284E7B18}"/>
                </a:ext>
              </a:extLst>
            </p:cNvPr>
            <p:cNvGrpSpPr>
              <a:grpSpLocks/>
            </p:cNvGrpSpPr>
            <p:nvPr/>
          </p:nvGrpSpPr>
          <p:grpSpPr bwMode="auto">
            <a:xfrm>
              <a:off x="3943" y="3216"/>
              <a:ext cx="1868" cy="1104"/>
              <a:chOff x="3943" y="3216"/>
              <a:chExt cx="1868" cy="1104"/>
            </a:xfrm>
          </p:grpSpPr>
          <p:sp>
            <p:nvSpPr>
              <p:cNvPr id="19490" name="Text Box 13">
                <a:extLst>
                  <a:ext uri="{FF2B5EF4-FFF2-40B4-BE49-F238E27FC236}">
                    <a16:creationId xmlns:a16="http://schemas.microsoft.com/office/drawing/2014/main" id="{2DE72E4C-48F4-D9F1-2BCF-3EDE6B6270EF}"/>
                  </a:ext>
                </a:extLst>
              </p:cNvPr>
              <p:cNvSpPr txBox="1">
                <a:spLocks noChangeArrowheads="1"/>
              </p:cNvSpPr>
              <p:nvPr/>
            </p:nvSpPr>
            <p:spPr bwMode="auto">
              <a:xfrm>
                <a:off x="3943" y="3661"/>
                <a:ext cx="1868"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GB" altLang="en-US" sz="1800">
                    <a:solidFill>
                      <a:srgbClr val="006699"/>
                    </a:solidFill>
                  </a:rPr>
                  <a:t>Descender</a:t>
                </a:r>
              </a:p>
              <a:p>
                <a:pPr>
                  <a:spcBef>
                    <a:spcPct val="0"/>
                  </a:spcBef>
                  <a:buClrTx/>
                  <a:buSzTx/>
                  <a:buFontTx/>
                  <a:buNone/>
                </a:pPr>
                <a:r>
                  <a:rPr lang="en-GB" altLang="en-US" sz="1350"/>
                  <a:t>The down stroke below </a:t>
                </a:r>
              </a:p>
              <a:p>
                <a:pPr>
                  <a:spcBef>
                    <a:spcPct val="0"/>
                  </a:spcBef>
                  <a:buClrTx/>
                  <a:buSzTx/>
                  <a:buFontTx/>
                  <a:buNone/>
                </a:pPr>
                <a:r>
                  <a:rPr lang="en-GB" altLang="en-US" sz="1350"/>
                  <a:t>the baseline of a character</a:t>
                </a:r>
              </a:p>
            </p:txBody>
          </p:sp>
          <p:sp>
            <p:nvSpPr>
              <p:cNvPr id="19491" name="Line 14">
                <a:extLst>
                  <a:ext uri="{FF2B5EF4-FFF2-40B4-BE49-F238E27FC236}">
                    <a16:creationId xmlns:a16="http://schemas.microsoft.com/office/drawing/2014/main" id="{8F84A80C-828A-F8BF-62A0-FEEF1C93B545}"/>
                  </a:ext>
                </a:extLst>
              </p:cNvPr>
              <p:cNvSpPr>
                <a:spLocks noChangeShapeType="1"/>
              </p:cNvSpPr>
              <p:nvPr/>
            </p:nvSpPr>
            <p:spPr bwMode="auto">
              <a:xfrm flipV="1">
                <a:off x="4519" y="3216"/>
                <a:ext cx="488"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grpSp>
      </p:grpSp>
      <p:grpSp>
        <p:nvGrpSpPr>
          <p:cNvPr id="5" name="Group 15">
            <a:extLst>
              <a:ext uri="{FF2B5EF4-FFF2-40B4-BE49-F238E27FC236}">
                <a16:creationId xmlns:a16="http://schemas.microsoft.com/office/drawing/2014/main" id="{D3A948F6-C44B-5FE2-0DA4-795CFF828981}"/>
              </a:ext>
            </a:extLst>
          </p:cNvPr>
          <p:cNvGrpSpPr>
            <a:grpSpLocks/>
          </p:cNvGrpSpPr>
          <p:nvPr/>
        </p:nvGrpSpPr>
        <p:grpSpPr bwMode="auto">
          <a:xfrm>
            <a:off x="3051171" y="1532165"/>
            <a:ext cx="1950793" cy="1912144"/>
            <a:chOff x="384" y="1418"/>
            <a:chExt cx="1775" cy="1606"/>
          </a:xfrm>
        </p:grpSpPr>
        <p:sp>
          <p:nvSpPr>
            <p:cNvPr id="19485" name="Line 16">
              <a:extLst>
                <a:ext uri="{FF2B5EF4-FFF2-40B4-BE49-F238E27FC236}">
                  <a16:creationId xmlns:a16="http://schemas.microsoft.com/office/drawing/2014/main" id="{3AD31C83-6E48-D227-E3EB-6B4CAEA0E200}"/>
                </a:ext>
              </a:extLst>
            </p:cNvPr>
            <p:cNvSpPr>
              <a:spLocks noChangeShapeType="1"/>
            </p:cNvSpPr>
            <p:nvPr/>
          </p:nvSpPr>
          <p:spPr bwMode="auto">
            <a:xfrm flipV="1">
              <a:off x="384" y="2016"/>
              <a:ext cx="0" cy="100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MY" sz="1050"/>
            </a:p>
          </p:txBody>
        </p:sp>
        <p:sp>
          <p:nvSpPr>
            <p:cNvPr id="19486" name="Text Box 17">
              <a:extLst>
                <a:ext uri="{FF2B5EF4-FFF2-40B4-BE49-F238E27FC236}">
                  <a16:creationId xmlns:a16="http://schemas.microsoft.com/office/drawing/2014/main" id="{C56A2939-87CE-C8E7-CDE2-C4174C0067F7}"/>
                </a:ext>
              </a:extLst>
            </p:cNvPr>
            <p:cNvSpPr txBox="1">
              <a:spLocks noChangeArrowheads="1"/>
            </p:cNvSpPr>
            <p:nvPr/>
          </p:nvSpPr>
          <p:spPr bwMode="auto">
            <a:xfrm>
              <a:off x="672" y="1418"/>
              <a:ext cx="148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GB" altLang="en-US" sz="1800">
                  <a:solidFill>
                    <a:srgbClr val="006699"/>
                  </a:solidFill>
                </a:rPr>
                <a:t>Capital Height</a:t>
              </a:r>
            </a:p>
          </p:txBody>
        </p:sp>
        <p:sp>
          <p:nvSpPr>
            <p:cNvPr id="19487" name="Line 18">
              <a:extLst>
                <a:ext uri="{FF2B5EF4-FFF2-40B4-BE49-F238E27FC236}">
                  <a16:creationId xmlns:a16="http://schemas.microsoft.com/office/drawing/2014/main" id="{E4E0B83A-D41A-0A45-D91D-50677DC008D1}"/>
                </a:ext>
              </a:extLst>
            </p:cNvPr>
            <p:cNvSpPr>
              <a:spLocks noChangeShapeType="1"/>
            </p:cNvSpPr>
            <p:nvPr/>
          </p:nvSpPr>
          <p:spPr bwMode="auto">
            <a:xfrm flipV="1">
              <a:off x="384" y="1680"/>
              <a:ext cx="432"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grpSp>
      <p:grpSp>
        <p:nvGrpSpPr>
          <p:cNvPr id="6" name="Group 19">
            <a:extLst>
              <a:ext uri="{FF2B5EF4-FFF2-40B4-BE49-F238E27FC236}">
                <a16:creationId xmlns:a16="http://schemas.microsoft.com/office/drawing/2014/main" id="{43658422-4C2A-EF7E-A9F2-E0AED57D54B2}"/>
              </a:ext>
            </a:extLst>
          </p:cNvPr>
          <p:cNvGrpSpPr>
            <a:grpSpLocks/>
          </p:cNvGrpSpPr>
          <p:nvPr/>
        </p:nvGrpSpPr>
        <p:grpSpPr bwMode="auto">
          <a:xfrm>
            <a:off x="2892818" y="2129858"/>
            <a:ext cx="1343128" cy="2343150"/>
            <a:chOff x="240" y="1920"/>
            <a:chExt cx="1222" cy="1968"/>
          </a:xfrm>
        </p:grpSpPr>
        <p:sp>
          <p:nvSpPr>
            <p:cNvPr id="19482" name="Line 20">
              <a:extLst>
                <a:ext uri="{FF2B5EF4-FFF2-40B4-BE49-F238E27FC236}">
                  <a16:creationId xmlns:a16="http://schemas.microsoft.com/office/drawing/2014/main" id="{EB307A7B-C91C-0160-89A7-15CC0B2ADD82}"/>
                </a:ext>
              </a:extLst>
            </p:cNvPr>
            <p:cNvSpPr>
              <a:spLocks noChangeShapeType="1"/>
            </p:cNvSpPr>
            <p:nvPr/>
          </p:nvSpPr>
          <p:spPr bwMode="auto">
            <a:xfrm flipV="1">
              <a:off x="240" y="1920"/>
              <a:ext cx="0" cy="1536"/>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MY" sz="1050"/>
            </a:p>
          </p:txBody>
        </p:sp>
        <p:sp>
          <p:nvSpPr>
            <p:cNvPr id="19483" name="Text Box 21">
              <a:extLst>
                <a:ext uri="{FF2B5EF4-FFF2-40B4-BE49-F238E27FC236}">
                  <a16:creationId xmlns:a16="http://schemas.microsoft.com/office/drawing/2014/main" id="{7CD5F029-9B21-A9A9-1D84-A7EF7C86E494}"/>
                </a:ext>
              </a:extLst>
            </p:cNvPr>
            <p:cNvSpPr txBox="1">
              <a:spLocks noChangeArrowheads="1"/>
            </p:cNvSpPr>
            <p:nvPr/>
          </p:nvSpPr>
          <p:spPr bwMode="auto">
            <a:xfrm>
              <a:off x="384" y="3578"/>
              <a:ext cx="107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GB" altLang="en-US" sz="1800">
                  <a:solidFill>
                    <a:srgbClr val="006699"/>
                  </a:solidFill>
                </a:rPr>
                <a:t>Point size</a:t>
              </a:r>
            </a:p>
          </p:txBody>
        </p:sp>
        <p:sp>
          <p:nvSpPr>
            <p:cNvPr id="19484" name="Line 22">
              <a:extLst>
                <a:ext uri="{FF2B5EF4-FFF2-40B4-BE49-F238E27FC236}">
                  <a16:creationId xmlns:a16="http://schemas.microsoft.com/office/drawing/2014/main" id="{E0D60DB6-82FF-9E64-573E-F91B77D46F18}"/>
                </a:ext>
              </a:extLst>
            </p:cNvPr>
            <p:cNvSpPr>
              <a:spLocks noChangeShapeType="1"/>
            </p:cNvSpPr>
            <p:nvPr/>
          </p:nvSpPr>
          <p:spPr bwMode="auto">
            <a:xfrm flipH="1" flipV="1">
              <a:off x="240" y="3120"/>
              <a:ext cx="384"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grpSp>
      <p:grpSp>
        <p:nvGrpSpPr>
          <p:cNvPr id="7" name="Group 42">
            <a:extLst>
              <a:ext uri="{FF2B5EF4-FFF2-40B4-BE49-F238E27FC236}">
                <a16:creationId xmlns:a16="http://schemas.microsoft.com/office/drawing/2014/main" id="{611E154C-6550-87CB-14CF-18335598CB9B}"/>
              </a:ext>
            </a:extLst>
          </p:cNvPr>
          <p:cNvGrpSpPr>
            <a:grpSpLocks/>
          </p:cNvGrpSpPr>
          <p:nvPr/>
        </p:nvGrpSpPr>
        <p:grpSpPr bwMode="auto">
          <a:xfrm>
            <a:off x="6599235" y="1139259"/>
            <a:ext cx="2243139" cy="1447801"/>
            <a:chOff x="3600" y="1184"/>
            <a:chExt cx="1884" cy="1216"/>
          </a:xfrm>
        </p:grpSpPr>
        <p:sp>
          <p:nvSpPr>
            <p:cNvPr id="19478" name="Line 24">
              <a:extLst>
                <a:ext uri="{FF2B5EF4-FFF2-40B4-BE49-F238E27FC236}">
                  <a16:creationId xmlns:a16="http://schemas.microsoft.com/office/drawing/2014/main" id="{386AD962-2B12-9D8D-7694-C19CD76118B4}"/>
                </a:ext>
              </a:extLst>
            </p:cNvPr>
            <p:cNvSpPr>
              <a:spLocks noChangeShapeType="1"/>
            </p:cNvSpPr>
            <p:nvPr/>
          </p:nvSpPr>
          <p:spPr bwMode="auto">
            <a:xfrm flipV="1">
              <a:off x="4298" y="2112"/>
              <a:ext cx="0" cy="28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MY" sz="1050"/>
            </a:p>
          </p:txBody>
        </p:sp>
        <p:grpSp>
          <p:nvGrpSpPr>
            <p:cNvPr id="19479" name="Group 40">
              <a:extLst>
                <a:ext uri="{FF2B5EF4-FFF2-40B4-BE49-F238E27FC236}">
                  <a16:creationId xmlns:a16="http://schemas.microsoft.com/office/drawing/2014/main" id="{06CE6391-CE81-67C9-0A43-435B661A8EC8}"/>
                </a:ext>
              </a:extLst>
            </p:cNvPr>
            <p:cNvGrpSpPr>
              <a:grpSpLocks/>
            </p:cNvGrpSpPr>
            <p:nvPr/>
          </p:nvGrpSpPr>
          <p:grpSpPr bwMode="auto">
            <a:xfrm>
              <a:off x="3600" y="1184"/>
              <a:ext cx="1884" cy="1072"/>
              <a:chOff x="3600" y="1184"/>
              <a:chExt cx="1884" cy="1072"/>
            </a:xfrm>
          </p:grpSpPr>
          <p:sp>
            <p:nvSpPr>
              <p:cNvPr id="19480" name="Text Box 25">
                <a:extLst>
                  <a:ext uri="{FF2B5EF4-FFF2-40B4-BE49-F238E27FC236}">
                    <a16:creationId xmlns:a16="http://schemas.microsoft.com/office/drawing/2014/main" id="{27C08A3C-4B06-0F99-C84F-DDC71DF6137E}"/>
                  </a:ext>
                </a:extLst>
              </p:cNvPr>
              <p:cNvSpPr txBox="1">
                <a:spLocks noChangeArrowheads="1"/>
              </p:cNvSpPr>
              <p:nvPr/>
            </p:nvSpPr>
            <p:spPr bwMode="auto">
              <a:xfrm>
                <a:off x="3600" y="1184"/>
                <a:ext cx="1884"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GB" altLang="en-US" sz="1800">
                    <a:solidFill>
                      <a:srgbClr val="006699"/>
                    </a:solidFill>
                  </a:rPr>
                  <a:t>Ascender</a:t>
                </a:r>
              </a:p>
              <a:p>
                <a:pPr>
                  <a:spcBef>
                    <a:spcPct val="0"/>
                  </a:spcBef>
                  <a:buClrTx/>
                  <a:buSzTx/>
                  <a:buFontTx/>
                  <a:buNone/>
                </a:pPr>
                <a:r>
                  <a:rPr lang="en-US" altLang="en-US" sz="1350"/>
                  <a:t>an upstroke on a character</a:t>
                </a:r>
                <a:endParaRPr lang="en-GB" altLang="en-US" sz="1350"/>
              </a:p>
            </p:txBody>
          </p:sp>
          <p:sp>
            <p:nvSpPr>
              <p:cNvPr id="19481" name="Line 26">
                <a:extLst>
                  <a:ext uri="{FF2B5EF4-FFF2-40B4-BE49-F238E27FC236}">
                    <a16:creationId xmlns:a16="http://schemas.microsoft.com/office/drawing/2014/main" id="{1E96CAD1-D67E-905A-F526-D4B2F9E9DCE6}"/>
                  </a:ext>
                </a:extLst>
              </p:cNvPr>
              <p:cNvSpPr>
                <a:spLocks noChangeShapeType="1"/>
              </p:cNvSpPr>
              <p:nvPr/>
            </p:nvSpPr>
            <p:spPr bwMode="auto">
              <a:xfrm flipH="1" flipV="1">
                <a:off x="3936" y="1680"/>
                <a:ext cx="362"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grpSp>
      </p:grpSp>
      <p:grpSp>
        <p:nvGrpSpPr>
          <p:cNvPr id="9" name="Group 27">
            <a:extLst>
              <a:ext uri="{FF2B5EF4-FFF2-40B4-BE49-F238E27FC236}">
                <a16:creationId xmlns:a16="http://schemas.microsoft.com/office/drawing/2014/main" id="{130B7B70-8719-63CE-C487-1D80A73E0585}"/>
              </a:ext>
            </a:extLst>
          </p:cNvPr>
          <p:cNvGrpSpPr>
            <a:grpSpLocks/>
          </p:cNvGrpSpPr>
          <p:nvPr/>
        </p:nvGrpSpPr>
        <p:grpSpPr bwMode="auto">
          <a:xfrm>
            <a:off x="3632195" y="3444308"/>
            <a:ext cx="2109788" cy="971550"/>
            <a:chOff x="912" y="3024"/>
            <a:chExt cx="1920" cy="816"/>
          </a:xfrm>
        </p:grpSpPr>
        <p:sp>
          <p:nvSpPr>
            <p:cNvPr id="19475" name="Text Box 28">
              <a:extLst>
                <a:ext uri="{FF2B5EF4-FFF2-40B4-BE49-F238E27FC236}">
                  <a16:creationId xmlns:a16="http://schemas.microsoft.com/office/drawing/2014/main" id="{EB52F9CB-8303-ADB7-1D4E-4399A03F25C9}"/>
                </a:ext>
              </a:extLst>
            </p:cNvPr>
            <p:cNvSpPr txBox="1">
              <a:spLocks noChangeArrowheads="1"/>
            </p:cNvSpPr>
            <p:nvPr/>
          </p:nvSpPr>
          <p:spPr bwMode="auto">
            <a:xfrm>
              <a:off x="1872" y="3530"/>
              <a:ext cx="60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GB" altLang="en-US" sz="1800">
                  <a:solidFill>
                    <a:srgbClr val="006699"/>
                  </a:solidFill>
                </a:rPr>
                <a:t>Serif</a:t>
              </a:r>
            </a:p>
          </p:txBody>
        </p:sp>
        <p:sp>
          <p:nvSpPr>
            <p:cNvPr id="19476" name="Line 29">
              <a:extLst>
                <a:ext uri="{FF2B5EF4-FFF2-40B4-BE49-F238E27FC236}">
                  <a16:creationId xmlns:a16="http://schemas.microsoft.com/office/drawing/2014/main" id="{6D8FEF51-DF1C-B526-0FA2-D98B4072E8B4}"/>
                </a:ext>
              </a:extLst>
            </p:cNvPr>
            <p:cNvSpPr>
              <a:spLocks noChangeShapeType="1"/>
            </p:cNvSpPr>
            <p:nvPr/>
          </p:nvSpPr>
          <p:spPr bwMode="auto">
            <a:xfrm flipH="1" flipV="1">
              <a:off x="912" y="3024"/>
              <a:ext cx="1008"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sz="1050"/>
            </a:p>
          </p:txBody>
        </p:sp>
        <p:sp>
          <p:nvSpPr>
            <p:cNvPr id="19477" name="Line 30">
              <a:extLst>
                <a:ext uri="{FF2B5EF4-FFF2-40B4-BE49-F238E27FC236}">
                  <a16:creationId xmlns:a16="http://schemas.microsoft.com/office/drawing/2014/main" id="{1B120278-5CE9-5907-5946-2B93465DCE53}"/>
                </a:ext>
              </a:extLst>
            </p:cNvPr>
            <p:cNvSpPr>
              <a:spLocks noChangeShapeType="1"/>
            </p:cNvSpPr>
            <p:nvPr/>
          </p:nvSpPr>
          <p:spPr bwMode="auto">
            <a:xfrm flipV="1">
              <a:off x="2400" y="3024"/>
              <a:ext cx="432"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sz="1050"/>
            </a:p>
          </p:txBody>
        </p:sp>
      </p:grpSp>
      <p:grpSp>
        <p:nvGrpSpPr>
          <p:cNvPr id="10" name="Group 31">
            <a:extLst>
              <a:ext uri="{FF2B5EF4-FFF2-40B4-BE49-F238E27FC236}">
                <a16:creationId xmlns:a16="http://schemas.microsoft.com/office/drawing/2014/main" id="{160EF473-E998-3E8C-14EB-8319AC6338AE}"/>
              </a:ext>
            </a:extLst>
          </p:cNvPr>
          <p:cNvGrpSpPr>
            <a:grpSpLocks/>
          </p:cNvGrpSpPr>
          <p:nvPr/>
        </p:nvGrpSpPr>
        <p:grpSpPr bwMode="auto">
          <a:xfrm>
            <a:off x="5531242" y="1532165"/>
            <a:ext cx="1202450" cy="1912144"/>
            <a:chOff x="2640" y="1418"/>
            <a:chExt cx="1094" cy="1606"/>
          </a:xfrm>
        </p:grpSpPr>
        <p:sp>
          <p:nvSpPr>
            <p:cNvPr id="19472" name="Line 32">
              <a:extLst>
                <a:ext uri="{FF2B5EF4-FFF2-40B4-BE49-F238E27FC236}">
                  <a16:creationId xmlns:a16="http://schemas.microsoft.com/office/drawing/2014/main" id="{943613F3-B9F0-6020-3455-5DF3CD4E36B4}"/>
                </a:ext>
              </a:extLst>
            </p:cNvPr>
            <p:cNvSpPr>
              <a:spLocks noChangeShapeType="1"/>
            </p:cNvSpPr>
            <p:nvPr/>
          </p:nvSpPr>
          <p:spPr bwMode="auto">
            <a:xfrm flipV="1">
              <a:off x="2640" y="2304"/>
              <a:ext cx="0" cy="72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MY" sz="1050"/>
            </a:p>
          </p:txBody>
        </p:sp>
        <p:sp>
          <p:nvSpPr>
            <p:cNvPr id="19473" name="Text Box 33">
              <a:extLst>
                <a:ext uri="{FF2B5EF4-FFF2-40B4-BE49-F238E27FC236}">
                  <a16:creationId xmlns:a16="http://schemas.microsoft.com/office/drawing/2014/main" id="{EF35347B-89CB-F13B-0EB5-114C5134189F}"/>
                </a:ext>
              </a:extLst>
            </p:cNvPr>
            <p:cNvSpPr txBox="1">
              <a:spLocks noChangeArrowheads="1"/>
            </p:cNvSpPr>
            <p:nvPr/>
          </p:nvSpPr>
          <p:spPr bwMode="auto">
            <a:xfrm>
              <a:off x="2784" y="1418"/>
              <a:ext cx="95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GB" altLang="en-US" sz="1800">
                  <a:solidFill>
                    <a:srgbClr val="006699"/>
                  </a:solidFill>
                </a:rPr>
                <a:t>x-Height</a:t>
              </a:r>
            </a:p>
          </p:txBody>
        </p:sp>
        <p:sp>
          <p:nvSpPr>
            <p:cNvPr id="19474" name="Line 34">
              <a:extLst>
                <a:ext uri="{FF2B5EF4-FFF2-40B4-BE49-F238E27FC236}">
                  <a16:creationId xmlns:a16="http://schemas.microsoft.com/office/drawing/2014/main" id="{EB56114B-BE16-E6C7-81E9-13EC84B82FD7}"/>
                </a:ext>
              </a:extLst>
            </p:cNvPr>
            <p:cNvSpPr>
              <a:spLocks noChangeShapeType="1"/>
            </p:cNvSpPr>
            <p:nvPr/>
          </p:nvSpPr>
          <p:spPr bwMode="auto">
            <a:xfrm flipV="1">
              <a:off x="2640" y="1776"/>
              <a:ext cx="384"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sz="1050"/>
            </a:p>
          </p:txBody>
        </p:sp>
      </p:grpSp>
      <p:sp>
        <p:nvSpPr>
          <p:cNvPr id="19467" name="Text Box 35">
            <a:extLst>
              <a:ext uri="{FF2B5EF4-FFF2-40B4-BE49-F238E27FC236}">
                <a16:creationId xmlns:a16="http://schemas.microsoft.com/office/drawing/2014/main" id="{CB7C820C-B0A5-572C-4D6A-9241D37601BE}"/>
              </a:ext>
            </a:extLst>
          </p:cNvPr>
          <p:cNvSpPr txBox="1">
            <a:spLocks noChangeArrowheads="1"/>
          </p:cNvSpPr>
          <p:nvPr/>
        </p:nvSpPr>
        <p:spPr bwMode="auto">
          <a:xfrm>
            <a:off x="3553614" y="904200"/>
            <a:ext cx="45736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GB" altLang="en-US" sz="1500" b="1"/>
              <a:t>This example shows the Times New Roman font</a:t>
            </a:r>
          </a:p>
        </p:txBody>
      </p:sp>
      <p:grpSp>
        <p:nvGrpSpPr>
          <p:cNvPr id="11" name="Group 36">
            <a:extLst>
              <a:ext uri="{FF2B5EF4-FFF2-40B4-BE49-F238E27FC236}">
                <a16:creationId xmlns:a16="http://schemas.microsoft.com/office/drawing/2014/main" id="{DFF0078D-549E-E346-E8CD-2555CECE63E0}"/>
              </a:ext>
            </a:extLst>
          </p:cNvPr>
          <p:cNvGrpSpPr>
            <a:grpSpLocks/>
          </p:cNvGrpSpPr>
          <p:nvPr/>
        </p:nvGrpSpPr>
        <p:grpSpPr bwMode="auto">
          <a:xfrm>
            <a:off x="5772557" y="2644208"/>
            <a:ext cx="1657732" cy="1713310"/>
            <a:chOff x="2860" y="2448"/>
            <a:chExt cx="1508" cy="1439"/>
          </a:xfrm>
        </p:grpSpPr>
        <p:sp>
          <p:nvSpPr>
            <p:cNvPr id="19469" name="Line 37">
              <a:extLst>
                <a:ext uri="{FF2B5EF4-FFF2-40B4-BE49-F238E27FC236}">
                  <a16:creationId xmlns:a16="http://schemas.microsoft.com/office/drawing/2014/main" id="{5D9DF740-EBDB-618C-40A6-BF28FB83E066}"/>
                </a:ext>
              </a:extLst>
            </p:cNvPr>
            <p:cNvSpPr>
              <a:spLocks noChangeShapeType="1"/>
            </p:cNvSpPr>
            <p:nvPr/>
          </p:nvSpPr>
          <p:spPr bwMode="auto">
            <a:xfrm>
              <a:off x="4368" y="2448"/>
              <a:ext cx="0" cy="96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b"/>
            <a:lstStyle/>
            <a:p>
              <a:endParaRPr lang="en-MY" sz="1050"/>
            </a:p>
          </p:txBody>
        </p:sp>
        <p:sp>
          <p:nvSpPr>
            <p:cNvPr id="19470" name="Line 38">
              <a:extLst>
                <a:ext uri="{FF2B5EF4-FFF2-40B4-BE49-F238E27FC236}">
                  <a16:creationId xmlns:a16="http://schemas.microsoft.com/office/drawing/2014/main" id="{B1BED9D5-E708-85D0-4AB4-1E13580B0C54}"/>
                </a:ext>
              </a:extLst>
            </p:cNvPr>
            <p:cNvSpPr>
              <a:spLocks noChangeShapeType="1"/>
            </p:cNvSpPr>
            <p:nvPr/>
          </p:nvSpPr>
          <p:spPr bwMode="auto">
            <a:xfrm flipH="1">
              <a:off x="3696" y="3168"/>
              <a:ext cx="672"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19471" name="Text Box 39">
              <a:extLst>
                <a:ext uri="{FF2B5EF4-FFF2-40B4-BE49-F238E27FC236}">
                  <a16:creationId xmlns:a16="http://schemas.microsoft.com/office/drawing/2014/main" id="{E735541C-8850-7828-A016-80F42B81BA72}"/>
                </a:ext>
              </a:extLst>
            </p:cNvPr>
            <p:cNvSpPr txBox="1">
              <a:spLocks noChangeArrowheads="1"/>
            </p:cNvSpPr>
            <p:nvPr/>
          </p:nvSpPr>
          <p:spPr bwMode="auto">
            <a:xfrm>
              <a:off x="2860" y="3577"/>
              <a:ext cx="102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800">
                  <a:solidFill>
                    <a:srgbClr val="006699"/>
                  </a:solidFill>
                </a:rPr>
                <a:t>p -Height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ircle(in)">
                                      <p:cBhvr>
                                        <p:cTn id="37" dur="20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amond(in)">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B67D198-E83C-0CC6-5350-54F35038F165}"/>
              </a:ext>
            </a:extLst>
          </p:cNvPr>
          <p:cNvSpPr>
            <a:spLocks noGrp="1" noChangeArrowheads="1"/>
          </p:cNvSpPr>
          <p:nvPr>
            <p:ph type="title"/>
          </p:nvPr>
        </p:nvSpPr>
        <p:spPr/>
        <p:txBody>
          <a:bodyPr/>
          <a:lstStyle/>
          <a:p>
            <a:pPr eaLnBrk="1" hangingPunct="1"/>
            <a:r>
              <a:rPr lang="en-US" altLang="en-US"/>
              <a:t>Kerning of Text</a:t>
            </a:r>
          </a:p>
        </p:txBody>
      </p:sp>
      <p:sp>
        <p:nvSpPr>
          <p:cNvPr id="20483" name="Text Box 3">
            <a:extLst>
              <a:ext uri="{FF2B5EF4-FFF2-40B4-BE49-F238E27FC236}">
                <a16:creationId xmlns:a16="http://schemas.microsoft.com/office/drawing/2014/main" id="{FBCD4E14-331D-52EE-7DBC-34B7F12A4805}"/>
              </a:ext>
            </a:extLst>
          </p:cNvPr>
          <p:cNvSpPr txBox="1">
            <a:spLocks noChangeArrowheads="1"/>
          </p:cNvSpPr>
          <p:nvPr/>
        </p:nvSpPr>
        <p:spPr bwMode="auto">
          <a:xfrm>
            <a:off x="3447233" y="2437449"/>
            <a:ext cx="1701108" cy="158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GB" altLang="en-US" sz="9675" b="1">
                <a:latin typeface="Times New Roman" panose="02020603050405020304" pitchFamily="18" charset="0"/>
              </a:rPr>
              <a:t>Av</a:t>
            </a:r>
          </a:p>
        </p:txBody>
      </p:sp>
      <p:grpSp>
        <p:nvGrpSpPr>
          <p:cNvPr id="20484" name="Group 4">
            <a:extLst>
              <a:ext uri="{FF2B5EF4-FFF2-40B4-BE49-F238E27FC236}">
                <a16:creationId xmlns:a16="http://schemas.microsoft.com/office/drawing/2014/main" id="{0F98C738-D709-6BEC-B35E-BBC8D1708B42}"/>
              </a:ext>
            </a:extLst>
          </p:cNvPr>
          <p:cNvGrpSpPr>
            <a:grpSpLocks/>
          </p:cNvGrpSpPr>
          <p:nvPr/>
        </p:nvGrpSpPr>
        <p:grpSpPr bwMode="auto">
          <a:xfrm>
            <a:off x="6639065" y="2437501"/>
            <a:ext cx="1450446" cy="1581151"/>
            <a:chOff x="2243" y="2224"/>
            <a:chExt cx="1320" cy="1328"/>
          </a:xfrm>
        </p:grpSpPr>
        <p:sp>
          <p:nvSpPr>
            <p:cNvPr id="20499" name="Text Box 5">
              <a:extLst>
                <a:ext uri="{FF2B5EF4-FFF2-40B4-BE49-F238E27FC236}">
                  <a16:creationId xmlns:a16="http://schemas.microsoft.com/office/drawing/2014/main" id="{C6758915-DE25-C2D6-8B6E-ADE090B0C4C1}"/>
                </a:ext>
              </a:extLst>
            </p:cNvPr>
            <p:cNvSpPr txBox="1">
              <a:spLocks noChangeArrowheads="1"/>
            </p:cNvSpPr>
            <p:nvPr/>
          </p:nvSpPr>
          <p:spPr bwMode="auto">
            <a:xfrm>
              <a:off x="2830" y="2224"/>
              <a:ext cx="733"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GB" altLang="en-US" sz="9675" b="1">
                  <a:latin typeface="Times New Roman" panose="02020603050405020304" pitchFamily="18" charset="0"/>
                </a:rPr>
                <a:t>v</a:t>
              </a:r>
            </a:p>
          </p:txBody>
        </p:sp>
        <p:sp>
          <p:nvSpPr>
            <p:cNvPr id="20500" name="Text Box 6">
              <a:extLst>
                <a:ext uri="{FF2B5EF4-FFF2-40B4-BE49-F238E27FC236}">
                  <a16:creationId xmlns:a16="http://schemas.microsoft.com/office/drawing/2014/main" id="{9A34BE19-D615-CBC9-A671-D99447840906}"/>
                </a:ext>
              </a:extLst>
            </p:cNvPr>
            <p:cNvSpPr txBox="1">
              <a:spLocks noChangeArrowheads="1"/>
            </p:cNvSpPr>
            <p:nvPr/>
          </p:nvSpPr>
          <p:spPr bwMode="auto">
            <a:xfrm>
              <a:off x="2243" y="2224"/>
              <a:ext cx="984"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GB" altLang="en-US" sz="9675" b="1">
                  <a:latin typeface="Times New Roman" panose="02020603050405020304" pitchFamily="18" charset="0"/>
                </a:rPr>
                <a:t>A</a:t>
              </a:r>
            </a:p>
          </p:txBody>
        </p:sp>
      </p:grpSp>
      <p:sp>
        <p:nvSpPr>
          <p:cNvPr id="20485" name="WordArt 7">
            <a:extLst>
              <a:ext uri="{FF2B5EF4-FFF2-40B4-BE49-F238E27FC236}">
                <a16:creationId xmlns:a16="http://schemas.microsoft.com/office/drawing/2014/main" id="{924D73C9-3BD3-090C-45A8-C872D04C6702}"/>
              </a:ext>
            </a:extLst>
          </p:cNvPr>
          <p:cNvSpPr>
            <a:spLocks noChangeArrowheads="1" noChangeShapeType="1" noTextEdit="1"/>
          </p:cNvSpPr>
          <p:nvPr/>
        </p:nvSpPr>
        <p:spPr bwMode="auto">
          <a:xfrm>
            <a:off x="3435179" y="1446901"/>
            <a:ext cx="1865710" cy="1371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MY" sz="5400" kern="10" spc="-54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Tight</a:t>
            </a:r>
          </a:p>
          <a:p>
            <a:pPr algn="ctr"/>
            <a:r>
              <a:rPr lang="en-MY" sz="5400" kern="10" spc="-54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tracking</a:t>
            </a:r>
          </a:p>
        </p:txBody>
      </p:sp>
      <p:sp>
        <p:nvSpPr>
          <p:cNvPr id="20486" name="WordArt 8">
            <a:extLst>
              <a:ext uri="{FF2B5EF4-FFF2-40B4-BE49-F238E27FC236}">
                <a16:creationId xmlns:a16="http://schemas.microsoft.com/office/drawing/2014/main" id="{780A6831-9ADA-05F9-7236-EF7211397B32}"/>
              </a:ext>
            </a:extLst>
          </p:cNvPr>
          <p:cNvSpPr>
            <a:spLocks noChangeArrowheads="1" noChangeShapeType="1" noTextEdit="1"/>
          </p:cNvSpPr>
          <p:nvPr/>
        </p:nvSpPr>
        <p:spPr bwMode="auto">
          <a:xfrm>
            <a:off x="5809285" y="1504051"/>
            <a:ext cx="2953941" cy="12573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MY" sz="5400" kern="10" spc="1081">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Loose</a:t>
            </a:r>
          </a:p>
          <a:p>
            <a:pPr algn="ctr"/>
            <a:r>
              <a:rPr lang="en-MY" sz="5400" kern="10" spc="1081">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tracking</a:t>
            </a:r>
          </a:p>
        </p:txBody>
      </p:sp>
      <p:sp>
        <p:nvSpPr>
          <p:cNvPr id="20487" name="Text Box 9">
            <a:extLst>
              <a:ext uri="{FF2B5EF4-FFF2-40B4-BE49-F238E27FC236}">
                <a16:creationId xmlns:a16="http://schemas.microsoft.com/office/drawing/2014/main" id="{E360D02F-513F-0ECD-3965-D781CD574C3E}"/>
              </a:ext>
            </a:extLst>
          </p:cNvPr>
          <p:cNvSpPr txBox="1">
            <a:spLocks noChangeArrowheads="1"/>
          </p:cNvSpPr>
          <p:nvPr/>
        </p:nvSpPr>
        <p:spPr bwMode="auto">
          <a:xfrm>
            <a:off x="3731001" y="3877919"/>
            <a:ext cx="1249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GB" altLang="en-US" sz="1800" b="1"/>
              <a:t>Unkerned</a:t>
            </a:r>
          </a:p>
        </p:txBody>
      </p:sp>
      <p:sp>
        <p:nvSpPr>
          <p:cNvPr id="20488" name="Text Box 10">
            <a:extLst>
              <a:ext uri="{FF2B5EF4-FFF2-40B4-BE49-F238E27FC236}">
                <a16:creationId xmlns:a16="http://schemas.microsoft.com/office/drawing/2014/main" id="{F5B0B03D-5797-3EB6-0091-DFA51DEDBAC1}"/>
              </a:ext>
            </a:extLst>
          </p:cNvPr>
          <p:cNvSpPr txBox="1">
            <a:spLocks noChangeArrowheads="1"/>
          </p:cNvSpPr>
          <p:nvPr/>
        </p:nvSpPr>
        <p:spPr bwMode="auto">
          <a:xfrm>
            <a:off x="6925562" y="3820769"/>
            <a:ext cx="9797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GB" altLang="en-US" sz="1800" b="1"/>
              <a:t>Kerned</a:t>
            </a:r>
          </a:p>
        </p:txBody>
      </p:sp>
      <p:sp>
        <p:nvSpPr>
          <p:cNvPr id="20489" name="Rectangle 11">
            <a:extLst>
              <a:ext uri="{FF2B5EF4-FFF2-40B4-BE49-F238E27FC236}">
                <a16:creationId xmlns:a16="http://schemas.microsoft.com/office/drawing/2014/main" id="{0B11E1BF-0232-AD33-1E54-8EBDD66FEE77}"/>
              </a:ext>
            </a:extLst>
          </p:cNvPr>
          <p:cNvSpPr>
            <a:spLocks noChangeArrowheads="1"/>
          </p:cNvSpPr>
          <p:nvPr/>
        </p:nvSpPr>
        <p:spPr bwMode="auto">
          <a:xfrm>
            <a:off x="7399961" y="3047101"/>
            <a:ext cx="194072" cy="6858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endParaRPr lang="en-US" altLang="en-US" sz="1350"/>
          </a:p>
        </p:txBody>
      </p:sp>
      <p:sp>
        <p:nvSpPr>
          <p:cNvPr id="20490" name="Line 12">
            <a:extLst>
              <a:ext uri="{FF2B5EF4-FFF2-40B4-BE49-F238E27FC236}">
                <a16:creationId xmlns:a16="http://schemas.microsoft.com/office/drawing/2014/main" id="{D95D3176-6303-725A-A0CB-C22B9925FD22}"/>
              </a:ext>
            </a:extLst>
          </p:cNvPr>
          <p:cNvSpPr>
            <a:spLocks noChangeShapeType="1"/>
          </p:cNvSpPr>
          <p:nvPr/>
        </p:nvSpPr>
        <p:spPr bwMode="auto">
          <a:xfrm>
            <a:off x="3795939" y="1999351"/>
            <a:ext cx="126563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0491" name="Line 13">
            <a:extLst>
              <a:ext uri="{FF2B5EF4-FFF2-40B4-BE49-F238E27FC236}">
                <a16:creationId xmlns:a16="http://schemas.microsoft.com/office/drawing/2014/main" id="{AE11364F-C148-0E85-A4F1-4C1717746D1D}"/>
              </a:ext>
            </a:extLst>
          </p:cNvPr>
          <p:cNvSpPr>
            <a:spLocks noChangeShapeType="1"/>
          </p:cNvSpPr>
          <p:nvPr/>
        </p:nvSpPr>
        <p:spPr bwMode="auto">
          <a:xfrm flipV="1">
            <a:off x="4072164" y="1770751"/>
            <a:ext cx="0"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0492" name="Line 14">
            <a:extLst>
              <a:ext uri="{FF2B5EF4-FFF2-40B4-BE49-F238E27FC236}">
                <a16:creationId xmlns:a16="http://schemas.microsoft.com/office/drawing/2014/main" id="{EE5144EB-FB5C-25FA-2E05-A1E3F3F927CC}"/>
              </a:ext>
            </a:extLst>
          </p:cNvPr>
          <p:cNvSpPr>
            <a:spLocks noChangeShapeType="1"/>
          </p:cNvSpPr>
          <p:nvPr/>
        </p:nvSpPr>
        <p:spPr bwMode="auto">
          <a:xfrm flipV="1">
            <a:off x="4256710" y="1770751"/>
            <a:ext cx="0"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0493" name="Line 15">
            <a:extLst>
              <a:ext uri="{FF2B5EF4-FFF2-40B4-BE49-F238E27FC236}">
                <a16:creationId xmlns:a16="http://schemas.microsoft.com/office/drawing/2014/main" id="{4F46040D-F51B-2D0A-7D9D-27197F038AA3}"/>
              </a:ext>
            </a:extLst>
          </p:cNvPr>
          <p:cNvSpPr>
            <a:spLocks noChangeShapeType="1"/>
          </p:cNvSpPr>
          <p:nvPr/>
        </p:nvSpPr>
        <p:spPr bwMode="auto">
          <a:xfrm>
            <a:off x="6072414" y="1999351"/>
            <a:ext cx="2531269"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0494" name="Line 16">
            <a:extLst>
              <a:ext uri="{FF2B5EF4-FFF2-40B4-BE49-F238E27FC236}">
                <a16:creationId xmlns:a16="http://schemas.microsoft.com/office/drawing/2014/main" id="{C558483C-B93F-00FA-10C6-505E68B9AC49}"/>
              </a:ext>
            </a:extLst>
          </p:cNvPr>
          <p:cNvSpPr>
            <a:spLocks noChangeShapeType="1"/>
          </p:cNvSpPr>
          <p:nvPr/>
        </p:nvSpPr>
        <p:spPr bwMode="auto">
          <a:xfrm flipV="1">
            <a:off x="6718923" y="1770751"/>
            <a:ext cx="0"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0495" name="Line 17">
            <a:extLst>
              <a:ext uri="{FF2B5EF4-FFF2-40B4-BE49-F238E27FC236}">
                <a16:creationId xmlns:a16="http://schemas.microsoft.com/office/drawing/2014/main" id="{DAE2E993-A1F9-828E-CEF5-83EC19B55C7A}"/>
              </a:ext>
            </a:extLst>
          </p:cNvPr>
          <p:cNvSpPr>
            <a:spLocks noChangeShapeType="1"/>
          </p:cNvSpPr>
          <p:nvPr/>
        </p:nvSpPr>
        <p:spPr bwMode="auto">
          <a:xfrm flipV="1">
            <a:off x="7193983" y="1775514"/>
            <a:ext cx="0"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0496" name="Line 18">
            <a:extLst>
              <a:ext uri="{FF2B5EF4-FFF2-40B4-BE49-F238E27FC236}">
                <a16:creationId xmlns:a16="http://schemas.microsoft.com/office/drawing/2014/main" id="{11B9D510-7091-9A8E-E6FA-E013FA7B0B0B}"/>
              </a:ext>
            </a:extLst>
          </p:cNvPr>
          <p:cNvSpPr>
            <a:spLocks noChangeShapeType="1"/>
          </p:cNvSpPr>
          <p:nvPr/>
        </p:nvSpPr>
        <p:spPr bwMode="auto">
          <a:xfrm flipV="1">
            <a:off x="7655945" y="1785039"/>
            <a:ext cx="0"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0497" name="Line 19">
            <a:extLst>
              <a:ext uri="{FF2B5EF4-FFF2-40B4-BE49-F238E27FC236}">
                <a16:creationId xmlns:a16="http://schemas.microsoft.com/office/drawing/2014/main" id="{706FFC51-C745-F45B-8464-B876D622041D}"/>
              </a:ext>
            </a:extLst>
          </p:cNvPr>
          <p:cNvSpPr>
            <a:spLocks noChangeShapeType="1"/>
          </p:cNvSpPr>
          <p:nvPr/>
        </p:nvSpPr>
        <p:spPr bwMode="auto">
          <a:xfrm flipV="1">
            <a:off x="8025039" y="1789801"/>
            <a:ext cx="0"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189460" name="Rectangle 20">
            <a:extLst>
              <a:ext uri="{FF2B5EF4-FFF2-40B4-BE49-F238E27FC236}">
                <a16:creationId xmlns:a16="http://schemas.microsoft.com/office/drawing/2014/main" id="{1AA5830A-29F4-A131-E392-679FE15E6829}"/>
              </a:ext>
            </a:extLst>
          </p:cNvPr>
          <p:cNvSpPr>
            <a:spLocks noChangeArrowheads="1"/>
          </p:cNvSpPr>
          <p:nvPr/>
        </p:nvSpPr>
        <p:spPr bwMode="auto">
          <a:xfrm>
            <a:off x="3206579" y="703951"/>
            <a:ext cx="5543550" cy="415498"/>
          </a:xfrm>
          <a:prstGeom prst="rect">
            <a:avLst/>
          </a:prstGeom>
          <a:noFill/>
          <a:ln w="9525">
            <a:noFill/>
            <a:miter lim="800000"/>
            <a:headEnd/>
            <a:tailEnd/>
          </a:ln>
          <a:effectLst/>
        </p:spPr>
        <p:txBody>
          <a:bodyPr>
            <a:spAutoFit/>
          </a:bodyPr>
          <a:lstStyle/>
          <a:p>
            <a:pPr>
              <a:defRPr/>
            </a:pPr>
            <a:r>
              <a:rPr lang="en-US" sz="1050" b="1">
                <a:solidFill>
                  <a:srgbClr val="000066"/>
                </a:solidFill>
                <a:effectLst>
                  <a:outerShdw blurRad="38100" dist="38100" dir="2700000" algn="tl">
                    <a:srgbClr val="C0C0C0"/>
                  </a:outerShdw>
                </a:effectLst>
                <a:latin typeface="Arial" charset="0"/>
              </a:rPr>
              <a:t>Kerning</a:t>
            </a:r>
          </a:p>
          <a:p>
            <a:pPr lvl="1">
              <a:defRPr/>
            </a:pPr>
            <a:r>
              <a:rPr lang="en-US" sz="1050">
                <a:latin typeface="Arial" charset="0"/>
              </a:rPr>
              <a:t>space between pairs of characters, usually  as an overlap for improvement appearance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245F880-240F-75FE-96E9-8C9F2B584FFE}"/>
              </a:ext>
            </a:extLst>
          </p:cNvPr>
          <p:cNvSpPr>
            <a:spLocks noGrp="1" noChangeArrowheads="1"/>
          </p:cNvSpPr>
          <p:nvPr>
            <p:ph type="title"/>
          </p:nvPr>
        </p:nvSpPr>
        <p:spPr/>
        <p:txBody>
          <a:bodyPr/>
          <a:lstStyle/>
          <a:p>
            <a:pPr eaLnBrk="1" hangingPunct="1"/>
            <a:r>
              <a:rPr lang="en-US" altLang="en-US"/>
              <a:t>Leading of Text</a:t>
            </a:r>
          </a:p>
        </p:txBody>
      </p:sp>
      <p:sp>
        <p:nvSpPr>
          <p:cNvPr id="190467" name="Text Box 3">
            <a:extLst>
              <a:ext uri="{FF2B5EF4-FFF2-40B4-BE49-F238E27FC236}">
                <a16:creationId xmlns:a16="http://schemas.microsoft.com/office/drawing/2014/main" id="{99CD75CC-CD81-DAB4-A4C5-9E5CDE266EA8}"/>
              </a:ext>
            </a:extLst>
          </p:cNvPr>
          <p:cNvSpPr txBox="1">
            <a:spLocks noChangeArrowheads="1"/>
          </p:cNvSpPr>
          <p:nvPr/>
        </p:nvSpPr>
        <p:spPr bwMode="auto">
          <a:xfrm>
            <a:off x="4845802" y="2357029"/>
            <a:ext cx="3826689" cy="1363900"/>
          </a:xfrm>
          <a:prstGeom prst="rect">
            <a:avLst/>
          </a:prstGeom>
          <a:noFill/>
          <a:ln w="12700">
            <a:noFill/>
            <a:miter lim="800000"/>
            <a:headEnd/>
            <a:tailEnd/>
          </a:ln>
          <a:effectLst/>
        </p:spPr>
        <p:txBody>
          <a:bodyPr wrap="none" anchor="b">
            <a:spAutoFit/>
            <a:flatTx/>
          </a:bodyPr>
          <a:lstStyle/>
          <a:p>
            <a:pPr algn="ctr">
              <a:lnSpc>
                <a:spcPct val="120000"/>
              </a:lnSpc>
              <a:defRPr/>
            </a:pPr>
            <a:r>
              <a:rPr lang="en-US" sz="3600" b="1">
                <a:solidFill>
                  <a:srgbClr val="006699"/>
                </a:solidFill>
                <a:effectLst>
                  <a:outerShdw blurRad="38100" dist="38100" dir="2700000" algn="tl">
                    <a:srgbClr val="C0C0C0"/>
                  </a:outerShdw>
                </a:effectLst>
                <a:latin typeface="Times New Roman" charset="0"/>
              </a:rPr>
              <a:t>Reading Line One</a:t>
            </a:r>
          </a:p>
          <a:p>
            <a:pPr algn="ctr">
              <a:lnSpc>
                <a:spcPct val="120000"/>
              </a:lnSpc>
              <a:defRPr/>
            </a:pPr>
            <a:r>
              <a:rPr lang="en-US" sz="3600" b="1">
                <a:solidFill>
                  <a:srgbClr val="6699FF"/>
                </a:solidFill>
                <a:effectLst>
                  <a:outerShdw blurRad="38100" dist="38100" dir="2700000" algn="tl">
                    <a:srgbClr val="C0C0C0"/>
                  </a:outerShdw>
                </a:effectLst>
                <a:latin typeface="Times New Roman" charset="0"/>
              </a:rPr>
              <a:t>Reading Line Two</a:t>
            </a:r>
          </a:p>
        </p:txBody>
      </p:sp>
      <p:sp>
        <p:nvSpPr>
          <p:cNvPr id="21508" name="Text Box 4">
            <a:extLst>
              <a:ext uri="{FF2B5EF4-FFF2-40B4-BE49-F238E27FC236}">
                <a16:creationId xmlns:a16="http://schemas.microsoft.com/office/drawing/2014/main" id="{92AB2A7C-669F-BAEA-2126-4F9B36DE436D}"/>
              </a:ext>
            </a:extLst>
          </p:cNvPr>
          <p:cNvSpPr txBox="1">
            <a:spLocks noChangeArrowheads="1"/>
          </p:cNvSpPr>
          <p:nvPr/>
        </p:nvSpPr>
        <p:spPr bwMode="auto">
          <a:xfrm>
            <a:off x="3650848" y="2901541"/>
            <a:ext cx="1069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GB" altLang="en-US" sz="1800" b="1"/>
              <a:t>Leading</a:t>
            </a:r>
          </a:p>
        </p:txBody>
      </p:sp>
      <p:sp>
        <p:nvSpPr>
          <p:cNvPr id="21509" name="Line 5">
            <a:extLst>
              <a:ext uri="{FF2B5EF4-FFF2-40B4-BE49-F238E27FC236}">
                <a16:creationId xmlns:a16="http://schemas.microsoft.com/office/drawing/2014/main" id="{37D183E7-F808-E755-1243-7A361AC3C24E}"/>
              </a:ext>
            </a:extLst>
          </p:cNvPr>
          <p:cNvSpPr>
            <a:spLocks noChangeShapeType="1"/>
          </p:cNvSpPr>
          <p:nvPr/>
        </p:nvSpPr>
        <p:spPr bwMode="auto">
          <a:xfrm flipV="1">
            <a:off x="4682697" y="2823198"/>
            <a:ext cx="422672" cy="28575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21510" name="Line 6">
            <a:extLst>
              <a:ext uri="{FF2B5EF4-FFF2-40B4-BE49-F238E27FC236}">
                <a16:creationId xmlns:a16="http://schemas.microsoft.com/office/drawing/2014/main" id="{D8BB00B3-4A06-4301-4CE6-B74249030147}"/>
              </a:ext>
            </a:extLst>
          </p:cNvPr>
          <p:cNvSpPr>
            <a:spLocks noChangeShapeType="1"/>
          </p:cNvSpPr>
          <p:nvPr/>
        </p:nvSpPr>
        <p:spPr bwMode="auto">
          <a:xfrm>
            <a:off x="4682697" y="3108948"/>
            <a:ext cx="422672" cy="28575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nchor="b"/>
          <a:lstStyle/>
          <a:p>
            <a:endParaRPr lang="en-MY" sz="1050"/>
          </a:p>
        </p:txBody>
      </p:sp>
      <p:sp>
        <p:nvSpPr>
          <p:cNvPr id="190471" name="Rectangle 7">
            <a:extLst>
              <a:ext uri="{FF2B5EF4-FFF2-40B4-BE49-F238E27FC236}">
                <a16:creationId xmlns:a16="http://schemas.microsoft.com/office/drawing/2014/main" id="{2BCE97CB-D1BE-9AA0-7297-F31ABA6DC4E2}"/>
              </a:ext>
            </a:extLst>
          </p:cNvPr>
          <p:cNvSpPr>
            <a:spLocks noChangeArrowheads="1"/>
          </p:cNvSpPr>
          <p:nvPr/>
        </p:nvSpPr>
        <p:spPr bwMode="auto">
          <a:xfrm>
            <a:off x="3501596" y="1092030"/>
            <a:ext cx="5086350" cy="646331"/>
          </a:xfrm>
          <a:prstGeom prst="rect">
            <a:avLst/>
          </a:prstGeom>
          <a:noFill/>
          <a:ln w="9525">
            <a:noFill/>
            <a:miter lim="800000"/>
            <a:headEnd/>
            <a:tailEnd/>
          </a:ln>
          <a:effectLst/>
        </p:spPr>
        <p:txBody>
          <a:bodyPr>
            <a:spAutoFit/>
          </a:bodyPr>
          <a:lstStyle/>
          <a:p>
            <a:pPr>
              <a:defRPr/>
            </a:pPr>
            <a:r>
              <a:rPr lang="en-US" sz="1800" b="1">
                <a:solidFill>
                  <a:srgbClr val="000066"/>
                </a:solidFill>
                <a:effectLst>
                  <a:outerShdw blurRad="38100" dist="38100" dir="2700000" algn="tl">
                    <a:srgbClr val="C0C0C0"/>
                  </a:outerShdw>
                </a:effectLst>
                <a:latin typeface="Arial" charset="0"/>
              </a:rPr>
              <a:t>Leading </a:t>
            </a:r>
            <a:r>
              <a:rPr lang="en-US" sz="1800" b="1">
                <a:effectLst>
                  <a:outerShdw blurRad="38100" dist="38100" dir="2700000" algn="tl">
                    <a:srgbClr val="C0C0C0"/>
                  </a:outerShdw>
                </a:effectLst>
                <a:latin typeface="Arial" charset="0"/>
              </a:rPr>
              <a:t>	</a:t>
            </a:r>
          </a:p>
          <a:p>
            <a:pPr lvl="1">
              <a:defRPr/>
            </a:pPr>
            <a:r>
              <a:rPr lang="en-US" sz="1800">
                <a:latin typeface="Arial" charset="0"/>
              </a:rPr>
              <a:t>spacing above and below a font or Line spacing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5422E49-1610-91A4-A84C-B5314A8F9C32}"/>
              </a:ext>
            </a:extLst>
          </p:cNvPr>
          <p:cNvSpPr>
            <a:spLocks noGrp="1" noChangeArrowheads="1"/>
          </p:cNvSpPr>
          <p:nvPr>
            <p:ph type="title"/>
          </p:nvPr>
        </p:nvSpPr>
        <p:spPr>
          <a:xfrm>
            <a:off x="698999" y="911700"/>
            <a:ext cx="2810319" cy="3327600"/>
          </a:xfrm>
        </p:spPr>
        <p:txBody>
          <a:bodyPr/>
          <a:lstStyle/>
          <a:p>
            <a:pPr eaLnBrk="1" hangingPunct="1"/>
            <a:r>
              <a:rPr lang="en-US" altLang="en-US" sz="1800" dirty="0"/>
              <a:t>Understanding</a:t>
            </a:r>
            <a:br>
              <a:rPr lang="en-US" altLang="en-US" sz="1800" dirty="0"/>
            </a:br>
            <a:r>
              <a:rPr lang="en-US" altLang="en-US" sz="1800" dirty="0"/>
              <a:t>Colors</a:t>
            </a:r>
          </a:p>
        </p:txBody>
      </p:sp>
      <p:sp>
        <p:nvSpPr>
          <p:cNvPr id="36867" name="Rectangle 3">
            <a:extLst>
              <a:ext uri="{FF2B5EF4-FFF2-40B4-BE49-F238E27FC236}">
                <a16:creationId xmlns:a16="http://schemas.microsoft.com/office/drawing/2014/main" id="{07A1A1BB-C6CD-D99C-3076-9235DE5CB23C}"/>
              </a:ext>
            </a:extLst>
          </p:cNvPr>
          <p:cNvSpPr>
            <a:spLocks noGrp="1" noChangeArrowheads="1"/>
          </p:cNvSpPr>
          <p:nvPr>
            <p:ph idx="4294967295"/>
          </p:nvPr>
        </p:nvSpPr>
        <p:spPr>
          <a:xfrm>
            <a:off x="3709001" y="691238"/>
            <a:ext cx="4841875" cy="3548062"/>
          </a:xfrm>
        </p:spPr>
        <p:txBody>
          <a:bodyPr/>
          <a:lstStyle/>
          <a:p>
            <a:pPr eaLnBrk="1" hangingPunct="1"/>
            <a:r>
              <a:rPr lang="en-US" altLang="en-US" sz="2100" dirty="0">
                <a:solidFill>
                  <a:schemeClr val="tx2">
                    <a:lumMod val="10000"/>
                  </a:schemeClr>
                </a:solidFill>
              </a:rPr>
              <a:t>The tools we use to describe color are different when the color is printed than from when it is projected. </a:t>
            </a:r>
          </a:p>
          <a:p>
            <a:pPr lvl="2" eaLnBrk="1" hangingPunct="1"/>
            <a:r>
              <a:rPr lang="en-US" altLang="en-US" dirty="0">
                <a:solidFill>
                  <a:schemeClr val="tx2">
                    <a:lumMod val="10000"/>
                  </a:schemeClr>
                </a:solidFill>
              </a:rPr>
              <a:t>Projected color is additive. </a:t>
            </a:r>
          </a:p>
          <a:p>
            <a:pPr lvl="2" eaLnBrk="1" hangingPunct="1"/>
            <a:r>
              <a:rPr lang="en-US" altLang="en-US" dirty="0">
                <a:solidFill>
                  <a:schemeClr val="tx2">
                    <a:lumMod val="10000"/>
                  </a:schemeClr>
                </a:solidFill>
              </a:rPr>
              <a:t>Printed color is subtractive.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F83DB43-75D7-F24F-76AD-E449425F085F}"/>
              </a:ext>
            </a:extLst>
          </p:cNvPr>
          <p:cNvSpPr>
            <a:spLocks noGrp="1" noChangeArrowheads="1"/>
          </p:cNvSpPr>
          <p:nvPr>
            <p:ph type="title"/>
          </p:nvPr>
        </p:nvSpPr>
        <p:spPr/>
        <p:txBody>
          <a:bodyPr/>
          <a:lstStyle/>
          <a:p>
            <a:pPr eaLnBrk="1" hangingPunct="1"/>
            <a:r>
              <a:rPr lang="en-US" altLang="en-US"/>
              <a:t>Types of Fonts</a:t>
            </a:r>
          </a:p>
        </p:txBody>
      </p:sp>
      <p:sp>
        <p:nvSpPr>
          <p:cNvPr id="191491" name="Rectangle 3">
            <a:extLst>
              <a:ext uri="{FF2B5EF4-FFF2-40B4-BE49-F238E27FC236}">
                <a16:creationId xmlns:a16="http://schemas.microsoft.com/office/drawing/2014/main" id="{3315A8D7-9443-2D23-F831-90314E20D368}"/>
              </a:ext>
            </a:extLst>
          </p:cNvPr>
          <p:cNvSpPr>
            <a:spLocks noGrp="1" noChangeArrowheads="1"/>
          </p:cNvSpPr>
          <p:nvPr>
            <p:ph type="body" idx="4294967295"/>
          </p:nvPr>
        </p:nvSpPr>
        <p:spPr>
          <a:xfrm>
            <a:off x="3783141" y="691238"/>
            <a:ext cx="4841875" cy="3548062"/>
          </a:xfrm>
        </p:spPr>
        <p:txBody>
          <a:bodyPr/>
          <a:lstStyle/>
          <a:p>
            <a:pPr eaLnBrk="1" hangingPunct="1">
              <a:defRPr/>
            </a:pPr>
            <a:r>
              <a:rPr lang="en-US" dirty="0"/>
              <a:t>Two classes of fonts</a:t>
            </a:r>
          </a:p>
          <a:p>
            <a:pPr lvl="1" eaLnBrk="1" hangingPunct="1">
              <a:defRPr/>
            </a:pPr>
            <a:r>
              <a:rPr lang="en-US" b="1" dirty="0">
                <a:effectLst>
                  <a:outerShdw blurRad="38100" dist="38100" dir="2700000" algn="tl">
                    <a:srgbClr val="C0C0C0"/>
                  </a:outerShdw>
                </a:effectLst>
              </a:rPr>
              <a:t>Serif </a:t>
            </a:r>
            <a:endParaRPr lang="en-US" dirty="0"/>
          </a:p>
          <a:p>
            <a:pPr lvl="1" eaLnBrk="1" hangingPunct="1">
              <a:defRPr/>
            </a:pPr>
            <a:r>
              <a:rPr lang="en-US" b="1" dirty="0">
                <a:effectLst>
                  <a:outerShdw blurRad="38100" dist="38100" dir="2700000" algn="tl">
                    <a:srgbClr val="C0C0C0"/>
                  </a:outerShdw>
                </a:effectLst>
              </a:rPr>
              <a:t>Sans Serif</a:t>
            </a:r>
          </a:p>
          <a:p>
            <a:pPr eaLnBrk="1" hangingPunct="1">
              <a:defRPr/>
            </a:pPr>
            <a:endParaRPr lang="en-US" dirty="0"/>
          </a:p>
        </p:txBody>
      </p:sp>
      <p:pic>
        <p:nvPicPr>
          <p:cNvPr id="22532" name="Picture 4" descr="serifs">
            <a:extLst>
              <a:ext uri="{FF2B5EF4-FFF2-40B4-BE49-F238E27FC236}">
                <a16:creationId xmlns:a16="http://schemas.microsoft.com/office/drawing/2014/main" id="{24A36F9B-C7B6-132D-7D61-0A6573D6C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520" y="1949053"/>
            <a:ext cx="1635919" cy="62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sans">
            <a:extLst>
              <a:ext uri="{FF2B5EF4-FFF2-40B4-BE49-F238E27FC236}">
                <a16:creationId xmlns:a16="http://schemas.microsoft.com/office/drawing/2014/main" id="{2C6A1C5B-6418-7818-CB7A-488D63903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380" y="2718293"/>
            <a:ext cx="1600200"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C:\Documents and Settings\Administrator\Desktop\smm2005\demo\CH03\question.gif">
            <a:extLst>
              <a:ext uri="{FF2B5EF4-FFF2-40B4-BE49-F238E27FC236}">
                <a16:creationId xmlns:a16="http://schemas.microsoft.com/office/drawing/2014/main" id="{22F99F17-0D35-5093-E6AE-1EC99F668F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923" y="3382050"/>
            <a:ext cx="1997869"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2F26CC6-D5F4-0BC3-E681-82733C30D50F}"/>
              </a:ext>
            </a:extLst>
          </p:cNvPr>
          <p:cNvSpPr>
            <a:spLocks noGrp="1" noChangeArrowheads="1"/>
          </p:cNvSpPr>
          <p:nvPr>
            <p:ph type="title"/>
          </p:nvPr>
        </p:nvSpPr>
        <p:spPr/>
        <p:txBody>
          <a:bodyPr/>
          <a:lstStyle/>
          <a:p>
            <a:pPr eaLnBrk="1" hangingPunct="1"/>
            <a:r>
              <a:rPr lang="en-US" altLang="en-US"/>
              <a:t>Serif Text</a:t>
            </a:r>
          </a:p>
        </p:txBody>
      </p:sp>
      <p:sp>
        <p:nvSpPr>
          <p:cNvPr id="23555" name="Rectangle 3">
            <a:extLst>
              <a:ext uri="{FF2B5EF4-FFF2-40B4-BE49-F238E27FC236}">
                <a16:creationId xmlns:a16="http://schemas.microsoft.com/office/drawing/2014/main" id="{B55E6948-73F6-4038-4FD8-B1842DD831F2}"/>
              </a:ext>
            </a:extLst>
          </p:cNvPr>
          <p:cNvSpPr>
            <a:spLocks noGrp="1" noChangeArrowheads="1"/>
          </p:cNvSpPr>
          <p:nvPr>
            <p:ph type="body" idx="4294967295"/>
          </p:nvPr>
        </p:nvSpPr>
        <p:spPr>
          <a:xfrm>
            <a:off x="3200400" y="817090"/>
            <a:ext cx="5943600" cy="2000250"/>
          </a:xfrm>
        </p:spPr>
        <p:txBody>
          <a:bodyPr/>
          <a:lstStyle/>
          <a:p>
            <a:pPr eaLnBrk="1" hangingPunct="1"/>
            <a:r>
              <a:rPr lang="en-US" altLang="en-US" sz="1800" dirty="0">
                <a:solidFill>
                  <a:schemeClr val="tx2">
                    <a:lumMod val="10000"/>
                  </a:schemeClr>
                </a:solidFill>
              </a:rPr>
              <a:t>Decorative strokes added to the end of a letter's </a:t>
            </a:r>
          </a:p>
          <a:p>
            <a:pPr eaLnBrk="1" hangingPunct="1"/>
            <a:r>
              <a:rPr lang="en-US" altLang="en-US" sz="1800" dirty="0">
                <a:solidFill>
                  <a:schemeClr val="tx2">
                    <a:lumMod val="10000"/>
                  </a:schemeClr>
                </a:solidFill>
              </a:rPr>
              <a:t>Serifs improve readability by leading the eye along the line of type. </a:t>
            </a:r>
          </a:p>
          <a:p>
            <a:pPr eaLnBrk="1" hangingPunct="1"/>
            <a:r>
              <a:rPr lang="en-US" altLang="en-US" sz="1800" dirty="0">
                <a:solidFill>
                  <a:schemeClr val="tx2">
                    <a:lumMod val="10000"/>
                  </a:schemeClr>
                </a:solidFill>
              </a:rPr>
              <a:t>Serifs are the best suited for body text. </a:t>
            </a:r>
          </a:p>
          <a:p>
            <a:pPr eaLnBrk="1" hangingPunct="1"/>
            <a:r>
              <a:rPr lang="en-US" altLang="en-US" sz="1800" dirty="0">
                <a:solidFill>
                  <a:schemeClr val="tx2">
                    <a:lumMod val="10000"/>
                  </a:schemeClr>
                </a:solidFill>
              </a:rPr>
              <a:t>Serif faces are more difficult to read in small scale (smaller than 8pt) and in very large sizes.</a:t>
            </a:r>
          </a:p>
          <a:p>
            <a:pPr eaLnBrk="1" hangingPunct="1"/>
            <a:endParaRPr lang="en-US" altLang="en-US" sz="1800" dirty="0">
              <a:solidFill>
                <a:schemeClr val="tx2">
                  <a:lumMod val="10000"/>
                </a:schemeClr>
              </a:solidFill>
            </a:endParaRPr>
          </a:p>
        </p:txBody>
      </p:sp>
      <p:pic>
        <p:nvPicPr>
          <p:cNvPr id="23556" name="Picture 4" descr="serifs">
            <a:extLst>
              <a:ext uri="{FF2B5EF4-FFF2-40B4-BE49-F238E27FC236}">
                <a16:creationId xmlns:a16="http://schemas.microsoft.com/office/drawing/2014/main" id="{AF2128BD-9647-B92D-9A68-F530AF872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630" y="3175687"/>
            <a:ext cx="3750469"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0F568C0-B16E-CFB1-9414-29D06533EC5B}"/>
              </a:ext>
            </a:extLst>
          </p:cNvPr>
          <p:cNvSpPr>
            <a:spLocks noGrp="1" noChangeArrowheads="1"/>
          </p:cNvSpPr>
          <p:nvPr>
            <p:ph type="title"/>
          </p:nvPr>
        </p:nvSpPr>
        <p:spPr/>
        <p:txBody>
          <a:bodyPr/>
          <a:lstStyle/>
          <a:p>
            <a:pPr eaLnBrk="1" hangingPunct="1"/>
            <a:r>
              <a:rPr lang="en-US" altLang="en-US"/>
              <a:t>San Serif Text</a:t>
            </a:r>
          </a:p>
        </p:txBody>
      </p:sp>
      <p:sp>
        <p:nvSpPr>
          <p:cNvPr id="24579" name="Rectangle 3">
            <a:extLst>
              <a:ext uri="{FF2B5EF4-FFF2-40B4-BE49-F238E27FC236}">
                <a16:creationId xmlns:a16="http://schemas.microsoft.com/office/drawing/2014/main" id="{18229E20-2BA5-E673-AD45-CF77C80D7305}"/>
              </a:ext>
            </a:extLst>
          </p:cNvPr>
          <p:cNvSpPr>
            <a:spLocks noGrp="1" noChangeArrowheads="1"/>
          </p:cNvSpPr>
          <p:nvPr>
            <p:ph type="body" idx="4294967295"/>
          </p:nvPr>
        </p:nvSpPr>
        <p:spPr>
          <a:xfrm>
            <a:off x="2977978" y="1079896"/>
            <a:ext cx="5943600" cy="1714500"/>
          </a:xfrm>
        </p:spPr>
        <p:txBody>
          <a:bodyPr/>
          <a:lstStyle/>
          <a:p>
            <a:pPr eaLnBrk="1" hangingPunct="1"/>
            <a:r>
              <a:rPr lang="en-US" altLang="en-US" sz="1800" dirty="0">
                <a:solidFill>
                  <a:schemeClr val="tx2">
                    <a:lumMod val="10000"/>
                  </a:schemeClr>
                </a:solidFill>
              </a:rPr>
              <a:t>Sans serif faces doesn't have decorative strokes. </a:t>
            </a:r>
          </a:p>
          <a:p>
            <a:pPr eaLnBrk="1" hangingPunct="1"/>
            <a:r>
              <a:rPr lang="en-US" altLang="en-US" sz="1800" dirty="0">
                <a:solidFill>
                  <a:schemeClr val="tx2">
                    <a:lumMod val="10000"/>
                  </a:schemeClr>
                </a:solidFill>
              </a:rPr>
              <a:t>A sans serif text has to be read letter by letter. </a:t>
            </a:r>
          </a:p>
          <a:p>
            <a:pPr eaLnBrk="1" hangingPunct="1"/>
            <a:r>
              <a:rPr lang="en-US" altLang="en-US" sz="1800" dirty="0">
                <a:solidFill>
                  <a:schemeClr val="tx2">
                    <a:lumMod val="10000"/>
                  </a:schemeClr>
                </a:solidFill>
              </a:rPr>
              <a:t>Use sans serif faces for small (smaller than 8pt) and very large sizes. </a:t>
            </a:r>
          </a:p>
          <a:p>
            <a:pPr eaLnBrk="1" hangingPunct="1"/>
            <a:r>
              <a:rPr lang="en-US" altLang="en-US" sz="1800" dirty="0">
                <a:solidFill>
                  <a:schemeClr val="tx2">
                    <a:lumMod val="10000"/>
                  </a:schemeClr>
                </a:solidFill>
              </a:rPr>
              <a:t> Used for footnotes and headlines</a:t>
            </a:r>
          </a:p>
        </p:txBody>
      </p:sp>
      <p:pic>
        <p:nvPicPr>
          <p:cNvPr id="24580" name="Picture 4" descr="sans">
            <a:extLst>
              <a:ext uri="{FF2B5EF4-FFF2-40B4-BE49-F238E27FC236}">
                <a16:creationId xmlns:a16="http://schemas.microsoft.com/office/drawing/2014/main" id="{80D1B10D-8C4F-477B-85A9-C516DA465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439" y="3181640"/>
            <a:ext cx="3468291" cy="131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E68EC22-A91E-A2AC-2FF7-9E4FF7DA7CC9}"/>
              </a:ext>
            </a:extLst>
          </p:cNvPr>
          <p:cNvSpPr>
            <a:spLocks noGrp="1" noChangeArrowheads="1"/>
          </p:cNvSpPr>
          <p:nvPr>
            <p:ph type="title"/>
          </p:nvPr>
        </p:nvSpPr>
        <p:spPr/>
        <p:txBody>
          <a:bodyPr/>
          <a:lstStyle/>
          <a:p>
            <a:pPr eaLnBrk="1" hangingPunct="1"/>
            <a:r>
              <a:rPr lang="en-US" altLang="en-US"/>
              <a:t>Serif vs Sans Serif Fonts</a:t>
            </a:r>
          </a:p>
        </p:txBody>
      </p:sp>
      <p:sp>
        <p:nvSpPr>
          <p:cNvPr id="196611" name="Rectangle 3">
            <a:extLst>
              <a:ext uri="{FF2B5EF4-FFF2-40B4-BE49-F238E27FC236}">
                <a16:creationId xmlns:a16="http://schemas.microsoft.com/office/drawing/2014/main" id="{BDB57562-9254-67B2-39E4-01E1D7ABF5D1}"/>
              </a:ext>
            </a:extLst>
          </p:cNvPr>
          <p:cNvSpPr>
            <a:spLocks noGrp="1" noChangeArrowheads="1"/>
          </p:cNvSpPr>
          <p:nvPr>
            <p:ph type="body" idx="4294967295"/>
          </p:nvPr>
        </p:nvSpPr>
        <p:spPr>
          <a:xfrm>
            <a:off x="2857500" y="1028701"/>
            <a:ext cx="5943600" cy="1314450"/>
          </a:xfrm>
        </p:spPr>
        <p:txBody>
          <a:bodyPr/>
          <a:lstStyle/>
          <a:p>
            <a:pPr eaLnBrk="1" hangingPunct="1">
              <a:defRPr/>
            </a:pPr>
            <a:r>
              <a:rPr lang="en-US" dirty="0">
                <a:solidFill>
                  <a:schemeClr val="tx2">
                    <a:lumMod val="10000"/>
                  </a:schemeClr>
                </a:solidFill>
              </a:rPr>
              <a:t>For computer displays, </a:t>
            </a:r>
            <a:r>
              <a:rPr lang="en-US" b="1" dirty="0">
                <a:solidFill>
                  <a:schemeClr val="tx2">
                    <a:lumMod val="10000"/>
                  </a:schemeClr>
                </a:solidFill>
                <a:effectLst>
                  <a:outerShdw blurRad="38100" dist="38100" dir="2700000" algn="tl">
                    <a:srgbClr val="C0C0C0"/>
                  </a:outerShdw>
                </a:effectLst>
              </a:rPr>
              <a:t>Sans Serif</a:t>
            </a:r>
            <a:r>
              <a:rPr lang="en-US" dirty="0">
                <a:solidFill>
                  <a:schemeClr val="tx2">
                    <a:lumMod val="10000"/>
                  </a:schemeClr>
                </a:solidFill>
              </a:rPr>
              <a:t> fonts </a:t>
            </a:r>
            <a:r>
              <a:rPr lang="en-US" u="sng" dirty="0">
                <a:solidFill>
                  <a:schemeClr val="tx2">
                    <a:lumMod val="10000"/>
                  </a:schemeClr>
                </a:solidFill>
              </a:rPr>
              <a:t>considered</a:t>
            </a:r>
            <a:r>
              <a:rPr lang="en-US" dirty="0">
                <a:solidFill>
                  <a:schemeClr val="tx2">
                    <a:lumMod val="10000"/>
                  </a:schemeClr>
                </a:solidFill>
              </a:rPr>
              <a:t> better because of the sharper contrast.</a:t>
            </a:r>
          </a:p>
          <a:p>
            <a:pPr eaLnBrk="1" hangingPunct="1">
              <a:defRPr/>
            </a:pPr>
            <a:endParaRPr lang="en-US" dirty="0"/>
          </a:p>
        </p:txBody>
      </p:sp>
      <p:pic>
        <p:nvPicPr>
          <p:cNvPr id="25604" name="Picture 4" descr="C:\Documents and Settings\Administrator\Desktop\smm2005\demo\CH03\typefaces2.gif">
            <a:extLst>
              <a:ext uri="{FF2B5EF4-FFF2-40B4-BE49-F238E27FC236}">
                <a16:creationId xmlns:a16="http://schemas.microsoft.com/office/drawing/2014/main" id="{68F75B61-0DE5-8CF8-15EA-80E8346A2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507455"/>
            <a:ext cx="2057400"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5">
            <a:extLst>
              <a:ext uri="{FF2B5EF4-FFF2-40B4-BE49-F238E27FC236}">
                <a16:creationId xmlns:a16="http://schemas.microsoft.com/office/drawing/2014/main" id="{FB30ACB1-2452-E49A-9E6E-EDF3D163B90F}"/>
              </a:ext>
            </a:extLst>
          </p:cNvPr>
          <p:cNvSpPr txBox="1">
            <a:spLocks noChangeArrowheads="1"/>
          </p:cNvSpPr>
          <p:nvPr/>
        </p:nvSpPr>
        <p:spPr bwMode="auto">
          <a:xfrm>
            <a:off x="6629401" y="3479005"/>
            <a:ext cx="9834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San Serif</a:t>
            </a:r>
          </a:p>
        </p:txBody>
      </p:sp>
      <p:sp>
        <p:nvSpPr>
          <p:cNvPr id="25606" name="Text Box 6">
            <a:extLst>
              <a:ext uri="{FF2B5EF4-FFF2-40B4-BE49-F238E27FC236}">
                <a16:creationId xmlns:a16="http://schemas.microsoft.com/office/drawing/2014/main" id="{DD22500F-51C8-9F0A-CDC9-3B05A00B0C3A}"/>
              </a:ext>
            </a:extLst>
          </p:cNvPr>
          <p:cNvSpPr txBox="1">
            <a:spLocks noChangeArrowheads="1"/>
          </p:cNvSpPr>
          <p:nvPr/>
        </p:nvSpPr>
        <p:spPr bwMode="auto">
          <a:xfrm>
            <a:off x="6629401" y="2678905"/>
            <a:ext cx="9834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350"/>
              <a:t>Serif</a:t>
            </a:r>
          </a:p>
        </p:txBody>
      </p:sp>
      <p:sp>
        <p:nvSpPr>
          <p:cNvPr id="25607" name="Line 7">
            <a:extLst>
              <a:ext uri="{FF2B5EF4-FFF2-40B4-BE49-F238E27FC236}">
                <a16:creationId xmlns:a16="http://schemas.microsoft.com/office/drawing/2014/main" id="{376BC7B6-9151-30D9-942A-FBBA439C8ADC}"/>
              </a:ext>
            </a:extLst>
          </p:cNvPr>
          <p:cNvSpPr>
            <a:spLocks noChangeShapeType="1"/>
          </p:cNvSpPr>
          <p:nvPr/>
        </p:nvSpPr>
        <p:spPr bwMode="auto">
          <a:xfrm flipH="1">
            <a:off x="5886450" y="2793205"/>
            <a:ext cx="742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
        <p:nvSpPr>
          <p:cNvPr id="25608" name="Line 8">
            <a:extLst>
              <a:ext uri="{FF2B5EF4-FFF2-40B4-BE49-F238E27FC236}">
                <a16:creationId xmlns:a16="http://schemas.microsoft.com/office/drawing/2014/main" id="{C3758F7B-39B8-74B4-342A-3A6F53D6DD75}"/>
              </a:ext>
            </a:extLst>
          </p:cNvPr>
          <p:cNvSpPr>
            <a:spLocks noChangeShapeType="1"/>
          </p:cNvSpPr>
          <p:nvPr/>
        </p:nvSpPr>
        <p:spPr bwMode="auto">
          <a:xfrm flipH="1">
            <a:off x="5886450" y="365045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MY" sz="10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57D94C3-C31A-979B-4AE2-F74EB057B2F3}"/>
              </a:ext>
            </a:extLst>
          </p:cNvPr>
          <p:cNvSpPr>
            <a:spLocks noGrp="1" noChangeArrowheads="1"/>
          </p:cNvSpPr>
          <p:nvPr>
            <p:ph type="title"/>
          </p:nvPr>
        </p:nvSpPr>
        <p:spPr/>
        <p:txBody>
          <a:bodyPr/>
          <a:lstStyle/>
          <a:p>
            <a:pPr eaLnBrk="1" hangingPunct="1"/>
            <a:r>
              <a:rPr lang="en-US" altLang="en-US"/>
              <a:t>Types of Fonts: Examples</a:t>
            </a:r>
          </a:p>
        </p:txBody>
      </p:sp>
      <p:sp>
        <p:nvSpPr>
          <p:cNvPr id="197635" name="Rectangle 3">
            <a:extLst>
              <a:ext uri="{FF2B5EF4-FFF2-40B4-BE49-F238E27FC236}">
                <a16:creationId xmlns:a16="http://schemas.microsoft.com/office/drawing/2014/main" id="{8E427D65-6278-B546-FA55-3120C40139B0}"/>
              </a:ext>
            </a:extLst>
          </p:cNvPr>
          <p:cNvSpPr>
            <a:spLocks noChangeArrowheads="1"/>
          </p:cNvSpPr>
          <p:nvPr/>
        </p:nvSpPr>
        <p:spPr bwMode="auto">
          <a:xfrm>
            <a:off x="3522648" y="1547851"/>
            <a:ext cx="2584847" cy="2020490"/>
          </a:xfrm>
          <a:prstGeom prst="rect">
            <a:avLst/>
          </a:prstGeom>
          <a:solidFill>
            <a:srgbClr val="CCFFFF"/>
          </a:solidFill>
          <a:ln w="12700">
            <a:solidFill>
              <a:schemeClr val="accent1"/>
            </a:solidFill>
            <a:miter lim="800000"/>
            <a:headEnd/>
            <a:tailEnd/>
          </a:ln>
          <a:effectLst>
            <a:outerShdw dist="107763" dir="2700000" algn="ctr" rotWithShape="0">
              <a:schemeClr val="bg2"/>
            </a:outerShdw>
          </a:effectLst>
        </p:spPr>
        <p:txBody>
          <a:bodyPr lIns="67866" tIns="33338" rIns="67866" bIns="33338"/>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lvl="1" eaLnBrk="1" hangingPunct="1">
              <a:lnSpc>
                <a:spcPct val="90000"/>
              </a:lnSpc>
              <a:buSzPct val="50000"/>
              <a:buFont typeface="Wingdings" panose="05000000000000000000" pitchFamily="2" charset="2"/>
              <a:buNone/>
            </a:pPr>
            <a:endParaRPr lang="en-US" altLang="en-US" sz="1800" b="1" dirty="0">
              <a:latin typeface="Times New Roman" panose="02020603050405020304" pitchFamily="18" charset="0"/>
            </a:endParaRPr>
          </a:p>
          <a:p>
            <a:pPr lvl="1" eaLnBrk="1" hangingPunct="1">
              <a:lnSpc>
                <a:spcPct val="90000"/>
              </a:lnSpc>
              <a:buSzPct val="50000"/>
              <a:buFont typeface="Wingdings" panose="05000000000000000000" pitchFamily="2" charset="2"/>
              <a:buNone/>
            </a:pPr>
            <a:r>
              <a:rPr lang="en-US" altLang="en-US" sz="1800" b="1" dirty="0">
                <a:latin typeface="Times New Roman" panose="02020603050405020304" pitchFamily="18" charset="0"/>
              </a:rPr>
              <a:t>Times New Roman</a:t>
            </a:r>
          </a:p>
          <a:p>
            <a:pPr lvl="1" eaLnBrk="1" hangingPunct="1">
              <a:lnSpc>
                <a:spcPct val="90000"/>
              </a:lnSpc>
              <a:buSzPct val="50000"/>
              <a:buFont typeface="Wingdings" panose="05000000000000000000" pitchFamily="2" charset="2"/>
              <a:buNone/>
            </a:pPr>
            <a:r>
              <a:rPr lang="en-US" altLang="en-US" sz="1800" b="1" dirty="0">
                <a:latin typeface="Bookman Old Style" panose="02050604050505020204" pitchFamily="18" charset="0"/>
              </a:rPr>
              <a:t>Bookman </a:t>
            </a:r>
          </a:p>
          <a:p>
            <a:pPr lvl="1" eaLnBrk="1" hangingPunct="1">
              <a:lnSpc>
                <a:spcPct val="90000"/>
              </a:lnSpc>
              <a:buSzPct val="50000"/>
              <a:buFont typeface="Wingdings" panose="05000000000000000000" pitchFamily="2" charset="2"/>
              <a:buNone/>
            </a:pPr>
            <a:r>
              <a:rPr lang="en-US" altLang="en-US" sz="1800" b="1" dirty="0">
                <a:latin typeface="Rockwell Light" panose="02040303020102020203" pitchFamily="18" charset="0"/>
              </a:rPr>
              <a:t>Rockwell Light</a:t>
            </a:r>
          </a:p>
          <a:p>
            <a:pPr lvl="1" eaLnBrk="1" hangingPunct="1">
              <a:lnSpc>
                <a:spcPct val="90000"/>
              </a:lnSpc>
              <a:buSzPct val="50000"/>
              <a:buFont typeface="Wingdings" panose="05000000000000000000" pitchFamily="2" charset="2"/>
              <a:buNone/>
            </a:pPr>
            <a:r>
              <a:rPr lang="en-US" altLang="en-US" sz="1800" b="1" dirty="0">
                <a:latin typeface="Courier New" panose="02070309020205020404" pitchFamily="49" charset="0"/>
              </a:rPr>
              <a:t>Courier New</a:t>
            </a:r>
          </a:p>
          <a:p>
            <a:pPr lvl="1" eaLnBrk="1" hangingPunct="1">
              <a:lnSpc>
                <a:spcPct val="90000"/>
              </a:lnSpc>
              <a:buSzPct val="50000"/>
              <a:buFont typeface="Wingdings" panose="05000000000000000000" pitchFamily="2" charset="2"/>
              <a:buNone/>
            </a:pPr>
            <a:r>
              <a:rPr lang="en-US" altLang="en-US" sz="1800" b="1" dirty="0">
                <a:latin typeface="Century" panose="02040604050505020304" pitchFamily="18" charset="0"/>
              </a:rPr>
              <a:t>Century</a:t>
            </a:r>
          </a:p>
        </p:txBody>
      </p:sp>
      <p:sp>
        <p:nvSpPr>
          <p:cNvPr id="197636" name="Text Box 4">
            <a:extLst>
              <a:ext uri="{FF2B5EF4-FFF2-40B4-BE49-F238E27FC236}">
                <a16:creationId xmlns:a16="http://schemas.microsoft.com/office/drawing/2014/main" id="{3B73B883-8916-C068-C048-9BAD0721767B}"/>
              </a:ext>
            </a:extLst>
          </p:cNvPr>
          <p:cNvSpPr txBox="1">
            <a:spLocks noChangeArrowheads="1"/>
          </p:cNvSpPr>
          <p:nvPr/>
        </p:nvSpPr>
        <p:spPr bwMode="auto">
          <a:xfrm>
            <a:off x="3527410" y="3657133"/>
            <a:ext cx="2628900" cy="323165"/>
          </a:xfrm>
          <a:prstGeom prst="rect">
            <a:avLst/>
          </a:prstGeom>
          <a:solidFill>
            <a:srgbClr val="000099"/>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500">
                <a:solidFill>
                  <a:schemeClr val="tx2"/>
                </a:solidFill>
                <a:latin typeface="Tahoma" panose="020B0604030504040204" pitchFamily="34" charset="0"/>
              </a:rPr>
              <a:t>Examples of Serif fonts</a:t>
            </a:r>
          </a:p>
        </p:txBody>
      </p:sp>
      <p:sp>
        <p:nvSpPr>
          <p:cNvPr id="197637" name="Rectangle 5">
            <a:extLst>
              <a:ext uri="{FF2B5EF4-FFF2-40B4-BE49-F238E27FC236}">
                <a16:creationId xmlns:a16="http://schemas.microsoft.com/office/drawing/2014/main" id="{8B04BB36-4C41-1824-5734-049BEC33C43B}"/>
              </a:ext>
            </a:extLst>
          </p:cNvPr>
          <p:cNvSpPr>
            <a:spLocks noChangeArrowheads="1"/>
          </p:cNvSpPr>
          <p:nvPr/>
        </p:nvSpPr>
        <p:spPr bwMode="auto">
          <a:xfrm>
            <a:off x="6424201" y="1568091"/>
            <a:ext cx="2365772" cy="2057400"/>
          </a:xfrm>
          <a:prstGeom prst="rect">
            <a:avLst/>
          </a:prstGeom>
          <a:solidFill>
            <a:schemeClr val="accent1"/>
          </a:solidFill>
          <a:ln w="12700">
            <a:solidFill>
              <a:srgbClr val="3399FF"/>
            </a:solidFill>
            <a:miter lim="800000"/>
            <a:headEnd/>
            <a:tailEnd/>
          </a:ln>
          <a:effectLst>
            <a:outerShdw dist="107763" dir="2700000" algn="ctr" rotWithShape="0">
              <a:schemeClr val="bg2"/>
            </a:outerShdw>
          </a:effectLst>
        </p:spPr>
        <p:txBody>
          <a:bodyPr lIns="67866" tIns="33338" rIns="67866" bIns="33338"/>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lvl="1">
              <a:lnSpc>
                <a:spcPct val="90000"/>
              </a:lnSpc>
              <a:buClr>
                <a:schemeClr val="tx1"/>
              </a:buClr>
              <a:buSzPct val="50000"/>
              <a:buFont typeface="Wingdings" panose="05000000000000000000" pitchFamily="2" charset="2"/>
              <a:buNone/>
            </a:pPr>
            <a:endParaRPr lang="en-US" altLang="en-US" sz="900" b="1">
              <a:latin typeface="Times New Roman" panose="02020603050405020304" pitchFamily="18" charset="0"/>
            </a:endParaRPr>
          </a:p>
          <a:p>
            <a:pPr lvl="1">
              <a:lnSpc>
                <a:spcPct val="90000"/>
              </a:lnSpc>
              <a:buClr>
                <a:schemeClr val="tx1"/>
              </a:buClr>
              <a:buSzPct val="50000"/>
              <a:buFont typeface="Wingdings" panose="05000000000000000000" pitchFamily="2" charset="2"/>
              <a:buNone/>
            </a:pPr>
            <a:r>
              <a:rPr lang="en-US" altLang="en-US" sz="1800" b="1">
                <a:latin typeface="Century Gothic" panose="020B0502020202020204" pitchFamily="34" charset="0"/>
              </a:rPr>
              <a:t>Century Gothic</a:t>
            </a:r>
          </a:p>
          <a:p>
            <a:pPr lvl="1">
              <a:lnSpc>
                <a:spcPct val="90000"/>
              </a:lnSpc>
              <a:buClr>
                <a:schemeClr val="tx1"/>
              </a:buClr>
              <a:buSzPct val="50000"/>
              <a:buFont typeface="Wingdings" panose="05000000000000000000" pitchFamily="2" charset="2"/>
              <a:buNone/>
            </a:pPr>
            <a:r>
              <a:rPr lang="en-US" altLang="en-US" sz="1800" b="1"/>
              <a:t>Arial</a:t>
            </a:r>
          </a:p>
          <a:p>
            <a:pPr lvl="1">
              <a:lnSpc>
                <a:spcPct val="90000"/>
              </a:lnSpc>
              <a:buClr>
                <a:schemeClr val="tx1"/>
              </a:buClr>
              <a:buSzPct val="50000"/>
              <a:buFont typeface="Wingdings" panose="05000000000000000000" pitchFamily="2" charset="2"/>
              <a:buNone/>
            </a:pPr>
            <a:r>
              <a:rPr lang="en-US" altLang="en-US" sz="1800" b="1">
                <a:latin typeface="Comic Sans MS" panose="030F0702030302020204" pitchFamily="66" charset="0"/>
              </a:rPr>
              <a:t>Comic Sans MS</a:t>
            </a:r>
          </a:p>
          <a:p>
            <a:pPr lvl="1">
              <a:lnSpc>
                <a:spcPct val="90000"/>
              </a:lnSpc>
              <a:buClr>
                <a:schemeClr val="tx1"/>
              </a:buClr>
              <a:buSzPct val="50000"/>
              <a:buFont typeface="Wingdings" panose="05000000000000000000" pitchFamily="2" charset="2"/>
              <a:buNone/>
            </a:pPr>
            <a:r>
              <a:rPr lang="en-US" altLang="en-US" sz="1800">
                <a:latin typeface="Impact" panose="020B0806030902050204" pitchFamily="34" charset="0"/>
              </a:rPr>
              <a:t>Impact</a:t>
            </a:r>
          </a:p>
          <a:p>
            <a:pPr lvl="1">
              <a:lnSpc>
                <a:spcPct val="90000"/>
              </a:lnSpc>
              <a:buClr>
                <a:schemeClr val="tx1"/>
              </a:buClr>
              <a:buSzPct val="50000"/>
              <a:buFont typeface="Wingdings" panose="05000000000000000000" pitchFamily="2" charset="2"/>
              <a:buNone/>
            </a:pPr>
            <a:r>
              <a:rPr lang="en-US" altLang="en-US" sz="1800" b="1">
                <a:latin typeface="Tahoma" panose="020B0604030504040204" pitchFamily="34" charset="0"/>
              </a:rPr>
              <a:t>Tahoma</a:t>
            </a:r>
          </a:p>
        </p:txBody>
      </p:sp>
      <p:sp>
        <p:nvSpPr>
          <p:cNvPr id="197638" name="Text Box 6">
            <a:extLst>
              <a:ext uri="{FF2B5EF4-FFF2-40B4-BE49-F238E27FC236}">
                <a16:creationId xmlns:a16="http://schemas.microsoft.com/office/drawing/2014/main" id="{F385C5D2-6DBD-C894-8DD5-6BA4E42F11A0}"/>
              </a:ext>
            </a:extLst>
          </p:cNvPr>
          <p:cNvSpPr txBox="1">
            <a:spLocks noChangeArrowheads="1"/>
          </p:cNvSpPr>
          <p:nvPr/>
        </p:nvSpPr>
        <p:spPr bwMode="auto">
          <a:xfrm>
            <a:off x="6424202" y="911700"/>
            <a:ext cx="2374106" cy="553998"/>
          </a:xfrm>
          <a:prstGeom prst="rect">
            <a:avLst/>
          </a:prstGeom>
          <a:solidFill>
            <a:srgbClr val="0066FF"/>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anchor="b">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500" dirty="0">
                <a:solidFill>
                  <a:schemeClr val="tx2"/>
                </a:solidFill>
                <a:latin typeface="Tahoma" panose="020B0604030504040204" pitchFamily="34" charset="0"/>
              </a:rPr>
              <a:t>Examples of San Serif fonts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7635">
                                            <p:bg/>
                                          </p:spTgt>
                                        </p:tgtEl>
                                        <p:attrNameLst>
                                          <p:attrName>style.visibility</p:attrName>
                                        </p:attrNameLst>
                                      </p:cBhvr>
                                      <p:to>
                                        <p:strVal val="visible"/>
                                      </p:to>
                                    </p:set>
                                    <p:anim calcmode="lin" valueType="num">
                                      <p:cBhvr additive="base">
                                        <p:cTn id="7" dur="500" fill="hold"/>
                                        <p:tgtEl>
                                          <p:spTgt spid="19763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635">
                                            <p:bg/>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7635">
                                            <p:txEl>
                                              <p:pRg st="1" end="1"/>
                                            </p:txEl>
                                          </p:spTgt>
                                        </p:tgtEl>
                                        <p:attrNameLst>
                                          <p:attrName>style.visibility</p:attrName>
                                        </p:attrNameLst>
                                      </p:cBhvr>
                                      <p:to>
                                        <p:strVal val="visible"/>
                                      </p:to>
                                    </p:set>
                                    <p:anim calcmode="lin" valueType="num">
                                      <p:cBhvr additive="base">
                                        <p:cTn id="11" dur="500" fill="hold"/>
                                        <p:tgtEl>
                                          <p:spTgt spid="1976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76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anim calcmode="lin" valueType="num">
                                      <p:cBhvr additive="base">
                                        <p:cTn id="15" dur="500" fill="hold"/>
                                        <p:tgtEl>
                                          <p:spTgt spid="1976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76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97635">
                                            <p:txEl>
                                              <p:pRg st="3" end="3"/>
                                            </p:txEl>
                                          </p:spTgt>
                                        </p:tgtEl>
                                        <p:attrNameLst>
                                          <p:attrName>style.visibility</p:attrName>
                                        </p:attrNameLst>
                                      </p:cBhvr>
                                      <p:to>
                                        <p:strVal val="visible"/>
                                      </p:to>
                                    </p:set>
                                    <p:anim calcmode="lin" valueType="num">
                                      <p:cBhvr additive="base">
                                        <p:cTn id="19" dur="500" fill="hold"/>
                                        <p:tgtEl>
                                          <p:spTgt spid="1976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763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97635">
                                            <p:txEl>
                                              <p:pRg st="4" end="4"/>
                                            </p:txEl>
                                          </p:spTgt>
                                        </p:tgtEl>
                                        <p:attrNameLst>
                                          <p:attrName>style.visibility</p:attrName>
                                        </p:attrNameLst>
                                      </p:cBhvr>
                                      <p:to>
                                        <p:strVal val="visible"/>
                                      </p:to>
                                    </p:set>
                                    <p:anim calcmode="lin" valueType="num">
                                      <p:cBhvr additive="base">
                                        <p:cTn id="23" dur="500" fill="hold"/>
                                        <p:tgtEl>
                                          <p:spTgt spid="19763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763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97635">
                                            <p:txEl>
                                              <p:pRg st="5" end="5"/>
                                            </p:txEl>
                                          </p:spTgt>
                                        </p:tgtEl>
                                        <p:attrNameLst>
                                          <p:attrName>style.visibility</p:attrName>
                                        </p:attrNameLst>
                                      </p:cBhvr>
                                      <p:to>
                                        <p:strVal val="visible"/>
                                      </p:to>
                                    </p:set>
                                    <p:anim calcmode="lin" valueType="num">
                                      <p:cBhvr additive="base">
                                        <p:cTn id="27" dur="500" fill="hold"/>
                                        <p:tgtEl>
                                          <p:spTgt spid="19763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7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97636"/>
                                        </p:tgtEl>
                                        <p:attrNameLst>
                                          <p:attrName>style.visibility</p:attrName>
                                        </p:attrNameLst>
                                      </p:cBhvr>
                                      <p:to>
                                        <p:strVal val="visible"/>
                                      </p:to>
                                    </p:set>
                                    <p:anim calcmode="lin" valueType="num">
                                      <p:cBhvr additive="base">
                                        <p:cTn id="33" dur="500" fill="hold"/>
                                        <p:tgtEl>
                                          <p:spTgt spid="197636"/>
                                        </p:tgtEl>
                                        <p:attrNameLst>
                                          <p:attrName>ppt_x</p:attrName>
                                        </p:attrNameLst>
                                      </p:cBhvr>
                                      <p:tavLst>
                                        <p:tav tm="0">
                                          <p:val>
                                            <p:strVal val="0-#ppt_w/2"/>
                                          </p:val>
                                        </p:tav>
                                        <p:tav tm="100000">
                                          <p:val>
                                            <p:strVal val="#ppt_x"/>
                                          </p:val>
                                        </p:tav>
                                      </p:tavLst>
                                    </p:anim>
                                    <p:anim calcmode="lin" valueType="num">
                                      <p:cBhvr additive="base">
                                        <p:cTn id="34" dur="500" fill="hold"/>
                                        <p:tgtEl>
                                          <p:spTgt spid="197636"/>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97638"/>
                                        </p:tgtEl>
                                        <p:attrNameLst>
                                          <p:attrName>style.visibility</p:attrName>
                                        </p:attrNameLst>
                                      </p:cBhvr>
                                      <p:to>
                                        <p:strVal val="visible"/>
                                      </p:to>
                                    </p:set>
                                    <p:anim calcmode="lin" valueType="num">
                                      <p:cBhvr additive="base">
                                        <p:cTn id="39" dur="500" fill="hold"/>
                                        <p:tgtEl>
                                          <p:spTgt spid="197638"/>
                                        </p:tgtEl>
                                        <p:attrNameLst>
                                          <p:attrName>ppt_x</p:attrName>
                                        </p:attrNameLst>
                                      </p:cBhvr>
                                      <p:tavLst>
                                        <p:tav tm="0">
                                          <p:val>
                                            <p:strVal val="0-#ppt_w/2"/>
                                          </p:val>
                                        </p:tav>
                                        <p:tav tm="100000">
                                          <p:val>
                                            <p:strVal val="#ppt_x"/>
                                          </p:val>
                                        </p:tav>
                                      </p:tavLst>
                                    </p:anim>
                                    <p:anim calcmode="lin" valueType="num">
                                      <p:cBhvr additive="base">
                                        <p:cTn id="40" dur="500" fill="hold"/>
                                        <p:tgtEl>
                                          <p:spTgt spid="197638"/>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197637"/>
                                        </p:tgtEl>
                                        <p:attrNameLst>
                                          <p:attrName>style.visibility</p:attrName>
                                        </p:attrNameLst>
                                      </p:cBhvr>
                                      <p:to>
                                        <p:strVal val="visible"/>
                                      </p:to>
                                    </p:set>
                                    <p:anim calcmode="lin" valueType="num">
                                      <p:cBhvr additive="base">
                                        <p:cTn id="45" dur="500" fill="hold"/>
                                        <p:tgtEl>
                                          <p:spTgt spid="197637"/>
                                        </p:tgtEl>
                                        <p:attrNameLst>
                                          <p:attrName>ppt_x</p:attrName>
                                        </p:attrNameLst>
                                      </p:cBhvr>
                                      <p:tavLst>
                                        <p:tav tm="0">
                                          <p:val>
                                            <p:strVal val="0-#ppt_w/2"/>
                                          </p:val>
                                        </p:tav>
                                        <p:tav tm="100000">
                                          <p:val>
                                            <p:strVal val="#ppt_x"/>
                                          </p:val>
                                        </p:tav>
                                      </p:tavLst>
                                    </p:anim>
                                    <p:anim calcmode="lin" valueType="num">
                                      <p:cBhvr additive="base">
                                        <p:cTn id="46" dur="500" fill="hold"/>
                                        <p:tgtEl>
                                          <p:spTgt spid="197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nimBg="1" autoUpdateAnimBg="0"/>
      <p:bldP spid="197636" grpId="0" animBg="1" autoUpdateAnimBg="0"/>
      <p:bldP spid="197637" grpId="0" animBg="1" autoUpdateAnimBg="0"/>
      <p:bldP spid="19763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BFC226E-E237-48E0-BE29-9774D4AFD6DF}"/>
              </a:ext>
            </a:extLst>
          </p:cNvPr>
          <p:cNvSpPr>
            <a:spLocks noGrp="1" noChangeArrowheads="1"/>
          </p:cNvSpPr>
          <p:nvPr>
            <p:ph type="title"/>
          </p:nvPr>
        </p:nvSpPr>
        <p:spPr/>
        <p:txBody>
          <a:bodyPr/>
          <a:lstStyle/>
          <a:p>
            <a:pPr eaLnBrk="1" hangingPunct="1"/>
            <a:r>
              <a:rPr lang="en-US" altLang="en-US"/>
              <a:t>Using Text in Multimedia</a:t>
            </a:r>
          </a:p>
        </p:txBody>
      </p:sp>
      <p:sp>
        <p:nvSpPr>
          <p:cNvPr id="27651" name="Rectangle 3">
            <a:extLst>
              <a:ext uri="{FF2B5EF4-FFF2-40B4-BE49-F238E27FC236}">
                <a16:creationId xmlns:a16="http://schemas.microsoft.com/office/drawing/2014/main" id="{1BA8FE43-2896-B9BE-72E7-CD365577CD94}"/>
              </a:ext>
            </a:extLst>
          </p:cNvPr>
          <p:cNvSpPr>
            <a:spLocks noGrp="1" noChangeArrowheads="1"/>
          </p:cNvSpPr>
          <p:nvPr>
            <p:ph type="body" idx="4294967295"/>
          </p:nvPr>
        </p:nvSpPr>
        <p:spPr>
          <a:xfrm>
            <a:off x="3064476" y="1171575"/>
            <a:ext cx="5943600" cy="2800350"/>
          </a:xfrm>
        </p:spPr>
        <p:txBody>
          <a:bodyPr/>
          <a:lstStyle/>
          <a:p>
            <a:pPr marL="303610" indent="-303610"/>
            <a:r>
              <a:rPr lang="en-US" altLang="en-US" dirty="0">
                <a:solidFill>
                  <a:schemeClr val="tx2">
                    <a:lumMod val="10000"/>
                  </a:schemeClr>
                </a:solidFill>
              </a:rPr>
              <a:t>The text elements used in multimedia are:</a:t>
            </a:r>
          </a:p>
          <a:p>
            <a:pPr marL="913210" lvl="1" indent="-400050"/>
            <a:r>
              <a:rPr lang="en-US" altLang="en-US" dirty="0">
                <a:solidFill>
                  <a:schemeClr val="tx2">
                    <a:lumMod val="10000"/>
                  </a:schemeClr>
                </a:solidFill>
              </a:rPr>
              <a:t>Menus for navigation</a:t>
            </a:r>
          </a:p>
          <a:p>
            <a:pPr marL="913210" lvl="1" indent="-400050"/>
            <a:r>
              <a:rPr lang="en-US" altLang="en-US" dirty="0">
                <a:solidFill>
                  <a:schemeClr val="tx2">
                    <a:lumMod val="10000"/>
                  </a:schemeClr>
                </a:solidFill>
              </a:rPr>
              <a:t>Interactive buttons</a:t>
            </a:r>
          </a:p>
          <a:p>
            <a:pPr marL="913210" lvl="1" indent="-400050"/>
            <a:r>
              <a:rPr lang="en-US" altLang="en-US" dirty="0">
                <a:solidFill>
                  <a:schemeClr val="tx2">
                    <a:lumMod val="10000"/>
                  </a:schemeClr>
                </a:solidFill>
              </a:rPr>
              <a:t>Fields for reading</a:t>
            </a:r>
          </a:p>
          <a:p>
            <a:pPr marL="913210" lvl="1" indent="-400050"/>
            <a:r>
              <a:rPr lang="en-US" altLang="en-US" dirty="0">
                <a:solidFill>
                  <a:schemeClr val="tx2">
                    <a:lumMod val="10000"/>
                  </a:schemeClr>
                </a:solidFill>
              </a:rPr>
              <a:t>HTML documents</a:t>
            </a:r>
          </a:p>
          <a:p>
            <a:pPr marL="913210" lvl="1" indent="-400050"/>
            <a:r>
              <a:rPr lang="en-US" altLang="en-US" dirty="0">
                <a:solidFill>
                  <a:schemeClr val="tx2">
                    <a:lumMod val="10000"/>
                  </a:schemeClr>
                </a:solidFill>
              </a:rPr>
              <a:t>Symbols and icons</a:t>
            </a:r>
          </a:p>
          <a:p>
            <a:pPr marL="913210" lvl="1" indent="-400050"/>
            <a:endParaRPr lang="en-US" altLang="en-US" dirty="0">
              <a:solidFill>
                <a:schemeClr val="tx2">
                  <a:lumMod val="1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F1AA57E-C851-6711-DB22-8BF35E00874E}"/>
              </a:ext>
            </a:extLst>
          </p:cNvPr>
          <p:cNvSpPr>
            <a:spLocks noGrp="1" noChangeArrowheads="1"/>
          </p:cNvSpPr>
          <p:nvPr>
            <p:ph type="title"/>
          </p:nvPr>
        </p:nvSpPr>
        <p:spPr/>
        <p:txBody>
          <a:bodyPr/>
          <a:lstStyle/>
          <a:p>
            <a:pPr eaLnBrk="1" hangingPunct="1"/>
            <a:r>
              <a:rPr lang="en-US" altLang="en-US"/>
              <a:t>Using Text in Multimedia</a:t>
            </a:r>
          </a:p>
        </p:txBody>
      </p:sp>
      <p:sp>
        <p:nvSpPr>
          <p:cNvPr id="28675" name="Rectangle 3">
            <a:extLst>
              <a:ext uri="{FF2B5EF4-FFF2-40B4-BE49-F238E27FC236}">
                <a16:creationId xmlns:a16="http://schemas.microsoft.com/office/drawing/2014/main" id="{2AAC0C90-4341-DB3B-07AC-A30698B8AB57}"/>
              </a:ext>
            </a:extLst>
          </p:cNvPr>
          <p:cNvSpPr>
            <a:spLocks noGrp="1" noChangeArrowheads="1"/>
          </p:cNvSpPr>
          <p:nvPr>
            <p:ph type="body" idx="4294967295"/>
          </p:nvPr>
        </p:nvSpPr>
        <p:spPr>
          <a:xfrm>
            <a:off x="3200400" y="423219"/>
            <a:ext cx="5943600" cy="2228850"/>
          </a:xfrm>
        </p:spPr>
        <p:txBody>
          <a:bodyPr/>
          <a:lstStyle/>
          <a:p>
            <a:pPr indent="-457200">
              <a:lnSpc>
                <a:spcPct val="90000"/>
              </a:lnSpc>
              <a:buNone/>
            </a:pPr>
            <a:r>
              <a:rPr lang="en-US" altLang="en-US" sz="2100" b="1" dirty="0"/>
              <a:t>Text applying guidelines:</a:t>
            </a:r>
          </a:p>
          <a:p>
            <a:pPr marL="742950" lvl="1" indent="-400050">
              <a:lnSpc>
                <a:spcPct val="90000"/>
              </a:lnSpc>
            </a:pPr>
            <a:r>
              <a:rPr lang="en-US" altLang="en-US" sz="1800" dirty="0"/>
              <a:t>Be concise</a:t>
            </a:r>
          </a:p>
          <a:p>
            <a:pPr marL="742950" lvl="1" indent="-400050">
              <a:lnSpc>
                <a:spcPct val="90000"/>
              </a:lnSpc>
            </a:pPr>
            <a:r>
              <a:rPr lang="en-US" altLang="en-US" sz="1800" dirty="0"/>
              <a:t>Use appropriate fonts</a:t>
            </a:r>
          </a:p>
          <a:p>
            <a:pPr marL="742950" lvl="1" indent="-400050">
              <a:lnSpc>
                <a:spcPct val="90000"/>
              </a:lnSpc>
            </a:pPr>
            <a:r>
              <a:rPr lang="en-US" altLang="en-US" sz="1800" dirty="0"/>
              <a:t>Make it readable</a:t>
            </a:r>
          </a:p>
          <a:p>
            <a:pPr marL="742950" lvl="1" indent="-400050">
              <a:lnSpc>
                <a:spcPct val="90000"/>
              </a:lnSpc>
            </a:pPr>
            <a:r>
              <a:rPr lang="en-US" altLang="en-US" sz="1800" dirty="0"/>
              <a:t>Consider type styles and colors</a:t>
            </a:r>
          </a:p>
          <a:p>
            <a:pPr marL="742950" lvl="1" indent="-400050">
              <a:lnSpc>
                <a:spcPct val="90000"/>
              </a:lnSpc>
            </a:pPr>
            <a:r>
              <a:rPr lang="en-US" altLang="en-US" sz="1800" dirty="0"/>
              <a:t>Use restraint and be consistent</a:t>
            </a:r>
          </a:p>
          <a:p>
            <a:pPr marL="742950" lvl="1" indent="-400050">
              <a:lnSpc>
                <a:spcPct val="90000"/>
              </a:lnSpc>
              <a:buNone/>
            </a:pPr>
            <a:r>
              <a:rPr lang="en-US" altLang="en-US" dirty="0"/>
              <a:t> </a:t>
            </a:r>
          </a:p>
        </p:txBody>
      </p:sp>
      <p:pic>
        <p:nvPicPr>
          <p:cNvPr id="28683" name="Picture 4" descr="C:\Documents and Settings\Administrator\Desktop\smm2005\demo\CH03\easytoread.gif">
            <a:extLst>
              <a:ext uri="{FF2B5EF4-FFF2-40B4-BE49-F238E27FC236}">
                <a16:creationId xmlns:a16="http://schemas.microsoft.com/office/drawing/2014/main" id="{7006C93B-4271-EB6F-FFFB-AD2336DB7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121" y="211609"/>
            <a:ext cx="25717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6" descr="C:\Documents and Settings\Administrator\Desktop\smm2005\demo\CH03\bestcolorcontrast.gif">
            <a:extLst>
              <a:ext uri="{FF2B5EF4-FFF2-40B4-BE49-F238E27FC236}">
                <a16:creationId xmlns:a16="http://schemas.microsoft.com/office/drawing/2014/main" id="{F96F0C93-3A57-EF27-50EC-4AC7245F9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862" y="2571750"/>
            <a:ext cx="21431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23" descr="C:\Documents and Settings\Administrator\Desktop\smm2005\demo\CH03\kancButton.JPG">
            <a:extLst>
              <a:ext uri="{FF2B5EF4-FFF2-40B4-BE49-F238E27FC236}">
                <a16:creationId xmlns:a16="http://schemas.microsoft.com/office/drawing/2014/main" id="{E1E0CCC3-0FA0-E2A0-9DC1-E54D59C20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9765" y="2965300"/>
            <a:ext cx="2675335" cy="175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1742BC8F-8559-5FF7-F11F-B0AB39C75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632"/>
          <a:stretch>
            <a:fillRect/>
          </a:stretch>
        </p:blipFill>
        <p:spPr bwMode="auto">
          <a:xfrm>
            <a:off x="4078670" y="1048780"/>
            <a:ext cx="4691063"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6">
            <a:extLst>
              <a:ext uri="{FF2B5EF4-FFF2-40B4-BE49-F238E27FC236}">
                <a16:creationId xmlns:a16="http://schemas.microsoft.com/office/drawing/2014/main" id="{5A331D6B-BB8F-3977-51F8-37E1C1DA683D}"/>
              </a:ext>
            </a:extLst>
          </p:cNvPr>
          <p:cNvSpPr>
            <a:spLocks noGrp="1" noChangeArrowheads="1"/>
          </p:cNvSpPr>
          <p:nvPr>
            <p:ph type="title"/>
          </p:nvPr>
        </p:nvSpPr>
        <p:spPr/>
        <p:txBody>
          <a:bodyPr/>
          <a:lstStyle/>
          <a:p>
            <a:pPr eaLnBrk="1" hangingPunct="1"/>
            <a:r>
              <a:rPr lang="en-US" altLang="en-US" sz="2400" dirty="0"/>
              <a:t>Text in Hypermedia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AE5B70B-0305-4A5E-F27F-CD096A96D6C5}"/>
              </a:ext>
            </a:extLst>
          </p:cNvPr>
          <p:cNvSpPr>
            <a:spLocks noGrp="1" noChangeArrowheads="1"/>
          </p:cNvSpPr>
          <p:nvPr>
            <p:ph type="title"/>
          </p:nvPr>
        </p:nvSpPr>
        <p:spPr/>
        <p:txBody>
          <a:bodyPr/>
          <a:lstStyle/>
          <a:p>
            <a:pPr eaLnBrk="1" hangingPunct="1"/>
            <a:r>
              <a:rPr lang="en-US" altLang="en-US"/>
              <a:t>Hypertext</a:t>
            </a:r>
          </a:p>
        </p:txBody>
      </p:sp>
      <p:pic>
        <p:nvPicPr>
          <p:cNvPr id="30723" name="Picture 4">
            <a:extLst>
              <a:ext uri="{FF2B5EF4-FFF2-40B4-BE49-F238E27FC236}">
                <a16:creationId xmlns:a16="http://schemas.microsoft.com/office/drawing/2014/main" id="{BA1747D7-05F8-D0E4-1582-A6115D1B1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590"/>
          <a:stretch>
            <a:fillRect/>
          </a:stretch>
        </p:blipFill>
        <p:spPr bwMode="auto">
          <a:xfrm>
            <a:off x="3483061" y="354209"/>
            <a:ext cx="4857750" cy="283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6" descr="cth">
            <a:extLst>
              <a:ext uri="{FF2B5EF4-FFF2-40B4-BE49-F238E27FC236}">
                <a16:creationId xmlns:a16="http://schemas.microsoft.com/office/drawing/2014/main" id="{FA47805C-04D6-EE5F-C5D6-C58763AE9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679" y="3297711"/>
            <a:ext cx="3600450" cy="159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981D525-ADE1-F394-2DD1-B716C9C8A2EF}"/>
              </a:ext>
            </a:extLst>
          </p:cNvPr>
          <p:cNvSpPr>
            <a:spLocks noGrp="1" noChangeArrowheads="1"/>
          </p:cNvSpPr>
          <p:nvPr>
            <p:ph type="title"/>
          </p:nvPr>
        </p:nvSpPr>
        <p:spPr/>
        <p:txBody>
          <a:bodyPr/>
          <a:lstStyle/>
          <a:p>
            <a:pPr eaLnBrk="1" hangingPunct="1"/>
            <a:r>
              <a:rPr lang="en-US" altLang="en-US" sz="2700"/>
              <a:t>How Text Can Be Used Effectively</a:t>
            </a:r>
          </a:p>
        </p:txBody>
      </p:sp>
      <p:sp>
        <p:nvSpPr>
          <p:cNvPr id="31747" name="Rectangle 3">
            <a:extLst>
              <a:ext uri="{FF2B5EF4-FFF2-40B4-BE49-F238E27FC236}">
                <a16:creationId xmlns:a16="http://schemas.microsoft.com/office/drawing/2014/main" id="{0EA80F14-42BD-6146-1E82-023EB3B7E25B}"/>
              </a:ext>
            </a:extLst>
          </p:cNvPr>
          <p:cNvSpPr>
            <a:spLocks noGrp="1" noChangeArrowheads="1"/>
          </p:cNvSpPr>
          <p:nvPr>
            <p:ph type="body" idx="4294967295"/>
          </p:nvPr>
        </p:nvSpPr>
        <p:spPr>
          <a:xfrm>
            <a:off x="3200400" y="718237"/>
            <a:ext cx="5943600" cy="857250"/>
          </a:xfrm>
        </p:spPr>
        <p:txBody>
          <a:bodyPr/>
          <a:lstStyle/>
          <a:p>
            <a:pPr indent="-457200">
              <a:buFont typeface="Wingdings" panose="05000000000000000000" pitchFamily="2" charset="2"/>
              <a:buAutoNum type="arabicPeriod"/>
            </a:pPr>
            <a:r>
              <a:rPr lang="en-GB" altLang="en-US" sz="1500" b="1" u="sng" dirty="0">
                <a:solidFill>
                  <a:schemeClr val="tx2">
                    <a:lumMod val="10000"/>
                  </a:schemeClr>
                </a:solidFill>
              </a:rPr>
              <a:t>Communicating Data</a:t>
            </a:r>
          </a:p>
          <a:p>
            <a:pPr marL="742950" lvl="1" indent="-400050"/>
            <a:r>
              <a:rPr lang="en-GB" altLang="en-US" sz="1500" dirty="0">
                <a:solidFill>
                  <a:schemeClr val="tx2">
                    <a:lumMod val="10000"/>
                  </a:schemeClr>
                </a:solidFill>
              </a:rPr>
              <a:t>Customer names and address</a:t>
            </a:r>
          </a:p>
          <a:p>
            <a:pPr marL="742950" lvl="1" indent="-400050"/>
            <a:r>
              <a:rPr lang="en-GB" altLang="en-US" sz="1500" dirty="0">
                <a:solidFill>
                  <a:schemeClr val="tx2">
                    <a:lumMod val="10000"/>
                  </a:schemeClr>
                </a:solidFill>
              </a:rPr>
              <a:t>Pricing information of products</a:t>
            </a:r>
          </a:p>
        </p:txBody>
      </p:sp>
      <p:pic>
        <p:nvPicPr>
          <p:cNvPr id="31748" name="Picture 4" descr="C:\Documents and Settings\Administrator\Desktop\smm2005\demo\CH03\dell.JPG">
            <a:extLst>
              <a:ext uri="{FF2B5EF4-FFF2-40B4-BE49-F238E27FC236}">
                <a16:creationId xmlns:a16="http://schemas.microsoft.com/office/drawing/2014/main" id="{3E0DBFAA-1D30-E9F4-C267-9A91E01DA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173" y="2126746"/>
            <a:ext cx="3600450" cy="2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ABB5E31-8EC0-E004-F5B5-A8910FE70C0A}"/>
              </a:ext>
            </a:extLst>
          </p:cNvPr>
          <p:cNvSpPr>
            <a:spLocks noGrp="1" noChangeArrowheads="1"/>
          </p:cNvSpPr>
          <p:nvPr>
            <p:ph type="title"/>
          </p:nvPr>
        </p:nvSpPr>
        <p:spPr/>
        <p:txBody>
          <a:bodyPr/>
          <a:lstStyle/>
          <a:p>
            <a:pPr eaLnBrk="1" hangingPunct="1"/>
            <a:r>
              <a:rPr lang="en-US" altLang="en-US"/>
              <a:t>Additive Color</a:t>
            </a:r>
          </a:p>
        </p:txBody>
      </p:sp>
      <p:sp>
        <p:nvSpPr>
          <p:cNvPr id="37891" name="Rectangle 3">
            <a:extLst>
              <a:ext uri="{FF2B5EF4-FFF2-40B4-BE49-F238E27FC236}">
                <a16:creationId xmlns:a16="http://schemas.microsoft.com/office/drawing/2014/main" id="{96F64CDC-DF85-3FDE-462F-5E56D5FA6550}"/>
              </a:ext>
            </a:extLst>
          </p:cNvPr>
          <p:cNvSpPr>
            <a:spLocks noGrp="1" noChangeArrowheads="1"/>
          </p:cNvSpPr>
          <p:nvPr>
            <p:ph idx="4294967295"/>
          </p:nvPr>
        </p:nvSpPr>
        <p:spPr>
          <a:xfrm>
            <a:off x="3603125" y="224674"/>
            <a:ext cx="4841875" cy="3548062"/>
          </a:xfrm>
        </p:spPr>
        <p:txBody>
          <a:bodyPr/>
          <a:lstStyle/>
          <a:p>
            <a:pPr eaLnBrk="1" hangingPunct="1"/>
            <a:r>
              <a:rPr lang="en-US" altLang="en-US" sz="1800" dirty="0">
                <a:solidFill>
                  <a:schemeClr val="tx2">
                    <a:lumMod val="10000"/>
                  </a:schemeClr>
                </a:solidFill>
              </a:rPr>
              <a:t>The additive reproduction process usually uses </a:t>
            </a:r>
            <a:r>
              <a:rPr lang="en-US" altLang="en-US" sz="1800" dirty="0">
                <a:solidFill>
                  <a:schemeClr val="tx2">
                    <a:lumMod val="10000"/>
                  </a:schemeClr>
                </a:solidFill>
                <a:hlinkClick r:id="rId2" tooltip="Red">
                  <a:extLst>
                    <a:ext uri="{A12FA001-AC4F-418D-AE19-62706E023703}">
                      <ahyp:hlinkClr xmlns:ahyp="http://schemas.microsoft.com/office/drawing/2018/hyperlinkcolor" val="tx"/>
                    </a:ext>
                  </a:extLst>
                </a:hlinkClick>
              </a:rPr>
              <a:t>red</a:t>
            </a:r>
            <a:r>
              <a:rPr lang="en-US" altLang="en-US" sz="1800" dirty="0">
                <a:solidFill>
                  <a:schemeClr val="tx2">
                    <a:lumMod val="10000"/>
                  </a:schemeClr>
                </a:solidFill>
              </a:rPr>
              <a:t>, </a:t>
            </a:r>
            <a:r>
              <a:rPr lang="en-US" altLang="en-US" sz="1800" dirty="0">
                <a:solidFill>
                  <a:schemeClr val="tx2">
                    <a:lumMod val="10000"/>
                  </a:schemeClr>
                </a:solidFill>
                <a:hlinkClick r:id="rId3" tooltip="Green">
                  <a:extLst>
                    <a:ext uri="{A12FA001-AC4F-418D-AE19-62706E023703}">
                      <ahyp:hlinkClr xmlns:ahyp="http://schemas.microsoft.com/office/drawing/2018/hyperlinkcolor" val="tx"/>
                    </a:ext>
                  </a:extLst>
                </a:hlinkClick>
              </a:rPr>
              <a:t>green</a:t>
            </a:r>
            <a:r>
              <a:rPr lang="en-US" altLang="en-US" sz="1800" dirty="0">
                <a:solidFill>
                  <a:schemeClr val="tx2">
                    <a:lumMod val="10000"/>
                  </a:schemeClr>
                </a:solidFill>
              </a:rPr>
              <a:t> and </a:t>
            </a:r>
            <a:r>
              <a:rPr lang="en-US" altLang="en-US" sz="1800" dirty="0">
                <a:solidFill>
                  <a:schemeClr val="tx2">
                    <a:lumMod val="10000"/>
                  </a:schemeClr>
                </a:solidFill>
                <a:hlinkClick r:id="rId4" tooltip="Blue">
                  <a:extLst>
                    <a:ext uri="{A12FA001-AC4F-418D-AE19-62706E023703}">
                      <ahyp:hlinkClr xmlns:ahyp="http://schemas.microsoft.com/office/drawing/2018/hyperlinkcolor" val="tx"/>
                    </a:ext>
                  </a:extLst>
                </a:hlinkClick>
              </a:rPr>
              <a:t>blue</a:t>
            </a:r>
            <a:r>
              <a:rPr lang="en-US" altLang="en-US" sz="1800" dirty="0">
                <a:solidFill>
                  <a:schemeClr val="tx2">
                    <a:lumMod val="10000"/>
                  </a:schemeClr>
                </a:solidFill>
              </a:rPr>
              <a:t> light to produce the other colors. </a:t>
            </a:r>
          </a:p>
          <a:p>
            <a:pPr eaLnBrk="1" hangingPunct="1"/>
            <a:r>
              <a:rPr lang="en-US" altLang="en-US" sz="1800" dirty="0">
                <a:solidFill>
                  <a:schemeClr val="tx2">
                    <a:lumMod val="10000"/>
                  </a:schemeClr>
                </a:solidFill>
              </a:rPr>
              <a:t>No light (or color) is black. All light (all colors) is white.</a:t>
            </a:r>
          </a:p>
          <a:p>
            <a:pPr eaLnBrk="1" hangingPunct="1">
              <a:buFont typeface="Wingdings" panose="05000000000000000000" pitchFamily="2" charset="2"/>
              <a:buNone/>
            </a:pPr>
            <a:endParaRPr lang="en-US" altLang="en-US" sz="1500" dirty="0"/>
          </a:p>
        </p:txBody>
      </p:sp>
      <p:pic>
        <p:nvPicPr>
          <p:cNvPr id="37892" name="Picture 4" descr="8509">
            <a:extLst>
              <a:ext uri="{FF2B5EF4-FFF2-40B4-BE49-F238E27FC236}">
                <a16:creationId xmlns:a16="http://schemas.microsoft.com/office/drawing/2014/main" id="{3299B399-7F70-66E7-C022-281729CE51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262" y="2801186"/>
            <a:ext cx="171092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95B5CFF-51E7-4AED-0A7A-83789AFC2E69}"/>
              </a:ext>
            </a:extLst>
          </p:cNvPr>
          <p:cNvSpPr>
            <a:spLocks noGrp="1" noChangeArrowheads="1"/>
          </p:cNvSpPr>
          <p:nvPr>
            <p:ph type="title"/>
          </p:nvPr>
        </p:nvSpPr>
        <p:spPr/>
        <p:txBody>
          <a:bodyPr/>
          <a:lstStyle/>
          <a:p>
            <a:pPr eaLnBrk="1" hangingPunct="1"/>
            <a:r>
              <a:rPr lang="en-US" altLang="en-US" sz="2700"/>
              <a:t>How Text Can Be Used Effectively</a:t>
            </a:r>
          </a:p>
        </p:txBody>
      </p:sp>
      <p:sp>
        <p:nvSpPr>
          <p:cNvPr id="32771" name="Rectangle 3">
            <a:extLst>
              <a:ext uri="{FF2B5EF4-FFF2-40B4-BE49-F238E27FC236}">
                <a16:creationId xmlns:a16="http://schemas.microsoft.com/office/drawing/2014/main" id="{125DD0FD-AB3B-1F13-26F3-028ED4723650}"/>
              </a:ext>
            </a:extLst>
          </p:cNvPr>
          <p:cNvSpPr>
            <a:spLocks noGrp="1" noChangeArrowheads="1"/>
          </p:cNvSpPr>
          <p:nvPr>
            <p:ph type="body" idx="4294967295"/>
          </p:nvPr>
        </p:nvSpPr>
        <p:spPr>
          <a:xfrm>
            <a:off x="3113903" y="619383"/>
            <a:ext cx="5943600" cy="1257300"/>
          </a:xfrm>
        </p:spPr>
        <p:txBody>
          <a:bodyPr/>
          <a:lstStyle/>
          <a:p>
            <a:pPr indent="-457200">
              <a:buFont typeface="Wingdings" panose="05000000000000000000" pitchFamily="2" charset="2"/>
              <a:buAutoNum type="arabicPeriod" startAt="2"/>
            </a:pPr>
            <a:r>
              <a:rPr lang="en-GB" altLang="en-US" sz="1500" b="1" u="sng" dirty="0">
                <a:solidFill>
                  <a:schemeClr val="tx2">
                    <a:lumMod val="10000"/>
                  </a:schemeClr>
                </a:solidFill>
              </a:rPr>
              <a:t>Explaining concepts and ideas</a:t>
            </a:r>
          </a:p>
          <a:p>
            <a:pPr marL="742950" lvl="1" indent="-400050"/>
            <a:r>
              <a:rPr lang="en-GB" altLang="en-US" sz="1500" dirty="0">
                <a:solidFill>
                  <a:schemeClr val="tx2">
                    <a:lumMod val="10000"/>
                  </a:schemeClr>
                </a:solidFill>
              </a:rPr>
              <a:t>A company mission statement</a:t>
            </a:r>
          </a:p>
          <a:p>
            <a:pPr marL="742950" lvl="1" indent="-400050"/>
            <a:r>
              <a:rPr lang="en-GB" altLang="en-US" sz="1500" dirty="0">
                <a:solidFill>
                  <a:schemeClr val="tx2">
                    <a:lumMod val="10000"/>
                  </a:schemeClr>
                </a:solidFill>
              </a:rPr>
              <a:t>A comparison of medical procedures</a:t>
            </a:r>
          </a:p>
          <a:p>
            <a:pPr indent="-457200">
              <a:buNone/>
            </a:pPr>
            <a:endParaRPr lang="en-US" altLang="en-US" sz="1500" dirty="0"/>
          </a:p>
        </p:txBody>
      </p:sp>
      <p:pic>
        <p:nvPicPr>
          <p:cNvPr id="32772" name="Picture 4" descr="C:\Documents and Settings\Administrator\Desktop\smm2005\demo\CH03\adobe.JPG">
            <a:extLst>
              <a:ext uri="{FF2B5EF4-FFF2-40B4-BE49-F238E27FC236}">
                <a16:creationId xmlns:a16="http://schemas.microsoft.com/office/drawing/2014/main" id="{FC711831-3FA5-2607-AE86-48764AA51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810" y="2225761"/>
            <a:ext cx="3296841" cy="253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7A47A3C-9B22-9F07-5944-B9FE81C863A6}"/>
              </a:ext>
            </a:extLst>
          </p:cNvPr>
          <p:cNvSpPr>
            <a:spLocks noGrp="1" noChangeArrowheads="1"/>
          </p:cNvSpPr>
          <p:nvPr>
            <p:ph type="title"/>
          </p:nvPr>
        </p:nvSpPr>
        <p:spPr/>
        <p:txBody>
          <a:bodyPr/>
          <a:lstStyle/>
          <a:p>
            <a:pPr eaLnBrk="1" hangingPunct="1"/>
            <a:r>
              <a:rPr lang="en-US" altLang="en-US" sz="2700" dirty="0"/>
              <a:t>How Text Can Be Used Effectively</a:t>
            </a:r>
          </a:p>
        </p:txBody>
      </p:sp>
      <p:sp>
        <p:nvSpPr>
          <p:cNvPr id="33795" name="Rectangle 3">
            <a:extLst>
              <a:ext uri="{FF2B5EF4-FFF2-40B4-BE49-F238E27FC236}">
                <a16:creationId xmlns:a16="http://schemas.microsoft.com/office/drawing/2014/main" id="{A902F3FB-5EB1-8238-F570-8DDAE578E569}"/>
              </a:ext>
            </a:extLst>
          </p:cNvPr>
          <p:cNvSpPr>
            <a:spLocks noGrp="1" noChangeArrowheads="1"/>
          </p:cNvSpPr>
          <p:nvPr>
            <p:ph type="body" idx="4294967295"/>
          </p:nvPr>
        </p:nvSpPr>
        <p:spPr>
          <a:xfrm>
            <a:off x="3200400" y="554509"/>
            <a:ext cx="5943600" cy="971550"/>
          </a:xfrm>
        </p:spPr>
        <p:txBody>
          <a:bodyPr/>
          <a:lstStyle/>
          <a:p>
            <a:pPr indent="-457200">
              <a:buFont typeface="Wingdings" panose="05000000000000000000" pitchFamily="2" charset="2"/>
              <a:buAutoNum type="arabicPeriod" startAt="3"/>
            </a:pPr>
            <a:r>
              <a:rPr lang="en-GB" altLang="en-US" sz="1500" b="1" u="sng" dirty="0">
                <a:solidFill>
                  <a:schemeClr val="tx2">
                    <a:lumMod val="10000"/>
                  </a:schemeClr>
                </a:solidFill>
              </a:rPr>
              <a:t>Clarifying other media</a:t>
            </a:r>
          </a:p>
          <a:p>
            <a:pPr marL="742950" lvl="1" indent="-400050"/>
            <a:r>
              <a:rPr lang="en-GB" altLang="en-US" sz="1500" dirty="0">
                <a:solidFill>
                  <a:schemeClr val="tx2">
                    <a:lumMod val="10000"/>
                  </a:schemeClr>
                </a:solidFill>
              </a:rPr>
              <a:t>Labels on button, icons and screens</a:t>
            </a:r>
          </a:p>
          <a:p>
            <a:pPr marL="742950" lvl="1" indent="-400050"/>
            <a:r>
              <a:rPr lang="en-GB" altLang="en-US" sz="1500" dirty="0">
                <a:solidFill>
                  <a:schemeClr val="tx2">
                    <a:lumMod val="10000"/>
                  </a:schemeClr>
                </a:solidFill>
              </a:rPr>
              <a:t>Captions and callouts for graphics</a:t>
            </a:r>
          </a:p>
          <a:p>
            <a:pPr indent="-457200"/>
            <a:endParaRPr lang="en-US" altLang="en-US" sz="1500" dirty="0"/>
          </a:p>
        </p:txBody>
      </p:sp>
      <p:pic>
        <p:nvPicPr>
          <p:cNvPr id="33796" name="Picture 4" descr="C:\Documents and Settings\Administrator\Desktop\smm2005\demo\CH03\disney.JPG">
            <a:extLst>
              <a:ext uri="{FF2B5EF4-FFF2-40B4-BE49-F238E27FC236}">
                <a16:creationId xmlns:a16="http://schemas.microsoft.com/office/drawing/2014/main" id="{77180907-FBA8-E8C1-757A-F26070DF8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808" y="1762382"/>
            <a:ext cx="4014788" cy="310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34C75BD-8E08-3016-D3C3-09D190907283}"/>
              </a:ext>
            </a:extLst>
          </p:cNvPr>
          <p:cNvSpPr>
            <a:spLocks noGrp="1" noChangeArrowheads="1"/>
          </p:cNvSpPr>
          <p:nvPr>
            <p:ph type="title"/>
          </p:nvPr>
        </p:nvSpPr>
        <p:spPr/>
        <p:txBody>
          <a:bodyPr/>
          <a:lstStyle/>
          <a:p>
            <a:pPr eaLnBrk="1" hangingPunct="1"/>
            <a:r>
              <a:rPr lang="en-US" altLang="en-US" sz="2000" dirty="0"/>
              <a:t>Advantages &amp; Disadvantages Using Text</a:t>
            </a:r>
          </a:p>
        </p:txBody>
      </p:sp>
      <p:sp>
        <p:nvSpPr>
          <p:cNvPr id="34819" name="Rectangle 3">
            <a:extLst>
              <a:ext uri="{FF2B5EF4-FFF2-40B4-BE49-F238E27FC236}">
                <a16:creationId xmlns:a16="http://schemas.microsoft.com/office/drawing/2014/main" id="{3A784408-58F9-47E7-D6AF-64A96A5C0F02}"/>
              </a:ext>
            </a:extLst>
          </p:cNvPr>
          <p:cNvSpPr>
            <a:spLocks noGrp="1" noChangeArrowheads="1"/>
          </p:cNvSpPr>
          <p:nvPr>
            <p:ph type="body" idx="4294967295"/>
          </p:nvPr>
        </p:nvSpPr>
        <p:spPr>
          <a:xfrm>
            <a:off x="2977979" y="742950"/>
            <a:ext cx="5829300" cy="3257550"/>
          </a:xfrm>
        </p:spPr>
        <p:txBody>
          <a:bodyPr/>
          <a:lstStyle/>
          <a:p>
            <a:pPr eaLnBrk="1" hangingPunct="1"/>
            <a:r>
              <a:rPr lang="en-US" altLang="en-US" dirty="0">
                <a:solidFill>
                  <a:schemeClr val="tx2">
                    <a:lumMod val="10000"/>
                  </a:schemeClr>
                </a:solidFill>
              </a:rPr>
              <a:t>Advantages:</a:t>
            </a:r>
          </a:p>
          <a:p>
            <a:pPr lvl="1" eaLnBrk="1" hangingPunct="1"/>
            <a:r>
              <a:rPr lang="en-GB" altLang="en-US" dirty="0">
                <a:solidFill>
                  <a:schemeClr val="tx2">
                    <a:lumMod val="10000"/>
                  </a:schemeClr>
                </a:solidFill>
              </a:rPr>
              <a:t>Is relatively inexpensive to produce</a:t>
            </a:r>
          </a:p>
          <a:p>
            <a:pPr lvl="1" eaLnBrk="1" hangingPunct="1"/>
            <a:r>
              <a:rPr lang="en-GB" altLang="en-US" dirty="0">
                <a:solidFill>
                  <a:schemeClr val="tx2">
                    <a:lumMod val="10000"/>
                  </a:schemeClr>
                </a:solidFill>
              </a:rPr>
              <a:t>Present abstract ideas effectively</a:t>
            </a:r>
          </a:p>
          <a:p>
            <a:pPr lvl="1" eaLnBrk="1" hangingPunct="1"/>
            <a:r>
              <a:rPr lang="en-GB" altLang="en-US" dirty="0">
                <a:solidFill>
                  <a:schemeClr val="tx2">
                    <a:lumMod val="10000"/>
                  </a:schemeClr>
                </a:solidFill>
              </a:rPr>
              <a:t>Clarifies other media</a:t>
            </a:r>
          </a:p>
          <a:p>
            <a:pPr lvl="1" eaLnBrk="1" hangingPunct="1"/>
            <a:r>
              <a:rPr lang="en-GB" altLang="en-US" dirty="0">
                <a:solidFill>
                  <a:schemeClr val="tx2">
                    <a:lumMod val="10000"/>
                  </a:schemeClr>
                </a:solidFill>
              </a:rPr>
              <a:t>Provides confidentiality (password)</a:t>
            </a:r>
          </a:p>
          <a:p>
            <a:pPr lvl="1" eaLnBrk="1" hangingPunct="1"/>
            <a:r>
              <a:rPr lang="en-GB" altLang="en-US" dirty="0">
                <a:solidFill>
                  <a:schemeClr val="tx2">
                    <a:lumMod val="10000"/>
                  </a:schemeClr>
                </a:solidFill>
              </a:rPr>
              <a:t>Is easily changed or updated</a:t>
            </a:r>
          </a:p>
          <a:p>
            <a:pPr lvl="1" eaLnBrk="1" hangingPunct="1"/>
            <a:endParaRPr lang="en-US" altLang="en-US" dirty="0">
              <a:solidFill>
                <a:schemeClr val="tx2">
                  <a:lumMod val="10000"/>
                </a:schemeClr>
              </a:solidFill>
            </a:endParaRPr>
          </a:p>
        </p:txBody>
      </p:sp>
      <p:pic>
        <p:nvPicPr>
          <p:cNvPr id="34820" name="Picture 5" descr="C:\Documents and Settings\Administrator\Desktop\smm2005\demo\CH03\tup.jpg">
            <a:extLst>
              <a:ext uri="{FF2B5EF4-FFF2-40B4-BE49-F238E27FC236}">
                <a16:creationId xmlns:a16="http://schemas.microsoft.com/office/drawing/2014/main" id="{8A429317-55DA-D49C-C47D-605A0DF80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6009" y="3339414"/>
            <a:ext cx="1067991"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C4EE148-0D50-D5D9-3F38-2F6CAA1A432A}"/>
              </a:ext>
            </a:extLst>
          </p:cNvPr>
          <p:cNvSpPr>
            <a:spLocks noGrp="1" noChangeArrowheads="1"/>
          </p:cNvSpPr>
          <p:nvPr>
            <p:ph type="title"/>
          </p:nvPr>
        </p:nvSpPr>
        <p:spPr/>
        <p:txBody>
          <a:bodyPr/>
          <a:lstStyle/>
          <a:p>
            <a:pPr eaLnBrk="1" hangingPunct="1"/>
            <a:r>
              <a:rPr lang="en-US" altLang="en-US" sz="2000" dirty="0"/>
              <a:t>Advantages &amp; Disadvantages Using Text</a:t>
            </a:r>
          </a:p>
        </p:txBody>
      </p:sp>
      <p:sp>
        <p:nvSpPr>
          <p:cNvPr id="35843" name="Rectangle 3">
            <a:extLst>
              <a:ext uri="{FF2B5EF4-FFF2-40B4-BE49-F238E27FC236}">
                <a16:creationId xmlns:a16="http://schemas.microsoft.com/office/drawing/2014/main" id="{0D1848A4-3766-BD74-0AC2-3BC752335C59}"/>
              </a:ext>
            </a:extLst>
          </p:cNvPr>
          <p:cNvSpPr>
            <a:spLocks noGrp="1" noChangeArrowheads="1"/>
          </p:cNvSpPr>
          <p:nvPr>
            <p:ph type="body" idx="4294967295"/>
          </p:nvPr>
        </p:nvSpPr>
        <p:spPr>
          <a:xfrm>
            <a:off x="3086100" y="1119831"/>
            <a:ext cx="5829300" cy="2057400"/>
          </a:xfrm>
        </p:spPr>
        <p:txBody>
          <a:bodyPr/>
          <a:lstStyle/>
          <a:p>
            <a:pPr eaLnBrk="1" hangingPunct="1">
              <a:lnSpc>
                <a:spcPct val="90000"/>
              </a:lnSpc>
            </a:pPr>
            <a:r>
              <a:rPr lang="en-US" altLang="en-US" dirty="0">
                <a:solidFill>
                  <a:schemeClr val="tx2">
                    <a:lumMod val="10000"/>
                  </a:schemeClr>
                </a:solidFill>
              </a:rPr>
              <a:t>Disadvantages:</a:t>
            </a:r>
          </a:p>
          <a:p>
            <a:pPr lvl="1" eaLnBrk="1" hangingPunct="1">
              <a:lnSpc>
                <a:spcPct val="90000"/>
              </a:lnSpc>
            </a:pPr>
            <a:r>
              <a:rPr lang="en-GB" altLang="en-US" dirty="0">
                <a:solidFill>
                  <a:schemeClr val="tx2">
                    <a:lumMod val="10000"/>
                  </a:schemeClr>
                </a:solidFill>
              </a:rPr>
              <a:t>Is less memorable than other visual media</a:t>
            </a:r>
          </a:p>
          <a:p>
            <a:pPr lvl="1" eaLnBrk="1" hangingPunct="1">
              <a:lnSpc>
                <a:spcPct val="90000"/>
              </a:lnSpc>
            </a:pPr>
            <a:r>
              <a:rPr lang="en-GB" altLang="en-US" dirty="0">
                <a:solidFill>
                  <a:schemeClr val="tx2">
                    <a:lumMod val="10000"/>
                  </a:schemeClr>
                </a:solidFill>
              </a:rPr>
              <a:t>Requires more attention from the user than other media</a:t>
            </a:r>
          </a:p>
          <a:p>
            <a:pPr lvl="1" eaLnBrk="1" hangingPunct="1">
              <a:lnSpc>
                <a:spcPct val="90000"/>
              </a:lnSpc>
            </a:pPr>
            <a:r>
              <a:rPr lang="en-GB" altLang="en-US" dirty="0">
                <a:solidFill>
                  <a:schemeClr val="tx2">
                    <a:lumMod val="10000"/>
                  </a:schemeClr>
                </a:solidFill>
              </a:rPr>
              <a:t>Can be cumbersome – not elegant in expression</a:t>
            </a:r>
          </a:p>
          <a:p>
            <a:pPr lvl="1" eaLnBrk="1" hangingPunct="1">
              <a:lnSpc>
                <a:spcPct val="90000"/>
              </a:lnSpc>
            </a:pPr>
            <a:endParaRPr lang="en-GB" altLang="en-US" dirty="0"/>
          </a:p>
        </p:txBody>
      </p:sp>
      <p:pic>
        <p:nvPicPr>
          <p:cNvPr id="35844" name="Picture 4" descr="tdown">
            <a:extLst>
              <a:ext uri="{FF2B5EF4-FFF2-40B4-BE49-F238E27FC236}">
                <a16:creationId xmlns:a16="http://schemas.microsoft.com/office/drawing/2014/main" id="{0A1583B6-B2EA-7B44-6B4B-9E088D309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202" y="3417045"/>
            <a:ext cx="1485900" cy="121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AE769FB-741B-0C7A-82F5-066B8B883379}"/>
              </a:ext>
            </a:extLst>
          </p:cNvPr>
          <p:cNvSpPr>
            <a:spLocks noGrp="1" noChangeArrowheads="1"/>
          </p:cNvSpPr>
          <p:nvPr>
            <p:ph type="title"/>
          </p:nvPr>
        </p:nvSpPr>
        <p:spPr/>
        <p:txBody>
          <a:bodyPr/>
          <a:lstStyle/>
          <a:p>
            <a:pPr eaLnBrk="1" hangingPunct="1"/>
            <a:r>
              <a:rPr lang="en-US" altLang="en-US"/>
              <a:t>Summary</a:t>
            </a:r>
          </a:p>
        </p:txBody>
      </p:sp>
      <p:sp>
        <p:nvSpPr>
          <p:cNvPr id="36867" name="Rectangle 3">
            <a:extLst>
              <a:ext uri="{FF2B5EF4-FFF2-40B4-BE49-F238E27FC236}">
                <a16:creationId xmlns:a16="http://schemas.microsoft.com/office/drawing/2014/main" id="{CB91E532-5977-C4BD-7233-50923208738C}"/>
              </a:ext>
            </a:extLst>
          </p:cNvPr>
          <p:cNvSpPr>
            <a:spLocks noGrp="1" noChangeArrowheads="1"/>
          </p:cNvSpPr>
          <p:nvPr>
            <p:ph type="body" idx="4294967295"/>
          </p:nvPr>
        </p:nvSpPr>
        <p:spPr>
          <a:xfrm>
            <a:off x="3603125" y="797719"/>
            <a:ext cx="4841875" cy="3548062"/>
          </a:xfrm>
        </p:spPr>
        <p:txBody>
          <a:bodyPr/>
          <a:lstStyle/>
          <a:p>
            <a:pPr eaLnBrk="1" hangingPunct="1"/>
            <a:r>
              <a:rPr lang="en-GB" altLang="en-US" sz="1800" dirty="0">
                <a:solidFill>
                  <a:schemeClr val="tx2">
                    <a:lumMod val="10000"/>
                  </a:schemeClr>
                </a:solidFill>
              </a:rPr>
              <a:t>Multimedia applications and presentations invariably rely to some extent on the use of text to convey their message to users.</a:t>
            </a:r>
          </a:p>
          <a:p>
            <a:pPr eaLnBrk="1" hangingPunct="1"/>
            <a:r>
              <a:rPr lang="en-GB" altLang="en-US" sz="1800" dirty="0">
                <a:solidFill>
                  <a:schemeClr val="tx2">
                    <a:lumMod val="10000"/>
                  </a:schemeClr>
                </a:solidFill>
              </a:rPr>
              <a:t>Text has many characteristics that the developer can modify to enhance the user expression.</a:t>
            </a:r>
          </a:p>
          <a:p>
            <a:pPr lvl="1" eaLnBrk="1" hangingPunct="1"/>
            <a:r>
              <a:rPr lang="en-GB" altLang="en-US" sz="1800" dirty="0">
                <a:solidFill>
                  <a:schemeClr val="tx2">
                    <a:lumMod val="10000"/>
                  </a:schemeClr>
                </a:solidFill>
              </a:rPr>
              <a:t>size, weight, typeface, style, colour, kerning, tracking, etc.</a:t>
            </a:r>
          </a:p>
          <a:p>
            <a:pPr eaLnBrk="1" hangingPunct="1"/>
            <a:r>
              <a:rPr lang="en-GB" altLang="en-US" sz="1800" dirty="0">
                <a:solidFill>
                  <a:schemeClr val="tx2">
                    <a:lumMod val="10000"/>
                  </a:schemeClr>
                </a:solidFill>
              </a:rPr>
              <a:t>Just like any other media, it requires careful planning and creativity.</a:t>
            </a:r>
          </a:p>
          <a:p>
            <a:pPr eaLnBrk="1" hangingPunct="1"/>
            <a:endParaRPr lang="en-US" altLang="en-US" sz="1800" dirty="0">
              <a:solidFill>
                <a:schemeClr val="tx2">
                  <a:lumMod val="10000"/>
                </a:schemeClr>
              </a:solidFill>
            </a:endParaRPr>
          </a:p>
          <a:p>
            <a:pPr eaLnBrk="1" hangingPunct="1"/>
            <a:endParaRPr lang="en-US" altLang="en-US" sz="1800" dirty="0">
              <a:solidFill>
                <a:schemeClr val="tx2">
                  <a:lumMod val="10000"/>
                </a:schemeClr>
              </a:solidFill>
            </a:endParaRPr>
          </a:p>
        </p:txBody>
      </p:sp>
      <p:pic>
        <p:nvPicPr>
          <p:cNvPr id="36868" name="Picture 4" descr="BS00554_">
            <a:extLst>
              <a:ext uri="{FF2B5EF4-FFF2-40B4-BE49-F238E27FC236}">
                <a16:creationId xmlns:a16="http://schemas.microsoft.com/office/drawing/2014/main" id="{1BD2E691-9AC2-09A2-9EAB-1B44DB4DB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1093" y="3792141"/>
            <a:ext cx="1547813" cy="135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100000">
              <a:srgbClr val="FFD900"/>
            </a:gs>
          </a:gsLst>
          <a:lin ang="5400700" scaled="0"/>
        </a:gradFill>
        <a:effectLst/>
      </p:bgPr>
    </p:bg>
    <p:spTree>
      <p:nvGrpSpPr>
        <p:cNvPr id="1" name="Shape 300"/>
        <p:cNvGrpSpPr/>
        <p:nvPr/>
      </p:nvGrpSpPr>
      <p:grpSpPr>
        <a:xfrm>
          <a:off x="0" y="0"/>
          <a:ext cx="0" cy="0"/>
          <a:chOff x="0" y="0"/>
          <a:chExt cx="0" cy="0"/>
        </a:xfrm>
      </p:grpSpPr>
      <p:sp>
        <p:nvSpPr>
          <p:cNvPr id="301" name="Google Shape;301;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302" name="Google Shape;302;p35"/>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solidFill>
                  <a:srgbClr val="CC3300"/>
                </a:solidFill>
              </a:rPr>
              <a:t>The End of Chapter 5</a:t>
            </a:r>
            <a:endParaRPr sz="3600" dirty="0">
              <a:solidFill>
                <a:srgbClr val="CC3300"/>
              </a:solidFill>
            </a:endParaRPr>
          </a:p>
        </p:txBody>
      </p:sp>
      <p:sp>
        <p:nvSpPr>
          <p:cNvPr id="303" name="Google Shape;303;p35"/>
          <p:cNvSpPr txBox="1">
            <a:spLocks noGrp="1"/>
          </p:cNvSpPr>
          <p:nvPr>
            <p:ph type="subTitle" idx="4294967295"/>
          </p:nvPr>
        </p:nvSpPr>
        <p:spPr>
          <a:xfrm>
            <a:off x="2594344" y="2952175"/>
            <a:ext cx="4260112" cy="1305900"/>
          </a:xfrm>
          <a:prstGeom prst="rect">
            <a:avLst/>
          </a:prstGeom>
        </p:spPr>
        <p:txBody>
          <a:bodyPr spcFirstLastPara="1" wrap="square" lIns="0" tIns="0" rIns="0" bIns="0" anchor="t" anchorCtr="0">
            <a:noAutofit/>
          </a:bodyPr>
          <a:lstStyle/>
          <a:p>
            <a:pPr marL="0" lvl="0" indent="0" algn="r" rtl="0">
              <a:spcBef>
                <a:spcPts val="0"/>
              </a:spcBef>
              <a:spcAft>
                <a:spcPts val="0"/>
              </a:spcAft>
              <a:buClr>
                <a:schemeClr val="dk1"/>
              </a:buClr>
              <a:buSzPts val="1100"/>
              <a:buFont typeface="Arial"/>
              <a:buNone/>
            </a:pPr>
            <a:r>
              <a:rPr lang="en-MY" sz="1200" b="1" dirty="0">
                <a:solidFill>
                  <a:srgbClr val="FFFFFF"/>
                </a:solidFill>
                <a:hlinkClick r:id="rId3"/>
              </a:rPr>
              <a:t>akmalfaiz@uitm.edu.my</a:t>
            </a:r>
            <a:r>
              <a:rPr lang="en-MY" sz="1200" b="1" dirty="0">
                <a:solidFill>
                  <a:srgbClr val="FFFFFF"/>
                </a:solidFill>
              </a:rPr>
              <a:t> </a:t>
            </a:r>
          </a:p>
          <a:p>
            <a:pPr marL="0" lvl="0" indent="0" algn="r" rtl="0">
              <a:spcBef>
                <a:spcPts val="0"/>
              </a:spcBef>
              <a:spcAft>
                <a:spcPts val="0"/>
              </a:spcAft>
              <a:buClr>
                <a:schemeClr val="dk1"/>
              </a:buClr>
              <a:buSzPts val="1100"/>
              <a:buFont typeface="Arial"/>
              <a:buNone/>
            </a:pPr>
            <a:r>
              <a:rPr lang="en-MY" sz="1200" b="1" dirty="0">
                <a:solidFill>
                  <a:srgbClr val="FFFFFF"/>
                </a:solidFill>
              </a:rPr>
              <a:t>School of Information Science, </a:t>
            </a:r>
          </a:p>
          <a:p>
            <a:pPr marL="0" lvl="0" indent="0" algn="r" rtl="0">
              <a:spcBef>
                <a:spcPts val="0"/>
              </a:spcBef>
              <a:spcAft>
                <a:spcPts val="0"/>
              </a:spcAft>
              <a:buClr>
                <a:schemeClr val="dk1"/>
              </a:buClr>
              <a:buSzPts val="1100"/>
              <a:buFont typeface="Arial"/>
              <a:buNone/>
            </a:pPr>
            <a:r>
              <a:rPr lang="en-MY" sz="1200" b="1" dirty="0">
                <a:solidFill>
                  <a:srgbClr val="FFFFFF"/>
                </a:solidFill>
              </a:rPr>
              <a:t>College of Computing, Informatics and Mathematics</a:t>
            </a:r>
          </a:p>
          <a:p>
            <a:pPr marL="0" lvl="0" indent="0" algn="r" rtl="0">
              <a:spcBef>
                <a:spcPts val="0"/>
              </a:spcBef>
              <a:spcAft>
                <a:spcPts val="0"/>
              </a:spcAft>
              <a:buClr>
                <a:schemeClr val="dk1"/>
              </a:buClr>
              <a:buSzPts val="1100"/>
              <a:buFont typeface="Arial"/>
              <a:buNone/>
            </a:pPr>
            <a:r>
              <a:rPr lang="en-MY" sz="1200" b="1" dirty="0" err="1">
                <a:solidFill>
                  <a:srgbClr val="FFFFFF"/>
                </a:solidFill>
              </a:rPr>
              <a:t>Universiti</a:t>
            </a:r>
            <a:r>
              <a:rPr lang="en-MY" sz="1200" b="1" dirty="0">
                <a:solidFill>
                  <a:srgbClr val="FFFFFF"/>
                </a:solidFill>
              </a:rPr>
              <a:t> </a:t>
            </a:r>
            <a:r>
              <a:rPr lang="en-MY" sz="1200" b="1" dirty="0" err="1">
                <a:solidFill>
                  <a:srgbClr val="FFFFFF"/>
                </a:solidFill>
              </a:rPr>
              <a:t>Teknologi</a:t>
            </a:r>
            <a:r>
              <a:rPr lang="en-MY" sz="1200" b="1" dirty="0">
                <a:solidFill>
                  <a:srgbClr val="FFFFFF"/>
                </a:solidFill>
              </a:rPr>
              <a:t> MARA (UiTM)</a:t>
            </a:r>
          </a:p>
        </p:txBody>
      </p:sp>
    </p:spTree>
    <p:extLst>
      <p:ext uri="{BB962C8B-B14F-4D97-AF65-F5344CB8AC3E}">
        <p14:creationId xmlns:p14="http://schemas.microsoft.com/office/powerpoint/2010/main" val="23820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7093B9D-EF95-EF81-2226-D4A269181312}"/>
              </a:ext>
            </a:extLst>
          </p:cNvPr>
          <p:cNvSpPr>
            <a:spLocks noGrp="1" noChangeArrowheads="1"/>
          </p:cNvSpPr>
          <p:nvPr>
            <p:ph type="title"/>
          </p:nvPr>
        </p:nvSpPr>
        <p:spPr/>
        <p:txBody>
          <a:bodyPr/>
          <a:lstStyle/>
          <a:p>
            <a:pPr eaLnBrk="1" hangingPunct="1"/>
            <a:r>
              <a:rPr lang="en-US" altLang="en-US"/>
              <a:t>Subtractive Color</a:t>
            </a:r>
          </a:p>
        </p:txBody>
      </p:sp>
      <p:sp>
        <p:nvSpPr>
          <p:cNvPr id="38915" name="Rectangle 3">
            <a:extLst>
              <a:ext uri="{FF2B5EF4-FFF2-40B4-BE49-F238E27FC236}">
                <a16:creationId xmlns:a16="http://schemas.microsoft.com/office/drawing/2014/main" id="{1A52D938-E3B8-3E8A-184E-970B85F13A9E}"/>
              </a:ext>
            </a:extLst>
          </p:cNvPr>
          <p:cNvSpPr>
            <a:spLocks noGrp="1" noChangeArrowheads="1"/>
          </p:cNvSpPr>
          <p:nvPr>
            <p:ph idx="4294967295"/>
          </p:nvPr>
        </p:nvSpPr>
        <p:spPr>
          <a:xfrm>
            <a:off x="3486579" y="458874"/>
            <a:ext cx="4841875" cy="3548062"/>
          </a:xfrm>
        </p:spPr>
        <p:txBody>
          <a:bodyPr/>
          <a:lstStyle/>
          <a:p>
            <a:pPr eaLnBrk="1" hangingPunct="1"/>
            <a:r>
              <a:rPr lang="en-US" altLang="en-US" sz="1800" b="1" dirty="0">
                <a:solidFill>
                  <a:schemeClr val="tx2">
                    <a:lumMod val="10000"/>
                  </a:schemeClr>
                </a:solidFill>
              </a:rPr>
              <a:t>Subtractive color</a:t>
            </a:r>
            <a:r>
              <a:rPr lang="en-US" altLang="en-US" sz="1800" dirty="0">
                <a:solidFill>
                  <a:schemeClr val="tx2">
                    <a:lumMod val="10000"/>
                  </a:schemeClr>
                </a:solidFill>
              </a:rPr>
              <a:t> explains the </a:t>
            </a:r>
            <a:r>
              <a:rPr lang="en-US" altLang="en-US" sz="1800" dirty="0">
                <a:solidFill>
                  <a:schemeClr val="tx2">
                    <a:lumMod val="10000"/>
                  </a:schemeClr>
                </a:solidFill>
                <a:hlinkClick r:id="rId2" tooltip="Theory">
                  <a:extLst>
                    <a:ext uri="{A12FA001-AC4F-418D-AE19-62706E023703}">
                      <ahyp:hlinkClr xmlns:ahyp="http://schemas.microsoft.com/office/drawing/2018/hyperlinkcolor" val="tx"/>
                    </a:ext>
                  </a:extLst>
                </a:hlinkClick>
              </a:rPr>
              <a:t>theory</a:t>
            </a:r>
            <a:r>
              <a:rPr lang="en-US" altLang="en-US" sz="1800" dirty="0">
                <a:solidFill>
                  <a:schemeClr val="tx2">
                    <a:lumMod val="10000"/>
                  </a:schemeClr>
                </a:solidFill>
              </a:rPr>
              <a:t> of mixing </a:t>
            </a:r>
            <a:r>
              <a:rPr lang="en-US" altLang="en-US" sz="1800" dirty="0">
                <a:solidFill>
                  <a:schemeClr val="tx2">
                    <a:lumMod val="10000"/>
                  </a:schemeClr>
                </a:solidFill>
                <a:hlinkClick r:id="rId3" tooltip="Paint">
                  <a:extLst>
                    <a:ext uri="{A12FA001-AC4F-418D-AE19-62706E023703}">
                      <ahyp:hlinkClr xmlns:ahyp="http://schemas.microsoft.com/office/drawing/2018/hyperlinkcolor" val="tx"/>
                    </a:ext>
                  </a:extLst>
                </a:hlinkClick>
              </a:rPr>
              <a:t>paints</a:t>
            </a:r>
            <a:r>
              <a:rPr lang="en-US" altLang="en-US" sz="1800" dirty="0">
                <a:solidFill>
                  <a:schemeClr val="tx2">
                    <a:lumMod val="10000"/>
                  </a:schemeClr>
                </a:solidFill>
              </a:rPr>
              <a:t>, </a:t>
            </a:r>
            <a:r>
              <a:rPr lang="en-US" altLang="en-US" sz="1800" dirty="0">
                <a:solidFill>
                  <a:schemeClr val="tx2">
                    <a:lumMod val="10000"/>
                  </a:schemeClr>
                </a:solidFill>
                <a:hlinkClick r:id="rId4" tooltip="Dye">
                  <a:extLst>
                    <a:ext uri="{A12FA001-AC4F-418D-AE19-62706E023703}">
                      <ahyp:hlinkClr xmlns:ahyp="http://schemas.microsoft.com/office/drawing/2018/hyperlinkcolor" val="tx"/>
                    </a:ext>
                  </a:extLst>
                </a:hlinkClick>
              </a:rPr>
              <a:t>dyes</a:t>
            </a:r>
            <a:r>
              <a:rPr lang="en-US" altLang="en-US" sz="1800" dirty="0">
                <a:solidFill>
                  <a:schemeClr val="tx2">
                    <a:lumMod val="10000"/>
                  </a:schemeClr>
                </a:solidFill>
              </a:rPr>
              <a:t>, </a:t>
            </a:r>
            <a:r>
              <a:rPr lang="en-US" altLang="en-US" sz="1800" dirty="0">
                <a:solidFill>
                  <a:schemeClr val="tx2">
                    <a:lumMod val="10000"/>
                  </a:schemeClr>
                </a:solidFill>
                <a:hlinkClick r:id="rId5" tooltip="Ink">
                  <a:extLst>
                    <a:ext uri="{A12FA001-AC4F-418D-AE19-62706E023703}">
                      <ahyp:hlinkClr xmlns:ahyp="http://schemas.microsoft.com/office/drawing/2018/hyperlinkcolor" val="tx"/>
                    </a:ext>
                  </a:extLst>
                </a:hlinkClick>
              </a:rPr>
              <a:t>inks</a:t>
            </a:r>
            <a:r>
              <a:rPr lang="en-US" altLang="en-US" sz="1800" dirty="0">
                <a:solidFill>
                  <a:schemeClr val="tx2">
                    <a:lumMod val="10000"/>
                  </a:schemeClr>
                </a:solidFill>
              </a:rPr>
              <a:t>, and natural colorants to create </a:t>
            </a:r>
            <a:r>
              <a:rPr lang="en-US" altLang="en-US" sz="1800" dirty="0">
                <a:solidFill>
                  <a:schemeClr val="tx2">
                    <a:lumMod val="10000"/>
                  </a:schemeClr>
                </a:solidFill>
                <a:hlinkClick r:id="rId6" tooltip="Color">
                  <a:extLst>
                    <a:ext uri="{A12FA001-AC4F-418D-AE19-62706E023703}">
                      <ahyp:hlinkClr xmlns:ahyp="http://schemas.microsoft.com/office/drawing/2018/hyperlinkcolor" val="tx"/>
                    </a:ext>
                  </a:extLst>
                </a:hlinkClick>
              </a:rPr>
              <a:t>colors</a:t>
            </a:r>
            <a:r>
              <a:rPr lang="en-US" altLang="en-US" sz="1800" dirty="0">
                <a:solidFill>
                  <a:schemeClr val="tx2">
                    <a:lumMod val="10000"/>
                  </a:schemeClr>
                </a:solidFill>
              </a:rPr>
              <a:t> which absorb some wavelengths of </a:t>
            </a:r>
            <a:r>
              <a:rPr lang="en-US" altLang="en-US" sz="1800" dirty="0">
                <a:solidFill>
                  <a:schemeClr val="tx2">
                    <a:lumMod val="10000"/>
                  </a:schemeClr>
                </a:solidFill>
                <a:hlinkClick r:id="rId7" tooltip="Light">
                  <a:extLst>
                    <a:ext uri="{A12FA001-AC4F-418D-AE19-62706E023703}">
                      <ahyp:hlinkClr xmlns:ahyp="http://schemas.microsoft.com/office/drawing/2018/hyperlinkcolor" val="tx"/>
                    </a:ext>
                  </a:extLst>
                </a:hlinkClick>
              </a:rPr>
              <a:t>light</a:t>
            </a:r>
            <a:r>
              <a:rPr lang="en-US" altLang="en-US" sz="1800" dirty="0">
                <a:solidFill>
                  <a:schemeClr val="tx2">
                    <a:lumMod val="10000"/>
                  </a:schemeClr>
                </a:solidFill>
              </a:rPr>
              <a:t> and reflect others. </a:t>
            </a:r>
          </a:p>
        </p:txBody>
      </p:sp>
      <p:pic>
        <p:nvPicPr>
          <p:cNvPr id="38916" name="Picture 4" descr="8520">
            <a:extLst>
              <a:ext uri="{FF2B5EF4-FFF2-40B4-BE49-F238E27FC236}">
                <a16:creationId xmlns:a16="http://schemas.microsoft.com/office/drawing/2014/main" id="{5BC20C3B-B834-7CCE-F747-6659BEC190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7516" y="2949661"/>
            <a:ext cx="1860947"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a:t>4.2 Colors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r>
              <a:rPr lang="en-US" altLang="en-US" b="1" dirty="0">
                <a:solidFill>
                  <a:schemeClr val="tx2">
                    <a:lumMod val="10000"/>
                  </a:schemeClr>
                </a:solidFill>
              </a:rPr>
              <a:t>Color models</a:t>
            </a:r>
            <a:r>
              <a:rPr lang="en-US" altLang="en-US" dirty="0">
                <a:solidFill>
                  <a:schemeClr val="tx2">
                    <a:lumMod val="10000"/>
                  </a:schemeClr>
                </a:solidFill>
              </a:rPr>
              <a:t>: </a:t>
            </a:r>
          </a:p>
          <a:p>
            <a:pPr lvl="1" eaLnBrk="1" hangingPunct="1"/>
            <a:r>
              <a:rPr lang="en-US" altLang="en-US" dirty="0">
                <a:solidFill>
                  <a:schemeClr val="tx2">
                    <a:lumMod val="10000"/>
                  </a:schemeClr>
                </a:solidFill>
              </a:rPr>
              <a:t>Different ways of representing information about color</a:t>
            </a:r>
          </a:p>
          <a:p>
            <a:pPr lvl="1" eaLnBrk="1" hangingPunct="1"/>
            <a:r>
              <a:rPr lang="en-US" altLang="en-US" dirty="0">
                <a:solidFill>
                  <a:schemeClr val="tx2">
                    <a:lumMod val="10000"/>
                  </a:schemeClr>
                </a:solidFill>
              </a:rPr>
              <a:t>Example:</a:t>
            </a:r>
          </a:p>
          <a:p>
            <a:pPr lvl="2" eaLnBrk="1" hangingPunct="1"/>
            <a:r>
              <a:rPr lang="en-US" altLang="en-US" dirty="0">
                <a:solidFill>
                  <a:schemeClr val="tx2">
                    <a:lumMod val="10000"/>
                  </a:schemeClr>
                </a:solidFill>
              </a:rPr>
              <a:t>RGB</a:t>
            </a:r>
          </a:p>
          <a:p>
            <a:pPr lvl="2" eaLnBrk="1" hangingPunct="1"/>
            <a:r>
              <a:rPr lang="en-US" altLang="en-US" dirty="0">
                <a:solidFill>
                  <a:schemeClr val="tx2">
                    <a:lumMod val="10000"/>
                  </a:schemeClr>
                </a:solidFill>
              </a:rPr>
              <a:t>HSB</a:t>
            </a:r>
          </a:p>
          <a:p>
            <a:pPr lvl="2" eaLnBrk="1" hangingPunct="1"/>
            <a:r>
              <a:rPr lang="en-US" altLang="en-US" dirty="0">
                <a:solidFill>
                  <a:schemeClr val="tx2">
                    <a:lumMod val="10000"/>
                  </a:schemeClr>
                </a:solidFill>
              </a:rPr>
              <a:t>CMYK</a:t>
            </a:r>
          </a:p>
        </p:txBody>
      </p:sp>
      <p:pic>
        <p:nvPicPr>
          <p:cNvPr id="39940" name="Picture 4" descr="C:\Documents and Settings\Administrator\Desktop\nabil\smm2005\demo\ch04\RGB1.GIF">
            <a:extLst>
              <a:ext uri="{FF2B5EF4-FFF2-40B4-BE49-F238E27FC236}">
                <a16:creationId xmlns:a16="http://schemas.microsoft.com/office/drawing/2014/main" id="{21D22559-FFA1-0973-325D-5E1C6497E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330" y="2414072"/>
            <a:ext cx="102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C:\Documents and Settings\Administrator\Desktop\nabil\smm2005\demo\ch04\CMY.GIF">
            <a:extLst>
              <a:ext uri="{FF2B5EF4-FFF2-40B4-BE49-F238E27FC236}">
                <a16:creationId xmlns:a16="http://schemas.microsoft.com/office/drawing/2014/main" id="{2BAF6485-060F-1E61-376C-2CD0AF274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330" y="3557072"/>
            <a:ext cx="102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3896C18-68E8-98D1-E538-53848019D9B3}"/>
              </a:ext>
            </a:extLst>
          </p:cNvPr>
          <p:cNvSpPr>
            <a:spLocks noGrp="1" noChangeArrowheads="1"/>
          </p:cNvSpPr>
          <p:nvPr>
            <p:ph type="title"/>
          </p:nvPr>
        </p:nvSpPr>
        <p:spPr/>
        <p:txBody>
          <a:bodyPr/>
          <a:lstStyle/>
          <a:p>
            <a:pPr eaLnBrk="1" hangingPunct="1"/>
            <a:r>
              <a:rPr lang="en-US" altLang="en-US"/>
              <a:t>HSB Model</a:t>
            </a:r>
          </a:p>
        </p:txBody>
      </p:sp>
      <p:sp>
        <p:nvSpPr>
          <p:cNvPr id="40963" name="Rectangle 3">
            <a:extLst>
              <a:ext uri="{FF2B5EF4-FFF2-40B4-BE49-F238E27FC236}">
                <a16:creationId xmlns:a16="http://schemas.microsoft.com/office/drawing/2014/main" id="{EE17394D-CC42-0DCB-F5A7-D0EF45EEF2D8}"/>
              </a:ext>
            </a:extLst>
          </p:cNvPr>
          <p:cNvSpPr>
            <a:spLocks noGrp="1" noChangeArrowheads="1"/>
          </p:cNvSpPr>
          <p:nvPr>
            <p:ph idx="4294967295"/>
          </p:nvPr>
        </p:nvSpPr>
        <p:spPr>
          <a:xfrm>
            <a:off x="3696644" y="691238"/>
            <a:ext cx="4841875" cy="3548062"/>
          </a:xfrm>
        </p:spPr>
        <p:txBody>
          <a:bodyPr/>
          <a:lstStyle/>
          <a:p>
            <a:pPr eaLnBrk="1" hangingPunct="1">
              <a:lnSpc>
                <a:spcPct val="90000"/>
              </a:lnSpc>
            </a:pPr>
            <a:r>
              <a:rPr lang="en-US" altLang="en-US" dirty="0">
                <a:solidFill>
                  <a:schemeClr val="tx2">
                    <a:lumMod val="10000"/>
                  </a:schemeClr>
                </a:solidFill>
              </a:rPr>
              <a:t>Based on human perception of color, describe three fundamental properties of color:</a:t>
            </a:r>
            <a:endParaRPr lang="en-US" altLang="en-US" b="1" dirty="0">
              <a:solidFill>
                <a:schemeClr val="tx2">
                  <a:lumMod val="10000"/>
                </a:schemeClr>
              </a:solidFill>
            </a:endParaRPr>
          </a:p>
          <a:p>
            <a:pPr lvl="1" eaLnBrk="1" hangingPunct="1">
              <a:lnSpc>
                <a:spcPct val="90000"/>
              </a:lnSpc>
            </a:pPr>
            <a:r>
              <a:rPr lang="en-US" altLang="en-US" b="1" dirty="0">
                <a:solidFill>
                  <a:schemeClr val="tx2">
                    <a:lumMod val="10000"/>
                  </a:schemeClr>
                </a:solidFill>
              </a:rPr>
              <a:t>Hue</a:t>
            </a:r>
          </a:p>
          <a:p>
            <a:pPr lvl="1" eaLnBrk="1" hangingPunct="1">
              <a:lnSpc>
                <a:spcPct val="90000"/>
              </a:lnSpc>
            </a:pPr>
            <a:r>
              <a:rPr lang="en-US" altLang="en-US" b="1" dirty="0">
                <a:solidFill>
                  <a:schemeClr val="tx2">
                    <a:lumMod val="10000"/>
                  </a:schemeClr>
                </a:solidFill>
              </a:rPr>
              <a:t>Saturation</a:t>
            </a:r>
            <a:r>
              <a:rPr lang="en-US" altLang="en-US" dirty="0">
                <a:solidFill>
                  <a:schemeClr val="tx2">
                    <a:lumMod val="10000"/>
                  </a:schemeClr>
                </a:solidFill>
              </a:rPr>
              <a:t> (or </a:t>
            </a:r>
            <a:r>
              <a:rPr lang="en-US" altLang="en-US" b="1" dirty="0">
                <a:solidFill>
                  <a:schemeClr val="tx2">
                    <a:lumMod val="10000"/>
                  </a:schemeClr>
                </a:solidFill>
              </a:rPr>
              <a:t>chroma</a:t>
            </a:r>
            <a:r>
              <a:rPr lang="en-US" altLang="en-US" dirty="0">
                <a:solidFill>
                  <a:schemeClr val="tx2">
                    <a:lumMod val="10000"/>
                  </a:schemeClr>
                </a:solidFill>
              </a:rPr>
              <a:t>) </a:t>
            </a:r>
          </a:p>
          <a:p>
            <a:pPr lvl="1" eaLnBrk="1" hangingPunct="1">
              <a:lnSpc>
                <a:spcPct val="90000"/>
              </a:lnSpc>
            </a:pPr>
            <a:r>
              <a:rPr lang="en-US" altLang="en-US" b="1" dirty="0">
                <a:solidFill>
                  <a:schemeClr val="tx2">
                    <a:lumMod val="10000"/>
                  </a:schemeClr>
                </a:solidFill>
              </a:rPr>
              <a:t>Brightness </a:t>
            </a:r>
            <a:r>
              <a:rPr lang="en-US" altLang="en-US" dirty="0">
                <a:solidFill>
                  <a:schemeClr val="tx2">
                    <a:lumMod val="10000"/>
                  </a:schemeClr>
                </a:solidFill>
              </a:rPr>
              <a:t>- relative lightness or darkness of color, also measured as %</a:t>
            </a:r>
            <a:endParaRPr lang="en-US" altLang="en-US" i="1" dirty="0">
              <a:solidFill>
                <a:schemeClr val="tx2">
                  <a:lumMod val="10000"/>
                </a:schemeClr>
              </a:solidFill>
            </a:endParaRPr>
          </a:p>
          <a:p>
            <a:pPr eaLnBrk="1" hangingPunct="1">
              <a:lnSpc>
                <a:spcPct val="90000"/>
              </a:lnSpc>
              <a:buFont typeface="Wingdings" panose="05000000000000000000" pitchFamily="2" charset="2"/>
              <a:buNone/>
            </a:pPr>
            <a:r>
              <a:rPr lang="en-US" altLang="en-US" i="1" dirty="0">
                <a:solidFill>
                  <a:schemeClr val="tx2">
                    <a:lumMod val="10000"/>
                  </a:schemeClr>
                </a:solidFill>
              </a:rPr>
              <a:t>* There is no HSB mode for creating or editing images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43935E8-B2E0-9CD7-D74F-4B3ABC2D1E85}"/>
              </a:ext>
            </a:extLst>
          </p:cNvPr>
          <p:cNvSpPr>
            <a:spLocks noGrp="1" noChangeArrowheads="1"/>
          </p:cNvSpPr>
          <p:nvPr>
            <p:ph type="title"/>
          </p:nvPr>
        </p:nvSpPr>
        <p:spPr/>
        <p:txBody>
          <a:bodyPr/>
          <a:lstStyle/>
          <a:p>
            <a:pPr eaLnBrk="1" hangingPunct="1"/>
            <a:r>
              <a:rPr lang="en-US" altLang="en-US"/>
              <a:t>HSB Model</a:t>
            </a:r>
          </a:p>
        </p:txBody>
      </p:sp>
      <p:sp>
        <p:nvSpPr>
          <p:cNvPr id="41987" name="Rectangle 3">
            <a:extLst>
              <a:ext uri="{FF2B5EF4-FFF2-40B4-BE49-F238E27FC236}">
                <a16:creationId xmlns:a16="http://schemas.microsoft.com/office/drawing/2014/main" id="{78EA0B63-C339-200D-864F-5356EBC85114}"/>
              </a:ext>
            </a:extLst>
          </p:cNvPr>
          <p:cNvSpPr>
            <a:spLocks noGrp="1" noChangeArrowheads="1"/>
          </p:cNvSpPr>
          <p:nvPr>
            <p:ph idx="4294967295"/>
          </p:nvPr>
        </p:nvSpPr>
        <p:spPr>
          <a:xfrm>
            <a:off x="2940908" y="902493"/>
            <a:ext cx="5943600" cy="685800"/>
          </a:xfrm>
        </p:spPr>
        <p:txBody>
          <a:bodyPr/>
          <a:lstStyle/>
          <a:p>
            <a:pPr eaLnBrk="1" hangingPunct="1"/>
            <a:r>
              <a:rPr lang="en-US" altLang="en-US" sz="1800" b="1" dirty="0">
                <a:solidFill>
                  <a:schemeClr val="tx2">
                    <a:lumMod val="10000"/>
                  </a:schemeClr>
                </a:solidFill>
              </a:rPr>
              <a:t>Hue</a:t>
            </a:r>
            <a:r>
              <a:rPr lang="en-US" altLang="en-US" sz="1800" dirty="0">
                <a:solidFill>
                  <a:schemeClr val="tx2">
                    <a:lumMod val="10000"/>
                  </a:schemeClr>
                </a:solidFill>
              </a:rPr>
              <a:t> - color reflected from or transmitted through an object, measured on color wheel</a:t>
            </a:r>
            <a:endParaRPr lang="en-US" altLang="en-US" sz="1800" b="1" dirty="0">
              <a:solidFill>
                <a:schemeClr val="tx2">
                  <a:lumMod val="10000"/>
                </a:schemeClr>
              </a:solidFill>
            </a:endParaRPr>
          </a:p>
        </p:txBody>
      </p:sp>
      <p:pic>
        <p:nvPicPr>
          <p:cNvPr id="41988" name="Picture 4" descr="hue">
            <a:extLst>
              <a:ext uri="{FF2B5EF4-FFF2-40B4-BE49-F238E27FC236}">
                <a16:creationId xmlns:a16="http://schemas.microsoft.com/office/drawing/2014/main" id="{3C4208DB-31AB-8FF8-1FDD-C748DA2F4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233" y="2272100"/>
            <a:ext cx="3028950" cy="224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FA5193A-9D8B-9834-CF31-8DB00DDEDBED}"/>
              </a:ext>
            </a:extLst>
          </p:cNvPr>
          <p:cNvSpPr>
            <a:spLocks noGrp="1" noChangeArrowheads="1"/>
          </p:cNvSpPr>
          <p:nvPr>
            <p:ph type="title"/>
          </p:nvPr>
        </p:nvSpPr>
        <p:spPr/>
        <p:txBody>
          <a:bodyPr/>
          <a:lstStyle/>
          <a:p>
            <a:pPr eaLnBrk="1" hangingPunct="1"/>
            <a:r>
              <a:rPr lang="en-US" altLang="en-US"/>
              <a:t>HSB Model</a:t>
            </a:r>
          </a:p>
        </p:txBody>
      </p:sp>
      <p:sp>
        <p:nvSpPr>
          <p:cNvPr id="43011" name="Rectangle 3">
            <a:extLst>
              <a:ext uri="{FF2B5EF4-FFF2-40B4-BE49-F238E27FC236}">
                <a16:creationId xmlns:a16="http://schemas.microsoft.com/office/drawing/2014/main" id="{6620BEF2-0919-17EB-C67F-33B9D3F796BD}"/>
              </a:ext>
            </a:extLst>
          </p:cNvPr>
          <p:cNvSpPr>
            <a:spLocks noGrp="1" noChangeArrowheads="1"/>
          </p:cNvSpPr>
          <p:nvPr>
            <p:ph idx="4294967295"/>
          </p:nvPr>
        </p:nvSpPr>
        <p:spPr>
          <a:xfrm>
            <a:off x="2990335" y="911700"/>
            <a:ext cx="5829300" cy="685800"/>
          </a:xfrm>
        </p:spPr>
        <p:txBody>
          <a:bodyPr/>
          <a:lstStyle/>
          <a:p>
            <a:pPr eaLnBrk="1" hangingPunct="1"/>
            <a:r>
              <a:rPr lang="en-US" altLang="en-US" sz="1800" b="1" dirty="0">
                <a:solidFill>
                  <a:schemeClr val="tx2">
                    <a:lumMod val="10000"/>
                  </a:schemeClr>
                </a:solidFill>
              </a:rPr>
              <a:t>Saturation</a:t>
            </a:r>
            <a:r>
              <a:rPr lang="en-US" altLang="en-US" sz="1800" dirty="0">
                <a:solidFill>
                  <a:schemeClr val="tx2">
                    <a:lumMod val="10000"/>
                  </a:schemeClr>
                </a:solidFill>
              </a:rPr>
              <a:t> (or </a:t>
            </a:r>
            <a:r>
              <a:rPr lang="en-US" altLang="en-US" sz="1800" b="1" dirty="0">
                <a:solidFill>
                  <a:schemeClr val="tx2">
                    <a:lumMod val="10000"/>
                  </a:schemeClr>
                </a:solidFill>
              </a:rPr>
              <a:t>chroma</a:t>
            </a:r>
            <a:r>
              <a:rPr lang="en-US" altLang="en-US" sz="1800" dirty="0">
                <a:solidFill>
                  <a:schemeClr val="tx2">
                    <a:lumMod val="10000"/>
                  </a:schemeClr>
                </a:solidFill>
              </a:rPr>
              <a:t>) - strength or purity of color (% of grey in proportion to hue)</a:t>
            </a:r>
            <a:endParaRPr lang="en-US" altLang="en-US" sz="1800" b="1" dirty="0">
              <a:solidFill>
                <a:schemeClr val="tx2">
                  <a:lumMod val="10000"/>
                </a:schemeClr>
              </a:solidFill>
            </a:endParaRPr>
          </a:p>
        </p:txBody>
      </p:sp>
      <p:pic>
        <p:nvPicPr>
          <p:cNvPr id="43012" name="Picture 4" descr="saturate">
            <a:extLst>
              <a:ext uri="{FF2B5EF4-FFF2-40B4-BE49-F238E27FC236}">
                <a16:creationId xmlns:a16="http://schemas.microsoft.com/office/drawing/2014/main" id="{78C8E815-288B-DC9D-200E-C1CA76B84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035" y="2230395"/>
            <a:ext cx="3771900" cy="226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1938</TotalTime>
  <Words>1554</Words>
  <Application>Microsoft Office PowerPoint</Application>
  <PresentationFormat>On-screen Show (16:9)</PresentationFormat>
  <Paragraphs>258</Paragraphs>
  <Slides>45</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45</vt:i4>
      </vt:variant>
    </vt:vector>
  </HeadingPairs>
  <TitlesOfParts>
    <vt:vector size="62" baseType="lpstr">
      <vt:lpstr>Century</vt:lpstr>
      <vt:lpstr>Wingdings</vt:lpstr>
      <vt:lpstr>Comic Sans MS</vt:lpstr>
      <vt:lpstr>Bookman Old Style</vt:lpstr>
      <vt:lpstr>Arial</vt:lpstr>
      <vt:lpstr>Impact</vt:lpstr>
      <vt:lpstr>Montserrat Light</vt:lpstr>
      <vt:lpstr>Aharoni</vt:lpstr>
      <vt:lpstr>Montserrat ExtraBold</vt:lpstr>
      <vt:lpstr>Arial Black</vt:lpstr>
      <vt:lpstr>Rockwell Light</vt:lpstr>
      <vt:lpstr>Tahoma</vt:lpstr>
      <vt:lpstr>Times New Roman</vt:lpstr>
      <vt:lpstr>Century Gothic</vt:lpstr>
      <vt:lpstr>Arial Narrow</vt:lpstr>
      <vt:lpstr>Courier New</vt:lpstr>
      <vt:lpstr>Juliet template</vt:lpstr>
      <vt:lpstr>Communicating and Visual Design with Color</vt:lpstr>
      <vt:lpstr>COURSE OUTLINE  </vt:lpstr>
      <vt:lpstr>Understanding Colors</vt:lpstr>
      <vt:lpstr>Additive Color</vt:lpstr>
      <vt:lpstr>Subtractive Color</vt:lpstr>
      <vt:lpstr>4.2 Colors</vt:lpstr>
      <vt:lpstr>HSB Model</vt:lpstr>
      <vt:lpstr>HSB Model</vt:lpstr>
      <vt:lpstr>HSB Model</vt:lpstr>
      <vt:lpstr>HSB Model</vt:lpstr>
      <vt:lpstr>RGB Model</vt:lpstr>
      <vt:lpstr>CMYK Model</vt:lpstr>
      <vt:lpstr>4.2 Color </vt:lpstr>
      <vt:lpstr>4.2 Color </vt:lpstr>
      <vt:lpstr>TEXT</vt:lpstr>
      <vt:lpstr>What is TEXT?</vt:lpstr>
      <vt:lpstr>What is TEXT?</vt:lpstr>
      <vt:lpstr>ISSUES with TEXT?</vt:lpstr>
      <vt:lpstr>What is TEXT?</vt:lpstr>
      <vt:lpstr>What is TEXT?</vt:lpstr>
      <vt:lpstr>Why Text is Important in MM?</vt:lpstr>
      <vt:lpstr>Why Text is Important in MM?</vt:lpstr>
      <vt:lpstr>Text Technology</vt:lpstr>
      <vt:lpstr>3.2 Text Technology</vt:lpstr>
      <vt:lpstr>Font Effects</vt:lpstr>
      <vt:lpstr>Font Effects Example</vt:lpstr>
      <vt:lpstr>Text Characteristic</vt:lpstr>
      <vt:lpstr>Kerning of Text</vt:lpstr>
      <vt:lpstr>Leading of Text</vt:lpstr>
      <vt:lpstr>Types of Fonts</vt:lpstr>
      <vt:lpstr>Serif Text</vt:lpstr>
      <vt:lpstr>San Serif Text</vt:lpstr>
      <vt:lpstr>Serif vs Sans Serif Fonts</vt:lpstr>
      <vt:lpstr>Types of Fonts: Examples</vt:lpstr>
      <vt:lpstr>Using Text in Multimedia</vt:lpstr>
      <vt:lpstr>Using Text in Multimedia</vt:lpstr>
      <vt:lpstr>Text in Hypermedia</vt:lpstr>
      <vt:lpstr>Hypertext</vt:lpstr>
      <vt:lpstr>How Text Can Be Used Effectively</vt:lpstr>
      <vt:lpstr>How Text Can Be Used Effectively</vt:lpstr>
      <vt:lpstr>How Text Can Be Used Effectively</vt:lpstr>
      <vt:lpstr>Advantages &amp; Disadvantages Using Text</vt:lpstr>
      <vt:lpstr>Advantages &amp; Disadvantages Using Text</vt:lpstr>
      <vt:lpstr>Summary</vt:lpstr>
      <vt:lpstr>The End of Chapter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SCIENCE RESEARCH</dc:title>
  <dc:creator>USER</dc:creator>
  <cp:lastModifiedBy>faiz osman</cp:lastModifiedBy>
  <cp:revision>94</cp:revision>
  <dcterms:modified xsi:type="dcterms:W3CDTF">2024-04-21T07:54:09Z</dcterms:modified>
</cp:coreProperties>
</file>