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1"/>
  </p:notesMasterIdLst>
  <p:sldIdLst>
    <p:sldId id="256" r:id="rId2"/>
    <p:sldId id="298" r:id="rId3"/>
    <p:sldId id="284" r:id="rId4"/>
    <p:sldId id="364" r:id="rId5"/>
    <p:sldId id="285" r:id="rId6"/>
    <p:sldId id="365" r:id="rId7"/>
    <p:sldId id="366" r:id="rId8"/>
    <p:sldId id="367" r:id="rId9"/>
    <p:sldId id="286" r:id="rId10"/>
    <p:sldId id="287" r:id="rId11"/>
    <p:sldId id="368" r:id="rId12"/>
    <p:sldId id="369" r:id="rId13"/>
    <p:sldId id="370"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 id="385" r:id="rId27"/>
    <p:sldId id="383" r:id="rId28"/>
    <p:sldId id="386" r:id="rId29"/>
    <p:sldId id="387" r:id="rId30"/>
    <p:sldId id="388" r:id="rId31"/>
    <p:sldId id="389" r:id="rId32"/>
    <p:sldId id="384" r:id="rId33"/>
    <p:sldId id="390" r:id="rId34"/>
    <p:sldId id="391" r:id="rId35"/>
    <p:sldId id="392" r:id="rId36"/>
    <p:sldId id="393" r:id="rId37"/>
    <p:sldId id="394" r:id="rId38"/>
    <p:sldId id="395" r:id="rId39"/>
    <p:sldId id="355" r:id="rId40"/>
  </p:sldIdLst>
  <p:sldSz cx="9144000" cy="5143500" type="screen16x9"/>
  <p:notesSz cx="6858000" cy="9144000"/>
  <p:embeddedFontLst>
    <p:embeddedFont>
      <p:font typeface="Aharoni" panose="02010803020104030203" pitchFamily="2" charset="-79"/>
      <p:bold r:id="rId42"/>
    </p:embeddedFont>
    <p:embeddedFont>
      <p:font typeface="Montserrat ExtraBold" panose="00000900000000000000" pitchFamily="2" charset="0"/>
      <p:bold r:id="rId43"/>
      <p:boldItalic r:id="rId44"/>
    </p:embeddedFont>
    <p:embeddedFont>
      <p:font typeface="Montserrat Light" panose="00000400000000000000"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3300"/>
    <a:srgbClr val="FF6600"/>
    <a:srgbClr val="9933FF"/>
    <a:srgbClr val="CC00CC"/>
    <a:srgbClr val="FF3399"/>
    <a:srgbClr val="CC6600"/>
    <a:srgbClr val="8790B9"/>
    <a:srgbClr val="FF33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73EE1-90F3-4FE0-9EEE-656C0F00654E}">
  <a:tblStyle styleId="{1D373EE1-90F3-4FE0-9EEE-656C0F0065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B0D5483-EFC2-4D69-8ADA-A6407E3F96A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0" y="9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3367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95862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rgbClr val="3C78D8"/>
            </a:gs>
            <a:gs pos="100000">
              <a:srgbClr val="00FFFF"/>
            </a:gs>
          </a:gsLst>
          <a:lin ang="5400700" scaled="0"/>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1" name="Google Shape;11;p2"/>
          <p:cNvSpPr txBox="1">
            <a:spLocks noGrp="1"/>
          </p:cNvSpPr>
          <p:nvPr>
            <p:ph type="ctrTitle"/>
          </p:nvPr>
        </p:nvSpPr>
        <p:spPr>
          <a:xfrm>
            <a:off x="2302050" y="1223200"/>
            <a:ext cx="4539900" cy="26970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FF8700"/>
            </a:gs>
            <a:gs pos="100000">
              <a:srgbClr val="FFD900"/>
            </a:gs>
          </a:gsLst>
          <a:lin ang="5400700" scaled="0"/>
        </a:gradFill>
        <a:effectLst/>
      </p:bgPr>
    </p:bg>
    <p:spTree>
      <p:nvGrpSpPr>
        <p:cNvPr id="1"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47" name="Google Shape;4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gradFill>
          <a:gsLst>
            <a:gs pos="0">
              <a:srgbClr val="E61E7F"/>
            </a:gs>
            <a:gs pos="100000">
              <a:srgbClr val="FF9900"/>
            </a:gs>
          </a:gsLst>
          <a:lin ang="5400700" scaled="0"/>
        </a:gradFill>
        <a:effectLst/>
      </p:bgPr>
    </p:bg>
    <p:spTree>
      <p:nvGrpSpPr>
        <p:cNvPr id="1" name="Shape 52"/>
        <p:cNvGrpSpPr/>
        <p:nvPr/>
      </p:nvGrpSpPr>
      <p:grpSpPr>
        <a:xfrm>
          <a:off x="0" y="0"/>
          <a:ext cx="0" cy="0"/>
          <a:chOff x="0" y="0"/>
          <a:chExt cx="0" cy="0"/>
        </a:xfrm>
      </p:grpSpPr>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1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581A17-EE37-D9C8-8B59-8B6F43581DA9}"/>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96446B9D-875D-4E4A-B78D-A18B7D859C9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9BF68E8-B751-B0BB-2F14-3C720BD16037}"/>
              </a:ext>
            </a:extLst>
          </p:cNvPr>
          <p:cNvSpPr>
            <a:spLocks noGrp="1"/>
          </p:cNvSpPr>
          <p:nvPr>
            <p:ph type="sldNum" sz="quarter" idx="12"/>
          </p:nvPr>
        </p:nvSpPr>
        <p:spPr/>
        <p:txBody>
          <a:bodyPr/>
          <a:lstStyle>
            <a:lvl1pPr>
              <a:defRPr/>
            </a:lvl1pPr>
          </a:lstStyle>
          <a:p>
            <a:fld id="{8E2D1CF9-8468-44AA-9591-6E7D78DA8ECC}" type="slidenum">
              <a:rPr lang="en-US" altLang="en-US"/>
              <a:pPr/>
              <a:t>‹#›</a:t>
            </a:fld>
            <a:endParaRPr lang="en-US" altLang="en-US"/>
          </a:p>
        </p:txBody>
      </p:sp>
    </p:spTree>
    <p:extLst>
      <p:ext uri="{BB962C8B-B14F-4D97-AF65-F5344CB8AC3E}">
        <p14:creationId xmlns:p14="http://schemas.microsoft.com/office/powerpoint/2010/main" val="4290847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5264" y="171450"/>
            <a:ext cx="8015287" cy="685800"/>
          </a:xfrm>
        </p:spPr>
        <p:txBody>
          <a:bodyPr/>
          <a:lstStyle/>
          <a:p>
            <a:r>
              <a:rPr lang="en-US"/>
              <a:t>Click to edit Master title style</a:t>
            </a:r>
          </a:p>
        </p:txBody>
      </p:sp>
      <p:sp>
        <p:nvSpPr>
          <p:cNvPr id="3" name="Text Placeholder 2"/>
          <p:cNvSpPr>
            <a:spLocks noGrp="1"/>
          </p:cNvSpPr>
          <p:nvPr>
            <p:ph type="body" sz="half" idx="1"/>
          </p:nvPr>
        </p:nvSpPr>
        <p:spPr>
          <a:xfrm>
            <a:off x="609600" y="1200150"/>
            <a:ext cx="3886200" cy="3314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3886200" cy="3314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816B55B9-BA68-7DEA-4993-25229B035A0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D812B4E4-59F4-4721-CED2-D311620B424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431C2DCA-8340-F70B-0A2E-D1B118397940}"/>
              </a:ext>
            </a:extLst>
          </p:cNvPr>
          <p:cNvSpPr>
            <a:spLocks noGrp="1" noChangeArrowheads="1"/>
          </p:cNvSpPr>
          <p:nvPr>
            <p:ph type="sldNum" sz="quarter" idx="12"/>
          </p:nvPr>
        </p:nvSpPr>
        <p:spPr>
          <a:ln/>
        </p:spPr>
        <p:txBody>
          <a:bodyPr/>
          <a:lstStyle>
            <a:lvl1pPr>
              <a:defRPr/>
            </a:lvl1pPr>
          </a:lstStyle>
          <a:p>
            <a:fld id="{12E72CC3-B8F5-4F83-92F9-D36E25A839D2}" type="slidenum">
              <a:rPr lang="en-US" altLang="en-US"/>
              <a:pPr/>
              <a:t>‹#›</a:t>
            </a:fld>
            <a:endParaRPr lang="en-US" altLang="en-US"/>
          </a:p>
        </p:txBody>
      </p:sp>
    </p:spTree>
    <p:extLst>
      <p:ext uri="{BB962C8B-B14F-4D97-AF65-F5344CB8AC3E}">
        <p14:creationId xmlns:p14="http://schemas.microsoft.com/office/powerpoint/2010/main" val="35405083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3C78D8"/>
            </a:gs>
            <a:gs pos="100000">
              <a:srgbClr val="00FFFF"/>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9000" y="911700"/>
            <a:ext cx="2020800" cy="33276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lvl1pPr lvl="0">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2pPr>
            <a:lvl3pPr lvl="2">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3pPr>
            <a:lvl4pPr lvl="3">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4pPr>
            <a:lvl5pPr lvl="4">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5pPr>
            <a:lvl6pPr lvl="5">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6pPr>
            <a:lvl7pPr lvl="6">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7pPr>
            <a:lvl8pPr lvl="7">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8pPr>
            <a:lvl9pPr lvl="8">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3844325" y="805325"/>
            <a:ext cx="4842600" cy="3548100"/>
          </a:xfrm>
          <a:prstGeom prst="rect">
            <a:avLst/>
          </a:prstGeom>
          <a:noFill/>
          <a:ln>
            <a:noFill/>
          </a:ln>
        </p:spPr>
        <p:txBody>
          <a:bodyPr spcFirstLastPara="1" wrap="square" lIns="0" tIns="0" rIns="0" bIns="0" anchor="ctr" anchorCtr="0">
            <a:noAutofit/>
          </a:bodyPr>
          <a:lstStyle>
            <a:lvl1pPr marL="457200" lvl="0" indent="-368300">
              <a:lnSpc>
                <a:spcPct val="115000"/>
              </a:lnSpc>
              <a:spcBef>
                <a:spcPts val="6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1pPr>
            <a:lvl2pPr marL="914400" lvl="1" indent="-368300">
              <a:lnSpc>
                <a:spcPct val="115000"/>
              </a:lnSpc>
              <a:spcBef>
                <a:spcPts val="10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2pPr>
            <a:lvl3pPr marL="1371600" lvl="2" indent="-368300">
              <a:lnSpc>
                <a:spcPct val="115000"/>
              </a:lnSpc>
              <a:spcBef>
                <a:spcPts val="10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3pPr>
            <a:lvl4pPr marL="1828800" lvl="3"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4pPr>
            <a:lvl5pPr marL="2286000" lvl="4"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5pPr>
            <a:lvl6pPr marL="2743200" lvl="5"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6pPr>
            <a:lvl7pPr marL="3200400" lvl="6"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7pPr>
            <a:lvl8pPr marL="3657600" lvl="7"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8pPr>
            <a:lvl9pPr marL="4114800" lvl="8" indent="-368300">
              <a:lnSpc>
                <a:spcPct val="115000"/>
              </a:lnSpc>
              <a:spcBef>
                <a:spcPts val="1000"/>
              </a:spcBef>
              <a:spcAft>
                <a:spcPts val="100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200">
                <a:solidFill>
                  <a:schemeClr val="dk2"/>
                </a:solidFill>
                <a:latin typeface="Montserrat Light"/>
                <a:ea typeface="Montserrat Light"/>
                <a:cs typeface="Montserrat Light"/>
                <a:sym typeface="Montserrat Light"/>
              </a:defRPr>
            </a:lvl1pPr>
            <a:lvl2pPr lvl="1" algn="r">
              <a:buNone/>
              <a:defRPr sz="1200">
                <a:solidFill>
                  <a:schemeClr val="dk2"/>
                </a:solidFill>
                <a:latin typeface="Montserrat Light"/>
                <a:ea typeface="Montserrat Light"/>
                <a:cs typeface="Montserrat Light"/>
                <a:sym typeface="Montserrat Light"/>
              </a:defRPr>
            </a:lvl2pPr>
            <a:lvl3pPr lvl="2" algn="r">
              <a:buNone/>
              <a:defRPr sz="1200">
                <a:solidFill>
                  <a:schemeClr val="dk2"/>
                </a:solidFill>
                <a:latin typeface="Montserrat Light"/>
                <a:ea typeface="Montserrat Light"/>
                <a:cs typeface="Montserrat Light"/>
                <a:sym typeface="Montserrat Light"/>
              </a:defRPr>
            </a:lvl3pPr>
            <a:lvl4pPr lvl="3" algn="r">
              <a:buNone/>
              <a:defRPr sz="1200">
                <a:solidFill>
                  <a:schemeClr val="dk2"/>
                </a:solidFill>
                <a:latin typeface="Montserrat Light"/>
                <a:ea typeface="Montserrat Light"/>
                <a:cs typeface="Montserrat Light"/>
                <a:sym typeface="Montserrat Light"/>
              </a:defRPr>
            </a:lvl4pPr>
            <a:lvl5pPr lvl="4" algn="r">
              <a:buNone/>
              <a:defRPr sz="1200">
                <a:solidFill>
                  <a:schemeClr val="dk2"/>
                </a:solidFill>
                <a:latin typeface="Montserrat Light"/>
                <a:ea typeface="Montserrat Light"/>
                <a:cs typeface="Montserrat Light"/>
                <a:sym typeface="Montserrat Light"/>
              </a:defRPr>
            </a:lvl5pPr>
            <a:lvl6pPr lvl="5" algn="r">
              <a:buNone/>
              <a:defRPr sz="1200">
                <a:solidFill>
                  <a:schemeClr val="dk2"/>
                </a:solidFill>
                <a:latin typeface="Montserrat Light"/>
                <a:ea typeface="Montserrat Light"/>
                <a:cs typeface="Montserrat Light"/>
                <a:sym typeface="Montserrat Light"/>
              </a:defRPr>
            </a:lvl6pPr>
            <a:lvl7pPr lvl="6" algn="r">
              <a:buNone/>
              <a:defRPr sz="1200">
                <a:solidFill>
                  <a:schemeClr val="dk2"/>
                </a:solidFill>
                <a:latin typeface="Montserrat Light"/>
                <a:ea typeface="Montserrat Light"/>
                <a:cs typeface="Montserrat Light"/>
                <a:sym typeface="Montserrat Light"/>
              </a:defRPr>
            </a:lvl7pPr>
            <a:lvl8pPr lvl="7" algn="r">
              <a:buNone/>
              <a:defRPr sz="1200">
                <a:solidFill>
                  <a:schemeClr val="dk2"/>
                </a:solidFill>
                <a:latin typeface="Montserrat Light"/>
                <a:ea typeface="Montserrat Light"/>
                <a:cs typeface="Montserrat Light"/>
                <a:sym typeface="Montserrat Light"/>
              </a:defRPr>
            </a:lvl8pPr>
            <a:lvl9pPr lvl="8" algn="r">
              <a:buNone/>
              <a:defRPr sz="1200">
                <a:solidFill>
                  <a:schemeClr val="dk2"/>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7" r:id="rId3"/>
    <p:sldLayoutId id="2147483660" r:id="rId4"/>
    <p:sldLayoutId id="2147483661"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mailto:mrazilan@uitm.edu.my"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 name="Google Shape;135;p22">
            <a:extLst>
              <a:ext uri="{FF2B5EF4-FFF2-40B4-BE49-F238E27FC236}">
                <a16:creationId xmlns:a16="http://schemas.microsoft.com/office/drawing/2014/main" id="{3B32F913-18A5-4137-95D3-F55E82A4A96A}"/>
              </a:ext>
            </a:extLst>
          </p:cNvPr>
          <p:cNvPicPr preferRelativeResize="0"/>
          <p:nvPr/>
        </p:nvPicPr>
        <p:blipFill>
          <a:blip r:embed="rId3">
            <a:alphaModFix/>
          </a:blip>
          <a:stretch>
            <a:fillRect/>
          </a:stretch>
        </p:blipFill>
        <p:spPr>
          <a:xfrm>
            <a:off x="2048540" y="3650513"/>
            <a:ext cx="2473841" cy="535552"/>
          </a:xfrm>
          <a:prstGeom prst="rect">
            <a:avLst/>
          </a:prstGeom>
          <a:noFill/>
          <a:ln>
            <a:noFill/>
          </a:ln>
        </p:spPr>
      </p:pic>
      <p:sp>
        <p:nvSpPr>
          <p:cNvPr id="62" name="Google Shape;62;p13"/>
          <p:cNvSpPr txBox="1">
            <a:spLocks noGrp="1"/>
          </p:cNvSpPr>
          <p:nvPr>
            <p:ph type="ctrTitle"/>
          </p:nvPr>
        </p:nvSpPr>
        <p:spPr>
          <a:xfrm>
            <a:off x="2018413" y="1484413"/>
            <a:ext cx="3737347" cy="255548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200" dirty="0">
                <a:solidFill>
                  <a:srgbClr val="FFC000"/>
                </a:solidFill>
              </a:rPr>
              <a:t>Animation</a:t>
            </a:r>
            <a:endParaRPr sz="3200" dirty="0">
              <a:solidFill>
                <a:srgbClr val="FFC000"/>
              </a:solidFill>
            </a:endParaRPr>
          </a:p>
        </p:txBody>
      </p:sp>
      <p:pic>
        <p:nvPicPr>
          <p:cNvPr id="3" name="Picture 2">
            <a:extLst>
              <a:ext uri="{FF2B5EF4-FFF2-40B4-BE49-F238E27FC236}">
                <a16:creationId xmlns:a16="http://schemas.microsoft.com/office/drawing/2014/main" id="{E05362BC-553B-4FA1-93AE-7D64148AE9D2}"/>
              </a:ext>
            </a:extLst>
          </p:cNvPr>
          <p:cNvPicPr>
            <a:picLocks noChangeAspect="1"/>
          </p:cNvPicPr>
          <p:nvPr/>
        </p:nvPicPr>
        <p:blipFill>
          <a:blip r:embed="rId4"/>
          <a:stretch>
            <a:fillRect/>
          </a:stretch>
        </p:blipFill>
        <p:spPr>
          <a:xfrm>
            <a:off x="5382124" y="1290168"/>
            <a:ext cx="1961620" cy="2102454"/>
          </a:xfrm>
          <a:prstGeom prst="rect">
            <a:avLst/>
          </a:prstGeom>
        </p:spPr>
      </p:pic>
      <p:pic>
        <p:nvPicPr>
          <p:cNvPr id="5" name="Picture 4">
            <a:extLst>
              <a:ext uri="{FF2B5EF4-FFF2-40B4-BE49-F238E27FC236}">
                <a16:creationId xmlns:a16="http://schemas.microsoft.com/office/drawing/2014/main" id="{BDB73898-427C-4EF4-AD68-AB4555B8A3A5}"/>
              </a:ext>
            </a:extLst>
          </p:cNvPr>
          <p:cNvPicPr>
            <a:picLocks noChangeAspect="1"/>
          </p:cNvPicPr>
          <p:nvPr/>
        </p:nvPicPr>
        <p:blipFill>
          <a:blip r:embed="rId5"/>
          <a:stretch>
            <a:fillRect/>
          </a:stretch>
        </p:blipFill>
        <p:spPr>
          <a:xfrm>
            <a:off x="4915953" y="0"/>
            <a:ext cx="4228047" cy="3254630"/>
          </a:xfrm>
          <a:prstGeom prst="rect">
            <a:avLst/>
          </a:prstGeom>
        </p:spPr>
      </p:pic>
      <p:sp>
        <p:nvSpPr>
          <p:cNvPr id="2" name="TextBox 1">
            <a:extLst>
              <a:ext uri="{FF2B5EF4-FFF2-40B4-BE49-F238E27FC236}">
                <a16:creationId xmlns:a16="http://schemas.microsoft.com/office/drawing/2014/main" id="{50D4CB5B-5F71-4428-8123-1BDA1331F010}"/>
              </a:ext>
            </a:extLst>
          </p:cNvPr>
          <p:cNvSpPr txBox="1"/>
          <p:nvPr/>
        </p:nvSpPr>
        <p:spPr>
          <a:xfrm>
            <a:off x="2222561" y="3764400"/>
            <a:ext cx="1887055" cy="307777"/>
          </a:xfrm>
          <a:prstGeom prst="rect">
            <a:avLst/>
          </a:prstGeom>
          <a:noFill/>
        </p:spPr>
        <p:txBody>
          <a:bodyPr wrap="none" rtlCol="0">
            <a:spAutoFit/>
          </a:bodyPr>
          <a:lstStyle/>
          <a:p>
            <a:r>
              <a:rPr lang="en-MY" b="1" dirty="0">
                <a:solidFill>
                  <a:srgbClr val="FF6600"/>
                </a:solidFill>
                <a:effectLst>
                  <a:outerShdw blurRad="38100" dist="38100" dir="2700000" algn="tl">
                    <a:srgbClr val="000000">
                      <a:alpha val="43137"/>
                    </a:srgbClr>
                  </a:outerShdw>
                </a:effectLst>
                <a:latin typeface="Montserrat ExtraBold" panose="00000900000000000000" pitchFamily="2" charset="0"/>
              </a:rPr>
              <a:t>IMD316   | WEEK 7</a:t>
            </a:r>
          </a:p>
        </p:txBody>
      </p:sp>
      <p:sp>
        <p:nvSpPr>
          <p:cNvPr id="4" name="TextBox 3">
            <a:extLst>
              <a:ext uri="{FF2B5EF4-FFF2-40B4-BE49-F238E27FC236}">
                <a16:creationId xmlns:a16="http://schemas.microsoft.com/office/drawing/2014/main" id="{F7D29DD2-F81A-DA43-C259-84A78B265224}"/>
              </a:ext>
            </a:extLst>
          </p:cNvPr>
          <p:cNvSpPr txBox="1"/>
          <p:nvPr/>
        </p:nvSpPr>
        <p:spPr>
          <a:xfrm>
            <a:off x="3285460" y="4569258"/>
            <a:ext cx="2608406" cy="307777"/>
          </a:xfrm>
          <a:prstGeom prst="rect">
            <a:avLst/>
          </a:prstGeom>
          <a:noFill/>
        </p:spPr>
        <p:txBody>
          <a:bodyPr wrap="none" rtlCol="0">
            <a:spAutoFit/>
          </a:bodyPr>
          <a:lstStyle/>
          <a:p>
            <a:r>
              <a:rPr lang="en-US" dirty="0">
                <a:latin typeface="Aharoni" panose="02010803020104030203" pitchFamily="2" charset="-79"/>
                <a:cs typeface="Aharoni" panose="02010803020104030203" pitchFamily="2" charset="-79"/>
              </a:rPr>
              <a:t>MOHD AKMAL FAIZ OSMAN</a:t>
            </a:r>
            <a:endParaRPr lang="en-MY" dirty="0">
              <a:latin typeface="Aharoni" panose="02010803020104030203" pitchFamily="2" charset="-79"/>
              <a:cs typeface="Aharoni" panose="02010803020104030203" pitchFamily="2" charset="-7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F7D9954-CD49-6ED8-8174-ED0E7AEB51E3}"/>
              </a:ext>
            </a:extLst>
          </p:cNvPr>
          <p:cNvSpPr>
            <a:spLocks noGrp="1" noChangeArrowheads="1"/>
          </p:cNvSpPr>
          <p:nvPr>
            <p:ph type="title"/>
          </p:nvPr>
        </p:nvSpPr>
        <p:spPr/>
        <p:txBody>
          <a:bodyPr/>
          <a:lstStyle/>
          <a:p>
            <a:pPr eaLnBrk="1" hangingPunct="1"/>
            <a:r>
              <a:rPr lang="en-US" altLang="en-US" dirty="0"/>
              <a:t>3D Animation</a:t>
            </a:r>
          </a:p>
        </p:txBody>
      </p:sp>
      <p:sp>
        <p:nvSpPr>
          <p:cNvPr id="39939" name="Rectangle 3">
            <a:extLst>
              <a:ext uri="{FF2B5EF4-FFF2-40B4-BE49-F238E27FC236}">
                <a16:creationId xmlns:a16="http://schemas.microsoft.com/office/drawing/2014/main" id="{F2506289-C1E5-62D2-E2A2-46CF4B771159}"/>
              </a:ext>
            </a:extLst>
          </p:cNvPr>
          <p:cNvSpPr>
            <a:spLocks noGrp="1" noChangeArrowheads="1"/>
          </p:cNvSpPr>
          <p:nvPr>
            <p:ph idx="4294967295"/>
          </p:nvPr>
        </p:nvSpPr>
        <p:spPr>
          <a:xfrm>
            <a:off x="3276515" y="557728"/>
            <a:ext cx="4841875" cy="3915418"/>
          </a:xfrm>
        </p:spPr>
        <p:txBody>
          <a:bodyPr/>
          <a:lstStyle/>
          <a:p>
            <a:pPr eaLnBrk="1" hangingPunct="1"/>
            <a:endParaRPr lang="en-US" altLang="en-US" sz="1800" b="1" dirty="0">
              <a:solidFill>
                <a:schemeClr val="tx2">
                  <a:lumMod val="10000"/>
                </a:schemeClr>
              </a:solidFill>
            </a:endParaRPr>
          </a:p>
          <a:p>
            <a:pPr eaLnBrk="1" hangingPunct="1"/>
            <a:r>
              <a:rPr lang="en-US" altLang="en-US" sz="1800" b="1" dirty="0">
                <a:solidFill>
                  <a:schemeClr val="tx2">
                    <a:lumMod val="10000"/>
                  </a:schemeClr>
                </a:solidFill>
              </a:rPr>
              <a:t>In 3D animation, you design three-dimensional characters, so that they can be viewed from every angle. 2D animation only allows you to look at a character from one side.</a:t>
            </a:r>
          </a:p>
          <a:p>
            <a:pPr eaLnBrk="1" hangingPunct="1"/>
            <a:endParaRPr lang="en-US" altLang="en-US" sz="1800" b="1" dirty="0">
              <a:solidFill>
                <a:schemeClr val="tx2">
                  <a:lumMod val="10000"/>
                </a:schemeClr>
              </a:solidFill>
            </a:endParaRPr>
          </a:p>
          <a:p>
            <a:pPr eaLnBrk="1" hangingPunct="1"/>
            <a:r>
              <a:rPr lang="en-US" altLang="en-US" sz="1800" b="1" dirty="0">
                <a:solidFill>
                  <a:schemeClr val="tx2">
                    <a:lumMod val="10000"/>
                  </a:schemeClr>
                </a:solidFill>
              </a:rPr>
              <a:t>These models can be manipulated and animated in a much more realistic way than traditional or 2D animation. 3D animation also allows for more complex visual effects that can be integrated into the animation.</a:t>
            </a:r>
            <a:endParaRPr lang="en-US" altLang="en-US" sz="1800" dirty="0">
              <a:solidFill>
                <a:schemeClr val="tx2">
                  <a:lumMod val="1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F7D9954-CD49-6ED8-8174-ED0E7AEB51E3}"/>
              </a:ext>
            </a:extLst>
          </p:cNvPr>
          <p:cNvSpPr>
            <a:spLocks noGrp="1" noChangeArrowheads="1"/>
          </p:cNvSpPr>
          <p:nvPr>
            <p:ph type="title"/>
          </p:nvPr>
        </p:nvSpPr>
        <p:spPr/>
        <p:txBody>
          <a:bodyPr/>
          <a:lstStyle/>
          <a:p>
            <a:pPr eaLnBrk="1" hangingPunct="1"/>
            <a:r>
              <a:rPr lang="en-US" altLang="en-US" dirty="0"/>
              <a:t>3D Animation</a:t>
            </a:r>
          </a:p>
        </p:txBody>
      </p:sp>
      <p:sp>
        <p:nvSpPr>
          <p:cNvPr id="39939" name="Rectangle 3">
            <a:extLst>
              <a:ext uri="{FF2B5EF4-FFF2-40B4-BE49-F238E27FC236}">
                <a16:creationId xmlns:a16="http://schemas.microsoft.com/office/drawing/2014/main" id="{F2506289-C1E5-62D2-E2A2-46CF4B771159}"/>
              </a:ext>
            </a:extLst>
          </p:cNvPr>
          <p:cNvSpPr>
            <a:spLocks noGrp="1" noChangeArrowheads="1"/>
          </p:cNvSpPr>
          <p:nvPr>
            <p:ph idx="4294967295"/>
          </p:nvPr>
        </p:nvSpPr>
        <p:spPr>
          <a:xfrm>
            <a:off x="3276515" y="557728"/>
            <a:ext cx="4841875" cy="3915418"/>
          </a:xfrm>
        </p:spPr>
        <p:txBody>
          <a:bodyPr/>
          <a:lstStyle/>
          <a:p>
            <a:pPr eaLnBrk="1" hangingPunct="1"/>
            <a:endParaRPr lang="en-US" altLang="en-US" b="1" dirty="0">
              <a:solidFill>
                <a:schemeClr val="tx2">
                  <a:lumMod val="10000"/>
                </a:schemeClr>
              </a:solidFill>
            </a:endParaRPr>
          </a:p>
          <a:p>
            <a:pPr eaLnBrk="1" hangingPunct="1"/>
            <a:r>
              <a:rPr lang="en-US" altLang="en-US" b="1" dirty="0">
                <a:solidFill>
                  <a:schemeClr val="tx2">
                    <a:lumMod val="10000"/>
                  </a:schemeClr>
                </a:solidFill>
              </a:rPr>
              <a:t>3D animation also allows for more realistic textures, lighting, shadows, and movements, which give a more immersive experience for viewers.</a:t>
            </a:r>
          </a:p>
          <a:p>
            <a:pPr eaLnBrk="1" hangingPunct="1"/>
            <a:endParaRPr lang="en-US" altLang="en-US" b="1" dirty="0">
              <a:solidFill>
                <a:schemeClr val="tx2">
                  <a:lumMod val="10000"/>
                </a:schemeClr>
              </a:solidFill>
            </a:endParaRPr>
          </a:p>
          <a:p>
            <a:pPr eaLnBrk="1" hangingPunct="1"/>
            <a:r>
              <a:rPr lang="en-US" altLang="en-US" b="1" dirty="0">
                <a:solidFill>
                  <a:schemeClr val="tx2">
                    <a:lumMod val="10000"/>
                  </a:schemeClr>
                </a:solidFill>
              </a:rPr>
              <a:t>This short video shows you the difference between 3D and 2D animation:</a:t>
            </a:r>
          </a:p>
          <a:p>
            <a:pPr eaLnBrk="1" hangingPunct="1"/>
            <a:r>
              <a:rPr lang="en-US" altLang="en-US" dirty="0">
                <a:solidFill>
                  <a:schemeClr val="tx2">
                    <a:lumMod val="10000"/>
                  </a:schemeClr>
                </a:solidFill>
              </a:rPr>
              <a:t>https://youtu.be/Q_nn-VVXjok</a:t>
            </a:r>
          </a:p>
        </p:txBody>
      </p:sp>
    </p:spTree>
    <p:extLst>
      <p:ext uri="{BB962C8B-B14F-4D97-AF65-F5344CB8AC3E}">
        <p14:creationId xmlns:p14="http://schemas.microsoft.com/office/powerpoint/2010/main" val="434213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F7D9954-CD49-6ED8-8174-ED0E7AEB51E3}"/>
              </a:ext>
            </a:extLst>
          </p:cNvPr>
          <p:cNvSpPr>
            <a:spLocks noGrp="1" noChangeArrowheads="1"/>
          </p:cNvSpPr>
          <p:nvPr>
            <p:ph type="title"/>
          </p:nvPr>
        </p:nvSpPr>
        <p:spPr/>
        <p:txBody>
          <a:bodyPr/>
          <a:lstStyle/>
          <a:p>
            <a:pPr eaLnBrk="1" hangingPunct="1"/>
            <a:r>
              <a:rPr lang="en-US" altLang="en-US" dirty="0"/>
              <a:t>3D Animation</a:t>
            </a:r>
          </a:p>
        </p:txBody>
      </p:sp>
      <p:sp>
        <p:nvSpPr>
          <p:cNvPr id="39939" name="Rectangle 3">
            <a:extLst>
              <a:ext uri="{FF2B5EF4-FFF2-40B4-BE49-F238E27FC236}">
                <a16:creationId xmlns:a16="http://schemas.microsoft.com/office/drawing/2014/main" id="{F2506289-C1E5-62D2-E2A2-46CF4B771159}"/>
              </a:ext>
            </a:extLst>
          </p:cNvPr>
          <p:cNvSpPr>
            <a:spLocks noGrp="1" noChangeArrowheads="1"/>
          </p:cNvSpPr>
          <p:nvPr>
            <p:ph idx="4294967295"/>
          </p:nvPr>
        </p:nvSpPr>
        <p:spPr>
          <a:xfrm>
            <a:off x="3276515" y="557728"/>
            <a:ext cx="4841875" cy="3915418"/>
          </a:xfrm>
        </p:spPr>
        <p:txBody>
          <a:bodyPr/>
          <a:lstStyle/>
          <a:p>
            <a:pPr eaLnBrk="1" hangingPunct="1"/>
            <a:endParaRPr lang="en-US" altLang="en-US" b="1" dirty="0">
              <a:solidFill>
                <a:schemeClr val="tx2">
                  <a:lumMod val="10000"/>
                </a:schemeClr>
              </a:solidFill>
            </a:endParaRPr>
          </a:p>
          <a:p>
            <a:pPr eaLnBrk="1" hangingPunct="1"/>
            <a:r>
              <a:rPr lang="en-US" altLang="en-US" b="1" dirty="0">
                <a:solidFill>
                  <a:schemeClr val="tx2">
                    <a:lumMod val="10000"/>
                  </a:schemeClr>
                </a:solidFill>
              </a:rPr>
              <a:t>3D animation was first used in commercials and shorter animated films. But the first feature-length 3D animated movie, “Toy Story” in 1995, changed the industry.</a:t>
            </a:r>
          </a:p>
          <a:p>
            <a:pPr eaLnBrk="1" hangingPunct="1"/>
            <a:endParaRPr lang="en-US" altLang="en-US" b="1" dirty="0">
              <a:solidFill>
                <a:schemeClr val="tx2">
                  <a:lumMod val="10000"/>
                </a:schemeClr>
              </a:solidFill>
            </a:endParaRPr>
          </a:p>
          <a:p>
            <a:pPr eaLnBrk="1" hangingPunct="1"/>
            <a:r>
              <a:rPr lang="en-US" altLang="en-US" b="1" dirty="0">
                <a:solidFill>
                  <a:schemeClr val="tx2">
                    <a:lumMod val="10000"/>
                  </a:schemeClr>
                </a:solidFill>
              </a:rPr>
              <a:t>Today, 3D animation is standard and many of the jobs in the industry are specialized in 3D animation</a:t>
            </a:r>
            <a:endParaRPr lang="en-US" altLang="en-US" dirty="0">
              <a:solidFill>
                <a:schemeClr val="tx2">
                  <a:lumMod val="10000"/>
                </a:schemeClr>
              </a:solidFill>
            </a:endParaRPr>
          </a:p>
        </p:txBody>
      </p:sp>
    </p:spTree>
    <p:extLst>
      <p:ext uri="{BB962C8B-B14F-4D97-AF65-F5344CB8AC3E}">
        <p14:creationId xmlns:p14="http://schemas.microsoft.com/office/powerpoint/2010/main" val="2509466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F7D9954-CD49-6ED8-8174-ED0E7AEB51E3}"/>
              </a:ext>
            </a:extLst>
          </p:cNvPr>
          <p:cNvSpPr>
            <a:spLocks noGrp="1" noChangeArrowheads="1"/>
          </p:cNvSpPr>
          <p:nvPr>
            <p:ph type="title"/>
          </p:nvPr>
        </p:nvSpPr>
        <p:spPr/>
        <p:txBody>
          <a:bodyPr/>
          <a:lstStyle/>
          <a:p>
            <a:pPr eaLnBrk="1" hangingPunct="1"/>
            <a:r>
              <a:rPr lang="en-US" altLang="en-US" dirty="0"/>
              <a:t>Stop Animation</a:t>
            </a:r>
          </a:p>
        </p:txBody>
      </p:sp>
      <p:sp>
        <p:nvSpPr>
          <p:cNvPr id="39939" name="Rectangle 3">
            <a:extLst>
              <a:ext uri="{FF2B5EF4-FFF2-40B4-BE49-F238E27FC236}">
                <a16:creationId xmlns:a16="http://schemas.microsoft.com/office/drawing/2014/main" id="{F2506289-C1E5-62D2-E2A2-46CF4B771159}"/>
              </a:ext>
            </a:extLst>
          </p:cNvPr>
          <p:cNvSpPr>
            <a:spLocks noGrp="1" noChangeArrowheads="1"/>
          </p:cNvSpPr>
          <p:nvPr>
            <p:ph idx="4294967295"/>
          </p:nvPr>
        </p:nvSpPr>
        <p:spPr>
          <a:xfrm>
            <a:off x="3239445" y="458874"/>
            <a:ext cx="4841875" cy="3915418"/>
          </a:xfrm>
        </p:spPr>
        <p:txBody>
          <a:bodyPr/>
          <a:lstStyle/>
          <a:p>
            <a:pPr eaLnBrk="1" hangingPunct="1"/>
            <a:endParaRPr lang="en-US" altLang="en-US" sz="2000" b="1" dirty="0">
              <a:solidFill>
                <a:schemeClr val="tx2">
                  <a:lumMod val="10000"/>
                </a:schemeClr>
              </a:solidFill>
            </a:endParaRPr>
          </a:p>
          <a:p>
            <a:pPr eaLnBrk="1" hangingPunct="1"/>
            <a:r>
              <a:rPr lang="en-US" altLang="en-US" sz="2000" b="1" dirty="0">
                <a:solidFill>
                  <a:schemeClr val="tx2">
                    <a:lumMod val="10000"/>
                  </a:schemeClr>
                </a:solidFill>
              </a:rPr>
              <a:t>Stop-motion animation is similar to </a:t>
            </a:r>
            <a:r>
              <a:rPr lang="en-US" altLang="en-US" sz="2000" b="1" dirty="0" err="1">
                <a:solidFill>
                  <a:schemeClr val="tx2">
                    <a:lumMod val="10000"/>
                  </a:schemeClr>
                </a:solidFill>
              </a:rPr>
              <a:t>claymation</a:t>
            </a:r>
            <a:r>
              <a:rPr lang="en-US" altLang="en-US" sz="2000" b="1" dirty="0">
                <a:solidFill>
                  <a:schemeClr val="tx2">
                    <a:lumMod val="10000"/>
                  </a:schemeClr>
                </a:solidFill>
              </a:rPr>
              <a:t> but usually uses plastic or paper figures instead of clay.</a:t>
            </a:r>
          </a:p>
          <a:p>
            <a:pPr eaLnBrk="1" hangingPunct="1"/>
            <a:endParaRPr lang="en-US" altLang="en-US" sz="2000" b="1" dirty="0">
              <a:solidFill>
                <a:schemeClr val="tx2">
                  <a:lumMod val="10000"/>
                </a:schemeClr>
              </a:solidFill>
            </a:endParaRPr>
          </a:p>
          <a:p>
            <a:pPr eaLnBrk="1" hangingPunct="1"/>
            <a:r>
              <a:rPr lang="en-US" altLang="en-US" sz="2000" b="1" dirty="0">
                <a:solidFill>
                  <a:schemeClr val="tx2">
                    <a:lumMod val="10000"/>
                  </a:schemeClr>
                </a:solidFill>
              </a:rPr>
              <a:t>Stop-motion requires careful planning and a lot of work, as each frame must be moved slightly and photographed in order to create the illusion of movement. Each frame is adjusted just enough, and the lighting and camera angles must be carefully planned in order to create the desired effect</a:t>
            </a:r>
            <a:endParaRPr lang="en-US" altLang="en-US" sz="2000" dirty="0">
              <a:solidFill>
                <a:schemeClr val="tx2">
                  <a:lumMod val="10000"/>
                </a:schemeClr>
              </a:solidFill>
            </a:endParaRPr>
          </a:p>
        </p:txBody>
      </p:sp>
    </p:spTree>
    <p:extLst>
      <p:ext uri="{BB962C8B-B14F-4D97-AF65-F5344CB8AC3E}">
        <p14:creationId xmlns:p14="http://schemas.microsoft.com/office/powerpoint/2010/main" val="3024410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F7D9954-CD49-6ED8-8174-ED0E7AEB51E3}"/>
              </a:ext>
            </a:extLst>
          </p:cNvPr>
          <p:cNvSpPr>
            <a:spLocks noGrp="1" noChangeArrowheads="1"/>
          </p:cNvSpPr>
          <p:nvPr>
            <p:ph type="title"/>
          </p:nvPr>
        </p:nvSpPr>
        <p:spPr/>
        <p:txBody>
          <a:bodyPr/>
          <a:lstStyle/>
          <a:p>
            <a:pPr eaLnBrk="1" hangingPunct="1"/>
            <a:r>
              <a:rPr lang="en-US" altLang="en-US" dirty="0"/>
              <a:t>Stop Animation</a:t>
            </a:r>
          </a:p>
        </p:txBody>
      </p:sp>
      <p:sp>
        <p:nvSpPr>
          <p:cNvPr id="39939" name="Rectangle 3">
            <a:extLst>
              <a:ext uri="{FF2B5EF4-FFF2-40B4-BE49-F238E27FC236}">
                <a16:creationId xmlns:a16="http://schemas.microsoft.com/office/drawing/2014/main" id="{F2506289-C1E5-62D2-E2A2-46CF4B771159}"/>
              </a:ext>
            </a:extLst>
          </p:cNvPr>
          <p:cNvSpPr>
            <a:spLocks noGrp="1" noChangeArrowheads="1"/>
          </p:cNvSpPr>
          <p:nvPr>
            <p:ph idx="4294967295"/>
          </p:nvPr>
        </p:nvSpPr>
        <p:spPr>
          <a:xfrm>
            <a:off x="3276515" y="557728"/>
            <a:ext cx="4841875" cy="3915418"/>
          </a:xfrm>
        </p:spPr>
        <p:txBody>
          <a:bodyPr/>
          <a:lstStyle/>
          <a:p>
            <a:pPr eaLnBrk="1" hangingPunct="1"/>
            <a:endParaRPr lang="en-US" altLang="en-US" b="1" dirty="0">
              <a:solidFill>
                <a:schemeClr val="tx2">
                  <a:lumMod val="10000"/>
                </a:schemeClr>
              </a:solidFill>
            </a:endParaRPr>
          </a:p>
          <a:p>
            <a:pPr eaLnBrk="1" hangingPunct="1"/>
            <a:r>
              <a:rPr lang="en-US" altLang="en-US" b="1" dirty="0">
                <a:solidFill>
                  <a:schemeClr val="tx2">
                    <a:lumMod val="10000"/>
                  </a:schemeClr>
                </a:solidFill>
              </a:rPr>
              <a:t>Another industry that uses stop-motion animation is the medical field. Medical stop-motion animation is used to teach students and medical professionals about anatomy, medical procedures, and surgeries.</a:t>
            </a:r>
            <a:endParaRPr lang="en-US" altLang="en-US" dirty="0">
              <a:solidFill>
                <a:schemeClr val="tx2">
                  <a:lumMod val="10000"/>
                </a:schemeClr>
              </a:solidFill>
            </a:endParaRPr>
          </a:p>
        </p:txBody>
      </p:sp>
    </p:spTree>
    <p:extLst>
      <p:ext uri="{BB962C8B-B14F-4D97-AF65-F5344CB8AC3E}">
        <p14:creationId xmlns:p14="http://schemas.microsoft.com/office/powerpoint/2010/main" val="2975716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F7D9954-CD49-6ED8-8174-ED0E7AEB51E3}"/>
              </a:ext>
            </a:extLst>
          </p:cNvPr>
          <p:cNvSpPr>
            <a:spLocks noGrp="1" noChangeArrowheads="1"/>
          </p:cNvSpPr>
          <p:nvPr>
            <p:ph type="title"/>
          </p:nvPr>
        </p:nvSpPr>
        <p:spPr/>
        <p:txBody>
          <a:bodyPr/>
          <a:lstStyle/>
          <a:p>
            <a:pPr eaLnBrk="1" hangingPunct="1"/>
            <a:r>
              <a:rPr lang="en-US" altLang="en-US" dirty="0"/>
              <a:t>Motion Capture</a:t>
            </a:r>
          </a:p>
        </p:txBody>
      </p:sp>
      <p:sp>
        <p:nvSpPr>
          <p:cNvPr id="39939" name="Rectangle 3">
            <a:extLst>
              <a:ext uri="{FF2B5EF4-FFF2-40B4-BE49-F238E27FC236}">
                <a16:creationId xmlns:a16="http://schemas.microsoft.com/office/drawing/2014/main" id="{F2506289-C1E5-62D2-E2A2-46CF4B771159}"/>
              </a:ext>
            </a:extLst>
          </p:cNvPr>
          <p:cNvSpPr>
            <a:spLocks noGrp="1" noChangeArrowheads="1"/>
          </p:cNvSpPr>
          <p:nvPr>
            <p:ph idx="4294967295"/>
          </p:nvPr>
        </p:nvSpPr>
        <p:spPr>
          <a:xfrm>
            <a:off x="3276515" y="557728"/>
            <a:ext cx="4841875" cy="3915418"/>
          </a:xfrm>
        </p:spPr>
        <p:txBody>
          <a:bodyPr/>
          <a:lstStyle/>
          <a:p>
            <a:pPr eaLnBrk="1" hangingPunct="1"/>
            <a:endParaRPr lang="en-US" altLang="en-US" b="1" dirty="0">
              <a:solidFill>
                <a:schemeClr val="tx2">
                  <a:lumMod val="10000"/>
                </a:schemeClr>
              </a:solidFill>
            </a:endParaRPr>
          </a:p>
          <a:p>
            <a:pPr eaLnBrk="1" hangingPunct="1"/>
            <a:r>
              <a:rPr lang="en-US" altLang="en-US" b="1" dirty="0">
                <a:solidFill>
                  <a:schemeClr val="tx2">
                    <a:lumMod val="10000"/>
                  </a:schemeClr>
                </a:solidFill>
              </a:rPr>
              <a:t>Motion capture is a technique that’s used to record real-life actor movements and transfer them to a digital character. </a:t>
            </a:r>
          </a:p>
          <a:p>
            <a:pPr eaLnBrk="1" hangingPunct="1"/>
            <a:r>
              <a:rPr lang="en-US" altLang="en-US" b="1" dirty="0">
                <a:solidFill>
                  <a:schemeClr val="tx2">
                    <a:lumMod val="10000"/>
                  </a:schemeClr>
                </a:solidFill>
              </a:rPr>
              <a:t>You place sensors on the actor’s body and track their movements with a camera system</a:t>
            </a:r>
          </a:p>
        </p:txBody>
      </p:sp>
    </p:spTree>
    <p:extLst>
      <p:ext uri="{BB962C8B-B14F-4D97-AF65-F5344CB8AC3E}">
        <p14:creationId xmlns:p14="http://schemas.microsoft.com/office/powerpoint/2010/main" val="3213812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F7D9954-CD49-6ED8-8174-ED0E7AEB51E3}"/>
              </a:ext>
            </a:extLst>
          </p:cNvPr>
          <p:cNvSpPr>
            <a:spLocks noGrp="1" noChangeArrowheads="1"/>
          </p:cNvSpPr>
          <p:nvPr>
            <p:ph type="title"/>
          </p:nvPr>
        </p:nvSpPr>
        <p:spPr/>
        <p:txBody>
          <a:bodyPr/>
          <a:lstStyle/>
          <a:p>
            <a:pPr eaLnBrk="1" hangingPunct="1"/>
            <a:r>
              <a:rPr lang="en-US" altLang="en-US" dirty="0"/>
              <a:t>Motion Capture</a:t>
            </a:r>
          </a:p>
        </p:txBody>
      </p:sp>
      <p:sp>
        <p:nvSpPr>
          <p:cNvPr id="39939" name="Rectangle 3">
            <a:extLst>
              <a:ext uri="{FF2B5EF4-FFF2-40B4-BE49-F238E27FC236}">
                <a16:creationId xmlns:a16="http://schemas.microsoft.com/office/drawing/2014/main" id="{F2506289-C1E5-62D2-E2A2-46CF4B771159}"/>
              </a:ext>
            </a:extLst>
          </p:cNvPr>
          <p:cNvSpPr>
            <a:spLocks noGrp="1" noChangeArrowheads="1"/>
          </p:cNvSpPr>
          <p:nvPr>
            <p:ph idx="4294967295"/>
          </p:nvPr>
        </p:nvSpPr>
        <p:spPr>
          <a:xfrm>
            <a:off x="3276515" y="557728"/>
            <a:ext cx="4841875" cy="3915418"/>
          </a:xfrm>
        </p:spPr>
        <p:txBody>
          <a:bodyPr/>
          <a:lstStyle/>
          <a:p>
            <a:pPr eaLnBrk="1" hangingPunct="1"/>
            <a:endParaRPr lang="en-US" altLang="en-US" b="1" dirty="0">
              <a:solidFill>
                <a:schemeClr val="tx2">
                  <a:lumMod val="10000"/>
                </a:schemeClr>
              </a:solidFill>
            </a:endParaRPr>
          </a:p>
          <a:p>
            <a:pPr eaLnBrk="1" hangingPunct="1"/>
            <a:r>
              <a:rPr lang="en-US" altLang="en-US" b="1" dirty="0">
                <a:solidFill>
                  <a:schemeClr val="tx2">
                    <a:lumMod val="10000"/>
                  </a:schemeClr>
                </a:solidFill>
              </a:rPr>
              <a:t>The process begins with an actor being fitted with a special suit that contains sensors and markers. The suit is connected to a computer system, and the actor is placed in a room with a camera system that tracks the sensors and markers. </a:t>
            </a:r>
          </a:p>
          <a:p>
            <a:pPr eaLnBrk="1" hangingPunct="1"/>
            <a:r>
              <a:rPr lang="en-US" altLang="en-US" b="1" dirty="0">
                <a:solidFill>
                  <a:schemeClr val="tx2">
                    <a:lumMod val="10000"/>
                  </a:schemeClr>
                </a:solidFill>
              </a:rPr>
              <a:t>The camera system then records the actor’s movements, which are then transferred to a digital character.</a:t>
            </a:r>
          </a:p>
        </p:txBody>
      </p:sp>
    </p:spTree>
    <p:extLst>
      <p:ext uri="{BB962C8B-B14F-4D97-AF65-F5344CB8AC3E}">
        <p14:creationId xmlns:p14="http://schemas.microsoft.com/office/powerpoint/2010/main" val="4078705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F7D9954-CD49-6ED8-8174-ED0E7AEB51E3}"/>
              </a:ext>
            </a:extLst>
          </p:cNvPr>
          <p:cNvSpPr>
            <a:spLocks noGrp="1" noChangeArrowheads="1"/>
          </p:cNvSpPr>
          <p:nvPr>
            <p:ph type="title"/>
          </p:nvPr>
        </p:nvSpPr>
        <p:spPr/>
        <p:txBody>
          <a:bodyPr/>
          <a:lstStyle/>
          <a:p>
            <a:pPr eaLnBrk="1" hangingPunct="1"/>
            <a:r>
              <a:rPr lang="en-US" altLang="en-US" dirty="0"/>
              <a:t>Motion Capture</a:t>
            </a:r>
          </a:p>
        </p:txBody>
      </p:sp>
      <p:sp>
        <p:nvSpPr>
          <p:cNvPr id="39939" name="Rectangle 3">
            <a:extLst>
              <a:ext uri="{FF2B5EF4-FFF2-40B4-BE49-F238E27FC236}">
                <a16:creationId xmlns:a16="http://schemas.microsoft.com/office/drawing/2014/main" id="{F2506289-C1E5-62D2-E2A2-46CF4B771159}"/>
              </a:ext>
            </a:extLst>
          </p:cNvPr>
          <p:cNvSpPr>
            <a:spLocks noGrp="1" noChangeArrowheads="1"/>
          </p:cNvSpPr>
          <p:nvPr>
            <p:ph idx="4294967295"/>
          </p:nvPr>
        </p:nvSpPr>
        <p:spPr>
          <a:xfrm>
            <a:off x="3276515" y="557728"/>
            <a:ext cx="4841875" cy="3915418"/>
          </a:xfrm>
        </p:spPr>
        <p:txBody>
          <a:bodyPr/>
          <a:lstStyle/>
          <a:p>
            <a:pPr eaLnBrk="1" hangingPunct="1"/>
            <a:endParaRPr lang="en-US" altLang="en-US" b="1" dirty="0">
              <a:solidFill>
                <a:schemeClr val="tx2">
                  <a:lumMod val="10000"/>
                </a:schemeClr>
              </a:solidFill>
            </a:endParaRPr>
          </a:p>
          <a:p>
            <a:pPr eaLnBrk="1" hangingPunct="1"/>
            <a:r>
              <a:rPr lang="en-US" altLang="en-US" b="1" dirty="0">
                <a:solidFill>
                  <a:schemeClr val="tx2">
                    <a:lumMod val="10000"/>
                  </a:schemeClr>
                </a:solidFill>
              </a:rPr>
              <a:t>The technique enhances the realism of 3D animations.</a:t>
            </a:r>
          </a:p>
          <a:p>
            <a:pPr eaLnBrk="1" hangingPunct="1"/>
            <a:endParaRPr lang="en-US" altLang="en-US" b="1" dirty="0">
              <a:solidFill>
                <a:schemeClr val="tx2">
                  <a:lumMod val="10000"/>
                </a:schemeClr>
              </a:solidFill>
            </a:endParaRPr>
          </a:p>
          <a:p>
            <a:pPr eaLnBrk="1" hangingPunct="1"/>
            <a:r>
              <a:rPr lang="en-US" altLang="en-US" b="1" dirty="0">
                <a:solidFill>
                  <a:schemeClr val="tx2">
                    <a:lumMod val="10000"/>
                  </a:schemeClr>
                </a:solidFill>
              </a:rPr>
              <a:t>For example, motion capture was used in movies like “The Lord of the Rings”, “Avatar”, and the 2017 live action remake of “The Jungle Book.”</a:t>
            </a:r>
          </a:p>
          <a:p>
            <a:pPr eaLnBrk="1" hangingPunct="1"/>
            <a:endParaRPr lang="en-US" altLang="en-US" b="1" dirty="0">
              <a:solidFill>
                <a:schemeClr val="tx2">
                  <a:lumMod val="10000"/>
                </a:schemeClr>
              </a:solidFill>
            </a:endParaRPr>
          </a:p>
        </p:txBody>
      </p:sp>
    </p:spTree>
    <p:extLst>
      <p:ext uri="{BB962C8B-B14F-4D97-AF65-F5344CB8AC3E}">
        <p14:creationId xmlns:p14="http://schemas.microsoft.com/office/powerpoint/2010/main" val="4259634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F7D9954-CD49-6ED8-8174-ED0E7AEB51E3}"/>
              </a:ext>
            </a:extLst>
          </p:cNvPr>
          <p:cNvSpPr>
            <a:spLocks noGrp="1" noChangeArrowheads="1"/>
          </p:cNvSpPr>
          <p:nvPr>
            <p:ph type="title"/>
          </p:nvPr>
        </p:nvSpPr>
        <p:spPr/>
        <p:txBody>
          <a:bodyPr/>
          <a:lstStyle/>
          <a:p>
            <a:pPr eaLnBrk="1" hangingPunct="1"/>
            <a:r>
              <a:rPr lang="en-US" altLang="en-US" dirty="0"/>
              <a:t>Motion Capture</a:t>
            </a:r>
          </a:p>
        </p:txBody>
      </p:sp>
      <p:sp>
        <p:nvSpPr>
          <p:cNvPr id="39939" name="Rectangle 3">
            <a:extLst>
              <a:ext uri="{FF2B5EF4-FFF2-40B4-BE49-F238E27FC236}">
                <a16:creationId xmlns:a16="http://schemas.microsoft.com/office/drawing/2014/main" id="{F2506289-C1E5-62D2-E2A2-46CF4B771159}"/>
              </a:ext>
            </a:extLst>
          </p:cNvPr>
          <p:cNvSpPr>
            <a:spLocks noGrp="1" noChangeArrowheads="1"/>
          </p:cNvSpPr>
          <p:nvPr>
            <p:ph idx="4294967295"/>
          </p:nvPr>
        </p:nvSpPr>
        <p:spPr>
          <a:xfrm>
            <a:off x="3276515" y="557728"/>
            <a:ext cx="4841875" cy="3915418"/>
          </a:xfrm>
        </p:spPr>
        <p:txBody>
          <a:bodyPr/>
          <a:lstStyle/>
          <a:p>
            <a:pPr eaLnBrk="1" hangingPunct="1"/>
            <a:endParaRPr lang="en-US" altLang="en-US" b="1" dirty="0">
              <a:solidFill>
                <a:schemeClr val="tx2">
                  <a:lumMod val="10000"/>
                </a:schemeClr>
              </a:solidFill>
            </a:endParaRPr>
          </a:p>
          <a:p>
            <a:pPr eaLnBrk="1" hangingPunct="1"/>
            <a:r>
              <a:rPr lang="en-US" altLang="en-US" b="1" dirty="0">
                <a:solidFill>
                  <a:schemeClr val="tx2">
                    <a:lumMod val="10000"/>
                  </a:schemeClr>
                </a:solidFill>
              </a:rPr>
              <a:t>This technique is used in gaming, virtual reality, and the movie industry. Motion capture technology is also being used in medical and biomechanical research to allow researchers to study the kinematics of human motion</a:t>
            </a:r>
          </a:p>
          <a:p>
            <a:pPr eaLnBrk="1" hangingPunct="1"/>
            <a:r>
              <a:rPr lang="en-US" altLang="en-US" b="1" dirty="0">
                <a:solidFill>
                  <a:schemeClr val="tx2">
                    <a:lumMod val="10000"/>
                  </a:schemeClr>
                </a:solidFill>
              </a:rPr>
              <a:t>https://youtu.be/1k5sQcqpoU0</a:t>
            </a:r>
          </a:p>
        </p:txBody>
      </p:sp>
    </p:spTree>
    <p:extLst>
      <p:ext uri="{BB962C8B-B14F-4D97-AF65-F5344CB8AC3E}">
        <p14:creationId xmlns:p14="http://schemas.microsoft.com/office/powerpoint/2010/main" val="3772643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F7D9954-CD49-6ED8-8174-ED0E7AEB51E3}"/>
              </a:ext>
            </a:extLst>
          </p:cNvPr>
          <p:cNvSpPr>
            <a:spLocks noGrp="1" noChangeArrowheads="1"/>
          </p:cNvSpPr>
          <p:nvPr>
            <p:ph type="title"/>
          </p:nvPr>
        </p:nvSpPr>
        <p:spPr/>
        <p:txBody>
          <a:bodyPr/>
          <a:lstStyle/>
          <a:p>
            <a:pPr eaLnBrk="1" hangingPunct="1"/>
            <a:r>
              <a:rPr lang="en-US" altLang="en-US" dirty="0"/>
              <a:t>Other Animation</a:t>
            </a:r>
          </a:p>
        </p:txBody>
      </p:sp>
      <p:sp>
        <p:nvSpPr>
          <p:cNvPr id="39939" name="Rectangle 3">
            <a:extLst>
              <a:ext uri="{FF2B5EF4-FFF2-40B4-BE49-F238E27FC236}">
                <a16:creationId xmlns:a16="http://schemas.microsoft.com/office/drawing/2014/main" id="{F2506289-C1E5-62D2-E2A2-46CF4B771159}"/>
              </a:ext>
            </a:extLst>
          </p:cNvPr>
          <p:cNvSpPr>
            <a:spLocks noGrp="1" noChangeArrowheads="1"/>
          </p:cNvSpPr>
          <p:nvPr>
            <p:ph idx="4294967295"/>
          </p:nvPr>
        </p:nvSpPr>
        <p:spPr>
          <a:xfrm>
            <a:off x="3313585" y="614041"/>
            <a:ext cx="4841875" cy="3915418"/>
          </a:xfrm>
        </p:spPr>
        <p:txBody>
          <a:bodyPr/>
          <a:lstStyle/>
          <a:p>
            <a:pPr eaLnBrk="1" hangingPunct="1"/>
            <a:r>
              <a:rPr lang="en-US" altLang="en-US" sz="2000" b="1" dirty="0">
                <a:solidFill>
                  <a:schemeClr val="tx2">
                    <a:lumMod val="10000"/>
                  </a:schemeClr>
                </a:solidFill>
              </a:rPr>
              <a:t>ACTIVITY : In a group of 5 students, discuss the other types of information</a:t>
            </a:r>
          </a:p>
          <a:p>
            <a:pPr eaLnBrk="1" hangingPunct="1"/>
            <a:endParaRPr lang="en-US" altLang="en-US" sz="2000" b="1" dirty="0">
              <a:solidFill>
                <a:schemeClr val="tx2">
                  <a:lumMod val="10000"/>
                </a:schemeClr>
              </a:solidFill>
            </a:endParaRPr>
          </a:p>
          <a:p>
            <a:pPr eaLnBrk="1" hangingPunct="1"/>
            <a:r>
              <a:rPr lang="en-US" altLang="en-US" sz="2000" b="1" dirty="0">
                <a:solidFill>
                  <a:schemeClr val="tx2">
                    <a:lumMod val="10000"/>
                  </a:schemeClr>
                </a:solidFill>
              </a:rPr>
              <a:t>Motion graphics</a:t>
            </a:r>
          </a:p>
          <a:p>
            <a:pPr eaLnBrk="1" hangingPunct="1"/>
            <a:r>
              <a:rPr lang="en-US" altLang="en-US" sz="2000" b="1" dirty="0">
                <a:solidFill>
                  <a:schemeClr val="tx2">
                    <a:lumMod val="10000"/>
                  </a:schemeClr>
                </a:solidFill>
              </a:rPr>
              <a:t>Anime</a:t>
            </a:r>
          </a:p>
          <a:p>
            <a:pPr eaLnBrk="1" hangingPunct="1"/>
            <a:r>
              <a:rPr lang="en-US" altLang="en-US" sz="2000" b="1" dirty="0">
                <a:solidFill>
                  <a:schemeClr val="tx2">
                    <a:lumMod val="10000"/>
                  </a:schemeClr>
                </a:solidFill>
              </a:rPr>
              <a:t>Rotoscoping</a:t>
            </a:r>
          </a:p>
          <a:p>
            <a:pPr eaLnBrk="1" hangingPunct="1"/>
            <a:r>
              <a:rPr lang="en-US" altLang="en-US" sz="2000" b="1" dirty="0">
                <a:solidFill>
                  <a:schemeClr val="tx2">
                    <a:lumMod val="10000"/>
                  </a:schemeClr>
                </a:solidFill>
              </a:rPr>
              <a:t>Cutout</a:t>
            </a:r>
          </a:p>
          <a:p>
            <a:pPr eaLnBrk="1" hangingPunct="1"/>
            <a:r>
              <a:rPr lang="en-US" altLang="en-US" sz="2000" b="1" dirty="0">
                <a:solidFill>
                  <a:schemeClr val="tx2">
                    <a:lumMod val="10000"/>
                  </a:schemeClr>
                </a:solidFill>
              </a:rPr>
              <a:t>Whiteboard animations</a:t>
            </a:r>
          </a:p>
          <a:p>
            <a:pPr eaLnBrk="1" hangingPunct="1"/>
            <a:r>
              <a:rPr lang="en-US" altLang="en-US" sz="2000" b="1" dirty="0">
                <a:solidFill>
                  <a:schemeClr val="tx2">
                    <a:lumMod val="10000"/>
                  </a:schemeClr>
                </a:solidFill>
              </a:rPr>
              <a:t>Typography animation</a:t>
            </a:r>
          </a:p>
          <a:p>
            <a:pPr eaLnBrk="1" hangingPunct="1"/>
            <a:r>
              <a:rPr lang="en-US" altLang="en-US" sz="2000" b="1" dirty="0">
                <a:solidFill>
                  <a:schemeClr val="tx2">
                    <a:lumMod val="10000"/>
                  </a:schemeClr>
                </a:solidFill>
              </a:rPr>
              <a:t>Clay animation</a:t>
            </a:r>
          </a:p>
          <a:p>
            <a:pPr eaLnBrk="1" hangingPunct="1"/>
            <a:r>
              <a:rPr lang="en-US" altLang="en-US" sz="2000" b="1" dirty="0">
                <a:solidFill>
                  <a:schemeClr val="tx2">
                    <a:lumMod val="10000"/>
                  </a:schemeClr>
                </a:solidFill>
              </a:rPr>
              <a:t>Mechanical Animation</a:t>
            </a:r>
          </a:p>
        </p:txBody>
      </p:sp>
    </p:spTree>
    <p:extLst>
      <p:ext uri="{BB962C8B-B14F-4D97-AF65-F5344CB8AC3E}">
        <p14:creationId xmlns:p14="http://schemas.microsoft.com/office/powerpoint/2010/main" val="2673172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8700"/>
            </a:gs>
            <a:gs pos="100000">
              <a:srgbClr val="FFD900"/>
            </a:gs>
          </a:gsLst>
          <a:lin ang="5400700" scaled="0"/>
        </a:gradFill>
        <a:effectLst/>
      </p:bgPr>
    </p:bg>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547305" y="1705232"/>
            <a:ext cx="2325194" cy="1980719"/>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000" dirty="0"/>
              <a:t>C</a:t>
            </a:r>
            <a:r>
              <a:rPr lang="en" dirty="0"/>
              <a:t>OURSE </a:t>
            </a:r>
            <a:r>
              <a:rPr lang="en" sz="4000" dirty="0"/>
              <a:t>O</a:t>
            </a:r>
            <a:r>
              <a:rPr lang="en" dirty="0"/>
              <a:t>UTLINE</a:t>
            </a:r>
            <a:br>
              <a:rPr lang="en" dirty="0"/>
            </a:br>
            <a:br>
              <a:rPr lang="en" dirty="0"/>
            </a:br>
            <a:endParaRPr dirty="0"/>
          </a:p>
        </p:txBody>
      </p:sp>
      <p:sp>
        <p:nvSpPr>
          <p:cNvPr id="209" name="Google Shape;209;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210" name="Google Shape;210;p29"/>
          <p:cNvGrpSpPr/>
          <p:nvPr/>
        </p:nvGrpSpPr>
        <p:grpSpPr>
          <a:xfrm rot="982272">
            <a:off x="4356036" y="2153284"/>
            <a:ext cx="4282525" cy="1890005"/>
            <a:chOff x="1047099" y="2119234"/>
            <a:chExt cx="4282525" cy="1890005"/>
          </a:xfrm>
        </p:grpSpPr>
        <p:sp>
          <p:nvSpPr>
            <p:cNvPr id="211" name="Google Shape;211;p29"/>
            <p:cNvSpPr/>
            <p:nvPr/>
          </p:nvSpPr>
          <p:spPr>
            <a:xfrm rot="2700000">
              <a:off x="2286374" y="1011412"/>
              <a:ext cx="561726" cy="3040276"/>
            </a:xfrm>
            <a:prstGeom prst="roundRect">
              <a:avLst>
                <a:gd name="adj" fmla="val 50000"/>
              </a:avLst>
            </a:prstGeom>
            <a:gradFill>
              <a:gsLst>
                <a:gs pos="100000">
                  <a:srgbClr val="9933FF"/>
                </a:gs>
                <a:gs pos="30000">
                  <a:srgbClr val="FFD900"/>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29"/>
            <p:cNvSpPr/>
            <p:nvPr/>
          </p:nvSpPr>
          <p:spPr>
            <a:xfrm rot="20617728">
              <a:off x="151075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666666"/>
                  </a:solidFill>
                  <a:latin typeface="Montserrat ExtraBold"/>
                  <a:ea typeface="Montserrat ExtraBold"/>
                  <a:cs typeface="Montserrat ExtraBold"/>
                  <a:sym typeface="Montserrat ExtraBold"/>
                </a:rPr>
                <a:t>1</a:t>
              </a:r>
              <a:endParaRPr sz="2000">
                <a:solidFill>
                  <a:srgbClr val="666666"/>
                </a:solidFill>
                <a:latin typeface="Montserrat ExtraBold"/>
                <a:ea typeface="Montserrat ExtraBold"/>
                <a:cs typeface="Montserrat ExtraBold"/>
                <a:sym typeface="Montserrat ExtraBold"/>
              </a:endParaRPr>
            </a:p>
          </p:txBody>
        </p:sp>
        <p:sp>
          <p:nvSpPr>
            <p:cNvPr id="213" name="Google Shape;213;p29"/>
            <p:cNvSpPr txBox="1"/>
            <p:nvPr/>
          </p:nvSpPr>
          <p:spPr>
            <a:xfrm rot="18900000">
              <a:off x="1497261" y="2231367"/>
              <a:ext cx="2360848"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800" dirty="0">
                  <a:solidFill>
                    <a:srgbClr val="FFFFFF"/>
                  </a:solidFill>
                  <a:latin typeface="Montserrat ExtraBold"/>
                  <a:ea typeface="Montserrat ExtraBold"/>
                  <a:cs typeface="Montserrat ExtraBold"/>
                  <a:sym typeface="Montserrat ExtraBold"/>
                </a:rPr>
                <a:t>Tools for Creating, Editing</a:t>
              </a:r>
              <a:endParaRPr sz="1800" dirty="0">
                <a:solidFill>
                  <a:srgbClr val="FFFFFF"/>
                </a:solidFill>
                <a:latin typeface="Montserrat ExtraBold"/>
                <a:ea typeface="Montserrat ExtraBold"/>
                <a:cs typeface="Montserrat ExtraBold"/>
                <a:sym typeface="Montserrat ExtraBold"/>
              </a:endParaRPr>
            </a:p>
          </p:txBody>
        </p:sp>
        <p:sp>
          <p:nvSpPr>
            <p:cNvPr id="214" name="Google Shape;214;p29"/>
            <p:cNvSpPr txBox="1"/>
            <p:nvPr/>
          </p:nvSpPr>
          <p:spPr>
            <a:xfrm rot="18900000">
              <a:off x="2015468" y="2119234"/>
              <a:ext cx="3314156" cy="1890005"/>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buFont typeface="Arial" panose="020B0604020202020204" pitchFamily="34" charset="0"/>
                <a:buChar char="•"/>
              </a:pPr>
              <a:r>
                <a:rPr lang="en-US" b="1" dirty="0">
                  <a:solidFill>
                    <a:srgbClr val="333333"/>
                  </a:solidFill>
                  <a:latin typeface="+mn-lt"/>
                </a:rPr>
                <a:t>Types of Animation</a:t>
              </a:r>
            </a:p>
            <a:p>
              <a:pPr marL="171450" lvl="0" indent="-171450" algn="l" rtl="0">
                <a:spcBef>
                  <a:spcPts val="0"/>
                </a:spcBef>
                <a:buFont typeface="Arial" panose="020B0604020202020204" pitchFamily="34" charset="0"/>
                <a:buChar char="•"/>
              </a:pPr>
              <a:r>
                <a:rPr lang="en-US" b="1" dirty="0">
                  <a:solidFill>
                    <a:srgbClr val="333333"/>
                  </a:solidFill>
                  <a:latin typeface="+mn-lt"/>
                </a:rPr>
                <a:t>Use of Template</a:t>
              </a:r>
            </a:p>
            <a:p>
              <a:pPr marL="171450" lvl="0" indent="-171450" algn="l" rtl="0">
                <a:spcBef>
                  <a:spcPts val="0"/>
                </a:spcBef>
                <a:buFont typeface="Arial" panose="020B0604020202020204" pitchFamily="34" charset="0"/>
                <a:buChar char="•"/>
              </a:pPr>
              <a:r>
                <a:rPr lang="en-US" b="1" dirty="0">
                  <a:solidFill>
                    <a:srgbClr val="333333"/>
                  </a:solidFill>
                  <a:latin typeface="+mn-lt"/>
                </a:rPr>
                <a:t>Infographic Product</a:t>
              </a:r>
            </a:p>
            <a:p>
              <a:pPr marL="171450" lvl="0" indent="-171450" algn="l" rtl="0">
                <a:spcBef>
                  <a:spcPts val="0"/>
                </a:spcBef>
                <a:buFont typeface="Arial" panose="020B0604020202020204" pitchFamily="34" charset="0"/>
                <a:buChar char="•"/>
              </a:pPr>
              <a:r>
                <a:rPr lang="en-US" b="1" dirty="0">
                  <a:solidFill>
                    <a:srgbClr val="333333"/>
                  </a:solidFill>
                  <a:latin typeface="+mn-lt"/>
                </a:rPr>
                <a:t>Typography Product</a:t>
              </a:r>
            </a:p>
            <a:p>
              <a:pPr marL="171450" lvl="0" indent="-171450" algn="l" rtl="0">
                <a:spcBef>
                  <a:spcPts val="0"/>
                </a:spcBef>
                <a:buFont typeface="Arial" panose="020B0604020202020204" pitchFamily="34" charset="0"/>
                <a:buChar char="•"/>
              </a:pPr>
              <a:r>
                <a:rPr lang="en-US" b="1" dirty="0">
                  <a:solidFill>
                    <a:srgbClr val="333333"/>
                  </a:solidFill>
                  <a:latin typeface="+mn-lt"/>
                </a:rPr>
                <a:t>Animated Objects and Graphic Images</a:t>
              </a:r>
            </a:p>
          </p:txBody>
        </p:sp>
      </p:grpSp>
    </p:spTree>
    <p:extLst>
      <p:ext uri="{BB962C8B-B14F-4D97-AF65-F5344CB8AC3E}">
        <p14:creationId xmlns:p14="http://schemas.microsoft.com/office/powerpoint/2010/main" val="77962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F7D9954-CD49-6ED8-8174-ED0E7AEB51E3}"/>
              </a:ext>
            </a:extLst>
          </p:cNvPr>
          <p:cNvSpPr>
            <a:spLocks noGrp="1" noChangeArrowheads="1"/>
          </p:cNvSpPr>
          <p:nvPr>
            <p:ph type="title"/>
          </p:nvPr>
        </p:nvSpPr>
        <p:spPr/>
        <p:txBody>
          <a:bodyPr/>
          <a:lstStyle/>
          <a:p>
            <a:pPr eaLnBrk="1" hangingPunct="1"/>
            <a:r>
              <a:rPr lang="en-US" altLang="en-US" dirty="0"/>
              <a:t>Use of Templates</a:t>
            </a:r>
          </a:p>
        </p:txBody>
      </p:sp>
      <p:sp>
        <p:nvSpPr>
          <p:cNvPr id="39939" name="Rectangle 3">
            <a:extLst>
              <a:ext uri="{FF2B5EF4-FFF2-40B4-BE49-F238E27FC236}">
                <a16:creationId xmlns:a16="http://schemas.microsoft.com/office/drawing/2014/main" id="{F2506289-C1E5-62D2-E2A2-46CF4B771159}"/>
              </a:ext>
            </a:extLst>
          </p:cNvPr>
          <p:cNvSpPr>
            <a:spLocks noGrp="1" noChangeArrowheads="1"/>
          </p:cNvSpPr>
          <p:nvPr>
            <p:ph idx="4294967295"/>
          </p:nvPr>
        </p:nvSpPr>
        <p:spPr>
          <a:xfrm>
            <a:off x="3313585" y="614041"/>
            <a:ext cx="4841875" cy="3915418"/>
          </a:xfrm>
        </p:spPr>
        <p:txBody>
          <a:bodyPr/>
          <a:lstStyle/>
          <a:p>
            <a:pPr eaLnBrk="1" hangingPunct="1"/>
            <a:endParaRPr lang="en-US" altLang="en-US" sz="2000" b="1" dirty="0">
              <a:solidFill>
                <a:schemeClr val="tx2">
                  <a:lumMod val="10000"/>
                </a:schemeClr>
              </a:solidFill>
            </a:endParaRPr>
          </a:p>
          <a:p>
            <a:pPr eaLnBrk="1" hangingPunct="1"/>
            <a:r>
              <a:rPr lang="en-US" altLang="en-US" sz="2000" b="1" dirty="0" err="1">
                <a:solidFill>
                  <a:schemeClr val="tx2">
                    <a:lumMod val="10000"/>
                  </a:schemeClr>
                </a:solidFill>
              </a:rPr>
              <a:t>Envato</a:t>
            </a:r>
            <a:r>
              <a:rPr lang="en-US" altLang="en-US" sz="2000" b="1" dirty="0">
                <a:solidFill>
                  <a:schemeClr val="tx2">
                    <a:lumMod val="10000"/>
                  </a:schemeClr>
                </a:solidFill>
              </a:rPr>
              <a:t> Elements has thousands of Premiere Pro templates to choose from, all available with a monthly or annual subscription. </a:t>
            </a:r>
          </a:p>
          <a:p>
            <a:pPr eaLnBrk="1" hangingPunct="1"/>
            <a:r>
              <a:rPr lang="en-US" altLang="en-US" sz="2000" b="1" dirty="0">
                <a:solidFill>
                  <a:schemeClr val="tx2">
                    <a:lumMod val="10000"/>
                  </a:schemeClr>
                </a:solidFill>
              </a:rPr>
              <a:t>You can search via video template types such as “logo stings” or “titles“, or narrow your search even further by looking for particular design styles—there’s an option for every possible type of video!</a:t>
            </a:r>
          </a:p>
        </p:txBody>
      </p:sp>
    </p:spTree>
    <p:extLst>
      <p:ext uri="{BB962C8B-B14F-4D97-AF65-F5344CB8AC3E}">
        <p14:creationId xmlns:p14="http://schemas.microsoft.com/office/powerpoint/2010/main" val="1663829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F7D9954-CD49-6ED8-8174-ED0E7AEB51E3}"/>
              </a:ext>
            </a:extLst>
          </p:cNvPr>
          <p:cNvSpPr>
            <a:spLocks noGrp="1" noChangeArrowheads="1"/>
          </p:cNvSpPr>
          <p:nvPr>
            <p:ph type="title"/>
          </p:nvPr>
        </p:nvSpPr>
        <p:spPr/>
        <p:txBody>
          <a:bodyPr/>
          <a:lstStyle/>
          <a:p>
            <a:pPr eaLnBrk="1" hangingPunct="1"/>
            <a:r>
              <a:rPr lang="en-US" altLang="en-US" dirty="0"/>
              <a:t>Use of Templates</a:t>
            </a:r>
          </a:p>
        </p:txBody>
      </p:sp>
      <p:sp>
        <p:nvSpPr>
          <p:cNvPr id="39939" name="Rectangle 3">
            <a:extLst>
              <a:ext uri="{FF2B5EF4-FFF2-40B4-BE49-F238E27FC236}">
                <a16:creationId xmlns:a16="http://schemas.microsoft.com/office/drawing/2014/main" id="{F2506289-C1E5-62D2-E2A2-46CF4B771159}"/>
              </a:ext>
            </a:extLst>
          </p:cNvPr>
          <p:cNvSpPr>
            <a:spLocks noGrp="1" noChangeArrowheads="1"/>
          </p:cNvSpPr>
          <p:nvPr>
            <p:ph idx="4294967295"/>
          </p:nvPr>
        </p:nvSpPr>
        <p:spPr>
          <a:xfrm>
            <a:off x="3313585" y="614041"/>
            <a:ext cx="4841875" cy="3915418"/>
          </a:xfrm>
        </p:spPr>
        <p:txBody>
          <a:bodyPr/>
          <a:lstStyle/>
          <a:p>
            <a:pPr eaLnBrk="1" hangingPunct="1"/>
            <a:r>
              <a:rPr lang="en-US" altLang="en-US" sz="2000" b="1" dirty="0">
                <a:solidFill>
                  <a:schemeClr val="tx2">
                    <a:lumMod val="10000"/>
                  </a:schemeClr>
                </a:solidFill>
              </a:rPr>
              <a:t>Premiere Pro templates are pre-made project files broken down into editable layers for easy customization. </a:t>
            </a:r>
          </a:p>
          <a:p>
            <a:pPr eaLnBrk="1" hangingPunct="1"/>
            <a:r>
              <a:rPr lang="en-US" altLang="en-US" sz="2000" b="1" dirty="0">
                <a:solidFill>
                  <a:schemeClr val="tx2">
                    <a:lumMod val="10000"/>
                  </a:schemeClr>
                </a:solidFill>
              </a:rPr>
              <a:t>As professionally made assets, templates can be a great starting point for a video project as you won’t have to start from scratch—simply make adjustments to colors, fonts, animations, and text, to create something truly bespoke.</a:t>
            </a:r>
          </a:p>
        </p:txBody>
      </p:sp>
    </p:spTree>
    <p:extLst>
      <p:ext uri="{BB962C8B-B14F-4D97-AF65-F5344CB8AC3E}">
        <p14:creationId xmlns:p14="http://schemas.microsoft.com/office/powerpoint/2010/main" val="3467812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F7D9954-CD49-6ED8-8174-ED0E7AEB51E3}"/>
              </a:ext>
            </a:extLst>
          </p:cNvPr>
          <p:cNvSpPr>
            <a:spLocks noGrp="1" noChangeArrowheads="1"/>
          </p:cNvSpPr>
          <p:nvPr>
            <p:ph type="title"/>
          </p:nvPr>
        </p:nvSpPr>
        <p:spPr/>
        <p:txBody>
          <a:bodyPr/>
          <a:lstStyle/>
          <a:p>
            <a:pPr eaLnBrk="1" hangingPunct="1"/>
            <a:r>
              <a:rPr lang="en-US" altLang="en-US" dirty="0"/>
              <a:t>Use of Templates</a:t>
            </a:r>
          </a:p>
        </p:txBody>
      </p:sp>
      <p:sp>
        <p:nvSpPr>
          <p:cNvPr id="39939" name="Rectangle 3">
            <a:extLst>
              <a:ext uri="{FF2B5EF4-FFF2-40B4-BE49-F238E27FC236}">
                <a16:creationId xmlns:a16="http://schemas.microsoft.com/office/drawing/2014/main" id="{F2506289-C1E5-62D2-E2A2-46CF4B771159}"/>
              </a:ext>
            </a:extLst>
          </p:cNvPr>
          <p:cNvSpPr>
            <a:spLocks noGrp="1" noChangeArrowheads="1"/>
          </p:cNvSpPr>
          <p:nvPr>
            <p:ph idx="4294967295"/>
          </p:nvPr>
        </p:nvSpPr>
        <p:spPr>
          <a:xfrm>
            <a:off x="3338299" y="749966"/>
            <a:ext cx="4841875" cy="3915418"/>
          </a:xfrm>
        </p:spPr>
        <p:txBody>
          <a:bodyPr/>
          <a:lstStyle/>
          <a:p>
            <a:pPr eaLnBrk="1" hangingPunct="1"/>
            <a:r>
              <a:rPr lang="en-US" altLang="en-US" sz="2000" b="1" dirty="0">
                <a:solidFill>
                  <a:schemeClr val="tx2">
                    <a:lumMod val="10000"/>
                  </a:schemeClr>
                </a:solidFill>
              </a:rPr>
              <a:t>Video templates for Premiere Pro are especially useful for those looking to harness the power of a motion graphics suite like Adobe After Effects, without first having to learn this program inside out. </a:t>
            </a:r>
          </a:p>
          <a:p>
            <a:pPr eaLnBrk="1" hangingPunct="1"/>
            <a:endParaRPr lang="en-US" altLang="en-US" sz="2000" b="1" dirty="0">
              <a:solidFill>
                <a:schemeClr val="tx2">
                  <a:lumMod val="10000"/>
                </a:schemeClr>
              </a:solidFill>
            </a:endParaRPr>
          </a:p>
          <a:p>
            <a:pPr eaLnBrk="1" hangingPunct="1"/>
            <a:r>
              <a:rPr lang="en-US" altLang="en-US" sz="2000" b="1" dirty="0">
                <a:solidFill>
                  <a:schemeClr val="tx2">
                    <a:lumMod val="10000"/>
                  </a:schemeClr>
                </a:solidFill>
              </a:rPr>
              <a:t>Whether you need a new YouTube opener, a series of motion graphics or inspiration for lower thirds, Premiere Pro templates can help add a professional touch to your next project.</a:t>
            </a:r>
          </a:p>
          <a:p>
            <a:pPr eaLnBrk="1" hangingPunct="1"/>
            <a:endParaRPr lang="en-US" altLang="en-US" sz="2000" b="1" dirty="0">
              <a:solidFill>
                <a:schemeClr val="tx2">
                  <a:lumMod val="10000"/>
                </a:schemeClr>
              </a:solidFill>
            </a:endParaRPr>
          </a:p>
        </p:txBody>
      </p:sp>
    </p:spTree>
    <p:extLst>
      <p:ext uri="{BB962C8B-B14F-4D97-AF65-F5344CB8AC3E}">
        <p14:creationId xmlns:p14="http://schemas.microsoft.com/office/powerpoint/2010/main" val="1546929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F7D9954-CD49-6ED8-8174-ED0E7AEB51E3}"/>
              </a:ext>
            </a:extLst>
          </p:cNvPr>
          <p:cNvSpPr>
            <a:spLocks noGrp="1" noChangeArrowheads="1"/>
          </p:cNvSpPr>
          <p:nvPr>
            <p:ph type="title"/>
          </p:nvPr>
        </p:nvSpPr>
        <p:spPr/>
        <p:txBody>
          <a:bodyPr/>
          <a:lstStyle/>
          <a:p>
            <a:pPr eaLnBrk="1" hangingPunct="1"/>
            <a:r>
              <a:rPr lang="en-US" altLang="en-US" dirty="0"/>
              <a:t>Use of Templates</a:t>
            </a:r>
          </a:p>
        </p:txBody>
      </p:sp>
      <p:sp>
        <p:nvSpPr>
          <p:cNvPr id="39939" name="Rectangle 3">
            <a:extLst>
              <a:ext uri="{FF2B5EF4-FFF2-40B4-BE49-F238E27FC236}">
                <a16:creationId xmlns:a16="http://schemas.microsoft.com/office/drawing/2014/main" id="{F2506289-C1E5-62D2-E2A2-46CF4B771159}"/>
              </a:ext>
            </a:extLst>
          </p:cNvPr>
          <p:cNvSpPr>
            <a:spLocks noGrp="1" noChangeArrowheads="1"/>
          </p:cNvSpPr>
          <p:nvPr>
            <p:ph idx="4294967295"/>
          </p:nvPr>
        </p:nvSpPr>
        <p:spPr>
          <a:xfrm>
            <a:off x="3313585" y="614041"/>
            <a:ext cx="4841875" cy="3915418"/>
          </a:xfrm>
        </p:spPr>
        <p:txBody>
          <a:bodyPr/>
          <a:lstStyle/>
          <a:p>
            <a:pPr eaLnBrk="1" hangingPunct="1"/>
            <a:r>
              <a:rPr lang="en-US" altLang="en-US" sz="2000" b="1" dirty="0">
                <a:solidFill>
                  <a:schemeClr val="tx2">
                    <a:lumMod val="10000"/>
                  </a:schemeClr>
                </a:solidFill>
              </a:rPr>
              <a:t>Save Time</a:t>
            </a:r>
          </a:p>
          <a:p>
            <a:pPr eaLnBrk="1" hangingPunct="1"/>
            <a:r>
              <a:rPr lang="en-US" altLang="en-US" sz="2000" b="1" dirty="0">
                <a:solidFill>
                  <a:schemeClr val="tx2">
                    <a:lumMod val="10000"/>
                  </a:schemeClr>
                </a:solidFill>
              </a:rPr>
              <a:t>Save Money</a:t>
            </a:r>
          </a:p>
          <a:p>
            <a:pPr eaLnBrk="1" hangingPunct="1"/>
            <a:r>
              <a:rPr lang="en-US" altLang="en-US" sz="2000" b="1" dirty="0">
                <a:solidFill>
                  <a:schemeClr val="tx2">
                    <a:lumMod val="10000"/>
                  </a:schemeClr>
                </a:solidFill>
              </a:rPr>
              <a:t>Broadcast Quality Result</a:t>
            </a:r>
          </a:p>
          <a:p>
            <a:pPr eaLnBrk="1" hangingPunct="1"/>
            <a:r>
              <a:rPr lang="en-US" altLang="en-US" sz="2000" b="1" dirty="0">
                <a:solidFill>
                  <a:schemeClr val="tx2">
                    <a:lumMod val="10000"/>
                  </a:schemeClr>
                </a:solidFill>
              </a:rPr>
              <a:t>Choice</a:t>
            </a:r>
          </a:p>
          <a:p>
            <a:pPr eaLnBrk="1" hangingPunct="1"/>
            <a:r>
              <a:rPr lang="en-US" altLang="en-US" sz="2000" b="1" dirty="0">
                <a:solidFill>
                  <a:schemeClr val="tx2">
                    <a:lumMod val="10000"/>
                  </a:schemeClr>
                </a:solidFill>
              </a:rPr>
              <a:t>Customizable</a:t>
            </a:r>
          </a:p>
          <a:p>
            <a:pPr eaLnBrk="1" hangingPunct="1"/>
            <a:r>
              <a:rPr lang="en-US" altLang="en-US" sz="2000" b="1" dirty="0">
                <a:solidFill>
                  <a:schemeClr val="tx2">
                    <a:lumMod val="10000"/>
                  </a:schemeClr>
                </a:solidFill>
              </a:rPr>
              <a:t>Originality</a:t>
            </a:r>
          </a:p>
        </p:txBody>
      </p:sp>
    </p:spTree>
    <p:extLst>
      <p:ext uri="{BB962C8B-B14F-4D97-AF65-F5344CB8AC3E}">
        <p14:creationId xmlns:p14="http://schemas.microsoft.com/office/powerpoint/2010/main" val="2658716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F7D9954-CD49-6ED8-8174-ED0E7AEB51E3}"/>
              </a:ext>
            </a:extLst>
          </p:cNvPr>
          <p:cNvSpPr>
            <a:spLocks noGrp="1" noChangeArrowheads="1"/>
          </p:cNvSpPr>
          <p:nvPr>
            <p:ph type="title"/>
          </p:nvPr>
        </p:nvSpPr>
        <p:spPr/>
        <p:txBody>
          <a:bodyPr/>
          <a:lstStyle/>
          <a:p>
            <a:pPr eaLnBrk="1" hangingPunct="1"/>
            <a:r>
              <a:rPr lang="en-US" altLang="en-US" dirty="0"/>
              <a:t>Use of Templates</a:t>
            </a:r>
          </a:p>
        </p:txBody>
      </p:sp>
      <p:sp>
        <p:nvSpPr>
          <p:cNvPr id="39939" name="Rectangle 3">
            <a:extLst>
              <a:ext uri="{FF2B5EF4-FFF2-40B4-BE49-F238E27FC236}">
                <a16:creationId xmlns:a16="http://schemas.microsoft.com/office/drawing/2014/main" id="{F2506289-C1E5-62D2-E2A2-46CF4B771159}"/>
              </a:ext>
            </a:extLst>
          </p:cNvPr>
          <p:cNvSpPr>
            <a:spLocks noGrp="1" noChangeArrowheads="1"/>
          </p:cNvSpPr>
          <p:nvPr>
            <p:ph idx="4294967295"/>
          </p:nvPr>
        </p:nvSpPr>
        <p:spPr>
          <a:xfrm>
            <a:off x="3313585" y="614041"/>
            <a:ext cx="4841875" cy="3915418"/>
          </a:xfrm>
        </p:spPr>
        <p:txBody>
          <a:bodyPr/>
          <a:lstStyle/>
          <a:p>
            <a:pPr eaLnBrk="1" hangingPunct="1"/>
            <a:r>
              <a:rPr lang="en-US" altLang="en-US" sz="2000" b="1" dirty="0">
                <a:solidFill>
                  <a:schemeClr val="tx2">
                    <a:lumMod val="10000"/>
                  </a:schemeClr>
                </a:solidFill>
              </a:rPr>
              <a:t>Creating cutting-edge and quality videos has never been easier! If you’re new to Premiere Pro, the program allows you to edit, cut and create sequences from video footage. </a:t>
            </a:r>
          </a:p>
          <a:p>
            <a:pPr eaLnBrk="1" hangingPunct="1"/>
            <a:r>
              <a:rPr lang="en-US" altLang="en-US" sz="2000" b="1" dirty="0">
                <a:solidFill>
                  <a:schemeClr val="tx2">
                    <a:lumMod val="10000"/>
                  </a:schemeClr>
                </a:solidFill>
              </a:rPr>
              <a:t>After Effects is a program that builds effects, motion graphics and typography from scratch to layer your footage with. Premiere Pro templates integrate both Premiere Pro and After Effects together, offering ready-made video designs. </a:t>
            </a:r>
          </a:p>
        </p:txBody>
      </p:sp>
    </p:spTree>
    <p:extLst>
      <p:ext uri="{BB962C8B-B14F-4D97-AF65-F5344CB8AC3E}">
        <p14:creationId xmlns:p14="http://schemas.microsoft.com/office/powerpoint/2010/main" val="60659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F7D9954-CD49-6ED8-8174-ED0E7AEB51E3}"/>
              </a:ext>
            </a:extLst>
          </p:cNvPr>
          <p:cNvSpPr>
            <a:spLocks noGrp="1" noChangeArrowheads="1"/>
          </p:cNvSpPr>
          <p:nvPr>
            <p:ph type="title"/>
          </p:nvPr>
        </p:nvSpPr>
        <p:spPr/>
        <p:txBody>
          <a:bodyPr/>
          <a:lstStyle/>
          <a:p>
            <a:pPr eaLnBrk="1" hangingPunct="1"/>
            <a:r>
              <a:rPr lang="en-US" altLang="en-US" dirty="0"/>
              <a:t>Use of Templates</a:t>
            </a:r>
          </a:p>
        </p:txBody>
      </p:sp>
      <p:sp>
        <p:nvSpPr>
          <p:cNvPr id="39939" name="Rectangle 3">
            <a:extLst>
              <a:ext uri="{FF2B5EF4-FFF2-40B4-BE49-F238E27FC236}">
                <a16:creationId xmlns:a16="http://schemas.microsoft.com/office/drawing/2014/main" id="{F2506289-C1E5-62D2-E2A2-46CF4B771159}"/>
              </a:ext>
            </a:extLst>
          </p:cNvPr>
          <p:cNvSpPr>
            <a:spLocks noGrp="1" noChangeArrowheads="1"/>
          </p:cNvSpPr>
          <p:nvPr>
            <p:ph idx="4294967295"/>
          </p:nvPr>
        </p:nvSpPr>
        <p:spPr>
          <a:xfrm>
            <a:off x="3313585" y="614041"/>
            <a:ext cx="4841875" cy="3915418"/>
          </a:xfrm>
        </p:spPr>
        <p:txBody>
          <a:bodyPr/>
          <a:lstStyle/>
          <a:p>
            <a:pPr eaLnBrk="1" hangingPunct="1"/>
            <a:r>
              <a:rPr lang="en-US" altLang="en-US" sz="1800" b="1" dirty="0">
                <a:solidFill>
                  <a:schemeClr val="tx2">
                    <a:lumMod val="10000"/>
                  </a:schemeClr>
                </a:solidFill>
              </a:rPr>
              <a:t>Templates are good for beginners as you can cut and construct video sequences, and then apply motion graphics and effects built by experts. They’re also a shortcut for experienced videographers wanting to upskill and build new content. </a:t>
            </a:r>
          </a:p>
          <a:p>
            <a:pPr eaLnBrk="1" hangingPunct="1"/>
            <a:r>
              <a:rPr lang="en-US" altLang="en-US" sz="1800" b="1" dirty="0">
                <a:solidFill>
                  <a:schemeClr val="tx2">
                    <a:lumMod val="10000"/>
                  </a:schemeClr>
                </a:solidFill>
              </a:rPr>
              <a:t>Professional filmmakers endorse Premiere Pro as the go-to video design and editing software. It has been used to edit some of the world’s biggest box office hits such as Gone Girl, Deadpool and Terminator: Dark Fate.</a:t>
            </a:r>
          </a:p>
          <a:p>
            <a:pPr eaLnBrk="1" hangingPunct="1"/>
            <a:endParaRPr lang="en-US" altLang="en-US" sz="1800" b="1" dirty="0">
              <a:solidFill>
                <a:schemeClr val="tx2">
                  <a:lumMod val="10000"/>
                </a:schemeClr>
              </a:solidFill>
            </a:endParaRPr>
          </a:p>
        </p:txBody>
      </p:sp>
    </p:spTree>
    <p:extLst>
      <p:ext uri="{BB962C8B-B14F-4D97-AF65-F5344CB8AC3E}">
        <p14:creationId xmlns:p14="http://schemas.microsoft.com/office/powerpoint/2010/main" val="65688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F7D9954-CD49-6ED8-8174-ED0E7AEB51E3}"/>
              </a:ext>
            </a:extLst>
          </p:cNvPr>
          <p:cNvSpPr>
            <a:spLocks noGrp="1" noChangeArrowheads="1"/>
          </p:cNvSpPr>
          <p:nvPr>
            <p:ph type="title"/>
          </p:nvPr>
        </p:nvSpPr>
        <p:spPr/>
        <p:txBody>
          <a:bodyPr/>
          <a:lstStyle/>
          <a:p>
            <a:pPr eaLnBrk="1" hangingPunct="1"/>
            <a:r>
              <a:rPr lang="en-US" altLang="en-US" dirty="0"/>
              <a:t>Use of Templates</a:t>
            </a:r>
          </a:p>
        </p:txBody>
      </p:sp>
      <p:sp>
        <p:nvSpPr>
          <p:cNvPr id="39939" name="Rectangle 3">
            <a:extLst>
              <a:ext uri="{FF2B5EF4-FFF2-40B4-BE49-F238E27FC236}">
                <a16:creationId xmlns:a16="http://schemas.microsoft.com/office/drawing/2014/main" id="{F2506289-C1E5-62D2-E2A2-46CF4B771159}"/>
              </a:ext>
            </a:extLst>
          </p:cNvPr>
          <p:cNvSpPr>
            <a:spLocks noGrp="1" noChangeArrowheads="1"/>
          </p:cNvSpPr>
          <p:nvPr>
            <p:ph idx="4294967295"/>
          </p:nvPr>
        </p:nvSpPr>
        <p:spPr>
          <a:xfrm>
            <a:off x="3313585" y="614041"/>
            <a:ext cx="4841875" cy="3915418"/>
          </a:xfrm>
        </p:spPr>
        <p:txBody>
          <a:bodyPr/>
          <a:lstStyle/>
          <a:p>
            <a:pPr eaLnBrk="1" hangingPunct="1"/>
            <a:r>
              <a:rPr lang="en-US" altLang="en-US" sz="1800" b="1" dirty="0">
                <a:solidFill>
                  <a:schemeClr val="tx2">
                    <a:lumMod val="10000"/>
                  </a:schemeClr>
                </a:solidFill>
              </a:rPr>
              <a:t>https://youtu.be/KfPIp-G1bpY</a:t>
            </a:r>
          </a:p>
        </p:txBody>
      </p:sp>
    </p:spTree>
    <p:extLst>
      <p:ext uri="{BB962C8B-B14F-4D97-AF65-F5344CB8AC3E}">
        <p14:creationId xmlns:p14="http://schemas.microsoft.com/office/powerpoint/2010/main" val="2683445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F7D9954-CD49-6ED8-8174-ED0E7AEB51E3}"/>
              </a:ext>
            </a:extLst>
          </p:cNvPr>
          <p:cNvSpPr>
            <a:spLocks noGrp="1" noChangeArrowheads="1"/>
          </p:cNvSpPr>
          <p:nvPr>
            <p:ph type="title"/>
          </p:nvPr>
        </p:nvSpPr>
        <p:spPr>
          <a:xfrm>
            <a:off x="699000" y="911700"/>
            <a:ext cx="2180124" cy="3327600"/>
          </a:xfrm>
        </p:spPr>
        <p:txBody>
          <a:bodyPr/>
          <a:lstStyle/>
          <a:p>
            <a:pPr eaLnBrk="1" hangingPunct="1"/>
            <a:r>
              <a:rPr lang="en-US" altLang="en-US" dirty="0"/>
              <a:t>Infographic Product</a:t>
            </a:r>
          </a:p>
        </p:txBody>
      </p:sp>
      <p:sp>
        <p:nvSpPr>
          <p:cNvPr id="39939" name="Rectangle 3">
            <a:extLst>
              <a:ext uri="{FF2B5EF4-FFF2-40B4-BE49-F238E27FC236}">
                <a16:creationId xmlns:a16="http://schemas.microsoft.com/office/drawing/2014/main" id="{F2506289-C1E5-62D2-E2A2-46CF4B771159}"/>
              </a:ext>
            </a:extLst>
          </p:cNvPr>
          <p:cNvSpPr>
            <a:spLocks noGrp="1" noChangeArrowheads="1"/>
          </p:cNvSpPr>
          <p:nvPr>
            <p:ph idx="4294967295"/>
          </p:nvPr>
        </p:nvSpPr>
        <p:spPr>
          <a:xfrm>
            <a:off x="3313585" y="614041"/>
            <a:ext cx="4841875" cy="3915418"/>
          </a:xfrm>
        </p:spPr>
        <p:txBody>
          <a:bodyPr/>
          <a:lstStyle/>
          <a:p>
            <a:pPr eaLnBrk="1" hangingPunct="1"/>
            <a:r>
              <a:rPr lang="en-US" altLang="en-US" sz="2000" b="1" dirty="0">
                <a:solidFill>
                  <a:schemeClr val="tx2">
                    <a:lumMod val="10000"/>
                  </a:schemeClr>
                </a:solidFill>
              </a:rPr>
              <a:t>visual representation of information about a specific product, designed to communicate key features, benefits, and other important details in a concise and engaging manner.</a:t>
            </a:r>
          </a:p>
        </p:txBody>
      </p:sp>
    </p:spTree>
    <p:extLst>
      <p:ext uri="{BB962C8B-B14F-4D97-AF65-F5344CB8AC3E}">
        <p14:creationId xmlns:p14="http://schemas.microsoft.com/office/powerpoint/2010/main" val="2749252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F7D9954-CD49-6ED8-8174-ED0E7AEB51E3}"/>
              </a:ext>
            </a:extLst>
          </p:cNvPr>
          <p:cNvSpPr>
            <a:spLocks noGrp="1" noChangeArrowheads="1"/>
          </p:cNvSpPr>
          <p:nvPr>
            <p:ph type="title"/>
          </p:nvPr>
        </p:nvSpPr>
        <p:spPr>
          <a:xfrm>
            <a:off x="699000" y="911700"/>
            <a:ext cx="2180124" cy="3327600"/>
          </a:xfrm>
        </p:spPr>
        <p:txBody>
          <a:bodyPr/>
          <a:lstStyle/>
          <a:p>
            <a:pPr eaLnBrk="1" hangingPunct="1"/>
            <a:r>
              <a:rPr lang="en-US" altLang="en-US" dirty="0"/>
              <a:t>Infographic Product</a:t>
            </a:r>
          </a:p>
        </p:txBody>
      </p:sp>
      <p:sp>
        <p:nvSpPr>
          <p:cNvPr id="39939" name="Rectangle 3">
            <a:extLst>
              <a:ext uri="{FF2B5EF4-FFF2-40B4-BE49-F238E27FC236}">
                <a16:creationId xmlns:a16="http://schemas.microsoft.com/office/drawing/2014/main" id="{F2506289-C1E5-62D2-E2A2-46CF4B771159}"/>
              </a:ext>
            </a:extLst>
          </p:cNvPr>
          <p:cNvSpPr>
            <a:spLocks noGrp="1" noChangeArrowheads="1"/>
          </p:cNvSpPr>
          <p:nvPr>
            <p:ph idx="4294967295"/>
          </p:nvPr>
        </p:nvSpPr>
        <p:spPr>
          <a:xfrm>
            <a:off x="3313585" y="614041"/>
            <a:ext cx="4841875" cy="3915418"/>
          </a:xfrm>
        </p:spPr>
        <p:txBody>
          <a:bodyPr/>
          <a:lstStyle/>
          <a:p>
            <a:pPr eaLnBrk="1" hangingPunct="1"/>
            <a:r>
              <a:rPr lang="en-US" altLang="en-US" sz="2000" b="1" dirty="0">
                <a:solidFill>
                  <a:schemeClr val="tx2">
                    <a:lumMod val="10000"/>
                  </a:schemeClr>
                </a:solidFill>
              </a:rPr>
              <a:t>Clear Purpose and Focus.</a:t>
            </a:r>
          </a:p>
          <a:p>
            <a:pPr eaLnBrk="1" hangingPunct="1"/>
            <a:r>
              <a:rPr lang="en-US" altLang="en-US" sz="2000" b="1" dirty="0">
                <a:solidFill>
                  <a:schemeClr val="tx2">
                    <a:lumMod val="10000"/>
                  </a:schemeClr>
                </a:solidFill>
              </a:rPr>
              <a:t>Clean Design.</a:t>
            </a:r>
          </a:p>
          <a:p>
            <a:pPr eaLnBrk="1" hangingPunct="1"/>
            <a:r>
              <a:rPr lang="en-US" altLang="en-US" sz="2000" b="1" dirty="0">
                <a:solidFill>
                  <a:schemeClr val="tx2">
                    <a:lumMod val="10000"/>
                  </a:schemeClr>
                </a:solidFill>
              </a:rPr>
              <a:t>Visuals.</a:t>
            </a:r>
          </a:p>
          <a:p>
            <a:pPr eaLnBrk="1" hangingPunct="1"/>
            <a:r>
              <a:rPr lang="en-US" altLang="en-US" sz="2000" b="1" dirty="0">
                <a:solidFill>
                  <a:schemeClr val="tx2">
                    <a:lumMod val="10000"/>
                  </a:schemeClr>
                </a:solidFill>
              </a:rPr>
              <a:t>Engaging Information &amp; Data.</a:t>
            </a:r>
          </a:p>
          <a:p>
            <a:pPr eaLnBrk="1" hangingPunct="1"/>
            <a:r>
              <a:rPr lang="en-US" altLang="en-US" sz="2000" b="1" dirty="0">
                <a:solidFill>
                  <a:schemeClr val="tx2">
                    <a:lumMod val="10000"/>
                  </a:schemeClr>
                </a:solidFill>
              </a:rPr>
              <a:t>Reputable Sources.</a:t>
            </a:r>
          </a:p>
        </p:txBody>
      </p:sp>
    </p:spTree>
    <p:extLst>
      <p:ext uri="{BB962C8B-B14F-4D97-AF65-F5344CB8AC3E}">
        <p14:creationId xmlns:p14="http://schemas.microsoft.com/office/powerpoint/2010/main" val="1328408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F7D9954-CD49-6ED8-8174-ED0E7AEB51E3}"/>
              </a:ext>
            </a:extLst>
          </p:cNvPr>
          <p:cNvSpPr>
            <a:spLocks noGrp="1" noChangeArrowheads="1"/>
          </p:cNvSpPr>
          <p:nvPr>
            <p:ph type="title"/>
          </p:nvPr>
        </p:nvSpPr>
        <p:spPr>
          <a:xfrm>
            <a:off x="699000" y="911700"/>
            <a:ext cx="2180124" cy="3327600"/>
          </a:xfrm>
        </p:spPr>
        <p:txBody>
          <a:bodyPr/>
          <a:lstStyle/>
          <a:p>
            <a:pPr eaLnBrk="1" hangingPunct="1"/>
            <a:r>
              <a:rPr lang="en-US" altLang="en-US" dirty="0"/>
              <a:t>Infographic Product</a:t>
            </a:r>
          </a:p>
        </p:txBody>
      </p:sp>
      <p:sp>
        <p:nvSpPr>
          <p:cNvPr id="39939" name="Rectangle 3">
            <a:extLst>
              <a:ext uri="{FF2B5EF4-FFF2-40B4-BE49-F238E27FC236}">
                <a16:creationId xmlns:a16="http://schemas.microsoft.com/office/drawing/2014/main" id="{F2506289-C1E5-62D2-E2A2-46CF4B771159}"/>
              </a:ext>
            </a:extLst>
          </p:cNvPr>
          <p:cNvSpPr>
            <a:spLocks noGrp="1" noChangeArrowheads="1"/>
          </p:cNvSpPr>
          <p:nvPr>
            <p:ph idx="4294967295"/>
          </p:nvPr>
        </p:nvSpPr>
        <p:spPr>
          <a:xfrm>
            <a:off x="3313585" y="614041"/>
            <a:ext cx="4841875" cy="3915418"/>
          </a:xfrm>
        </p:spPr>
        <p:txBody>
          <a:bodyPr/>
          <a:lstStyle/>
          <a:p>
            <a:pPr eaLnBrk="1" hangingPunct="1"/>
            <a:r>
              <a:rPr lang="en-US" altLang="en-US" sz="2000" b="1" dirty="0">
                <a:solidFill>
                  <a:schemeClr val="tx2">
                    <a:lumMod val="10000"/>
                  </a:schemeClr>
                </a:solidFill>
              </a:rPr>
              <a:t>An effective infographic delivers data and analysis in a way that helps your audience digest and understand information easily in a visually pleasing format. </a:t>
            </a:r>
          </a:p>
          <a:p>
            <a:pPr eaLnBrk="1" hangingPunct="1"/>
            <a:r>
              <a:rPr lang="en-US" altLang="en-US" sz="2000" b="1" dirty="0">
                <a:solidFill>
                  <a:schemeClr val="tx2">
                    <a:lumMod val="10000"/>
                  </a:schemeClr>
                </a:solidFill>
              </a:rPr>
              <a:t>“It (infographic) keeps people's interest by lending a storytelling and visual element to what can be sterile research.”</a:t>
            </a:r>
          </a:p>
        </p:txBody>
      </p:sp>
    </p:spTree>
    <p:extLst>
      <p:ext uri="{BB962C8B-B14F-4D97-AF65-F5344CB8AC3E}">
        <p14:creationId xmlns:p14="http://schemas.microsoft.com/office/powerpoint/2010/main" val="334151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5422E49-1610-91A4-A84C-B5314A8F9C32}"/>
              </a:ext>
            </a:extLst>
          </p:cNvPr>
          <p:cNvSpPr>
            <a:spLocks noGrp="1" noChangeArrowheads="1"/>
          </p:cNvSpPr>
          <p:nvPr>
            <p:ph type="title"/>
          </p:nvPr>
        </p:nvSpPr>
        <p:spPr>
          <a:xfrm>
            <a:off x="698999" y="911700"/>
            <a:ext cx="2810319" cy="3327600"/>
          </a:xfrm>
        </p:spPr>
        <p:txBody>
          <a:bodyPr/>
          <a:lstStyle/>
          <a:p>
            <a:pPr eaLnBrk="1" hangingPunct="1"/>
            <a:r>
              <a:rPr lang="en-US" altLang="en-US" sz="1800" dirty="0"/>
              <a:t>Types of </a:t>
            </a:r>
            <a:br>
              <a:rPr lang="en-US" altLang="en-US" sz="1800" dirty="0"/>
            </a:br>
            <a:r>
              <a:rPr lang="en-US" altLang="en-US" sz="1800" dirty="0"/>
              <a:t>Animation</a:t>
            </a:r>
          </a:p>
        </p:txBody>
      </p:sp>
      <p:sp>
        <p:nvSpPr>
          <p:cNvPr id="36867" name="Rectangle 3">
            <a:extLst>
              <a:ext uri="{FF2B5EF4-FFF2-40B4-BE49-F238E27FC236}">
                <a16:creationId xmlns:a16="http://schemas.microsoft.com/office/drawing/2014/main" id="{07A1A1BB-C6CD-D99C-3076-9235DE5CB23C}"/>
              </a:ext>
            </a:extLst>
          </p:cNvPr>
          <p:cNvSpPr>
            <a:spLocks noGrp="1" noChangeArrowheads="1"/>
          </p:cNvSpPr>
          <p:nvPr>
            <p:ph idx="4294967295"/>
          </p:nvPr>
        </p:nvSpPr>
        <p:spPr>
          <a:xfrm>
            <a:off x="3709001" y="691238"/>
            <a:ext cx="4841875" cy="3548062"/>
          </a:xfrm>
        </p:spPr>
        <p:txBody>
          <a:bodyPr/>
          <a:lstStyle/>
          <a:p>
            <a:pPr eaLnBrk="1" hangingPunct="1"/>
            <a:r>
              <a:rPr lang="en-US" altLang="en-US" sz="1800" dirty="0">
                <a:solidFill>
                  <a:schemeClr val="tx2">
                    <a:lumMod val="10000"/>
                  </a:schemeClr>
                </a:solidFill>
              </a:rPr>
              <a:t>Traditional, 2D animation, 3D animation, motion graphics, and stop motion.</a:t>
            </a:r>
          </a:p>
          <a:p>
            <a:pPr eaLnBrk="1" hangingPunct="1"/>
            <a:r>
              <a:rPr lang="en-US" altLang="en-US" sz="1800" dirty="0">
                <a:solidFill>
                  <a:schemeClr val="tx2">
                    <a:lumMod val="10000"/>
                  </a:schemeClr>
                </a:solidFill>
              </a:rPr>
              <a:t>Each type of animation has its own unique set of advantages and disadvantages. They’re used for different purposes, too.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F7D9954-CD49-6ED8-8174-ED0E7AEB51E3}"/>
              </a:ext>
            </a:extLst>
          </p:cNvPr>
          <p:cNvSpPr>
            <a:spLocks noGrp="1" noChangeArrowheads="1"/>
          </p:cNvSpPr>
          <p:nvPr>
            <p:ph type="title"/>
          </p:nvPr>
        </p:nvSpPr>
        <p:spPr>
          <a:xfrm>
            <a:off x="699000" y="911700"/>
            <a:ext cx="2180124" cy="3327600"/>
          </a:xfrm>
        </p:spPr>
        <p:txBody>
          <a:bodyPr/>
          <a:lstStyle/>
          <a:p>
            <a:pPr eaLnBrk="1" hangingPunct="1"/>
            <a:r>
              <a:rPr lang="en-US" altLang="en-US" dirty="0"/>
              <a:t>Infographic Product</a:t>
            </a:r>
          </a:p>
        </p:txBody>
      </p:sp>
      <p:sp>
        <p:nvSpPr>
          <p:cNvPr id="39939" name="Rectangle 3">
            <a:extLst>
              <a:ext uri="{FF2B5EF4-FFF2-40B4-BE49-F238E27FC236}">
                <a16:creationId xmlns:a16="http://schemas.microsoft.com/office/drawing/2014/main" id="{F2506289-C1E5-62D2-E2A2-46CF4B771159}"/>
              </a:ext>
            </a:extLst>
          </p:cNvPr>
          <p:cNvSpPr>
            <a:spLocks noGrp="1" noChangeArrowheads="1"/>
          </p:cNvSpPr>
          <p:nvPr>
            <p:ph idx="4294967295"/>
          </p:nvPr>
        </p:nvSpPr>
        <p:spPr>
          <a:xfrm>
            <a:off x="3313585" y="614041"/>
            <a:ext cx="4841875" cy="3915418"/>
          </a:xfrm>
        </p:spPr>
        <p:txBody>
          <a:bodyPr/>
          <a:lstStyle/>
          <a:p>
            <a:pPr eaLnBrk="1" hangingPunct="1"/>
            <a:r>
              <a:rPr lang="en-US" altLang="en-US" sz="2000" b="1" dirty="0">
                <a:solidFill>
                  <a:schemeClr val="tx2">
                    <a:lumMod val="10000"/>
                  </a:schemeClr>
                </a:solidFill>
              </a:rPr>
              <a:t>Infographics are used in a variety of marketing campaigns. You can use them to educate buyers about new products or services, or you can use them to enhance your marketing content by adding an eye-catching visual element. </a:t>
            </a:r>
          </a:p>
          <a:p>
            <a:pPr eaLnBrk="1" hangingPunct="1"/>
            <a:r>
              <a:rPr lang="en-US" altLang="en-US" sz="2000" b="1" dirty="0">
                <a:solidFill>
                  <a:schemeClr val="tx2">
                    <a:lumMod val="10000"/>
                  </a:schemeClr>
                </a:solidFill>
              </a:rPr>
              <a:t>You can also utilize them to explain how to use a product or service effectively.</a:t>
            </a:r>
          </a:p>
        </p:txBody>
      </p:sp>
    </p:spTree>
    <p:extLst>
      <p:ext uri="{BB962C8B-B14F-4D97-AF65-F5344CB8AC3E}">
        <p14:creationId xmlns:p14="http://schemas.microsoft.com/office/powerpoint/2010/main" val="1232504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F7D9954-CD49-6ED8-8174-ED0E7AEB51E3}"/>
              </a:ext>
            </a:extLst>
          </p:cNvPr>
          <p:cNvSpPr>
            <a:spLocks noGrp="1" noChangeArrowheads="1"/>
          </p:cNvSpPr>
          <p:nvPr>
            <p:ph type="title"/>
          </p:nvPr>
        </p:nvSpPr>
        <p:spPr>
          <a:xfrm>
            <a:off x="699000" y="911700"/>
            <a:ext cx="2180124" cy="3327600"/>
          </a:xfrm>
        </p:spPr>
        <p:txBody>
          <a:bodyPr/>
          <a:lstStyle/>
          <a:p>
            <a:pPr eaLnBrk="1" hangingPunct="1"/>
            <a:r>
              <a:rPr lang="en-US" altLang="en-US" dirty="0"/>
              <a:t>Infographic Product</a:t>
            </a:r>
          </a:p>
        </p:txBody>
      </p:sp>
      <p:sp>
        <p:nvSpPr>
          <p:cNvPr id="39939" name="Rectangle 3">
            <a:extLst>
              <a:ext uri="{FF2B5EF4-FFF2-40B4-BE49-F238E27FC236}">
                <a16:creationId xmlns:a16="http://schemas.microsoft.com/office/drawing/2014/main" id="{F2506289-C1E5-62D2-E2A2-46CF4B771159}"/>
              </a:ext>
            </a:extLst>
          </p:cNvPr>
          <p:cNvSpPr>
            <a:spLocks noGrp="1" noChangeArrowheads="1"/>
          </p:cNvSpPr>
          <p:nvPr>
            <p:ph idx="4294967295"/>
          </p:nvPr>
        </p:nvSpPr>
        <p:spPr>
          <a:xfrm>
            <a:off x="3313585" y="614041"/>
            <a:ext cx="4841875" cy="3915418"/>
          </a:xfrm>
        </p:spPr>
        <p:txBody>
          <a:bodyPr/>
          <a:lstStyle/>
          <a:p>
            <a:pPr eaLnBrk="1" hangingPunct="1"/>
            <a:r>
              <a:rPr lang="en-US" altLang="en-US" sz="2000" b="1" dirty="0">
                <a:solidFill>
                  <a:schemeClr val="tx2">
                    <a:lumMod val="10000"/>
                  </a:schemeClr>
                </a:solidFill>
              </a:rPr>
              <a:t>Outline your goals for creating your infographic.</a:t>
            </a:r>
          </a:p>
          <a:p>
            <a:pPr eaLnBrk="1" hangingPunct="1"/>
            <a:r>
              <a:rPr lang="en-US" altLang="en-US" sz="2000" b="1" dirty="0">
                <a:solidFill>
                  <a:schemeClr val="tx2">
                    <a:lumMod val="10000"/>
                  </a:schemeClr>
                </a:solidFill>
              </a:rPr>
              <a:t>Collect data for your infographic.</a:t>
            </a:r>
          </a:p>
          <a:p>
            <a:pPr eaLnBrk="1" hangingPunct="1"/>
            <a:r>
              <a:rPr lang="en-US" altLang="en-US" sz="2000" b="1" dirty="0">
                <a:solidFill>
                  <a:schemeClr val="tx2">
                    <a:lumMod val="10000"/>
                  </a:schemeClr>
                </a:solidFill>
              </a:rPr>
              <a:t>Make data visualizations for your infographic.</a:t>
            </a:r>
          </a:p>
          <a:p>
            <a:pPr eaLnBrk="1" hangingPunct="1"/>
            <a:r>
              <a:rPr lang="en-US" altLang="en-US" sz="2000" b="1" dirty="0">
                <a:solidFill>
                  <a:schemeClr val="tx2">
                    <a:lumMod val="10000"/>
                  </a:schemeClr>
                </a:solidFill>
              </a:rPr>
              <a:t>Create your layout using an infographic template.</a:t>
            </a:r>
          </a:p>
          <a:p>
            <a:pPr eaLnBrk="1" hangingPunct="1"/>
            <a:r>
              <a:rPr lang="en-US" altLang="en-US" sz="2000" b="1" dirty="0">
                <a:solidFill>
                  <a:schemeClr val="tx2">
                    <a:lumMod val="10000"/>
                  </a:schemeClr>
                </a:solidFill>
              </a:rPr>
              <a:t>Add style to your infographic design to make it stand </a:t>
            </a:r>
            <a:r>
              <a:rPr lang="en-US" altLang="en-US" sz="2000" b="1" dirty="0" err="1">
                <a:solidFill>
                  <a:schemeClr val="tx2">
                    <a:lumMod val="10000"/>
                  </a:schemeClr>
                </a:solidFill>
              </a:rPr>
              <a:t>ou</a:t>
            </a:r>
            <a:r>
              <a:rPr lang="en-US" altLang="en-US" sz="2000" b="1" dirty="0">
                <a:solidFill>
                  <a:schemeClr val="tx2">
                    <a:lumMod val="10000"/>
                  </a:schemeClr>
                </a:solidFill>
              </a:rPr>
              <a:t>.</a:t>
            </a:r>
          </a:p>
        </p:txBody>
      </p:sp>
    </p:spTree>
    <p:extLst>
      <p:ext uri="{BB962C8B-B14F-4D97-AF65-F5344CB8AC3E}">
        <p14:creationId xmlns:p14="http://schemas.microsoft.com/office/powerpoint/2010/main" val="3763191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F7D9954-CD49-6ED8-8174-ED0E7AEB51E3}"/>
              </a:ext>
            </a:extLst>
          </p:cNvPr>
          <p:cNvSpPr>
            <a:spLocks noGrp="1" noChangeArrowheads="1"/>
          </p:cNvSpPr>
          <p:nvPr>
            <p:ph type="title"/>
          </p:nvPr>
        </p:nvSpPr>
        <p:spPr>
          <a:xfrm>
            <a:off x="699000" y="911700"/>
            <a:ext cx="2204838" cy="3327600"/>
          </a:xfrm>
        </p:spPr>
        <p:txBody>
          <a:bodyPr/>
          <a:lstStyle/>
          <a:p>
            <a:pPr eaLnBrk="1" hangingPunct="1"/>
            <a:r>
              <a:rPr lang="en-US" altLang="en-US" dirty="0"/>
              <a:t>Typography Product</a:t>
            </a:r>
          </a:p>
        </p:txBody>
      </p:sp>
      <p:sp>
        <p:nvSpPr>
          <p:cNvPr id="39939" name="Rectangle 3">
            <a:extLst>
              <a:ext uri="{FF2B5EF4-FFF2-40B4-BE49-F238E27FC236}">
                <a16:creationId xmlns:a16="http://schemas.microsoft.com/office/drawing/2014/main" id="{F2506289-C1E5-62D2-E2A2-46CF4B771159}"/>
              </a:ext>
            </a:extLst>
          </p:cNvPr>
          <p:cNvSpPr>
            <a:spLocks noGrp="1" noChangeArrowheads="1"/>
          </p:cNvSpPr>
          <p:nvPr>
            <p:ph idx="4294967295"/>
          </p:nvPr>
        </p:nvSpPr>
        <p:spPr>
          <a:xfrm>
            <a:off x="3313585" y="614041"/>
            <a:ext cx="4841875" cy="3915418"/>
          </a:xfrm>
        </p:spPr>
        <p:txBody>
          <a:bodyPr/>
          <a:lstStyle/>
          <a:p>
            <a:pPr eaLnBrk="1" hangingPunct="1"/>
            <a:r>
              <a:rPr lang="en-US" altLang="en-US" sz="2000" b="1" dirty="0">
                <a:solidFill>
                  <a:schemeClr val="tx2">
                    <a:lumMod val="10000"/>
                  </a:schemeClr>
                </a:solidFill>
              </a:rPr>
              <a:t>Typography is the art of arranging letters and text in a way that makes the copy legible, clear, and visually appealing to the reader. </a:t>
            </a:r>
          </a:p>
          <a:p>
            <a:pPr eaLnBrk="1" hangingPunct="1"/>
            <a:r>
              <a:rPr lang="en-US" altLang="en-US" sz="2000" b="1" dirty="0">
                <a:solidFill>
                  <a:schemeClr val="tx2">
                    <a:lumMod val="10000"/>
                  </a:schemeClr>
                </a:solidFill>
              </a:rPr>
              <a:t>Typography involves font style, appearance, and structure, which aims to elicit certain emotions and convey specific messages. </a:t>
            </a:r>
          </a:p>
          <a:p>
            <a:pPr eaLnBrk="1" hangingPunct="1"/>
            <a:r>
              <a:rPr lang="en-US" altLang="en-US" sz="2000" b="1" dirty="0">
                <a:solidFill>
                  <a:schemeClr val="tx2">
                    <a:lumMod val="10000"/>
                  </a:schemeClr>
                </a:solidFill>
              </a:rPr>
              <a:t>In short, typography is what brings the text to life.</a:t>
            </a:r>
          </a:p>
        </p:txBody>
      </p:sp>
    </p:spTree>
    <p:extLst>
      <p:ext uri="{BB962C8B-B14F-4D97-AF65-F5344CB8AC3E}">
        <p14:creationId xmlns:p14="http://schemas.microsoft.com/office/powerpoint/2010/main" val="3090933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F7D9954-CD49-6ED8-8174-ED0E7AEB51E3}"/>
              </a:ext>
            </a:extLst>
          </p:cNvPr>
          <p:cNvSpPr>
            <a:spLocks noGrp="1" noChangeArrowheads="1"/>
          </p:cNvSpPr>
          <p:nvPr>
            <p:ph type="title"/>
          </p:nvPr>
        </p:nvSpPr>
        <p:spPr>
          <a:xfrm>
            <a:off x="699000" y="911700"/>
            <a:ext cx="2204838" cy="3327600"/>
          </a:xfrm>
        </p:spPr>
        <p:txBody>
          <a:bodyPr/>
          <a:lstStyle/>
          <a:p>
            <a:pPr eaLnBrk="1" hangingPunct="1"/>
            <a:r>
              <a:rPr lang="en-US" altLang="en-US" dirty="0"/>
              <a:t>Typography Product</a:t>
            </a:r>
          </a:p>
        </p:txBody>
      </p:sp>
      <p:pic>
        <p:nvPicPr>
          <p:cNvPr id="3" name="Content Placeholder 2" descr="A person standing next to a menu&#10;&#10;Description automatically generated">
            <a:extLst>
              <a:ext uri="{FF2B5EF4-FFF2-40B4-BE49-F238E27FC236}">
                <a16:creationId xmlns:a16="http://schemas.microsoft.com/office/drawing/2014/main" id="{A1041349-DA2E-D21E-01D4-68ED9D91911C}"/>
              </a:ext>
            </a:extLst>
          </p:cNvPr>
          <p:cNvPicPr>
            <a:picLocks noGrp="1" noChangeAspect="1"/>
          </p:cNvPicPr>
          <p:nvPr>
            <p:ph idx="4294967295"/>
          </p:nvPr>
        </p:nvPicPr>
        <p:blipFill>
          <a:blip r:embed="rId2"/>
          <a:stretch>
            <a:fillRect/>
          </a:stretch>
        </p:blipFill>
        <p:spPr>
          <a:xfrm>
            <a:off x="3225505" y="907950"/>
            <a:ext cx="5918495" cy="3327600"/>
          </a:xfrm>
        </p:spPr>
      </p:pic>
    </p:spTree>
    <p:extLst>
      <p:ext uri="{BB962C8B-B14F-4D97-AF65-F5344CB8AC3E}">
        <p14:creationId xmlns:p14="http://schemas.microsoft.com/office/powerpoint/2010/main" val="2848345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F7D9954-CD49-6ED8-8174-ED0E7AEB51E3}"/>
              </a:ext>
            </a:extLst>
          </p:cNvPr>
          <p:cNvSpPr>
            <a:spLocks noGrp="1" noChangeArrowheads="1"/>
          </p:cNvSpPr>
          <p:nvPr>
            <p:ph type="title"/>
          </p:nvPr>
        </p:nvSpPr>
        <p:spPr>
          <a:xfrm>
            <a:off x="699000" y="911700"/>
            <a:ext cx="2204838" cy="3327600"/>
          </a:xfrm>
        </p:spPr>
        <p:txBody>
          <a:bodyPr/>
          <a:lstStyle/>
          <a:p>
            <a:pPr eaLnBrk="1" hangingPunct="1"/>
            <a:r>
              <a:rPr lang="en-US" altLang="en-US" dirty="0"/>
              <a:t>Typography Product</a:t>
            </a:r>
          </a:p>
        </p:txBody>
      </p:sp>
      <p:sp>
        <p:nvSpPr>
          <p:cNvPr id="2" name="Rectangle 3">
            <a:extLst>
              <a:ext uri="{FF2B5EF4-FFF2-40B4-BE49-F238E27FC236}">
                <a16:creationId xmlns:a16="http://schemas.microsoft.com/office/drawing/2014/main" id="{E3115503-08EF-08E0-A4B7-342C67873D78}"/>
              </a:ext>
            </a:extLst>
          </p:cNvPr>
          <p:cNvSpPr txBox="1">
            <a:spLocks noChangeArrowheads="1"/>
          </p:cNvSpPr>
          <p:nvPr/>
        </p:nvSpPr>
        <p:spPr>
          <a:xfrm>
            <a:off x="3313585" y="614041"/>
            <a:ext cx="4841875" cy="391541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68300" algn="l" rtl="0">
              <a:lnSpc>
                <a:spcPct val="115000"/>
              </a:lnSpc>
              <a:spcBef>
                <a:spcPts val="6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1pPr>
            <a:lvl2pPr marL="914400" marR="0" lvl="1"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2pPr>
            <a:lvl3pPr marL="1371600" marR="0" lvl="2"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3pPr>
            <a:lvl4pPr marL="1828800" marR="0" lvl="3"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4pPr>
            <a:lvl5pPr marL="2286000" marR="0" lvl="4"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5pPr>
            <a:lvl6pPr marL="2743200" marR="0" lvl="5"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6pPr>
            <a:lvl7pPr marL="3200400" marR="0" lvl="6"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7pPr>
            <a:lvl8pPr marL="3657600" marR="0" lvl="7"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8pPr>
            <a:lvl9pPr marL="4114800" marR="0" lvl="8" indent="-368300" algn="l" rtl="0">
              <a:lnSpc>
                <a:spcPct val="115000"/>
              </a:lnSpc>
              <a:spcBef>
                <a:spcPts val="1000"/>
              </a:spcBef>
              <a:spcAft>
                <a:spcPts val="100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9pPr>
          </a:lstStyle>
          <a:p>
            <a:r>
              <a:rPr lang="en-US" altLang="en-US" sz="2000" b="1" dirty="0">
                <a:solidFill>
                  <a:schemeClr val="tx2">
                    <a:lumMod val="10000"/>
                  </a:schemeClr>
                </a:solidFill>
              </a:rPr>
              <a:t>Typography has two main purposes in graphic design. </a:t>
            </a:r>
          </a:p>
          <a:p>
            <a:r>
              <a:rPr lang="en-US" altLang="en-US" sz="2000" b="1" dirty="0">
                <a:solidFill>
                  <a:schemeClr val="tx2">
                    <a:lumMod val="10000"/>
                  </a:schemeClr>
                </a:solidFill>
              </a:rPr>
              <a:t>The first is to promote legibility, and the second is to help communicate the messaging, tone, and sentiment of a design piece. </a:t>
            </a:r>
          </a:p>
          <a:p>
            <a:r>
              <a:rPr lang="en-US" altLang="en-US" sz="2000" b="1" dirty="0">
                <a:solidFill>
                  <a:schemeClr val="tx2">
                    <a:lumMod val="10000"/>
                  </a:schemeClr>
                </a:solidFill>
              </a:rPr>
              <a:t>Another function of typography revolves around aesthetics. We're drawn to visually attractive designs that are clean and easy on the eyes.</a:t>
            </a:r>
          </a:p>
        </p:txBody>
      </p:sp>
    </p:spTree>
    <p:extLst>
      <p:ext uri="{BB962C8B-B14F-4D97-AF65-F5344CB8AC3E}">
        <p14:creationId xmlns:p14="http://schemas.microsoft.com/office/powerpoint/2010/main" val="4235256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F7D9954-CD49-6ED8-8174-ED0E7AEB51E3}"/>
              </a:ext>
            </a:extLst>
          </p:cNvPr>
          <p:cNvSpPr>
            <a:spLocks noGrp="1" noChangeArrowheads="1"/>
          </p:cNvSpPr>
          <p:nvPr>
            <p:ph type="title"/>
          </p:nvPr>
        </p:nvSpPr>
        <p:spPr>
          <a:xfrm>
            <a:off x="699000" y="911700"/>
            <a:ext cx="2204838" cy="3327600"/>
          </a:xfrm>
        </p:spPr>
        <p:txBody>
          <a:bodyPr/>
          <a:lstStyle/>
          <a:p>
            <a:pPr eaLnBrk="1" hangingPunct="1"/>
            <a:r>
              <a:rPr lang="en-US" altLang="en-US" dirty="0"/>
              <a:t>Typography Product</a:t>
            </a:r>
          </a:p>
        </p:txBody>
      </p:sp>
      <p:sp>
        <p:nvSpPr>
          <p:cNvPr id="2" name="Rectangle 3">
            <a:extLst>
              <a:ext uri="{FF2B5EF4-FFF2-40B4-BE49-F238E27FC236}">
                <a16:creationId xmlns:a16="http://schemas.microsoft.com/office/drawing/2014/main" id="{E3115503-08EF-08E0-A4B7-342C67873D78}"/>
              </a:ext>
            </a:extLst>
          </p:cNvPr>
          <p:cNvSpPr txBox="1">
            <a:spLocks noChangeArrowheads="1"/>
          </p:cNvSpPr>
          <p:nvPr/>
        </p:nvSpPr>
        <p:spPr>
          <a:xfrm>
            <a:off x="3313585" y="614041"/>
            <a:ext cx="4841875" cy="391541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68300" algn="l" rtl="0">
              <a:lnSpc>
                <a:spcPct val="115000"/>
              </a:lnSpc>
              <a:spcBef>
                <a:spcPts val="6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1pPr>
            <a:lvl2pPr marL="914400" marR="0" lvl="1"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2pPr>
            <a:lvl3pPr marL="1371600" marR="0" lvl="2"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3pPr>
            <a:lvl4pPr marL="1828800" marR="0" lvl="3"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4pPr>
            <a:lvl5pPr marL="2286000" marR="0" lvl="4"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5pPr>
            <a:lvl6pPr marL="2743200" marR="0" lvl="5"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6pPr>
            <a:lvl7pPr marL="3200400" marR="0" lvl="6"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7pPr>
            <a:lvl8pPr marL="3657600" marR="0" lvl="7"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8pPr>
            <a:lvl9pPr marL="4114800" marR="0" lvl="8" indent="-368300" algn="l" rtl="0">
              <a:lnSpc>
                <a:spcPct val="115000"/>
              </a:lnSpc>
              <a:spcBef>
                <a:spcPts val="1000"/>
              </a:spcBef>
              <a:spcAft>
                <a:spcPts val="100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9pPr>
          </a:lstStyle>
          <a:p>
            <a:r>
              <a:rPr lang="en-US" altLang="en-US" sz="2000" b="1" dirty="0">
                <a:solidFill>
                  <a:schemeClr val="tx2">
                    <a:lumMod val="10000"/>
                  </a:schemeClr>
                </a:solidFill>
              </a:rPr>
              <a:t>Typography is the art of creating and arranging text in a visual manner. </a:t>
            </a:r>
          </a:p>
          <a:p>
            <a:r>
              <a:rPr lang="en-US" altLang="en-US" sz="2000" b="1" dirty="0">
                <a:solidFill>
                  <a:schemeClr val="tx2">
                    <a:lumMod val="10000"/>
                  </a:schemeClr>
                </a:solidFill>
              </a:rPr>
              <a:t>With all the advertising placed in front of consumers on a daily basis, it's important to design and use type in such a way that it attracts the reader's attention and gives them a clear understanding of your message.</a:t>
            </a:r>
          </a:p>
        </p:txBody>
      </p:sp>
    </p:spTree>
    <p:extLst>
      <p:ext uri="{BB962C8B-B14F-4D97-AF65-F5344CB8AC3E}">
        <p14:creationId xmlns:p14="http://schemas.microsoft.com/office/powerpoint/2010/main" val="21483237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F7D9954-CD49-6ED8-8174-ED0E7AEB51E3}"/>
              </a:ext>
            </a:extLst>
          </p:cNvPr>
          <p:cNvSpPr>
            <a:spLocks noGrp="1" noChangeArrowheads="1"/>
          </p:cNvSpPr>
          <p:nvPr>
            <p:ph type="title"/>
          </p:nvPr>
        </p:nvSpPr>
        <p:spPr>
          <a:xfrm>
            <a:off x="699000" y="911700"/>
            <a:ext cx="2204838" cy="3327600"/>
          </a:xfrm>
        </p:spPr>
        <p:txBody>
          <a:bodyPr/>
          <a:lstStyle/>
          <a:p>
            <a:pPr eaLnBrk="1" hangingPunct="1"/>
            <a:r>
              <a:rPr lang="en-US" dirty="0"/>
              <a:t>Animated Objects and Graphic Images</a:t>
            </a:r>
            <a:endParaRPr lang="en-US" altLang="en-US" dirty="0"/>
          </a:p>
        </p:txBody>
      </p:sp>
      <p:sp>
        <p:nvSpPr>
          <p:cNvPr id="2" name="Rectangle 3">
            <a:extLst>
              <a:ext uri="{FF2B5EF4-FFF2-40B4-BE49-F238E27FC236}">
                <a16:creationId xmlns:a16="http://schemas.microsoft.com/office/drawing/2014/main" id="{E3115503-08EF-08E0-A4B7-342C67873D78}"/>
              </a:ext>
            </a:extLst>
          </p:cNvPr>
          <p:cNvSpPr txBox="1">
            <a:spLocks noChangeArrowheads="1"/>
          </p:cNvSpPr>
          <p:nvPr/>
        </p:nvSpPr>
        <p:spPr>
          <a:xfrm>
            <a:off x="3313585" y="614041"/>
            <a:ext cx="4841875" cy="391541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68300" algn="l" rtl="0">
              <a:lnSpc>
                <a:spcPct val="115000"/>
              </a:lnSpc>
              <a:spcBef>
                <a:spcPts val="6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1pPr>
            <a:lvl2pPr marL="914400" marR="0" lvl="1"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2pPr>
            <a:lvl3pPr marL="1371600" marR="0" lvl="2"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3pPr>
            <a:lvl4pPr marL="1828800" marR="0" lvl="3"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4pPr>
            <a:lvl5pPr marL="2286000" marR="0" lvl="4"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5pPr>
            <a:lvl6pPr marL="2743200" marR="0" lvl="5"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6pPr>
            <a:lvl7pPr marL="3200400" marR="0" lvl="6"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7pPr>
            <a:lvl8pPr marL="3657600" marR="0" lvl="7"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8pPr>
            <a:lvl9pPr marL="4114800" marR="0" lvl="8" indent="-368300" algn="l" rtl="0">
              <a:lnSpc>
                <a:spcPct val="115000"/>
              </a:lnSpc>
              <a:spcBef>
                <a:spcPts val="1000"/>
              </a:spcBef>
              <a:spcAft>
                <a:spcPts val="100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9pPr>
          </a:lstStyle>
          <a:p>
            <a:r>
              <a:rPr lang="en-US" altLang="en-US" sz="2000" b="1" dirty="0">
                <a:solidFill>
                  <a:schemeClr val="tx2">
                    <a:lumMod val="10000"/>
                  </a:schemeClr>
                </a:solidFill>
              </a:rPr>
              <a:t>Graphics are visual images or designs on some surface, such as a wall, canvas , screen, paper, or stone to inform, illustrate, or entertain. </a:t>
            </a:r>
          </a:p>
          <a:p>
            <a:r>
              <a:rPr lang="en-US" altLang="en-US" sz="2000" b="1" dirty="0">
                <a:solidFill>
                  <a:schemeClr val="tx2">
                    <a:lumMod val="10000"/>
                  </a:schemeClr>
                </a:solidFill>
              </a:rPr>
              <a:t>Animation is the process of making the illusion of motion and the illusion of change by means of the rapid succession of sequential images that minimally differ from each other..</a:t>
            </a:r>
          </a:p>
        </p:txBody>
      </p:sp>
    </p:spTree>
    <p:extLst>
      <p:ext uri="{BB962C8B-B14F-4D97-AF65-F5344CB8AC3E}">
        <p14:creationId xmlns:p14="http://schemas.microsoft.com/office/powerpoint/2010/main" val="2060256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F7D9954-CD49-6ED8-8174-ED0E7AEB51E3}"/>
              </a:ext>
            </a:extLst>
          </p:cNvPr>
          <p:cNvSpPr>
            <a:spLocks noGrp="1" noChangeArrowheads="1"/>
          </p:cNvSpPr>
          <p:nvPr>
            <p:ph type="title"/>
          </p:nvPr>
        </p:nvSpPr>
        <p:spPr>
          <a:xfrm>
            <a:off x="699000" y="911700"/>
            <a:ext cx="2204838" cy="3327600"/>
          </a:xfrm>
        </p:spPr>
        <p:txBody>
          <a:bodyPr/>
          <a:lstStyle/>
          <a:p>
            <a:pPr eaLnBrk="1" hangingPunct="1"/>
            <a:r>
              <a:rPr lang="en-US" dirty="0"/>
              <a:t>Animated Objects and Graphic Images</a:t>
            </a:r>
            <a:endParaRPr lang="en-US" altLang="en-US" dirty="0"/>
          </a:p>
        </p:txBody>
      </p:sp>
      <p:sp>
        <p:nvSpPr>
          <p:cNvPr id="2" name="Rectangle 3">
            <a:extLst>
              <a:ext uri="{FF2B5EF4-FFF2-40B4-BE49-F238E27FC236}">
                <a16:creationId xmlns:a16="http://schemas.microsoft.com/office/drawing/2014/main" id="{E3115503-08EF-08E0-A4B7-342C67873D78}"/>
              </a:ext>
            </a:extLst>
          </p:cNvPr>
          <p:cNvSpPr txBox="1">
            <a:spLocks noChangeArrowheads="1"/>
          </p:cNvSpPr>
          <p:nvPr/>
        </p:nvSpPr>
        <p:spPr>
          <a:xfrm>
            <a:off x="3313585" y="614041"/>
            <a:ext cx="4841875" cy="391541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68300" algn="l" rtl="0">
              <a:lnSpc>
                <a:spcPct val="115000"/>
              </a:lnSpc>
              <a:spcBef>
                <a:spcPts val="6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1pPr>
            <a:lvl2pPr marL="914400" marR="0" lvl="1"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2pPr>
            <a:lvl3pPr marL="1371600" marR="0" lvl="2"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3pPr>
            <a:lvl4pPr marL="1828800" marR="0" lvl="3"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4pPr>
            <a:lvl5pPr marL="2286000" marR="0" lvl="4"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5pPr>
            <a:lvl6pPr marL="2743200" marR="0" lvl="5"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6pPr>
            <a:lvl7pPr marL="3200400" marR="0" lvl="6"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7pPr>
            <a:lvl8pPr marL="3657600" marR="0" lvl="7"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8pPr>
            <a:lvl9pPr marL="4114800" marR="0" lvl="8" indent="-368300" algn="l" rtl="0">
              <a:lnSpc>
                <a:spcPct val="115000"/>
              </a:lnSpc>
              <a:spcBef>
                <a:spcPts val="1000"/>
              </a:spcBef>
              <a:spcAft>
                <a:spcPts val="100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9pPr>
          </a:lstStyle>
          <a:p>
            <a:r>
              <a:rPr lang="en-US" altLang="en-US" sz="2000" b="1" dirty="0">
                <a:solidFill>
                  <a:schemeClr val="tx2">
                    <a:lumMod val="10000"/>
                  </a:schemeClr>
                </a:solidFill>
              </a:rPr>
              <a:t>Motion graphics can bring statistical data to life, but animation can bring characters to life with emotional narratives, creativity, and artistic expression.</a:t>
            </a:r>
          </a:p>
        </p:txBody>
      </p:sp>
    </p:spTree>
    <p:extLst>
      <p:ext uri="{BB962C8B-B14F-4D97-AF65-F5344CB8AC3E}">
        <p14:creationId xmlns:p14="http://schemas.microsoft.com/office/powerpoint/2010/main" val="1201509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F7D9954-CD49-6ED8-8174-ED0E7AEB51E3}"/>
              </a:ext>
            </a:extLst>
          </p:cNvPr>
          <p:cNvSpPr>
            <a:spLocks noGrp="1" noChangeArrowheads="1"/>
          </p:cNvSpPr>
          <p:nvPr>
            <p:ph type="title"/>
          </p:nvPr>
        </p:nvSpPr>
        <p:spPr>
          <a:xfrm>
            <a:off x="699000" y="911700"/>
            <a:ext cx="2204838" cy="3327600"/>
          </a:xfrm>
        </p:spPr>
        <p:txBody>
          <a:bodyPr/>
          <a:lstStyle/>
          <a:p>
            <a:pPr eaLnBrk="1" hangingPunct="1"/>
            <a:r>
              <a:rPr lang="en-US" dirty="0"/>
              <a:t>Animated Objects and Graphic Images</a:t>
            </a:r>
            <a:endParaRPr lang="en-US" altLang="en-US" dirty="0"/>
          </a:p>
        </p:txBody>
      </p:sp>
      <p:sp>
        <p:nvSpPr>
          <p:cNvPr id="2" name="Rectangle 3">
            <a:extLst>
              <a:ext uri="{FF2B5EF4-FFF2-40B4-BE49-F238E27FC236}">
                <a16:creationId xmlns:a16="http://schemas.microsoft.com/office/drawing/2014/main" id="{E3115503-08EF-08E0-A4B7-342C67873D78}"/>
              </a:ext>
            </a:extLst>
          </p:cNvPr>
          <p:cNvSpPr txBox="1">
            <a:spLocks noChangeArrowheads="1"/>
          </p:cNvSpPr>
          <p:nvPr/>
        </p:nvSpPr>
        <p:spPr>
          <a:xfrm>
            <a:off x="3313585" y="614041"/>
            <a:ext cx="4841875" cy="391541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68300" algn="l" rtl="0">
              <a:lnSpc>
                <a:spcPct val="115000"/>
              </a:lnSpc>
              <a:spcBef>
                <a:spcPts val="6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1pPr>
            <a:lvl2pPr marL="914400" marR="0" lvl="1"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2pPr>
            <a:lvl3pPr marL="1371600" marR="0" lvl="2"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3pPr>
            <a:lvl4pPr marL="1828800" marR="0" lvl="3"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4pPr>
            <a:lvl5pPr marL="2286000" marR="0" lvl="4"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5pPr>
            <a:lvl6pPr marL="2743200" marR="0" lvl="5"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6pPr>
            <a:lvl7pPr marL="3200400" marR="0" lvl="6"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7pPr>
            <a:lvl8pPr marL="3657600" marR="0" lvl="7"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8pPr>
            <a:lvl9pPr marL="4114800" marR="0" lvl="8" indent="-368300" algn="l" rtl="0">
              <a:lnSpc>
                <a:spcPct val="115000"/>
              </a:lnSpc>
              <a:spcBef>
                <a:spcPts val="1000"/>
              </a:spcBef>
              <a:spcAft>
                <a:spcPts val="100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9pPr>
          </a:lstStyle>
          <a:p>
            <a:r>
              <a:rPr lang="en-US" altLang="en-US" sz="2000" b="1" dirty="0">
                <a:solidFill>
                  <a:schemeClr val="tx2">
                    <a:lumMod val="10000"/>
                  </a:schemeClr>
                </a:solidFill>
              </a:rPr>
              <a:t>Animators work to give clients animation for entertainment purposes, while graphic designers work to provide clients with marketing material. Graphic designers do this by creating a layout for the client that will help them sell their product. Their designs help the client display what they sell.</a:t>
            </a:r>
          </a:p>
          <a:p>
            <a:endParaRPr lang="en-US" altLang="en-US" sz="2000" b="1" dirty="0">
              <a:solidFill>
                <a:schemeClr val="tx2">
                  <a:lumMod val="10000"/>
                </a:schemeClr>
              </a:solidFill>
            </a:endParaRPr>
          </a:p>
        </p:txBody>
      </p:sp>
    </p:spTree>
    <p:extLst>
      <p:ext uri="{BB962C8B-B14F-4D97-AF65-F5344CB8AC3E}">
        <p14:creationId xmlns:p14="http://schemas.microsoft.com/office/powerpoint/2010/main" val="1027593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100000">
              <a:srgbClr val="FFD900"/>
            </a:gs>
          </a:gsLst>
          <a:lin ang="5400700" scaled="0"/>
        </a:gradFill>
        <a:effectLst/>
      </p:bgPr>
    </p:bg>
    <p:spTree>
      <p:nvGrpSpPr>
        <p:cNvPr id="1" name="Shape 300"/>
        <p:cNvGrpSpPr/>
        <p:nvPr/>
      </p:nvGrpSpPr>
      <p:grpSpPr>
        <a:xfrm>
          <a:off x="0" y="0"/>
          <a:ext cx="0" cy="0"/>
          <a:chOff x="0" y="0"/>
          <a:chExt cx="0" cy="0"/>
        </a:xfrm>
      </p:grpSpPr>
      <p:sp>
        <p:nvSpPr>
          <p:cNvPr id="301" name="Google Shape;301;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302" name="Google Shape;302;p35"/>
          <p:cNvSpPr txBox="1">
            <a:spLocks noGrp="1"/>
          </p:cNvSpPr>
          <p:nvPr>
            <p:ph type="ctrTitle" idx="4294967295"/>
          </p:nvPr>
        </p:nvSpPr>
        <p:spPr>
          <a:xfrm>
            <a:off x="723300" y="1792375"/>
            <a:ext cx="76974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600" dirty="0">
                <a:solidFill>
                  <a:srgbClr val="CC3300"/>
                </a:solidFill>
              </a:rPr>
              <a:t>The End of Chapter 6</a:t>
            </a:r>
            <a:endParaRPr sz="3600" dirty="0">
              <a:solidFill>
                <a:srgbClr val="CC3300"/>
              </a:solidFill>
            </a:endParaRPr>
          </a:p>
        </p:txBody>
      </p:sp>
      <p:sp>
        <p:nvSpPr>
          <p:cNvPr id="303" name="Google Shape;303;p35"/>
          <p:cNvSpPr txBox="1">
            <a:spLocks noGrp="1"/>
          </p:cNvSpPr>
          <p:nvPr>
            <p:ph type="subTitle" idx="4294967295"/>
          </p:nvPr>
        </p:nvSpPr>
        <p:spPr>
          <a:xfrm>
            <a:off x="2594344" y="2952175"/>
            <a:ext cx="4260112" cy="1305900"/>
          </a:xfrm>
          <a:prstGeom prst="rect">
            <a:avLst/>
          </a:prstGeom>
        </p:spPr>
        <p:txBody>
          <a:bodyPr spcFirstLastPara="1" wrap="square" lIns="0" tIns="0" rIns="0" bIns="0" anchor="t" anchorCtr="0">
            <a:noAutofit/>
          </a:bodyPr>
          <a:lstStyle/>
          <a:p>
            <a:pPr marL="0" lvl="0" indent="0" algn="r" rtl="0">
              <a:spcBef>
                <a:spcPts val="0"/>
              </a:spcBef>
              <a:spcAft>
                <a:spcPts val="0"/>
              </a:spcAft>
              <a:buClr>
                <a:schemeClr val="dk1"/>
              </a:buClr>
              <a:buSzPts val="1100"/>
              <a:buFont typeface="Arial"/>
              <a:buNone/>
            </a:pPr>
            <a:r>
              <a:rPr lang="en-MY" sz="1200" b="1" dirty="0">
                <a:solidFill>
                  <a:srgbClr val="FFFFFF"/>
                </a:solidFill>
                <a:hlinkClick r:id="rId3"/>
              </a:rPr>
              <a:t>akmalfaiz@uitm.edu.my</a:t>
            </a:r>
            <a:r>
              <a:rPr lang="en-MY" sz="1200" b="1" dirty="0">
                <a:solidFill>
                  <a:srgbClr val="FFFFFF"/>
                </a:solidFill>
              </a:rPr>
              <a:t> </a:t>
            </a:r>
          </a:p>
          <a:p>
            <a:pPr marL="0" lvl="0" indent="0" algn="r" rtl="0">
              <a:spcBef>
                <a:spcPts val="0"/>
              </a:spcBef>
              <a:spcAft>
                <a:spcPts val="0"/>
              </a:spcAft>
              <a:buClr>
                <a:schemeClr val="dk1"/>
              </a:buClr>
              <a:buSzPts val="1100"/>
              <a:buFont typeface="Arial"/>
              <a:buNone/>
            </a:pPr>
            <a:r>
              <a:rPr lang="en-MY" sz="1200" b="1" dirty="0">
                <a:solidFill>
                  <a:srgbClr val="FFFFFF"/>
                </a:solidFill>
              </a:rPr>
              <a:t>School of Information Science, </a:t>
            </a:r>
          </a:p>
          <a:p>
            <a:pPr marL="0" lvl="0" indent="0" algn="r" rtl="0">
              <a:spcBef>
                <a:spcPts val="0"/>
              </a:spcBef>
              <a:spcAft>
                <a:spcPts val="0"/>
              </a:spcAft>
              <a:buClr>
                <a:schemeClr val="dk1"/>
              </a:buClr>
              <a:buSzPts val="1100"/>
              <a:buFont typeface="Arial"/>
              <a:buNone/>
            </a:pPr>
            <a:r>
              <a:rPr lang="en-MY" sz="1200" b="1" dirty="0">
                <a:solidFill>
                  <a:srgbClr val="FFFFFF"/>
                </a:solidFill>
              </a:rPr>
              <a:t>College of Computing, Informatics and Mathematics</a:t>
            </a:r>
          </a:p>
          <a:p>
            <a:pPr marL="0" lvl="0" indent="0" algn="r" rtl="0">
              <a:spcBef>
                <a:spcPts val="0"/>
              </a:spcBef>
              <a:spcAft>
                <a:spcPts val="0"/>
              </a:spcAft>
              <a:buClr>
                <a:schemeClr val="dk1"/>
              </a:buClr>
              <a:buSzPts val="1100"/>
              <a:buFont typeface="Arial"/>
              <a:buNone/>
            </a:pPr>
            <a:r>
              <a:rPr lang="en-MY" sz="1200" b="1" dirty="0" err="1">
                <a:solidFill>
                  <a:srgbClr val="FFFFFF"/>
                </a:solidFill>
              </a:rPr>
              <a:t>Universiti</a:t>
            </a:r>
            <a:r>
              <a:rPr lang="en-MY" sz="1200" b="1" dirty="0">
                <a:solidFill>
                  <a:srgbClr val="FFFFFF"/>
                </a:solidFill>
              </a:rPr>
              <a:t> </a:t>
            </a:r>
            <a:r>
              <a:rPr lang="en-MY" sz="1200" b="1" dirty="0" err="1">
                <a:solidFill>
                  <a:srgbClr val="FFFFFF"/>
                </a:solidFill>
              </a:rPr>
              <a:t>Teknologi</a:t>
            </a:r>
            <a:r>
              <a:rPr lang="en-MY" sz="1200" b="1" dirty="0">
                <a:solidFill>
                  <a:srgbClr val="FFFFFF"/>
                </a:solidFill>
              </a:rPr>
              <a:t> MARA (UiTM)</a:t>
            </a:r>
          </a:p>
        </p:txBody>
      </p:sp>
    </p:spTree>
    <p:extLst>
      <p:ext uri="{BB962C8B-B14F-4D97-AF65-F5344CB8AC3E}">
        <p14:creationId xmlns:p14="http://schemas.microsoft.com/office/powerpoint/2010/main" val="238209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5422E49-1610-91A4-A84C-B5314A8F9C32}"/>
              </a:ext>
            </a:extLst>
          </p:cNvPr>
          <p:cNvSpPr>
            <a:spLocks noGrp="1" noChangeArrowheads="1"/>
          </p:cNvSpPr>
          <p:nvPr>
            <p:ph type="title"/>
          </p:nvPr>
        </p:nvSpPr>
        <p:spPr>
          <a:xfrm>
            <a:off x="698999" y="911700"/>
            <a:ext cx="2810319" cy="3327600"/>
          </a:xfrm>
        </p:spPr>
        <p:txBody>
          <a:bodyPr/>
          <a:lstStyle/>
          <a:p>
            <a:pPr eaLnBrk="1" hangingPunct="1"/>
            <a:r>
              <a:rPr lang="en-US" altLang="en-US" sz="1800" dirty="0"/>
              <a:t>Traditional </a:t>
            </a:r>
            <a:br>
              <a:rPr lang="en-US" altLang="en-US" sz="1800" dirty="0"/>
            </a:br>
            <a:r>
              <a:rPr lang="en-US" altLang="en-US" sz="1800" dirty="0"/>
              <a:t>Animation</a:t>
            </a:r>
          </a:p>
        </p:txBody>
      </p:sp>
      <p:sp>
        <p:nvSpPr>
          <p:cNvPr id="36867" name="Rectangle 3">
            <a:extLst>
              <a:ext uri="{FF2B5EF4-FFF2-40B4-BE49-F238E27FC236}">
                <a16:creationId xmlns:a16="http://schemas.microsoft.com/office/drawing/2014/main" id="{07A1A1BB-C6CD-D99C-3076-9235DE5CB23C}"/>
              </a:ext>
            </a:extLst>
          </p:cNvPr>
          <p:cNvSpPr>
            <a:spLocks noGrp="1" noChangeArrowheads="1"/>
          </p:cNvSpPr>
          <p:nvPr>
            <p:ph idx="4294967295"/>
          </p:nvPr>
        </p:nvSpPr>
        <p:spPr>
          <a:xfrm>
            <a:off x="3709001" y="691238"/>
            <a:ext cx="4841875" cy="3548062"/>
          </a:xfrm>
        </p:spPr>
        <p:txBody>
          <a:bodyPr/>
          <a:lstStyle/>
          <a:p>
            <a:pPr eaLnBrk="1" hangingPunct="1"/>
            <a:r>
              <a:rPr lang="en-US" altLang="en-US" sz="1800" dirty="0">
                <a:solidFill>
                  <a:schemeClr val="tx2">
                    <a:lumMod val="10000"/>
                  </a:schemeClr>
                </a:solidFill>
              </a:rPr>
              <a:t>Animation style involves drawing each frame by hand. It’s also one of the oldest forms of animation, dating back to the 1800s. </a:t>
            </a:r>
          </a:p>
          <a:p>
            <a:pPr eaLnBrk="1" hangingPunct="1"/>
            <a:r>
              <a:rPr lang="en-US" altLang="en-US" sz="1800" dirty="0">
                <a:solidFill>
                  <a:schemeClr val="tx2">
                    <a:lumMod val="10000"/>
                  </a:schemeClr>
                </a:solidFill>
              </a:rPr>
              <a:t>With </a:t>
            </a:r>
            <a:r>
              <a:rPr lang="en-US" altLang="en-US" sz="1800" dirty="0" err="1">
                <a:solidFill>
                  <a:schemeClr val="tx2">
                    <a:lumMod val="10000"/>
                  </a:schemeClr>
                </a:solidFill>
              </a:rPr>
              <a:t>cel</a:t>
            </a:r>
            <a:r>
              <a:rPr lang="en-US" altLang="en-US" sz="1800" dirty="0">
                <a:solidFill>
                  <a:schemeClr val="tx2">
                    <a:lumMod val="10000"/>
                  </a:schemeClr>
                </a:solidFill>
              </a:rPr>
              <a:t> animation, you ink and paint </a:t>
            </a:r>
            <a:r>
              <a:rPr lang="en-US" altLang="en-US" sz="1800" dirty="0" err="1">
                <a:solidFill>
                  <a:schemeClr val="tx2">
                    <a:lumMod val="10000"/>
                  </a:schemeClr>
                </a:solidFill>
              </a:rPr>
              <a:t>cels</a:t>
            </a:r>
            <a:r>
              <a:rPr lang="en-US" altLang="en-US" sz="1800" dirty="0">
                <a:solidFill>
                  <a:schemeClr val="tx2">
                    <a:lumMod val="10000"/>
                  </a:schemeClr>
                </a:solidFill>
              </a:rPr>
              <a:t> (sheets of celluloid) and use them in layers to create the illusion of movement.</a:t>
            </a:r>
          </a:p>
        </p:txBody>
      </p:sp>
    </p:spTree>
    <p:extLst>
      <p:ext uri="{BB962C8B-B14F-4D97-AF65-F5344CB8AC3E}">
        <p14:creationId xmlns:p14="http://schemas.microsoft.com/office/powerpoint/2010/main" val="2426703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ABB5E31-8EC0-E004-F5B5-A8910FE70C0A}"/>
              </a:ext>
            </a:extLst>
          </p:cNvPr>
          <p:cNvSpPr>
            <a:spLocks noGrp="1" noChangeArrowheads="1"/>
          </p:cNvSpPr>
          <p:nvPr>
            <p:ph type="title"/>
          </p:nvPr>
        </p:nvSpPr>
        <p:spPr/>
        <p:txBody>
          <a:bodyPr/>
          <a:lstStyle/>
          <a:p>
            <a:pPr eaLnBrk="1" hangingPunct="1"/>
            <a:r>
              <a:rPr lang="en-US" altLang="en-US" dirty="0"/>
              <a:t>Traditional Animation</a:t>
            </a:r>
          </a:p>
        </p:txBody>
      </p:sp>
      <p:sp>
        <p:nvSpPr>
          <p:cNvPr id="37891" name="Rectangle 3">
            <a:extLst>
              <a:ext uri="{FF2B5EF4-FFF2-40B4-BE49-F238E27FC236}">
                <a16:creationId xmlns:a16="http://schemas.microsoft.com/office/drawing/2014/main" id="{96F64CDC-DF85-3FDE-462F-5E56D5FA6550}"/>
              </a:ext>
            </a:extLst>
          </p:cNvPr>
          <p:cNvSpPr>
            <a:spLocks noGrp="1" noChangeArrowheads="1"/>
          </p:cNvSpPr>
          <p:nvPr>
            <p:ph idx="4294967295"/>
          </p:nvPr>
        </p:nvSpPr>
        <p:spPr>
          <a:xfrm>
            <a:off x="3659832" y="628711"/>
            <a:ext cx="4841875" cy="3548062"/>
          </a:xfrm>
        </p:spPr>
        <p:txBody>
          <a:bodyPr/>
          <a:lstStyle/>
          <a:p>
            <a:pPr eaLnBrk="1" hangingPunct="1"/>
            <a:r>
              <a:rPr lang="en-US" altLang="en-US" sz="1800" dirty="0">
                <a:solidFill>
                  <a:schemeClr val="tx2">
                    <a:lumMod val="10000"/>
                  </a:schemeClr>
                </a:solidFill>
              </a:rPr>
              <a:t>The </a:t>
            </a:r>
            <a:r>
              <a:rPr lang="en-US" altLang="en-US" sz="1800" dirty="0" err="1">
                <a:solidFill>
                  <a:schemeClr val="tx2">
                    <a:lumMod val="10000"/>
                  </a:schemeClr>
                </a:solidFill>
              </a:rPr>
              <a:t>cels</a:t>
            </a:r>
            <a:r>
              <a:rPr lang="en-US" altLang="en-US" sz="1800" dirty="0">
                <a:solidFill>
                  <a:schemeClr val="tx2">
                    <a:lumMod val="10000"/>
                  </a:schemeClr>
                </a:solidFill>
              </a:rPr>
              <a:t> are then photographed one at a time to create the illusion of movement.</a:t>
            </a:r>
          </a:p>
          <a:p>
            <a:pPr eaLnBrk="1" hangingPunct="1"/>
            <a:endParaRPr lang="en-US" altLang="en-US" sz="1800" dirty="0">
              <a:solidFill>
                <a:schemeClr val="tx2">
                  <a:lumMod val="10000"/>
                </a:schemeClr>
              </a:solidFill>
            </a:endParaRPr>
          </a:p>
          <a:p>
            <a:pPr eaLnBrk="1" hangingPunct="1"/>
            <a:r>
              <a:rPr lang="en-US" altLang="en-US" sz="1800" dirty="0">
                <a:solidFill>
                  <a:schemeClr val="tx2">
                    <a:lumMod val="10000"/>
                  </a:schemeClr>
                </a:solidFill>
              </a:rPr>
              <a:t>“Snow White and the Seven Dwarfs” is an example of traditional animation. Even the television series </a:t>
            </a:r>
            <a:r>
              <a:rPr lang="en-US" altLang="en-US" sz="1800" dirty="0" err="1">
                <a:solidFill>
                  <a:schemeClr val="tx2">
                    <a:lumMod val="10000"/>
                  </a:schemeClr>
                </a:solidFill>
              </a:rPr>
              <a:t>Spongebob</a:t>
            </a:r>
            <a:r>
              <a:rPr lang="en-US" altLang="en-US" sz="1800" dirty="0">
                <a:solidFill>
                  <a:schemeClr val="tx2">
                    <a:lumMod val="10000"/>
                  </a:schemeClr>
                </a:solidFill>
              </a:rPr>
              <a:t> </a:t>
            </a:r>
            <a:r>
              <a:rPr lang="en-US" altLang="en-US" sz="1800" dirty="0" err="1">
                <a:solidFill>
                  <a:schemeClr val="tx2">
                    <a:lumMod val="10000"/>
                  </a:schemeClr>
                </a:solidFill>
              </a:rPr>
              <a:t>Squarepants</a:t>
            </a:r>
            <a:r>
              <a:rPr lang="en-US" altLang="en-US" sz="1800" dirty="0">
                <a:solidFill>
                  <a:schemeClr val="tx2">
                    <a:lumMod val="10000"/>
                  </a:schemeClr>
                </a:solidFill>
              </a:rPr>
              <a:t> used traditional animation until 2000 when its production team made the switch from the traditional inked-and-painted </a:t>
            </a:r>
            <a:r>
              <a:rPr lang="en-US" altLang="en-US" sz="1800" dirty="0" err="1">
                <a:solidFill>
                  <a:schemeClr val="tx2">
                    <a:lumMod val="10000"/>
                  </a:schemeClr>
                </a:solidFill>
              </a:rPr>
              <a:t>cel</a:t>
            </a:r>
            <a:r>
              <a:rPr lang="en-US" altLang="en-US" sz="1800" dirty="0">
                <a:solidFill>
                  <a:schemeClr val="tx2">
                    <a:lumMod val="10000"/>
                  </a:schemeClr>
                </a:solidFill>
              </a:rPr>
              <a:t> process to a digital one.</a:t>
            </a:r>
          </a:p>
          <a:p>
            <a:pPr eaLnBrk="1" hangingPunct="1"/>
            <a:endParaRPr lang="en-US" altLang="en-US" sz="1800" dirty="0">
              <a:solidFill>
                <a:schemeClr val="tx2">
                  <a:lumMod val="10000"/>
                </a:schemeClr>
              </a:solidFill>
            </a:endParaRPr>
          </a:p>
          <a:p>
            <a:pPr eaLnBrk="1" hangingPunct="1"/>
            <a:r>
              <a:rPr lang="en-US" altLang="en-US" sz="1500" dirty="0"/>
              <a:t>https://youtu.be/ElXRkfVBIp0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ABB5E31-8EC0-E004-F5B5-A8910FE70C0A}"/>
              </a:ext>
            </a:extLst>
          </p:cNvPr>
          <p:cNvSpPr>
            <a:spLocks noGrp="1" noChangeArrowheads="1"/>
          </p:cNvSpPr>
          <p:nvPr>
            <p:ph type="title"/>
          </p:nvPr>
        </p:nvSpPr>
        <p:spPr/>
        <p:txBody>
          <a:bodyPr/>
          <a:lstStyle/>
          <a:p>
            <a:pPr eaLnBrk="1" hangingPunct="1"/>
            <a:r>
              <a:rPr lang="en-US" altLang="en-US" dirty="0"/>
              <a:t>2D </a:t>
            </a:r>
            <a:br>
              <a:rPr lang="en-US" altLang="en-US" dirty="0"/>
            </a:br>
            <a:r>
              <a:rPr lang="en-US" altLang="en-US" dirty="0"/>
              <a:t>Amination</a:t>
            </a:r>
          </a:p>
        </p:txBody>
      </p:sp>
      <p:sp>
        <p:nvSpPr>
          <p:cNvPr id="37891" name="Rectangle 3">
            <a:extLst>
              <a:ext uri="{FF2B5EF4-FFF2-40B4-BE49-F238E27FC236}">
                <a16:creationId xmlns:a16="http://schemas.microsoft.com/office/drawing/2014/main" id="{96F64CDC-DF85-3FDE-462F-5E56D5FA6550}"/>
              </a:ext>
            </a:extLst>
          </p:cNvPr>
          <p:cNvSpPr>
            <a:spLocks noGrp="1" noChangeArrowheads="1"/>
          </p:cNvSpPr>
          <p:nvPr>
            <p:ph idx="4294967295"/>
          </p:nvPr>
        </p:nvSpPr>
        <p:spPr>
          <a:xfrm>
            <a:off x="3726692" y="797719"/>
            <a:ext cx="4841875" cy="3548062"/>
          </a:xfrm>
        </p:spPr>
        <p:txBody>
          <a:bodyPr/>
          <a:lstStyle/>
          <a:p>
            <a:pPr eaLnBrk="1" hangingPunct="1"/>
            <a:r>
              <a:rPr lang="en-US" altLang="en-US" sz="1800" dirty="0">
                <a:solidFill>
                  <a:schemeClr val="tx2">
                    <a:lumMod val="10000"/>
                  </a:schemeClr>
                </a:solidFill>
              </a:rPr>
              <a:t>used for traditional cartoons and anime, where characters and backgrounds are drawn by hand</a:t>
            </a:r>
          </a:p>
          <a:p>
            <a:pPr eaLnBrk="1" hangingPunct="1"/>
            <a:r>
              <a:rPr lang="en-US" altLang="en-US" sz="1500" dirty="0"/>
              <a:t>These hand-drawn images are then scanned into a computer and layered to create a moving image.</a:t>
            </a:r>
          </a:p>
          <a:p>
            <a:pPr eaLnBrk="1" hangingPunct="1"/>
            <a:r>
              <a:rPr lang="en-US" altLang="en-US" sz="1500" dirty="0"/>
              <a:t>2D is different from </a:t>
            </a:r>
            <a:r>
              <a:rPr lang="en-US" altLang="en-US" sz="1500" dirty="0" err="1"/>
              <a:t>cel</a:t>
            </a:r>
            <a:r>
              <a:rPr lang="en-US" altLang="en-US" sz="1500" dirty="0"/>
              <a:t> animation because it does not require drawings to be done for every frame. Instead, the same drawing can be used multiple times</a:t>
            </a:r>
          </a:p>
          <a:p>
            <a:pPr eaLnBrk="1" hangingPunct="1"/>
            <a:r>
              <a:rPr lang="en-US" altLang="en-US" sz="1500" dirty="0"/>
              <a:t>In fact, every second of animation equals 24 frames, although most 2D animations usually animate every second frame, so 12 frames in total</a:t>
            </a:r>
          </a:p>
        </p:txBody>
      </p:sp>
    </p:spTree>
    <p:extLst>
      <p:ext uri="{BB962C8B-B14F-4D97-AF65-F5344CB8AC3E}">
        <p14:creationId xmlns:p14="http://schemas.microsoft.com/office/powerpoint/2010/main" val="1313816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ABB5E31-8EC0-E004-F5B5-A8910FE70C0A}"/>
              </a:ext>
            </a:extLst>
          </p:cNvPr>
          <p:cNvSpPr>
            <a:spLocks noGrp="1" noChangeArrowheads="1"/>
          </p:cNvSpPr>
          <p:nvPr>
            <p:ph type="title"/>
          </p:nvPr>
        </p:nvSpPr>
        <p:spPr/>
        <p:txBody>
          <a:bodyPr/>
          <a:lstStyle/>
          <a:p>
            <a:pPr eaLnBrk="1" hangingPunct="1"/>
            <a:r>
              <a:rPr lang="en-US" dirty="0"/>
              <a:t>2D</a:t>
            </a:r>
            <a:br>
              <a:rPr lang="en-US" dirty="0"/>
            </a:br>
            <a:r>
              <a:rPr lang="en-US" dirty="0"/>
              <a:t>Animation</a:t>
            </a:r>
            <a:endParaRPr lang="en-US" altLang="en-US" dirty="0"/>
          </a:p>
        </p:txBody>
      </p:sp>
      <p:sp>
        <p:nvSpPr>
          <p:cNvPr id="37891" name="Rectangle 3">
            <a:extLst>
              <a:ext uri="{FF2B5EF4-FFF2-40B4-BE49-F238E27FC236}">
                <a16:creationId xmlns:a16="http://schemas.microsoft.com/office/drawing/2014/main" id="{96F64CDC-DF85-3FDE-462F-5E56D5FA6550}"/>
              </a:ext>
            </a:extLst>
          </p:cNvPr>
          <p:cNvSpPr>
            <a:spLocks noGrp="1" noChangeArrowheads="1"/>
          </p:cNvSpPr>
          <p:nvPr>
            <p:ph idx="4294967295"/>
          </p:nvPr>
        </p:nvSpPr>
        <p:spPr>
          <a:xfrm>
            <a:off x="3516628" y="237031"/>
            <a:ext cx="4841875" cy="3548062"/>
          </a:xfrm>
        </p:spPr>
        <p:txBody>
          <a:bodyPr/>
          <a:lstStyle/>
          <a:p>
            <a:pPr eaLnBrk="1" hangingPunct="1"/>
            <a:r>
              <a:rPr lang="en-US" altLang="en-US" sz="1800" dirty="0">
                <a:solidFill>
                  <a:schemeClr val="tx2">
                    <a:lumMod val="10000"/>
                  </a:schemeClr>
                </a:solidFill>
              </a:rPr>
              <a:t>Creating This makes 2D animation faster and less expensive to produce.</a:t>
            </a:r>
          </a:p>
          <a:p>
            <a:pPr eaLnBrk="1" hangingPunct="1"/>
            <a:endParaRPr lang="en-US" altLang="en-US" sz="1800" dirty="0">
              <a:solidFill>
                <a:schemeClr val="tx2">
                  <a:lumMod val="10000"/>
                </a:schemeClr>
              </a:solidFill>
            </a:endParaRPr>
          </a:p>
          <a:p>
            <a:pPr eaLnBrk="1" hangingPunct="1"/>
            <a:r>
              <a:rPr lang="en-US" altLang="en-US" sz="1800" dirty="0">
                <a:solidFill>
                  <a:schemeClr val="tx2">
                    <a:lumMod val="10000"/>
                  </a:schemeClr>
                </a:solidFill>
              </a:rPr>
              <a:t>2D animation is still an incredibly detailed process that requires a great deal of skill and patience to create a high-quality and compelling animation.</a:t>
            </a:r>
          </a:p>
          <a:p>
            <a:pPr eaLnBrk="1" hangingPunct="1"/>
            <a:r>
              <a:rPr lang="en-US" altLang="en-US" sz="1800" dirty="0">
                <a:solidFill>
                  <a:schemeClr val="tx2">
                    <a:lumMod val="10000"/>
                  </a:schemeClr>
                </a:solidFill>
              </a:rPr>
              <a:t>The 2D animation process involves:</a:t>
            </a:r>
          </a:p>
          <a:p>
            <a:pPr eaLnBrk="1" hangingPunct="1"/>
            <a:r>
              <a:rPr lang="en-US" altLang="en-US" sz="1800" dirty="0">
                <a:solidFill>
                  <a:schemeClr val="tx2">
                    <a:lumMod val="10000"/>
                  </a:schemeClr>
                </a:solidFill>
              </a:rPr>
              <a:t>Creating a storyboard</a:t>
            </a:r>
          </a:p>
          <a:p>
            <a:pPr eaLnBrk="1" hangingPunct="1"/>
            <a:r>
              <a:rPr lang="en-US" altLang="en-US" sz="1800" dirty="0">
                <a:solidFill>
                  <a:schemeClr val="tx2">
                    <a:lumMod val="10000"/>
                  </a:schemeClr>
                </a:solidFill>
              </a:rPr>
              <a:t>Designing characters</a:t>
            </a:r>
          </a:p>
          <a:p>
            <a:pPr eaLnBrk="1" hangingPunct="1"/>
            <a:r>
              <a:rPr lang="en-US" altLang="en-US" sz="1800" dirty="0">
                <a:solidFill>
                  <a:schemeClr val="tx2">
                    <a:lumMod val="10000"/>
                  </a:schemeClr>
                </a:solidFill>
              </a:rPr>
              <a:t>Creating backgrounds</a:t>
            </a:r>
          </a:p>
          <a:p>
            <a:pPr eaLnBrk="1" hangingPunct="1"/>
            <a:r>
              <a:rPr lang="en-US" altLang="en-US" sz="1800" dirty="0">
                <a:solidFill>
                  <a:schemeClr val="tx2">
                    <a:lumMod val="10000"/>
                  </a:schemeClr>
                </a:solidFill>
              </a:rPr>
              <a:t>Creating a timeline and sequence of the story</a:t>
            </a:r>
          </a:p>
          <a:p>
            <a:pPr eaLnBrk="1" hangingPunct="1"/>
            <a:r>
              <a:rPr lang="en-US" altLang="en-US" sz="1800" dirty="0">
                <a:solidFill>
                  <a:schemeClr val="tx2">
                    <a:lumMod val="10000"/>
                  </a:schemeClr>
                </a:solidFill>
              </a:rPr>
              <a:t>Once the animation is complete, it is then rendered and composited into a single video.</a:t>
            </a:r>
            <a:endParaRPr lang="en-US" altLang="en-US" sz="1500" dirty="0"/>
          </a:p>
        </p:txBody>
      </p:sp>
    </p:spTree>
    <p:extLst>
      <p:ext uri="{BB962C8B-B14F-4D97-AF65-F5344CB8AC3E}">
        <p14:creationId xmlns:p14="http://schemas.microsoft.com/office/powerpoint/2010/main" val="1848620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ABB5E31-8EC0-E004-F5B5-A8910FE70C0A}"/>
              </a:ext>
            </a:extLst>
          </p:cNvPr>
          <p:cNvSpPr>
            <a:spLocks noGrp="1" noChangeArrowheads="1"/>
          </p:cNvSpPr>
          <p:nvPr>
            <p:ph type="title"/>
          </p:nvPr>
        </p:nvSpPr>
        <p:spPr/>
        <p:txBody>
          <a:bodyPr/>
          <a:lstStyle/>
          <a:p>
            <a:pPr eaLnBrk="1" hangingPunct="1"/>
            <a:r>
              <a:rPr lang="en-US" dirty="0"/>
              <a:t>2D</a:t>
            </a:r>
            <a:br>
              <a:rPr lang="en-US" dirty="0"/>
            </a:br>
            <a:r>
              <a:rPr lang="en-US" dirty="0"/>
              <a:t>Animation</a:t>
            </a:r>
            <a:endParaRPr lang="en-US" altLang="en-US" dirty="0"/>
          </a:p>
        </p:txBody>
      </p:sp>
      <p:sp>
        <p:nvSpPr>
          <p:cNvPr id="37891" name="Rectangle 3">
            <a:extLst>
              <a:ext uri="{FF2B5EF4-FFF2-40B4-BE49-F238E27FC236}">
                <a16:creationId xmlns:a16="http://schemas.microsoft.com/office/drawing/2014/main" id="{96F64CDC-DF85-3FDE-462F-5E56D5FA6550}"/>
              </a:ext>
            </a:extLst>
          </p:cNvPr>
          <p:cNvSpPr>
            <a:spLocks noGrp="1" noChangeArrowheads="1"/>
          </p:cNvSpPr>
          <p:nvPr>
            <p:ph idx="4294967295"/>
          </p:nvPr>
        </p:nvSpPr>
        <p:spPr>
          <a:xfrm>
            <a:off x="3603125" y="583020"/>
            <a:ext cx="4841875" cy="3548062"/>
          </a:xfrm>
        </p:spPr>
        <p:txBody>
          <a:bodyPr/>
          <a:lstStyle/>
          <a:p>
            <a:pPr eaLnBrk="1" hangingPunct="1"/>
            <a:r>
              <a:rPr lang="en-US" altLang="en-US" sz="1800" dirty="0">
                <a:solidFill>
                  <a:schemeClr val="tx2">
                    <a:lumMod val="10000"/>
                  </a:schemeClr>
                </a:solidFill>
              </a:rPr>
              <a:t>Digital tools have made the process faster. For example, these days, animators can use rigging to create the character “skeleton” and then tell a computer which body parts to animate.</a:t>
            </a:r>
          </a:p>
          <a:p>
            <a:pPr eaLnBrk="1" hangingPunct="1"/>
            <a:endParaRPr lang="en-US" altLang="en-US" sz="1800" dirty="0">
              <a:solidFill>
                <a:schemeClr val="tx2">
                  <a:lumMod val="10000"/>
                </a:schemeClr>
              </a:solidFill>
            </a:endParaRPr>
          </a:p>
          <a:p>
            <a:pPr eaLnBrk="1" hangingPunct="1"/>
            <a:r>
              <a:rPr lang="en-US" altLang="en-US" sz="1800" dirty="0">
                <a:solidFill>
                  <a:schemeClr val="tx2">
                    <a:lumMod val="10000"/>
                  </a:schemeClr>
                </a:solidFill>
              </a:rPr>
              <a:t>This way, the animator doesn’t have to draw each character for every frame.</a:t>
            </a:r>
          </a:p>
          <a:p>
            <a:pPr eaLnBrk="1" hangingPunct="1"/>
            <a:endParaRPr lang="en-US" altLang="en-US" sz="1800" dirty="0">
              <a:solidFill>
                <a:schemeClr val="tx2">
                  <a:lumMod val="10000"/>
                </a:schemeClr>
              </a:solidFill>
            </a:endParaRPr>
          </a:p>
          <a:p>
            <a:pPr eaLnBrk="1" hangingPunct="1"/>
            <a:r>
              <a:rPr lang="en-US" altLang="en-US" sz="1800" dirty="0">
                <a:solidFill>
                  <a:schemeClr val="tx2">
                    <a:lumMod val="10000"/>
                  </a:schemeClr>
                </a:solidFill>
              </a:rPr>
              <a:t>A wonderful example of a 2D animation is Honda’s “Paper”:</a:t>
            </a:r>
          </a:p>
          <a:p>
            <a:pPr eaLnBrk="1" hangingPunct="1"/>
            <a:endParaRPr lang="en-US" altLang="en-US" sz="1800" dirty="0">
              <a:solidFill>
                <a:schemeClr val="tx2">
                  <a:lumMod val="10000"/>
                </a:schemeClr>
              </a:solidFill>
            </a:endParaRPr>
          </a:p>
          <a:p>
            <a:pPr eaLnBrk="1" hangingPunct="1"/>
            <a:r>
              <a:rPr lang="en-US" altLang="en-US" sz="1500" dirty="0"/>
              <a:t>https://youtu.be/vpyeQeTDGFA</a:t>
            </a:r>
          </a:p>
        </p:txBody>
      </p:sp>
    </p:spTree>
    <p:extLst>
      <p:ext uri="{BB962C8B-B14F-4D97-AF65-F5344CB8AC3E}">
        <p14:creationId xmlns:p14="http://schemas.microsoft.com/office/powerpoint/2010/main" val="1112521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7093B9D-EF95-EF81-2226-D4A269181312}"/>
              </a:ext>
            </a:extLst>
          </p:cNvPr>
          <p:cNvSpPr>
            <a:spLocks noGrp="1" noChangeArrowheads="1"/>
          </p:cNvSpPr>
          <p:nvPr>
            <p:ph type="title"/>
          </p:nvPr>
        </p:nvSpPr>
        <p:spPr/>
        <p:txBody>
          <a:bodyPr/>
          <a:lstStyle/>
          <a:p>
            <a:pPr eaLnBrk="1" hangingPunct="1"/>
            <a:r>
              <a:rPr lang="en-US" dirty="0"/>
              <a:t>3D Animation</a:t>
            </a:r>
            <a:endParaRPr lang="en-US" altLang="en-US" dirty="0"/>
          </a:p>
        </p:txBody>
      </p:sp>
      <p:sp>
        <p:nvSpPr>
          <p:cNvPr id="38915" name="Rectangle 3">
            <a:extLst>
              <a:ext uri="{FF2B5EF4-FFF2-40B4-BE49-F238E27FC236}">
                <a16:creationId xmlns:a16="http://schemas.microsoft.com/office/drawing/2014/main" id="{1A52D938-E3B8-3E8A-184E-970B85F13A9E}"/>
              </a:ext>
            </a:extLst>
          </p:cNvPr>
          <p:cNvSpPr>
            <a:spLocks noGrp="1" noChangeArrowheads="1"/>
          </p:cNvSpPr>
          <p:nvPr>
            <p:ph idx="4294967295"/>
          </p:nvPr>
        </p:nvSpPr>
        <p:spPr>
          <a:xfrm>
            <a:off x="3486579" y="458874"/>
            <a:ext cx="4841875" cy="3548062"/>
          </a:xfrm>
        </p:spPr>
        <p:txBody>
          <a:bodyPr/>
          <a:lstStyle/>
          <a:p>
            <a:pPr eaLnBrk="1" hangingPunct="1"/>
            <a:r>
              <a:rPr lang="en-US" altLang="en-US" sz="1800" b="1" dirty="0">
                <a:solidFill>
                  <a:schemeClr val="tx2">
                    <a:lumMod val="10000"/>
                  </a:schemeClr>
                </a:solidFill>
              </a:rPr>
              <a:t>3D animation uses computer animation in a 3D space. Here, several departments work together to create 3D models and character rigs, which are dropped into digital scenes.</a:t>
            </a:r>
          </a:p>
          <a:p>
            <a:pPr eaLnBrk="1" hangingPunct="1"/>
            <a:r>
              <a:rPr lang="en-US" altLang="en-US" sz="1800" b="1" dirty="0">
                <a:solidFill>
                  <a:schemeClr val="tx2">
                    <a:lumMod val="10000"/>
                  </a:schemeClr>
                </a:solidFill>
              </a:rPr>
              <a:t>Thanks to animation software, such as Autodesk Maya, Maxon Cinema 4D, and Blender, you can set keyframes for key actions and fill in frames in between them.</a:t>
            </a:r>
          </a:p>
          <a:p>
            <a:pPr eaLnBrk="1" hangingPunct="1"/>
            <a:endParaRPr lang="en-US" altLang="en-US" sz="1800" dirty="0">
              <a:solidFill>
                <a:schemeClr val="tx2">
                  <a:lumMod val="10000"/>
                </a:schemeClr>
              </a:solidFill>
            </a:endParaRPr>
          </a:p>
        </p:txBody>
      </p:sp>
    </p:spTree>
  </p:cSld>
  <p:clrMapOvr>
    <a:masterClrMapping/>
  </p:clrMapOvr>
</p:sld>
</file>

<file path=ppt/theme/theme1.xml><?xml version="1.0" encoding="utf-8"?>
<a:theme xmlns:a="http://schemas.openxmlformats.org/drawingml/2006/main" name="Juliet template">
  <a:themeElements>
    <a:clrScheme name="Custom 347">
      <a:dk1>
        <a:srgbClr val="666666"/>
      </a:dk1>
      <a:lt1>
        <a:srgbClr val="FFFFFF"/>
      </a:lt1>
      <a:dk2>
        <a:srgbClr val="B7B7B7"/>
      </a:dk2>
      <a:lt2>
        <a:srgbClr val="E4E4E4"/>
      </a:lt2>
      <a:accent1>
        <a:srgbClr val="5C91E6"/>
      </a:accent1>
      <a:accent2>
        <a:srgbClr val="4CD5D5"/>
      </a:accent2>
      <a:accent3>
        <a:srgbClr val="7A6DDD"/>
      </a:accent3>
      <a:accent4>
        <a:srgbClr val="EC59B6"/>
      </a:accent4>
      <a:accent5>
        <a:srgbClr val="F79E3A"/>
      </a:accent5>
      <a:accent6>
        <a:srgbClr val="EEDC14"/>
      </a:accent6>
      <a:hlink>
        <a:srgbClr val="66666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2019</TotalTime>
  <Words>1945</Words>
  <Application>Microsoft Office PowerPoint</Application>
  <PresentationFormat>On-screen Show (16:9)</PresentationFormat>
  <Paragraphs>173</Paragraphs>
  <Slides>39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Aharoni</vt:lpstr>
      <vt:lpstr>Arial</vt:lpstr>
      <vt:lpstr>Montserrat ExtraBold</vt:lpstr>
      <vt:lpstr>Montserrat Light</vt:lpstr>
      <vt:lpstr>Juliet template</vt:lpstr>
      <vt:lpstr>Animation</vt:lpstr>
      <vt:lpstr>COURSE OUTLINE  </vt:lpstr>
      <vt:lpstr>Types of  Animation</vt:lpstr>
      <vt:lpstr>Traditional  Animation</vt:lpstr>
      <vt:lpstr>Traditional Animation</vt:lpstr>
      <vt:lpstr>2D  Amination</vt:lpstr>
      <vt:lpstr>2D Animation</vt:lpstr>
      <vt:lpstr>2D Animation</vt:lpstr>
      <vt:lpstr>3D Animation</vt:lpstr>
      <vt:lpstr>3D Animation</vt:lpstr>
      <vt:lpstr>3D Animation</vt:lpstr>
      <vt:lpstr>3D Animation</vt:lpstr>
      <vt:lpstr>Stop Animation</vt:lpstr>
      <vt:lpstr>Stop Animation</vt:lpstr>
      <vt:lpstr>Motion Capture</vt:lpstr>
      <vt:lpstr>Motion Capture</vt:lpstr>
      <vt:lpstr>Motion Capture</vt:lpstr>
      <vt:lpstr>Motion Capture</vt:lpstr>
      <vt:lpstr>Other Animation</vt:lpstr>
      <vt:lpstr>Use of Templates</vt:lpstr>
      <vt:lpstr>Use of Templates</vt:lpstr>
      <vt:lpstr>Use of Templates</vt:lpstr>
      <vt:lpstr>Use of Templates</vt:lpstr>
      <vt:lpstr>Use of Templates</vt:lpstr>
      <vt:lpstr>Use of Templates</vt:lpstr>
      <vt:lpstr>Use of Templates</vt:lpstr>
      <vt:lpstr>Infographic Product</vt:lpstr>
      <vt:lpstr>Infographic Product</vt:lpstr>
      <vt:lpstr>Infographic Product</vt:lpstr>
      <vt:lpstr>Infographic Product</vt:lpstr>
      <vt:lpstr>Infographic Product</vt:lpstr>
      <vt:lpstr>Typography Product</vt:lpstr>
      <vt:lpstr>Typography Product</vt:lpstr>
      <vt:lpstr>Typography Product</vt:lpstr>
      <vt:lpstr>Typography Product</vt:lpstr>
      <vt:lpstr>Animated Objects and Graphic Images</vt:lpstr>
      <vt:lpstr>Animated Objects and Graphic Images</vt:lpstr>
      <vt:lpstr>Animated Objects and Graphic Images</vt:lpstr>
      <vt:lpstr>The End of Chapter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SCIENCE RESEARCH</dc:title>
  <dc:creator>USER</dc:creator>
  <cp:lastModifiedBy>faiz osman</cp:lastModifiedBy>
  <cp:revision>105</cp:revision>
  <dcterms:modified xsi:type="dcterms:W3CDTF">2024-04-28T05:03:26Z</dcterms:modified>
</cp:coreProperties>
</file>