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8" r:id="rId3"/>
    <p:sldId id="284" r:id="rId4"/>
    <p:sldId id="364" r:id="rId5"/>
    <p:sldId id="285" r:id="rId6"/>
    <p:sldId id="365" r:id="rId7"/>
    <p:sldId id="366" r:id="rId8"/>
    <p:sldId id="367" r:id="rId9"/>
    <p:sldId id="286" r:id="rId10"/>
    <p:sldId id="287" r:id="rId11"/>
    <p:sldId id="368" r:id="rId12"/>
    <p:sldId id="369" r:id="rId13"/>
    <p:sldId id="355" r:id="rId14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6"/>
    </p:embeddedFont>
    <p:embeddedFont>
      <p:font typeface="Montserrat ExtraBold" panose="00000900000000000000" pitchFamily="2" charset="0"/>
      <p:bold r:id="rId17"/>
      <p:boldItalic r:id="rId18"/>
    </p:embeddedFont>
    <p:embeddedFont>
      <p:font typeface="Montserrat Light" panose="000004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FF6600"/>
    <a:srgbClr val="9933FF"/>
    <a:srgbClr val="CC00CC"/>
    <a:srgbClr val="FF3399"/>
    <a:srgbClr val="CC6600"/>
    <a:srgbClr val="8790B9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6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8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A17-EE37-D9C8-8B59-8B6F435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6B9D-875D-4E4A-B78D-A18B7D85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68E8-B751-B0BB-2F14-3C720BD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1CF9-8468-44AA-9591-6E7D78DA8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171450"/>
            <a:ext cx="8015287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00150"/>
            <a:ext cx="3886200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3886200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16B55B9-BA68-7DEA-4993-25229B035A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812B4E4-59F4-4721-CED2-D311620B4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31C2DCA-8340-F70B-0A2E-D1B118397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72CC3-B8F5-4F83-92F9-D36E25A83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razilan@uitm.edu.m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5;p22">
            <a:extLst>
              <a:ext uri="{FF2B5EF4-FFF2-40B4-BE49-F238E27FC236}">
                <a16:creationId xmlns:a16="http://schemas.microsoft.com/office/drawing/2014/main" id="{3B32F913-18A5-4137-95D3-F55E82A4A9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40" y="3650513"/>
            <a:ext cx="2473841" cy="5355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18413" y="1484413"/>
            <a:ext cx="3737347" cy="25554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Designing with Multimedia Elements</a:t>
            </a:r>
            <a:endParaRPr sz="3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62BC-553B-4FA1-93AE-7D64148A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24" y="1290168"/>
            <a:ext cx="1961620" cy="210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73898-427C-4EF4-AD68-AB4555B8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53" y="0"/>
            <a:ext cx="4228047" cy="3254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4CB5B-5F71-4428-8123-1BDA1331F010}"/>
              </a:ext>
            </a:extLst>
          </p:cNvPr>
          <p:cNvSpPr txBox="1"/>
          <p:nvPr/>
        </p:nvSpPr>
        <p:spPr>
          <a:xfrm>
            <a:off x="2222561" y="3764400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IMD316   | WEEK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29DD2-F81A-DA43-C259-84A78B265224}"/>
              </a:ext>
            </a:extLst>
          </p:cNvPr>
          <p:cNvSpPr txBox="1"/>
          <p:nvPr/>
        </p:nvSpPr>
        <p:spPr>
          <a:xfrm>
            <a:off x="3285460" y="456925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MOHD AKMAL FAIZ OSMAN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F7D9954-CD49-6ED8-8174-ED0E7AEB5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Standard for Music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506289-C1E5-62D2-E2A2-46CF4B77115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76515" y="557728"/>
            <a:ext cx="4841875" cy="3915418"/>
          </a:xfrm>
        </p:spPr>
        <p:txBody>
          <a:bodyPr/>
          <a:lstStyle/>
          <a:p>
            <a:pPr marL="88900" indent="0" eaLnBrk="1" hangingPunct="1">
              <a:buNone/>
            </a:pPr>
            <a:r>
              <a:rPr lang="en-US" sz="1400" dirty="0"/>
              <a:t>Music is used in reinforcement. </a:t>
            </a:r>
          </a:p>
          <a:p>
            <a:pPr marL="88900" indent="0" eaLnBrk="1" hangingPunct="1">
              <a:buNone/>
            </a:pPr>
            <a:r>
              <a:rPr lang="en-US" sz="1400" dirty="0"/>
              <a:t>Music is may be used as a background for the learning situations.</a:t>
            </a:r>
          </a:p>
          <a:p>
            <a:pPr marL="88900" indent="0" eaLnBrk="1" hangingPunct="1">
              <a:buNone/>
            </a:pPr>
            <a:r>
              <a:rPr lang="en-US" sz="1400" dirty="0"/>
              <a:t>When used as reinforcement, music must be limited to tow tones: one for the correct answer and the other for the wrong answer. </a:t>
            </a:r>
          </a:p>
          <a:p>
            <a:pPr marL="88900" indent="0" eaLnBrk="1" hangingPunct="1">
              <a:buNone/>
            </a:pPr>
            <a:r>
              <a:rPr lang="en-US" sz="1400" dirty="0"/>
              <a:t>Music is used as a background to connect differently </a:t>
            </a:r>
          </a:p>
          <a:p>
            <a:pPr marL="88900" indent="0" eaLnBrk="1" hangingPunct="1">
              <a:buNone/>
            </a:pPr>
            <a:r>
              <a:rPr lang="en-US" sz="1400" dirty="0"/>
              <a:t>Music must appear and disappear gradually. </a:t>
            </a:r>
          </a:p>
          <a:p>
            <a:pPr marL="88900" indent="0" eaLnBrk="1" hangingPunct="1">
              <a:buNone/>
            </a:pPr>
            <a:r>
              <a:rPr lang="en-US" sz="1400" dirty="0"/>
              <a:t>It is preferred to use midi music files. </a:t>
            </a:r>
          </a:p>
          <a:p>
            <a:pPr marL="88900" indent="0" eaLnBrk="1" hangingPunct="1">
              <a:buNone/>
            </a:pPr>
            <a:r>
              <a:rPr lang="en-US" sz="1400" dirty="0"/>
              <a:t>When reinforcement or something important appears on the screen the music must disappear. </a:t>
            </a:r>
          </a:p>
          <a:p>
            <a:pPr marL="88900" indent="0" eaLnBrk="1" hangingPunct="1">
              <a:buNone/>
            </a:pPr>
            <a:r>
              <a:rPr lang="en-US" sz="1400" dirty="0"/>
              <a:t>Music may be used some as a part of the lesson "social studies, tourism others."</a:t>
            </a:r>
            <a:endParaRPr lang="en-US" altLang="en-US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F7D9954-CD49-6ED8-8174-ED0E7AEB5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Graphic </a:t>
            </a:r>
            <a:r>
              <a:rPr lang="en-US" altLang="en-US" sz="1800" dirty="0"/>
              <a:t>Transformation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506289-C1E5-62D2-E2A2-46CF4B77115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19808" y="911700"/>
            <a:ext cx="4841875" cy="1737034"/>
          </a:xfrm>
        </p:spPr>
        <p:txBody>
          <a:bodyPr/>
          <a:lstStyle/>
          <a:p>
            <a:pPr marL="88900" indent="0" eaLnBrk="1" hangingPunct="1">
              <a:buNone/>
            </a:pPr>
            <a:r>
              <a:rPr lang="en-US" sz="1400" dirty="0"/>
              <a:t>Graphic can be edited/ transform / manipulated using software such as </a:t>
            </a:r>
          </a:p>
          <a:p>
            <a:pPr marL="88900" indent="0" eaLnBrk="1" hangingPunct="1">
              <a:buNone/>
            </a:pPr>
            <a:endParaRPr lang="en-US" alt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marL="88900" indent="0" eaLnBrk="1" hangingPunct="1">
              <a:buNone/>
            </a:pPr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Adobe Photoshop</a:t>
            </a:r>
          </a:p>
          <a:p>
            <a:pPr marL="88900" indent="0" eaLnBrk="1" hangingPunct="1">
              <a:buNone/>
            </a:pPr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Edit images, crop, combine, adjust color, etc.</a:t>
            </a:r>
          </a:p>
          <a:p>
            <a:pPr marL="88900" indent="0" eaLnBrk="1" hangingPunct="1">
              <a:buNone/>
            </a:pPr>
            <a:endParaRPr lang="en-US" alt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marL="88900" indent="0" eaLnBrk="1" hangingPunct="1">
              <a:buNone/>
            </a:pPr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Adobe Premier Pro</a:t>
            </a:r>
          </a:p>
          <a:p>
            <a:pPr marL="88900" indent="0" eaLnBrk="1" hangingPunct="1">
              <a:buNone/>
            </a:pPr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Create/Edit video, typography, masking, </a:t>
            </a:r>
            <a:r>
              <a:rPr lang="en-US" altLang="en-US" sz="1400" dirty="0" err="1">
                <a:solidFill>
                  <a:schemeClr val="tx2">
                    <a:lumMod val="10000"/>
                  </a:schemeClr>
                </a:solidFill>
              </a:rPr>
              <a:t>colour</a:t>
            </a:r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, </a:t>
            </a:r>
            <a:endParaRPr lang="en-US" altLang="en-US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F7D9954-CD49-6ED8-8174-ED0E7AEB5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Integrating Multimedia Elements</a:t>
            </a:r>
            <a:endParaRPr lang="en-US" altLang="en-US" sz="1800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506289-C1E5-62D2-E2A2-46CF4B77115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19808" y="911700"/>
            <a:ext cx="4841875" cy="1737034"/>
          </a:xfrm>
        </p:spPr>
        <p:txBody>
          <a:bodyPr/>
          <a:lstStyle/>
          <a:p>
            <a:pPr marL="88900" indent="0" eaLnBrk="1" hangingPunct="1">
              <a:buNone/>
            </a:pPr>
            <a:r>
              <a:rPr lang="en-US" sz="1400" dirty="0"/>
              <a:t>Text, Audio, Video, Graphic, Animation need to be integrated to create a powerful/impactful presentation.</a:t>
            </a:r>
          </a:p>
          <a:p>
            <a:pPr marL="88900" indent="0" eaLnBrk="1" hangingPunct="1">
              <a:buNone/>
            </a:pPr>
            <a:endParaRPr lang="en-US" alt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marL="88900" indent="0" eaLnBrk="1" hangingPunct="1">
              <a:buNone/>
            </a:pPr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Lesson in Premier Pro</a:t>
            </a:r>
            <a:endParaRPr lang="en-US" altLang="en-US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3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3300"/>
                </a:solidFill>
              </a:rPr>
              <a:t>The End of Chapter 8</a:t>
            </a:r>
            <a:endParaRPr sz="3600" dirty="0">
              <a:solidFill>
                <a:srgbClr val="CC3300"/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294967295"/>
          </p:nvPr>
        </p:nvSpPr>
        <p:spPr>
          <a:xfrm>
            <a:off x="2594344" y="2952175"/>
            <a:ext cx="4260112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  <a:hlinkClick r:id="rId3"/>
              </a:rPr>
              <a:t>akmalfaiz@uitm.edu.my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School of Information Science,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College of Computing, Informatics and Mathematics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 err="1">
                <a:solidFill>
                  <a:srgbClr val="FFFFFF"/>
                </a:solidFill>
              </a:rPr>
              <a:t>Universiti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  <a:r>
              <a:rPr lang="en-MY" sz="1200" b="1" dirty="0" err="1">
                <a:solidFill>
                  <a:srgbClr val="FFFFFF"/>
                </a:solidFill>
              </a:rPr>
              <a:t>Teknologi</a:t>
            </a:r>
            <a:r>
              <a:rPr lang="en-MY" sz="1200" b="1" dirty="0">
                <a:solidFill>
                  <a:srgbClr val="FFFFFF"/>
                </a:solidFill>
              </a:rPr>
              <a:t> MARA (UiTM)</a:t>
            </a:r>
          </a:p>
        </p:txBody>
      </p:sp>
    </p:spTree>
    <p:extLst>
      <p:ext uri="{BB962C8B-B14F-4D97-AF65-F5344CB8AC3E}">
        <p14:creationId xmlns:p14="http://schemas.microsoft.com/office/powerpoint/2010/main" val="2382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547305" y="1705232"/>
            <a:ext cx="2325194" cy="19807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</a:t>
            </a:r>
            <a:r>
              <a:rPr lang="en" dirty="0"/>
              <a:t>OURSE </a:t>
            </a:r>
            <a:r>
              <a:rPr lang="en" sz="4000" dirty="0"/>
              <a:t>O</a:t>
            </a:r>
            <a:r>
              <a:rPr lang="en" dirty="0"/>
              <a:t>UTLINE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10" name="Google Shape;210;p29"/>
          <p:cNvGrpSpPr/>
          <p:nvPr/>
        </p:nvGrpSpPr>
        <p:grpSpPr>
          <a:xfrm rot="982272">
            <a:off x="4356036" y="2153284"/>
            <a:ext cx="4282525" cy="1890005"/>
            <a:chOff x="1047099" y="2119234"/>
            <a:chExt cx="4282525" cy="1890005"/>
          </a:xfrm>
        </p:grpSpPr>
        <p:sp>
          <p:nvSpPr>
            <p:cNvPr id="211" name="Google Shape;211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9933FF"/>
                </a:gs>
                <a:gs pos="3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9"/>
            <p:cNvSpPr/>
            <p:nvPr/>
          </p:nvSpPr>
          <p:spPr>
            <a:xfrm rot="2061772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20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 rot="18900000">
              <a:off x="1497261" y="2231367"/>
              <a:ext cx="2360848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Tools for Creating, Editing</a:t>
              </a:r>
              <a:endParaRPr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 rot="18900000">
              <a:off x="2015468" y="2119234"/>
              <a:ext cx="3314156" cy="1890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Graphic Standard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Graphic Transformations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Integrating Text, Audio, Graphic, Images and video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6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5422E49-1610-91A4-A84C-B5314A8F9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999" y="911700"/>
            <a:ext cx="2810319" cy="33276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Graphic Standard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7A1A1BB-C6CD-D99C-3076-9235DE5CB23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09001" y="691238"/>
            <a:ext cx="4841875" cy="3548062"/>
          </a:xfrm>
        </p:spPr>
        <p:txBody>
          <a:bodyPr/>
          <a:lstStyle/>
          <a:p>
            <a:pPr eaLnBrk="1" hangingPunct="1"/>
            <a:r>
              <a:rPr lang="en-US" sz="1400" dirty="0"/>
              <a:t>The Graphic Standards represents a culmination of design, collateral pieces and other presentation specification around their organizations brand. </a:t>
            </a:r>
          </a:p>
          <a:p>
            <a:pPr eaLnBrk="1" hangingPunct="1"/>
            <a:r>
              <a:rPr lang="en-US" sz="1400" dirty="0"/>
              <a:t>Specifications and examples are usually provided. </a:t>
            </a:r>
          </a:p>
          <a:p>
            <a:pPr eaLnBrk="1" hangingPunct="1"/>
            <a:r>
              <a:rPr lang="en-MY" sz="1400" dirty="0"/>
              <a:t>JPEG (Joint Photographic Experts Group)</a:t>
            </a:r>
          </a:p>
          <a:p>
            <a:pPr eaLnBrk="1" hangingPunct="1"/>
            <a:r>
              <a:rPr lang="en-MY" sz="1400" dirty="0"/>
              <a:t>MPEG (Moving Pictures Expert Group) </a:t>
            </a:r>
          </a:p>
          <a:p>
            <a:pPr eaLnBrk="1" hangingPunct="1"/>
            <a:r>
              <a:rPr lang="en-MY" sz="1400" dirty="0"/>
              <a:t>MHEG (Multimedia and Hypermedia Information Coding Experts Group) • </a:t>
            </a:r>
          </a:p>
          <a:p>
            <a:pPr eaLnBrk="1" hangingPunct="1"/>
            <a:r>
              <a:rPr lang="en-MY" sz="1400" dirty="0"/>
              <a:t>SGML (Standard Generalized Markup Language) • DC (Dublin Core)</a:t>
            </a:r>
          </a:p>
          <a:p>
            <a:pPr eaLnBrk="1" hangingPunct="1"/>
            <a:r>
              <a:rPr lang="en-MY" sz="1400" dirty="0"/>
              <a:t>RDF (Resource Definition Framework)</a:t>
            </a:r>
            <a:endParaRPr lang="en-US" altLang="en-US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5422E49-1610-91A4-A84C-B5314A8F9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999" y="911700"/>
            <a:ext cx="2810319" cy="33276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General Standard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7A1A1BB-C6CD-D99C-3076-9235DE5CB23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09001" y="691238"/>
            <a:ext cx="4841875" cy="3548062"/>
          </a:xfrm>
        </p:spPr>
        <p:txBody>
          <a:bodyPr/>
          <a:lstStyle/>
          <a:p>
            <a:pPr eaLnBrk="1" hangingPunct="1"/>
            <a:endParaRPr lang="en-US" alt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Simplicity in designing each element of the multimedia.</a:t>
            </a: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Considering unity between visual and audio elements.</a:t>
            </a: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Clarity in presenting multimedia.</a:t>
            </a: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Diversity in using multimedia.</a:t>
            </a: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Consistency in multimedia screen designs.</a:t>
            </a: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Integrating all elements of multimedia.</a:t>
            </a: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Interactivity between multimedia elements.</a:t>
            </a: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Balancing the use of multimedia within the same screen.</a:t>
            </a:r>
          </a:p>
          <a:p>
            <a:pPr eaLnBrk="1" hangingPunct="1"/>
            <a:r>
              <a:rPr lang="en-US" altLang="en-US" sz="1400" dirty="0">
                <a:solidFill>
                  <a:schemeClr val="tx2">
                    <a:lumMod val="10000"/>
                  </a:schemeClr>
                </a:solidFill>
              </a:rPr>
              <a:t>Efficiency in suing one multimedia screen</a:t>
            </a:r>
          </a:p>
        </p:txBody>
      </p:sp>
    </p:spTree>
    <p:extLst>
      <p:ext uri="{BB962C8B-B14F-4D97-AF65-F5344CB8AC3E}">
        <p14:creationId xmlns:p14="http://schemas.microsoft.com/office/powerpoint/2010/main" val="242670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B5E31-8EC0-E004-F5B5-A8910FE70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Standard for Using Colors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F64CDC-DF85-3FDE-462F-5E56D5FA65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603125" y="848450"/>
            <a:ext cx="4841875" cy="3548062"/>
          </a:xfrm>
        </p:spPr>
        <p:txBody>
          <a:bodyPr/>
          <a:lstStyle/>
          <a:p>
            <a:pPr eaLnBrk="1" hangingPunct="1"/>
            <a:r>
              <a:rPr lang="en-US" sz="1400" dirty="0"/>
              <a:t>Using color for a particular purpose.</a:t>
            </a:r>
          </a:p>
          <a:p>
            <a:pPr eaLnBrk="1" hangingPunct="1"/>
            <a:r>
              <a:rPr lang="en-US" sz="1400" dirty="0"/>
              <a:t>Avoiding unnecessary colors. </a:t>
            </a:r>
          </a:p>
          <a:p>
            <a:pPr eaLnBrk="1" hangingPunct="1"/>
            <a:r>
              <a:rPr lang="en-US" sz="1400" dirty="0"/>
              <a:t>Using colors to differentiate between colors.</a:t>
            </a:r>
          </a:p>
          <a:p>
            <a:pPr eaLnBrk="1" hangingPunct="1"/>
            <a:r>
              <a:rPr lang="en-US" sz="1400" dirty="0"/>
              <a:t>Using a different color to present the title.</a:t>
            </a:r>
          </a:p>
          <a:p>
            <a:pPr eaLnBrk="1" hangingPunct="1"/>
            <a:r>
              <a:rPr lang="en-US" sz="1400" dirty="0"/>
              <a:t>Connecting related elements suing colors.</a:t>
            </a:r>
          </a:p>
          <a:p>
            <a:pPr eaLnBrk="1" hangingPunct="1"/>
            <a:r>
              <a:rPr lang="en-US" sz="1400" dirty="0"/>
              <a:t>Coloring some symbols of words to facilitate the search for a particular topic. </a:t>
            </a:r>
          </a:p>
          <a:p>
            <a:pPr eaLnBrk="1" hangingPunct="1"/>
            <a:r>
              <a:rPr lang="en-US" sz="1400" dirty="0"/>
              <a:t>Avoiding exaggeration in colorless use.</a:t>
            </a:r>
          </a:p>
          <a:p>
            <a:pPr eaLnBrk="1" hangingPunct="1"/>
            <a:r>
              <a:rPr lang="en-US" sz="1400" dirty="0"/>
              <a:t>Using special colors for key words, another color for titles and a different color for notes. </a:t>
            </a:r>
          </a:p>
          <a:p>
            <a:pPr eaLnBrk="1" hangingPunct="1"/>
            <a:r>
              <a:rPr lang="en-US" sz="1400" dirty="0"/>
              <a:t>Avoiding glaring colors. </a:t>
            </a:r>
          </a:p>
          <a:p>
            <a:pPr eaLnBrk="1" hangingPunct="1"/>
            <a:r>
              <a:rPr lang="en-US" sz="1400" dirty="0"/>
              <a:t>Avoiding putting contrasting colors next the each other.</a:t>
            </a:r>
          </a:p>
          <a:p>
            <a:pPr eaLnBrk="1" hangingPunct="1"/>
            <a:r>
              <a:rPr lang="en-US" sz="1400" dirty="0"/>
              <a:t>Considering variability in color between the background and other elements. </a:t>
            </a:r>
          </a:p>
          <a:p>
            <a:pPr eaLnBrk="1" hangingPunct="1"/>
            <a:r>
              <a:rPr lang="en-US" sz="1400" dirty="0"/>
              <a:t>Considering color blindness.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B5E31-8EC0-E004-F5B5-A8910FE70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Standard for Printed Text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F64CDC-DF85-3FDE-462F-5E56D5FA65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26692" y="0"/>
            <a:ext cx="4841875" cy="4997302"/>
          </a:xfrm>
        </p:spPr>
        <p:txBody>
          <a:bodyPr/>
          <a:lstStyle/>
          <a:p>
            <a:pPr marL="88900" indent="0" eaLnBrk="1" hangingPunct="1">
              <a:buNone/>
            </a:pPr>
            <a:r>
              <a:rPr lang="en-US" sz="1200" dirty="0"/>
              <a:t>Presenting a small number of words on each screen.</a:t>
            </a:r>
          </a:p>
          <a:p>
            <a:pPr marL="88900" indent="0" eaLnBrk="1" hangingPunct="1">
              <a:buNone/>
            </a:pPr>
            <a:r>
              <a:rPr lang="en-US" sz="1200" dirty="0"/>
              <a:t> Avoiding long spacing in the text. </a:t>
            </a:r>
          </a:p>
          <a:p>
            <a:pPr marL="88900" indent="0" eaLnBrk="1" hangingPunct="1">
              <a:buNone/>
            </a:pPr>
            <a:r>
              <a:rPr lang="en-US" sz="1200" dirty="0"/>
              <a:t>Using short lines. </a:t>
            </a:r>
          </a:p>
          <a:p>
            <a:pPr marL="88900" indent="0" eaLnBrk="1" hangingPunct="1">
              <a:buNone/>
            </a:pPr>
            <a:r>
              <a:rPr lang="en-US" sz="1200" dirty="0"/>
              <a:t>Combining between text and images as text may be sometimes a part of the image. </a:t>
            </a:r>
          </a:p>
          <a:p>
            <a:pPr marL="88900" indent="0" eaLnBrk="1" hangingPunct="1">
              <a:buNone/>
            </a:pPr>
            <a:r>
              <a:rPr lang="en-US" sz="1200" dirty="0"/>
              <a:t>Using a small number of words to increase the effect of images. </a:t>
            </a:r>
          </a:p>
          <a:p>
            <a:pPr marL="88900" indent="0" eaLnBrk="1" hangingPunct="1">
              <a:buNone/>
            </a:pPr>
            <a:r>
              <a:rPr lang="en-US" sz="1200" dirty="0"/>
              <a:t>Sentences used must be connected. </a:t>
            </a:r>
          </a:p>
          <a:p>
            <a:pPr marL="88900" indent="0" eaLnBrk="1" hangingPunct="1">
              <a:buNone/>
            </a:pPr>
            <a:r>
              <a:rPr lang="en-US" sz="1200" dirty="0"/>
              <a:t>Clarity in text presented. </a:t>
            </a:r>
          </a:p>
          <a:p>
            <a:pPr marL="88900" indent="0" eaLnBrk="1" hangingPunct="1">
              <a:buNone/>
            </a:pPr>
            <a:r>
              <a:rPr lang="en-US" sz="1200" dirty="0"/>
              <a:t>Selecting the paper writing size using a polite study. </a:t>
            </a:r>
          </a:p>
          <a:p>
            <a:pPr marL="88900" indent="0" eaLnBrk="1" hangingPunct="1">
              <a:buNone/>
            </a:pPr>
            <a:r>
              <a:rPr lang="en-US" sz="1200" dirty="0"/>
              <a:t>Avoiding exaggeration in differentiating the text as this may distract the learner. </a:t>
            </a:r>
          </a:p>
          <a:p>
            <a:pPr marL="88900" indent="0" eaLnBrk="1" hangingPunct="1">
              <a:buNone/>
            </a:pPr>
            <a:r>
              <a:rPr lang="en-US" sz="1200" dirty="0"/>
              <a:t>Using proper procedures to differentiate titles and key words. These include mainly: - Using italics. - Using bold. - Using glaring colors. - Using underline. - Using brackets for important words. - Using shading. - Using distinguishing colors. - Putting the important phrases in frames. - Using a pose before important text. - Using audio stimuli in important texts. 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381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B5E31-8EC0-E004-F5B5-A8910FE70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for Video Clips</a:t>
            </a:r>
            <a:endParaRPr lang="en-US" altLang="en-US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F64CDC-DF85-3FDE-462F-5E56D5FA65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44981" y="329179"/>
            <a:ext cx="4841875" cy="4342057"/>
          </a:xfrm>
        </p:spPr>
        <p:txBody>
          <a:bodyPr/>
          <a:lstStyle/>
          <a:p>
            <a:pPr marL="88900" indent="0" eaLnBrk="1" hangingPunct="1">
              <a:buNone/>
            </a:pPr>
            <a:r>
              <a:rPr lang="en-US" sz="1200" dirty="0"/>
              <a:t>To show skills and events depending on motion. </a:t>
            </a:r>
          </a:p>
          <a:p>
            <a:pPr marL="88900" indent="0" eaLnBrk="1" hangingPunct="1">
              <a:buNone/>
            </a:pPr>
            <a:r>
              <a:rPr lang="en-US" sz="1200" dirty="0"/>
              <a:t> Attracting and motivating the learner. </a:t>
            </a:r>
          </a:p>
          <a:p>
            <a:pPr marL="88900" indent="0" eaLnBrk="1" hangingPunct="1">
              <a:buNone/>
            </a:pPr>
            <a:r>
              <a:rPr lang="en-US" sz="1200" dirty="0"/>
              <a:t>Immediate feedback. </a:t>
            </a:r>
          </a:p>
          <a:p>
            <a:pPr marL="88900" indent="0" eaLnBrk="1" hangingPunct="1">
              <a:buNone/>
            </a:pPr>
            <a:r>
              <a:rPr lang="en-US" sz="1200" dirty="0"/>
              <a:t>Not used in reinforcement. </a:t>
            </a:r>
          </a:p>
          <a:p>
            <a:pPr marL="88900" indent="0" eaLnBrk="1" hangingPunct="1">
              <a:buNone/>
            </a:pPr>
            <a:r>
              <a:rPr lang="en-US" sz="1200" dirty="0"/>
              <a:t>Not exaggerating the use of video clips as they need large storage capacity.</a:t>
            </a:r>
          </a:p>
          <a:p>
            <a:pPr marL="88900" indent="0" eaLnBrk="1" hangingPunct="1">
              <a:buNone/>
            </a:pPr>
            <a:r>
              <a:rPr lang="en-US" sz="1200" dirty="0"/>
              <a:t> Video clips must focus on moving, not stable, situations. </a:t>
            </a:r>
          </a:p>
          <a:p>
            <a:pPr marL="88900" indent="0" eaLnBrk="1" hangingPunct="1">
              <a:buNone/>
            </a:pPr>
            <a:r>
              <a:rPr lang="en-US" sz="1200" dirty="0"/>
              <a:t>The right angle for shooting must be selected to show the learner the material appropriately. </a:t>
            </a:r>
          </a:p>
          <a:p>
            <a:pPr marL="88900" indent="0" eaLnBrk="1" hangingPunct="1">
              <a:buNone/>
            </a:pPr>
            <a:r>
              <a:rPr lang="en-US" sz="1200" dirty="0"/>
              <a:t>Considering the resolution of the video clips </a:t>
            </a:r>
          </a:p>
          <a:p>
            <a:pPr marL="88900" indent="0" eaLnBrk="1" hangingPunct="1">
              <a:buNone/>
            </a:pPr>
            <a:r>
              <a:rPr lang="en-US" sz="1200" dirty="0"/>
              <a:t>The camera movements must be natural </a:t>
            </a:r>
          </a:p>
          <a:p>
            <a:pPr marL="88900" indent="0" eaLnBrk="1" hangingPunct="1">
              <a:buNone/>
            </a:pPr>
            <a:r>
              <a:rPr lang="en-US" sz="1200" dirty="0"/>
              <a:t> Avoiding promotion. </a:t>
            </a:r>
          </a:p>
          <a:p>
            <a:pPr marL="88900" indent="0" eaLnBrk="1" hangingPunct="1">
              <a:buNone/>
            </a:pPr>
            <a:r>
              <a:rPr lang="en-US" sz="1200" dirty="0"/>
              <a:t>Eliminating small element hard to shoot. </a:t>
            </a:r>
          </a:p>
          <a:p>
            <a:pPr marL="88900" indent="0" eaLnBrk="1" hangingPunct="1">
              <a:buNone/>
            </a:pPr>
            <a:r>
              <a:rPr lang="en-US" sz="1200" dirty="0"/>
              <a:t>The shooting must be related to the lesson content. </a:t>
            </a:r>
          </a:p>
          <a:p>
            <a:pPr marL="88900" indent="0" eaLnBrk="1" hangingPunct="1">
              <a:buNone/>
            </a:pPr>
            <a:r>
              <a:rPr lang="en-US" sz="1200" dirty="0"/>
              <a:t>The filters are not preferable in camera as they change the natural resolution. </a:t>
            </a:r>
          </a:p>
          <a:p>
            <a:pPr marL="88900" indent="0" eaLnBrk="1" hangingPunct="1">
              <a:buNone/>
            </a:pPr>
            <a:r>
              <a:rPr lang="en-US" sz="1200" dirty="0"/>
              <a:t>The learner must be allowed to change video clips. </a:t>
            </a:r>
          </a:p>
          <a:p>
            <a:pPr marL="88900" indent="0" eaLnBrk="1" hangingPunct="1">
              <a:buNone/>
            </a:pPr>
            <a:r>
              <a:rPr lang="en-US" sz="1200" dirty="0"/>
              <a:t>If the motion is not important, still image are preferred. 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862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B5E31-8EC0-E004-F5B5-A8910FE70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for Sound</a:t>
            </a:r>
            <a:endParaRPr lang="en-US" altLang="en-US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F64CDC-DF85-3FDE-462F-5E56D5FA65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603125" y="583020"/>
            <a:ext cx="4841875" cy="3548062"/>
          </a:xfrm>
        </p:spPr>
        <p:txBody>
          <a:bodyPr/>
          <a:lstStyle/>
          <a:p>
            <a:pPr eaLnBrk="1" hangingPunct="1"/>
            <a:r>
              <a:rPr lang="en-US" sz="1400" dirty="0"/>
              <a:t>Sound is a main tool for attracting learners. </a:t>
            </a:r>
          </a:p>
          <a:p>
            <a:pPr eaLnBrk="1" hangingPunct="1"/>
            <a:r>
              <a:rPr lang="en-US" sz="1400" dirty="0"/>
              <a:t>Sound is used to send explanatory messages. </a:t>
            </a:r>
          </a:p>
          <a:p>
            <a:pPr eaLnBrk="1" hangingPunct="1"/>
            <a:r>
              <a:rPr lang="en-US" sz="1400" dirty="0"/>
              <a:t>Sound is used in the feedback. </a:t>
            </a:r>
          </a:p>
          <a:p>
            <a:pPr eaLnBrk="1" hangingPunct="1"/>
            <a:r>
              <a:rPr lang="en-US" sz="1400" dirty="0"/>
              <a:t>Sound is used in reinforcement. </a:t>
            </a:r>
          </a:p>
          <a:p>
            <a:pPr eaLnBrk="1" hangingPunct="1"/>
            <a:r>
              <a:rPr lang="en-US" sz="1400" dirty="0"/>
              <a:t>To comment on lessons. </a:t>
            </a:r>
          </a:p>
          <a:p>
            <a:pPr eaLnBrk="1" hangingPunct="1"/>
            <a:r>
              <a:rPr lang="en-US" sz="1400" dirty="0"/>
              <a:t>Not exaggerating in the use of sound. </a:t>
            </a:r>
          </a:p>
          <a:p>
            <a:pPr eaLnBrk="1" hangingPunct="1"/>
            <a:r>
              <a:rPr lang="en-US" sz="1400" dirty="0"/>
              <a:t>Clarity of race sound.</a:t>
            </a:r>
          </a:p>
          <a:p>
            <a:pPr eaLnBrk="1" hangingPunct="1"/>
            <a:r>
              <a:rPr lang="en-US" sz="1400" dirty="0"/>
              <a:t>Correct and meaningful vocal language. </a:t>
            </a:r>
          </a:p>
          <a:p>
            <a:pPr eaLnBrk="1" hangingPunct="1"/>
            <a:r>
              <a:rPr lang="en-US" sz="1400" dirty="0"/>
              <a:t>The sound must be related to what is shown on the screen. </a:t>
            </a:r>
          </a:p>
          <a:p>
            <a:pPr eaLnBrk="1" hangingPunct="1"/>
            <a:r>
              <a:rPr lang="en-US" sz="1400" dirty="0"/>
              <a:t>It is not necessary to connect what is shown on the screen with a particular sound. </a:t>
            </a:r>
          </a:p>
          <a:p>
            <a:pPr eaLnBrk="1" hangingPunct="1"/>
            <a:r>
              <a:rPr lang="en-US" sz="1400" dirty="0"/>
              <a:t>To motivate learners. </a:t>
            </a:r>
          </a:p>
          <a:p>
            <a:pPr eaLnBrk="1" hangingPunct="1"/>
            <a:r>
              <a:rPr lang="en-US" sz="1400" dirty="0"/>
              <a:t>To add value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1252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7093B9D-EF95-EF81-2226-D4A269181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for Sound Effect</a:t>
            </a:r>
            <a:endParaRPr lang="en-US" altLang="en-US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A52D938-E3B8-3E8A-184E-970B85F13A9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486579" y="458874"/>
            <a:ext cx="4841875" cy="3548062"/>
          </a:xfrm>
        </p:spPr>
        <p:txBody>
          <a:bodyPr/>
          <a:lstStyle/>
          <a:p>
            <a:pPr eaLnBrk="1" hangingPunct="1"/>
            <a:r>
              <a:rPr lang="en-US" sz="1400" dirty="0"/>
              <a:t>Used in reinforcement to indicate correct and wrong answers. </a:t>
            </a:r>
          </a:p>
          <a:p>
            <a:pPr eaLnBrk="1" hangingPunct="1"/>
            <a:r>
              <a:rPr lang="en-US" sz="1400" dirty="0"/>
              <a:t>Giving warning signs. </a:t>
            </a:r>
          </a:p>
          <a:p>
            <a:pPr eaLnBrk="1" hangingPunct="1"/>
            <a:r>
              <a:rPr lang="en-US" sz="1400" dirty="0"/>
              <a:t>Convincing the learner about the learning environment. </a:t>
            </a:r>
          </a:p>
          <a:p>
            <a:pPr eaLnBrk="1" hangingPunct="1"/>
            <a:r>
              <a:rPr lang="en-US" sz="1400" dirty="0"/>
              <a:t>Appropriate with the sounds used. </a:t>
            </a:r>
          </a:p>
          <a:p>
            <a:pPr eaLnBrk="1" hangingPunct="1"/>
            <a:r>
              <a:rPr lang="en-US" sz="1400" dirty="0"/>
              <a:t>Not exaggerating in the use of sound effects. </a:t>
            </a:r>
          </a:p>
          <a:p>
            <a:pPr eaLnBrk="1" hangingPunct="1"/>
            <a:r>
              <a:rPr lang="en-US" sz="1400" dirty="0"/>
              <a:t>They are quick stimuli. </a:t>
            </a:r>
          </a:p>
          <a:p>
            <a:pPr eaLnBrk="1" hangingPunct="1"/>
            <a:r>
              <a:rPr lang="en-US" sz="1400" dirty="0"/>
              <a:t>Natural sounds must accompany sound effects. </a:t>
            </a:r>
          </a:p>
          <a:p>
            <a:pPr eaLnBrk="1" hangingPunct="1"/>
            <a:r>
              <a:rPr lang="en-US" sz="1400" dirty="0"/>
              <a:t>If the sound effects were accompanied by vocal commentary, the sound effects must be finer in tone than the vocal sound.</a:t>
            </a:r>
          </a:p>
          <a:p>
            <a:pPr eaLnBrk="1" hangingPunct="1"/>
            <a:r>
              <a:rPr lang="en-US" sz="1400" dirty="0"/>
              <a:t>Echo is not preferred.</a:t>
            </a:r>
            <a:endParaRPr lang="en-US" altLang="en-US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957</Words>
  <Application>Microsoft Office PowerPoint</Application>
  <PresentationFormat>On-screen Show (16:9)</PresentationFormat>
  <Paragraphs>119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Montserrat Light</vt:lpstr>
      <vt:lpstr>Montserrat ExtraBold</vt:lpstr>
      <vt:lpstr>Juliet template</vt:lpstr>
      <vt:lpstr>Designing with Multimedia Elements</vt:lpstr>
      <vt:lpstr>COURSE OUTLINE  </vt:lpstr>
      <vt:lpstr>Graphic Standard</vt:lpstr>
      <vt:lpstr>General Standard</vt:lpstr>
      <vt:lpstr>Standard for Using Colors</vt:lpstr>
      <vt:lpstr>Standard for Printed Text</vt:lpstr>
      <vt:lpstr>Standard for Video Clips</vt:lpstr>
      <vt:lpstr>Standard for Sound</vt:lpstr>
      <vt:lpstr>Standard for Sound Effect</vt:lpstr>
      <vt:lpstr>Standard for Music</vt:lpstr>
      <vt:lpstr>Graphic Transformation</vt:lpstr>
      <vt:lpstr>Integrating Multimedia Elements</vt:lpstr>
      <vt:lpstr>The End of Chapter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SCIENCE RESEARCH</dc:title>
  <dc:creator>USER</dc:creator>
  <cp:lastModifiedBy>faiz osman</cp:lastModifiedBy>
  <cp:revision>111</cp:revision>
  <dcterms:modified xsi:type="dcterms:W3CDTF">2024-05-04T06:28:49Z</dcterms:modified>
</cp:coreProperties>
</file>