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10" r:id="rId3"/>
    <p:sldId id="412" r:id="rId4"/>
    <p:sldId id="413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4" r:id="rId14"/>
    <p:sldId id="425" r:id="rId15"/>
    <p:sldId id="426" r:id="rId16"/>
    <p:sldId id="427" r:id="rId17"/>
    <p:sldId id="428" r:id="rId18"/>
    <p:sldId id="429" r:id="rId19"/>
    <p:sldId id="431" r:id="rId20"/>
    <p:sldId id="432" r:id="rId21"/>
    <p:sldId id="433" r:id="rId22"/>
    <p:sldId id="436" r:id="rId23"/>
    <p:sldId id="437" r:id="rId24"/>
    <p:sldId id="438" r:id="rId25"/>
    <p:sldId id="439" r:id="rId26"/>
    <p:sldId id="440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6" r:id="rId41"/>
    <p:sldId id="457" r:id="rId42"/>
    <p:sldId id="458" r:id="rId43"/>
    <p:sldId id="25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F0D9"/>
    <a:srgbClr val="008000"/>
    <a:srgbClr val="E8F4ED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05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다양한 패키지로 데이터 분석하기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6" y="4586358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05-3 </a:t>
            </a:r>
            <a:r>
              <a:rPr kumimoji="1" lang="ko-KR" altLang="en-US" sz="2000" dirty="0" err="1"/>
              <a:t>넘파이로</a:t>
            </a:r>
            <a:r>
              <a:rPr kumimoji="1" lang="ko-KR" altLang="en-US" sz="2000" dirty="0"/>
              <a:t> 사업성 분석하기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05-4 </a:t>
            </a:r>
            <a:r>
              <a:rPr kumimoji="1" lang="ko-KR" altLang="en-US" sz="2000" dirty="0" err="1"/>
              <a:t>판다스로</a:t>
            </a:r>
            <a:r>
              <a:rPr kumimoji="1" lang="ko-KR" altLang="en-US" sz="2000" dirty="0"/>
              <a:t> 데이터프레임 만들기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놀이공원 사업의 사업성 분석하기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세부 지표 값 구하기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loss: 1, 2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차에 발생한 비용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profit: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이후에 발생한 이익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5C9C48E-F243-43B7-90C8-C35AA2B4014B}"/>
              </a:ext>
            </a:extLst>
          </p:cNvPr>
          <p:cNvGrpSpPr/>
          <p:nvPr/>
        </p:nvGrpSpPr>
        <p:grpSpPr>
          <a:xfrm>
            <a:off x="5707114" y="2335822"/>
            <a:ext cx="5646686" cy="3330944"/>
            <a:chOff x="5707114" y="2335822"/>
            <a:chExt cx="5646686" cy="3330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B08B0A8-EFB7-48E1-8E7F-92DC1F02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2091" y="2335822"/>
              <a:ext cx="5641709" cy="333094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8589922-0798-47BD-96F2-74627918FE81}"/>
                </a:ext>
              </a:extLst>
            </p:cNvPr>
            <p:cNvSpPr/>
            <p:nvPr/>
          </p:nvSpPr>
          <p:spPr>
            <a:xfrm>
              <a:off x="5707117" y="2554014"/>
              <a:ext cx="1849821" cy="19969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6B0A0EE-832E-4289-B6EB-DC33CCE07ADE}"/>
                </a:ext>
              </a:extLst>
            </p:cNvPr>
            <p:cNvSpPr/>
            <p:nvPr/>
          </p:nvSpPr>
          <p:spPr>
            <a:xfrm>
              <a:off x="5707116" y="3439510"/>
              <a:ext cx="1849821" cy="19969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F6564DA-FEA9-402A-84EE-7B7EDBF71870}"/>
                </a:ext>
              </a:extLst>
            </p:cNvPr>
            <p:cNvSpPr/>
            <p:nvPr/>
          </p:nvSpPr>
          <p:spPr>
            <a:xfrm>
              <a:off x="5707115" y="4539999"/>
              <a:ext cx="3741685" cy="19969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6DA8C58-D855-4CAD-B5C6-8DD10416D8FE}"/>
                </a:ext>
              </a:extLst>
            </p:cNvPr>
            <p:cNvSpPr/>
            <p:nvPr/>
          </p:nvSpPr>
          <p:spPr>
            <a:xfrm>
              <a:off x="5707114" y="5249892"/>
              <a:ext cx="3741685" cy="19969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277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놀이공원 사업의 사업성 분석하기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순현재가치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(NPV)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내부수익률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(IRR)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구하기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넘파이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내장 함수를 활용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81108BF-6E38-4D5E-94E0-7498DCFF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4001294"/>
            <a:ext cx="6829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27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놀이공원 사업의 사업성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순현재가치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(NPV)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내부수익률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(IRR)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구하기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할인율은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4.5%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가정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순현재가치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약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174.4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억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내부수익률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6.4%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0933A7-2FCD-41A1-8961-7E7436B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27664"/>
            <a:ext cx="422016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668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데이터프레임이란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데이터를 쉽게 가공하기 위한 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사용하여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딕셔너리형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자료를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판다스로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가공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80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데이터프레임이란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346466-0F6E-4336-8684-8873E54B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84" y="2906938"/>
            <a:ext cx="2288188" cy="214761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35FEBBA-C498-49E8-98A4-ACEFAD5C0EDF}"/>
              </a:ext>
            </a:extLst>
          </p:cNvPr>
          <p:cNvGrpSpPr/>
          <p:nvPr/>
        </p:nvGrpSpPr>
        <p:grpSpPr>
          <a:xfrm>
            <a:off x="1169058" y="2900250"/>
            <a:ext cx="4965383" cy="2150961"/>
            <a:chOff x="3314953" y="3900632"/>
            <a:chExt cx="5566288" cy="24112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898B436E-3564-48C0-A138-33C33AD0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4953" y="3900632"/>
              <a:ext cx="5562094" cy="24112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E2A1968-31AE-44C0-9779-1EA42C26B055}"/>
                </a:ext>
              </a:extLst>
            </p:cNvPr>
            <p:cNvSpPr/>
            <p:nvPr/>
          </p:nvSpPr>
          <p:spPr>
            <a:xfrm>
              <a:off x="3352800" y="4235669"/>
              <a:ext cx="5528441" cy="399393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F9FC419-AE71-463F-89C5-C8F86F870E8B}"/>
                </a:ext>
              </a:extLst>
            </p:cNvPr>
            <p:cNvSpPr/>
            <p:nvPr/>
          </p:nvSpPr>
          <p:spPr>
            <a:xfrm>
              <a:off x="3331779" y="5654074"/>
              <a:ext cx="5528441" cy="399393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2B4D849A-9313-4376-8387-5A2E6A2EC92C}"/>
              </a:ext>
            </a:extLst>
          </p:cNvPr>
          <p:cNvSpPr/>
          <p:nvPr/>
        </p:nvSpPr>
        <p:spPr>
          <a:xfrm>
            <a:off x="6610525" y="3733101"/>
            <a:ext cx="704675" cy="427838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18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합계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Sum() 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sum()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특정 값들의 합계를 구할 수 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숫자형인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합쳐짐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BAD5C5-9DC6-4FB6-8800-EC5CCE26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53" y="2590829"/>
            <a:ext cx="339137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22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mean() 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mean()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특정 값들의 평균을 구할 수 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숫자형인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평균을 구함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18381F-F012-4153-9A3C-B6C4D5D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98" y="2608977"/>
            <a:ext cx="2467236" cy="20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156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선택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딕셔너리처럼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선택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76E4539-E9FF-4B93-9AE5-AED9C75F114E}"/>
              </a:ext>
            </a:extLst>
          </p:cNvPr>
          <p:cNvSpPr/>
          <p:nvPr/>
        </p:nvSpPr>
        <p:spPr>
          <a:xfrm>
            <a:off x="3026979" y="4928860"/>
            <a:ext cx="1923393" cy="399393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45B020-14D3-4D89-8AFD-F60864E6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5" y="3419473"/>
            <a:ext cx="3019846" cy="2534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77F34B-D305-4B75-84C5-43E34082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39" y="3428750"/>
            <a:ext cx="3203726" cy="25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11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아파트 실거래가 정보를 마음대로 살펴보고 싶을 경우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정보는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이루어져있음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C9313C8-8D7F-4B50-A55D-1113EFAC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2416065"/>
            <a:ext cx="3752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90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불러와 데이터프레임으로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억 원 미만의 아파트 정보가 담긴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준비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장 실습 파일 중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apt.csv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참고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E00A80-FBE1-414F-98AF-AA70D896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90" y="3228959"/>
            <a:ext cx="6330020" cy="29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75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사업성 분석이란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사업성 분석이란 사업을 했을 때 이익과 손해가 어느정도 나올지 예측하는 것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경제적 타당성의 개념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순현재가치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할인된 현금 흐름의 값을 모두 더한 값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내부수익률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순형재가치를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만드는 할인율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07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불러와 데이터프레임으로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가공에 필요한 모듈을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982E71-0336-4A75-8C1E-48074D14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3774791"/>
            <a:ext cx="492511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638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불러와 데이터프레임으로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판다스에서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바로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읽기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인코딩 오류가 발생할 수 있으므로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encoding = ‘cp949’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추가로 입력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52FA61-C48C-47B2-967E-77EC5B3A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4185852"/>
            <a:ext cx="637311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271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head()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앞쪽 데이터 확인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668E6DB-C234-4F75-83AC-9DAC2854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59" y="3429000"/>
            <a:ext cx="6446281" cy="22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897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tail()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뒤쪽 데이터 확인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501F5C-89CF-4F47-B436-F5D158EE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08" y="3429000"/>
            <a:ext cx="6460983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343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df.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지역 으로 지역 열을 모두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72E0899-3B72-4B5D-918D-3D786D99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72" y="2200094"/>
            <a:ext cx="2436445" cy="36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999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조건별로 출력하기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면적 열에서 값이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130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초과인 데이터만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D4ABE1-E7C9-46B9-ADB3-C2FC82B2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59" y="2229396"/>
            <a:ext cx="19814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85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조건별로 출력하기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면적이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130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초과인 데이터프레임을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882F30E-4790-48D5-BD23-3032595421B6}"/>
              </a:ext>
            </a:extLst>
          </p:cNvPr>
          <p:cNvGrpSpPr/>
          <p:nvPr/>
        </p:nvGrpSpPr>
        <p:grpSpPr>
          <a:xfrm>
            <a:off x="6096000" y="2435775"/>
            <a:ext cx="5123517" cy="3131038"/>
            <a:chOff x="3408024" y="3026596"/>
            <a:chExt cx="5375952" cy="32853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BEEE7392-2F52-47D8-BA25-2266894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8024" y="3026596"/>
              <a:ext cx="5375952" cy="328530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D53B8C-910A-4DA6-BC68-94AB1FD4B877}"/>
                </a:ext>
              </a:extLst>
            </p:cNvPr>
            <p:cNvSpPr/>
            <p:nvPr/>
          </p:nvSpPr>
          <p:spPr>
            <a:xfrm>
              <a:off x="5202621" y="3100552"/>
              <a:ext cx="3005958" cy="16816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51256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조건별로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면적이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130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초과인 데이터프레임 중 가격 열만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CA6DBC-D331-4DFF-8335-283F2EC5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532" y="2032924"/>
            <a:ext cx="2558881" cy="39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919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조건별로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추가 합조건은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‘&amp;’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추가 가능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238431-8FCA-4D96-B40D-1134FC4C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3217"/>
            <a:ext cx="4351880" cy="34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26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조건별로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추가 곱조건은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‘|’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추가 가능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835F37-24FE-4D29-B43D-B3D31B0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3931"/>
            <a:ext cx="4771703" cy="3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3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재무적 타당성의 세부 지표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FC96B4-22B0-482C-8B71-8000B1BB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2" y="2523313"/>
            <a:ext cx="6412315" cy="34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121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원하는 자료만 살펴보기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정교하게 조건을 추가하고 싶다면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2D53B8C-910A-4DA6-BC68-94AB1FD4B877}"/>
              </a:ext>
            </a:extLst>
          </p:cNvPr>
          <p:cNvSpPr/>
          <p:nvPr/>
        </p:nvSpPr>
        <p:spPr>
          <a:xfrm>
            <a:off x="5490480" y="4033009"/>
            <a:ext cx="1761658" cy="328448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6D9470-CE56-4194-8DD4-143D49D3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4001294"/>
            <a:ext cx="494416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048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원하는 자료만 살펴보기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아파트와 가격만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번까지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3B43CA-F5FC-499F-889F-2ACCA7F4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09" y="1972225"/>
            <a:ext cx="3289695" cy="40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626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원하는 자료만 살펴보기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억원을 초과하는 데이터 중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아파트와 가격만 출력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65BAE56-7FD5-45D6-8C67-F5469E195D21}"/>
              </a:ext>
            </a:extLst>
          </p:cNvPr>
          <p:cNvGrpSpPr/>
          <p:nvPr/>
        </p:nvGrpSpPr>
        <p:grpSpPr>
          <a:xfrm>
            <a:off x="6582296" y="2173969"/>
            <a:ext cx="3773215" cy="3654649"/>
            <a:chOff x="7580585" y="2173969"/>
            <a:chExt cx="3773215" cy="36546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3C51D36-D6FC-4394-A747-1E864D28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0585" y="2173969"/>
              <a:ext cx="3773215" cy="365464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D53B8C-910A-4DA6-BC68-94AB1FD4B877}"/>
                </a:ext>
              </a:extLst>
            </p:cNvPr>
            <p:cNvSpPr/>
            <p:nvPr/>
          </p:nvSpPr>
          <p:spPr>
            <a:xfrm>
              <a:off x="7580585" y="2480442"/>
              <a:ext cx="3773214" cy="19969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18487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새로운 값 추가하기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03DDB8-B546-4300-B51B-9FD17A6D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3715504"/>
            <a:ext cx="418205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713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새로운 값 추가하기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단가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데이터를 추가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916856E-14A0-4E7E-A1D5-5E536975021A}"/>
              </a:ext>
            </a:extLst>
          </p:cNvPr>
          <p:cNvGrpSpPr/>
          <p:nvPr/>
        </p:nvGrpSpPr>
        <p:grpSpPr>
          <a:xfrm>
            <a:off x="6641284" y="1970502"/>
            <a:ext cx="2986791" cy="4061583"/>
            <a:chOff x="6502924" y="1717921"/>
            <a:chExt cx="3358275" cy="45667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316CBC8-5CE1-4AA4-B472-49F8F3AB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2924" y="1717921"/>
              <a:ext cx="3358275" cy="456674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D53B8C-910A-4DA6-BC68-94AB1FD4B877}"/>
                </a:ext>
              </a:extLst>
            </p:cNvPr>
            <p:cNvSpPr/>
            <p:nvPr/>
          </p:nvSpPr>
          <p:spPr>
            <a:xfrm>
              <a:off x="6502924" y="2028497"/>
              <a:ext cx="3358275" cy="2312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8388602-6F69-475C-8F82-364FE6D84195}"/>
                </a:ext>
              </a:extLst>
            </p:cNvPr>
            <p:cNvSpPr/>
            <p:nvPr/>
          </p:nvSpPr>
          <p:spPr>
            <a:xfrm>
              <a:off x="6502924" y="2590801"/>
              <a:ext cx="3358275" cy="2312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6438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사용해 데이터 정렬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ascending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통하여 내림차순으로도 설정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4BB1AB-4FE3-4B8C-913E-AE76D780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60" y="4169074"/>
            <a:ext cx="5896080" cy="7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2253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정렬하기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가격 기준으로 오름차순 정렬하기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C6220E1-EA1B-401A-A3EF-5A83E511BBF3}"/>
              </a:ext>
            </a:extLst>
          </p:cNvPr>
          <p:cNvGrpSpPr/>
          <p:nvPr/>
        </p:nvGrpSpPr>
        <p:grpSpPr>
          <a:xfrm>
            <a:off x="6670451" y="2109246"/>
            <a:ext cx="4020602" cy="3784096"/>
            <a:chOff x="7140234" y="2109246"/>
            <a:chExt cx="4020602" cy="37840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8668FE3-86C7-46DA-B08D-AF9D8FD6A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234" y="2109246"/>
              <a:ext cx="4020602" cy="378409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8388602-6F69-475C-8F82-364FE6D84195}"/>
                </a:ext>
              </a:extLst>
            </p:cNvPr>
            <p:cNvSpPr/>
            <p:nvPr/>
          </p:nvSpPr>
          <p:spPr>
            <a:xfrm>
              <a:off x="7140234" y="2389797"/>
              <a:ext cx="3358275" cy="2312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50321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정렬하기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가격 기준으로 내림차순 정렬하기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7947735-581A-4282-B692-28889BE55CB8}"/>
              </a:ext>
            </a:extLst>
          </p:cNvPr>
          <p:cNvGrpSpPr/>
          <p:nvPr/>
        </p:nvGrpSpPr>
        <p:grpSpPr>
          <a:xfrm>
            <a:off x="6096000" y="2231224"/>
            <a:ext cx="5167206" cy="3540139"/>
            <a:chOff x="6235768" y="1944413"/>
            <a:chExt cx="5167206" cy="35401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EF1F34B-D69C-479B-A406-B10A5911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768" y="1944413"/>
              <a:ext cx="5167206" cy="354013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8388602-6F69-475C-8F82-364FE6D84195}"/>
                </a:ext>
              </a:extLst>
            </p:cNvPr>
            <p:cNvSpPr/>
            <p:nvPr/>
          </p:nvSpPr>
          <p:spPr>
            <a:xfrm>
              <a:off x="6235768" y="2211121"/>
              <a:ext cx="3358275" cy="2312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6388168" y="2363521"/>
              <a:ext cx="3358275" cy="2312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9652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정렬하기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가격이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억이 넘고 면적이 넓은 순서로 정렬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가격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면적 그리고 지역을 보여주는 구문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8000"/>
              </a:buClr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2BCF7FC-7945-4F04-9212-A4C9AE6A91E7}"/>
              </a:ext>
            </a:extLst>
          </p:cNvPr>
          <p:cNvGrpSpPr/>
          <p:nvPr/>
        </p:nvGrpSpPr>
        <p:grpSpPr>
          <a:xfrm>
            <a:off x="6488776" y="2294520"/>
            <a:ext cx="4579798" cy="3413547"/>
            <a:chOff x="6774002" y="2294520"/>
            <a:chExt cx="4579798" cy="34135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F472057-4B2B-426A-9488-433A800BD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002" y="2294520"/>
              <a:ext cx="4579798" cy="341354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6774002" y="2521177"/>
              <a:ext cx="3673281" cy="71600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78759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특정한 문자를 포함하는 열 추출하기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A3E445-CF9E-49B7-93EF-C8056E0B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3882593"/>
            <a:ext cx="381053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62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자본의 현재 가치 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넘파이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할인율과 현금 흐름 설정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할인율은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5%,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현금 흐름은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억원이라고 가정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억원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1B77AD-E7AD-4908-8040-7EC49C2F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38" y="2625928"/>
            <a:ext cx="3817415" cy="19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7861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강릉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들어간 데이터가 있는 열의 인덱스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찾는 문자열이 없다면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F54E2F5-BF39-44F7-94D2-0A2490DC672F}"/>
              </a:ext>
            </a:extLst>
          </p:cNvPr>
          <p:cNvGrpSpPr/>
          <p:nvPr/>
        </p:nvGrpSpPr>
        <p:grpSpPr>
          <a:xfrm>
            <a:off x="7672212" y="2034277"/>
            <a:ext cx="2831115" cy="3934034"/>
            <a:chOff x="8074883" y="1690688"/>
            <a:chExt cx="3105583" cy="43154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9D2B265-CACC-4DC8-B000-6467D0DF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883" y="1690688"/>
              <a:ext cx="3105583" cy="431542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9609254" y="2091558"/>
              <a:ext cx="1571212" cy="248044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75282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강릉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들어간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데이터프레임만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652576B-1301-45C8-A411-19C4CB1DA9A7}"/>
              </a:ext>
            </a:extLst>
          </p:cNvPr>
          <p:cNvGrpSpPr/>
          <p:nvPr/>
        </p:nvGrpSpPr>
        <p:grpSpPr>
          <a:xfrm>
            <a:off x="5797734" y="2210235"/>
            <a:ext cx="4929402" cy="3582118"/>
            <a:chOff x="5453786" y="1920550"/>
            <a:chExt cx="5726680" cy="41614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641B92D-D457-4E49-9399-BFABA9CD8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786" y="1920550"/>
              <a:ext cx="5726680" cy="416148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5453786" y="2209799"/>
              <a:ext cx="4730738" cy="302173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3354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05-4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데이터프레임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데이터프레임 살펴보기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강릉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들어간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데이터프레임의 평균값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6DC61E6-D14D-44BB-BAB6-2BE3024C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0369"/>
            <a:ext cx="4727830" cy="25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591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자본의 현재 가치 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현재 가치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(PV)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구하는 공식을 함수로 구현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82BB2C-7AD6-46D6-9C8E-EAA3076D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55" y="4001294"/>
            <a:ext cx="6006890" cy="8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5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자본의 현재 가치 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완공 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1, 2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년 차일 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현재 가치 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EB9E12-7C12-4333-AEE7-3CE67986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0325"/>
            <a:ext cx="4236712" cy="21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034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자본의 현재 가치 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년 동안 발생할 현재 가치 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C4C23E-A780-415F-937E-499A22F4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740" y="1825625"/>
            <a:ext cx="3509898" cy="42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21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놀이공원의 사업성이 어느 정도인지 계산하기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7A349C-EA69-4A3B-80C2-981076CF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489" y="2645979"/>
            <a:ext cx="2809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087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사업성 분석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놀이공원 사업의 사업성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놀이공원 사업의 현금 흐름 자료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단위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억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DD15B9-0F4C-4BC9-94C2-E20745BB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75" y="3429000"/>
            <a:ext cx="8611249" cy="27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34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705</Words>
  <Application>Microsoft Office PowerPoint</Application>
  <PresentationFormat>사용자 지정</PresentationFormat>
  <Paragraphs>225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슬라이드 1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05-3 넘파이로 사업성 분석하기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05-4 판다스로 데이터프레임 만들기</vt:lpstr>
      <vt:lpstr>슬라이드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485</cp:revision>
  <dcterms:created xsi:type="dcterms:W3CDTF">2020-08-05T08:09:40Z</dcterms:created>
  <dcterms:modified xsi:type="dcterms:W3CDTF">2022-01-14T06:34:35Z</dcterms:modified>
</cp:coreProperties>
</file>