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59" r:id="rId3"/>
    <p:sldId id="461" r:id="rId4"/>
    <p:sldId id="462" r:id="rId5"/>
    <p:sldId id="463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4" r:id="rId25"/>
    <p:sldId id="485" r:id="rId26"/>
    <p:sldId id="486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6" r:id="rId35"/>
    <p:sldId id="495" r:id="rId36"/>
    <p:sldId id="501" r:id="rId37"/>
    <p:sldId id="502" r:id="rId38"/>
    <p:sldId id="503" r:id="rId39"/>
    <p:sldId id="504" r:id="rId40"/>
    <p:sldId id="505" r:id="rId41"/>
    <p:sldId id="506" r:id="rId42"/>
    <p:sldId id="507" r:id="rId43"/>
    <p:sldId id="508" r:id="rId44"/>
    <p:sldId id="509" r:id="rId45"/>
    <p:sldId id="510" r:id="rId46"/>
    <p:sldId id="259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gwoo" initials="s" lastIdx="16" clrIdx="0">
    <p:extLst>
      <p:ext uri="{19B8F6BF-5375-455C-9EA6-DF929625EA0E}">
        <p15:presenceInfo xmlns:p15="http://schemas.microsoft.com/office/powerpoint/2012/main" xmlns="" userId="sgwo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  <a:srgbClr val="E8F4ED"/>
    <a:srgbClr val="E7F4EC"/>
    <a:srgbClr val="50B86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2274EB-EC14-48D4-B403-82D7B4F8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97952"/>
            <a:ext cx="12192000" cy="1006475"/>
          </a:xfrm>
        </p:spPr>
        <p:txBody>
          <a:bodyPr anchor="b"/>
          <a:lstStyle>
            <a:lvl1pPr algn="ctr">
              <a:defRPr sz="6000" b="1">
                <a:effectLst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635E7B-EC78-42C5-91E2-5B94E66E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FA3E898-5AEB-4C22-8303-6DB0F9A2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8FEE74B-B591-4700-9B37-9B6C3AD3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296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FD9A56-FA38-4C05-9A1D-D68A8D45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33766C3-6550-4860-89EB-DDC91B2E9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400258B-CA76-434F-A733-E918F7DE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6A8FEF-F87F-464D-B12A-210C9EB1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2E3526-2E83-46C4-89AE-FAB01FD9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533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8F14F8F5-2EDE-4A8B-A0B6-C9FA62559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DC32CD4-007C-4C98-AC60-8D755429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7529703-6001-488C-9943-0C024CDC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EB8B2EA-F4F7-443C-8CF6-B03E5251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9D488DA-B621-4B18-B0FF-AC9B717B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20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, 꽃, 조류이(가) 표시된 사진&#10;&#10;자동 생성된 설명">
            <a:extLst>
              <a:ext uri="{FF2B5EF4-FFF2-40B4-BE49-F238E27FC236}">
                <a16:creationId xmlns:a16="http://schemas.microsoft.com/office/drawing/2014/main" xmlns="" id="{2D970DDF-B657-483D-8325-2DA4F1021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4" r="1464"/>
          <a:stretch/>
        </p:blipFill>
        <p:spPr>
          <a:xfrm>
            <a:off x="0" y="0"/>
            <a:ext cx="12192000" cy="6857013"/>
          </a:xfrm>
          <a:prstGeom prst="rect">
            <a:avLst/>
          </a:prstGeom>
        </p:spPr>
      </p:pic>
      <p:pic>
        <p:nvPicPr>
          <p:cNvPr id="12" name="그림 11" descr="스크린샷, 꽃, 조류이(가) 표시된 사진&#10;&#10;자동 생성된 설명">
            <a:extLst>
              <a:ext uri="{FF2B5EF4-FFF2-40B4-BE49-F238E27FC236}">
                <a16:creationId xmlns:a16="http://schemas.microsoft.com/office/drawing/2014/main" xmlns="" id="{74648A90-77AA-4D8A-8FC8-876D99B5AB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64" r="42631" b="88160"/>
          <a:stretch/>
        </p:blipFill>
        <p:spPr>
          <a:xfrm>
            <a:off x="2585258" y="3343275"/>
            <a:ext cx="7021484" cy="345543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84F789DA-AB25-436B-AE8B-ED700476B78D}"/>
              </a:ext>
            </a:extLst>
          </p:cNvPr>
          <p:cNvSpPr/>
          <p:nvPr userDrawn="1"/>
        </p:nvSpPr>
        <p:spPr>
          <a:xfrm>
            <a:off x="5200650" y="1409700"/>
            <a:ext cx="1790700" cy="1790700"/>
          </a:xfrm>
          <a:prstGeom prst="ellipse">
            <a:avLst/>
          </a:prstGeom>
          <a:solidFill>
            <a:srgbClr val="50B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127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BD95E4-8F96-4FE2-A8AF-E2B4B0E5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16B29D7-8D1C-4561-A3A9-00DD5F27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0D24DC5-F779-403D-AD47-ACAC84F4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AF08F97-D9AA-4BFE-A19C-0E3CA449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D633C4-7F7F-4666-8057-7499F584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514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4C86696-28BC-4DD4-984E-27FC28A77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3963829-07B3-434F-A5D4-1E009DC5AFAD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8CE4A04-D254-4EF9-9CA7-8A93E82C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829A048-C8F7-43DE-AA3A-4CC97E46C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F3A673F-18E4-4F98-8386-BD6336FE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FADFDC3-C380-4DD4-B37F-221A3506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41BE17B-6598-4F6E-A79E-E55BBCE2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2D3B6B7-1990-42EC-87FA-C096845C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641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814B80D4-718E-4C49-9AA9-5097FF12E5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A2E5C845-C9CC-45E4-B999-22C70DB8A831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26CB8F-A4E5-4208-B766-FF042D8C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EF2F710-12FF-4E61-9C78-267C0549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321310-2B69-4A61-B34C-CAEEC97E6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F695939-A10B-417C-BF8C-AFC442FCB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7458B64-6565-4AC9-8295-27E287F0E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D50A02E-6F43-4F0B-81B5-DCC5117D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8545281-993F-4CFA-A2A9-E3BB6D02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50938877-9DBA-44E8-AF61-93A6468C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269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973A7CC-B191-4230-A185-930EE37D00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14AAE2D0-DBAE-41CA-B0CC-6282DB159337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2A9A95-C6E6-4C0B-B68D-C0EFD4B7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D06D794-1722-470D-A1CD-14886D3A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5D4984C-AF7F-4D75-9616-C3615DB7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C8F0BD6-4495-4CD6-8B7F-1153E0D1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132E053C-4AD0-42B7-B56F-ECCF6D51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4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xmlns="" id="{E9F8E8F6-C0AC-40E1-B62A-BCD23849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401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26112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FF8C2AA-5E42-4A54-8516-EC697F4FF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02E74F98-0462-4E70-A93E-A2835601C869}"/>
              </a:ext>
            </a:extLst>
          </p:cNvPr>
          <p:cNvSpPr/>
          <p:nvPr userDrawn="1"/>
        </p:nvSpPr>
        <p:spPr>
          <a:xfrm>
            <a:off x="490537" y="365124"/>
            <a:ext cx="11210925" cy="612775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936282E-2166-4CF2-8D56-939E8A3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9F95FBA-D4FD-4A97-B604-4DEBE421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B9122D3-FD39-4E85-B47A-7CE0E0E6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5747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9CA790-3AF2-4B3E-9D27-15FDB460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C580488-456E-40E6-A933-F07027F0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1D21B61-6CCF-41BE-8FF7-A389441D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4C50736-C9FC-4AAE-82B0-CC426EBF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9A8C89C-09E5-4E26-83F7-A7AD8437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DD14EC0-B916-4A5B-8500-A276D82E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0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9FE799-1078-4754-B460-95643269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9FD0FA9-236B-4909-B82A-EF21569AC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9FC43EA-76F0-47DE-B9B5-5AF9159C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60828CC-9C5D-4ADB-84CA-74B48148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B38FF1-021A-4920-A7F2-64D4AB5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B97A650-7553-47D7-80D0-A2D68E3C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494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589043D-7F24-4833-8D51-A54FAEC7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1F7E88-56BE-4191-B0E0-C0458F22A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24A394-4760-4560-AB6B-7ED1C2CDB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B9F4-9423-4495-B011-CDBCE471B9EA}" type="datetimeFigureOut">
              <a:rPr lang="ko-KR" altLang="en-US" smtClean="0"/>
              <a:pPr/>
              <a:t>2022-01-14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E413DC7-F9B3-4035-B5C1-BA697ED43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E9234D7-81E5-4230-9124-41F368A82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2353-14C5-40C4-BD3F-20419EB5B7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3922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49FDFCC-51B9-4E2B-A023-55C941579DDF}"/>
              </a:ext>
            </a:extLst>
          </p:cNvPr>
          <p:cNvSpPr txBox="1">
            <a:spLocks/>
          </p:cNvSpPr>
          <p:nvPr/>
        </p:nvSpPr>
        <p:spPr>
          <a:xfrm>
            <a:off x="5433426" y="1905001"/>
            <a:ext cx="1325146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ko-KR" sz="5400" b="1" dirty="0">
                <a:solidFill>
                  <a:schemeClr val="bg1"/>
                </a:solidFill>
              </a:rPr>
              <a:t>05</a:t>
            </a:r>
            <a:endParaRPr kumimoji="1"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xmlns="" id="{55C4289A-490C-49BA-B354-0843C39FD68B}"/>
              </a:ext>
            </a:extLst>
          </p:cNvPr>
          <p:cNvSpPr txBox="1">
            <a:spLocks/>
          </p:cNvSpPr>
          <p:nvPr/>
        </p:nvSpPr>
        <p:spPr>
          <a:xfrm>
            <a:off x="0" y="3475569"/>
            <a:ext cx="12192000" cy="9849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ko-KR" altLang="en-US" sz="4000" b="1" dirty="0"/>
              <a:t>다양한 패키지로 데이터 분석하기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xmlns="" id="{711A4579-55AA-4883-A264-F82E55FA4C62}"/>
              </a:ext>
            </a:extLst>
          </p:cNvPr>
          <p:cNvSpPr txBox="1">
            <a:spLocks/>
          </p:cNvSpPr>
          <p:nvPr/>
        </p:nvSpPr>
        <p:spPr>
          <a:xfrm>
            <a:off x="3386136" y="4563107"/>
            <a:ext cx="5419725" cy="1239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2000" dirty="0"/>
              <a:t>05-5 </a:t>
            </a:r>
            <a:r>
              <a:rPr kumimoji="1" lang="ko-KR" altLang="en-US" sz="2000" dirty="0" err="1"/>
              <a:t>판다스로</a:t>
            </a:r>
            <a:r>
              <a:rPr kumimoji="1" lang="ko-KR" altLang="en-US" sz="2000" dirty="0"/>
              <a:t> 통계 데이터 다루기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05-6 </a:t>
            </a:r>
            <a:r>
              <a:rPr kumimoji="1" lang="ko-KR" altLang="en-US" sz="2000" dirty="0"/>
              <a:t>실전 통계 분석 맛보기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05-7 </a:t>
            </a:r>
            <a:r>
              <a:rPr kumimoji="1" lang="ko-KR" altLang="en-US" sz="2000" dirty="0" err="1"/>
              <a:t>멧플롯립으로</a:t>
            </a:r>
            <a:r>
              <a:rPr kumimoji="1" lang="ko-KR" altLang="en-US" sz="2000" dirty="0"/>
              <a:t> 그래프 그리기</a:t>
            </a:r>
          </a:p>
        </p:txBody>
      </p:sp>
    </p:spTree>
    <p:extLst>
      <p:ext uri="{BB962C8B-B14F-4D97-AF65-F5344CB8AC3E}">
        <p14:creationId xmlns:p14="http://schemas.microsoft.com/office/powerpoint/2010/main" xmlns="" val="85397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05-5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통계 데이터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기초통계량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분석하기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df2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m(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남성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여성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의 빈도 분석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1C32D39-4E01-4F9F-B25B-778E839C4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704" y="3429000"/>
            <a:ext cx="4028591" cy="19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834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05-5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통계 데이터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기초통계량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분석하기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두 집단 평균 구하기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groupby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함수 사용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그룹을 나누어서 연산 진행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Clr>
                <a:srgbClr val="008000"/>
              </a:buClr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78B7DB3-F17A-4519-B1F1-44C4B2E57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84589"/>
            <a:ext cx="4701901" cy="71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95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05-5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통계 데이터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기초통계량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분석하기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남성과 여성으로 나누어서 평균 구하기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1401AAA1-8C70-4CFE-9E37-0CF1ECE9BFA5}"/>
              </a:ext>
            </a:extLst>
          </p:cNvPr>
          <p:cNvGrpSpPr/>
          <p:nvPr/>
        </p:nvGrpSpPr>
        <p:grpSpPr>
          <a:xfrm>
            <a:off x="2922396" y="3429000"/>
            <a:ext cx="6347207" cy="2435174"/>
            <a:chOff x="2410899" y="3349306"/>
            <a:chExt cx="7370201" cy="282765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BE1CC8CC-A402-4270-950D-E37FDE497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0899" y="3349306"/>
              <a:ext cx="7370201" cy="282765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3CFD307D-0904-4500-827A-418C687A915B}"/>
                </a:ext>
              </a:extLst>
            </p:cNvPr>
            <p:cNvSpPr/>
            <p:nvPr/>
          </p:nvSpPr>
          <p:spPr>
            <a:xfrm>
              <a:off x="2410899" y="3911956"/>
              <a:ext cx="6512384" cy="397285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45399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싸이파이 패키지로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검정 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설문조사 결과를 둘로 나누고 평균을 구한 후 의미 있는 차이인지 확인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평균의 차이가 의미 있는지 확인하는 것은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검정 간편함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Clr>
                <a:srgbClr val="008000"/>
              </a:buClr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CFD307D-0904-4500-827A-418C687A915B}"/>
              </a:ext>
            </a:extLst>
          </p:cNvPr>
          <p:cNvSpPr/>
          <p:nvPr/>
        </p:nvSpPr>
        <p:spPr>
          <a:xfrm>
            <a:off x="2410899" y="3911956"/>
            <a:ext cx="6512384" cy="397285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2C3B17F-9F4F-438A-B432-F6CC09A5D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3911956"/>
            <a:ext cx="9231013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959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싸이파이 패키지로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검정 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싸이파이 모듈을 사용하여 쉽게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검정 실행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싸이파이에서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stats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모듈만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임포트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Clr>
                <a:srgbClr val="008000"/>
              </a:buClr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88C98AE-8C6E-440D-A4D7-96B56080F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569" y="4349532"/>
            <a:ext cx="4536862" cy="50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1675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싸이파이 패키지로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검정 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수입 두 집단으로 나누기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CE298A1-F56F-4B6E-B4A3-ECDF9B4C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3743714"/>
            <a:ext cx="6582694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6036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싸이파이 패키지로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검정 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검정 실행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pvalue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미만이거나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0.01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미만이면 유의미한 차이 존재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0.916…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이므로 큰 차이 없음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623FF56-829C-4BB9-B56C-875BA265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4301184"/>
            <a:ext cx="9259592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9187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싸이파이 패키지로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검정 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ttest_result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검정 결과 저장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27016D4-2251-43E0-B89E-9ACE3FF8629E}"/>
              </a:ext>
            </a:extLst>
          </p:cNvPr>
          <p:cNvGrpSpPr/>
          <p:nvPr/>
        </p:nvGrpSpPr>
        <p:grpSpPr>
          <a:xfrm>
            <a:off x="2266415" y="3716593"/>
            <a:ext cx="7659169" cy="1438476"/>
            <a:chOff x="2266415" y="4136042"/>
            <a:chExt cx="7659169" cy="14384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C27221B-1045-4193-B7C1-395EA967E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6415" y="4136042"/>
              <a:ext cx="7659169" cy="143847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3CFD307D-0904-4500-827A-418C687A915B}"/>
                </a:ext>
              </a:extLst>
            </p:cNvPr>
            <p:cNvSpPr/>
            <p:nvPr/>
          </p:nvSpPr>
          <p:spPr>
            <a:xfrm>
              <a:off x="2266415" y="4467458"/>
              <a:ext cx="4397144" cy="387822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17294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싸이파이 패키지로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검정 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ttest_resul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의 인덱스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에는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‘statistic’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값이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인덱스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에는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pvalue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들어감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CFD307D-0904-4500-827A-418C687A915B}"/>
              </a:ext>
            </a:extLst>
          </p:cNvPr>
          <p:cNvSpPr/>
          <p:nvPr/>
        </p:nvSpPr>
        <p:spPr>
          <a:xfrm>
            <a:off x="4887309" y="4467458"/>
            <a:ext cx="1776249" cy="387822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84B39FC-12E2-47E2-960A-A09664D41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02" y="3557693"/>
            <a:ext cx="3543795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4686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싸이파이 패키지로 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검정 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유의미한 값인지 조건문으로 쉽게 판단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CFD307D-0904-4500-827A-418C687A915B}"/>
              </a:ext>
            </a:extLst>
          </p:cNvPr>
          <p:cNvSpPr/>
          <p:nvPr/>
        </p:nvSpPr>
        <p:spPr>
          <a:xfrm>
            <a:off x="4887309" y="4467458"/>
            <a:ext cx="1776249" cy="387822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FBC8496-1813-419C-ABCE-A706EC59C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2" y="3429000"/>
            <a:ext cx="8573696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10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05-5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통계 데이터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기초통계량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살펴보기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가상의 설문 데이터를 분석한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survey.csv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 읽기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CFD307D-0904-4500-827A-418C687A915B}"/>
              </a:ext>
            </a:extLst>
          </p:cNvPr>
          <p:cNvSpPr/>
          <p:nvPr/>
        </p:nvSpPr>
        <p:spPr>
          <a:xfrm>
            <a:off x="5154782" y="4382815"/>
            <a:ext cx="1882435" cy="178675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4B54CFD-E46F-401C-8CA3-AA9A68DD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0" y="3520682"/>
            <a:ext cx="4753638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2570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피어슨과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스피어만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상관관계 분석 알아보기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상관관계 분석은 두 변수가 얼마나 관련 있는지 알아보는 방법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방법은 크게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피어슨과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스피어만이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존재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해당 분석으로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상관계수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’(r)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 도출됨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CFD307D-0904-4500-827A-418C687A915B}"/>
              </a:ext>
            </a:extLst>
          </p:cNvPr>
          <p:cNvSpPr/>
          <p:nvPr/>
        </p:nvSpPr>
        <p:spPr>
          <a:xfrm>
            <a:off x="7083971" y="4740727"/>
            <a:ext cx="1776249" cy="387822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CF2C5FA-15E0-41A6-9568-A8B57DE36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425" y="3619298"/>
            <a:ext cx="3663348" cy="247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8295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피어슨과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스피어만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상관관계 분석 알아보기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상관 계수가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 아닌 것의 예시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CFD307D-0904-4500-827A-418C687A915B}"/>
              </a:ext>
            </a:extLst>
          </p:cNvPr>
          <p:cNvSpPr/>
          <p:nvPr/>
        </p:nvSpPr>
        <p:spPr>
          <a:xfrm>
            <a:off x="3499943" y="4518419"/>
            <a:ext cx="1776249" cy="387822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D4B7F5A-EAEA-4E59-A8A6-7B2476EF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442" y="3247697"/>
            <a:ext cx="4095863" cy="29292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DFEBEACE-D014-4980-9E6B-4DEF29B0E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697" y="2825263"/>
            <a:ext cx="3905795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7586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피어슨과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스피어만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상관관계 분석 알아보기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상관 계수가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인 것 즉 관계가 없는 것의 예시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CFD307D-0904-4500-827A-418C687A915B}"/>
              </a:ext>
            </a:extLst>
          </p:cNvPr>
          <p:cNvSpPr/>
          <p:nvPr/>
        </p:nvSpPr>
        <p:spPr>
          <a:xfrm>
            <a:off x="5042069" y="4518418"/>
            <a:ext cx="1776249" cy="387822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D1909B0-0778-4B20-AB5A-1B9C07918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008" y="3335775"/>
            <a:ext cx="3210373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8692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두 변수의 상관관계 분석하기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판다스의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corr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함수를 통하여 상관관계 분석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피어슨과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스피어만이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존재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318DF4F-31A5-4CB2-92E3-518D6194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009" y="4001294"/>
            <a:ext cx="3515982" cy="9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3361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두 변수의 상관관계 분석하기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피어슨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상관관계 분석 결과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CFD307D-0904-4500-827A-418C687A915B}"/>
              </a:ext>
            </a:extLst>
          </p:cNvPr>
          <p:cNvSpPr/>
          <p:nvPr/>
        </p:nvSpPr>
        <p:spPr>
          <a:xfrm>
            <a:off x="5042069" y="4518418"/>
            <a:ext cx="1776249" cy="387822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F6A3A2-56EA-4921-B415-7CA1524B7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15" y="3133295"/>
            <a:ext cx="7693169" cy="277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8253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두 변수의 상관관계 분석하기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스피어만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상관관계 분석 결과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145592B0-0954-4A12-84E1-7B194AB11337}"/>
              </a:ext>
            </a:extLst>
          </p:cNvPr>
          <p:cNvGrpSpPr/>
          <p:nvPr/>
        </p:nvGrpSpPr>
        <p:grpSpPr>
          <a:xfrm>
            <a:off x="2229937" y="3204594"/>
            <a:ext cx="7732125" cy="2838145"/>
            <a:chOff x="2047310" y="3204748"/>
            <a:chExt cx="8097380" cy="297221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76973F0-A643-4EC9-981B-4EEC92F62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310" y="3204748"/>
              <a:ext cx="8097380" cy="297221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3CFD307D-0904-4500-827A-418C687A915B}"/>
                </a:ext>
              </a:extLst>
            </p:cNvPr>
            <p:cNvSpPr/>
            <p:nvPr/>
          </p:nvSpPr>
          <p:spPr>
            <a:xfrm>
              <a:off x="2047310" y="3613472"/>
              <a:ext cx="8097380" cy="387822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392485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두 변수의 상관관계 분석하기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수입과 스트레스의 상관관계만 보기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CFD307D-0904-4500-827A-418C687A915B}"/>
              </a:ext>
            </a:extLst>
          </p:cNvPr>
          <p:cNvSpPr/>
          <p:nvPr/>
        </p:nvSpPr>
        <p:spPr>
          <a:xfrm>
            <a:off x="4708635" y="4307153"/>
            <a:ext cx="2335504" cy="443521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CC32EB3-3539-4DB7-8B8E-129CA2549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563" y="3785946"/>
            <a:ext cx="4382874" cy="104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2447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두 변수의 상관관계 분석하기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앞에서 구한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corr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객체를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CSV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파일로 저장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데이터프레임을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CSV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파일로 저장할 때는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to_csv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사용 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CFD307D-0904-4500-827A-418C687A915B}"/>
              </a:ext>
            </a:extLst>
          </p:cNvPr>
          <p:cNvSpPr/>
          <p:nvPr/>
        </p:nvSpPr>
        <p:spPr>
          <a:xfrm>
            <a:off x="4708635" y="4307153"/>
            <a:ext cx="2335504" cy="443521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2684096-BFAF-489C-B84E-18619FAA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736" y="4141727"/>
            <a:ext cx="4630919" cy="7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41253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회귀 분석 알아보기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상관관계 분석에서 파악할 수 없는 변수 사이의 관계 파악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CFD307D-0904-4500-827A-418C687A915B}"/>
              </a:ext>
            </a:extLst>
          </p:cNvPr>
          <p:cNvSpPr/>
          <p:nvPr/>
        </p:nvSpPr>
        <p:spPr>
          <a:xfrm>
            <a:off x="5025210" y="4242392"/>
            <a:ext cx="2335504" cy="443521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A2590F1-78EA-4506-8899-0096B6C17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407" y="3730536"/>
            <a:ext cx="2797186" cy="102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7796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이런 상황이라면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영어 점수와 직업 만족도 사이에 인과관계가 있는지 분석하기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CFD307D-0904-4500-827A-418C687A915B}"/>
              </a:ext>
            </a:extLst>
          </p:cNvPr>
          <p:cNvSpPr/>
          <p:nvPr/>
        </p:nvSpPr>
        <p:spPr>
          <a:xfrm>
            <a:off x="8588217" y="4072121"/>
            <a:ext cx="2335504" cy="443521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653A7DC-21F6-4A50-B2FF-B026D695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249" y="2148681"/>
            <a:ext cx="30384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291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05-5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통계 데이터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기초통계량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살펴보기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head()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를 통하여 데이터 살펴보기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CFD307D-0904-4500-827A-418C687A915B}"/>
              </a:ext>
            </a:extLst>
          </p:cNvPr>
          <p:cNvSpPr/>
          <p:nvPr/>
        </p:nvSpPr>
        <p:spPr>
          <a:xfrm>
            <a:off x="5154782" y="4382815"/>
            <a:ext cx="1882435" cy="178675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565D28A-A5E0-4604-BCE0-A70F10224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97" y="3180589"/>
            <a:ext cx="5611003" cy="276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8045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패키지로 회귀 분석하기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패키지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임포트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185506D-4D45-4FC3-9BE6-BEE219185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030" y="3696688"/>
            <a:ext cx="5943940" cy="6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741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패키지로 회귀 분석하기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ols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함수를 통하여 회귀 분석 진행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805D099-9D56-441D-A864-41645DB4C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409" y="3700265"/>
            <a:ext cx="7581182" cy="6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6309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패키지로 회귀 분석하기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ols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함수를 통하여 회귀 분석 진행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84815268-9CC0-447B-A6A7-38779DC4B9BE}"/>
              </a:ext>
            </a:extLst>
          </p:cNvPr>
          <p:cNvGrpSpPr/>
          <p:nvPr/>
        </p:nvGrpSpPr>
        <p:grpSpPr>
          <a:xfrm>
            <a:off x="1852019" y="3554835"/>
            <a:ext cx="8487961" cy="1276528"/>
            <a:chOff x="1852019" y="3951370"/>
            <a:chExt cx="8487961" cy="127652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F8837CBB-8278-4B68-B960-BFD84EF1B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2020" y="3951370"/>
              <a:ext cx="8487960" cy="1276528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3CFD307D-0904-4500-827A-418C687A915B}"/>
                </a:ext>
              </a:extLst>
            </p:cNvPr>
            <p:cNvSpPr/>
            <p:nvPr/>
          </p:nvSpPr>
          <p:spPr>
            <a:xfrm>
              <a:off x="1852019" y="4367873"/>
              <a:ext cx="6713911" cy="443521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480378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패키지로 회귀 분석하기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회귀 분석 결과 확인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CFD307D-0904-4500-827A-418C687A915B}"/>
              </a:ext>
            </a:extLst>
          </p:cNvPr>
          <p:cNvSpPr/>
          <p:nvPr/>
        </p:nvSpPr>
        <p:spPr>
          <a:xfrm>
            <a:off x="7609490" y="4367873"/>
            <a:ext cx="956440" cy="443521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650C9AC-D82B-4044-A2A9-144200E0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027" y="2188340"/>
            <a:ext cx="4027805" cy="390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8588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패키지로 회귀 분석하기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다중 회귀 분석 연습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회귀 분석보다 더 많은 변수 사용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5ED6FA4-5C0A-460B-87FB-37A861D6A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639" y="4298837"/>
            <a:ext cx="8783276" cy="4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0467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05-6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/>
              <a:t>실전 통계 분석 </a:t>
            </a:r>
            <a:r>
              <a:rPr lang="ko-KR" altLang="en-US" sz="3600" dirty="0"/>
              <a:t>맛보기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r>
              <a:rPr lang="en-US" altLang="ko-KR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패키지로 회귀 분석하기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다중 회귀 분석 연습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4AE9360-49EB-4564-8FA5-E12BD2D1C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3837053"/>
            <a:ext cx="878327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2337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05-7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맷플롯립</a:t>
            </a:r>
            <a:r>
              <a:rPr lang="ko-KR" altLang="en-US" sz="3600" dirty="0" err="1"/>
              <a:t>으로</a:t>
            </a:r>
            <a:r>
              <a:rPr lang="ko-KR" altLang="en-US" sz="3600" b="1" dirty="0"/>
              <a:t> 그래프 그리기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그래프 만들고 출력하기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맷플롯립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사용을 위해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임포트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가장 많이 쓰는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pyplot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모듈을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임포트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CFD307D-0904-4500-827A-418C687A915B}"/>
              </a:ext>
            </a:extLst>
          </p:cNvPr>
          <p:cNvSpPr/>
          <p:nvPr/>
        </p:nvSpPr>
        <p:spPr>
          <a:xfrm>
            <a:off x="5539186" y="4172607"/>
            <a:ext cx="1113628" cy="218470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9C2F55D-C57B-4BBE-98B7-540107A98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02" y="4001294"/>
            <a:ext cx="4810796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5961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05-7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맷플롯립</a:t>
            </a:r>
            <a:r>
              <a:rPr lang="ko-KR" altLang="en-US" sz="3600" dirty="0" err="1"/>
              <a:t>으로</a:t>
            </a:r>
            <a:r>
              <a:rPr lang="ko-KR" altLang="en-US" sz="3600" b="1" dirty="0"/>
              <a:t> 그래프 그리기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그래프 만들고 출력하기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그래프를 그리기 위하여 데이터 정의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CFD307D-0904-4500-827A-418C687A915B}"/>
              </a:ext>
            </a:extLst>
          </p:cNvPr>
          <p:cNvSpPr/>
          <p:nvPr/>
        </p:nvSpPr>
        <p:spPr>
          <a:xfrm>
            <a:off x="5539186" y="4172607"/>
            <a:ext cx="1113628" cy="218470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8C0E0CA-AC1F-430D-9921-8B2107CAF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02" y="3767420"/>
            <a:ext cx="481079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0714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05-7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맷플롯립</a:t>
            </a:r>
            <a:r>
              <a:rPr lang="ko-KR" altLang="en-US" sz="3600" dirty="0" err="1"/>
              <a:t>으로</a:t>
            </a:r>
            <a:r>
              <a:rPr lang="ko-KR" altLang="en-US" sz="3600" b="1" dirty="0"/>
              <a:t> 그래프 그리기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그래프 만들고 출력하기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plot()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함수를 사용해 그래프 생성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CFD307D-0904-4500-827A-418C687A915B}"/>
              </a:ext>
            </a:extLst>
          </p:cNvPr>
          <p:cNvSpPr/>
          <p:nvPr/>
        </p:nvSpPr>
        <p:spPr>
          <a:xfrm>
            <a:off x="5539186" y="4172607"/>
            <a:ext cx="1113628" cy="218470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1115267-D26F-475C-8A45-3333223B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3686764"/>
            <a:ext cx="7154273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3195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05-7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맷플롯립</a:t>
            </a:r>
            <a:r>
              <a:rPr lang="ko-KR" altLang="en-US" sz="3600" dirty="0" err="1"/>
              <a:t>으로</a:t>
            </a:r>
            <a:r>
              <a:rPr lang="ko-KR" altLang="en-US" sz="3600" b="1" dirty="0"/>
              <a:t> 그래프 그리기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그래프 만들고 출력하기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show()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함수를 사용해 그래프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CFD307D-0904-4500-827A-418C687A915B}"/>
              </a:ext>
            </a:extLst>
          </p:cNvPr>
          <p:cNvSpPr/>
          <p:nvPr/>
        </p:nvSpPr>
        <p:spPr>
          <a:xfrm>
            <a:off x="2492814" y="4201891"/>
            <a:ext cx="1113628" cy="218470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A2E3EE7-422A-4201-BEE0-4ECF34358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73" y="3858685"/>
            <a:ext cx="2657475" cy="904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FD9E2211-B359-4AEE-92C0-388203628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910" y="3001347"/>
            <a:ext cx="4092226" cy="2838027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xmlns="" id="{B4C06C1E-0FA1-4983-AF80-CE0346182B55}"/>
              </a:ext>
            </a:extLst>
          </p:cNvPr>
          <p:cNvSpPr/>
          <p:nvPr/>
        </p:nvSpPr>
        <p:spPr>
          <a:xfrm>
            <a:off x="5270481" y="4101397"/>
            <a:ext cx="701879" cy="419450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518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05-5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통계 데이터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기초통계량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살펴보기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평균과 합 구하기</a:t>
            </a: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mean()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통하여 평균값 계산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A0A32AD-1EF2-4BDA-9F1E-662A2E7DE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91423"/>
            <a:ext cx="3905795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4086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05-7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맷플롯립</a:t>
            </a:r>
            <a:r>
              <a:rPr lang="ko-KR" altLang="en-US" sz="3600" dirty="0" err="1"/>
              <a:t>으로</a:t>
            </a:r>
            <a:r>
              <a:rPr lang="ko-KR" altLang="en-US" sz="3600" b="1" dirty="0"/>
              <a:t> 그래프 그리기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그래프 모양과 색 지정하기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plot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함수의 매개변수를 추가하여 모양과 색 수정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78EFE99-2206-425C-8747-2D7B41644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87" y="4001294"/>
            <a:ext cx="3772426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9534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05-7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맷플롯립</a:t>
            </a:r>
            <a:r>
              <a:rPr lang="ko-KR" altLang="en-US" sz="3600" dirty="0" err="1"/>
              <a:t>으로</a:t>
            </a:r>
            <a:r>
              <a:rPr lang="ko-KR" altLang="en-US" sz="3600" b="1" dirty="0"/>
              <a:t> 그래프 그리기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그래프 모양과 색 지정하기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plot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함수의 매개변수를 추가하여 모양과 색 수정 가능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9430A8B-6273-4D05-9739-D15D08C7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59" y="3812191"/>
            <a:ext cx="5013741" cy="9932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5454424-9103-4EE2-A034-3F6374A2D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997" y="3172085"/>
            <a:ext cx="4379110" cy="2273500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xmlns="" id="{FAB663E1-BCDB-4A0E-BC52-B43D981AE7C4}"/>
              </a:ext>
            </a:extLst>
          </p:cNvPr>
          <p:cNvSpPr/>
          <p:nvPr/>
        </p:nvSpPr>
        <p:spPr>
          <a:xfrm>
            <a:off x="6398782" y="4099110"/>
            <a:ext cx="701879" cy="419450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265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05-7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맷플롯립</a:t>
            </a:r>
            <a:r>
              <a:rPr lang="ko-KR" altLang="en-US" sz="3600" dirty="0" err="1"/>
              <a:t>으로</a:t>
            </a:r>
            <a:r>
              <a:rPr lang="ko-KR" altLang="en-US" sz="3600" b="1" dirty="0"/>
              <a:t> 그래프 그리기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그래프 모양과 색 지정하기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red, o = 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820914F2-0A5A-49FF-948E-06B6DA2123EA}"/>
              </a:ext>
            </a:extLst>
          </p:cNvPr>
          <p:cNvGrpSpPr/>
          <p:nvPr/>
        </p:nvGrpSpPr>
        <p:grpSpPr>
          <a:xfrm>
            <a:off x="990600" y="3775045"/>
            <a:ext cx="5112893" cy="1001851"/>
            <a:chOff x="990600" y="4486764"/>
            <a:chExt cx="5689600" cy="111485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DA6DE2CF-2B12-4A49-9769-4763B3238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600" y="4486764"/>
              <a:ext cx="5689600" cy="1114854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3CFD307D-0904-4500-827A-418C687A915B}"/>
                </a:ext>
              </a:extLst>
            </p:cNvPr>
            <p:cNvSpPr/>
            <p:nvPr/>
          </p:nvSpPr>
          <p:spPr>
            <a:xfrm>
              <a:off x="3732158" y="4486764"/>
              <a:ext cx="2948041" cy="351936"/>
            </a:xfrm>
            <a:prstGeom prst="rect">
              <a:avLst/>
            </a:prstGeom>
            <a:solidFill>
              <a:srgbClr val="E8F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FFB3878-11D5-4694-92B9-5A67820D1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830" y="2924952"/>
            <a:ext cx="3644900" cy="270203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xmlns="" id="{5C9F96A2-DA7A-45E3-98FA-9CACFE453512}"/>
              </a:ext>
            </a:extLst>
          </p:cNvPr>
          <p:cNvSpPr/>
          <p:nvPr/>
        </p:nvSpPr>
        <p:spPr>
          <a:xfrm>
            <a:off x="6449116" y="4066244"/>
            <a:ext cx="701879" cy="419450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67910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05-7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맷플롯립</a:t>
            </a:r>
            <a:r>
              <a:rPr lang="ko-KR" altLang="en-US" sz="3600" dirty="0" err="1"/>
              <a:t>으로</a:t>
            </a:r>
            <a:r>
              <a:rPr lang="ko-KR" altLang="en-US" sz="3600" b="1" dirty="0"/>
              <a:t> 그래프 그리기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그래프 모양과 색 지정하기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맷플롯립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그래프 색 지정 문자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C26BA42-B56E-488A-9409-96E475D1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858" y="2081198"/>
            <a:ext cx="3561469" cy="384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45387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05-7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맷플롯립</a:t>
            </a:r>
            <a:r>
              <a:rPr lang="ko-KR" altLang="en-US" sz="3600" dirty="0" err="1"/>
              <a:t>으로</a:t>
            </a:r>
            <a:r>
              <a:rPr lang="ko-KR" altLang="en-US" sz="3600" b="1" dirty="0"/>
              <a:t> 그래프 그리기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축 이름 지정하기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그래프의 축 이름 정하기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520ED66-9848-40DD-8041-81ADD2475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94" y="3188495"/>
            <a:ext cx="2894756" cy="28792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B7FF684-00AD-4556-8AD8-51173483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69" y="3165370"/>
            <a:ext cx="3324225" cy="292552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xmlns="" id="{8E125224-8591-4D70-8A24-AEC7BDFA96DD}"/>
              </a:ext>
            </a:extLst>
          </p:cNvPr>
          <p:cNvSpPr/>
          <p:nvPr/>
        </p:nvSpPr>
        <p:spPr>
          <a:xfrm>
            <a:off x="5471065" y="4395283"/>
            <a:ext cx="701879" cy="419450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24404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05-7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맷플롯립</a:t>
            </a:r>
            <a:r>
              <a:rPr lang="ko-KR" altLang="en-US" sz="3600" dirty="0" err="1"/>
              <a:t>으로</a:t>
            </a:r>
            <a:r>
              <a:rPr lang="ko-KR" altLang="en-US" sz="3600" b="1" dirty="0"/>
              <a:t> 그래프 그리기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그래프를 이미지 파일로 저장하기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그래프를 이미지 파일로 저장하기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1534D33-CCF4-45F6-82C4-184D07A68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803" y="2446380"/>
            <a:ext cx="4090957" cy="31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95398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04A101F-3285-42D5-8AD4-03BE303866CF}"/>
              </a:ext>
            </a:extLst>
          </p:cNvPr>
          <p:cNvSpPr txBox="1"/>
          <p:nvPr/>
        </p:nvSpPr>
        <p:spPr>
          <a:xfrm>
            <a:off x="0" y="977384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48914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05-5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통계 데이터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기초통계량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살펴보기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평균과 합 구하기</a:t>
            </a: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수입의 평균과 합 계산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044B3EC-F7CA-4A83-A726-7AC2F2EF1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467386"/>
            <a:ext cx="3274503" cy="12090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1EB24CF-F085-4820-B64B-39F21146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63984"/>
            <a:ext cx="3274503" cy="10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690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05-5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통계 데이터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기초통계량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살펴보기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중앙값 구하기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수입의 중앙값 계산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16A39EE-490C-4FDA-BCAB-BA3E1968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33604"/>
            <a:ext cx="394390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061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05-5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통계 데이터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기초통계량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살펴보기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기초통계량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요약해서 출력</a:t>
            </a: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describe()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함수 사용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CFD307D-0904-4500-827A-418C687A915B}"/>
              </a:ext>
            </a:extLst>
          </p:cNvPr>
          <p:cNvSpPr/>
          <p:nvPr/>
        </p:nvSpPr>
        <p:spPr>
          <a:xfrm>
            <a:off x="6731335" y="4340773"/>
            <a:ext cx="1882435" cy="178675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E76F351-C2DE-4276-B394-78A68144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91140"/>
            <a:ext cx="5136901" cy="30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319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05-5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통계 데이터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기초통계량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살펴보기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수입의 </a:t>
            </a:r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기초통계량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출력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CFD307D-0904-4500-827A-418C687A915B}"/>
              </a:ext>
            </a:extLst>
          </p:cNvPr>
          <p:cNvSpPr/>
          <p:nvPr/>
        </p:nvSpPr>
        <p:spPr>
          <a:xfrm>
            <a:off x="6731335" y="4340773"/>
            <a:ext cx="1882435" cy="178675"/>
          </a:xfrm>
          <a:prstGeom prst="rect">
            <a:avLst/>
          </a:prstGeom>
          <a:solidFill>
            <a:srgbClr val="E8F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BFE78E5-4CD8-4207-94CA-BC980D61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4026"/>
            <a:ext cx="3442474" cy="377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465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F0C9C9E-9A37-496C-BDA8-D751A51B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008000"/>
                </a:solidFill>
              </a:rPr>
              <a:t>05-5</a:t>
            </a:r>
            <a:r>
              <a:rPr lang="en-US" altLang="ko-KR" sz="3600" b="1" dirty="0">
                <a:solidFill>
                  <a:srgbClr val="50B869"/>
                </a:solidFill>
              </a:rPr>
              <a:t> </a:t>
            </a:r>
            <a:r>
              <a:rPr lang="ko-KR" altLang="en-US" sz="3600" b="1" dirty="0" err="1"/>
              <a:t>판다스</a:t>
            </a:r>
            <a:r>
              <a:rPr lang="ko-KR" altLang="en-US" sz="3600" dirty="0" err="1"/>
              <a:t>로</a:t>
            </a:r>
            <a:r>
              <a:rPr lang="ko-KR" altLang="en-US" sz="3600" b="1" dirty="0"/>
              <a:t> 통계 데이터</a:t>
            </a:r>
            <a:r>
              <a:rPr lang="ko-KR" altLang="en-US" sz="3600" dirty="0"/>
              <a:t> 다루기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EDD81E-B426-40AF-8A47-49FEBE49B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기초통계량</a:t>
            </a:r>
            <a:r>
              <a:rPr lang="ko-KR" altLang="en-US" sz="24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분석하기</a:t>
            </a:r>
            <a:endParaRPr lang="en-US" altLang="ko-KR" sz="2400" b="1" dirty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lr>
                <a:srgbClr val="008000"/>
              </a:buClr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빈도 분석하기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rgbClr val="008000"/>
              </a:buClr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value_counts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함수 사용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11EA4A8-6C04-4BD9-B509-A433BDD93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42226"/>
            <a:ext cx="3343716" cy="77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164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746</Words>
  <Application>Microsoft Office PowerPoint</Application>
  <PresentationFormat>사용자 지정</PresentationFormat>
  <Paragraphs>214</Paragraphs>
  <Slides>46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Office 테마</vt:lpstr>
      <vt:lpstr>슬라이드 1</vt:lpstr>
      <vt:lpstr>05-5 판다스로 통계 데이터 다루기</vt:lpstr>
      <vt:lpstr>05-5 판다스로 통계 데이터 다루기</vt:lpstr>
      <vt:lpstr>05-5 판다스로 통계 데이터 다루기</vt:lpstr>
      <vt:lpstr>05-5 판다스로 통계 데이터 다루기</vt:lpstr>
      <vt:lpstr>05-5 판다스로 통계 데이터 다루기</vt:lpstr>
      <vt:lpstr>05-5 판다스로 통계 데이터 다루기</vt:lpstr>
      <vt:lpstr>05-5 판다스로 통계 데이터 다루기</vt:lpstr>
      <vt:lpstr>05-5 판다스로 통계 데이터 다루기</vt:lpstr>
      <vt:lpstr>05-5 판다스로 통계 데이터 다루기</vt:lpstr>
      <vt:lpstr>05-5 판다스로 통계 데이터 다루기</vt:lpstr>
      <vt:lpstr>05-5 판다스로 통계 데이터 다루기</vt:lpstr>
      <vt:lpstr>05-6 실전 통계 분석 맛보기</vt:lpstr>
      <vt:lpstr>05-6 실전 통계 분석 맛보기</vt:lpstr>
      <vt:lpstr>05-6 실전 통계 분석 맛보기</vt:lpstr>
      <vt:lpstr>05-6 실전 통계 분석 맛보기</vt:lpstr>
      <vt:lpstr>05-6 실전 통계 분석 맛보기</vt:lpstr>
      <vt:lpstr>05-6 실전 통계 분석 맛보기</vt:lpstr>
      <vt:lpstr>05-6 실전 통계 분석 맛보기</vt:lpstr>
      <vt:lpstr>05-6 실전 통계 분석 맛보기</vt:lpstr>
      <vt:lpstr>05-6 실전 통계 분석 맛보기</vt:lpstr>
      <vt:lpstr>05-6 실전 통계 분석 맛보기</vt:lpstr>
      <vt:lpstr>05-6 실전 통계 분석 맛보기</vt:lpstr>
      <vt:lpstr>05-6 실전 통계 분석 맛보기</vt:lpstr>
      <vt:lpstr>05-6 실전 통계 분석 맛보기</vt:lpstr>
      <vt:lpstr>05-6 실전 통계 분석 맛보기</vt:lpstr>
      <vt:lpstr>05-6 실전 통계 분석 맛보기</vt:lpstr>
      <vt:lpstr>05-6 실전 통계 분석 맛보기</vt:lpstr>
      <vt:lpstr>05-6 실전 통계 분석 맛보기</vt:lpstr>
      <vt:lpstr>05-6 실전 통계 분석 맛보기</vt:lpstr>
      <vt:lpstr>05-6 실전 통계 분석 맛보기</vt:lpstr>
      <vt:lpstr>05-6 실전 통계 분석 맛보기</vt:lpstr>
      <vt:lpstr>05-6 실전 통계 분석 맛보기</vt:lpstr>
      <vt:lpstr>05-6 실전 통계 분석 맛보기</vt:lpstr>
      <vt:lpstr>05-6 실전 통계 분석 맛보기</vt:lpstr>
      <vt:lpstr>05-7 맷플롯립으로 그래프 그리기</vt:lpstr>
      <vt:lpstr>05-7 맷플롯립으로 그래프 그리기</vt:lpstr>
      <vt:lpstr>05-7 맷플롯립으로 그래프 그리기</vt:lpstr>
      <vt:lpstr>05-7 맷플롯립으로 그래프 그리기</vt:lpstr>
      <vt:lpstr>05-7 맷플롯립으로 그래프 그리기</vt:lpstr>
      <vt:lpstr>05-7 맷플롯립으로 그래프 그리기</vt:lpstr>
      <vt:lpstr>05-7 맷플롯립으로 그래프 그리기</vt:lpstr>
      <vt:lpstr>05-7 맷플롯립으로 그래프 그리기</vt:lpstr>
      <vt:lpstr>05-7 맷플롯립으로 그래프 그리기</vt:lpstr>
      <vt:lpstr>05-7 맷플롯립으로 그래프 그리기</vt:lpstr>
      <vt:lpstr>슬라이드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은숙</dc:creator>
  <cp:lastModifiedBy>user</cp:lastModifiedBy>
  <cp:revision>483</cp:revision>
  <dcterms:created xsi:type="dcterms:W3CDTF">2020-08-05T08:09:40Z</dcterms:created>
  <dcterms:modified xsi:type="dcterms:W3CDTF">2022-01-14T06:35:26Z</dcterms:modified>
</cp:coreProperties>
</file>