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7" r:id="rId9"/>
    <p:sldId id="263" r:id="rId10"/>
    <p:sldId id="266" r:id="rId11"/>
    <p:sldId id="270" r:id="rId12"/>
    <p:sldId id="269" r:id="rId13"/>
    <p:sldId id="262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F15C9-F11D-4C68-9E21-9F6881A13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0BB8F3-32EB-4E51-AF21-82479E428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0719D-24F0-46AB-9E5E-855A9B4D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734B76-0759-4CCD-B2B2-6EAE4F0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EBA1AE-0057-4C2F-A4D6-DB1C2F15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5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B7032-FB0F-4D5B-9EB2-AC2824C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77C96D-804F-4A62-8472-048CFEF2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5974D-A4F7-4AA6-8E9D-40CEE89E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40BB99-EE40-4D88-867D-635BA74D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6066C3-B8A2-4C1D-8425-CB72D938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2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26E8A0-2813-42AB-BA14-AE8E85B08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A92FA5-2B23-4180-96E5-C921AC638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B96C9-43BD-4C64-9ECF-6B7CD472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CA87C-24AF-4032-96A9-8BAC67F0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14C10-289B-4E69-881F-D0C3ACA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19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82FFC-3F0C-4F71-9669-009DB9C9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5C305-40C6-44FE-894F-C7616225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A4091-AED2-4D7A-BEB2-FC2F7010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F3469-F313-49EC-B8F3-062E3F08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16AC0-F684-42B7-B675-C230C180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82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F5747-6A8B-47D2-805C-177E9EF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7769E7-C9E3-43CA-85DC-F3BA0E35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2039C3-8241-4863-8BC4-0EB541BF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B3609A-8B52-4AAF-AC8C-24AFCF0C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5FE7C-E5AC-4975-8FF1-02FC4C03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0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2BE90-BFF3-45CF-9D35-F98D0F3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86DF2-BCD0-4CB3-A3CD-169234EB6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3839F-3DCC-4371-A363-0A58D6105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6C693E-52B9-4E4F-A759-B28AAD9A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0DEBA-7BE5-4B42-AB9B-61F44DE7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DDF5B4-57FD-4ACC-A41F-48168945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F67BB-1C86-4263-AA35-563DCEB2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E78C2E-7A7E-4B6D-B70D-022479B1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CAA220-3C3B-4E21-8F8D-8CBF24E4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4EB5F7-B922-493A-877A-2A56F8953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456B89-2B89-4609-870C-389A9B3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05FBAE-D01F-4CE7-B88C-25610950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CD346E-C974-4D02-8C2F-D8B11AC6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867CB3-66A3-42F0-B860-1FC5CC4C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3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F56DF-28E1-42D1-8761-866AEFA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5B1DCF-6680-4AD2-B374-6E490C19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7FFFBE-0F86-464D-B8FB-45059DAD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9AACA9-42DF-40AB-A65A-455D284F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83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3B8E60-CE22-4951-9AF8-E17D586E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2496A2-EBDF-4F74-A0A6-335151A3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E2BFBF-E918-4171-9CA5-C7194C3E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62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301AA-0BDE-4B19-A330-23A91A48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7DC2D-13F9-4564-AB20-5A78E476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556228-A267-4EA8-89B6-68839CA4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4AA37F-5115-492C-B819-9978F773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52EBCE-FD94-46BB-ABAF-342242DB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59DB18-239F-481D-A88E-041A572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7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8A12B-A9E9-4988-82E1-1743CA23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5D21A9-A615-43CD-A684-F387FDD1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083EAF-D1A6-437C-8FBD-79CD29AE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FA4CF8-D612-4462-BC64-28ECA426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18AF18-1D27-4D04-9EAB-2F1EF64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A0D89-C758-4953-AAD2-8F1F8CAB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967F0B-FCC3-4BBE-9CE2-B276018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7F619E-29A4-4D2A-BEF0-C76FAC0E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6D6C7-1A5E-44F5-82F0-9FC521A88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3683-8E8B-43BB-B48A-B84E61AE37F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C82DE-568A-4165-8127-7027740D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69A0D-0738-454E-A711-A380B6CF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8C5D0-4830-44B6-A7C9-896F21912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6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Project2-Monopoly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0BAD31-779E-4A0E-81F2-3A3BF060CE87}"/>
              </a:ext>
            </a:extLst>
          </p:cNvPr>
          <p:cNvSpPr txBox="1"/>
          <p:nvPr/>
        </p:nvSpPr>
        <p:spPr>
          <a:xfrm>
            <a:off x="2959564" y="2844194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 2-Monopoly</a:t>
            </a:r>
            <a:endParaRPr lang="zh-TW" altLang="en-US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6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Basemap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format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88CC097-C4D8-4245-9F57-E9EB31451F1A}"/>
              </a:ext>
            </a:extLst>
          </p:cNvPr>
          <p:cNvSpPr txBox="1"/>
          <p:nvPr/>
        </p:nvSpPr>
        <p:spPr>
          <a:xfrm>
            <a:off x="525718" y="1364050"/>
            <a:ext cx="113170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第一行為 地圖名稱 剩餘回合數 總玩家人數</a:t>
            </a:r>
            <a:endParaRPr lang="en-US" altLang="zh-TW" sz="17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物件資訊：物件位置 物件名稱 物件類型 初始價格 階段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路費 階段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路費 階段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路費 階段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路費</a:t>
            </a:r>
            <a:endParaRPr lang="en-US" altLang="zh-TW" sz="17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Ex.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地產物件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行雲莊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2000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3000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特殊物件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　　　　　　　 　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起點  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　     　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06</a:t>
            </a:r>
            <a:r>
              <a:rPr lang="zh-TW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命運      </a:t>
            </a:r>
            <a:r>
              <a:rPr lang="en-US" altLang="zh-TW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TW" altLang="en-US" sz="17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75E6249-96AE-4B3C-A764-7CE131015A27}"/>
              </a:ext>
            </a:extLst>
          </p:cNvPr>
          <p:cNvSpPr txBox="1"/>
          <p:nvPr/>
        </p:nvSpPr>
        <p:spPr>
          <a:xfrm>
            <a:off x="525718" y="3077776"/>
            <a:ext cx="35798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若無實作命運</a:t>
            </a:r>
            <a:r>
              <a:rPr lang="en-US" altLang="zh-TW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TW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機會系統可替換成地產</a:t>
            </a:r>
            <a:r>
              <a:rPr lang="en-US" altLang="zh-TW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547E154-CE9E-4CB4-82E2-DBFCA1B780B5}"/>
              </a:ext>
            </a:extLst>
          </p:cNvPr>
          <p:cNvSpPr txBox="1"/>
          <p:nvPr/>
        </p:nvSpPr>
        <p:spPr>
          <a:xfrm>
            <a:off x="603173" y="3972402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物件類型：０　是起點</a:t>
            </a:r>
            <a:endParaRPr lang="en-US" altLang="zh-TW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１　是地產</a:t>
            </a:r>
            <a:endParaRPr lang="en-US" altLang="zh-TW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１　是命運</a:t>
            </a:r>
            <a:endParaRPr lang="en-US" altLang="zh-TW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  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２　是機會</a:t>
            </a:r>
            <a:endParaRPr lang="en-US" altLang="zh-TW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（此規範務必遵守）</a:t>
            </a:r>
            <a:endParaRPr lang="en-US" altLang="zh-TW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若有其他功能可自行新增</a:t>
            </a:r>
            <a:r>
              <a:rPr lang="zh-TW" alt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　</a:t>
            </a:r>
            <a:endParaRPr lang="en-US" altLang="zh-TW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ED0CE0-868A-4B76-A122-57A2C65D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80" y="2239225"/>
            <a:ext cx="2403261" cy="43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Basemap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format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CEF895-F230-45AB-B111-6AF83FD5B235}"/>
              </a:ext>
            </a:extLst>
          </p:cNvPr>
          <p:cNvSpPr txBox="1"/>
          <p:nvPr/>
        </p:nvSpPr>
        <p:spPr>
          <a:xfrm>
            <a:off x="647229" y="1960562"/>
            <a:ext cx="739657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playerstate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0(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為輪到第幾位玩家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人物資訊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玩家 所在位置 擁有金錢 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所有地產 等級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ex .      0         00         30000      01 3 02 1</a:t>
            </a:r>
          </a:p>
          <a:p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人物資訊為 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號玩家 在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擁有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30000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金錢 擁有地產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等級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地產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等級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</a:p>
          <a:p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（此規範務必遵守）</a:t>
            </a:r>
            <a:endParaRPr lang="en-US" altLang="zh-TW" sz="2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988B02-6FC8-4BCB-8924-3719D800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61" y="779009"/>
            <a:ext cx="31813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Chance &amp; Community Chest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278A7E-E593-4C80-A664-C4B5772DDC9B}"/>
              </a:ext>
            </a:extLst>
          </p:cNvPr>
          <p:cNvSpPr txBox="1"/>
          <p:nvPr/>
        </p:nvSpPr>
        <p:spPr>
          <a:xfrm>
            <a:off x="1212584" y="1529649"/>
            <a:ext cx="80329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機會</a:t>
            </a:r>
            <a:endParaRPr lang="en-US" altLang="zh-TW" sz="36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吃飯沒洗手，生病，休息一回合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逛街超爽的撿到一百元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觀光旅遊花費三百元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命運</a:t>
            </a:r>
            <a:endParaRPr lang="en-US" altLang="zh-TW" sz="36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遇上土石流，後退三格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遇到大神帶路，移動至想要的地區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撞上時空門，隨機傳送</a:t>
            </a:r>
          </a:p>
        </p:txBody>
      </p:sp>
    </p:spTree>
    <p:extLst>
      <p:ext uri="{BB962C8B-B14F-4D97-AF65-F5344CB8AC3E}">
        <p14:creationId xmlns:p14="http://schemas.microsoft.com/office/powerpoint/2010/main" val="4555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Sample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9WJA0sR0T5">
            <a:hlinkClick r:id="" action="ppaction://media"/>
            <a:extLst>
              <a:ext uri="{FF2B5EF4-FFF2-40B4-BE49-F238E27FC236}">
                <a16:creationId xmlns:a16="http://schemas.microsoft.com/office/drawing/2014/main" id="{EE9F1542-972F-4826-AE5A-57EF38A95A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9925" y="415414"/>
            <a:ext cx="5657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4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Upload to Moodle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2ABDA2-F5DE-459A-9AA6-4920E73544A8}"/>
              </a:ext>
            </a:extLst>
          </p:cNvPr>
          <p:cNvSpPr txBox="1"/>
          <p:nvPr/>
        </p:nvSpPr>
        <p:spPr>
          <a:xfrm>
            <a:off x="1444726" y="2936528"/>
            <a:ext cx="9153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如同課堂作業一樣，刪除</a:t>
            </a:r>
            <a:r>
              <a:rPr lang="en-US" altLang="zh-TW" sz="3600" b="1" dirty="0">
                <a:solidFill>
                  <a:srgbClr val="FFFF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Debug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後上傳整個專案，在</a:t>
            </a:r>
            <a:r>
              <a:rPr lang="en-US" altLang="zh-TW" sz="3600" b="1" dirty="0">
                <a:solidFill>
                  <a:srgbClr val="FFFF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Demo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當天現場編譯執行。</a:t>
            </a:r>
            <a:endParaRPr lang="en-US" altLang="zh-TW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0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849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Deadline and Demo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4FD0198-C587-48CB-AFB9-718164E4961D}"/>
              </a:ext>
            </a:extLst>
          </p:cNvPr>
          <p:cNvSpPr txBox="1"/>
          <p:nvPr/>
        </p:nvSpPr>
        <p:spPr>
          <a:xfrm>
            <a:off x="1444726" y="1627364"/>
            <a:ext cx="93025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</a:rPr>
              <a:t>Deadline: 2019/06/05(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Wed.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</a:rPr>
              <a:t>) 23:59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</a:rPr>
              <a:t>Moodle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不接受遲交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</a:rPr>
              <a:t>Demo: 2019/06/06(Thu.) 13:20 ~ 16:20</a:t>
            </a:r>
          </a:p>
          <a:p>
            <a:r>
              <a:rPr lang="zh-TW" alt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統一由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</a:rPr>
              <a:t>Moodle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上下載專案檔展示，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不接受展示自己帶來的檔案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</a:t>
            </a:r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Demo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前事先在電腦教室測試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自己的專案。</a:t>
            </a:r>
          </a:p>
        </p:txBody>
      </p:sp>
    </p:spTree>
    <p:extLst>
      <p:ext uri="{BB962C8B-B14F-4D97-AF65-F5344CB8AC3E}">
        <p14:creationId xmlns:p14="http://schemas.microsoft.com/office/powerpoint/2010/main" val="203077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C36F4A-E292-4A13-B0FD-DD5750D10388}"/>
              </a:ext>
            </a:extLst>
          </p:cNvPr>
          <p:cNvSpPr txBox="1"/>
          <p:nvPr/>
        </p:nvSpPr>
        <p:spPr>
          <a:xfrm>
            <a:off x="1134611" y="1627364"/>
            <a:ext cx="99227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請實作出帶有模擬圖形化使用者介面的大富翁遊戲，規則請參考文件中的網址。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請務必完成基本功能</a:t>
            </a: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(75%)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，自選進階功能</a:t>
            </a: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(35%)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，另有額外加分</a:t>
            </a: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(25%)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請務必詳閱完整份文件，包括備註部分。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此專案僅規定相關操作與功能，</a:t>
            </a: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UI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部分可自由發揮，</a:t>
            </a:r>
            <a:r>
              <a:rPr lang="zh-TW" altLang="en-US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但僅能運用字串於</a:t>
            </a:r>
            <a:r>
              <a:rPr lang="en-US" altLang="zh-TW" sz="2800" b="1" dirty="0">
                <a:solidFill>
                  <a:srgbClr val="FFFF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Console</a:t>
            </a:r>
            <a:r>
              <a:rPr lang="zh-TW" altLang="en-US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介面上進行創作，不可使用其他插件、程式庫等等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如發現文件錯誤或定義不清時，請盡快聯絡助教，謝謝。</a:t>
            </a:r>
          </a:p>
        </p:txBody>
      </p:sp>
    </p:spTree>
    <p:extLst>
      <p:ext uri="{BB962C8B-B14F-4D97-AF65-F5344CB8AC3E}">
        <p14:creationId xmlns:p14="http://schemas.microsoft.com/office/powerpoint/2010/main" val="19624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Demo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規則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0BAD31-779E-4A0E-81F2-3A3BF060CE87}"/>
              </a:ext>
            </a:extLst>
          </p:cNvPr>
          <p:cNvSpPr txBox="1"/>
          <p:nvPr/>
        </p:nvSpPr>
        <p:spPr>
          <a:xfrm>
            <a:off x="519354" y="1692653"/>
            <a:ext cx="1099660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時，助教們會準備測試用</a:t>
            </a:r>
            <a:r>
              <a:rPr lang="en-US" altLang="zh-TW" sz="4600" b="1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basemap</a:t>
            </a:r>
            <a:endParaRPr lang="en-US" altLang="zh-TW" sz="4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測試基本規則。</a:t>
            </a:r>
            <a:endParaRPr lang="en-US" altLang="zh-TW" sz="4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若有實作進階功能及其他加分項目，</a:t>
            </a:r>
            <a:endParaRPr lang="en-US" altLang="zh-TW" sz="4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請額外現場</a:t>
            </a:r>
            <a:r>
              <a:rPr lang="en-US" altLang="zh-TW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，請</a:t>
            </a:r>
            <a:endParaRPr lang="en-US" altLang="zh-TW" sz="4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自行準備</a:t>
            </a:r>
            <a:r>
              <a:rPr lang="en-US" altLang="zh-TW" sz="4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用檔案</a:t>
            </a:r>
            <a:r>
              <a:rPr lang="en-US" altLang="zh-TW" sz="4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  <a:p>
            <a:r>
              <a:rPr lang="zh-TW" altLang="en-US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專案分數依現場</a:t>
            </a:r>
            <a:r>
              <a:rPr lang="en-US" altLang="zh-TW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，不接受補交。</a:t>
            </a:r>
          </a:p>
        </p:txBody>
      </p:sp>
    </p:spTree>
    <p:extLst>
      <p:ext uri="{BB962C8B-B14F-4D97-AF65-F5344CB8AC3E}">
        <p14:creationId xmlns:p14="http://schemas.microsoft.com/office/powerpoint/2010/main" val="41159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Score Table(Basic)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5583810-E428-44A1-B0CF-A7BB16E56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83711"/>
              </p:ext>
            </p:extLst>
          </p:nvPr>
        </p:nvGraphicFramePr>
        <p:xfrm>
          <a:off x="947727" y="1384905"/>
          <a:ext cx="10296546" cy="507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021">
                  <a:extLst>
                    <a:ext uri="{9D8B030D-6E8A-4147-A177-3AD203B41FA5}">
                      <a16:colId xmlns:a16="http://schemas.microsoft.com/office/drawing/2014/main" val="1001059908"/>
                    </a:ext>
                  </a:extLst>
                </a:gridCol>
                <a:gridCol w="2253222">
                  <a:extLst>
                    <a:ext uri="{9D8B030D-6E8A-4147-A177-3AD203B41FA5}">
                      <a16:colId xmlns:a16="http://schemas.microsoft.com/office/drawing/2014/main" val="3852781894"/>
                    </a:ext>
                  </a:extLst>
                </a:gridCol>
                <a:gridCol w="5741303">
                  <a:extLst>
                    <a:ext uri="{9D8B030D-6E8A-4147-A177-3AD203B41FA5}">
                      <a16:colId xmlns:a16="http://schemas.microsoft.com/office/drawing/2014/main" val="3329271637"/>
                    </a:ext>
                  </a:extLst>
                </a:gridCol>
              </a:tblGrid>
              <a:tr h="36462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基本功能</a:t>
                      </a:r>
                      <a:r>
                        <a:rPr lang="en-US" altLang="zh-TW" sz="2000" b="1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(75%)</a:t>
                      </a:r>
                      <a:endParaRPr lang="zh-TW" altLang="en-US" sz="20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6327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配分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47947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基本規則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30%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見下方</a:t>
                      </a:r>
                      <a:r>
                        <a:rPr lang="en-US" alt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(Base rule)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38669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zh-TW" altLang="en-US" dirty="0"/>
                        <a:t> 基本地圖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10%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顯示地圖</a:t>
                      </a:r>
                      <a:r>
                        <a:rPr lang="en-US" alt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需要完成讀檔功能</a:t>
                      </a:r>
                      <a:r>
                        <a:rPr lang="en-US" alt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見下方</a:t>
                      </a:r>
                      <a:r>
                        <a:rPr lang="en-US" alt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(basemap.txt)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81506"/>
                  </a:ext>
                </a:extLst>
              </a:tr>
              <a:tr h="77843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3.</a:t>
                      </a:r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讀檔功能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20%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可以記錄當前所有遊戲狀態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，及讀取。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見下方</a:t>
                      </a:r>
                      <a:r>
                        <a:rPr lang="en-US" alt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(basemap.txt)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32165"/>
                  </a:ext>
                </a:extLst>
              </a:tr>
              <a:tr h="101196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4.</a:t>
                      </a:r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基本操作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10%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TW" altLang="zh-TW" sz="1800" kern="1200" dirty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使用方向鍵移動游標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TW" altLang="zh-TW" sz="1800" kern="1200" dirty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r>
                        <a:rPr lang="en-US" altLang="zh-TW" sz="1800" kern="12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Enter</a:t>
                      </a:r>
                      <a:r>
                        <a:rPr lang="zh-TW" altLang="en-US" sz="1800" kern="1200" dirty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確定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12004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遊戲選單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r>
                        <a:rPr lang="en-US" altLang="zh-TW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Esc</a:t>
                      </a:r>
                      <a:r>
                        <a:rPr lang="zh-TW" alt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叫出選單</a:t>
                      </a:r>
                      <a:r>
                        <a:rPr lang="zh-TW" altLang="en-US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zh-TW" sz="1800" kern="1200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4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Score Table(Advanced)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63B831C-DA3D-4A90-B395-48979908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34133"/>
              </p:ext>
            </p:extLst>
          </p:nvPr>
        </p:nvGraphicFramePr>
        <p:xfrm>
          <a:off x="947727" y="1384905"/>
          <a:ext cx="10296546" cy="507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021">
                  <a:extLst>
                    <a:ext uri="{9D8B030D-6E8A-4147-A177-3AD203B41FA5}">
                      <a16:colId xmlns:a16="http://schemas.microsoft.com/office/drawing/2014/main" val="1001059908"/>
                    </a:ext>
                  </a:extLst>
                </a:gridCol>
                <a:gridCol w="2253222">
                  <a:extLst>
                    <a:ext uri="{9D8B030D-6E8A-4147-A177-3AD203B41FA5}">
                      <a16:colId xmlns:a16="http://schemas.microsoft.com/office/drawing/2014/main" val="3852781894"/>
                    </a:ext>
                  </a:extLst>
                </a:gridCol>
                <a:gridCol w="5741303">
                  <a:extLst>
                    <a:ext uri="{9D8B030D-6E8A-4147-A177-3AD203B41FA5}">
                      <a16:colId xmlns:a16="http://schemas.microsoft.com/office/drawing/2014/main" val="3329271637"/>
                    </a:ext>
                  </a:extLst>
                </a:gridCol>
              </a:tblGrid>
              <a:tr h="36462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進階功能</a:t>
                      </a:r>
                      <a:r>
                        <a:rPr lang="en-US" altLang="zh-TW" sz="2000" b="1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(35%)</a:t>
                      </a:r>
                      <a:r>
                        <a:rPr lang="zh-TW" altLang="en-US" sz="2000" b="1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需先完成所有基本功能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6327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配分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47947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遊戲狀態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5%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顯示當前角色資訊。</a:t>
                      </a:r>
                    </a:p>
                  </a:txBody>
                  <a:tcPr marL="68580" marR="68580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38669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基本道具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5%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需完成兩項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遙控骰子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可以指定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(1~6)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的步數前進。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路障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放置於物件上，玩家碰到當回何停在此格。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81506"/>
                  </a:ext>
                </a:extLst>
              </a:tr>
              <a:tr h="77843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3.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機會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命運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5%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有一種即可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隨機獎勵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懲罰。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可參考下表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32165"/>
                  </a:ext>
                </a:extLst>
              </a:tr>
              <a:tr h="101196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4.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銀行系統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5%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存款、借款。</a:t>
                      </a:r>
                    </a:p>
                  </a:txBody>
                  <a:tcPr marL="68580" marR="68580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12004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5. </a:t>
                      </a: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股票系統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15%(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需完成銀行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現金可以買物產、存款可以買股票。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股票須漲停跌停等等</a:t>
                      </a:r>
                    </a:p>
                  </a:txBody>
                  <a:tcPr marL="68580" marR="68580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4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Score Table(Extra)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40B9F10-165B-4300-B88A-A23F638ED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1521"/>
              </p:ext>
            </p:extLst>
          </p:nvPr>
        </p:nvGraphicFramePr>
        <p:xfrm>
          <a:off x="947727" y="1384905"/>
          <a:ext cx="10296546" cy="2444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021">
                  <a:extLst>
                    <a:ext uri="{9D8B030D-6E8A-4147-A177-3AD203B41FA5}">
                      <a16:colId xmlns:a16="http://schemas.microsoft.com/office/drawing/2014/main" val="1001059908"/>
                    </a:ext>
                  </a:extLst>
                </a:gridCol>
                <a:gridCol w="2253222">
                  <a:extLst>
                    <a:ext uri="{9D8B030D-6E8A-4147-A177-3AD203B41FA5}">
                      <a16:colId xmlns:a16="http://schemas.microsoft.com/office/drawing/2014/main" val="3852781894"/>
                    </a:ext>
                  </a:extLst>
                </a:gridCol>
                <a:gridCol w="5741303">
                  <a:extLst>
                    <a:ext uri="{9D8B030D-6E8A-4147-A177-3AD203B41FA5}">
                      <a16:colId xmlns:a16="http://schemas.microsoft.com/office/drawing/2014/main" val="3329271637"/>
                    </a:ext>
                  </a:extLst>
                </a:gridCol>
              </a:tblGrid>
              <a:tr h="36462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額外加分</a:t>
                      </a:r>
                      <a:r>
                        <a:rPr lang="en-US" altLang="zh-TW" sz="2000" b="1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(25%)</a:t>
                      </a:r>
                      <a:r>
                        <a:rPr lang="zh-TW" altLang="en-US" sz="2000" b="1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需先完成所有基本功能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6327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配分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47947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美觀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10%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遊戲整體美觀</a:t>
                      </a: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38669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SC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Something cool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，額外實作的特殊功能。</a:t>
                      </a:r>
                      <a:endParaRPr lang="zh-TW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8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rule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0DF153-6EBC-42D3-A103-00675BBEDEFB}"/>
              </a:ext>
            </a:extLst>
          </p:cNvPr>
          <p:cNvSpPr txBox="1"/>
          <p:nvPr/>
        </p:nvSpPr>
        <p:spPr>
          <a:xfrm>
            <a:off x="969602" y="1529649"/>
            <a:ext cx="984115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>
                <a:solidFill>
                  <a:schemeClr val="bg2"/>
                </a:solidFill>
                <a:latin typeface="Consolas" panose="020B0609020204030204" pitchFamily="49" charset="0"/>
              </a:rPr>
              <a:t>基本規則：</a:t>
            </a:r>
            <a:endParaRPr lang="en-US" altLang="zh-TW" sz="3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zh-TW" alt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　　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玩家每回合移動隨機步數</a:t>
            </a:r>
            <a:r>
              <a:rPr lang="en-US" altLang="zh-TW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(1~6)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endParaRPr lang="en-US" altLang="zh-TW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　　經過無人地地產可購買該地產</a:t>
            </a:r>
            <a:r>
              <a:rPr lang="en-US" altLang="zh-TW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一地產限一人擁有</a:t>
            </a:r>
            <a:r>
              <a:rPr lang="en-US" altLang="zh-TW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endParaRPr lang="en-US" altLang="zh-TW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　　若再次經過地產可升級</a:t>
            </a:r>
            <a:r>
              <a:rPr lang="en-US" altLang="zh-TW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至多３次</a:t>
            </a:r>
            <a:r>
              <a:rPr lang="en-US" altLang="zh-TW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endParaRPr lang="en-US" altLang="zh-TW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　　經過他人地產需付過路費、</a:t>
            </a:r>
            <a:endParaRPr lang="en-US" altLang="zh-TW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zh-TW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回合制、</a:t>
            </a:r>
            <a:endParaRPr lang="en-US" altLang="zh-TW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zh-TW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1~4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人遊玩</a:t>
            </a:r>
            <a:endParaRPr lang="en-US" altLang="zh-TW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3000" dirty="0">
                <a:solidFill>
                  <a:schemeClr val="bg2"/>
                </a:solidFill>
                <a:latin typeface="Consolas" panose="020B0609020204030204" pitchFamily="49" charset="0"/>
              </a:rPr>
              <a:t>勝利規則：</a:t>
            </a:r>
            <a:endParaRPr lang="en-US" altLang="zh-TW" sz="3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zh-TW" alt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　　</a:t>
            </a:r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回合結束剩餘金錢最多者、</a:t>
            </a:r>
            <a:endParaRPr lang="en-US" altLang="zh-TW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　　回合未結束除獲勝者其餘人全部破產</a:t>
            </a:r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86E1E7-B699-4E48-AE08-41C55E0C8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C3B1-69BF-48B5-A139-D55DE881C3C9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E97A1A-432E-4F4D-8808-2B03BC1A18F3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B4B7-58E4-4C41-BF49-8DC1602BA276}"/>
              </a:ext>
            </a:extLst>
          </p:cNvPr>
          <p:cNvSpPr txBox="1"/>
          <p:nvPr/>
        </p:nvSpPr>
        <p:spPr>
          <a:xfrm>
            <a:off x="525718" y="46137"/>
            <a:ext cx="664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Programming\Project2\Monopoly.exe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F6D68-B930-4CF2-B73A-A550F24A72A8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B53E8-9A03-48C9-B89E-BA8FCBC25D2F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75DDD8-129E-4BA3-9207-DAC42B2C3DF3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01CBE0-B6B9-41CA-B2A0-04630F2D5732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52C84B-4FE6-4CC5-A1F2-0A04067FE86B}"/>
              </a:ext>
            </a:extLst>
          </p:cNvPr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2019.05.16]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AE2657-1C8D-4508-8373-558894ED8C06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07D659-B496-459C-9D94-64F107D49634}"/>
              </a:ext>
            </a:extLst>
          </p:cNvPr>
          <p:cNvSpPr txBox="1"/>
          <p:nvPr/>
        </p:nvSpPr>
        <p:spPr>
          <a:xfrm>
            <a:off x="1699377" y="1006459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Basemap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format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C06274D-67BC-4FE8-B7C0-5A352588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4" y="1960562"/>
            <a:ext cx="5752529" cy="38933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F25DED8-F117-4C4B-B2AF-62E31BB8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17" y="884825"/>
            <a:ext cx="31813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1296</Words>
  <Application>Microsoft Office PowerPoint</Application>
  <PresentationFormat>寬螢幕</PresentationFormat>
  <Paragraphs>254</Paragraphs>
  <Slides>14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castle</dc:creator>
  <cp:lastModifiedBy>castle</cp:lastModifiedBy>
  <cp:revision>43</cp:revision>
  <dcterms:created xsi:type="dcterms:W3CDTF">2019-05-10T05:43:12Z</dcterms:created>
  <dcterms:modified xsi:type="dcterms:W3CDTF">2019-05-14T08:52:19Z</dcterms:modified>
</cp:coreProperties>
</file>