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1" r:id="rId4"/>
    <p:sldId id="262" r:id="rId5"/>
    <p:sldId id="267" r:id="rId6"/>
    <p:sldId id="266" r:id="rId7"/>
    <p:sldId id="268" r:id="rId8"/>
    <p:sldId id="269" r:id="rId9"/>
    <p:sldId id="264"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91" autoAdjust="0"/>
    <p:restoredTop sz="94660"/>
  </p:normalViewPr>
  <p:slideViewPr>
    <p:cSldViewPr snapToGrid="0">
      <p:cViewPr>
        <p:scale>
          <a:sx n="45" d="100"/>
          <a:sy n="45" d="100"/>
        </p:scale>
        <p:origin x="1232"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60DD-7B37-4EAC-BD14-77B4163D49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xmlns="" id="{D63CB4C7-629D-49A3-984B-1EDDB59D00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xmlns="" id="{14CB3631-9C95-4B94-84A4-757C00F6679D}"/>
              </a:ext>
            </a:extLst>
          </p:cNvPr>
          <p:cNvSpPr>
            <a:spLocks noGrp="1"/>
          </p:cNvSpPr>
          <p:nvPr>
            <p:ph type="dt" sz="half" idx="10"/>
          </p:nvPr>
        </p:nvSpPr>
        <p:spPr/>
        <p:txBody>
          <a:bodyPr/>
          <a:lstStyle/>
          <a:p>
            <a:fld id="{118AFD6F-EC7B-4667-9C9A-FA02F2C84B6D}" type="datetimeFigureOut">
              <a:rPr lang="en-SG" smtClean="0"/>
              <a:t>9/5/20</a:t>
            </a:fld>
            <a:endParaRPr lang="en-SG" dirty="0"/>
          </a:p>
        </p:txBody>
      </p:sp>
      <p:sp>
        <p:nvSpPr>
          <p:cNvPr id="5" name="Footer Placeholder 4">
            <a:extLst>
              <a:ext uri="{FF2B5EF4-FFF2-40B4-BE49-F238E27FC236}">
                <a16:creationId xmlns:a16="http://schemas.microsoft.com/office/drawing/2014/main" xmlns="" id="{F8BE1C28-F840-4F70-A63F-E98BA030D62E}"/>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xmlns="" id="{93EE5794-C28D-49FB-AEE3-507DF0A3D936}"/>
              </a:ext>
            </a:extLst>
          </p:cNvPr>
          <p:cNvSpPr>
            <a:spLocks noGrp="1"/>
          </p:cNvSpPr>
          <p:nvPr>
            <p:ph type="sldNum" sz="quarter" idx="12"/>
          </p:nvPr>
        </p:nvSpPr>
        <p:spPr/>
        <p:txBody>
          <a:bodyPr/>
          <a:lstStyle/>
          <a:p>
            <a:fld id="{AF90EDF7-B9CB-41C4-9BAB-2B001335A33D}" type="slidenum">
              <a:rPr lang="en-SG" smtClean="0"/>
              <a:t>‹#›</a:t>
            </a:fld>
            <a:endParaRPr lang="en-SG" dirty="0"/>
          </a:p>
        </p:txBody>
      </p:sp>
    </p:spTree>
    <p:extLst>
      <p:ext uri="{BB962C8B-B14F-4D97-AF65-F5344CB8AC3E}">
        <p14:creationId xmlns:p14="http://schemas.microsoft.com/office/powerpoint/2010/main" val="418070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E71B4A-D869-4902-813E-1B1F6337755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xmlns="" id="{EFC945C5-F897-4892-B94F-8273B7648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98398A48-83C1-47EB-B4C2-513C1B76E638}"/>
              </a:ext>
            </a:extLst>
          </p:cNvPr>
          <p:cNvSpPr>
            <a:spLocks noGrp="1"/>
          </p:cNvSpPr>
          <p:nvPr>
            <p:ph type="dt" sz="half" idx="10"/>
          </p:nvPr>
        </p:nvSpPr>
        <p:spPr/>
        <p:txBody>
          <a:bodyPr/>
          <a:lstStyle/>
          <a:p>
            <a:fld id="{118AFD6F-EC7B-4667-9C9A-FA02F2C84B6D}" type="datetimeFigureOut">
              <a:rPr lang="en-SG" smtClean="0"/>
              <a:t>9/5/20</a:t>
            </a:fld>
            <a:endParaRPr lang="en-SG" dirty="0"/>
          </a:p>
        </p:txBody>
      </p:sp>
      <p:sp>
        <p:nvSpPr>
          <p:cNvPr id="5" name="Footer Placeholder 4">
            <a:extLst>
              <a:ext uri="{FF2B5EF4-FFF2-40B4-BE49-F238E27FC236}">
                <a16:creationId xmlns:a16="http://schemas.microsoft.com/office/drawing/2014/main" xmlns="" id="{B58084BF-37CB-46CA-B787-891E8E2F1B0B}"/>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xmlns="" id="{A59DA50B-9D26-492A-AC02-08FB5A2901A8}"/>
              </a:ext>
            </a:extLst>
          </p:cNvPr>
          <p:cNvSpPr>
            <a:spLocks noGrp="1"/>
          </p:cNvSpPr>
          <p:nvPr>
            <p:ph type="sldNum" sz="quarter" idx="12"/>
          </p:nvPr>
        </p:nvSpPr>
        <p:spPr/>
        <p:txBody>
          <a:bodyPr/>
          <a:lstStyle/>
          <a:p>
            <a:fld id="{AF90EDF7-B9CB-41C4-9BAB-2B001335A33D}" type="slidenum">
              <a:rPr lang="en-SG" smtClean="0"/>
              <a:t>‹#›</a:t>
            </a:fld>
            <a:endParaRPr lang="en-SG" dirty="0"/>
          </a:p>
        </p:txBody>
      </p:sp>
    </p:spTree>
    <p:extLst>
      <p:ext uri="{BB962C8B-B14F-4D97-AF65-F5344CB8AC3E}">
        <p14:creationId xmlns:p14="http://schemas.microsoft.com/office/powerpoint/2010/main" val="13630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20861C7-F0BC-4903-B38C-548FF8529C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xmlns="" id="{88578D44-E8B5-4F1B-8EF2-3C738BEF3C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87462C35-6E62-4BC0-95D6-0EB6CC4F13BA}"/>
              </a:ext>
            </a:extLst>
          </p:cNvPr>
          <p:cNvSpPr>
            <a:spLocks noGrp="1"/>
          </p:cNvSpPr>
          <p:nvPr>
            <p:ph type="dt" sz="half" idx="10"/>
          </p:nvPr>
        </p:nvSpPr>
        <p:spPr/>
        <p:txBody>
          <a:bodyPr/>
          <a:lstStyle/>
          <a:p>
            <a:fld id="{118AFD6F-EC7B-4667-9C9A-FA02F2C84B6D}" type="datetimeFigureOut">
              <a:rPr lang="en-SG" smtClean="0"/>
              <a:t>9/5/20</a:t>
            </a:fld>
            <a:endParaRPr lang="en-SG" dirty="0"/>
          </a:p>
        </p:txBody>
      </p:sp>
      <p:sp>
        <p:nvSpPr>
          <p:cNvPr id="5" name="Footer Placeholder 4">
            <a:extLst>
              <a:ext uri="{FF2B5EF4-FFF2-40B4-BE49-F238E27FC236}">
                <a16:creationId xmlns:a16="http://schemas.microsoft.com/office/drawing/2014/main" xmlns="" id="{13D5FC0E-FCE9-492E-9BB7-FBE88596B666}"/>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xmlns="" id="{96DA5CA5-A2A7-4904-BDBF-1F9A5A834B51}"/>
              </a:ext>
            </a:extLst>
          </p:cNvPr>
          <p:cNvSpPr>
            <a:spLocks noGrp="1"/>
          </p:cNvSpPr>
          <p:nvPr>
            <p:ph type="sldNum" sz="quarter" idx="12"/>
          </p:nvPr>
        </p:nvSpPr>
        <p:spPr/>
        <p:txBody>
          <a:bodyPr/>
          <a:lstStyle/>
          <a:p>
            <a:fld id="{AF90EDF7-B9CB-41C4-9BAB-2B001335A33D}" type="slidenum">
              <a:rPr lang="en-SG" smtClean="0"/>
              <a:t>‹#›</a:t>
            </a:fld>
            <a:endParaRPr lang="en-SG" dirty="0"/>
          </a:p>
        </p:txBody>
      </p:sp>
    </p:spTree>
    <p:extLst>
      <p:ext uri="{BB962C8B-B14F-4D97-AF65-F5344CB8AC3E}">
        <p14:creationId xmlns:p14="http://schemas.microsoft.com/office/powerpoint/2010/main" val="292818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521F1C-1EFB-44A9-A992-B44A377E424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ACA812E0-CA37-40EF-A891-5F9A4D610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63172FBE-7A5A-4938-83E6-943F416B4718}"/>
              </a:ext>
            </a:extLst>
          </p:cNvPr>
          <p:cNvSpPr>
            <a:spLocks noGrp="1"/>
          </p:cNvSpPr>
          <p:nvPr>
            <p:ph type="dt" sz="half" idx="10"/>
          </p:nvPr>
        </p:nvSpPr>
        <p:spPr/>
        <p:txBody>
          <a:bodyPr/>
          <a:lstStyle/>
          <a:p>
            <a:fld id="{118AFD6F-EC7B-4667-9C9A-FA02F2C84B6D}" type="datetimeFigureOut">
              <a:rPr lang="en-SG" smtClean="0"/>
              <a:t>9/5/20</a:t>
            </a:fld>
            <a:endParaRPr lang="en-SG" dirty="0"/>
          </a:p>
        </p:txBody>
      </p:sp>
      <p:sp>
        <p:nvSpPr>
          <p:cNvPr id="5" name="Footer Placeholder 4">
            <a:extLst>
              <a:ext uri="{FF2B5EF4-FFF2-40B4-BE49-F238E27FC236}">
                <a16:creationId xmlns:a16="http://schemas.microsoft.com/office/drawing/2014/main" xmlns="" id="{0B665E70-9C9D-432C-A36B-0509FFB7FC8B}"/>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xmlns="" id="{FB49E8B6-47BA-4EBE-9293-F3793D2D6299}"/>
              </a:ext>
            </a:extLst>
          </p:cNvPr>
          <p:cNvSpPr>
            <a:spLocks noGrp="1"/>
          </p:cNvSpPr>
          <p:nvPr>
            <p:ph type="sldNum" sz="quarter" idx="12"/>
          </p:nvPr>
        </p:nvSpPr>
        <p:spPr/>
        <p:txBody>
          <a:bodyPr/>
          <a:lstStyle/>
          <a:p>
            <a:fld id="{AF90EDF7-B9CB-41C4-9BAB-2B001335A33D}" type="slidenum">
              <a:rPr lang="en-SG" smtClean="0"/>
              <a:t>‹#›</a:t>
            </a:fld>
            <a:endParaRPr lang="en-SG" dirty="0"/>
          </a:p>
        </p:txBody>
      </p:sp>
    </p:spTree>
    <p:extLst>
      <p:ext uri="{BB962C8B-B14F-4D97-AF65-F5344CB8AC3E}">
        <p14:creationId xmlns:p14="http://schemas.microsoft.com/office/powerpoint/2010/main" val="94464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1F8F3-471E-47C3-A8DB-0EB5081E8F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xmlns="" id="{1F657B1F-7FBA-41C4-82F7-AA6AF3670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433C678-1514-4E26-BFFA-7E706A3A8BE8}"/>
              </a:ext>
            </a:extLst>
          </p:cNvPr>
          <p:cNvSpPr>
            <a:spLocks noGrp="1"/>
          </p:cNvSpPr>
          <p:nvPr>
            <p:ph type="dt" sz="half" idx="10"/>
          </p:nvPr>
        </p:nvSpPr>
        <p:spPr/>
        <p:txBody>
          <a:bodyPr/>
          <a:lstStyle/>
          <a:p>
            <a:fld id="{118AFD6F-EC7B-4667-9C9A-FA02F2C84B6D}" type="datetimeFigureOut">
              <a:rPr lang="en-SG" smtClean="0"/>
              <a:t>9/5/20</a:t>
            </a:fld>
            <a:endParaRPr lang="en-SG" dirty="0"/>
          </a:p>
        </p:txBody>
      </p:sp>
      <p:sp>
        <p:nvSpPr>
          <p:cNvPr id="5" name="Footer Placeholder 4">
            <a:extLst>
              <a:ext uri="{FF2B5EF4-FFF2-40B4-BE49-F238E27FC236}">
                <a16:creationId xmlns:a16="http://schemas.microsoft.com/office/drawing/2014/main" xmlns="" id="{9E13FECC-A6CA-4E37-8A08-B033474699A2}"/>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xmlns="" id="{1A0DA9A3-5C32-488F-BF1F-85F15E87615D}"/>
              </a:ext>
            </a:extLst>
          </p:cNvPr>
          <p:cNvSpPr>
            <a:spLocks noGrp="1"/>
          </p:cNvSpPr>
          <p:nvPr>
            <p:ph type="sldNum" sz="quarter" idx="12"/>
          </p:nvPr>
        </p:nvSpPr>
        <p:spPr/>
        <p:txBody>
          <a:bodyPr/>
          <a:lstStyle/>
          <a:p>
            <a:fld id="{AF90EDF7-B9CB-41C4-9BAB-2B001335A33D}" type="slidenum">
              <a:rPr lang="en-SG" smtClean="0"/>
              <a:t>‹#›</a:t>
            </a:fld>
            <a:endParaRPr lang="en-SG" dirty="0"/>
          </a:p>
        </p:txBody>
      </p:sp>
    </p:spTree>
    <p:extLst>
      <p:ext uri="{BB962C8B-B14F-4D97-AF65-F5344CB8AC3E}">
        <p14:creationId xmlns:p14="http://schemas.microsoft.com/office/powerpoint/2010/main" val="310204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AD93D2-B080-417B-A62A-8C00264BA78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AE94D682-2FC3-4642-A023-57AFD9F0E0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xmlns="" id="{02CEFA31-5614-4B9A-8B3B-08F90ED6CF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xmlns="" id="{63E779FB-A21A-45A6-A92B-831C65CCCDE2}"/>
              </a:ext>
            </a:extLst>
          </p:cNvPr>
          <p:cNvSpPr>
            <a:spLocks noGrp="1"/>
          </p:cNvSpPr>
          <p:nvPr>
            <p:ph type="dt" sz="half" idx="10"/>
          </p:nvPr>
        </p:nvSpPr>
        <p:spPr/>
        <p:txBody>
          <a:bodyPr/>
          <a:lstStyle/>
          <a:p>
            <a:fld id="{118AFD6F-EC7B-4667-9C9A-FA02F2C84B6D}" type="datetimeFigureOut">
              <a:rPr lang="en-SG" smtClean="0"/>
              <a:t>9/5/20</a:t>
            </a:fld>
            <a:endParaRPr lang="en-SG" dirty="0"/>
          </a:p>
        </p:txBody>
      </p:sp>
      <p:sp>
        <p:nvSpPr>
          <p:cNvPr id="6" name="Footer Placeholder 5">
            <a:extLst>
              <a:ext uri="{FF2B5EF4-FFF2-40B4-BE49-F238E27FC236}">
                <a16:creationId xmlns:a16="http://schemas.microsoft.com/office/drawing/2014/main" xmlns="" id="{C97CD128-8393-43A3-87F1-0A0F67329E9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xmlns="" id="{84434C5E-366F-4FBE-8A7F-7F443FBE60E8}"/>
              </a:ext>
            </a:extLst>
          </p:cNvPr>
          <p:cNvSpPr>
            <a:spLocks noGrp="1"/>
          </p:cNvSpPr>
          <p:nvPr>
            <p:ph type="sldNum" sz="quarter" idx="12"/>
          </p:nvPr>
        </p:nvSpPr>
        <p:spPr/>
        <p:txBody>
          <a:bodyPr/>
          <a:lstStyle/>
          <a:p>
            <a:fld id="{AF90EDF7-B9CB-41C4-9BAB-2B001335A33D}" type="slidenum">
              <a:rPr lang="en-SG" smtClean="0"/>
              <a:t>‹#›</a:t>
            </a:fld>
            <a:endParaRPr lang="en-SG" dirty="0"/>
          </a:p>
        </p:txBody>
      </p:sp>
    </p:spTree>
    <p:extLst>
      <p:ext uri="{BB962C8B-B14F-4D97-AF65-F5344CB8AC3E}">
        <p14:creationId xmlns:p14="http://schemas.microsoft.com/office/powerpoint/2010/main" val="468690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4A0A6C-9B25-4908-BDA0-18C55AA8630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xmlns="" id="{A3868F0D-F92A-4222-BA95-8961AA569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66162BD-4E07-4F36-B47C-3DE30FDA4B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xmlns="" id="{35648A9C-51B8-42F5-99E6-3503AB6E69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8C66FE6-3D23-40CF-BB8F-39E99D52E5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xmlns="" id="{D524A9B3-3D84-4D01-90EE-443E8FA308E3}"/>
              </a:ext>
            </a:extLst>
          </p:cNvPr>
          <p:cNvSpPr>
            <a:spLocks noGrp="1"/>
          </p:cNvSpPr>
          <p:nvPr>
            <p:ph type="dt" sz="half" idx="10"/>
          </p:nvPr>
        </p:nvSpPr>
        <p:spPr/>
        <p:txBody>
          <a:bodyPr/>
          <a:lstStyle/>
          <a:p>
            <a:fld id="{118AFD6F-EC7B-4667-9C9A-FA02F2C84B6D}" type="datetimeFigureOut">
              <a:rPr lang="en-SG" smtClean="0"/>
              <a:t>9/5/20</a:t>
            </a:fld>
            <a:endParaRPr lang="en-SG" dirty="0"/>
          </a:p>
        </p:txBody>
      </p:sp>
      <p:sp>
        <p:nvSpPr>
          <p:cNvPr id="8" name="Footer Placeholder 7">
            <a:extLst>
              <a:ext uri="{FF2B5EF4-FFF2-40B4-BE49-F238E27FC236}">
                <a16:creationId xmlns:a16="http://schemas.microsoft.com/office/drawing/2014/main" xmlns="" id="{183BAD39-1238-45BB-BA63-E0DC7B7F153A}"/>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xmlns="" id="{031678BA-909E-46F0-BAA0-50BB03706107}"/>
              </a:ext>
            </a:extLst>
          </p:cNvPr>
          <p:cNvSpPr>
            <a:spLocks noGrp="1"/>
          </p:cNvSpPr>
          <p:nvPr>
            <p:ph type="sldNum" sz="quarter" idx="12"/>
          </p:nvPr>
        </p:nvSpPr>
        <p:spPr/>
        <p:txBody>
          <a:bodyPr/>
          <a:lstStyle/>
          <a:p>
            <a:fld id="{AF90EDF7-B9CB-41C4-9BAB-2B001335A33D}" type="slidenum">
              <a:rPr lang="en-SG" smtClean="0"/>
              <a:t>‹#›</a:t>
            </a:fld>
            <a:endParaRPr lang="en-SG" dirty="0"/>
          </a:p>
        </p:txBody>
      </p:sp>
    </p:spTree>
    <p:extLst>
      <p:ext uri="{BB962C8B-B14F-4D97-AF65-F5344CB8AC3E}">
        <p14:creationId xmlns:p14="http://schemas.microsoft.com/office/powerpoint/2010/main" val="241657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B4B7A3-FFFC-4BE5-9341-617427CFC82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xmlns="" id="{0726ADB1-A682-47B3-9FB8-28ED4324927F}"/>
              </a:ext>
            </a:extLst>
          </p:cNvPr>
          <p:cNvSpPr>
            <a:spLocks noGrp="1"/>
          </p:cNvSpPr>
          <p:nvPr>
            <p:ph type="dt" sz="half" idx="10"/>
          </p:nvPr>
        </p:nvSpPr>
        <p:spPr/>
        <p:txBody>
          <a:bodyPr/>
          <a:lstStyle/>
          <a:p>
            <a:fld id="{118AFD6F-EC7B-4667-9C9A-FA02F2C84B6D}" type="datetimeFigureOut">
              <a:rPr lang="en-SG" smtClean="0"/>
              <a:t>9/5/20</a:t>
            </a:fld>
            <a:endParaRPr lang="en-SG" dirty="0"/>
          </a:p>
        </p:txBody>
      </p:sp>
      <p:sp>
        <p:nvSpPr>
          <p:cNvPr id="4" name="Footer Placeholder 3">
            <a:extLst>
              <a:ext uri="{FF2B5EF4-FFF2-40B4-BE49-F238E27FC236}">
                <a16:creationId xmlns:a16="http://schemas.microsoft.com/office/drawing/2014/main" xmlns="" id="{A2056439-2100-445C-8C59-C301FFE11848}"/>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xmlns="" id="{0F484A15-CFB5-4C1A-976E-13FC258E152D}"/>
              </a:ext>
            </a:extLst>
          </p:cNvPr>
          <p:cNvSpPr>
            <a:spLocks noGrp="1"/>
          </p:cNvSpPr>
          <p:nvPr>
            <p:ph type="sldNum" sz="quarter" idx="12"/>
          </p:nvPr>
        </p:nvSpPr>
        <p:spPr/>
        <p:txBody>
          <a:bodyPr/>
          <a:lstStyle/>
          <a:p>
            <a:fld id="{AF90EDF7-B9CB-41C4-9BAB-2B001335A33D}" type="slidenum">
              <a:rPr lang="en-SG" smtClean="0"/>
              <a:t>‹#›</a:t>
            </a:fld>
            <a:endParaRPr lang="en-SG" dirty="0"/>
          </a:p>
        </p:txBody>
      </p:sp>
    </p:spTree>
    <p:extLst>
      <p:ext uri="{BB962C8B-B14F-4D97-AF65-F5344CB8AC3E}">
        <p14:creationId xmlns:p14="http://schemas.microsoft.com/office/powerpoint/2010/main" val="3408208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2B2CC0A-41A9-43BC-AB67-0BC6A2C6E87F}"/>
              </a:ext>
            </a:extLst>
          </p:cNvPr>
          <p:cNvSpPr>
            <a:spLocks noGrp="1"/>
          </p:cNvSpPr>
          <p:nvPr>
            <p:ph type="dt" sz="half" idx="10"/>
          </p:nvPr>
        </p:nvSpPr>
        <p:spPr/>
        <p:txBody>
          <a:bodyPr/>
          <a:lstStyle/>
          <a:p>
            <a:fld id="{118AFD6F-EC7B-4667-9C9A-FA02F2C84B6D}" type="datetimeFigureOut">
              <a:rPr lang="en-SG" smtClean="0"/>
              <a:t>9/5/20</a:t>
            </a:fld>
            <a:endParaRPr lang="en-SG" dirty="0"/>
          </a:p>
        </p:txBody>
      </p:sp>
      <p:sp>
        <p:nvSpPr>
          <p:cNvPr id="3" name="Footer Placeholder 2">
            <a:extLst>
              <a:ext uri="{FF2B5EF4-FFF2-40B4-BE49-F238E27FC236}">
                <a16:creationId xmlns:a16="http://schemas.microsoft.com/office/drawing/2014/main" xmlns="" id="{1DB915EC-25D4-42E5-AC5E-DE9762188754}"/>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xmlns="" id="{B8A01231-7CF2-4049-B9F8-ADD5178A2314}"/>
              </a:ext>
            </a:extLst>
          </p:cNvPr>
          <p:cNvSpPr>
            <a:spLocks noGrp="1"/>
          </p:cNvSpPr>
          <p:nvPr>
            <p:ph type="sldNum" sz="quarter" idx="12"/>
          </p:nvPr>
        </p:nvSpPr>
        <p:spPr/>
        <p:txBody>
          <a:bodyPr/>
          <a:lstStyle/>
          <a:p>
            <a:fld id="{AF90EDF7-B9CB-41C4-9BAB-2B001335A33D}" type="slidenum">
              <a:rPr lang="en-SG" smtClean="0"/>
              <a:t>‹#›</a:t>
            </a:fld>
            <a:endParaRPr lang="en-SG" dirty="0"/>
          </a:p>
        </p:txBody>
      </p:sp>
    </p:spTree>
    <p:extLst>
      <p:ext uri="{BB962C8B-B14F-4D97-AF65-F5344CB8AC3E}">
        <p14:creationId xmlns:p14="http://schemas.microsoft.com/office/powerpoint/2010/main" val="217830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779A1-8030-446E-A4EB-033769163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32E791C9-6ED8-4465-A6AC-61F198BBC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xmlns="" id="{7585CA06-BF39-41CB-AB36-0285F1483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10F9D19-7F79-4C69-BD70-9E3977B959C5}"/>
              </a:ext>
            </a:extLst>
          </p:cNvPr>
          <p:cNvSpPr>
            <a:spLocks noGrp="1"/>
          </p:cNvSpPr>
          <p:nvPr>
            <p:ph type="dt" sz="half" idx="10"/>
          </p:nvPr>
        </p:nvSpPr>
        <p:spPr/>
        <p:txBody>
          <a:bodyPr/>
          <a:lstStyle/>
          <a:p>
            <a:fld id="{118AFD6F-EC7B-4667-9C9A-FA02F2C84B6D}" type="datetimeFigureOut">
              <a:rPr lang="en-SG" smtClean="0"/>
              <a:t>9/5/20</a:t>
            </a:fld>
            <a:endParaRPr lang="en-SG" dirty="0"/>
          </a:p>
        </p:txBody>
      </p:sp>
      <p:sp>
        <p:nvSpPr>
          <p:cNvPr id="6" name="Footer Placeholder 5">
            <a:extLst>
              <a:ext uri="{FF2B5EF4-FFF2-40B4-BE49-F238E27FC236}">
                <a16:creationId xmlns:a16="http://schemas.microsoft.com/office/drawing/2014/main" xmlns="" id="{B1F46F7A-938C-4ED4-B5E5-41E99336AB99}"/>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xmlns="" id="{0C599C96-D682-4EC3-ABAF-4A43B4893EBA}"/>
              </a:ext>
            </a:extLst>
          </p:cNvPr>
          <p:cNvSpPr>
            <a:spLocks noGrp="1"/>
          </p:cNvSpPr>
          <p:nvPr>
            <p:ph type="sldNum" sz="quarter" idx="12"/>
          </p:nvPr>
        </p:nvSpPr>
        <p:spPr/>
        <p:txBody>
          <a:bodyPr/>
          <a:lstStyle/>
          <a:p>
            <a:fld id="{AF90EDF7-B9CB-41C4-9BAB-2B001335A33D}" type="slidenum">
              <a:rPr lang="en-SG" smtClean="0"/>
              <a:t>‹#›</a:t>
            </a:fld>
            <a:endParaRPr lang="en-SG" dirty="0"/>
          </a:p>
        </p:txBody>
      </p:sp>
    </p:spTree>
    <p:extLst>
      <p:ext uri="{BB962C8B-B14F-4D97-AF65-F5344CB8AC3E}">
        <p14:creationId xmlns:p14="http://schemas.microsoft.com/office/powerpoint/2010/main" val="383122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716C26-1AAC-455C-A3D6-010EBCF4A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xmlns="" id="{F4A13E3E-FB3B-42B8-AC21-F2D600E5C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xmlns="" id="{4F095E40-133B-49E2-ADDB-A6836A135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FAF94E8-4ABB-45FD-8FC0-C5A230B64ECB}"/>
              </a:ext>
            </a:extLst>
          </p:cNvPr>
          <p:cNvSpPr>
            <a:spLocks noGrp="1"/>
          </p:cNvSpPr>
          <p:nvPr>
            <p:ph type="dt" sz="half" idx="10"/>
          </p:nvPr>
        </p:nvSpPr>
        <p:spPr/>
        <p:txBody>
          <a:bodyPr/>
          <a:lstStyle/>
          <a:p>
            <a:fld id="{118AFD6F-EC7B-4667-9C9A-FA02F2C84B6D}" type="datetimeFigureOut">
              <a:rPr lang="en-SG" smtClean="0"/>
              <a:t>9/5/20</a:t>
            </a:fld>
            <a:endParaRPr lang="en-SG" dirty="0"/>
          </a:p>
        </p:txBody>
      </p:sp>
      <p:sp>
        <p:nvSpPr>
          <p:cNvPr id="6" name="Footer Placeholder 5">
            <a:extLst>
              <a:ext uri="{FF2B5EF4-FFF2-40B4-BE49-F238E27FC236}">
                <a16:creationId xmlns:a16="http://schemas.microsoft.com/office/drawing/2014/main" xmlns="" id="{7D7E3C99-CC43-48B6-B85F-F1113F8B0D4F}"/>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xmlns="" id="{79E03E18-6D07-4A10-96A0-09E7917CF3DA}"/>
              </a:ext>
            </a:extLst>
          </p:cNvPr>
          <p:cNvSpPr>
            <a:spLocks noGrp="1"/>
          </p:cNvSpPr>
          <p:nvPr>
            <p:ph type="sldNum" sz="quarter" idx="12"/>
          </p:nvPr>
        </p:nvSpPr>
        <p:spPr/>
        <p:txBody>
          <a:bodyPr/>
          <a:lstStyle/>
          <a:p>
            <a:fld id="{AF90EDF7-B9CB-41C4-9BAB-2B001335A33D}" type="slidenum">
              <a:rPr lang="en-SG" smtClean="0"/>
              <a:t>‹#›</a:t>
            </a:fld>
            <a:endParaRPr lang="en-SG" dirty="0"/>
          </a:p>
        </p:txBody>
      </p:sp>
    </p:spTree>
    <p:extLst>
      <p:ext uri="{BB962C8B-B14F-4D97-AF65-F5344CB8AC3E}">
        <p14:creationId xmlns:p14="http://schemas.microsoft.com/office/powerpoint/2010/main" val="38439752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E1A56D1-745D-4665-8515-5E943CA509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xmlns="" id="{0A4F3403-54A9-42E9-AD05-826CEA5B6E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AB892896-8AB2-4238-9538-10F96B8CD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AFD6F-EC7B-4667-9C9A-FA02F2C84B6D}" type="datetimeFigureOut">
              <a:rPr lang="en-SG" smtClean="0"/>
              <a:t>9/5/20</a:t>
            </a:fld>
            <a:endParaRPr lang="en-SG" dirty="0"/>
          </a:p>
        </p:txBody>
      </p:sp>
      <p:sp>
        <p:nvSpPr>
          <p:cNvPr id="5" name="Footer Placeholder 4">
            <a:extLst>
              <a:ext uri="{FF2B5EF4-FFF2-40B4-BE49-F238E27FC236}">
                <a16:creationId xmlns:a16="http://schemas.microsoft.com/office/drawing/2014/main" xmlns="" id="{7C9CE395-C82A-4BD9-8516-F79415FA7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xmlns="" id="{BFC01BF3-0E4A-44B3-AF19-F9D061742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0EDF7-B9CB-41C4-9BAB-2B001335A33D}" type="slidenum">
              <a:rPr lang="en-SG" smtClean="0"/>
              <a:t>‹#›</a:t>
            </a:fld>
            <a:endParaRPr lang="en-SG" dirty="0"/>
          </a:p>
        </p:txBody>
      </p:sp>
    </p:spTree>
    <p:extLst>
      <p:ext uri="{BB962C8B-B14F-4D97-AF65-F5344CB8AC3E}">
        <p14:creationId xmlns:p14="http://schemas.microsoft.com/office/powerpoint/2010/main" val="3633677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0272931-2BA4-4E55-BA9A-1E45E7F5B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274" y="0"/>
            <a:ext cx="9779726" cy="6858000"/>
          </a:xfrm>
          <a:prstGeom prst="rect">
            <a:avLst/>
          </a:prstGeom>
        </p:spPr>
      </p:pic>
      <p:sp>
        <p:nvSpPr>
          <p:cNvPr id="5" name="Rectangle 4">
            <a:extLst>
              <a:ext uri="{FF2B5EF4-FFF2-40B4-BE49-F238E27FC236}">
                <a16:creationId xmlns:a16="http://schemas.microsoft.com/office/drawing/2014/main" xmlns="" id="{2DB91E79-8C86-4614-81F6-96C6FCA37C84}"/>
              </a:ext>
            </a:extLst>
          </p:cNvPr>
          <p:cNvSpPr/>
          <p:nvPr/>
        </p:nvSpPr>
        <p:spPr>
          <a:xfrm>
            <a:off x="0" y="0"/>
            <a:ext cx="241227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Shape 60">
            <a:extLst>
              <a:ext uri="{FF2B5EF4-FFF2-40B4-BE49-F238E27FC236}">
                <a16:creationId xmlns:a16="http://schemas.microsoft.com/office/drawing/2014/main" xmlns="" id="{1A6528CC-11B5-4E01-89D1-2283DF41A996}"/>
              </a:ext>
            </a:extLst>
          </p:cNvPr>
          <p:cNvSpPr txBox="1"/>
          <p:nvPr/>
        </p:nvSpPr>
        <p:spPr>
          <a:xfrm>
            <a:off x="92777" y="2709585"/>
            <a:ext cx="2264274" cy="125530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4400" dirty="0">
                <a:solidFill>
                  <a:schemeClr val="bg1">
                    <a:lumMod val="95000"/>
                  </a:schemeClr>
                </a:solidFill>
                <a:latin typeface="Century Gothic" panose="020B0502020202020204" pitchFamily="34" charset="0"/>
              </a:rPr>
              <a:t>CS109B</a:t>
            </a:r>
          </a:p>
          <a:p>
            <a:pPr marL="0" marR="0" lvl="0" indent="0" rtl="0">
              <a:spcBef>
                <a:spcPts val="0"/>
              </a:spcBef>
              <a:spcAft>
                <a:spcPts val="0"/>
              </a:spcAft>
              <a:buNone/>
            </a:pPr>
            <a:r>
              <a:rPr lang="en-US" sz="2400" dirty="0">
                <a:solidFill>
                  <a:schemeClr val="bg1">
                    <a:lumMod val="95000"/>
                  </a:schemeClr>
                </a:solidFill>
                <a:latin typeface="Century Gothic" panose="020B0502020202020204" pitchFamily="34" charset="0"/>
              </a:rPr>
              <a:t>Spring 2020</a:t>
            </a:r>
            <a:endParaRPr lang="en-US" sz="1000" dirty="0">
              <a:solidFill>
                <a:schemeClr val="bg1">
                  <a:lumMod val="95000"/>
                </a:schemeClr>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53E0B1C1-D4F6-4C0C-9087-214072D33F54}"/>
              </a:ext>
            </a:extLst>
          </p:cNvPr>
          <p:cNvSpPr/>
          <p:nvPr/>
        </p:nvSpPr>
        <p:spPr>
          <a:xfrm>
            <a:off x="3179145" y="6068599"/>
            <a:ext cx="8166880" cy="523220"/>
          </a:xfrm>
          <a:prstGeom prst="rect">
            <a:avLst/>
          </a:prstGeom>
        </p:spPr>
        <p:txBody>
          <a:bodyPr wrap="square">
            <a:spAutoFit/>
          </a:bodyPr>
          <a:lstStyle/>
          <a:p>
            <a:pPr lvl="0" algn="ctr"/>
            <a:r>
              <a:rPr lang="en-US" sz="2800" dirty="0">
                <a:solidFill>
                  <a:srgbClr val="FFC000"/>
                </a:solidFill>
                <a:latin typeface="Century Gothic" charset="0"/>
                <a:ea typeface="Century Gothic" charset="0"/>
                <a:cs typeface="Century Gothic" charset="0"/>
              </a:rPr>
              <a:t>PREDICTING PROJECT SUCCESS</a:t>
            </a:r>
          </a:p>
        </p:txBody>
      </p:sp>
      <p:sp>
        <p:nvSpPr>
          <p:cNvPr id="9" name="Rectangle 8">
            <a:extLst>
              <a:ext uri="{FF2B5EF4-FFF2-40B4-BE49-F238E27FC236}">
                <a16:creationId xmlns:a16="http://schemas.microsoft.com/office/drawing/2014/main" xmlns="" id="{3EFBD5D6-A015-4B0B-9388-46AC14889FF0}"/>
              </a:ext>
            </a:extLst>
          </p:cNvPr>
          <p:cNvSpPr/>
          <p:nvPr/>
        </p:nvSpPr>
        <p:spPr>
          <a:xfrm>
            <a:off x="92777" y="3826390"/>
            <a:ext cx="1015021" cy="276999"/>
          </a:xfrm>
          <a:prstGeom prst="rect">
            <a:avLst/>
          </a:prstGeom>
        </p:spPr>
        <p:txBody>
          <a:bodyPr wrap="none">
            <a:spAutoFit/>
          </a:bodyPr>
          <a:lstStyle/>
          <a:p>
            <a:pPr lvl="0"/>
            <a:r>
              <a:rPr lang="en-US" sz="1200" b="1" dirty="0">
                <a:solidFill>
                  <a:srgbClr val="FFC000"/>
                </a:solidFill>
                <a:latin typeface="Century Gothic" panose="020B0502020202020204" pitchFamily="34" charset="0"/>
              </a:rPr>
              <a:t>GROUP 19E</a:t>
            </a:r>
          </a:p>
        </p:txBody>
      </p:sp>
    </p:spTree>
    <p:extLst>
      <p:ext uri="{BB962C8B-B14F-4D97-AF65-F5344CB8AC3E}">
        <p14:creationId xmlns:p14="http://schemas.microsoft.com/office/powerpoint/2010/main" val="1963113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99930" y="927652"/>
            <a:ext cx="9992139" cy="236988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Percent Schedule Changes- Linear Regression Coefficients</a:t>
            </a:r>
          </a:p>
          <a:p>
            <a:r>
              <a:rPr lang="en-US" sz="1400" dirty="0" smtClean="0">
                <a:latin typeface="Century Gothic" charset="0"/>
                <a:ea typeface="Century Gothic" charset="0"/>
                <a:cs typeface="Century Gothic" charset="0"/>
              </a:rPr>
              <a:t>A positive coefficient indicates that the variable increases the percent of days over the initial projection. We can see that Wastewater treatment and streets and roadways have the highest coefficients, as does an indicator for the project being city-wide. </a:t>
            </a:r>
            <a:r>
              <a:rPr lang="en-US" sz="1400" dirty="0">
                <a:latin typeface="Century Gothic" charset="0"/>
                <a:ea typeface="Century Gothic" charset="0"/>
                <a:cs typeface="Century Gothic" charset="0"/>
              </a:rPr>
              <a:t>T</a:t>
            </a:r>
            <a:r>
              <a:rPr lang="en-US" sz="1400" dirty="0" smtClean="0">
                <a:latin typeface="Century Gothic" charset="0"/>
                <a:ea typeface="Century Gothic" charset="0"/>
                <a:cs typeface="Century Gothic" charset="0"/>
              </a:rPr>
              <a:t>he category of school and park projects are correlated with finishing projects ahead of schedule</a:t>
            </a:r>
            <a:endParaRPr lang="en-US" sz="1400"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8" y="3039334"/>
            <a:ext cx="6149247" cy="3124753"/>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675" y="2854883"/>
            <a:ext cx="5590038" cy="3153355"/>
          </a:xfrm>
          <a:prstGeom prst="rect">
            <a:avLst/>
          </a:prstGeom>
        </p:spPr>
      </p:pic>
    </p:spTree>
    <p:extLst>
      <p:ext uri="{BB962C8B-B14F-4D97-AF65-F5344CB8AC3E}">
        <p14:creationId xmlns:p14="http://schemas.microsoft.com/office/powerpoint/2010/main" val="1374812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99930" y="927652"/>
            <a:ext cx="9992139" cy="2616101"/>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Percent Schedule Changes- TFIDF XGBoost Feature Importance</a:t>
            </a:r>
          </a:p>
          <a:p>
            <a:r>
              <a:rPr lang="en-US" dirty="0" smtClean="0">
                <a:latin typeface="Century Gothic" charset="0"/>
                <a:ea typeface="Century Gothic" charset="0"/>
                <a:cs typeface="Century Gothic" charset="0"/>
              </a:rPr>
              <a:t>Certain words to be more </a:t>
            </a:r>
            <a:r>
              <a:rPr lang="en-US" dirty="0">
                <a:latin typeface="Century Gothic" charset="0"/>
                <a:ea typeface="Century Gothic" charset="0"/>
                <a:cs typeface="Century Gothic" charset="0"/>
              </a:rPr>
              <a:t>important than categorical variables like agency or location of project. However, the words “belgian”, “on” and “develop” do not have the clearest interpretation </a:t>
            </a:r>
            <a:r>
              <a:rPr lang="en-US" dirty="0" smtClean="0">
                <a:latin typeface="Century Gothic" charset="0"/>
                <a:ea typeface="Century Gothic" charset="0"/>
                <a:cs typeface="Century Gothic" charset="0"/>
              </a:rPr>
              <a:t>as to what project characteristics they are measuring</a:t>
            </a:r>
            <a:endParaRPr lang="en-US" dirty="0">
              <a:latin typeface="Century Gothic" charset="0"/>
              <a:ea typeface="Century Gothic" charset="0"/>
              <a:cs typeface="Century Gothic" charset="0"/>
            </a:endParaRPr>
          </a:p>
          <a:p>
            <a:endParaRPr lang="en-US"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925" y="2909455"/>
            <a:ext cx="5381194" cy="3626246"/>
          </a:xfrm>
          <a:prstGeom prst="rect">
            <a:avLst/>
          </a:prstGeom>
        </p:spPr>
      </p:pic>
    </p:spTree>
    <p:extLst>
      <p:ext uri="{BB962C8B-B14F-4D97-AF65-F5344CB8AC3E}">
        <p14:creationId xmlns:p14="http://schemas.microsoft.com/office/powerpoint/2010/main" val="1312957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99930" y="927652"/>
            <a:ext cx="9992139" cy="1077218"/>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LDA- Choosing the optimal number of categories</a:t>
            </a:r>
            <a:endParaRPr lang="en-US"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sp>
        <p:nvSpPr>
          <p:cNvPr id="3" name="TextBox 2"/>
          <p:cNvSpPr txBox="1"/>
          <p:nvPr/>
        </p:nvSpPr>
        <p:spPr>
          <a:xfrm>
            <a:off x="1099930" y="1769495"/>
            <a:ext cx="9452740" cy="923330"/>
          </a:xfrm>
          <a:prstGeom prst="rect">
            <a:avLst/>
          </a:prstGeom>
          <a:noFill/>
        </p:spPr>
        <p:txBody>
          <a:bodyPr wrap="square" rtlCol="0">
            <a:spAutoFit/>
          </a:bodyPr>
          <a:lstStyle/>
          <a:p>
            <a:r>
              <a:rPr lang="en-US" dirty="0" smtClean="0"/>
              <a:t>We started with 7 topic categories based on information from: </a:t>
            </a:r>
            <a:r>
              <a:rPr lang="en-US" i="1" dirty="0"/>
              <a:t>Procedures for Dealing with Optimism Bias in </a:t>
            </a:r>
            <a:r>
              <a:rPr lang="en-US" i="1" dirty="0" smtClean="0"/>
              <a:t>Transport. </a:t>
            </a:r>
            <a:r>
              <a:rPr lang="en-US" dirty="0" smtClean="0"/>
              <a:t>However, we wanted to test if other values better fit our setting and settled on 32. We evaluate the cohesion score for both project description and project category.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8" y="2970315"/>
            <a:ext cx="5092700" cy="3416300"/>
          </a:xfrm>
          <a:prstGeom prst="rect">
            <a:avLst/>
          </a:prstGeom>
        </p:spPr>
      </p:pic>
    </p:spTree>
    <p:extLst>
      <p:ext uri="{BB962C8B-B14F-4D97-AF65-F5344CB8AC3E}">
        <p14:creationId xmlns:p14="http://schemas.microsoft.com/office/powerpoint/2010/main" val="323425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99930" y="927652"/>
            <a:ext cx="9992139" cy="1785104"/>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LDA Word Groupings for Project Category</a:t>
            </a:r>
          </a:p>
          <a:p>
            <a:r>
              <a:rPr lang="en-US" sz="1400" dirty="0" smtClean="0">
                <a:latin typeface="Century Gothic" charset="0"/>
                <a:ea typeface="Century Gothic" charset="0"/>
                <a:cs typeface="Century Gothic" charset="0"/>
              </a:rPr>
              <a:t>The word size corresponds to </a:t>
            </a:r>
            <a:r>
              <a:rPr lang="en-US" sz="1400" dirty="0"/>
              <a:t>p(word|topic</a:t>
            </a:r>
            <a:r>
              <a:rPr lang="en-US" sz="1400" dirty="0" smtClean="0"/>
              <a:t>), where larger words have higher probabilities. Topic 4 looks like it is documenting a library reconstruction project. </a:t>
            </a:r>
            <a:endParaRPr lang="en-US" sz="1400" dirty="0" smtClean="0">
              <a:latin typeface="Century Gothic" charset="0"/>
              <a:ea typeface="Century Gothic" charset="0"/>
              <a:cs typeface="Century Gothic" charset="0"/>
            </a:endParaRPr>
          </a:p>
          <a:p>
            <a:endParaRPr lang="en-US"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87824"/>
          <a:stretch/>
        </p:blipFill>
        <p:spPr>
          <a:xfrm>
            <a:off x="1400011" y="1932122"/>
            <a:ext cx="9599327" cy="1658756"/>
          </a:xfrm>
          <a:prstGeom prst="rect">
            <a:avLst/>
          </a:prstGeom>
        </p:spPr>
      </p:pic>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t="12718" b="74964"/>
          <a:stretch/>
        </p:blipFill>
        <p:spPr>
          <a:xfrm>
            <a:off x="1305408" y="3816333"/>
            <a:ext cx="10008649" cy="1749665"/>
          </a:xfrm>
          <a:prstGeom prst="rect">
            <a:avLst/>
          </a:prstGeom>
        </p:spPr>
      </p:pic>
    </p:spTree>
    <p:extLst>
      <p:ext uri="{BB962C8B-B14F-4D97-AF65-F5344CB8AC3E}">
        <p14:creationId xmlns:p14="http://schemas.microsoft.com/office/powerpoint/2010/main" val="1740119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07199" y="617682"/>
            <a:ext cx="9992139" cy="1692771"/>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PyLDAvis Visualizations for Project Category</a:t>
            </a:r>
          </a:p>
          <a:p>
            <a:r>
              <a:rPr lang="en-US" sz="1100" dirty="0" smtClean="0">
                <a:latin typeface="Century Gothic" charset="0"/>
                <a:ea typeface="Century Gothic" charset="0"/>
                <a:cs typeface="Century Gothic" charset="0"/>
              </a:rPr>
              <a:t>This is the example for Topic 1 but similar analysis is provided for all 32 topics.  The circles are highly overlapping, which suggest these are not well-separated categories.</a:t>
            </a:r>
          </a:p>
          <a:p>
            <a:endParaRPr lang="en-US"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154" y="1503336"/>
            <a:ext cx="7911182" cy="5202394"/>
          </a:xfrm>
          <a:prstGeom prst="rect">
            <a:avLst/>
          </a:prstGeom>
        </p:spPr>
      </p:pic>
    </p:spTree>
    <p:extLst>
      <p:ext uri="{BB962C8B-B14F-4D97-AF65-F5344CB8AC3E}">
        <p14:creationId xmlns:p14="http://schemas.microsoft.com/office/powerpoint/2010/main" val="492394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81865"/>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07199" y="617682"/>
            <a:ext cx="9992139" cy="144655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XGBoost Results with LDA groupings</a:t>
            </a:r>
          </a:p>
          <a:p>
            <a:r>
              <a:rPr lang="en-US" sz="1400" dirty="0">
                <a:latin typeface="Century Gothic" charset="0"/>
                <a:ea typeface="Century Gothic" charset="0"/>
                <a:cs typeface="Century Gothic" charset="0"/>
              </a:rPr>
              <a:t>We used the LDA groupings and XGBoost, below are the top 5 features from the feature importance of our top performing </a:t>
            </a:r>
            <a:r>
              <a:rPr lang="en-US" sz="1400" dirty="0" smtClean="0">
                <a:latin typeface="Century Gothic" charset="0"/>
                <a:ea typeface="Century Gothic" charset="0"/>
                <a:cs typeface="Century Gothic" charset="0"/>
              </a:rPr>
              <a:t>model. Overall, project name and description seem to be important features in predicting schedule delays, as well as certain client agencies. </a:t>
            </a:r>
            <a:endParaRPr lang="en-US" sz="2400"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01666350"/>
              </p:ext>
            </p:extLst>
          </p:nvPr>
        </p:nvGraphicFramePr>
        <p:xfrm>
          <a:off x="235286" y="2141176"/>
          <a:ext cx="11856923" cy="3944156"/>
        </p:xfrm>
        <a:graphic>
          <a:graphicData uri="http://schemas.openxmlformats.org/drawingml/2006/table">
            <a:tbl>
              <a:tblPr firstRow="1" bandRow="1">
                <a:tableStyleId>{073A0DAA-6AF3-43AB-8588-CEC1D06C72B9}</a:tableStyleId>
              </a:tblPr>
              <a:tblGrid>
                <a:gridCol w="934295"/>
                <a:gridCol w="999461"/>
                <a:gridCol w="2935963"/>
                <a:gridCol w="6987204"/>
              </a:tblGrid>
              <a:tr h="394587">
                <a:tc>
                  <a:txBody>
                    <a:bodyPr/>
                    <a:lstStyle/>
                    <a:p>
                      <a:r>
                        <a:rPr lang="en-US" dirty="0" smtClean="0"/>
                        <a:t>Feature Rank</a:t>
                      </a:r>
                      <a:endParaRPr lang="en-US" dirty="0"/>
                    </a:p>
                  </a:txBody>
                  <a:tcPr/>
                </a:tc>
                <a:tc>
                  <a:txBody>
                    <a:bodyPr/>
                    <a:lstStyle/>
                    <a:p>
                      <a:r>
                        <a:rPr lang="en-US" dirty="0" smtClean="0"/>
                        <a:t>Feature</a:t>
                      </a:r>
                      <a:r>
                        <a:rPr lang="en-US" baseline="0" dirty="0" smtClean="0"/>
                        <a:t> Percent</a:t>
                      </a:r>
                      <a:endParaRPr lang="en-US" dirty="0"/>
                    </a:p>
                  </a:txBody>
                  <a:tcPr/>
                </a:tc>
                <a:tc>
                  <a:txBody>
                    <a:bodyPr/>
                    <a:lstStyle/>
                    <a:p>
                      <a:r>
                        <a:rPr lang="en-US" dirty="0" smtClean="0"/>
                        <a:t>Feature Name</a:t>
                      </a:r>
                      <a:endParaRPr lang="en-US" dirty="0"/>
                    </a:p>
                  </a:txBody>
                  <a:tcPr/>
                </a:tc>
                <a:tc>
                  <a:txBody>
                    <a:bodyPr/>
                    <a:lstStyle/>
                    <a:p>
                      <a:r>
                        <a:rPr lang="en-US" dirty="0" smtClean="0"/>
                        <a:t>Description</a:t>
                      </a:r>
                      <a:endParaRPr lang="en-US" dirty="0"/>
                    </a:p>
                  </a:txBody>
                  <a:tcPr/>
                </a:tc>
              </a:tr>
              <a:tr h="820140">
                <a:tc>
                  <a:txBody>
                    <a:bodyPr/>
                    <a:lstStyle/>
                    <a:p>
                      <a:r>
                        <a:rPr lang="en-US" dirty="0" smtClean="0"/>
                        <a:t>1</a:t>
                      </a:r>
                      <a:endParaRPr lang="en-US" dirty="0"/>
                    </a:p>
                  </a:txBody>
                  <a:tcPr/>
                </a:tc>
                <a:tc>
                  <a:txBody>
                    <a:bodyPr/>
                    <a:lstStyle/>
                    <a:p>
                      <a:r>
                        <a:rPr lang="en-US" dirty="0" smtClean="0"/>
                        <a:t>12.13</a:t>
                      </a:r>
                      <a:endParaRPr lang="en-US" dirty="0"/>
                    </a:p>
                  </a:txBody>
                  <a:tcPr/>
                </a:tc>
                <a:tc>
                  <a:txBody>
                    <a:bodyPr/>
                    <a:lstStyle/>
                    <a:p>
                      <a:r>
                        <a:rPr lang="en-US" dirty="0" smtClean="0"/>
                        <a:t>Topic Project Name 31</a:t>
                      </a:r>
                      <a:endParaRPr lang="en-US" dirty="0"/>
                    </a:p>
                  </a:txBody>
                  <a:tcPr/>
                </a:tc>
                <a:tc>
                  <a:txBody>
                    <a:bodyPr/>
                    <a:lstStyle/>
                    <a:p>
                      <a:r>
                        <a:rPr lang="en-US" dirty="0" smtClean="0"/>
                        <a:t>The</a:t>
                      </a:r>
                      <a:r>
                        <a:rPr lang="en-US" baseline="0" dirty="0" smtClean="0"/>
                        <a:t> top 10 words: roadway, reconstruction, area, parkway, hill, vinegar, 82nd, 72nd, replacement, henry</a:t>
                      </a:r>
                      <a:endParaRPr lang="en-US" dirty="0"/>
                    </a:p>
                  </a:txBody>
                  <a:tcPr/>
                </a:tc>
              </a:tr>
              <a:tr h="563696">
                <a:tc>
                  <a:txBody>
                    <a:bodyPr/>
                    <a:lstStyle/>
                    <a:p>
                      <a:r>
                        <a:rPr lang="en-US" dirty="0" smtClean="0"/>
                        <a:t>2</a:t>
                      </a:r>
                      <a:endParaRPr lang="en-US" dirty="0"/>
                    </a:p>
                  </a:txBody>
                  <a:tcPr/>
                </a:tc>
                <a:tc>
                  <a:txBody>
                    <a:bodyPr/>
                    <a:lstStyle/>
                    <a:p>
                      <a:r>
                        <a:rPr lang="en-US" dirty="0" smtClean="0"/>
                        <a:t>10.62</a:t>
                      </a:r>
                      <a:endParaRPr lang="en-US" dirty="0"/>
                    </a:p>
                  </a:txBody>
                  <a:tcPr/>
                </a:tc>
                <a:tc>
                  <a:txBody>
                    <a:bodyPr/>
                    <a:lstStyle/>
                    <a:p>
                      <a:r>
                        <a:rPr lang="en-US" dirty="0" smtClean="0"/>
                        <a:t>Client Agency DSBS</a:t>
                      </a:r>
                      <a:endParaRPr lang="en-US" dirty="0"/>
                    </a:p>
                  </a:txBody>
                  <a:tcPr/>
                </a:tc>
                <a:tc>
                  <a:txBody>
                    <a:bodyPr/>
                    <a:lstStyle/>
                    <a:p>
                      <a:r>
                        <a:rPr lang="en-US" dirty="0" smtClean="0"/>
                        <a:t>Department</a:t>
                      </a:r>
                      <a:r>
                        <a:rPr lang="en-US" baseline="0" dirty="0" smtClean="0"/>
                        <a:t> of Small Business Services</a:t>
                      </a:r>
                      <a:endParaRPr lang="en-US" dirty="0"/>
                    </a:p>
                  </a:txBody>
                  <a:tcPr/>
                </a:tc>
              </a:tr>
              <a:tr h="563696">
                <a:tc>
                  <a:txBody>
                    <a:bodyPr/>
                    <a:lstStyle/>
                    <a:p>
                      <a:r>
                        <a:rPr lang="en-US" dirty="0" smtClean="0"/>
                        <a:t>3</a:t>
                      </a:r>
                      <a:endParaRPr lang="en-US" dirty="0"/>
                    </a:p>
                  </a:txBody>
                  <a:tcPr/>
                </a:tc>
                <a:tc>
                  <a:txBody>
                    <a:bodyPr/>
                    <a:lstStyle/>
                    <a:p>
                      <a:r>
                        <a:rPr lang="en-US" dirty="0" smtClean="0"/>
                        <a:t>8.98</a:t>
                      </a:r>
                      <a:endParaRPr lang="en-US" dirty="0"/>
                    </a:p>
                  </a:txBody>
                  <a:tcPr/>
                </a:tc>
                <a:tc>
                  <a:txBody>
                    <a:bodyPr/>
                    <a:lstStyle/>
                    <a:p>
                      <a:r>
                        <a:rPr lang="en-US" dirty="0" smtClean="0"/>
                        <a:t>Client</a:t>
                      </a:r>
                      <a:r>
                        <a:rPr lang="en-US" baseline="0" dirty="0" smtClean="0"/>
                        <a:t> Agency DEP, EDC</a:t>
                      </a:r>
                      <a:endParaRPr lang="en-US" dirty="0"/>
                    </a:p>
                  </a:txBody>
                  <a:tcPr/>
                </a:tc>
                <a:tc>
                  <a:txBody>
                    <a:bodyPr/>
                    <a:lstStyle/>
                    <a:p>
                      <a:r>
                        <a:rPr lang="en-US" dirty="0" smtClean="0"/>
                        <a:t>Department of Environmental</a:t>
                      </a:r>
                      <a:r>
                        <a:rPr lang="en-US" baseline="0" dirty="0" smtClean="0"/>
                        <a:t> Protection and Economic Development Corporation</a:t>
                      </a:r>
                      <a:endParaRPr lang="en-US" dirty="0"/>
                    </a:p>
                  </a:txBody>
                  <a:tcPr/>
                </a:tc>
              </a:tr>
              <a:tr h="563696">
                <a:tc>
                  <a:txBody>
                    <a:bodyPr/>
                    <a:lstStyle/>
                    <a:p>
                      <a:r>
                        <a:rPr lang="en-US" dirty="0" smtClean="0"/>
                        <a:t>4</a:t>
                      </a:r>
                      <a:endParaRPr lang="en-US" dirty="0"/>
                    </a:p>
                  </a:txBody>
                  <a:tcPr/>
                </a:tc>
                <a:tc>
                  <a:txBody>
                    <a:bodyPr/>
                    <a:lstStyle/>
                    <a:p>
                      <a:r>
                        <a:rPr lang="en-US" dirty="0" smtClean="0"/>
                        <a:t>4.83</a:t>
                      </a:r>
                      <a:endParaRPr lang="en-US" dirty="0"/>
                    </a:p>
                  </a:txBody>
                  <a:tcPr/>
                </a:tc>
                <a:tc>
                  <a:txBody>
                    <a:bodyPr/>
                    <a:lstStyle/>
                    <a:p>
                      <a:r>
                        <a:rPr lang="en-US" dirty="0" smtClean="0"/>
                        <a:t>Topic</a:t>
                      </a:r>
                      <a:r>
                        <a:rPr lang="en-US" baseline="0" dirty="0" smtClean="0"/>
                        <a:t> Description 22</a:t>
                      </a:r>
                      <a:endParaRPr lang="en-US" dirty="0"/>
                    </a:p>
                  </a:txBody>
                  <a:tcPr/>
                </a:tc>
                <a:tc>
                  <a:txBody>
                    <a:bodyPr/>
                    <a:lstStyle/>
                    <a:p>
                      <a:r>
                        <a:rPr lang="en-US" dirty="0" smtClean="0"/>
                        <a:t>The top 10 words:</a:t>
                      </a:r>
                      <a:r>
                        <a:rPr lang="en-US" baseline="0" dirty="0" smtClean="0"/>
                        <a:t> </a:t>
                      </a:r>
                      <a:r>
                        <a:rPr lang="en-US" dirty="0" smtClean="0"/>
                        <a:t>distribution, water, main, new, trunk, installation, electrical, restoration, tunnel, avenue</a:t>
                      </a:r>
                      <a:endParaRPr lang="en-US" dirty="0"/>
                    </a:p>
                  </a:txBody>
                  <a:tcPr/>
                </a:tc>
              </a:tr>
              <a:tr h="563696">
                <a:tc>
                  <a:txBody>
                    <a:bodyPr/>
                    <a:lstStyle/>
                    <a:p>
                      <a:r>
                        <a:rPr lang="en-US" dirty="0" smtClean="0"/>
                        <a:t>5</a:t>
                      </a:r>
                      <a:endParaRPr lang="en-US" dirty="0"/>
                    </a:p>
                  </a:txBody>
                  <a:tcPr/>
                </a:tc>
                <a:tc>
                  <a:txBody>
                    <a:bodyPr/>
                    <a:lstStyle/>
                    <a:p>
                      <a:r>
                        <a:rPr lang="en-US" dirty="0" smtClean="0"/>
                        <a:t>4.75</a:t>
                      </a:r>
                      <a:endParaRPr lang="en-US" dirty="0"/>
                    </a:p>
                  </a:txBody>
                  <a:tcPr/>
                </a:tc>
                <a:tc>
                  <a:txBody>
                    <a:bodyPr/>
                    <a:lstStyle/>
                    <a:p>
                      <a:r>
                        <a:rPr lang="en-US" dirty="0" smtClean="0"/>
                        <a:t>Topic</a:t>
                      </a:r>
                      <a:r>
                        <a:rPr lang="en-US" baseline="0" dirty="0" smtClean="0"/>
                        <a:t> Description 10</a:t>
                      </a:r>
                      <a:endParaRPr lang="en-US" dirty="0"/>
                    </a:p>
                  </a:txBody>
                  <a:tcPr/>
                </a:tc>
                <a:tc>
                  <a:txBody>
                    <a:bodyPr/>
                    <a:lstStyle/>
                    <a:p>
                      <a:r>
                        <a:rPr lang="en-US" dirty="0" smtClean="0"/>
                        <a:t>The top 10 words: power, distribution, boulevard, bus, ave, bay, new, along, cross, reconstruction</a:t>
                      </a:r>
                      <a:endParaRPr lang="en-US" dirty="0"/>
                    </a:p>
                  </a:txBody>
                  <a:tcPr/>
                </a:tc>
              </a:tr>
            </a:tbl>
          </a:graphicData>
        </a:graphic>
      </p:graphicFrame>
    </p:spTree>
    <p:extLst>
      <p:ext uri="{BB962C8B-B14F-4D97-AF65-F5344CB8AC3E}">
        <p14:creationId xmlns:p14="http://schemas.microsoft.com/office/powerpoint/2010/main" val="1596342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81865"/>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07199" y="660212"/>
            <a:ext cx="9992139" cy="1600438"/>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Neural Networks- with word embedding layers</a:t>
            </a:r>
          </a:p>
          <a:p>
            <a:r>
              <a:rPr lang="en-US" sz="1400" dirty="0" smtClean="0">
                <a:latin typeface="Century Gothic" charset="0"/>
                <a:ea typeface="Century Gothic" charset="0"/>
                <a:cs typeface="Century Gothic" charset="0"/>
              </a:rPr>
              <a:t>Below is the TSNE representation of the embedding layer weights. To demonstrate how this works, we are going to use the example of the word “develop”. The words most similar to “develop” are highlighted in the graph below and are: archway, four, recreat, gunhill, triangl, deliv, vital, gt. This grouping is slightly less intuitive than our previous groupings using other NLP techniques but the closest words seem to be close to each other in the TSNE representation.</a:t>
            </a:r>
            <a:endParaRPr lang="en-US" dirty="0" smtClean="0">
              <a:latin typeface="Century Gothic" charset="0"/>
              <a:ea typeface="Century Gothic" charset="0"/>
              <a:cs typeface="Century Gothic"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277" y="2450695"/>
            <a:ext cx="5070253" cy="3925681"/>
          </a:xfrm>
          <a:prstGeom prst="rect">
            <a:avLst/>
          </a:prstGeom>
        </p:spPr>
      </p:pic>
    </p:spTree>
    <p:extLst>
      <p:ext uri="{BB962C8B-B14F-4D97-AF65-F5344CB8AC3E}">
        <p14:creationId xmlns:p14="http://schemas.microsoft.com/office/powerpoint/2010/main" val="406548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99930" y="927652"/>
            <a:ext cx="9992139" cy="1354217"/>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Percent Budget Changes Results</a:t>
            </a:r>
          </a:p>
          <a:p>
            <a:endParaRPr lang="en-US"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sp>
        <p:nvSpPr>
          <p:cNvPr id="5" name="TextBox 4"/>
          <p:cNvSpPr txBox="1"/>
          <p:nvPr/>
        </p:nvSpPr>
        <p:spPr>
          <a:xfrm>
            <a:off x="1192696" y="1683026"/>
            <a:ext cx="8613913" cy="646331"/>
          </a:xfrm>
          <a:prstGeom prst="rect">
            <a:avLst/>
          </a:prstGeom>
          <a:noFill/>
        </p:spPr>
        <p:txBody>
          <a:bodyPr wrap="square" rtlCol="0">
            <a:spAutoFit/>
          </a:bodyPr>
          <a:lstStyle/>
          <a:p>
            <a:r>
              <a:rPr lang="en-US" dirty="0" smtClean="0"/>
              <a:t>Our results suggest that using text from the project description and category considerably improves performance over a baseline linear regression without any text analysis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367" y="2838546"/>
            <a:ext cx="8214570" cy="2625969"/>
          </a:xfrm>
          <a:prstGeom prst="rect">
            <a:avLst/>
          </a:prstGeom>
        </p:spPr>
      </p:pic>
    </p:spTree>
    <p:extLst>
      <p:ext uri="{BB962C8B-B14F-4D97-AF65-F5344CB8AC3E}">
        <p14:creationId xmlns:p14="http://schemas.microsoft.com/office/powerpoint/2010/main" val="71491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99930" y="660952"/>
            <a:ext cx="9992139" cy="2154436"/>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Percent Budget Changes- Linear Regression Coefficients</a:t>
            </a:r>
          </a:p>
          <a:p>
            <a:r>
              <a:rPr lang="en-US" sz="1400" dirty="0" smtClean="0">
                <a:latin typeface="Century Gothic" charset="0"/>
                <a:ea typeface="Century Gothic" charset="0"/>
                <a:cs typeface="Century Gothic" charset="0"/>
              </a:rPr>
              <a:t>As with the percent schedule changes, coefficients greater than zero indicate that the project is over-budget and negative coefficients under-budget. We see large positive coefficients on Industrial development and park projects and ferries as well as projects located in the Bronx and Manhattan. This is interesting, as parks had one of the highest rates of coming in before schedule, which may suggest that parks spend over their budget to increase the speed of completion of the projects. </a:t>
            </a:r>
            <a:endParaRPr lang="en-US" sz="1400"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8095"/>
            <a:ext cx="6400800" cy="32525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747" y="2488095"/>
            <a:ext cx="5912423" cy="3300368"/>
          </a:xfrm>
          <a:prstGeom prst="rect">
            <a:avLst/>
          </a:prstGeom>
        </p:spPr>
      </p:pic>
    </p:spTree>
    <p:extLst>
      <p:ext uri="{BB962C8B-B14F-4D97-AF65-F5344CB8AC3E}">
        <p14:creationId xmlns:p14="http://schemas.microsoft.com/office/powerpoint/2010/main" val="850773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824625" y="681468"/>
            <a:ext cx="10359190" cy="236988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Percent Budget Changes- TFIDF XGBoost Feature Importance</a:t>
            </a:r>
          </a:p>
          <a:p>
            <a:endParaRPr lang="en-US" sz="1400" dirty="0" smtClean="0">
              <a:latin typeface="Century Gothic" charset="0"/>
              <a:ea typeface="Century Gothic" charset="0"/>
              <a:cs typeface="Century Gothic" charset="0"/>
            </a:endParaRPr>
          </a:p>
          <a:p>
            <a:r>
              <a:rPr lang="en-US" sz="1400" dirty="0" smtClean="0">
                <a:latin typeface="Century Gothic" charset="0"/>
                <a:ea typeface="Century Gothic" charset="0"/>
                <a:cs typeface="Century Gothic" charset="0"/>
              </a:rPr>
              <a:t>Unlike in schedule changes, the most important feature is related to government agency associated with the project. “Renov” being a top feature likely indicates that budget changes may depend on whether the project is a new construction or just a renovation</a:t>
            </a:r>
            <a:endParaRPr lang="en-US" sz="1400"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462" y="2448214"/>
            <a:ext cx="6008452" cy="4070944"/>
          </a:xfrm>
          <a:prstGeom prst="rect">
            <a:avLst/>
          </a:prstGeom>
        </p:spPr>
      </p:pic>
    </p:spTree>
    <p:extLst>
      <p:ext uri="{BB962C8B-B14F-4D97-AF65-F5344CB8AC3E}">
        <p14:creationId xmlns:p14="http://schemas.microsoft.com/office/powerpoint/2010/main" val="996210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D637964-666D-41D7-B0CE-99000945B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274" y="0"/>
            <a:ext cx="9779726" cy="6858000"/>
          </a:xfrm>
          <a:prstGeom prst="rect">
            <a:avLst/>
          </a:prstGeom>
        </p:spPr>
      </p:pic>
      <p:sp>
        <p:nvSpPr>
          <p:cNvPr id="12" name="Rectangle 11">
            <a:extLst>
              <a:ext uri="{FF2B5EF4-FFF2-40B4-BE49-F238E27FC236}">
                <a16:creationId xmlns:a16="http://schemas.microsoft.com/office/drawing/2014/main" xmlns="" id="{1212285D-57A2-4522-A920-A83AD6293A3D}"/>
              </a:ext>
            </a:extLst>
          </p:cNvPr>
          <p:cNvSpPr/>
          <p:nvPr/>
        </p:nvSpPr>
        <p:spPr>
          <a:xfrm>
            <a:off x="2412274" y="0"/>
            <a:ext cx="9779726"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 name="Content Placeholder 2">
            <a:extLst>
              <a:ext uri="{FF2B5EF4-FFF2-40B4-BE49-F238E27FC236}">
                <a16:creationId xmlns:a16="http://schemas.microsoft.com/office/drawing/2014/main" xmlns="" id="{FC74273A-B360-4EED-BC5C-A0F6DC297755}"/>
              </a:ext>
            </a:extLst>
          </p:cNvPr>
          <p:cNvSpPr>
            <a:spLocks noGrp="1"/>
          </p:cNvSpPr>
          <p:nvPr>
            <p:ph idx="1"/>
          </p:nvPr>
        </p:nvSpPr>
        <p:spPr>
          <a:xfrm>
            <a:off x="3784600" y="1690688"/>
            <a:ext cx="7896497" cy="3869781"/>
          </a:xfrm>
        </p:spPr>
        <p:txBody>
          <a:bodyPr/>
          <a:lstStyle/>
          <a:p>
            <a:pPr marL="514350" indent="-514350">
              <a:lnSpc>
                <a:spcPct val="150000"/>
              </a:lnSpc>
              <a:buFont typeface="+mj-lt"/>
              <a:buAutoNum type="arabicPeriod"/>
            </a:pPr>
            <a:r>
              <a:rPr lang="en-SG" dirty="0">
                <a:solidFill>
                  <a:schemeClr val="bg1"/>
                </a:solidFill>
                <a:latin typeface="Century Gothic" panose="020B0502020202020204" pitchFamily="34" charset="0"/>
              </a:rPr>
              <a:t>Introduction</a:t>
            </a:r>
          </a:p>
          <a:p>
            <a:pPr marL="514350" indent="-514350">
              <a:lnSpc>
                <a:spcPct val="150000"/>
              </a:lnSpc>
              <a:buFont typeface="+mj-lt"/>
              <a:buAutoNum type="arabicPeriod"/>
            </a:pPr>
            <a:r>
              <a:rPr lang="en-SG" dirty="0">
                <a:solidFill>
                  <a:schemeClr val="bg1"/>
                </a:solidFill>
                <a:latin typeface="Century Gothic" panose="020B0502020202020204" pitchFamily="34" charset="0"/>
              </a:rPr>
              <a:t>Exploratory Data Analysis and Findings</a:t>
            </a:r>
          </a:p>
          <a:p>
            <a:pPr marL="514350" indent="-514350">
              <a:lnSpc>
                <a:spcPct val="150000"/>
              </a:lnSpc>
              <a:buFont typeface="+mj-lt"/>
              <a:buAutoNum type="arabicPeriod"/>
            </a:pPr>
            <a:r>
              <a:rPr lang="en-SG" dirty="0">
                <a:solidFill>
                  <a:schemeClr val="bg1"/>
                </a:solidFill>
                <a:latin typeface="Century Gothic" panose="020B0502020202020204" pitchFamily="34" charset="0"/>
              </a:rPr>
              <a:t>Model Descriptions</a:t>
            </a:r>
          </a:p>
          <a:p>
            <a:pPr marL="514350" indent="-514350">
              <a:lnSpc>
                <a:spcPct val="150000"/>
              </a:lnSpc>
              <a:buFont typeface="+mj-lt"/>
              <a:buAutoNum type="arabicPeriod"/>
            </a:pPr>
            <a:r>
              <a:rPr lang="en-SG" dirty="0">
                <a:solidFill>
                  <a:schemeClr val="bg1"/>
                </a:solidFill>
                <a:latin typeface="Century Gothic" panose="020B0502020202020204" pitchFamily="34" charset="0"/>
              </a:rPr>
              <a:t>Results</a:t>
            </a:r>
          </a:p>
          <a:p>
            <a:pPr marL="514350" indent="-514350">
              <a:lnSpc>
                <a:spcPct val="150000"/>
              </a:lnSpc>
              <a:buFont typeface="+mj-lt"/>
              <a:buAutoNum type="arabicPeriod"/>
            </a:pPr>
            <a:r>
              <a:rPr lang="en-SG" dirty="0">
                <a:solidFill>
                  <a:schemeClr val="bg1"/>
                </a:solidFill>
                <a:latin typeface="Century Gothic" panose="020B0502020202020204" pitchFamily="34" charset="0"/>
              </a:rPr>
              <a:t>Conclusion</a:t>
            </a:r>
          </a:p>
        </p:txBody>
      </p:sp>
      <p:sp>
        <p:nvSpPr>
          <p:cNvPr id="7" name="Rectangle 6">
            <a:extLst>
              <a:ext uri="{FF2B5EF4-FFF2-40B4-BE49-F238E27FC236}">
                <a16:creationId xmlns:a16="http://schemas.microsoft.com/office/drawing/2014/main" xmlns="" id="{9377E136-8D8F-4882-8E68-8D9F42816D57}"/>
              </a:ext>
            </a:extLst>
          </p:cNvPr>
          <p:cNvSpPr/>
          <p:nvPr/>
        </p:nvSpPr>
        <p:spPr>
          <a:xfrm>
            <a:off x="0" y="0"/>
            <a:ext cx="241227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Shape 60">
            <a:extLst>
              <a:ext uri="{FF2B5EF4-FFF2-40B4-BE49-F238E27FC236}">
                <a16:creationId xmlns:a16="http://schemas.microsoft.com/office/drawing/2014/main" xmlns="" id="{755FF376-7B92-44EF-9111-42FA5DF2C7FE}"/>
              </a:ext>
            </a:extLst>
          </p:cNvPr>
          <p:cNvSpPr txBox="1"/>
          <p:nvPr/>
        </p:nvSpPr>
        <p:spPr>
          <a:xfrm>
            <a:off x="92777" y="3001818"/>
            <a:ext cx="2264274" cy="96307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600" dirty="0">
                <a:solidFill>
                  <a:schemeClr val="bg1">
                    <a:lumMod val="95000"/>
                  </a:schemeClr>
                </a:solidFill>
                <a:latin typeface="Century Gothic" panose="020B0502020202020204" pitchFamily="34" charset="0"/>
              </a:rPr>
              <a:t>CONTENT</a:t>
            </a:r>
            <a:endParaRPr lang="en-US" sz="800"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342416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99930" y="927652"/>
            <a:ext cx="9992139" cy="1077218"/>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LDA- Choosing the optimal number of categories</a:t>
            </a:r>
            <a:endParaRPr lang="en-US"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sp>
        <p:nvSpPr>
          <p:cNvPr id="3" name="TextBox 2"/>
          <p:cNvSpPr txBox="1"/>
          <p:nvPr/>
        </p:nvSpPr>
        <p:spPr>
          <a:xfrm>
            <a:off x="1099930" y="1666797"/>
            <a:ext cx="9452740" cy="923330"/>
          </a:xfrm>
          <a:prstGeom prst="rect">
            <a:avLst/>
          </a:prstGeom>
          <a:noFill/>
        </p:spPr>
        <p:txBody>
          <a:bodyPr wrap="square" rtlCol="0">
            <a:spAutoFit/>
          </a:bodyPr>
          <a:lstStyle/>
          <a:p>
            <a:r>
              <a:rPr lang="en-US" dirty="0" smtClean="0">
                <a:latin typeface="Century Gothic" charset="0"/>
                <a:ea typeface="Century Gothic" charset="0"/>
                <a:cs typeface="Century Gothic" charset="0"/>
              </a:rPr>
              <a:t>We started with 7, again based on information from: </a:t>
            </a:r>
            <a:r>
              <a:rPr lang="en-US" dirty="0">
                <a:latin typeface="Century Gothic" charset="0"/>
                <a:ea typeface="Century Gothic" charset="0"/>
                <a:cs typeface="Century Gothic" charset="0"/>
              </a:rPr>
              <a:t>Procedures for Dealing with Optimism Bias in </a:t>
            </a:r>
            <a:r>
              <a:rPr lang="en-US" dirty="0" smtClean="0">
                <a:latin typeface="Century Gothic" charset="0"/>
                <a:ea typeface="Century Gothic" charset="0"/>
                <a:cs typeface="Century Gothic" charset="0"/>
              </a:rPr>
              <a:t>Transport. However, we wanted to test if other values better fit but in this case 7 was optimal.</a:t>
            </a:r>
            <a:endParaRPr lang="en-US" dirty="0">
              <a:latin typeface="Century Gothic" charset="0"/>
              <a:ea typeface="Century Gothic" charset="0"/>
              <a:cs typeface="Century Gothic"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231" y="2645813"/>
            <a:ext cx="5439018" cy="3648961"/>
          </a:xfrm>
          <a:prstGeom prst="rect">
            <a:avLst/>
          </a:prstGeom>
        </p:spPr>
      </p:pic>
    </p:spTree>
    <p:extLst>
      <p:ext uri="{BB962C8B-B14F-4D97-AF65-F5344CB8AC3E}">
        <p14:creationId xmlns:p14="http://schemas.microsoft.com/office/powerpoint/2010/main" val="838909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99930" y="927652"/>
            <a:ext cx="9992139" cy="1631216"/>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LDA Word Groupings for Project Category</a:t>
            </a:r>
          </a:p>
          <a:p>
            <a:r>
              <a:rPr lang="en-US" sz="1200" dirty="0">
                <a:latin typeface="Century Gothic" charset="0"/>
                <a:ea typeface="Century Gothic" charset="0"/>
                <a:cs typeface="Century Gothic" charset="0"/>
              </a:rPr>
              <a:t>The word size corresponds to </a:t>
            </a:r>
            <a:r>
              <a:rPr lang="en-US" sz="1200" dirty="0">
                <a:latin typeface="Century Gothic" charset="0"/>
                <a:ea typeface="Century Gothic" charset="0"/>
                <a:cs typeface="Century Gothic" charset="0"/>
              </a:rPr>
              <a:t>p(word|topic</a:t>
            </a:r>
            <a:r>
              <a:rPr lang="en-US" sz="1200" dirty="0">
                <a:latin typeface="Century Gothic" charset="0"/>
                <a:ea typeface="Century Gothic" charset="0"/>
                <a:cs typeface="Century Gothic" charset="0"/>
              </a:rPr>
              <a:t>), where larger words have higher probabilities. While </a:t>
            </a:r>
            <a:r>
              <a:rPr lang="en-US" sz="1200" dirty="0" smtClean="0">
                <a:latin typeface="Century Gothic" charset="0"/>
                <a:ea typeface="Century Gothic" charset="0"/>
                <a:cs typeface="Century Gothic" charset="0"/>
              </a:rPr>
              <a:t>LDA methods </a:t>
            </a:r>
            <a:r>
              <a:rPr lang="en-US" sz="1200" dirty="0">
                <a:latin typeface="Century Gothic" charset="0"/>
                <a:ea typeface="Century Gothic" charset="0"/>
                <a:cs typeface="Century Gothic" charset="0"/>
              </a:rPr>
              <a:t>are unsupervised, and thus shouldn’t change when using schedule vs. </a:t>
            </a:r>
            <a:r>
              <a:rPr lang="en-US" sz="1200" dirty="0" smtClean="0">
                <a:latin typeface="Century Gothic" charset="0"/>
                <a:ea typeface="Century Gothic" charset="0"/>
                <a:cs typeface="Century Gothic" charset="0"/>
              </a:rPr>
              <a:t>budget as the outcome variable, due to data availability issues (many more samples were missing budget information), the two analyses have different samples and thus different numbers of optimal topics.</a:t>
            </a:r>
            <a:endParaRPr lang="en-US" sz="2000"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59520"/>
          <a:stretch/>
        </p:blipFill>
        <p:spPr>
          <a:xfrm>
            <a:off x="1018369" y="2232188"/>
            <a:ext cx="10120301" cy="2055998"/>
          </a:xfrm>
          <a:prstGeom prst="rect">
            <a:avLst/>
          </a:prstGeom>
        </p:spPr>
      </p:pic>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47811" r="24685" b="12919"/>
          <a:stretch/>
        </p:blipFill>
        <p:spPr>
          <a:xfrm>
            <a:off x="2207154" y="4441406"/>
            <a:ext cx="7482145" cy="1957883"/>
          </a:xfrm>
          <a:prstGeom prst="rect">
            <a:avLst/>
          </a:prstGeom>
        </p:spPr>
      </p:pic>
    </p:spTree>
    <p:extLst>
      <p:ext uri="{BB962C8B-B14F-4D97-AF65-F5344CB8AC3E}">
        <p14:creationId xmlns:p14="http://schemas.microsoft.com/office/powerpoint/2010/main" val="1565580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07199" y="617682"/>
            <a:ext cx="9992139" cy="1692771"/>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PyLDAvis Visualizations for Project Category</a:t>
            </a:r>
          </a:p>
          <a:p>
            <a:r>
              <a:rPr lang="en-US" sz="1100" dirty="0" smtClean="0">
                <a:latin typeface="Century Gothic" charset="0"/>
                <a:ea typeface="Century Gothic" charset="0"/>
                <a:cs typeface="Century Gothic" charset="0"/>
              </a:rPr>
              <a:t>This is the example for Topic 1 but similar analysis is provided for all 7 topics. The circles are much further away from each other, indicating a more clear separation in the categories. </a:t>
            </a:r>
          </a:p>
          <a:p>
            <a:endParaRPr lang="en-US"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5623"/>
          <a:stretch/>
        </p:blipFill>
        <p:spPr>
          <a:xfrm>
            <a:off x="2172650" y="1731122"/>
            <a:ext cx="7661235" cy="4722433"/>
          </a:xfrm>
          <a:prstGeom prst="rect">
            <a:avLst/>
          </a:prstGeom>
        </p:spPr>
      </p:pic>
    </p:spTree>
    <p:extLst>
      <p:ext uri="{BB962C8B-B14F-4D97-AF65-F5344CB8AC3E}">
        <p14:creationId xmlns:p14="http://schemas.microsoft.com/office/powerpoint/2010/main" val="302839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81865"/>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07199" y="617682"/>
            <a:ext cx="9992139" cy="1231106"/>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XGBoost Results with LDA groupings</a:t>
            </a:r>
          </a:p>
          <a:p>
            <a:r>
              <a:rPr lang="en-US" sz="1400" dirty="0" smtClean="0">
                <a:latin typeface="Century Gothic" charset="0"/>
                <a:ea typeface="Century Gothic" charset="0"/>
                <a:cs typeface="Century Gothic" charset="0"/>
              </a:rPr>
              <a:t>We used the LDA groupings and XGBoost, below are the top 5 features from the feature importance of our top performing model. The most important features are disproportionately client agencies. </a:t>
            </a:r>
            <a:endParaRPr lang="en-US" sz="2400"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561573136"/>
              </p:ext>
            </p:extLst>
          </p:nvPr>
        </p:nvGraphicFramePr>
        <p:xfrm>
          <a:off x="235286" y="2141176"/>
          <a:ext cx="11856923" cy="3791388"/>
        </p:xfrm>
        <a:graphic>
          <a:graphicData uri="http://schemas.openxmlformats.org/drawingml/2006/table">
            <a:tbl>
              <a:tblPr firstRow="1" bandRow="1">
                <a:tableStyleId>{073A0DAA-6AF3-43AB-8588-CEC1D06C72B9}</a:tableStyleId>
              </a:tblPr>
              <a:tblGrid>
                <a:gridCol w="934295"/>
                <a:gridCol w="999461"/>
                <a:gridCol w="2935963"/>
                <a:gridCol w="6987204"/>
              </a:tblGrid>
              <a:tr h="394587">
                <a:tc>
                  <a:txBody>
                    <a:bodyPr/>
                    <a:lstStyle/>
                    <a:p>
                      <a:r>
                        <a:rPr lang="en-US" dirty="0" smtClean="0"/>
                        <a:t>Feature Rank</a:t>
                      </a:r>
                      <a:endParaRPr lang="en-US" dirty="0"/>
                    </a:p>
                  </a:txBody>
                  <a:tcPr/>
                </a:tc>
                <a:tc>
                  <a:txBody>
                    <a:bodyPr/>
                    <a:lstStyle/>
                    <a:p>
                      <a:r>
                        <a:rPr lang="en-US" dirty="0" smtClean="0"/>
                        <a:t>Feature</a:t>
                      </a:r>
                      <a:r>
                        <a:rPr lang="en-US" baseline="0" dirty="0" smtClean="0"/>
                        <a:t> Percent</a:t>
                      </a:r>
                      <a:endParaRPr lang="en-US" dirty="0"/>
                    </a:p>
                  </a:txBody>
                  <a:tcPr/>
                </a:tc>
                <a:tc>
                  <a:txBody>
                    <a:bodyPr/>
                    <a:lstStyle/>
                    <a:p>
                      <a:r>
                        <a:rPr lang="en-US" dirty="0" smtClean="0"/>
                        <a:t>Feature Name</a:t>
                      </a:r>
                      <a:endParaRPr lang="en-US" dirty="0"/>
                    </a:p>
                  </a:txBody>
                  <a:tcPr/>
                </a:tc>
                <a:tc>
                  <a:txBody>
                    <a:bodyPr/>
                    <a:lstStyle/>
                    <a:p>
                      <a:r>
                        <a:rPr lang="en-US" dirty="0" smtClean="0"/>
                        <a:t>Description</a:t>
                      </a:r>
                      <a:endParaRPr lang="en-US" dirty="0"/>
                    </a:p>
                  </a:txBody>
                  <a:tcPr/>
                </a:tc>
              </a:tr>
              <a:tr h="820140">
                <a:tc>
                  <a:txBody>
                    <a:bodyPr/>
                    <a:lstStyle/>
                    <a:p>
                      <a:r>
                        <a:rPr lang="en-US" dirty="0" smtClean="0"/>
                        <a:t>1</a:t>
                      </a:r>
                      <a:endParaRPr lang="en-US" dirty="0"/>
                    </a:p>
                  </a:txBody>
                  <a:tcPr/>
                </a:tc>
                <a:tc>
                  <a:txBody>
                    <a:bodyPr/>
                    <a:lstStyle/>
                    <a:p>
                      <a:r>
                        <a:rPr lang="en-US" dirty="0" smtClean="0"/>
                        <a:t>15..53</a:t>
                      </a:r>
                      <a:endParaRPr lang="en-US" dirty="0"/>
                    </a:p>
                  </a:txBody>
                  <a:tcPr/>
                </a:tc>
                <a:tc>
                  <a:txBody>
                    <a:bodyPr/>
                    <a:lstStyle/>
                    <a:p>
                      <a:r>
                        <a:rPr lang="en-US" dirty="0" smtClean="0"/>
                        <a:t>Client Agency:</a:t>
                      </a:r>
                      <a:r>
                        <a:rPr lang="en-US" baseline="0" dirty="0" smtClean="0"/>
                        <a:t> </a:t>
                      </a:r>
                      <a:r>
                        <a:rPr lang="en-US" dirty="0" smtClean="0"/>
                        <a:t>DEP, DOT</a:t>
                      </a:r>
                      <a:endParaRPr lang="en-US" dirty="0"/>
                    </a:p>
                  </a:txBody>
                  <a:tcPr/>
                </a:tc>
                <a:tc>
                  <a:txBody>
                    <a:bodyPr/>
                    <a:lstStyle/>
                    <a:p>
                      <a:r>
                        <a:rPr lang="en-US" dirty="0" smtClean="0"/>
                        <a:t>Department</a:t>
                      </a:r>
                      <a:r>
                        <a:rPr lang="en-US" baseline="0" dirty="0" smtClean="0"/>
                        <a:t> of Environmental Protections and Department of Transportation</a:t>
                      </a:r>
                      <a:endParaRPr lang="en-US" dirty="0"/>
                    </a:p>
                  </a:txBody>
                  <a:tcPr/>
                </a:tc>
              </a:tr>
              <a:tr h="563696">
                <a:tc>
                  <a:txBody>
                    <a:bodyPr/>
                    <a:lstStyle/>
                    <a:p>
                      <a:r>
                        <a:rPr lang="en-US" dirty="0" smtClean="0"/>
                        <a:t>2</a:t>
                      </a:r>
                      <a:endParaRPr lang="en-US" dirty="0"/>
                    </a:p>
                  </a:txBody>
                  <a:tcPr/>
                </a:tc>
                <a:tc>
                  <a:txBody>
                    <a:bodyPr/>
                    <a:lstStyle/>
                    <a:p>
                      <a:r>
                        <a:rPr lang="en-US" dirty="0" smtClean="0"/>
                        <a:t>11.73</a:t>
                      </a:r>
                      <a:endParaRPr lang="en-US" dirty="0"/>
                    </a:p>
                  </a:txBody>
                  <a:tcPr/>
                </a:tc>
                <a:tc>
                  <a:txBody>
                    <a:bodyPr/>
                    <a:lstStyle/>
                    <a:p>
                      <a:r>
                        <a:rPr lang="en-US" dirty="0" smtClean="0"/>
                        <a:t>Client Agency:</a:t>
                      </a:r>
                      <a:r>
                        <a:rPr lang="en-US" baseline="0" dirty="0" smtClean="0"/>
                        <a:t> Mayor’s Office</a:t>
                      </a:r>
                      <a:endParaRPr lang="en-US" dirty="0"/>
                    </a:p>
                  </a:txBody>
                  <a:tcPr/>
                </a:tc>
                <a:tc>
                  <a:txBody>
                    <a:bodyPr/>
                    <a:lstStyle/>
                    <a:p>
                      <a:r>
                        <a:rPr lang="en-US" dirty="0" smtClean="0"/>
                        <a:t>Mayor’s Office</a:t>
                      </a:r>
                      <a:endParaRPr lang="en-US" dirty="0"/>
                    </a:p>
                  </a:txBody>
                  <a:tcPr/>
                </a:tc>
              </a:tr>
              <a:tr h="563696">
                <a:tc>
                  <a:txBody>
                    <a:bodyPr/>
                    <a:lstStyle/>
                    <a:p>
                      <a:r>
                        <a:rPr lang="en-US" dirty="0" smtClean="0"/>
                        <a:t>3</a:t>
                      </a:r>
                      <a:endParaRPr lang="en-US" dirty="0"/>
                    </a:p>
                  </a:txBody>
                  <a:tcPr/>
                </a:tc>
                <a:tc>
                  <a:txBody>
                    <a:bodyPr/>
                    <a:lstStyle/>
                    <a:p>
                      <a:r>
                        <a:rPr lang="en-US" dirty="0" smtClean="0"/>
                        <a:t>7.79</a:t>
                      </a:r>
                      <a:endParaRPr lang="en-US" dirty="0"/>
                    </a:p>
                  </a:txBody>
                  <a:tcPr/>
                </a:tc>
                <a:tc>
                  <a:txBody>
                    <a:bodyPr/>
                    <a:lstStyle/>
                    <a:p>
                      <a:r>
                        <a:rPr lang="en-US" dirty="0" smtClean="0"/>
                        <a:t>Category Schools</a:t>
                      </a:r>
                      <a:endParaRPr lang="en-US" dirty="0"/>
                    </a:p>
                  </a:txBody>
                  <a:tcPr/>
                </a:tc>
                <a:tc>
                  <a:txBody>
                    <a:bodyPr/>
                    <a:lstStyle/>
                    <a:p>
                      <a:r>
                        <a:rPr lang="en-US" dirty="0" smtClean="0"/>
                        <a:t>Projects categorized</a:t>
                      </a:r>
                      <a:r>
                        <a:rPr lang="en-US" baseline="0" dirty="0" smtClean="0"/>
                        <a:t> as schools</a:t>
                      </a:r>
                      <a:endParaRPr lang="en-US" dirty="0"/>
                    </a:p>
                  </a:txBody>
                  <a:tcPr/>
                </a:tc>
              </a:tr>
              <a:tr h="563696">
                <a:tc>
                  <a:txBody>
                    <a:bodyPr/>
                    <a:lstStyle/>
                    <a:p>
                      <a:r>
                        <a:rPr lang="en-US" dirty="0" smtClean="0"/>
                        <a:t>4</a:t>
                      </a:r>
                      <a:endParaRPr lang="en-US" dirty="0"/>
                    </a:p>
                  </a:txBody>
                  <a:tcPr/>
                </a:tc>
                <a:tc>
                  <a:txBody>
                    <a:bodyPr/>
                    <a:lstStyle/>
                    <a:p>
                      <a:r>
                        <a:rPr lang="en-US" dirty="0" smtClean="0"/>
                        <a:t>4.83</a:t>
                      </a:r>
                      <a:endParaRPr lang="en-US" dirty="0"/>
                    </a:p>
                  </a:txBody>
                  <a:tcPr/>
                </a:tc>
                <a:tc>
                  <a:txBody>
                    <a:bodyPr/>
                    <a:lstStyle/>
                    <a:p>
                      <a:r>
                        <a:rPr lang="en-US" dirty="0" smtClean="0"/>
                        <a:t>Topic</a:t>
                      </a:r>
                      <a:r>
                        <a:rPr lang="en-US" baseline="0" dirty="0" smtClean="0"/>
                        <a:t> Description 3</a:t>
                      </a:r>
                      <a:endParaRPr lang="en-US" dirty="0"/>
                    </a:p>
                  </a:txBody>
                  <a:tcPr/>
                </a:tc>
                <a:tc>
                  <a:txBody>
                    <a:bodyPr/>
                    <a:lstStyle/>
                    <a:p>
                      <a:r>
                        <a:rPr lang="en-US" dirty="0" smtClean="0"/>
                        <a:t>The top 10 words:</a:t>
                      </a:r>
                      <a:r>
                        <a:rPr lang="en-US" baseline="0" dirty="0" smtClean="0"/>
                        <a:t> </a:t>
                      </a:r>
                      <a:r>
                        <a:rPr lang="en-US" sz="1800" b="0" i="0" kern="1200" dirty="0" smtClean="0">
                          <a:solidFill>
                            <a:schemeClr val="dk1"/>
                          </a:solidFill>
                          <a:effectLst/>
                          <a:latin typeface="+mn-lt"/>
                          <a:ea typeface="+mn-ea"/>
                          <a:cs typeface="+mn-cs"/>
                        </a:rPr>
                        <a:t> order, construction, design, infrastructure, sewer, combined, comply, way, manage, green</a:t>
                      </a:r>
                      <a:endParaRPr lang="en-US" i="0" dirty="0"/>
                    </a:p>
                  </a:txBody>
                  <a:tcPr/>
                </a:tc>
              </a:tr>
              <a:tr h="563696">
                <a:tc>
                  <a:txBody>
                    <a:bodyPr/>
                    <a:lstStyle/>
                    <a:p>
                      <a:r>
                        <a:rPr lang="en-US" dirty="0" smtClean="0"/>
                        <a:t>5</a:t>
                      </a:r>
                      <a:endParaRPr lang="en-US" dirty="0"/>
                    </a:p>
                  </a:txBody>
                  <a:tcPr/>
                </a:tc>
                <a:tc>
                  <a:txBody>
                    <a:bodyPr/>
                    <a:lstStyle/>
                    <a:p>
                      <a:r>
                        <a:rPr lang="en-US" dirty="0" smtClean="0"/>
                        <a:t>4.76</a:t>
                      </a:r>
                      <a:endParaRPr lang="en-US" dirty="0"/>
                    </a:p>
                  </a:txBody>
                  <a:tcPr/>
                </a:tc>
                <a:tc>
                  <a:txBody>
                    <a:bodyPr/>
                    <a:lstStyle/>
                    <a:p>
                      <a:r>
                        <a:rPr lang="en-US" dirty="0" smtClean="0"/>
                        <a:t>Client</a:t>
                      </a:r>
                      <a:r>
                        <a:rPr lang="en-US" baseline="0" dirty="0" smtClean="0"/>
                        <a:t> Agency: ORR</a:t>
                      </a:r>
                      <a:endParaRPr lang="en-US" dirty="0"/>
                    </a:p>
                  </a:txBody>
                  <a:tcPr/>
                </a:tc>
                <a:tc>
                  <a:txBody>
                    <a:bodyPr/>
                    <a:lstStyle/>
                    <a:p>
                      <a:r>
                        <a:rPr lang="en-US" dirty="0" smtClean="0"/>
                        <a:t>Mayor’s Office of Recovery and Resiliency </a:t>
                      </a:r>
                      <a:endParaRPr lang="en-US" dirty="0"/>
                    </a:p>
                  </a:txBody>
                  <a:tcPr/>
                </a:tc>
              </a:tr>
            </a:tbl>
          </a:graphicData>
        </a:graphic>
      </p:graphicFrame>
    </p:spTree>
    <p:extLst>
      <p:ext uri="{BB962C8B-B14F-4D97-AF65-F5344CB8AC3E}">
        <p14:creationId xmlns:p14="http://schemas.microsoft.com/office/powerpoint/2010/main" val="462304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81865"/>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07199" y="660212"/>
            <a:ext cx="9992139" cy="1600438"/>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Neural Networks- with word embedding layers</a:t>
            </a:r>
          </a:p>
          <a:p>
            <a:r>
              <a:rPr lang="en-US" sz="1400" dirty="0" smtClean="0">
                <a:latin typeface="Century Gothic" charset="0"/>
                <a:ea typeface="Century Gothic" charset="0"/>
                <a:cs typeface="Century Gothic" charset="0"/>
              </a:rPr>
              <a:t>Below is the TSNE representation of the embedding layer weights. To demonstrate how this works, we are going to use the example of the word construct. These are the words found to be most similar to “construct”: roosevelt, bridg, regrad, crosstown, murray, aqueou, hs, init, stabil. It is not the most similar grouping of words. Unlike in the schedule change analysis, the words are also not clustered in the TSNE plot below. </a:t>
            </a:r>
            <a:r>
              <a:rPr lang="nl-NL" sz="1400" dirty="0"/>
              <a:t/>
            </a:r>
            <a:br>
              <a:rPr lang="nl-NL" sz="1400" dirty="0"/>
            </a:br>
            <a:endParaRPr lang="nl-NL"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775" y="2260650"/>
            <a:ext cx="5291943" cy="4097326"/>
          </a:xfrm>
          <a:prstGeom prst="rect">
            <a:avLst/>
          </a:prstGeom>
        </p:spPr>
      </p:pic>
    </p:spTree>
    <p:extLst>
      <p:ext uri="{BB962C8B-B14F-4D97-AF65-F5344CB8AC3E}">
        <p14:creationId xmlns:p14="http://schemas.microsoft.com/office/powerpoint/2010/main" val="360737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bg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dirty="0">
                  <a:solidFill>
                    <a:schemeClr val="tx1"/>
                  </a:solidFill>
                  <a:latin typeface="Century Gothic" panose="020B0502020202020204" pitchFamily="34" charset="0"/>
                </a:rPr>
                <a:t>CONCLUSION</a:t>
              </a:r>
              <a:endParaRPr lang="en-GB" sz="900" b="1" dirty="0">
                <a:solidFill>
                  <a:schemeClr val="tx1"/>
                </a:solidFill>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10" name="TextBox 9"/>
          <p:cNvSpPr txBox="1"/>
          <p:nvPr/>
        </p:nvSpPr>
        <p:spPr>
          <a:xfrm>
            <a:off x="1099930" y="441114"/>
            <a:ext cx="9992139" cy="6063198"/>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Conclusions</a:t>
            </a:r>
          </a:p>
          <a:p>
            <a:endParaRPr lang="en-US" dirty="0" smtClean="0">
              <a:latin typeface="Century Gothic" charset="0"/>
              <a:ea typeface="Century Gothic" charset="0"/>
              <a:cs typeface="Century Gothic" charset="0"/>
            </a:endParaRPr>
          </a:p>
          <a:p>
            <a:pPr marL="285750" indent="-285750">
              <a:buFont typeface="Arial" charset="0"/>
              <a:buChar char="•"/>
            </a:pPr>
            <a:r>
              <a:rPr lang="en-US" dirty="0" smtClean="0">
                <a:latin typeface="Century Gothic" charset="0"/>
                <a:ea typeface="Century Gothic" charset="0"/>
                <a:cs typeface="Century Gothic" charset="0"/>
              </a:rPr>
              <a:t>Overall, adding in NLP and text analysis dramatically improved the performance of the models, increasing both the r-squared and lowering the MSE</a:t>
            </a:r>
          </a:p>
          <a:p>
            <a:pPr marL="285750" indent="-285750">
              <a:buFont typeface="Arial" charset="0"/>
              <a:buChar char="•"/>
            </a:pPr>
            <a:endParaRPr lang="en-US" dirty="0" smtClean="0">
              <a:latin typeface="Century Gothic" charset="0"/>
              <a:ea typeface="Century Gothic" charset="0"/>
              <a:cs typeface="Century Gothic" charset="0"/>
            </a:endParaRPr>
          </a:p>
          <a:p>
            <a:pPr marL="285750" indent="-285750">
              <a:buFont typeface="Arial" charset="0"/>
              <a:buChar char="•"/>
            </a:pPr>
            <a:r>
              <a:rPr lang="en-US" dirty="0" smtClean="0">
                <a:latin typeface="Century Gothic" charset="0"/>
                <a:ea typeface="Century Gothic" charset="0"/>
                <a:cs typeface="Century Gothic" charset="0"/>
              </a:rPr>
              <a:t>LDA and TF-IDF methods seemed better suited for text analysis than Neural Networks for this application, although using cohesion graphs with LDA did not point to a clear optimal number of groups for the models</a:t>
            </a:r>
          </a:p>
          <a:p>
            <a:pPr marL="285750" indent="-285750">
              <a:buFont typeface="Arial" charset="0"/>
              <a:buChar char="•"/>
            </a:pPr>
            <a:endParaRPr lang="en-US" dirty="0">
              <a:latin typeface="Century Gothic" charset="0"/>
              <a:ea typeface="Century Gothic" charset="0"/>
              <a:cs typeface="Century Gothic" charset="0"/>
            </a:endParaRPr>
          </a:p>
          <a:p>
            <a:pPr marL="285750" indent="-285750">
              <a:buFont typeface="Arial" charset="0"/>
              <a:buChar char="•"/>
            </a:pPr>
            <a:r>
              <a:rPr lang="en-US" dirty="0" smtClean="0">
                <a:latin typeface="Century Gothic" charset="0"/>
                <a:ea typeface="Century Gothic" charset="0"/>
                <a:cs typeface="Century Gothic" charset="0"/>
              </a:rPr>
              <a:t>The word groups and general importance of words were more prevalent in the feature importance in the percent over schedule analysis than in the percent over budget analysis. This also suggests that there may be different factors in what makes a project over budget vs. over time.</a:t>
            </a:r>
          </a:p>
          <a:p>
            <a:pPr marL="285750" indent="-285750">
              <a:buFont typeface="Arial" charset="0"/>
              <a:buChar char="•"/>
            </a:pPr>
            <a:endParaRPr lang="en-US" dirty="0">
              <a:latin typeface="Century Gothic" charset="0"/>
              <a:ea typeface="Century Gothic" charset="0"/>
              <a:cs typeface="Century Gothic" charset="0"/>
            </a:endParaRPr>
          </a:p>
          <a:p>
            <a:pPr marL="285750" indent="-285750">
              <a:buFont typeface="Arial" charset="0"/>
              <a:buChar char="•"/>
            </a:pPr>
            <a:r>
              <a:rPr lang="en-US" dirty="0" smtClean="0">
                <a:latin typeface="Century Gothic" charset="0"/>
                <a:ea typeface="Century Gothic" charset="0"/>
                <a:cs typeface="Century Gothic" charset="0"/>
              </a:rPr>
              <a:t>In percent over budget, the main factors were consistently the client agency involved with the projects. While in some instances, the agency and category of project are highly correlated, departments such as the small business services and those hosted within the mayor’s office, span across project categories and were still important variables. This suggests that while certain projects may be associated with predicting budget or schedule changes, the demands and interactions with the client agency also likely matter in predicting project success</a:t>
            </a:r>
          </a:p>
        </p:txBody>
      </p:sp>
    </p:spTree>
    <p:extLst>
      <p:ext uri="{BB962C8B-B14F-4D97-AF65-F5344CB8AC3E}">
        <p14:creationId xmlns:p14="http://schemas.microsoft.com/office/powerpoint/2010/main" val="322669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EDA &amp; FINDINGS</a:t>
              </a:r>
              <a:endParaRPr lang="en-GB" sz="900" dirty="0">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MODEL DESCRIPTIONS</a:t>
              </a:r>
              <a:endParaRPr lang="en-GB" sz="900" dirty="0">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dirty="0">
                  <a:solidFill>
                    <a:schemeClr val="tx1"/>
                  </a:solidFill>
                  <a:latin typeface="Century Gothic" panose="020B0502020202020204" pitchFamily="34" charset="0"/>
                </a:rPr>
                <a:t>INTRODUCTION</a:t>
              </a:r>
              <a:endParaRPr lang="en-GB" sz="900" b="1" dirty="0">
                <a:solidFill>
                  <a:schemeClr val="tx1"/>
                </a:solidFill>
                <a:latin typeface="Century Gothic" panose="020B0502020202020204" pitchFamily="34" charset="0"/>
              </a:endParaRPr>
            </a:p>
          </p:txBody>
        </p:sp>
      </p:grpSp>
      <p:pic>
        <p:nvPicPr>
          <p:cNvPr id="2050" name="Picture 2" descr="Project management triangle - Wikipedia">
            <a:extLst>
              <a:ext uri="{FF2B5EF4-FFF2-40B4-BE49-F238E27FC236}">
                <a16:creationId xmlns:a16="http://schemas.microsoft.com/office/drawing/2014/main" xmlns="" id="{19450D1A-2A86-41B4-A977-857D2C9E1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5236" y="2137054"/>
            <a:ext cx="2485265" cy="208988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25BA4F4-5DD0-4B01-9237-1037A60F86C8}"/>
              </a:ext>
            </a:extLst>
          </p:cNvPr>
          <p:cNvSpPr/>
          <p:nvPr/>
        </p:nvSpPr>
        <p:spPr>
          <a:xfrm>
            <a:off x="116606" y="332596"/>
            <a:ext cx="7050571" cy="656718"/>
          </a:xfrm>
          <a:prstGeom prst="rect">
            <a:avLst/>
          </a:prstGeom>
        </p:spPr>
        <p:txBody>
          <a:bodyPr wrap="square">
            <a:spAutoFit/>
          </a:bodyPr>
          <a:lstStyle/>
          <a:p>
            <a:pPr>
              <a:lnSpc>
                <a:spcPct val="150000"/>
              </a:lnSpc>
            </a:pPr>
            <a:r>
              <a:rPr lang="en-SG" sz="2800" dirty="0">
                <a:latin typeface="Century Gothic" panose="020B0502020202020204" pitchFamily="34" charset="0"/>
              </a:rPr>
              <a:t>Introduction</a:t>
            </a:r>
          </a:p>
        </p:txBody>
      </p:sp>
      <p:sp>
        <p:nvSpPr>
          <p:cNvPr id="18" name="Rectangle 17">
            <a:extLst>
              <a:ext uri="{FF2B5EF4-FFF2-40B4-BE49-F238E27FC236}">
                <a16:creationId xmlns:a16="http://schemas.microsoft.com/office/drawing/2014/main" xmlns="" id="{1D6449EC-1A4F-4343-AE81-4DEBA37A8C67}"/>
              </a:ext>
            </a:extLst>
          </p:cNvPr>
          <p:cNvSpPr/>
          <p:nvPr/>
        </p:nvSpPr>
        <p:spPr>
          <a:xfrm>
            <a:off x="116605" y="3100640"/>
            <a:ext cx="7050571" cy="656718"/>
          </a:xfrm>
          <a:prstGeom prst="rect">
            <a:avLst/>
          </a:prstGeom>
        </p:spPr>
        <p:txBody>
          <a:bodyPr wrap="square">
            <a:spAutoFit/>
          </a:bodyPr>
          <a:lstStyle/>
          <a:p>
            <a:pPr>
              <a:lnSpc>
                <a:spcPct val="150000"/>
              </a:lnSpc>
            </a:pPr>
            <a:r>
              <a:rPr lang="en-SG" sz="2800" dirty="0">
                <a:latin typeface="Century Gothic" panose="020B0502020202020204" pitchFamily="34" charset="0"/>
              </a:rPr>
              <a:t>Objectives</a:t>
            </a:r>
          </a:p>
        </p:txBody>
      </p:sp>
      <p:sp>
        <p:nvSpPr>
          <p:cNvPr id="19" name="Rectangle 18">
            <a:extLst>
              <a:ext uri="{FF2B5EF4-FFF2-40B4-BE49-F238E27FC236}">
                <a16:creationId xmlns:a16="http://schemas.microsoft.com/office/drawing/2014/main" xmlns="" id="{DF20FBCA-9EB4-4136-9A95-7FC0B3E8520E}"/>
              </a:ext>
            </a:extLst>
          </p:cNvPr>
          <p:cNvSpPr/>
          <p:nvPr/>
        </p:nvSpPr>
        <p:spPr>
          <a:xfrm>
            <a:off x="203200" y="3937686"/>
            <a:ext cx="6963976" cy="870688"/>
          </a:xfrm>
          <a:prstGeom prst="rect">
            <a:avLst/>
          </a:prstGeom>
        </p:spPr>
        <p:txBody>
          <a:bodyPr wrap="square">
            <a:spAutoFit/>
          </a:bodyPr>
          <a:lstStyle/>
          <a:p>
            <a:pPr marL="228600" indent="-228600">
              <a:lnSpc>
                <a:spcPct val="150000"/>
              </a:lnSpc>
              <a:buAutoNum type="arabicPeriod"/>
            </a:pPr>
            <a:r>
              <a:rPr lang="en-US" b="0" i="0" dirty="0">
                <a:solidFill>
                  <a:srgbClr val="000000"/>
                </a:solidFill>
                <a:effectLst/>
                <a:latin typeface="Century Gothic" panose="020B0502020202020204" pitchFamily="34" charset="0"/>
              </a:rPr>
              <a:t>How to evaluate project success</a:t>
            </a:r>
          </a:p>
          <a:p>
            <a:pPr marL="228600" indent="-228600">
              <a:lnSpc>
                <a:spcPct val="150000"/>
              </a:lnSpc>
              <a:buAutoNum type="arabicPeriod"/>
            </a:pPr>
            <a:r>
              <a:rPr lang="en-US" dirty="0">
                <a:solidFill>
                  <a:srgbClr val="000000"/>
                </a:solidFill>
                <a:latin typeface="Century Gothic" panose="020B0502020202020204" pitchFamily="34" charset="0"/>
              </a:rPr>
              <a:t>Which features are most predictive of project success</a:t>
            </a:r>
            <a:endParaRPr lang="en-US" b="0" i="0" dirty="0">
              <a:solidFill>
                <a:srgbClr val="000000"/>
              </a:solidFill>
              <a:effectLst/>
              <a:latin typeface="Century Gothic" panose="020B0502020202020204" pitchFamily="34" charset="0"/>
            </a:endParaRPr>
          </a:p>
        </p:txBody>
      </p:sp>
      <p:sp>
        <p:nvSpPr>
          <p:cNvPr id="20" name="Rectangle 19">
            <a:extLst>
              <a:ext uri="{FF2B5EF4-FFF2-40B4-BE49-F238E27FC236}">
                <a16:creationId xmlns:a16="http://schemas.microsoft.com/office/drawing/2014/main" xmlns="" id="{09A440FD-304F-4821-8E10-FC612BCF8DC3}"/>
              </a:ext>
            </a:extLst>
          </p:cNvPr>
          <p:cNvSpPr/>
          <p:nvPr/>
        </p:nvSpPr>
        <p:spPr>
          <a:xfrm>
            <a:off x="203200" y="989314"/>
            <a:ext cx="6963976" cy="1701684"/>
          </a:xfrm>
          <a:prstGeom prst="rect">
            <a:avLst/>
          </a:prstGeom>
        </p:spPr>
        <p:txBody>
          <a:bodyPr wrap="square">
            <a:spAutoFit/>
          </a:bodyPr>
          <a:lstStyle/>
          <a:p>
            <a:pPr marL="285750" indent="-285750">
              <a:lnSpc>
                <a:spcPct val="150000"/>
              </a:lnSpc>
              <a:buFontTx/>
              <a:buChar char="-"/>
            </a:pPr>
            <a:r>
              <a:rPr lang="en-US" dirty="0">
                <a:solidFill>
                  <a:srgbClr val="000000"/>
                </a:solidFill>
                <a:latin typeface="Century Gothic" panose="020B0502020202020204" pitchFamily="34" charset="0"/>
              </a:rPr>
              <a:t>Projects typically multi-disciplinary, multi-dimensional</a:t>
            </a:r>
          </a:p>
          <a:p>
            <a:pPr marL="285750" indent="-285750">
              <a:lnSpc>
                <a:spcPct val="150000"/>
              </a:lnSpc>
              <a:buFontTx/>
              <a:buChar char="-"/>
            </a:pPr>
            <a:r>
              <a:rPr lang="en-US" b="0" i="0" dirty="0">
                <a:solidFill>
                  <a:srgbClr val="000000"/>
                </a:solidFill>
                <a:effectLst/>
                <a:latin typeface="Century Gothic" panose="020B0502020202020204" pitchFamily="34" charset="0"/>
              </a:rPr>
              <a:t>Varying perce</a:t>
            </a:r>
            <a:r>
              <a:rPr lang="en-US" dirty="0">
                <a:solidFill>
                  <a:srgbClr val="000000"/>
                </a:solidFill>
                <a:latin typeface="Century Gothic" panose="020B0502020202020204" pitchFamily="34" charset="0"/>
              </a:rPr>
              <a:t>ptions of success</a:t>
            </a:r>
          </a:p>
          <a:p>
            <a:pPr marL="285750" indent="-285750">
              <a:lnSpc>
                <a:spcPct val="150000"/>
              </a:lnSpc>
              <a:buFontTx/>
              <a:buChar char="-"/>
            </a:pPr>
            <a:r>
              <a:rPr lang="en-US" b="0" i="0" dirty="0">
                <a:solidFill>
                  <a:srgbClr val="000000"/>
                </a:solidFill>
                <a:effectLst/>
                <a:latin typeface="Century Gothic" panose="020B0502020202020204" pitchFamily="34" charset="0"/>
              </a:rPr>
              <a:t>Dominant school of thought typically define success as </a:t>
            </a:r>
            <a:r>
              <a:rPr lang="en-US" b="1" i="0" dirty="0">
                <a:solidFill>
                  <a:srgbClr val="000000"/>
                </a:solidFill>
                <a:effectLst/>
                <a:latin typeface="Century Gothic" panose="020B0502020202020204" pitchFamily="34" charset="0"/>
              </a:rPr>
              <a:t>‘within budget’</a:t>
            </a:r>
            <a:r>
              <a:rPr lang="en-US" b="0" i="0" dirty="0">
                <a:solidFill>
                  <a:srgbClr val="000000"/>
                </a:solidFill>
                <a:effectLst/>
                <a:latin typeface="Century Gothic" panose="020B0502020202020204" pitchFamily="34" charset="0"/>
              </a:rPr>
              <a:t>, </a:t>
            </a:r>
            <a:r>
              <a:rPr lang="en-US" b="1" i="0" dirty="0">
                <a:solidFill>
                  <a:srgbClr val="000000"/>
                </a:solidFill>
                <a:effectLst/>
                <a:latin typeface="Century Gothic" panose="020B0502020202020204" pitchFamily="34" charset="0"/>
              </a:rPr>
              <a:t>‘on time’</a:t>
            </a:r>
            <a:r>
              <a:rPr lang="en-US" b="0" i="0" dirty="0">
                <a:solidFill>
                  <a:srgbClr val="000000"/>
                </a:solidFill>
                <a:effectLst/>
                <a:latin typeface="Century Gothic" panose="020B0502020202020204" pitchFamily="34" charset="0"/>
              </a:rPr>
              <a:t> and </a:t>
            </a:r>
            <a:r>
              <a:rPr lang="en-US" b="1" i="0" dirty="0">
                <a:solidFill>
                  <a:srgbClr val="000000"/>
                </a:solidFill>
                <a:effectLst/>
                <a:latin typeface="Century Gothic" panose="020B0502020202020204" pitchFamily="34" charset="0"/>
              </a:rPr>
              <a:t>‘to specifications’</a:t>
            </a:r>
          </a:p>
        </p:txBody>
      </p:sp>
      <p:sp>
        <p:nvSpPr>
          <p:cNvPr id="2" name="Rectangle 1"/>
          <p:cNvSpPr/>
          <p:nvPr/>
        </p:nvSpPr>
        <p:spPr>
          <a:xfrm>
            <a:off x="8648700" y="3757358"/>
            <a:ext cx="2819400" cy="79559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TextBox 9"/>
          <p:cNvSpPr txBox="1"/>
          <p:nvPr/>
        </p:nvSpPr>
        <p:spPr>
          <a:xfrm>
            <a:off x="8629650" y="5504791"/>
            <a:ext cx="2838450" cy="369332"/>
          </a:xfrm>
          <a:prstGeom prst="rect">
            <a:avLst/>
          </a:prstGeom>
          <a:noFill/>
        </p:spPr>
        <p:txBody>
          <a:bodyPr wrap="square" rtlCol="0">
            <a:spAutoFit/>
          </a:bodyPr>
          <a:lstStyle/>
          <a:p>
            <a:r>
              <a:rPr lang="en-US" dirty="0" smtClean="0">
                <a:latin typeface="Century Gothic" charset="0"/>
                <a:ea typeface="Century Gothic" charset="0"/>
                <a:cs typeface="Century Gothic" charset="0"/>
              </a:rPr>
              <a:t>What we have data on</a:t>
            </a:r>
            <a:endParaRPr lang="en-US" dirty="0">
              <a:latin typeface="Century Gothic" charset="0"/>
              <a:ea typeface="Century Gothic" charset="0"/>
              <a:cs typeface="Century Gothic" charset="0"/>
            </a:endParaRPr>
          </a:p>
        </p:txBody>
      </p:sp>
      <p:sp>
        <p:nvSpPr>
          <p:cNvPr id="11" name="Up Arrow 10"/>
          <p:cNvSpPr/>
          <p:nvPr/>
        </p:nvSpPr>
        <p:spPr>
          <a:xfrm>
            <a:off x="9851029" y="4620545"/>
            <a:ext cx="363432" cy="764012"/>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4200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dirty="0">
                  <a:solidFill>
                    <a:schemeClr val="tx1"/>
                  </a:solidFill>
                  <a:latin typeface="Century Gothic" panose="020B0502020202020204" pitchFamily="34" charset="0"/>
                </a:rPr>
                <a:t>EDA &amp; FINDINGS</a:t>
              </a:r>
              <a:endParaRPr lang="en-GB" sz="900" b="1" dirty="0">
                <a:solidFill>
                  <a:schemeClr val="tx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MODEL DESCRIPTIONS</a:t>
              </a:r>
              <a:endParaRPr lang="en-GB" sz="900" dirty="0">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Rectangle 1">
            <a:extLst>
              <a:ext uri="{FF2B5EF4-FFF2-40B4-BE49-F238E27FC236}">
                <a16:creationId xmlns:a16="http://schemas.microsoft.com/office/drawing/2014/main" xmlns="" id="{DBC99315-2692-4270-B436-9C0B5AB62FDD}"/>
              </a:ext>
            </a:extLst>
          </p:cNvPr>
          <p:cNvSpPr/>
          <p:nvPr/>
        </p:nvSpPr>
        <p:spPr>
          <a:xfrm>
            <a:off x="116606" y="332596"/>
            <a:ext cx="7050571" cy="656718"/>
          </a:xfrm>
          <a:prstGeom prst="rect">
            <a:avLst/>
          </a:prstGeom>
        </p:spPr>
        <p:txBody>
          <a:bodyPr wrap="square">
            <a:spAutoFit/>
          </a:bodyPr>
          <a:lstStyle/>
          <a:p>
            <a:pPr>
              <a:lnSpc>
                <a:spcPct val="150000"/>
              </a:lnSpc>
            </a:pPr>
            <a:r>
              <a:rPr lang="en-SG" sz="2800" dirty="0">
                <a:latin typeface="Century Gothic" panose="020B0502020202020204" pitchFamily="34" charset="0"/>
              </a:rPr>
              <a:t>Exploratory Data Analysis and Findings</a:t>
            </a:r>
          </a:p>
        </p:txBody>
      </p:sp>
      <p:sp>
        <p:nvSpPr>
          <p:cNvPr id="3" name="Rectangle 2">
            <a:extLst>
              <a:ext uri="{FF2B5EF4-FFF2-40B4-BE49-F238E27FC236}">
                <a16:creationId xmlns:a16="http://schemas.microsoft.com/office/drawing/2014/main" xmlns="" id="{1729AEB0-3F97-402B-87EE-48601395B425}"/>
              </a:ext>
            </a:extLst>
          </p:cNvPr>
          <p:cNvSpPr/>
          <p:nvPr/>
        </p:nvSpPr>
        <p:spPr>
          <a:xfrm>
            <a:off x="5412509" y="2156691"/>
            <a:ext cx="6096000" cy="3647152"/>
          </a:xfrm>
          <a:prstGeom prst="rect">
            <a:avLst/>
          </a:prstGeom>
        </p:spPr>
        <p:txBody>
          <a:bodyPr>
            <a:spAutoFit/>
          </a:bodyPr>
          <a:lstStyle/>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Date Reported As Of - reporting period (mm/yyyy)</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PID - Project ID</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Project Name - Project Name</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Description - Description of the project details</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Category - The purpose or type of project</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Borough - Borough where the project is being built</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Managing Agency - Agency that is managing the project development process</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Client Agency - The agency that is the business owner/sponsor for the project</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Current Phase - The project phase at the point in time of the reporting period</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Design Start - The date the project started</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Budget Forecast - The total cost of the project estimated at the point in time of the reporting</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Latest Budget Changes - Number of dollars the project is over or under budget since the last time the data was reported</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Total Budget Changes - Number of dollars the project is over or under budget since the design start date</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Forecast Completion - The date projected for project completion</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Latest Schedule Changes - Number of days the project is ahead or behind schedule since the last time the data was reported</a:t>
            </a:r>
          </a:p>
          <a:p>
            <a:pPr marL="285750" indent="-285750">
              <a:buFont typeface="Arial" panose="020B0604020202020204" pitchFamily="34" charset="0"/>
              <a:buChar char="•"/>
            </a:pPr>
            <a:r>
              <a:rPr lang="en-US" sz="1100" dirty="0">
                <a:solidFill>
                  <a:srgbClr val="000000"/>
                </a:solidFill>
                <a:latin typeface="Century Gothic" panose="020B0502020202020204" pitchFamily="34" charset="0"/>
              </a:rPr>
              <a:t>Total Schedule Changes - Number of days the project is ahead or behind schedule since the design start date</a:t>
            </a:r>
            <a:endParaRPr lang="en-US" sz="1100" b="0" i="0" dirty="0">
              <a:solidFill>
                <a:srgbClr val="000000"/>
              </a:solidFill>
              <a:effectLst/>
              <a:latin typeface="Century Gothic" panose="020B0502020202020204" pitchFamily="34" charset="0"/>
            </a:endParaRPr>
          </a:p>
        </p:txBody>
      </p:sp>
      <p:pic>
        <p:nvPicPr>
          <p:cNvPr id="5" name="Picture 4">
            <a:extLst>
              <a:ext uri="{FF2B5EF4-FFF2-40B4-BE49-F238E27FC236}">
                <a16:creationId xmlns:a16="http://schemas.microsoft.com/office/drawing/2014/main" xmlns="" id="{8D44A83A-34FD-413B-8438-666041C758A0}"/>
              </a:ext>
            </a:extLst>
          </p:cNvPr>
          <p:cNvPicPr>
            <a:picLocks noChangeAspect="1"/>
          </p:cNvPicPr>
          <p:nvPr/>
        </p:nvPicPr>
        <p:blipFill>
          <a:blip r:embed="rId2"/>
          <a:stretch>
            <a:fillRect/>
          </a:stretch>
        </p:blipFill>
        <p:spPr>
          <a:xfrm>
            <a:off x="376585" y="1707871"/>
            <a:ext cx="4758833" cy="4270151"/>
          </a:xfrm>
          <a:prstGeom prst="rect">
            <a:avLst/>
          </a:prstGeom>
        </p:spPr>
      </p:pic>
      <p:sp>
        <p:nvSpPr>
          <p:cNvPr id="16" name="Rectangle 15">
            <a:extLst>
              <a:ext uri="{FF2B5EF4-FFF2-40B4-BE49-F238E27FC236}">
                <a16:creationId xmlns:a16="http://schemas.microsoft.com/office/drawing/2014/main" xmlns="" id="{30F9BA4E-7531-4700-9FC4-3A5F42D59F3C}"/>
              </a:ext>
            </a:extLst>
          </p:cNvPr>
          <p:cNvSpPr/>
          <p:nvPr/>
        </p:nvSpPr>
        <p:spPr>
          <a:xfrm>
            <a:off x="5395188" y="1481479"/>
            <a:ext cx="3065321" cy="656718"/>
          </a:xfrm>
          <a:prstGeom prst="rect">
            <a:avLst/>
          </a:prstGeom>
        </p:spPr>
        <p:txBody>
          <a:bodyPr wrap="square">
            <a:spAutoFit/>
          </a:bodyPr>
          <a:lstStyle/>
          <a:p>
            <a:pPr>
              <a:lnSpc>
                <a:spcPct val="150000"/>
              </a:lnSpc>
            </a:pPr>
            <a:r>
              <a:rPr lang="en-SG" sz="2800" dirty="0">
                <a:latin typeface="Century Gothic" panose="020B0502020202020204" pitchFamily="34" charset="0"/>
              </a:rPr>
              <a:t>16 fields in total</a:t>
            </a:r>
          </a:p>
        </p:txBody>
      </p:sp>
      <p:sp>
        <p:nvSpPr>
          <p:cNvPr id="10" name="Rectangle 9">
            <a:extLst>
              <a:ext uri="{FF2B5EF4-FFF2-40B4-BE49-F238E27FC236}">
                <a16:creationId xmlns:a16="http://schemas.microsoft.com/office/drawing/2014/main" xmlns="" id="{7E0DA8DA-B651-439A-A3AD-EE698744B2A0}"/>
              </a:ext>
            </a:extLst>
          </p:cNvPr>
          <p:cNvSpPr/>
          <p:nvPr/>
        </p:nvSpPr>
        <p:spPr>
          <a:xfrm>
            <a:off x="517236" y="4488873"/>
            <a:ext cx="4544291" cy="4618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Rectangle 17">
            <a:extLst>
              <a:ext uri="{FF2B5EF4-FFF2-40B4-BE49-F238E27FC236}">
                <a16:creationId xmlns:a16="http://schemas.microsoft.com/office/drawing/2014/main" xmlns="" id="{14B64276-FE1F-408C-AB22-97B311166490}"/>
              </a:ext>
            </a:extLst>
          </p:cNvPr>
          <p:cNvSpPr/>
          <p:nvPr/>
        </p:nvSpPr>
        <p:spPr>
          <a:xfrm>
            <a:off x="517236" y="5083636"/>
            <a:ext cx="4544291" cy="4618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12548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dirty="0">
                  <a:solidFill>
                    <a:schemeClr val="tx1"/>
                  </a:solidFill>
                  <a:latin typeface="Century Gothic" panose="020B0502020202020204" pitchFamily="34" charset="0"/>
                </a:rPr>
                <a:t>EDA &amp; FINDINGS</a:t>
              </a:r>
              <a:endParaRPr lang="en-GB" sz="900" b="1" dirty="0">
                <a:solidFill>
                  <a:schemeClr val="tx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MODEL DESCRIPTIONS</a:t>
              </a:r>
              <a:endParaRPr lang="en-GB" sz="900" dirty="0">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pic>
        <p:nvPicPr>
          <p:cNvPr id="1026" name="Picture 2">
            <a:extLst>
              <a:ext uri="{FF2B5EF4-FFF2-40B4-BE49-F238E27FC236}">
                <a16:creationId xmlns:a16="http://schemas.microsoft.com/office/drawing/2014/main" xmlns="" id="{534E6630-5BDF-48AA-BE18-AF67E4E8A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06" y="2142186"/>
            <a:ext cx="5594752" cy="3410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DBC99315-2692-4270-B436-9C0B5AB62FDD}"/>
              </a:ext>
            </a:extLst>
          </p:cNvPr>
          <p:cNvSpPr/>
          <p:nvPr/>
        </p:nvSpPr>
        <p:spPr>
          <a:xfrm>
            <a:off x="116606" y="332596"/>
            <a:ext cx="7050571" cy="656718"/>
          </a:xfrm>
          <a:prstGeom prst="rect">
            <a:avLst/>
          </a:prstGeom>
        </p:spPr>
        <p:txBody>
          <a:bodyPr wrap="square">
            <a:spAutoFit/>
          </a:bodyPr>
          <a:lstStyle/>
          <a:p>
            <a:pPr>
              <a:lnSpc>
                <a:spcPct val="150000"/>
              </a:lnSpc>
            </a:pPr>
            <a:r>
              <a:rPr lang="en-SG" sz="2800" dirty="0">
                <a:latin typeface="Century Gothic" panose="020B0502020202020204" pitchFamily="34" charset="0"/>
              </a:rPr>
              <a:t>Exploratory Data Analysis and Findings</a:t>
            </a:r>
          </a:p>
        </p:txBody>
      </p:sp>
      <p:pic>
        <p:nvPicPr>
          <p:cNvPr id="1028" name="Picture 4">
            <a:extLst>
              <a:ext uri="{FF2B5EF4-FFF2-40B4-BE49-F238E27FC236}">
                <a16:creationId xmlns:a16="http://schemas.microsoft.com/office/drawing/2014/main" xmlns="" id="{31FA941B-1B72-409C-8E37-631F74BC2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334" y="2091013"/>
            <a:ext cx="6040293" cy="27634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xmlns="" id="{14D08FB6-B357-49FA-A33C-FEE6B1436901}"/>
              </a:ext>
            </a:extLst>
          </p:cNvPr>
          <p:cNvSpPr/>
          <p:nvPr/>
        </p:nvSpPr>
        <p:spPr>
          <a:xfrm>
            <a:off x="472208" y="1635824"/>
            <a:ext cx="5143502" cy="455189"/>
          </a:xfrm>
          <a:prstGeom prst="rect">
            <a:avLst/>
          </a:prstGeom>
        </p:spPr>
        <p:txBody>
          <a:bodyPr wrap="square">
            <a:spAutoFit/>
          </a:bodyPr>
          <a:lstStyle/>
          <a:p>
            <a:pPr algn="ctr">
              <a:lnSpc>
                <a:spcPct val="150000"/>
              </a:lnSpc>
            </a:pPr>
            <a:r>
              <a:rPr lang="en-SG" dirty="0">
                <a:latin typeface="Century Gothic" panose="020B0502020202020204" pitchFamily="34" charset="0"/>
              </a:rPr>
              <a:t>Type of projects based on category</a:t>
            </a:r>
          </a:p>
        </p:txBody>
      </p:sp>
      <p:sp>
        <p:nvSpPr>
          <p:cNvPr id="13" name="Rectangle 12">
            <a:extLst>
              <a:ext uri="{FF2B5EF4-FFF2-40B4-BE49-F238E27FC236}">
                <a16:creationId xmlns:a16="http://schemas.microsoft.com/office/drawing/2014/main" xmlns="" id="{A75E63CF-2537-40A9-8DAC-F29B84266197}"/>
              </a:ext>
            </a:extLst>
          </p:cNvPr>
          <p:cNvSpPr/>
          <p:nvPr/>
        </p:nvSpPr>
        <p:spPr>
          <a:xfrm>
            <a:off x="6309729" y="1635824"/>
            <a:ext cx="5143502" cy="455189"/>
          </a:xfrm>
          <a:prstGeom prst="rect">
            <a:avLst/>
          </a:prstGeom>
        </p:spPr>
        <p:txBody>
          <a:bodyPr wrap="square">
            <a:spAutoFit/>
          </a:bodyPr>
          <a:lstStyle/>
          <a:p>
            <a:pPr algn="ctr">
              <a:lnSpc>
                <a:spcPct val="150000"/>
              </a:lnSpc>
            </a:pPr>
            <a:r>
              <a:rPr lang="en-SG" dirty="0">
                <a:latin typeface="Century Gothic" panose="020B0502020202020204" pitchFamily="34" charset="0"/>
              </a:rPr>
              <a:t>Type of projects based on agency</a:t>
            </a:r>
          </a:p>
        </p:txBody>
      </p:sp>
    </p:spTree>
    <p:extLst>
      <p:ext uri="{BB962C8B-B14F-4D97-AF65-F5344CB8AC3E}">
        <p14:creationId xmlns:p14="http://schemas.microsoft.com/office/powerpoint/2010/main" val="1611006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dirty="0">
                  <a:solidFill>
                    <a:schemeClr val="tx1"/>
                  </a:solidFill>
                  <a:latin typeface="Century Gothic" panose="020B0502020202020204" pitchFamily="34" charset="0"/>
                </a:rPr>
                <a:t>EDA &amp; FINDINGS</a:t>
              </a:r>
              <a:endParaRPr lang="en-GB" sz="900" b="1" dirty="0">
                <a:solidFill>
                  <a:schemeClr val="tx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MODEL DESCRIPTIONS</a:t>
              </a:r>
              <a:endParaRPr lang="en-GB" sz="900" dirty="0">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Rectangle 1">
            <a:extLst>
              <a:ext uri="{FF2B5EF4-FFF2-40B4-BE49-F238E27FC236}">
                <a16:creationId xmlns:a16="http://schemas.microsoft.com/office/drawing/2014/main" xmlns="" id="{DBC99315-2692-4270-B436-9C0B5AB62FDD}"/>
              </a:ext>
            </a:extLst>
          </p:cNvPr>
          <p:cNvSpPr/>
          <p:nvPr/>
        </p:nvSpPr>
        <p:spPr>
          <a:xfrm>
            <a:off x="116606" y="332596"/>
            <a:ext cx="7050571" cy="656718"/>
          </a:xfrm>
          <a:prstGeom prst="rect">
            <a:avLst/>
          </a:prstGeom>
        </p:spPr>
        <p:txBody>
          <a:bodyPr wrap="square">
            <a:spAutoFit/>
          </a:bodyPr>
          <a:lstStyle/>
          <a:p>
            <a:pPr>
              <a:lnSpc>
                <a:spcPct val="150000"/>
              </a:lnSpc>
            </a:pPr>
            <a:r>
              <a:rPr lang="en-SG" sz="2800" dirty="0">
                <a:latin typeface="Century Gothic" panose="020B0502020202020204" pitchFamily="34" charset="0"/>
              </a:rPr>
              <a:t>Exploratory Data Analysis and Findings</a:t>
            </a:r>
          </a:p>
        </p:txBody>
      </p:sp>
      <p:pic>
        <p:nvPicPr>
          <p:cNvPr id="4098" name="Picture 2">
            <a:extLst>
              <a:ext uri="{FF2B5EF4-FFF2-40B4-BE49-F238E27FC236}">
                <a16:creationId xmlns:a16="http://schemas.microsoft.com/office/drawing/2014/main" xmlns="" id="{36FE3F8C-57A2-424D-9D40-49152AFB7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71" y="1560454"/>
            <a:ext cx="3270063" cy="22958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xmlns="" id="{2660BD58-4E30-4759-BA20-6124A6CBA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185" y="1494475"/>
            <a:ext cx="3351814" cy="23242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xmlns="" id="{61B39BC6-C953-4582-B914-AB661D6B67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6058" y="1508647"/>
            <a:ext cx="3393195" cy="23242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xmlns="" id="{37CAF948-4208-47B0-A861-212FCFB63B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8948"/>
          <a:stretch/>
        </p:blipFill>
        <p:spPr bwMode="auto">
          <a:xfrm>
            <a:off x="552402" y="4006907"/>
            <a:ext cx="5256357" cy="2133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xmlns="" id="{168DAB4E-E2ED-45FE-82AA-A0130962942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9515"/>
          <a:stretch/>
        </p:blipFill>
        <p:spPr bwMode="auto">
          <a:xfrm>
            <a:off x="6163747" y="4055778"/>
            <a:ext cx="5315349" cy="213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581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dirty="0">
                  <a:solidFill>
                    <a:schemeClr val="tx1"/>
                  </a:solidFill>
                  <a:latin typeface="Century Gothic" panose="020B0502020202020204" pitchFamily="34" charset="0"/>
                </a:rPr>
                <a:t>EDA &amp; FINDINGS</a:t>
              </a:r>
              <a:endParaRPr lang="en-GB" sz="900" b="1" dirty="0">
                <a:solidFill>
                  <a:schemeClr val="tx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MODEL DESCRIPTIONS</a:t>
              </a:r>
              <a:endParaRPr lang="en-GB" sz="900" dirty="0">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Rectangle 1">
            <a:extLst>
              <a:ext uri="{FF2B5EF4-FFF2-40B4-BE49-F238E27FC236}">
                <a16:creationId xmlns:a16="http://schemas.microsoft.com/office/drawing/2014/main" xmlns="" id="{DBC99315-2692-4270-B436-9C0B5AB62FDD}"/>
              </a:ext>
            </a:extLst>
          </p:cNvPr>
          <p:cNvSpPr/>
          <p:nvPr/>
        </p:nvSpPr>
        <p:spPr>
          <a:xfrm>
            <a:off x="116606" y="332596"/>
            <a:ext cx="7050571" cy="656718"/>
          </a:xfrm>
          <a:prstGeom prst="rect">
            <a:avLst/>
          </a:prstGeom>
        </p:spPr>
        <p:txBody>
          <a:bodyPr wrap="square">
            <a:spAutoFit/>
          </a:bodyPr>
          <a:lstStyle/>
          <a:p>
            <a:pPr>
              <a:lnSpc>
                <a:spcPct val="150000"/>
              </a:lnSpc>
            </a:pPr>
            <a:r>
              <a:rPr lang="en-SG" sz="2800" dirty="0">
                <a:latin typeface="Century Gothic" panose="020B0502020202020204" pitchFamily="34" charset="0"/>
              </a:rPr>
              <a:t>Exploratory Data Analysis and Findings</a:t>
            </a:r>
          </a:p>
        </p:txBody>
      </p:sp>
      <p:pic>
        <p:nvPicPr>
          <p:cNvPr id="5122" name="Picture 2">
            <a:extLst>
              <a:ext uri="{FF2B5EF4-FFF2-40B4-BE49-F238E27FC236}">
                <a16:creationId xmlns:a16="http://schemas.microsoft.com/office/drawing/2014/main" xmlns="" id="{7EC3A0E3-AACF-40A9-9126-3774A17F3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18" y="1900207"/>
            <a:ext cx="5626359" cy="364302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xmlns="" id="{24563C7C-FB9E-43AA-A27F-4E38C543D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448" y="1900207"/>
            <a:ext cx="5532716" cy="389462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5B002665-42A1-4C08-A910-D1902EF4E80A}"/>
              </a:ext>
            </a:extLst>
          </p:cNvPr>
          <p:cNvSpPr/>
          <p:nvPr/>
        </p:nvSpPr>
        <p:spPr>
          <a:xfrm>
            <a:off x="499917" y="1402200"/>
            <a:ext cx="5143502" cy="455189"/>
          </a:xfrm>
          <a:prstGeom prst="rect">
            <a:avLst/>
          </a:prstGeom>
        </p:spPr>
        <p:txBody>
          <a:bodyPr wrap="square">
            <a:spAutoFit/>
          </a:bodyPr>
          <a:lstStyle/>
          <a:p>
            <a:pPr algn="ctr">
              <a:lnSpc>
                <a:spcPct val="150000"/>
              </a:lnSpc>
            </a:pPr>
            <a:r>
              <a:rPr lang="en-SG" dirty="0">
                <a:latin typeface="Century Gothic" panose="020B0502020202020204" pitchFamily="34" charset="0"/>
              </a:rPr>
              <a:t>Budget</a:t>
            </a:r>
          </a:p>
        </p:txBody>
      </p:sp>
      <p:sp>
        <p:nvSpPr>
          <p:cNvPr id="19" name="Rectangle 18">
            <a:extLst>
              <a:ext uri="{FF2B5EF4-FFF2-40B4-BE49-F238E27FC236}">
                <a16:creationId xmlns:a16="http://schemas.microsoft.com/office/drawing/2014/main" xmlns="" id="{DAD20552-1446-4132-83FA-BCD87D517BA9}"/>
              </a:ext>
            </a:extLst>
          </p:cNvPr>
          <p:cNvSpPr/>
          <p:nvPr/>
        </p:nvSpPr>
        <p:spPr>
          <a:xfrm>
            <a:off x="6584135" y="1402199"/>
            <a:ext cx="5143502" cy="455189"/>
          </a:xfrm>
          <a:prstGeom prst="rect">
            <a:avLst/>
          </a:prstGeom>
        </p:spPr>
        <p:txBody>
          <a:bodyPr wrap="square">
            <a:spAutoFit/>
          </a:bodyPr>
          <a:lstStyle/>
          <a:p>
            <a:pPr algn="ctr">
              <a:lnSpc>
                <a:spcPct val="150000"/>
              </a:lnSpc>
            </a:pPr>
            <a:r>
              <a:rPr lang="en-SG" dirty="0">
                <a:latin typeface="Century Gothic" panose="020B0502020202020204" pitchFamily="34" charset="0"/>
              </a:rPr>
              <a:t>Schedule</a:t>
            </a:r>
          </a:p>
        </p:txBody>
      </p:sp>
    </p:spTree>
    <p:extLst>
      <p:ext uri="{BB962C8B-B14F-4D97-AF65-F5344CB8AC3E}">
        <p14:creationId xmlns:p14="http://schemas.microsoft.com/office/powerpoint/2010/main" val="3125372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dirty="0">
                  <a:solidFill>
                    <a:schemeClr val="tx1"/>
                  </a:solidFill>
                  <a:latin typeface="Century Gothic" panose="020B0502020202020204" pitchFamily="34" charset="0"/>
                </a:rPr>
                <a:t>MODEL DESCRIPTIONS</a:t>
              </a:r>
              <a:endParaRPr lang="en-GB" sz="900" b="1" dirty="0">
                <a:solidFill>
                  <a:schemeClr val="tx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10" name="Rectangle 9">
            <a:extLst>
              <a:ext uri="{FF2B5EF4-FFF2-40B4-BE49-F238E27FC236}">
                <a16:creationId xmlns:a16="http://schemas.microsoft.com/office/drawing/2014/main" xmlns="" id="{A33DCE7B-F3E2-4C3C-A754-8E1AC0546C26}"/>
              </a:ext>
            </a:extLst>
          </p:cNvPr>
          <p:cNvSpPr/>
          <p:nvPr/>
        </p:nvSpPr>
        <p:spPr>
          <a:xfrm>
            <a:off x="116606" y="332596"/>
            <a:ext cx="7050571" cy="656718"/>
          </a:xfrm>
          <a:prstGeom prst="rect">
            <a:avLst/>
          </a:prstGeom>
        </p:spPr>
        <p:txBody>
          <a:bodyPr wrap="square">
            <a:spAutoFit/>
          </a:bodyPr>
          <a:lstStyle/>
          <a:p>
            <a:pPr>
              <a:lnSpc>
                <a:spcPct val="150000"/>
              </a:lnSpc>
            </a:pPr>
            <a:r>
              <a:rPr lang="en-SG" sz="2800" dirty="0">
                <a:latin typeface="Century Gothic" panose="020B0502020202020204" pitchFamily="34" charset="0"/>
              </a:rPr>
              <a:t>Model Descriptions</a:t>
            </a:r>
          </a:p>
        </p:txBody>
      </p:sp>
      <p:sp>
        <p:nvSpPr>
          <p:cNvPr id="2" name="Rectangle 1">
            <a:extLst>
              <a:ext uri="{FF2B5EF4-FFF2-40B4-BE49-F238E27FC236}">
                <a16:creationId xmlns:a16="http://schemas.microsoft.com/office/drawing/2014/main" xmlns="" id="{8C8B013B-312F-4684-96BF-B82C95626B91}"/>
              </a:ext>
            </a:extLst>
          </p:cNvPr>
          <p:cNvSpPr/>
          <p:nvPr/>
        </p:nvSpPr>
        <p:spPr>
          <a:xfrm>
            <a:off x="625642" y="1149554"/>
            <a:ext cx="10651958" cy="5447645"/>
          </a:xfrm>
          <a:prstGeom prst="rect">
            <a:avLst/>
          </a:prstGeom>
        </p:spPr>
        <p:txBody>
          <a:bodyPr wrap="square">
            <a:spAutoFit/>
          </a:bodyPr>
          <a:lstStyle/>
          <a:p>
            <a:r>
              <a:rPr lang="en-SG" sz="2000" dirty="0" smtClean="0">
                <a:latin typeface="Century Gothic" panose="020B0502020202020204" pitchFamily="34" charset="0"/>
              </a:rPr>
              <a:t>We use </a:t>
            </a:r>
            <a:r>
              <a:rPr lang="en-SG" sz="2000" b="1" dirty="0" smtClean="0">
                <a:latin typeface="Century Gothic" panose="020B0502020202020204" pitchFamily="34" charset="0"/>
              </a:rPr>
              <a:t>percent budget changes </a:t>
            </a:r>
            <a:r>
              <a:rPr lang="en-SG" sz="2000" dirty="0" smtClean="0">
                <a:latin typeface="Century Gothic" panose="020B0502020202020204" pitchFamily="34" charset="0"/>
              </a:rPr>
              <a:t>and </a:t>
            </a:r>
            <a:r>
              <a:rPr lang="en-SG" sz="2000" b="1" dirty="0" smtClean="0">
                <a:latin typeface="Century Gothic" panose="020B0502020202020204" pitchFamily="34" charset="0"/>
              </a:rPr>
              <a:t>percent schedule changes </a:t>
            </a:r>
            <a:r>
              <a:rPr lang="en-SG" sz="2000" dirty="0" smtClean="0">
                <a:latin typeface="Century Gothic" panose="020B0502020202020204" pitchFamily="34" charset="0"/>
              </a:rPr>
              <a:t>as our variable of interest</a:t>
            </a:r>
          </a:p>
          <a:p>
            <a:endParaRPr lang="en-SG" sz="2000" dirty="0" smtClean="0">
              <a:latin typeface="Century Gothic" panose="020B0502020202020204" pitchFamily="34" charset="0"/>
            </a:endParaRPr>
          </a:p>
          <a:p>
            <a:pPr marL="457200" indent="-457200">
              <a:lnSpc>
                <a:spcPct val="150000"/>
              </a:lnSpc>
              <a:buFont typeface="+mj-lt"/>
              <a:buAutoNum type="arabicPeriod"/>
            </a:pPr>
            <a:r>
              <a:rPr lang="en-SG" sz="2400" b="1" dirty="0" smtClean="0">
                <a:latin typeface="Century Gothic" panose="020B0502020202020204" pitchFamily="34" charset="0"/>
              </a:rPr>
              <a:t>Approach </a:t>
            </a:r>
            <a:r>
              <a:rPr lang="en-SG" sz="2400" b="1" dirty="0">
                <a:latin typeface="Century Gothic" panose="020B0502020202020204" pitchFamily="34" charset="0"/>
              </a:rPr>
              <a:t>A: </a:t>
            </a:r>
            <a:r>
              <a:rPr lang="en-SG" sz="2400" dirty="0">
                <a:latin typeface="Century Gothic" panose="020B0502020202020204" pitchFamily="34" charset="0"/>
              </a:rPr>
              <a:t>Baseline, linear model using Category and Borough categorical </a:t>
            </a:r>
            <a:r>
              <a:rPr lang="en-SG" sz="2400" dirty="0" smtClean="0">
                <a:latin typeface="Century Gothic" panose="020B0502020202020204" pitchFamily="34" charset="0"/>
              </a:rPr>
              <a:t>features</a:t>
            </a:r>
            <a:endParaRPr lang="en-SG" sz="2400" dirty="0" smtClean="0">
              <a:latin typeface="Century Gothic" panose="020B0502020202020204" pitchFamily="34" charset="0"/>
            </a:endParaRPr>
          </a:p>
          <a:p>
            <a:pPr algn="ctr">
              <a:lnSpc>
                <a:spcPct val="150000"/>
              </a:lnSpc>
            </a:pPr>
            <a:r>
              <a:rPr lang="en-SG" sz="2400" b="1" dirty="0" smtClean="0">
                <a:latin typeface="Century Gothic" panose="020B0502020202020204" pitchFamily="34" charset="0"/>
              </a:rPr>
              <a:t>Approaches using Text Analysis</a:t>
            </a:r>
            <a:endParaRPr lang="en-SG" sz="2400" b="1" dirty="0">
              <a:latin typeface="Century Gothic" panose="020B0502020202020204" pitchFamily="34" charset="0"/>
            </a:endParaRPr>
          </a:p>
          <a:p>
            <a:pPr marL="457200" indent="-457200">
              <a:lnSpc>
                <a:spcPct val="150000"/>
              </a:lnSpc>
              <a:buFont typeface="+mj-lt"/>
              <a:buAutoNum type="arabicPeriod" startAt="2"/>
            </a:pPr>
            <a:r>
              <a:rPr lang="en-SG" sz="2400" b="1" dirty="0">
                <a:latin typeface="Century Gothic" panose="020B0502020202020204" pitchFamily="34" charset="0"/>
              </a:rPr>
              <a:t>Approach B: </a:t>
            </a:r>
            <a:r>
              <a:rPr lang="en-SG" sz="2400" dirty="0">
                <a:latin typeface="Century Gothic" panose="020B0502020202020204" pitchFamily="34" charset="0"/>
              </a:rPr>
              <a:t>Using TfidfVectorizer to vectorize the </a:t>
            </a:r>
            <a:r>
              <a:rPr lang="en-SG" sz="2400" dirty="0" smtClean="0">
                <a:latin typeface="Century Gothic" panose="020B0502020202020204" pitchFamily="34" charset="0"/>
              </a:rPr>
              <a:t>texts </a:t>
            </a:r>
          </a:p>
          <a:p>
            <a:pPr marL="457200" indent="-457200">
              <a:lnSpc>
                <a:spcPct val="150000"/>
              </a:lnSpc>
              <a:buFont typeface="+mj-lt"/>
              <a:buAutoNum type="arabicPeriod" startAt="2"/>
            </a:pPr>
            <a:r>
              <a:rPr lang="en-SG" sz="2400" b="1" dirty="0" smtClean="0">
                <a:latin typeface="Century Gothic" panose="020B0502020202020204" pitchFamily="34" charset="0"/>
              </a:rPr>
              <a:t>Approach </a:t>
            </a:r>
            <a:r>
              <a:rPr lang="en-SG" sz="2400" b="1" dirty="0">
                <a:latin typeface="Century Gothic" panose="020B0502020202020204" pitchFamily="34" charset="0"/>
              </a:rPr>
              <a:t>C: </a:t>
            </a:r>
            <a:r>
              <a:rPr lang="en-SG" sz="2400" dirty="0">
                <a:latin typeface="Century Gothic" panose="020B0502020202020204" pitchFamily="34" charset="0"/>
              </a:rPr>
              <a:t>Using Latent Dirichlet Allocation (LDA) to cluster the projects into "topics"</a:t>
            </a:r>
          </a:p>
          <a:p>
            <a:pPr marL="457200" indent="-457200">
              <a:lnSpc>
                <a:spcPct val="150000"/>
              </a:lnSpc>
              <a:buFont typeface="+mj-lt"/>
              <a:buAutoNum type="arabicPeriod" startAt="2"/>
            </a:pPr>
            <a:r>
              <a:rPr lang="en-SG" sz="2400" b="1" dirty="0">
                <a:latin typeface="Century Gothic" panose="020B0502020202020204" pitchFamily="34" charset="0"/>
              </a:rPr>
              <a:t>Approach D: </a:t>
            </a:r>
            <a:r>
              <a:rPr lang="en-SG" sz="2400" dirty="0">
                <a:latin typeface="Century Gothic" panose="020B0502020202020204" pitchFamily="34" charset="0"/>
              </a:rPr>
              <a:t>Using neural network that concatenates categorical features and embedding layer from text features </a:t>
            </a:r>
          </a:p>
        </p:txBody>
      </p:sp>
    </p:spTree>
    <p:extLst>
      <p:ext uri="{BB962C8B-B14F-4D97-AF65-F5344CB8AC3E}">
        <p14:creationId xmlns:p14="http://schemas.microsoft.com/office/powerpoint/2010/main" val="4222463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29737A-4B1E-47CB-A8BC-89299C3F4FEF}"/>
              </a:ext>
            </a:extLst>
          </p:cNvPr>
          <p:cNvSpPr/>
          <p:nvPr/>
        </p:nvSpPr>
        <p:spPr>
          <a:xfrm>
            <a:off x="0" y="6705730"/>
            <a:ext cx="12192000"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bg1">
                    <a:lumMod val="85000"/>
                  </a:schemeClr>
                </a:solidFill>
                <a:latin typeface="Century Gothic" panose="020B0502020202020204" pitchFamily="34" charset="0"/>
              </a:rPr>
              <a:t>CS109B PREDICTING PROJECT SUCCESS</a:t>
            </a:r>
            <a:endParaRPr lang="en-GB" sz="1000" dirty="0">
              <a:solidFill>
                <a:schemeClr val="bg1">
                  <a:lumMod val="85000"/>
                </a:schemeClr>
              </a:solidFill>
              <a:latin typeface="Century Gothic" panose="020B0502020202020204" pitchFamily="34" charset="0"/>
            </a:endParaRPr>
          </a:p>
        </p:txBody>
      </p:sp>
      <p:grpSp>
        <p:nvGrpSpPr>
          <p:cNvPr id="15" name="Group 14">
            <a:extLst>
              <a:ext uri="{FF2B5EF4-FFF2-40B4-BE49-F238E27FC236}">
                <a16:creationId xmlns:a16="http://schemas.microsoft.com/office/drawing/2014/main" xmlns="" id="{DE0E0797-A12E-46C9-8CC3-372380B1B48E}"/>
              </a:ext>
            </a:extLst>
          </p:cNvPr>
          <p:cNvGrpSpPr/>
          <p:nvPr/>
        </p:nvGrpSpPr>
        <p:grpSpPr>
          <a:xfrm>
            <a:off x="2207154" y="87427"/>
            <a:ext cx="9904944" cy="152270"/>
            <a:chOff x="2207154" y="87427"/>
            <a:chExt cx="9904944" cy="152270"/>
          </a:xfrm>
        </p:grpSpPr>
        <p:sp>
          <p:nvSpPr>
            <p:cNvPr id="6" name="Rectangle 5">
              <a:extLst>
                <a:ext uri="{FF2B5EF4-FFF2-40B4-BE49-F238E27FC236}">
                  <a16:creationId xmlns:a16="http://schemas.microsoft.com/office/drawing/2014/main" xmlns="" id="{DF3B2007-433D-46BB-8F87-DB500696B13E}"/>
                </a:ext>
              </a:extLst>
            </p:cNvPr>
            <p:cNvSpPr/>
            <p:nvPr/>
          </p:nvSpPr>
          <p:spPr>
            <a:xfrm>
              <a:off x="4216892"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EDA &amp; FINDINGS</a:t>
              </a:r>
              <a:endParaRPr lang="en-GB" sz="900"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B3A82648-947D-43C0-A41D-85023BE4741F}"/>
                </a:ext>
              </a:extLst>
            </p:cNvPr>
            <p:cNvSpPr/>
            <p:nvPr/>
          </p:nvSpPr>
          <p:spPr>
            <a:xfrm>
              <a:off x="6199675"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bg1"/>
                  </a:solidFill>
                  <a:latin typeface="Century Gothic" panose="020B0502020202020204" pitchFamily="34" charset="0"/>
                </a:rPr>
                <a:t>MODEL DESCRIPTIONS</a:t>
              </a:r>
              <a:endParaRPr lang="en-GB" sz="900" dirty="0">
                <a:solidFill>
                  <a:schemeClr val="bg1"/>
                </a:solidFill>
                <a:latin typeface="Century Gothic" panose="020B0502020202020204" pitchFamily="34" charset="0"/>
              </a:endParaRPr>
            </a:p>
          </p:txBody>
        </p:sp>
        <p:sp>
          <p:nvSpPr>
            <p:cNvPr id="8" name="Rectangle 7">
              <a:extLst>
                <a:ext uri="{FF2B5EF4-FFF2-40B4-BE49-F238E27FC236}">
                  <a16:creationId xmlns:a16="http://schemas.microsoft.com/office/drawing/2014/main" xmlns="" id="{94D60A42-789D-459B-934F-90B3B7C003B1}"/>
                </a:ext>
              </a:extLst>
            </p:cNvPr>
            <p:cNvSpPr/>
            <p:nvPr/>
          </p:nvSpPr>
          <p:spPr>
            <a:xfrm>
              <a:off x="8182459" y="87427"/>
              <a:ext cx="1946855" cy="152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1"/>
                  </a:solidFill>
                  <a:latin typeface="Century Gothic" panose="020B0502020202020204" pitchFamily="34" charset="0"/>
                </a:rPr>
                <a:t>RESULTS</a:t>
              </a:r>
            </a:p>
          </p:txBody>
        </p:sp>
        <p:sp>
          <p:nvSpPr>
            <p:cNvPr id="9" name="Rectangle 8">
              <a:extLst>
                <a:ext uri="{FF2B5EF4-FFF2-40B4-BE49-F238E27FC236}">
                  <a16:creationId xmlns:a16="http://schemas.microsoft.com/office/drawing/2014/main" xmlns="" id="{BF298E06-BD80-48AC-BC20-7BA1C284F733}"/>
                </a:ext>
              </a:extLst>
            </p:cNvPr>
            <p:cNvSpPr/>
            <p:nvPr/>
          </p:nvSpPr>
          <p:spPr>
            <a:xfrm>
              <a:off x="10165243"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CONCLUSION</a:t>
              </a:r>
              <a:endParaRPr lang="en-GB" sz="900" dirty="0">
                <a:latin typeface="Century Gothic" panose="020B0502020202020204" pitchFamily="34" charset="0"/>
              </a:endParaRPr>
            </a:p>
          </p:txBody>
        </p:sp>
        <p:sp>
          <p:nvSpPr>
            <p:cNvPr id="14" name="Rectangle 13">
              <a:extLst>
                <a:ext uri="{FF2B5EF4-FFF2-40B4-BE49-F238E27FC236}">
                  <a16:creationId xmlns:a16="http://schemas.microsoft.com/office/drawing/2014/main" xmlns="" id="{6F59C12D-C94D-4368-827F-8578635C715A}"/>
                </a:ext>
              </a:extLst>
            </p:cNvPr>
            <p:cNvSpPr/>
            <p:nvPr/>
          </p:nvSpPr>
          <p:spPr>
            <a:xfrm>
              <a:off x="2207154" y="87427"/>
              <a:ext cx="1946855" cy="15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latin typeface="Century Gothic" panose="020B0502020202020204" pitchFamily="34" charset="0"/>
                </a:rPr>
                <a:t>INTRODUCTION</a:t>
              </a:r>
              <a:endParaRPr lang="en-GB" sz="900" dirty="0">
                <a:latin typeface="Century Gothic" panose="020B0502020202020204" pitchFamily="34" charset="0"/>
              </a:endParaRPr>
            </a:p>
          </p:txBody>
        </p:sp>
      </p:grpSp>
      <p:sp>
        <p:nvSpPr>
          <p:cNvPr id="2" name="TextBox 1"/>
          <p:cNvSpPr txBox="1"/>
          <p:nvPr/>
        </p:nvSpPr>
        <p:spPr>
          <a:xfrm>
            <a:off x="1099930" y="927652"/>
            <a:ext cx="9992139" cy="1354217"/>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Percent Schedule Changes Results</a:t>
            </a:r>
          </a:p>
          <a:p>
            <a:endParaRPr lang="en-US" dirty="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328" y="2674339"/>
            <a:ext cx="8559986" cy="2812061"/>
          </a:xfrm>
          <a:prstGeom prst="rect">
            <a:avLst/>
          </a:prstGeom>
        </p:spPr>
      </p:pic>
      <p:sp>
        <p:nvSpPr>
          <p:cNvPr id="5" name="TextBox 4"/>
          <p:cNvSpPr txBox="1"/>
          <p:nvPr/>
        </p:nvSpPr>
        <p:spPr>
          <a:xfrm>
            <a:off x="1192696" y="1683026"/>
            <a:ext cx="8613913" cy="1015663"/>
          </a:xfrm>
          <a:prstGeom prst="rect">
            <a:avLst/>
          </a:prstGeom>
          <a:noFill/>
        </p:spPr>
        <p:txBody>
          <a:bodyPr wrap="square" rtlCol="0">
            <a:spAutoFit/>
          </a:bodyPr>
          <a:lstStyle/>
          <a:p>
            <a:r>
              <a:rPr lang="en-US" sz="2000" dirty="0" smtClean="0"/>
              <a:t>Our results suggest that using text from the project description and category considerably improves performance over a baseline linear regression without any text analysis</a:t>
            </a:r>
            <a:endParaRPr lang="en-US" sz="2000" dirty="0"/>
          </a:p>
        </p:txBody>
      </p:sp>
    </p:spTree>
    <p:extLst>
      <p:ext uri="{BB962C8B-B14F-4D97-AF65-F5344CB8AC3E}">
        <p14:creationId xmlns:p14="http://schemas.microsoft.com/office/powerpoint/2010/main" val="830944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1919</Words>
  <Application>Microsoft Macintosh PowerPoint</Application>
  <PresentationFormat>Widescreen</PresentationFormat>
  <Paragraphs>285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Calibri Light</vt:lpstr>
      <vt:lpstr>Century Gothic</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Qian Ang</dc:creator>
  <cp:lastModifiedBy>Microsoft Office User</cp:lastModifiedBy>
  <cp:revision>57</cp:revision>
  <dcterms:created xsi:type="dcterms:W3CDTF">2020-05-08T17:21:41Z</dcterms:created>
  <dcterms:modified xsi:type="dcterms:W3CDTF">2020-05-09T17:47:14Z</dcterms:modified>
</cp:coreProperties>
</file>