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0" r:id="rId1"/>
  </p:sldMasterIdLst>
  <p:sldIdLst>
    <p:sldId id="256" r:id="rId2"/>
    <p:sldId id="257" r:id="rId3"/>
    <p:sldId id="270" r:id="rId4"/>
    <p:sldId id="280" r:id="rId5"/>
    <p:sldId id="282" r:id="rId6"/>
    <p:sldId id="267" r:id="rId7"/>
    <p:sldId id="269" r:id="rId8"/>
    <p:sldId id="268" r:id="rId9"/>
    <p:sldId id="271" r:id="rId10"/>
    <p:sldId id="272" r:id="rId11"/>
    <p:sldId id="263" r:id="rId12"/>
    <p:sldId id="262" r:id="rId13"/>
    <p:sldId id="284" r:id="rId14"/>
    <p:sldId id="277" r:id="rId15"/>
    <p:sldId id="279" r:id="rId16"/>
    <p:sldId id="283" r:id="rId17"/>
    <p:sldId id="264" r:id="rId18"/>
    <p:sldId id="265" r:id="rId19"/>
    <p:sldId id="26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D9125F-20D4-42DC-BFE2-838A2A1414CA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E61D4324-E16D-4375-AA68-948A50EF65EB}">
      <dgm:prSet phldrT="[Text]" custT="1"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  <a:spcAft>
              <a:spcPts val="0"/>
            </a:spcAft>
          </a:pPr>
          <a:r>
            <a:rPr lang="en-US" sz="1800" b="1" dirty="0" err="1">
              <a:solidFill>
                <a:schemeClr val="bg1"/>
              </a:solidFill>
            </a:rPr>
            <a:t>Latar</a:t>
          </a:r>
          <a:r>
            <a:rPr lang="en-US" sz="1800" b="1" dirty="0">
              <a:solidFill>
                <a:schemeClr val="bg1"/>
              </a:solidFill>
            </a:rPr>
            <a:t> </a:t>
          </a:r>
          <a:r>
            <a:rPr lang="en-US" sz="1800" b="1" dirty="0" err="1">
              <a:solidFill>
                <a:schemeClr val="bg1"/>
              </a:solidFill>
            </a:rPr>
            <a:t>Belakang</a:t>
          </a:r>
          <a:endParaRPr lang="en-US" sz="1800" b="1" dirty="0">
            <a:solidFill>
              <a:schemeClr val="bg1"/>
            </a:solidFill>
          </a:endParaRPr>
        </a:p>
      </dgm:t>
    </dgm:pt>
    <dgm:pt modelId="{3C0F8AEF-2313-4232-A6B7-2EBE2352FEC6}" type="parTrans" cxnId="{99B7D729-70BD-4C02-AB6F-6D7A54424974}">
      <dgm:prSet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  <a:spcAft>
              <a:spcPts val="0"/>
            </a:spcAft>
          </a:pPr>
          <a:endParaRPr lang="en-US" sz="2800" b="1">
            <a:solidFill>
              <a:schemeClr val="bg1"/>
            </a:solidFill>
          </a:endParaRPr>
        </a:p>
      </dgm:t>
    </dgm:pt>
    <dgm:pt modelId="{66631FD0-4317-4DA5-87D9-02E8C15147FA}" type="sibTrans" cxnId="{99B7D729-70BD-4C02-AB6F-6D7A54424974}">
      <dgm:prSet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  <a:spcAft>
              <a:spcPts val="0"/>
            </a:spcAft>
          </a:pPr>
          <a:endParaRPr lang="en-US" sz="2800" b="1">
            <a:solidFill>
              <a:schemeClr val="bg1"/>
            </a:solidFill>
          </a:endParaRPr>
        </a:p>
      </dgm:t>
    </dgm:pt>
    <dgm:pt modelId="{123807D7-79C8-4751-9564-4F0097BDA3A8}">
      <dgm:prSet phldrT="[Text]" custT="1"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  <a:spcAft>
              <a:spcPts val="0"/>
            </a:spcAft>
          </a:pPr>
          <a:r>
            <a:rPr lang="en-US" sz="1800" b="1" dirty="0" err="1">
              <a:solidFill>
                <a:schemeClr val="bg1"/>
              </a:solidFill>
            </a:rPr>
            <a:t>Rumusan</a:t>
          </a:r>
          <a:r>
            <a:rPr lang="en-US" sz="1800" b="1" dirty="0">
              <a:solidFill>
                <a:schemeClr val="bg1"/>
              </a:solidFill>
            </a:rPr>
            <a:t> </a:t>
          </a:r>
          <a:r>
            <a:rPr lang="en-US" sz="1800" b="1" dirty="0" err="1">
              <a:solidFill>
                <a:schemeClr val="bg1"/>
              </a:solidFill>
            </a:rPr>
            <a:t>Masalah</a:t>
          </a:r>
          <a:endParaRPr lang="en-US" sz="1800" b="1" dirty="0">
            <a:solidFill>
              <a:schemeClr val="bg1"/>
            </a:solidFill>
          </a:endParaRPr>
        </a:p>
      </dgm:t>
    </dgm:pt>
    <dgm:pt modelId="{A6C4DE0D-6A97-4962-8E31-5A14F886F1AD}" type="parTrans" cxnId="{B300128E-9B5F-4C12-B15A-83A8F9803FEF}">
      <dgm:prSet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  <a:spcAft>
              <a:spcPts val="0"/>
            </a:spcAft>
          </a:pPr>
          <a:endParaRPr lang="en-US" sz="2800" b="1">
            <a:solidFill>
              <a:schemeClr val="bg1"/>
            </a:solidFill>
          </a:endParaRPr>
        </a:p>
      </dgm:t>
    </dgm:pt>
    <dgm:pt modelId="{9F448FBE-8B45-4A26-99CF-F9EEC086BD6C}" type="sibTrans" cxnId="{B300128E-9B5F-4C12-B15A-83A8F9803FEF}">
      <dgm:prSet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  <a:spcAft>
              <a:spcPts val="0"/>
            </a:spcAft>
          </a:pPr>
          <a:endParaRPr lang="en-US" sz="2800" b="1">
            <a:solidFill>
              <a:schemeClr val="bg1"/>
            </a:solidFill>
          </a:endParaRPr>
        </a:p>
      </dgm:t>
    </dgm:pt>
    <dgm:pt modelId="{7923757C-52FE-40DB-ABA5-9CD12BAB723D}">
      <dgm:prSet phldrT="[Text]" custT="1"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  <a:spcAft>
              <a:spcPts val="0"/>
            </a:spcAft>
          </a:pPr>
          <a:r>
            <a:rPr lang="en-US" sz="1800" b="1" dirty="0" err="1">
              <a:solidFill>
                <a:schemeClr val="bg1"/>
              </a:solidFill>
            </a:rPr>
            <a:t>Tujuan</a:t>
          </a:r>
          <a:r>
            <a:rPr lang="en-US" sz="1800" b="1" dirty="0">
              <a:solidFill>
                <a:schemeClr val="bg1"/>
              </a:solidFill>
            </a:rPr>
            <a:t> </a:t>
          </a:r>
          <a:r>
            <a:rPr lang="en-US" sz="1800" b="1" dirty="0" err="1">
              <a:solidFill>
                <a:schemeClr val="bg1"/>
              </a:solidFill>
            </a:rPr>
            <a:t>Penelitian</a:t>
          </a:r>
          <a:endParaRPr lang="en-US" sz="1800" b="1" dirty="0">
            <a:solidFill>
              <a:schemeClr val="bg1"/>
            </a:solidFill>
          </a:endParaRPr>
        </a:p>
      </dgm:t>
    </dgm:pt>
    <dgm:pt modelId="{74ADD462-A983-4A86-8752-3BF2BEDEDDF4}" type="parTrans" cxnId="{47089B7B-782E-4419-BE91-B15438E3D0D5}">
      <dgm:prSet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  <a:spcAft>
              <a:spcPts val="0"/>
            </a:spcAft>
          </a:pPr>
          <a:endParaRPr lang="en-US" sz="2800" b="1">
            <a:solidFill>
              <a:schemeClr val="bg1"/>
            </a:solidFill>
          </a:endParaRPr>
        </a:p>
      </dgm:t>
    </dgm:pt>
    <dgm:pt modelId="{C4512AB1-8849-4F79-840B-1F8054DFDFC0}" type="sibTrans" cxnId="{47089B7B-782E-4419-BE91-B15438E3D0D5}">
      <dgm:prSet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  <a:spcAft>
              <a:spcPts val="0"/>
            </a:spcAft>
          </a:pPr>
          <a:endParaRPr lang="en-US" sz="2800" b="1">
            <a:solidFill>
              <a:schemeClr val="bg1"/>
            </a:solidFill>
          </a:endParaRPr>
        </a:p>
      </dgm:t>
    </dgm:pt>
    <dgm:pt modelId="{B12EBBC5-C2FF-4126-A7A8-1C74AF434A33}">
      <dgm:prSet phldrT="[Text]" custT="1"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  <a:spcAft>
              <a:spcPts val="0"/>
            </a:spcAft>
          </a:pPr>
          <a:r>
            <a:rPr lang="en-US" sz="1800" b="1" dirty="0" err="1">
              <a:solidFill>
                <a:schemeClr val="bg1"/>
              </a:solidFill>
            </a:rPr>
            <a:t>Keaslian</a:t>
          </a:r>
          <a:r>
            <a:rPr lang="en-US" sz="1800" b="1" dirty="0">
              <a:solidFill>
                <a:schemeClr val="bg1"/>
              </a:solidFill>
            </a:rPr>
            <a:t> </a:t>
          </a:r>
          <a:r>
            <a:rPr lang="en-US" sz="1800" b="1" dirty="0" err="1">
              <a:solidFill>
                <a:schemeClr val="bg1"/>
              </a:solidFill>
            </a:rPr>
            <a:t>Penelitian</a:t>
          </a:r>
          <a:endParaRPr lang="en-US" sz="1800" b="1" dirty="0">
            <a:solidFill>
              <a:schemeClr val="bg1"/>
            </a:solidFill>
          </a:endParaRPr>
        </a:p>
      </dgm:t>
    </dgm:pt>
    <dgm:pt modelId="{72883FBA-290E-4A4E-9000-252B6B6402F4}" type="parTrans" cxnId="{7831933A-A211-4F36-A673-1244FEE88DD8}">
      <dgm:prSet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  <a:spcAft>
              <a:spcPts val="0"/>
            </a:spcAft>
          </a:pPr>
          <a:endParaRPr lang="en-US" sz="2800" b="1">
            <a:solidFill>
              <a:schemeClr val="bg1"/>
            </a:solidFill>
          </a:endParaRPr>
        </a:p>
      </dgm:t>
    </dgm:pt>
    <dgm:pt modelId="{BA193C71-A2FB-4EE4-AFDC-E41093D7F946}" type="sibTrans" cxnId="{7831933A-A211-4F36-A673-1244FEE88DD8}">
      <dgm:prSet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  <a:spcAft>
              <a:spcPts val="0"/>
            </a:spcAft>
          </a:pPr>
          <a:endParaRPr lang="en-US" sz="2800" b="1">
            <a:solidFill>
              <a:schemeClr val="bg1"/>
            </a:solidFill>
          </a:endParaRPr>
        </a:p>
      </dgm:t>
    </dgm:pt>
    <dgm:pt modelId="{03E42D0A-A83C-484A-BE20-AC5631BFD6C8}" type="pres">
      <dgm:prSet presAssocID="{1ED9125F-20D4-42DC-BFE2-838A2A1414CA}" presName="Name0" presStyleCnt="0">
        <dgm:presLayoutVars>
          <dgm:dir/>
          <dgm:resizeHandles val="exact"/>
        </dgm:presLayoutVars>
      </dgm:prSet>
      <dgm:spPr/>
    </dgm:pt>
    <dgm:pt modelId="{FD225496-73CD-4709-86CB-D855A58C5627}" type="pres">
      <dgm:prSet presAssocID="{E61D4324-E16D-4375-AA68-948A50EF65EB}" presName="composite" presStyleCnt="0"/>
      <dgm:spPr/>
    </dgm:pt>
    <dgm:pt modelId="{67A66598-E4BE-4D20-86C8-9E9B6602A158}" type="pres">
      <dgm:prSet presAssocID="{E61D4324-E16D-4375-AA68-948A50EF65EB}" presName="bgChev" presStyleLbl="node1" presStyleIdx="0" presStyleCnt="4"/>
      <dgm:spPr/>
    </dgm:pt>
    <dgm:pt modelId="{802EE097-3C1D-4362-BC46-3CA5AA2ACC7D}" type="pres">
      <dgm:prSet presAssocID="{E61D4324-E16D-4375-AA68-948A50EF65EB}" presName="txNode" presStyleLbl="fgAcc1" presStyleIdx="0" presStyleCnt="4">
        <dgm:presLayoutVars>
          <dgm:bulletEnabled val="1"/>
        </dgm:presLayoutVars>
      </dgm:prSet>
      <dgm:spPr/>
    </dgm:pt>
    <dgm:pt modelId="{61783534-66AB-46E1-B6AC-A2C48E354544}" type="pres">
      <dgm:prSet presAssocID="{66631FD0-4317-4DA5-87D9-02E8C15147FA}" presName="compositeSpace" presStyleCnt="0"/>
      <dgm:spPr/>
    </dgm:pt>
    <dgm:pt modelId="{ED799FC9-9424-4EA9-8114-0AE08E8C2BEF}" type="pres">
      <dgm:prSet presAssocID="{123807D7-79C8-4751-9564-4F0097BDA3A8}" presName="composite" presStyleCnt="0"/>
      <dgm:spPr/>
    </dgm:pt>
    <dgm:pt modelId="{0FCA85A6-A6C0-4A4A-8595-E14AE2EAEE8B}" type="pres">
      <dgm:prSet presAssocID="{123807D7-79C8-4751-9564-4F0097BDA3A8}" presName="bgChev" presStyleLbl="node1" presStyleIdx="1" presStyleCnt="4"/>
      <dgm:spPr/>
    </dgm:pt>
    <dgm:pt modelId="{15BE6D59-C93D-4781-8570-E791A4545DAD}" type="pres">
      <dgm:prSet presAssocID="{123807D7-79C8-4751-9564-4F0097BDA3A8}" presName="txNode" presStyleLbl="fgAcc1" presStyleIdx="1" presStyleCnt="4">
        <dgm:presLayoutVars>
          <dgm:bulletEnabled val="1"/>
        </dgm:presLayoutVars>
      </dgm:prSet>
      <dgm:spPr/>
    </dgm:pt>
    <dgm:pt modelId="{38BBEC22-24EE-4EDA-B75C-6FF2244AE18B}" type="pres">
      <dgm:prSet presAssocID="{9F448FBE-8B45-4A26-99CF-F9EEC086BD6C}" presName="compositeSpace" presStyleCnt="0"/>
      <dgm:spPr/>
    </dgm:pt>
    <dgm:pt modelId="{C9259124-7B49-4356-9329-F8424F302EFE}" type="pres">
      <dgm:prSet presAssocID="{7923757C-52FE-40DB-ABA5-9CD12BAB723D}" presName="composite" presStyleCnt="0"/>
      <dgm:spPr/>
    </dgm:pt>
    <dgm:pt modelId="{7D2A98BE-D77C-46DD-9EF6-137C06FA083F}" type="pres">
      <dgm:prSet presAssocID="{7923757C-52FE-40DB-ABA5-9CD12BAB723D}" presName="bgChev" presStyleLbl="node1" presStyleIdx="2" presStyleCnt="4"/>
      <dgm:spPr/>
    </dgm:pt>
    <dgm:pt modelId="{2F5ABB79-50C0-4CC9-8E1F-B1FC81599866}" type="pres">
      <dgm:prSet presAssocID="{7923757C-52FE-40DB-ABA5-9CD12BAB723D}" presName="txNode" presStyleLbl="fgAcc1" presStyleIdx="2" presStyleCnt="4">
        <dgm:presLayoutVars>
          <dgm:bulletEnabled val="1"/>
        </dgm:presLayoutVars>
      </dgm:prSet>
      <dgm:spPr/>
    </dgm:pt>
    <dgm:pt modelId="{030B5531-3579-45E6-860F-4F43ECE15422}" type="pres">
      <dgm:prSet presAssocID="{C4512AB1-8849-4F79-840B-1F8054DFDFC0}" presName="compositeSpace" presStyleCnt="0"/>
      <dgm:spPr/>
    </dgm:pt>
    <dgm:pt modelId="{770F87FD-3875-4D5D-90BC-2883B45943DA}" type="pres">
      <dgm:prSet presAssocID="{B12EBBC5-C2FF-4126-A7A8-1C74AF434A33}" presName="composite" presStyleCnt="0"/>
      <dgm:spPr/>
    </dgm:pt>
    <dgm:pt modelId="{EF7F3C1D-DB62-430F-9646-E0E05C95E579}" type="pres">
      <dgm:prSet presAssocID="{B12EBBC5-C2FF-4126-A7A8-1C74AF434A33}" presName="bgChev" presStyleLbl="node1" presStyleIdx="3" presStyleCnt="4"/>
      <dgm:spPr/>
    </dgm:pt>
    <dgm:pt modelId="{53F0F6DE-986B-4B01-AB54-6BC6D2A53648}" type="pres">
      <dgm:prSet presAssocID="{B12EBBC5-C2FF-4126-A7A8-1C74AF434A33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BE6B2213-8442-48FD-9005-2AD5B94E10E8}" type="presOf" srcId="{E61D4324-E16D-4375-AA68-948A50EF65EB}" destId="{802EE097-3C1D-4362-BC46-3CA5AA2ACC7D}" srcOrd="0" destOrd="0" presId="urn:microsoft.com/office/officeart/2005/8/layout/chevronAccent+Icon"/>
    <dgm:cxn modelId="{99B7D729-70BD-4C02-AB6F-6D7A54424974}" srcId="{1ED9125F-20D4-42DC-BFE2-838A2A1414CA}" destId="{E61D4324-E16D-4375-AA68-948A50EF65EB}" srcOrd="0" destOrd="0" parTransId="{3C0F8AEF-2313-4232-A6B7-2EBE2352FEC6}" sibTransId="{66631FD0-4317-4DA5-87D9-02E8C15147FA}"/>
    <dgm:cxn modelId="{7831933A-A211-4F36-A673-1244FEE88DD8}" srcId="{1ED9125F-20D4-42DC-BFE2-838A2A1414CA}" destId="{B12EBBC5-C2FF-4126-A7A8-1C74AF434A33}" srcOrd="3" destOrd="0" parTransId="{72883FBA-290E-4A4E-9000-252B6B6402F4}" sibTransId="{BA193C71-A2FB-4EE4-AFDC-E41093D7F946}"/>
    <dgm:cxn modelId="{ABBC475B-F38A-4DD4-BEBB-FF9385081F83}" type="presOf" srcId="{1ED9125F-20D4-42DC-BFE2-838A2A1414CA}" destId="{03E42D0A-A83C-484A-BE20-AC5631BFD6C8}" srcOrd="0" destOrd="0" presId="urn:microsoft.com/office/officeart/2005/8/layout/chevronAccent+Icon"/>
    <dgm:cxn modelId="{AAF3A96D-AC4B-483B-9C32-5E8253B12834}" type="presOf" srcId="{B12EBBC5-C2FF-4126-A7A8-1C74AF434A33}" destId="{53F0F6DE-986B-4B01-AB54-6BC6D2A53648}" srcOrd="0" destOrd="0" presId="urn:microsoft.com/office/officeart/2005/8/layout/chevronAccent+Icon"/>
    <dgm:cxn modelId="{47089B7B-782E-4419-BE91-B15438E3D0D5}" srcId="{1ED9125F-20D4-42DC-BFE2-838A2A1414CA}" destId="{7923757C-52FE-40DB-ABA5-9CD12BAB723D}" srcOrd="2" destOrd="0" parTransId="{74ADD462-A983-4A86-8752-3BF2BEDEDDF4}" sibTransId="{C4512AB1-8849-4F79-840B-1F8054DFDFC0}"/>
    <dgm:cxn modelId="{B300128E-9B5F-4C12-B15A-83A8F9803FEF}" srcId="{1ED9125F-20D4-42DC-BFE2-838A2A1414CA}" destId="{123807D7-79C8-4751-9564-4F0097BDA3A8}" srcOrd="1" destOrd="0" parTransId="{A6C4DE0D-6A97-4962-8E31-5A14F886F1AD}" sibTransId="{9F448FBE-8B45-4A26-99CF-F9EEC086BD6C}"/>
    <dgm:cxn modelId="{03DD8A95-8BBB-4723-8B82-6117B3D1C28E}" type="presOf" srcId="{123807D7-79C8-4751-9564-4F0097BDA3A8}" destId="{15BE6D59-C93D-4781-8570-E791A4545DAD}" srcOrd="0" destOrd="0" presId="urn:microsoft.com/office/officeart/2005/8/layout/chevronAccent+Icon"/>
    <dgm:cxn modelId="{403FC5B4-1C0E-497B-A3EE-0630774A29AA}" type="presOf" srcId="{7923757C-52FE-40DB-ABA5-9CD12BAB723D}" destId="{2F5ABB79-50C0-4CC9-8E1F-B1FC81599866}" srcOrd="0" destOrd="0" presId="urn:microsoft.com/office/officeart/2005/8/layout/chevronAccent+Icon"/>
    <dgm:cxn modelId="{C6E39BCC-6EE8-4262-A8E6-BF5A78A35A39}" type="presParOf" srcId="{03E42D0A-A83C-484A-BE20-AC5631BFD6C8}" destId="{FD225496-73CD-4709-86CB-D855A58C5627}" srcOrd="0" destOrd="0" presId="urn:microsoft.com/office/officeart/2005/8/layout/chevronAccent+Icon"/>
    <dgm:cxn modelId="{7CBAB736-D1E6-4677-B4F3-00AA6F550C1C}" type="presParOf" srcId="{FD225496-73CD-4709-86CB-D855A58C5627}" destId="{67A66598-E4BE-4D20-86C8-9E9B6602A158}" srcOrd="0" destOrd="0" presId="urn:microsoft.com/office/officeart/2005/8/layout/chevronAccent+Icon"/>
    <dgm:cxn modelId="{EB605713-F84E-461D-BF40-87107D58FD5D}" type="presParOf" srcId="{FD225496-73CD-4709-86CB-D855A58C5627}" destId="{802EE097-3C1D-4362-BC46-3CA5AA2ACC7D}" srcOrd="1" destOrd="0" presId="urn:microsoft.com/office/officeart/2005/8/layout/chevronAccent+Icon"/>
    <dgm:cxn modelId="{D2D60987-49E1-4088-A0AE-D8A5A2069E47}" type="presParOf" srcId="{03E42D0A-A83C-484A-BE20-AC5631BFD6C8}" destId="{61783534-66AB-46E1-B6AC-A2C48E354544}" srcOrd="1" destOrd="0" presId="urn:microsoft.com/office/officeart/2005/8/layout/chevronAccent+Icon"/>
    <dgm:cxn modelId="{61D69607-576E-4755-933F-4D0B6A997D03}" type="presParOf" srcId="{03E42D0A-A83C-484A-BE20-AC5631BFD6C8}" destId="{ED799FC9-9424-4EA9-8114-0AE08E8C2BEF}" srcOrd="2" destOrd="0" presId="urn:microsoft.com/office/officeart/2005/8/layout/chevronAccent+Icon"/>
    <dgm:cxn modelId="{9C1AE6E9-0528-42C6-BEBB-695B13E6A4A8}" type="presParOf" srcId="{ED799FC9-9424-4EA9-8114-0AE08E8C2BEF}" destId="{0FCA85A6-A6C0-4A4A-8595-E14AE2EAEE8B}" srcOrd="0" destOrd="0" presId="urn:microsoft.com/office/officeart/2005/8/layout/chevronAccent+Icon"/>
    <dgm:cxn modelId="{62AB5AFA-33E5-49ED-A702-672573912321}" type="presParOf" srcId="{ED799FC9-9424-4EA9-8114-0AE08E8C2BEF}" destId="{15BE6D59-C93D-4781-8570-E791A4545DAD}" srcOrd="1" destOrd="0" presId="urn:microsoft.com/office/officeart/2005/8/layout/chevronAccent+Icon"/>
    <dgm:cxn modelId="{BCE9D155-DB86-4178-8C4C-0E69AA714745}" type="presParOf" srcId="{03E42D0A-A83C-484A-BE20-AC5631BFD6C8}" destId="{38BBEC22-24EE-4EDA-B75C-6FF2244AE18B}" srcOrd="3" destOrd="0" presId="urn:microsoft.com/office/officeart/2005/8/layout/chevronAccent+Icon"/>
    <dgm:cxn modelId="{FCB9883D-6BE2-43B5-9CB2-9F301019674F}" type="presParOf" srcId="{03E42D0A-A83C-484A-BE20-AC5631BFD6C8}" destId="{C9259124-7B49-4356-9329-F8424F302EFE}" srcOrd="4" destOrd="0" presId="urn:microsoft.com/office/officeart/2005/8/layout/chevronAccent+Icon"/>
    <dgm:cxn modelId="{8DC1AE57-E616-4AF6-9E1D-8CF8B148E10D}" type="presParOf" srcId="{C9259124-7B49-4356-9329-F8424F302EFE}" destId="{7D2A98BE-D77C-46DD-9EF6-137C06FA083F}" srcOrd="0" destOrd="0" presId="urn:microsoft.com/office/officeart/2005/8/layout/chevronAccent+Icon"/>
    <dgm:cxn modelId="{83B763B9-56BB-4827-8AF5-16E97B392C4E}" type="presParOf" srcId="{C9259124-7B49-4356-9329-F8424F302EFE}" destId="{2F5ABB79-50C0-4CC9-8E1F-B1FC81599866}" srcOrd="1" destOrd="0" presId="urn:microsoft.com/office/officeart/2005/8/layout/chevronAccent+Icon"/>
    <dgm:cxn modelId="{10C4F95A-A34F-43D4-B276-75EF59845372}" type="presParOf" srcId="{03E42D0A-A83C-484A-BE20-AC5631BFD6C8}" destId="{030B5531-3579-45E6-860F-4F43ECE15422}" srcOrd="5" destOrd="0" presId="urn:microsoft.com/office/officeart/2005/8/layout/chevronAccent+Icon"/>
    <dgm:cxn modelId="{4E13EEFA-8E6E-47FA-9ECA-2DAC55C094B3}" type="presParOf" srcId="{03E42D0A-A83C-484A-BE20-AC5631BFD6C8}" destId="{770F87FD-3875-4D5D-90BC-2883B45943DA}" srcOrd="6" destOrd="0" presId="urn:microsoft.com/office/officeart/2005/8/layout/chevronAccent+Icon"/>
    <dgm:cxn modelId="{A71CAE1B-6D57-497C-B708-8C1D59580C05}" type="presParOf" srcId="{770F87FD-3875-4D5D-90BC-2883B45943DA}" destId="{EF7F3C1D-DB62-430F-9646-E0E05C95E579}" srcOrd="0" destOrd="0" presId="urn:microsoft.com/office/officeart/2005/8/layout/chevronAccent+Icon"/>
    <dgm:cxn modelId="{975486FB-6485-4F15-A087-7D6449731708}" type="presParOf" srcId="{770F87FD-3875-4D5D-90BC-2883B45943DA}" destId="{53F0F6DE-986B-4B01-AB54-6BC6D2A536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4B8CCB-AA08-416F-8A04-84A55E1686F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9B522-91AC-41C9-B928-4D52B35D590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153 </a:t>
          </a:r>
          <a:r>
            <a:rPr lang="en-US" dirty="0" err="1">
              <a:solidFill>
                <a:schemeClr val="tx1"/>
              </a:solidFill>
            </a:rPr>
            <a:t>referensi</a:t>
          </a:r>
          <a:r>
            <a:rPr lang="en-US" dirty="0">
              <a:solidFill>
                <a:schemeClr val="tx1"/>
              </a:solidFill>
            </a:rPr>
            <a:t>:</a:t>
          </a:r>
        </a:p>
        <a:p>
          <a:r>
            <a:rPr lang="en-US" dirty="0" err="1">
              <a:solidFill>
                <a:schemeClr val="tx1"/>
              </a:solidFill>
            </a:rPr>
            <a:t>buku</a:t>
          </a:r>
          <a:r>
            <a:rPr lang="en-US" dirty="0">
              <a:solidFill>
                <a:schemeClr val="tx1"/>
              </a:solidFill>
            </a:rPr>
            <a:t>, </a:t>
          </a:r>
          <a:r>
            <a:rPr lang="en-US" dirty="0" err="1">
              <a:solidFill>
                <a:schemeClr val="tx1"/>
              </a:solidFill>
            </a:rPr>
            <a:t>jurnal</a:t>
          </a:r>
          <a:r>
            <a:rPr lang="en-US" dirty="0">
              <a:solidFill>
                <a:schemeClr val="tx1"/>
              </a:solidFill>
            </a:rPr>
            <a:t>, </a:t>
          </a:r>
          <a:r>
            <a:rPr lang="en-US" dirty="0" err="1">
              <a:solidFill>
                <a:schemeClr val="tx1"/>
              </a:solidFill>
            </a:rPr>
            <a:t>laporan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penelitian</a:t>
          </a:r>
          <a:r>
            <a:rPr lang="en-US" dirty="0">
              <a:solidFill>
                <a:schemeClr val="tx1"/>
              </a:solidFill>
            </a:rPr>
            <a:t>, proceeding</a:t>
          </a:r>
        </a:p>
      </dgm:t>
    </dgm:pt>
    <dgm:pt modelId="{31C25735-C577-4789-9D87-E2553F748778}" type="parTrans" cxnId="{7DBFE6A2-B0C0-4FE5-9310-D329AE6626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6618DA-403C-40BD-ABAF-D2F5C16B9809}" type="sibTrans" cxnId="{7DBFE6A2-B0C0-4FE5-9310-D329AE6626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A44A1A-576A-48AF-A3CD-994086B9787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55 ref </a:t>
          </a:r>
          <a:r>
            <a:rPr lang="en-US" dirty="0" err="1">
              <a:solidFill>
                <a:schemeClr val="tx1"/>
              </a:solidFill>
            </a:rPr>
            <a:t>tertulis</a:t>
          </a:r>
          <a:r>
            <a:rPr lang="en-US" dirty="0">
              <a:solidFill>
                <a:schemeClr val="tx1"/>
              </a:solidFill>
            </a:rPr>
            <a:t> di proposal</a:t>
          </a:r>
        </a:p>
      </dgm:t>
    </dgm:pt>
    <dgm:pt modelId="{8B033D9F-E607-42CF-B104-F89A6D90F0ED}" type="parTrans" cxnId="{276AD2E5-B0BD-44D2-B12B-798EA411F70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60811D-6047-4C5C-8B42-05FB518CC5B5}" type="sibTrans" cxnId="{276AD2E5-B0BD-44D2-B12B-798EA411F70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C8AC481-1615-4B03-BE26-B6ABC36B417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 ref </a:t>
          </a:r>
          <a:r>
            <a:rPr lang="en-US" dirty="0" err="1">
              <a:solidFill>
                <a:schemeClr val="tx1"/>
              </a:solidFill>
            </a:rPr>
            <a:t>diambil</a:t>
          </a:r>
          <a:r>
            <a:rPr lang="en-US" dirty="0">
              <a:solidFill>
                <a:schemeClr val="tx1"/>
              </a:solidFill>
            </a:rPr>
            <a:t> yang paling </a:t>
          </a:r>
          <a:r>
            <a:rPr lang="en-US" dirty="0" err="1">
              <a:solidFill>
                <a:schemeClr val="tx1"/>
              </a:solidFill>
            </a:rPr>
            <a:t>relevan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dalam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waktu</a:t>
          </a:r>
          <a:r>
            <a:rPr lang="en-US" dirty="0">
              <a:solidFill>
                <a:schemeClr val="tx1"/>
              </a:solidFill>
            </a:rPr>
            <a:t> 5 </a:t>
          </a:r>
          <a:r>
            <a:rPr lang="en-US" dirty="0" err="1">
              <a:solidFill>
                <a:schemeClr val="tx1"/>
              </a:solidFill>
            </a:rPr>
            <a:t>tahun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terakhir</a:t>
          </a:r>
          <a:endParaRPr lang="en-US" dirty="0">
            <a:solidFill>
              <a:schemeClr val="tx1"/>
            </a:solidFill>
          </a:endParaRPr>
        </a:p>
      </dgm:t>
    </dgm:pt>
    <dgm:pt modelId="{D5F7B622-2214-4FD6-9768-77DBEE7DCD15}" type="parTrans" cxnId="{B3B8ACC8-2154-445B-80CE-B103F187453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B2C830F-21F1-406E-BBEC-616C9657C222}" type="sibTrans" cxnId="{B3B8ACC8-2154-445B-80CE-B103F187453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414DA84-CF22-4C47-B256-3D10EFCDE6FE}" type="pres">
      <dgm:prSet presAssocID="{5F4B8CCB-AA08-416F-8A04-84A55E1686F9}" presName="Name0" presStyleCnt="0">
        <dgm:presLayoutVars>
          <dgm:dir/>
          <dgm:resizeHandles val="exact"/>
        </dgm:presLayoutVars>
      </dgm:prSet>
      <dgm:spPr/>
    </dgm:pt>
    <dgm:pt modelId="{E959D24D-D4E4-47DB-B2E1-5F8B08D28824}" type="pres">
      <dgm:prSet presAssocID="{AF59B522-91AC-41C9-B928-4D52B35D590B}" presName="node" presStyleLbl="node1" presStyleIdx="0" presStyleCnt="3">
        <dgm:presLayoutVars>
          <dgm:bulletEnabled val="1"/>
        </dgm:presLayoutVars>
      </dgm:prSet>
      <dgm:spPr/>
    </dgm:pt>
    <dgm:pt modelId="{C2808A74-6DF5-4AE7-B960-4CB1EE87DA20}" type="pres">
      <dgm:prSet presAssocID="{6E6618DA-403C-40BD-ABAF-D2F5C16B9809}" presName="sibTrans" presStyleLbl="sibTrans2D1" presStyleIdx="0" presStyleCnt="2"/>
      <dgm:spPr/>
    </dgm:pt>
    <dgm:pt modelId="{B215E62C-4961-4809-9B9D-F62B2694C53C}" type="pres">
      <dgm:prSet presAssocID="{6E6618DA-403C-40BD-ABAF-D2F5C16B9809}" presName="connectorText" presStyleLbl="sibTrans2D1" presStyleIdx="0" presStyleCnt="2"/>
      <dgm:spPr/>
    </dgm:pt>
    <dgm:pt modelId="{306EF24D-1B79-45D0-93D3-6C475F076720}" type="pres">
      <dgm:prSet presAssocID="{5BA44A1A-576A-48AF-A3CD-994086B97873}" presName="node" presStyleLbl="node1" presStyleIdx="1" presStyleCnt="3">
        <dgm:presLayoutVars>
          <dgm:bulletEnabled val="1"/>
        </dgm:presLayoutVars>
      </dgm:prSet>
      <dgm:spPr/>
    </dgm:pt>
    <dgm:pt modelId="{D93FFD9F-AE91-430C-BB56-A4559C6CD5DE}" type="pres">
      <dgm:prSet presAssocID="{9F60811D-6047-4C5C-8B42-05FB518CC5B5}" presName="sibTrans" presStyleLbl="sibTrans2D1" presStyleIdx="1" presStyleCnt="2"/>
      <dgm:spPr/>
    </dgm:pt>
    <dgm:pt modelId="{AB67AD0F-2D31-4238-B5A6-AD44E85F9BD8}" type="pres">
      <dgm:prSet presAssocID="{9F60811D-6047-4C5C-8B42-05FB518CC5B5}" presName="connectorText" presStyleLbl="sibTrans2D1" presStyleIdx="1" presStyleCnt="2"/>
      <dgm:spPr/>
    </dgm:pt>
    <dgm:pt modelId="{5BA99885-CCC7-4C1C-8395-9ACF94BD474C}" type="pres">
      <dgm:prSet presAssocID="{0C8AC481-1615-4B03-BE26-B6ABC36B417F}" presName="node" presStyleLbl="node1" presStyleIdx="2" presStyleCnt="3">
        <dgm:presLayoutVars>
          <dgm:bulletEnabled val="1"/>
        </dgm:presLayoutVars>
      </dgm:prSet>
      <dgm:spPr/>
    </dgm:pt>
  </dgm:ptLst>
  <dgm:cxnLst>
    <dgm:cxn modelId="{A9456633-77FB-4D3B-8DEF-1CFD87D9ABD5}" type="presOf" srcId="{0C8AC481-1615-4B03-BE26-B6ABC36B417F}" destId="{5BA99885-CCC7-4C1C-8395-9ACF94BD474C}" srcOrd="0" destOrd="0" presId="urn:microsoft.com/office/officeart/2005/8/layout/process1"/>
    <dgm:cxn modelId="{D9F06336-C567-4620-924A-11FA6DD5F317}" type="presOf" srcId="{5F4B8CCB-AA08-416F-8A04-84A55E1686F9}" destId="{7414DA84-CF22-4C47-B256-3D10EFCDE6FE}" srcOrd="0" destOrd="0" presId="urn:microsoft.com/office/officeart/2005/8/layout/process1"/>
    <dgm:cxn modelId="{9A9A8E60-883E-48FD-9625-304659752D0C}" type="presOf" srcId="{AF59B522-91AC-41C9-B928-4D52B35D590B}" destId="{E959D24D-D4E4-47DB-B2E1-5F8B08D28824}" srcOrd="0" destOrd="0" presId="urn:microsoft.com/office/officeart/2005/8/layout/process1"/>
    <dgm:cxn modelId="{234B2280-0769-49DD-8922-C447B294C1DD}" type="presOf" srcId="{6E6618DA-403C-40BD-ABAF-D2F5C16B9809}" destId="{C2808A74-6DF5-4AE7-B960-4CB1EE87DA20}" srcOrd="0" destOrd="0" presId="urn:microsoft.com/office/officeart/2005/8/layout/process1"/>
    <dgm:cxn modelId="{7DBFE6A2-B0C0-4FE5-9310-D329AE66269E}" srcId="{5F4B8CCB-AA08-416F-8A04-84A55E1686F9}" destId="{AF59B522-91AC-41C9-B928-4D52B35D590B}" srcOrd="0" destOrd="0" parTransId="{31C25735-C577-4789-9D87-E2553F748778}" sibTransId="{6E6618DA-403C-40BD-ABAF-D2F5C16B9809}"/>
    <dgm:cxn modelId="{180458BB-2DBC-4E1C-83B5-D003496BE3EB}" type="presOf" srcId="{5BA44A1A-576A-48AF-A3CD-994086B97873}" destId="{306EF24D-1B79-45D0-93D3-6C475F076720}" srcOrd="0" destOrd="0" presId="urn:microsoft.com/office/officeart/2005/8/layout/process1"/>
    <dgm:cxn modelId="{B3B8ACC8-2154-445B-80CE-B103F1874536}" srcId="{5F4B8CCB-AA08-416F-8A04-84A55E1686F9}" destId="{0C8AC481-1615-4B03-BE26-B6ABC36B417F}" srcOrd="2" destOrd="0" parTransId="{D5F7B622-2214-4FD6-9768-77DBEE7DCD15}" sibTransId="{3B2C830F-21F1-406E-BBEC-616C9657C222}"/>
    <dgm:cxn modelId="{7E7CD2DE-1965-40E3-8558-37084A4299E4}" type="presOf" srcId="{9F60811D-6047-4C5C-8B42-05FB518CC5B5}" destId="{D93FFD9F-AE91-430C-BB56-A4559C6CD5DE}" srcOrd="0" destOrd="0" presId="urn:microsoft.com/office/officeart/2005/8/layout/process1"/>
    <dgm:cxn modelId="{C391EADF-60CE-4819-9969-2F917CA0F303}" type="presOf" srcId="{6E6618DA-403C-40BD-ABAF-D2F5C16B9809}" destId="{B215E62C-4961-4809-9B9D-F62B2694C53C}" srcOrd="1" destOrd="0" presId="urn:microsoft.com/office/officeart/2005/8/layout/process1"/>
    <dgm:cxn modelId="{276AD2E5-B0BD-44D2-B12B-798EA411F702}" srcId="{5F4B8CCB-AA08-416F-8A04-84A55E1686F9}" destId="{5BA44A1A-576A-48AF-A3CD-994086B97873}" srcOrd="1" destOrd="0" parTransId="{8B033D9F-E607-42CF-B104-F89A6D90F0ED}" sibTransId="{9F60811D-6047-4C5C-8B42-05FB518CC5B5}"/>
    <dgm:cxn modelId="{E1839CF0-57B7-4BCC-AC45-4E9BE08CF7DD}" type="presOf" srcId="{9F60811D-6047-4C5C-8B42-05FB518CC5B5}" destId="{AB67AD0F-2D31-4238-B5A6-AD44E85F9BD8}" srcOrd="1" destOrd="0" presId="urn:microsoft.com/office/officeart/2005/8/layout/process1"/>
    <dgm:cxn modelId="{25E567A1-282A-43DB-86E8-512F85234D57}" type="presParOf" srcId="{7414DA84-CF22-4C47-B256-3D10EFCDE6FE}" destId="{E959D24D-D4E4-47DB-B2E1-5F8B08D28824}" srcOrd="0" destOrd="0" presId="urn:microsoft.com/office/officeart/2005/8/layout/process1"/>
    <dgm:cxn modelId="{B379613D-514E-4084-AEFC-A18E39198852}" type="presParOf" srcId="{7414DA84-CF22-4C47-B256-3D10EFCDE6FE}" destId="{C2808A74-6DF5-4AE7-B960-4CB1EE87DA20}" srcOrd="1" destOrd="0" presId="urn:microsoft.com/office/officeart/2005/8/layout/process1"/>
    <dgm:cxn modelId="{B1ED0E58-DCAA-4978-90DF-EBA7FBF4C850}" type="presParOf" srcId="{C2808A74-6DF5-4AE7-B960-4CB1EE87DA20}" destId="{B215E62C-4961-4809-9B9D-F62B2694C53C}" srcOrd="0" destOrd="0" presId="urn:microsoft.com/office/officeart/2005/8/layout/process1"/>
    <dgm:cxn modelId="{C0E4AAF6-7430-4E98-B2D3-0B1648DEDE1F}" type="presParOf" srcId="{7414DA84-CF22-4C47-B256-3D10EFCDE6FE}" destId="{306EF24D-1B79-45D0-93D3-6C475F076720}" srcOrd="2" destOrd="0" presId="urn:microsoft.com/office/officeart/2005/8/layout/process1"/>
    <dgm:cxn modelId="{61DF0268-69E7-4D13-BBBE-4CF270DC83F7}" type="presParOf" srcId="{7414DA84-CF22-4C47-B256-3D10EFCDE6FE}" destId="{D93FFD9F-AE91-430C-BB56-A4559C6CD5DE}" srcOrd="3" destOrd="0" presId="urn:microsoft.com/office/officeart/2005/8/layout/process1"/>
    <dgm:cxn modelId="{0FBADB37-0D80-4E85-A8BC-A6412608D9C3}" type="presParOf" srcId="{D93FFD9F-AE91-430C-BB56-A4559C6CD5DE}" destId="{AB67AD0F-2D31-4238-B5A6-AD44E85F9BD8}" srcOrd="0" destOrd="0" presId="urn:microsoft.com/office/officeart/2005/8/layout/process1"/>
    <dgm:cxn modelId="{E273AB54-F31D-4F8D-9722-B1F0F3727035}" type="presParOf" srcId="{7414DA84-CF22-4C47-B256-3D10EFCDE6FE}" destId="{5BA99885-CCC7-4C1C-8395-9ACF94BD474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66598-E4BE-4D20-86C8-9E9B6602A158}">
      <dsp:nvSpPr>
        <dsp:cNvPr id="0" name=""/>
        <dsp:cNvSpPr/>
      </dsp:nvSpPr>
      <dsp:spPr>
        <a:xfrm>
          <a:off x="5312" y="638603"/>
          <a:ext cx="2500419" cy="96516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EE097-3C1D-4362-BC46-3CA5AA2ACC7D}">
      <dsp:nvSpPr>
        <dsp:cNvPr id="0" name=""/>
        <dsp:cNvSpPr/>
      </dsp:nvSpPr>
      <dsp:spPr>
        <a:xfrm>
          <a:off x="672091" y="879894"/>
          <a:ext cx="2111465" cy="9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b="1" kern="1200" dirty="0" err="1">
              <a:solidFill>
                <a:schemeClr val="bg1"/>
              </a:solidFill>
            </a:rPr>
            <a:t>Latar</a:t>
          </a:r>
          <a:r>
            <a:rPr lang="en-US" sz="1800" b="1" kern="1200" dirty="0">
              <a:solidFill>
                <a:schemeClr val="bg1"/>
              </a:solidFill>
            </a:rPr>
            <a:t> </a:t>
          </a:r>
          <a:r>
            <a:rPr lang="en-US" sz="1800" b="1" kern="1200" dirty="0" err="1">
              <a:solidFill>
                <a:schemeClr val="bg1"/>
              </a:solidFill>
            </a:rPr>
            <a:t>Belakang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700360" y="908163"/>
        <a:ext cx="2054927" cy="908624"/>
      </dsp:txXfrm>
    </dsp:sp>
    <dsp:sp modelId="{0FCA85A6-A6C0-4A4A-8595-E14AE2EAEE8B}">
      <dsp:nvSpPr>
        <dsp:cNvPr id="0" name=""/>
        <dsp:cNvSpPr/>
      </dsp:nvSpPr>
      <dsp:spPr>
        <a:xfrm>
          <a:off x="2861347" y="638603"/>
          <a:ext cx="2500419" cy="96516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E6D59-C93D-4781-8570-E791A4545DAD}">
      <dsp:nvSpPr>
        <dsp:cNvPr id="0" name=""/>
        <dsp:cNvSpPr/>
      </dsp:nvSpPr>
      <dsp:spPr>
        <a:xfrm>
          <a:off x="3528126" y="879894"/>
          <a:ext cx="2111465" cy="9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b="1" kern="1200" dirty="0" err="1">
              <a:solidFill>
                <a:schemeClr val="bg1"/>
              </a:solidFill>
            </a:rPr>
            <a:t>Rumusan</a:t>
          </a:r>
          <a:r>
            <a:rPr lang="en-US" sz="1800" b="1" kern="1200" dirty="0">
              <a:solidFill>
                <a:schemeClr val="bg1"/>
              </a:solidFill>
            </a:rPr>
            <a:t> </a:t>
          </a:r>
          <a:r>
            <a:rPr lang="en-US" sz="1800" b="1" kern="1200" dirty="0" err="1">
              <a:solidFill>
                <a:schemeClr val="bg1"/>
              </a:solidFill>
            </a:rPr>
            <a:t>Masalah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3556395" y="908163"/>
        <a:ext cx="2054927" cy="908624"/>
      </dsp:txXfrm>
    </dsp:sp>
    <dsp:sp modelId="{7D2A98BE-D77C-46DD-9EF6-137C06FA083F}">
      <dsp:nvSpPr>
        <dsp:cNvPr id="0" name=""/>
        <dsp:cNvSpPr/>
      </dsp:nvSpPr>
      <dsp:spPr>
        <a:xfrm>
          <a:off x="5717382" y="638603"/>
          <a:ext cx="2500419" cy="96516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ABB79-50C0-4CC9-8E1F-B1FC81599866}">
      <dsp:nvSpPr>
        <dsp:cNvPr id="0" name=""/>
        <dsp:cNvSpPr/>
      </dsp:nvSpPr>
      <dsp:spPr>
        <a:xfrm>
          <a:off x="6384161" y="879894"/>
          <a:ext cx="2111465" cy="9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b="1" kern="1200" dirty="0" err="1">
              <a:solidFill>
                <a:schemeClr val="bg1"/>
              </a:solidFill>
            </a:rPr>
            <a:t>Tujuan</a:t>
          </a:r>
          <a:r>
            <a:rPr lang="en-US" sz="1800" b="1" kern="1200" dirty="0">
              <a:solidFill>
                <a:schemeClr val="bg1"/>
              </a:solidFill>
            </a:rPr>
            <a:t> </a:t>
          </a:r>
          <a:r>
            <a:rPr lang="en-US" sz="1800" b="1" kern="1200" dirty="0" err="1">
              <a:solidFill>
                <a:schemeClr val="bg1"/>
              </a:solidFill>
            </a:rPr>
            <a:t>Penelitian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6412430" y="908163"/>
        <a:ext cx="2054927" cy="908624"/>
      </dsp:txXfrm>
    </dsp:sp>
    <dsp:sp modelId="{EF7F3C1D-DB62-430F-9646-E0E05C95E579}">
      <dsp:nvSpPr>
        <dsp:cNvPr id="0" name=""/>
        <dsp:cNvSpPr/>
      </dsp:nvSpPr>
      <dsp:spPr>
        <a:xfrm>
          <a:off x="8573418" y="638603"/>
          <a:ext cx="2500419" cy="96516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0F6DE-986B-4B01-AB54-6BC6D2A53648}">
      <dsp:nvSpPr>
        <dsp:cNvPr id="0" name=""/>
        <dsp:cNvSpPr/>
      </dsp:nvSpPr>
      <dsp:spPr>
        <a:xfrm>
          <a:off x="9240196" y="879894"/>
          <a:ext cx="2111465" cy="9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b="1" kern="1200" dirty="0" err="1">
              <a:solidFill>
                <a:schemeClr val="bg1"/>
              </a:solidFill>
            </a:rPr>
            <a:t>Keaslian</a:t>
          </a:r>
          <a:r>
            <a:rPr lang="en-US" sz="1800" b="1" kern="1200" dirty="0">
              <a:solidFill>
                <a:schemeClr val="bg1"/>
              </a:solidFill>
            </a:rPr>
            <a:t> </a:t>
          </a:r>
          <a:r>
            <a:rPr lang="en-US" sz="1800" b="1" kern="1200" dirty="0" err="1">
              <a:solidFill>
                <a:schemeClr val="bg1"/>
              </a:solidFill>
            </a:rPr>
            <a:t>Penelitian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9268465" y="908163"/>
        <a:ext cx="2054927" cy="908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9D24D-D4E4-47DB-B2E1-5F8B08D28824}">
      <dsp:nvSpPr>
        <dsp:cNvPr id="0" name=""/>
        <dsp:cNvSpPr/>
      </dsp:nvSpPr>
      <dsp:spPr>
        <a:xfrm>
          <a:off x="8674" y="0"/>
          <a:ext cx="2592727" cy="1204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153 </a:t>
          </a:r>
          <a:r>
            <a:rPr lang="en-US" sz="1800" kern="1200" dirty="0" err="1">
              <a:solidFill>
                <a:schemeClr val="tx1"/>
              </a:solidFill>
            </a:rPr>
            <a:t>referensi</a:t>
          </a:r>
          <a:r>
            <a:rPr lang="en-US" sz="1800" kern="1200" dirty="0">
              <a:solidFill>
                <a:schemeClr val="tx1"/>
              </a:solidFill>
            </a:rPr>
            <a:t>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buku</a:t>
          </a:r>
          <a:r>
            <a:rPr lang="en-US" sz="1800" kern="1200" dirty="0">
              <a:solidFill>
                <a:schemeClr val="tx1"/>
              </a:solidFill>
            </a:rPr>
            <a:t>, </a:t>
          </a:r>
          <a:r>
            <a:rPr lang="en-US" sz="1800" kern="1200" dirty="0" err="1">
              <a:solidFill>
                <a:schemeClr val="tx1"/>
              </a:solidFill>
            </a:rPr>
            <a:t>jurnal</a:t>
          </a:r>
          <a:r>
            <a:rPr lang="en-US" sz="1800" kern="1200" dirty="0">
              <a:solidFill>
                <a:schemeClr val="tx1"/>
              </a:solidFill>
            </a:rPr>
            <a:t>, </a:t>
          </a:r>
          <a:r>
            <a:rPr lang="en-US" sz="1800" kern="1200" dirty="0" err="1">
              <a:solidFill>
                <a:schemeClr val="tx1"/>
              </a:solidFill>
            </a:rPr>
            <a:t>laporan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penelitian</a:t>
          </a:r>
          <a:r>
            <a:rPr lang="en-US" sz="1800" kern="1200" dirty="0">
              <a:solidFill>
                <a:schemeClr val="tx1"/>
              </a:solidFill>
            </a:rPr>
            <a:t>, proceeding</a:t>
          </a:r>
        </a:p>
      </dsp:txBody>
      <dsp:txXfrm>
        <a:off x="43958" y="35284"/>
        <a:ext cx="2522159" cy="1134118"/>
      </dsp:txXfrm>
    </dsp:sp>
    <dsp:sp modelId="{C2808A74-6DF5-4AE7-B960-4CB1EE87DA20}">
      <dsp:nvSpPr>
        <dsp:cNvPr id="0" name=""/>
        <dsp:cNvSpPr/>
      </dsp:nvSpPr>
      <dsp:spPr>
        <a:xfrm>
          <a:off x="2860674" y="280844"/>
          <a:ext cx="549658" cy="6429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</a:endParaRPr>
        </a:p>
      </dsp:txBody>
      <dsp:txXfrm>
        <a:off x="2860674" y="409443"/>
        <a:ext cx="384761" cy="385798"/>
      </dsp:txXfrm>
    </dsp:sp>
    <dsp:sp modelId="{306EF24D-1B79-45D0-93D3-6C475F076720}">
      <dsp:nvSpPr>
        <dsp:cNvPr id="0" name=""/>
        <dsp:cNvSpPr/>
      </dsp:nvSpPr>
      <dsp:spPr>
        <a:xfrm>
          <a:off x="3638493" y="0"/>
          <a:ext cx="2592727" cy="1204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55 ref </a:t>
          </a:r>
          <a:r>
            <a:rPr lang="en-US" sz="1800" kern="1200" dirty="0" err="1">
              <a:solidFill>
                <a:schemeClr val="tx1"/>
              </a:solidFill>
            </a:rPr>
            <a:t>tertulis</a:t>
          </a:r>
          <a:r>
            <a:rPr lang="en-US" sz="1800" kern="1200" dirty="0">
              <a:solidFill>
                <a:schemeClr val="tx1"/>
              </a:solidFill>
            </a:rPr>
            <a:t> di proposal</a:t>
          </a:r>
        </a:p>
      </dsp:txBody>
      <dsp:txXfrm>
        <a:off x="3673777" y="35284"/>
        <a:ext cx="2522159" cy="1134118"/>
      </dsp:txXfrm>
    </dsp:sp>
    <dsp:sp modelId="{D93FFD9F-AE91-430C-BB56-A4559C6CD5DE}">
      <dsp:nvSpPr>
        <dsp:cNvPr id="0" name=""/>
        <dsp:cNvSpPr/>
      </dsp:nvSpPr>
      <dsp:spPr>
        <a:xfrm>
          <a:off x="6490493" y="280844"/>
          <a:ext cx="549658" cy="6429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</a:endParaRPr>
        </a:p>
      </dsp:txBody>
      <dsp:txXfrm>
        <a:off x="6490493" y="409443"/>
        <a:ext cx="384761" cy="385798"/>
      </dsp:txXfrm>
    </dsp:sp>
    <dsp:sp modelId="{5BA99885-CCC7-4C1C-8395-9ACF94BD474C}">
      <dsp:nvSpPr>
        <dsp:cNvPr id="0" name=""/>
        <dsp:cNvSpPr/>
      </dsp:nvSpPr>
      <dsp:spPr>
        <a:xfrm>
          <a:off x="7268311" y="0"/>
          <a:ext cx="2592727" cy="1204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7 ref </a:t>
          </a:r>
          <a:r>
            <a:rPr lang="en-US" sz="1800" kern="1200" dirty="0" err="1">
              <a:solidFill>
                <a:schemeClr val="tx1"/>
              </a:solidFill>
            </a:rPr>
            <a:t>diambil</a:t>
          </a:r>
          <a:r>
            <a:rPr lang="en-US" sz="1800" kern="1200" dirty="0">
              <a:solidFill>
                <a:schemeClr val="tx1"/>
              </a:solidFill>
            </a:rPr>
            <a:t> yang paling </a:t>
          </a:r>
          <a:r>
            <a:rPr lang="en-US" sz="1800" kern="1200" dirty="0" err="1">
              <a:solidFill>
                <a:schemeClr val="tx1"/>
              </a:solidFill>
            </a:rPr>
            <a:t>relevan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dalam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waktu</a:t>
          </a:r>
          <a:r>
            <a:rPr lang="en-US" sz="1800" kern="1200" dirty="0">
              <a:solidFill>
                <a:schemeClr val="tx1"/>
              </a:solidFill>
            </a:rPr>
            <a:t> 5 </a:t>
          </a:r>
          <a:r>
            <a:rPr lang="en-US" sz="1800" kern="1200" dirty="0" err="1">
              <a:solidFill>
                <a:schemeClr val="tx1"/>
              </a:solidFill>
            </a:rPr>
            <a:t>tahun</a:t>
          </a:r>
          <a:r>
            <a:rPr lang="en-US" sz="1800" kern="1200" dirty="0">
              <a:solidFill>
                <a:schemeClr val="tx1"/>
              </a:solidFill>
            </a:rPr>
            <a:t> </a:t>
          </a:r>
          <a:r>
            <a:rPr lang="en-US" sz="1800" kern="1200" dirty="0" err="1">
              <a:solidFill>
                <a:schemeClr val="tx1"/>
              </a:solidFill>
            </a:rPr>
            <a:t>terakhir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7303595" y="35284"/>
        <a:ext cx="2522159" cy="1134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087-BA3C-4B36-8865-5EFAA30A655F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3009CA9-E2D1-48EF-96E0-FA5E72B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30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087-BA3C-4B36-8865-5EFAA30A655F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3009CA9-E2D1-48EF-96E0-FA5E72B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7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087-BA3C-4B36-8865-5EFAA30A655F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3009CA9-E2D1-48EF-96E0-FA5E72B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47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087-BA3C-4B36-8865-5EFAA30A655F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3009CA9-E2D1-48EF-96E0-FA5E72B3804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376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087-BA3C-4B36-8865-5EFAA30A655F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3009CA9-E2D1-48EF-96E0-FA5E72B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03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087-BA3C-4B36-8865-5EFAA30A655F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CA9-E2D1-48EF-96E0-FA5E72B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4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087-BA3C-4B36-8865-5EFAA30A655F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CA9-E2D1-48EF-96E0-FA5E72B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0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087-BA3C-4B36-8865-5EFAA30A655F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CA9-E2D1-48EF-96E0-FA5E72B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71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6D3A087-BA3C-4B36-8865-5EFAA30A655F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3009CA9-E2D1-48EF-96E0-FA5E72B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7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087-BA3C-4B36-8865-5EFAA30A655F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CA9-E2D1-48EF-96E0-FA5E72B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087-BA3C-4B36-8865-5EFAA30A655F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3009CA9-E2D1-48EF-96E0-FA5E72B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4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087-BA3C-4B36-8865-5EFAA30A655F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CA9-E2D1-48EF-96E0-FA5E72B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6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087-BA3C-4B36-8865-5EFAA30A655F}" type="datetimeFigureOut">
              <a:rPr lang="en-US" smtClean="0"/>
              <a:t>8/3/20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CA9-E2D1-48EF-96E0-FA5E72B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087-BA3C-4B36-8865-5EFAA30A655F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CA9-E2D1-48EF-96E0-FA5E72B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0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087-BA3C-4B36-8865-5EFAA30A655F}" type="datetimeFigureOut">
              <a:rPr lang="en-US" smtClean="0"/>
              <a:t>8/3/20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CA9-E2D1-48EF-96E0-FA5E72B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43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087-BA3C-4B36-8865-5EFAA30A655F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CA9-E2D1-48EF-96E0-FA5E72B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4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A087-BA3C-4B36-8865-5EFAA30A655F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9CA9-E2D1-48EF-96E0-FA5E72B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3A087-BA3C-4B36-8865-5EFAA30A655F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09CA9-E2D1-48EF-96E0-FA5E72B3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52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  <p:sldLayoutId id="2147484243" r:id="rId13"/>
    <p:sldLayoutId id="2147484244" r:id="rId14"/>
    <p:sldLayoutId id="2147484245" r:id="rId15"/>
    <p:sldLayoutId id="2147484246" r:id="rId16"/>
    <p:sldLayoutId id="214748424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dg2030indonesia.org/page/8-apa-it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D428-AE26-48E0-88C0-C65D11374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1547" y="2438400"/>
            <a:ext cx="10058400" cy="1710077"/>
          </a:xfrm>
        </p:spPr>
        <p:txBody>
          <a:bodyPr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2200" b="1" cap="none" dirty="0" err="1">
                <a:solidFill>
                  <a:schemeClr val="tx1"/>
                </a:solidFill>
                <a:latin typeface="+mn-lt"/>
              </a:rPr>
              <a:t>Pendekatan</a:t>
            </a:r>
            <a:r>
              <a:rPr lang="en-US" sz="2200" b="1" cap="none" dirty="0">
                <a:solidFill>
                  <a:schemeClr val="tx1"/>
                </a:solidFill>
                <a:latin typeface="+mn-lt"/>
              </a:rPr>
              <a:t> Model </a:t>
            </a:r>
            <a:r>
              <a:rPr lang="en-US" sz="2200" b="1" cap="none" dirty="0" err="1">
                <a:solidFill>
                  <a:schemeClr val="tx1"/>
                </a:solidFill>
                <a:latin typeface="+mn-lt"/>
              </a:rPr>
              <a:t>Sistem</a:t>
            </a:r>
            <a:r>
              <a:rPr lang="en-US" sz="2200" b="1" cap="none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cap="none" dirty="0" err="1">
                <a:solidFill>
                  <a:schemeClr val="tx1"/>
                </a:solidFill>
                <a:latin typeface="+mn-lt"/>
              </a:rPr>
              <a:t>Dinamik</a:t>
            </a:r>
            <a:br>
              <a:rPr lang="en-US" sz="2200" b="1" cap="none" dirty="0">
                <a:solidFill>
                  <a:schemeClr val="tx1"/>
                </a:solidFill>
                <a:latin typeface="+mn-lt"/>
              </a:rPr>
            </a:br>
            <a:r>
              <a:rPr lang="en-US" sz="2200" b="1" cap="none" dirty="0" err="1">
                <a:solidFill>
                  <a:schemeClr val="tx1"/>
                </a:solidFill>
                <a:latin typeface="+mn-lt"/>
              </a:rPr>
              <a:t>Untuk</a:t>
            </a:r>
            <a:r>
              <a:rPr lang="en-US" sz="2200" b="1" cap="none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cap="none" dirty="0" err="1">
                <a:solidFill>
                  <a:schemeClr val="tx1"/>
                </a:solidFill>
                <a:latin typeface="+mn-lt"/>
              </a:rPr>
              <a:t>Perencanaan</a:t>
            </a:r>
            <a:r>
              <a:rPr lang="en-US" sz="2200" b="1" cap="none" dirty="0">
                <a:solidFill>
                  <a:schemeClr val="tx1"/>
                </a:solidFill>
                <a:latin typeface="+mn-lt"/>
              </a:rPr>
              <a:t> dan </a:t>
            </a:r>
            <a:r>
              <a:rPr lang="en-US" sz="2200" b="1" cap="none" dirty="0" err="1">
                <a:solidFill>
                  <a:schemeClr val="tx1"/>
                </a:solidFill>
                <a:latin typeface="+mn-lt"/>
              </a:rPr>
              <a:t>Pengembangan</a:t>
            </a:r>
            <a:r>
              <a:rPr lang="en-US" sz="2200" b="1" cap="none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cap="none" dirty="0" err="1">
                <a:solidFill>
                  <a:schemeClr val="tx1"/>
                </a:solidFill>
                <a:latin typeface="+mn-lt"/>
              </a:rPr>
              <a:t>Pembangkit</a:t>
            </a:r>
            <a:r>
              <a:rPr lang="en-US" sz="2200" b="1" cap="none" dirty="0">
                <a:solidFill>
                  <a:schemeClr val="tx1"/>
                </a:solidFill>
                <a:latin typeface="+mn-lt"/>
              </a:rPr>
              <a:t> Listrik</a:t>
            </a:r>
            <a:br>
              <a:rPr lang="en-US" sz="2200" b="1" cap="none" dirty="0">
                <a:solidFill>
                  <a:schemeClr val="tx1"/>
                </a:solidFill>
                <a:latin typeface="+mn-lt"/>
              </a:rPr>
            </a:br>
            <a:r>
              <a:rPr lang="en-US" sz="2200" b="1" cap="none" dirty="0">
                <a:solidFill>
                  <a:schemeClr val="tx1"/>
                </a:solidFill>
                <a:latin typeface="+mn-lt"/>
              </a:rPr>
              <a:t>di Daerah </a:t>
            </a:r>
            <a:r>
              <a:rPr lang="en-US" sz="2200" b="1" cap="none" dirty="0" err="1">
                <a:solidFill>
                  <a:schemeClr val="tx1"/>
                </a:solidFill>
                <a:latin typeface="+mn-lt"/>
              </a:rPr>
              <a:t>Kepulauan</a:t>
            </a:r>
            <a:r>
              <a:rPr lang="en-US" sz="2200" b="1" cap="none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cap="none" dirty="0" err="1">
                <a:solidFill>
                  <a:schemeClr val="tx1"/>
                </a:solidFill>
                <a:latin typeface="+mn-lt"/>
              </a:rPr>
              <a:t>Tropis</a:t>
            </a:r>
            <a:r>
              <a:rPr lang="en-US" sz="2200" b="1" cap="none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cap="none" dirty="0" err="1">
                <a:solidFill>
                  <a:schemeClr val="tx1"/>
                </a:solidFill>
                <a:latin typeface="+mn-lt"/>
              </a:rPr>
              <a:t>dengan</a:t>
            </a:r>
            <a:r>
              <a:rPr lang="en-US" sz="2200" b="1" cap="none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b="1" cap="none" dirty="0" err="1">
                <a:solidFill>
                  <a:schemeClr val="tx1"/>
                </a:solidFill>
                <a:latin typeface="+mn-lt"/>
              </a:rPr>
              <a:t>Mempertimbangkan</a:t>
            </a:r>
            <a:br>
              <a:rPr lang="en-US" sz="2200" b="1" dirty="0">
                <a:solidFill>
                  <a:schemeClr val="tx1"/>
                </a:solidFill>
                <a:latin typeface="+mn-lt"/>
              </a:rPr>
            </a:br>
            <a:r>
              <a:rPr lang="en-US" sz="2200" b="1" i="1" cap="none" dirty="0">
                <a:solidFill>
                  <a:schemeClr val="tx1"/>
                </a:solidFill>
                <a:latin typeface="+mn-lt"/>
              </a:rPr>
              <a:t>Climate – Energy – Water – Food (CEWF) Nexus</a:t>
            </a:r>
            <a:endParaRPr lang="en-US" sz="2200" b="1" cap="none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72322-5243-4861-B42E-6D12AA967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61" y="5286894"/>
            <a:ext cx="10058400" cy="1077218"/>
          </a:xfr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cap="none" dirty="0" err="1">
                <a:solidFill>
                  <a:schemeClr val="tx1"/>
                </a:solidFill>
              </a:rPr>
              <a:t>Dipresentasikan</a:t>
            </a:r>
            <a:r>
              <a:rPr lang="en-US" sz="1600" b="1" cap="none" dirty="0">
                <a:solidFill>
                  <a:schemeClr val="tx1"/>
                </a:solidFill>
              </a:rPr>
              <a:t> pada </a:t>
            </a:r>
            <a:r>
              <a:rPr lang="en-US" sz="1600" b="1" cap="none" dirty="0" err="1">
                <a:solidFill>
                  <a:schemeClr val="tx1"/>
                </a:solidFill>
              </a:rPr>
              <a:t>Seleksi</a:t>
            </a:r>
            <a:r>
              <a:rPr lang="en-US" sz="1600" b="1" cap="none" dirty="0">
                <a:solidFill>
                  <a:schemeClr val="tx1"/>
                </a:solidFill>
              </a:rPr>
              <a:t> Program </a:t>
            </a:r>
            <a:r>
              <a:rPr lang="en-US" sz="1600" b="1" cap="none" dirty="0" err="1">
                <a:solidFill>
                  <a:schemeClr val="tx1"/>
                </a:solidFill>
              </a:rPr>
              <a:t>Doktor</a:t>
            </a:r>
            <a:endParaRPr lang="en-US" sz="1600" b="1" cap="none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cap="none" dirty="0" err="1">
                <a:solidFill>
                  <a:schemeClr val="tx1"/>
                </a:solidFill>
              </a:rPr>
              <a:t>Departemen</a:t>
            </a:r>
            <a:r>
              <a:rPr lang="en-US" sz="1600" b="1" cap="none" dirty="0">
                <a:solidFill>
                  <a:schemeClr val="tx1"/>
                </a:solidFill>
              </a:rPr>
              <a:t> Teknik </a:t>
            </a:r>
            <a:r>
              <a:rPr lang="en-US" sz="1600" b="1" cap="none" dirty="0" err="1">
                <a:solidFill>
                  <a:schemeClr val="tx1"/>
                </a:solidFill>
              </a:rPr>
              <a:t>Elektro</a:t>
            </a:r>
            <a:r>
              <a:rPr lang="en-US" sz="1600" b="1" cap="none" dirty="0">
                <a:solidFill>
                  <a:schemeClr val="tx1"/>
                </a:solidFill>
              </a:rPr>
              <a:t> Dan </a:t>
            </a:r>
            <a:r>
              <a:rPr lang="en-US" sz="1600" b="1" cap="none" dirty="0" err="1">
                <a:solidFill>
                  <a:schemeClr val="tx1"/>
                </a:solidFill>
              </a:rPr>
              <a:t>Teknologi</a:t>
            </a:r>
            <a:r>
              <a:rPr lang="en-US" sz="1600" b="1" cap="none" dirty="0">
                <a:solidFill>
                  <a:schemeClr val="tx1"/>
                </a:solidFill>
              </a:rPr>
              <a:t> </a:t>
            </a:r>
            <a:r>
              <a:rPr lang="en-US" sz="1600" b="1" cap="none" dirty="0" err="1">
                <a:solidFill>
                  <a:schemeClr val="tx1"/>
                </a:solidFill>
              </a:rPr>
              <a:t>Informasi</a:t>
            </a:r>
            <a:endParaRPr lang="en-US" sz="1600" b="1" cap="none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cap="none" dirty="0" err="1">
                <a:solidFill>
                  <a:schemeClr val="tx1"/>
                </a:solidFill>
              </a:rPr>
              <a:t>Universitas</a:t>
            </a:r>
            <a:r>
              <a:rPr lang="en-US" sz="1600" b="1" cap="none" dirty="0">
                <a:solidFill>
                  <a:schemeClr val="tx1"/>
                </a:solidFill>
              </a:rPr>
              <a:t> Gadjah </a:t>
            </a:r>
            <a:r>
              <a:rPr lang="en-US" sz="1600" b="1" cap="none" dirty="0" err="1">
                <a:solidFill>
                  <a:schemeClr val="tx1"/>
                </a:solidFill>
              </a:rPr>
              <a:t>Mada</a:t>
            </a:r>
            <a:endParaRPr lang="en-US" sz="1600" b="1" cap="none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cap="none" dirty="0">
                <a:solidFill>
                  <a:schemeClr val="tx1"/>
                </a:solidFill>
              </a:rPr>
              <a:t> 15 </a:t>
            </a:r>
            <a:r>
              <a:rPr lang="en-US" sz="1600" b="1" cap="none" dirty="0" err="1">
                <a:solidFill>
                  <a:schemeClr val="tx1"/>
                </a:solidFill>
              </a:rPr>
              <a:t>Juli</a:t>
            </a:r>
            <a:r>
              <a:rPr lang="en-US" sz="1600" b="1" cap="none" dirty="0">
                <a:solidFill>
                  <a:schemeClr val="tx1"/>
                </a:solidFill>
              </a:rPr>
              <a:t>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0F448-5981-4DB0-B843-658B33EA7738}"/>
              </a:ext>
            </a:extLst>
          </p:cNvPr>
          <p:cNvSpPr txBox="1"/>
          <p:nvPr/>
        </p:nvSpPr>
        <p:spPr>
          <a:xfrm>
            <a:off x="1148686" y="4557303"/>
            <a:ext cx="9894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Dwi Novitasari</a:t>
            </a:r>
          </a:p>
        </p:txBody>
      </p:sp>
    </p:spTree>
    <p:extLst>
      <p:ext uri="{BB962C8B-B14F-4D97-AF65-F5344CB8AC3E}">
        <p14:creationId xmlns:p14="http://schemas.microsoft.com/office/powerpoint/2010/main" val="117080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F336-DB94-481C-8AC6-9084EA2F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509" y="915059"/>
            <a:ext cx="8596668" cy="734291"/>
          </a:xfrm>
        </p:spPr>
        <p:txBody>
          <a:bodyPr>
            <a:normAutofit/>
          </a:bodyPr>
          <a:lstStyle/>
          <a:p>
            <a:r>
              <a:rPr lang="en-US" dirty="0" err="1"/>
              <a:t>Keaslian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AC3E2-787B-4B97-9766-9C7E27832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657" y="3429000"/>
            <a:ext cx="11611465" cy="33878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pada: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pembangkti</a:t>
            </a:r>
            <a:r>
              <a:rPr lang="en-US" sz="1800" dirty="0"/>
              <a:t> </a:t>
            </a:r>
            <a:r>
              <a:rPr lang="en-US" sz="1800" dirty="0" err="1"/>
              <a:t>listrik</a:t>
            </a:r>
            <a:r>
              <a:rPr lang="en-US" sz="1800" dirty="0"/>
              <a:t>. </a:t>
            </a:r>
            <a:r>
              <a:rPr lang="en-US" sz="1800" dirty="0" err="1"/>
              <a:t>Penelitian</a:t>
            </a:r>
            <a:r>
              <a:rPr lang="en-US" sz="1800" dirty="0"/>
              <a:t> nexus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r>
              <a:rPr lang="en-US" sz="1800" dirty="0"/>
              <a:t> </a:t>
            </a:r>
            <a:r>
              <a:rPr lang="en-US" sz="1800" dirty="0" err="1"/>
              <a:t>menuliskan</a:t>
            </a:r>
            <a:r>
              <a:rPr lang="en-US" sz="1800" dirty="0"/>
              <a:t> </a:t>
            </a:r>
            <a:r>
              <a:rPr lang="en-US" sz="1800" dirty="0" err="1"/>
              <a:t>energi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umum</a:t>
            </a:r>
            <a:r>
              <a:rPr lang="en-US" sz="1800" dirty="0"/>
              <a:t>,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memfokuskan</a:t>
            </a:r>
            <a:r>
              <a:rPr lang="en-US" sz="1800" dirty="0"/>
              <a:t> </a:t>
            </a:r>
            <a:r>
              <a:rPr lang="en-US" sz="1800" dirty="0" err="1"/>
              <a:t>pembahasan</a:t>
            </a:r>
            <a:r>
              <a:rPr lang="en-US" sz="1800" dirty="0"/>
              <a:t> pada </a:t>
            </a:r>
            <a:r>
              <a:rPr lang="en-US" sz="1800" dirty="0" err="1"/>
              <a:t>pembangkitan</a:t>
            </a:r>
            <a:r>
              <a:rPr lang="en-US" sz="1800" dirty="0"/>
              <a:t> </a:t>
            </a:r>
            <a:r>
              <a:rPr lang="en-US" sz="1800" dirty="0" err="1"/>
              <a:t>listrik</a:t>
            </a:r>
            <a:r>
              <a:rPr lang="en-US" sz="1800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/>
              <a:t>Studi</a:t>
            </a:r>
            <a:r>
              <a:rPr lang="en-US" sz="1800" dirty="0"/>
              <a:t> </a:t>
            </a:r>
            <a:r>
              <a:rPr lang="en-US" sz="1800" dirty="0" err="1"/>
              <a:t>kasus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daerah</a:t>
            </a:r>
            <a:r>
              <a:rPr lang="en-US" sz="1800" dirty="0"/>
              <a:t> </a:t>
            </a:r>
            <a:r>
              <a:rPr lang="en-US" sz="1800" dirty="0" err="1"/>
              <a:t>kepulauan</a:t>
            </a:r>
            <a:r>
              <a:rPr lang="en-US" sz="1800" dirty="0"/>
              <a:t>. </a:t>
            </a:r>
            <a:r>
              <a:rPr lang="en-US" sz="1800" dirty="0" err="1"/>
              <a:t>Penelitian</a:t>
            </a:r>
            <a:r>
              <a:rPr lang="en-US" sz="1800" dirty="0"/>
              <a:t> lain </a:t>
            </a:r>
            <a:r>
              <a:rPr lang="en-US" sz="1800" dirty="0" err="1"/>
              <a:t>menggambarkan</a:t>
            </a:r>
            <a:r>
              <a:rPr lang="en-US" sz="1800" dirty="0"/>
              <a:t> </a:t>
            </a:r>
            <a:r>
              <a:rPr lang="en-US" sz="1800" dirty="0" err="1"/>
              <a:t>analisis</a:t>
            </a:r>
            <a:r>
              <a:rPr lang="en-US" sz="1800" dirty="0"/>
              <a:t> negara/ Kawasan yang </a:t>
            </a: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negara (</a:t>
            </a:r>
            <a:r>
              <a:rPr lang="en-US" sz="1800" dirty="0" err="1"/>
              <a:t>misal</a:t>
            </a:r>
            <a:r>
              <a:rPr lang="en-US" sz="1800" dirty="0"/>
              <a:t>: Asia </a:t>
            </a:r>
            <a:r>
              <a:rPr lang="en-US" sz="1800" dirty="0" err="1"/>
              <a:t>Pasifik</a:t>
            </a:r>
            <a:r>
              <a:rPr lang="en-US" sz="1800" dirty="0"/>
              <a:t>, </a:t>
            </a:r>
            <a:r>
              <a:rPr lang="en-US" sz="1800" dirty="0" err="1"/>
              <a:t>Eropa</a:t>
            </a:r>
            <a:r>
              <a:rPr lang="en-US" sz="1800" dirty="0"/>
              <a:t> Tenggara)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/>
              <a:t>Berada</a:t>
            </a:r>
            <a:r>
              <a:rPr lang="en-US" sz="1800" dirty="0"/>
              <a:t> di </a:t>
            </a:r>
            <a:r>
              <a:rPr lang="en-US" sz="1800" dirty="0" err="1"/>
              <a:t>wilayah</a:t>
            </a:r>
            <a:r>
              <a:rPr lang="en-US" sz="1800" dirty="0"/>
              <a:t> </a:t>
            </a:r>
            <a:r>
              <a:rPr lang="en-US" sz="1800" dirty="0" err="1"/>
              <a:t>tropis</a:t>
            </a:r>
            <a:r>
              <a:rPr lang="en-US" sz="1800" dirty="0"/>
              <a:t>. 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sz="1800" dirty="0" err="1"/>
              <a:t>geografis</a:t>
            </a:r>
            <a:r>
              <a:rPr lang="en-US" sz="1800" dirty="0"/>
              <a:t> Indonesia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tantangan</a:t>
            </a:r>
            <a:r>
              <a:rPr lang="en-US" sz="1800" dirty="0"/>
              <a:t> </a:t>
            </a:r>
            <a:r>
              <a:rPr lang="en-US" sz="1800" dirty="0" err="1"/>
              <a:t>sekaligus</a:t>
            </a:r>
            <a:r>
              <a:rPr lang="en-US" sz="1800" dirty="0"/>
              <a:t> </a:t>
            </a:r>
            <a:r>
              <a:rPr lang="en-US" sz="1800" dirty="0" err="1"/>
              <a:t>keuntungan</a:t>
            </a:r>
            <a:r>
              <a:rPr lang="en-US" sz="1800" dirty="0"/>
              <a:t> </a:t>
            </a:r>
            <a:r>
              <a:rPr lang="en-US" sz="1800" dirty="0" err="1"/>
              <a:t>tersendiri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dikelola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melimpahnya</a:t>
            </a:r>
            <a:r>
              <a:rPr lang="en-US" sz="1800" dirty="0"/>
              <a:t> </a:t>
            </a:r>
            <a:r>
              <a:rPr lang="en-US" sz="1800" dirty="0" err="1"/>
              <a:t>sumber</a:t>
            </a:r>
            <a:r>
              <a:rPr lang="en-US" sz="1800" dirty="0"/>
              <a:t> </a:t>
            </a:r>
            <a:r>
              <a:rPr lang="en-US" sz="1800" dirty="0" err="1"/>
              <a:t>daya</a:t>
            </a:r>
            <a:r>
              <a:rPr lang="en-US" sz="1800" dirty="0"/>
              <a:t> </a:t>
            </a:r>
            <a:r>
              <a:rPr lang="en-US" sz="1800" dirty="0" err="1"/>
              <a:t>alam</a:t>
            </a:r>
            <a:r>
              <a:rPr lang="en-US" sz="1800" dirty="0"/>
              <a:t> yang </a:t>
            </a:r>
            <a:r>
              <a:rPr lang="en-US" sz="1800" dirty="0" err="1"/>
              <a:t>dimiliki</a:t>
            </a:r>
            <a:r>
              <a:rPr lang="en-US" sz="1800" dirty="0"/>
              <a:t>, </a:t>
            </a:r>
            <a:r>
              <a:rPr lang="en-US" sz="1800" dirty="0" err="1"/>
              <a:t>mulai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sinar</a:t>
            </a:r>
            <a:r>
              <a:rPr lang="en-US" sz="1800" dirty="0"/>
              <a:t> </a:t>
            </a:r>
            <a:r>
              <a:rPr lang="en-US" sz="1800" dirty="0" err="1"/>
              <a:t>matahari</a:t>
            </a:r>
            <a:r>
              <a:rPr lang="en-US" sz="1800" dirty="0"/>
              <a:t> </a:t>
            </a:r>
            <a:r>
              <a:rPr lang="en-US" sz="1800" dirty="0" err="1"/>
              <a:t>sepanjang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, </a:t>
            </a:r>
            <a:r>
              <a:rPr lang="en-US" sz="1800" dirty="0" err="1"/>
              <a:t>potensi</a:t>
            </a:r>
            <a:r>
              <a:rPr lang="en-US" sz="1800" dirty="0"/>
              <a:t> </a:t>
            </a:r>
            <a:r>
              <a:rPr lang="en-US" sz="1800" dirty="0" err="1"/>
              <a:t>laut</a:t>
            </a:r>
            <a:r>
              <a:rPr lang="en-US" sz="1800" dirty="0"/>
              <a:t> yang </a:t>
            </a:r>
            <a:r>
              <a:rPr lang="en-US" sz="1800" dirty="0" err="1"/>
              <a:t>luas</a:t>
            </a:r>
            <a:r>
              <a:rPr lang="en-US" sz="1800" dirty="0"/>
              <a:t> </a:t>
            </a:r>
            <a:r>
              <a:rPr lang="en-US" sz="1800" dirty="0" err="1"/>
              <a:t>hingga</a:t>
            </a:r>
            <a:r>
              <a:rPr lang="en-US" sz="1800" dirty="0"/>
              <a:t> </a:t>
            </a:r>
            <a:r>
              <a:rPr lang="en-US" sz="1800" dirty="0" err="1"/>
              <a:t>pemanfaatan</a:t>
            </a:r>
            <a:r>
              <a:rPr lang="en-US" sz="1800" dirty="0"/>
              <a:t> </a:t>
            </a:r>
            <a:r>
              <a:rPr lang="en-US" sz="1800" dirty="0" err="1"/>
              <a:t>potensi</a:t>
            </a:r>
            <a:r>
              <a:rPr lang="en-US" sz="1800" dirty="0"/>
              <a:t> geothermal.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DC3AB4D-77EF-4809-841B-4FCF2BF294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5579982"/>
              </p:ext>
            </p:extLst>
          </p:nvPr>
        </p:nvGraphicFramePr>
        <p:xfrm>
          <a:off x="972457" y="2065205"/>
          <a:ext cx="9869714" cy="120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877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956A5D-CCC2-4CE6-8A0A-D87F9FA4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dan Dasar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5BEA6-A20C-4174-B787-D13E74BEA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1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935C-BBC9-486A-AC7E-5D3E4612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62" y="748266"/>
            <a:ext cx="8596668" cy="590387"/>
          </a:xfrm>
        </p:spPr>
        <p:txBody>
          <a:bodyPr>
            <a:normAutofit/>
          </a:bodyPr>
          <a:lstStyle/>
          <a:p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(1)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63B7DC-8C3E-47E6-8B66-E555622D0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99865"/>
              </p:ext>
            </p:extLst>
          </p:nvPr>
        </p:nvGraphicFramePr>
        <p:xfrm>
          <a:off x="166914" y="1427685"/>
          <a:ext cx="11858171" cy="53867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78511">
                  <a:extLst>
                    <a:ext uri="{9D8B030D-6E8A-4147-A177-3AD203B41FA5}">
                      <a16:colId xmlns:a16="http://schemas.microsoft.com/office/drawing/2014/main" val="581699958"/>
                    </a:ext>
                  </a:extLst>
                </a:gridCol>
                <a:gridCol w="7779660">
                  <a:extLst>
                    <a:ext uri="{9D8B030D-6E8A-4147-A177-3AD203B41FA5}">
                      <a16:colId xmlns:a16="http://schemas.microsoft.com/office/drawing/2014/main" val="1150118038"/>
                    </a:ext>
                  </a:extLst>
                </a:gridCol>
              </a:tblGrid>
              <a:tr h="3000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Judul</a:t>
                      </a:r>
                      <a:r>
                        <a:rPr lang="en-US" sz="1600" dirty="0">
                          <a:effectLst/>
                        </a:rPr>
                        <a:t> (</a:t>
                      </a:r>
                      <a:r>
                        <a:rPr lang="en-US" sz="1600" dirty="0" err="1">
                          <a:effectLst/>
                        </a:rPr>
                        <a:t>Tahun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Perbedaan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9798513"/>
                  </a:ext>
                </a:extLst>
              </a:tr>
              <a:tr h="13225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Understanding the dynamics of electricity generation capacity in Canada: A system dynamics approach </a:t>
                      </a:r>
                      <a:r>
                        <a:rPr lang="en-US" sz="1600" dirty="0">
                          <a:effectLst/>
                        </a:rPr>
                        <a:t>(Ullah, 2013)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Perbedaan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penelitian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proposal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belum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terintegrasinya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WEF nexus.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5544090"/>
                  </a:ext>
                </a:extLst>
              </a:tr>
              <a:tr h="111337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Methods of the Water-Energy-Food Nexus </a:t>
                      </a:r>
                      <a:r>
                        <a:rPr lang="en-US" sz="1600" dirty="0">
                          <a:effectLst/>
                        </a:rPr>
                        <a:t>(Endo et all,2015)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Penelitian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spesifik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menganalisis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pembangkit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listrik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tetapi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menawarkan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beberapa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pilihan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menyesuaikan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kondisi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sumber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kondisi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masyarakat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lokasi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penelitian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3232417"/>
                  </a:ext>
                </a:extLst>
              </a:tr>
              <a:tr h="13225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Integrated modeling approach for optimal management of water, energy and food security nexus </a:t>
                      </a:r>
                      <a:r>
                        <a:rPr lang="en-US" sz="1600" dirty="0">
                          <a:effectLst/>
                        </a:rPr>
                        <a:t>(Zhang, 2016)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Penelitian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sangat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dekat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hubungannya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proposal yang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ditulis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Akan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tetapi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hanya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mencakup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pembangkit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yaitu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batu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bara dan gas. WEFO juga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belum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banyak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peneliti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terlihat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belum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terlalu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banyak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paper yang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membahas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tentang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6966787"/>
                  </a:ext>
                </a:extLst>
              </a:tr>
              <a:tr h="111337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Challenges in operationalizing the water–energy–food nexus </a:t>
                      </a:r>
                      <a:r>
                        <a:rPr lang="en-US" sz="1600" dirty="0">
                          <a:effectLst/>
                        </a:rPr>
                        <a:t>(Liu et al, 2017)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Beberapa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tantangan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dituliskan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jurnal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menjadi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masukan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peneliti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menyusun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tepat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pelaksanaan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penelitian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nantinya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4507565"/>
                  </a:ext>
                </a:extLst>
              </a:tr>
            </a:tbl>
          </a:graphicData>
        </a:graphic>
      </p:graphicFrame>
      <p:pic>
        <p:nvPicPr>
          <p:cNvPr id="1026" name="Picture 7">
            <a:extLst>
              <a:ext uri="{FF2B5EF4-FFF2-40B4-BE49-F238E27FC236}">
                <a16:creationId xmlns:a16="http://schemas.microsoft.com/office/drawing/2014/main" id="{FE915D7E-DED4-3940-B912-036FF346B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5"/>
          <a:stretch>
            <a:fillRect/>
          </a:stretch>
        </p:blipFill>
        <p:spPr bwMode="auto">
          <a:xfrm>
            <a:off x="0" y="0"/>
            <a:ext cx="44767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>
            <a:extLst>
              <a:ext uri="{FF2B5EF4-FFF2-40B4-BE49-F238E27FC236}">
                <a16:creationId xmlns:a16="http://schemas.microsoft.com/office/drawing/2014/main" id="{A8B315C9-F9A7-774D-A75B-F8C0BEA9C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861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56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935C-BBC9-486A-AC7E-5D3E4612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62" y="748266"/>
            <a:ext cx="8596668" cy="590387"/>
          </a:xfrm>
        </p:spPr>
        <p:txBody>
          <a:bodyPr>
            <a:normAutofit/>
          </a:bodyPr>
          <a:lstStyle/>
          <a:p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(2)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63B7DC-8C3E-47E6-8B66-E555622D0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14336"/>
              </p:ext>
            </p:extLst>
          </p:nvPr>
        </p:nvGraphicFramePr>
        <p:xfrm>
          <a:off x="152400" y="1338653"/>
          <a:ext cx="11938000" cy="54994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1081">
                  <a:extLst>
                    <a:ext uri="{9D8B030D-6E8A-4147-A177-3AD203B41FA5}">
                      <a16:colId xmlns:a16="http://schemas.microsoft.com/office/drawing/2014/main" val="581699958"/>
                    </a:ext>
                  </a:extLst>
                </a:gridCol>
                <a:gridCol w="8306919">
                  <a:extLst>
                    <a:ext uri="{9D8B030D-6E8A-4147-A177-3AD203B41FA5}">
                      <a16:colId xmlns:a16="http://schemas.microsoft.com/office/drawing/2014/main" val="1150118038"/>
                    </a:ext>
                  </a:extLst>
                </a:gridCol>
              </a:tblGrid>
              <a:tr h="3000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Judul</a:t>
                      </a:r>
                      <a:r>
                        <a:rPr lang="en-US" sz="1600" dirty="0">
                          <a:effectLst/>
                        </a:rPr>
                        <a:t> (</a:t>
                      </a:r>
                      <a:r>
                        <a:rPr lang="en-US" sz="1600" dirty="0" err="1">
                          <a:effectLst/>
                        </a:rPr>
                        <a:t>Tahun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Perbedaan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9798513"/>
                  </a:ext>
                </a:extLst>
              </a:tr>
              <a:tr h="13225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Water-energy nexus: A review of methods and tools for macro-assessment</a:t>
                      </a:r>
                      <a:r>
                        <a:rPr lang="en-US" sz="1600" dirty="0">
                          <a:effectLst/>
                        </a:rPr>
                        <a:t> (Dai et al, 2017)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Perbedaan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penelitian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dituliskan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jurnal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tersebut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belum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adanya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dinamik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5544090"/>
                  </a:ext>
                </a:extLst>
              </a:tr>
              <a:tr h="111337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Indonesia energy mix modelling using system dynamics </a:t>
                      </a:r>
                      <a:r>
                        <a:rPr lang="en-US" sz="1600" dirty="0">
                          <a:effectLst/>
                        </a:rPr>
                        <a:t>(Sani,2018)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Jurnal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dinamik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penggambaran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masalah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tetapi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belum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melibatkan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hubungannya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pangan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air dan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iklim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3232417"/>
                  </a:ext>
                </a:extLst>
              </a:tr>
              <a:tr h="13225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Energy Sector Development: System Dynamics Analysis </a:t>
                      </a:r>
                      <a:r>
                        <a:rPr lang="en-US" sz="1600" dirty="0">
                          <a:effectLst/>
                        </a:rPr>
                        <a:t>(Laimon,2019)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Penelitian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juga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dinamik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analisisnya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tetapi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belum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mengaitkan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permasalahan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WEF nexus.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6966787"/>
                  </a:ext>
                </a:extLst>
              </a:tr>
              <a:tr h="111337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</a:rPr>
                        <a:t>Seeking for a climate change mitigation and adaptation nexus: Analysis of a long-term power system expansion</a:t>
                      </a:r>
                      <a:r>
                        <a:rPr lang="en-US" sz="1600" dirty="0">
                          <a:effectLst/>
                        </a:rPr>
                        <a:t> (Handayani,2020)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Penelitian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mengintegrasikan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perubahan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iklim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pembangkit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Jawa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-Bali.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Perbedaannya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proposal,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terletak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belum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adanya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hubungan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WEF nexus yang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dibahas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dibatasi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pembangkit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Jawa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-Bali.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4507565"/>
                  </a:ext>
                </a:extLst>
              </a:tr>
            </a:tbl>
          </a:graphicData>
        </a:graphic>
      </p:graphicFrame>
      <p:pic>
        <p:nvPicPr>
          <p:cNvPr id="7170" name="Picture 7">
            <a:extLst>
              <a:ext uri="{FF2B5EF4-FFF2-40B4-BE49-F238E27FC236}">
                <a16:creationId xmlns:a16="http://schemas.microsoft.com/office/drawing/2014/main" id="{D4283A5E-CF30-3045-99E0-A60726651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5"/>
          <a:stretch>
            <a:fillRect/>
          </a:stretch>
        </p:blipFill>
        <p:spPr bwMode="auto">
          <a:xfrm>
            <a:off x="0" y="0"/>
            <a:ext cx="44767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2">
            <a:extLst>
              <a:ext uri="{FF2B5EF4-FFF2-40B4-BE49-F238E27FC236}">
                <a16:creationId xmlns:a16="http://schemas.microsoft.com/office/drawing/2014/main" id="{CBD9B390-0CEB-8941-92CD-CA82A6C40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861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858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BA3D-99D0-42E8-8653-E1079DC1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85" y="129648"/>
            <a:ext cx="8596668" cy="659642"/>
          </a:xfrm>
        </p:spPr>
        <p:txBody>
          <a:bodyPr>
            <a:normAutofit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(1)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41E2D80-9685-404B-9D6A-193929D06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57528"/>
              </p:ext>
            </p:extLst>
          </p:nvPr>
        </p:nvGraphicFramePr>
        <p:xfrm>
          <a:off x="281593" y="973535"/>
          <a:ext cx="11628813" cy="5813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443">
                  <a:extLst>
                    <a:ext uri="{9D8B030D-6E8A-4147-A177-3AD203B41FA5}">
                      <a16:colId xmlns:a16="http://schemas.microsoft.com/office/drawing/2014/main" val="4055075669"/>
                    </a:ext>
                  </a:extLst>
                </a:gridCol>
                <a:gridCol w="2534395">
                  <a:extLst>
                    <a:ext uri="{9D8B030D-6E8A-4147-A177-3AD203B41FA5}">
                      <a16:colId xmlns:a16="http://schemas.microsoft.com/office/drawing/2014/main" val="2359710736"/>
                    </a:ext>
                  </a:extLst>
                </a:gridCol>
                <a:gridCol w="8679975">
                  <a:extLst>
                    <a:ext uri="{9D8B030D-6E8A-4147-A177-3AD203B41FA5}">
                      <a16:colId xmlns:a16="http://schemas.microsoft.com/office/drawing/2014/main" val="1151555264"/>
                    </a:ext>
                  </a:extLst>
                </a:gridCol>
              </a:tblGrid>
              <a:tr h="248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No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7" marR="459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Variabel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7" marR="459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Metode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7" marR="45937" marT="0" marB="0"/>
                </a:tc>
                <a:extLst>
                  <a:ext uri="{0D108BD9-81ED-4DB2-BD59-A6C34878D82A}">
                    <a16:rowId xmlns:a16="http://schemas.microsoft.com/office/drawing/2014/main" val="3294746489"/>
                  </a:ext>
                </a:extLst>
              </a:tr>
              <a:tr h="10590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1.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7" marR="459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Water-Energy Nexus (WEN)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7" marR="45937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500" dirty="0">
                          <a:effectLst/>
                        </a:rPr>
                        <a:t>Energy Intensity, Jordan’s Framework, Linkage analysis, Multi Regional Nexus Network (MRNN)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500" dirty="0">
                          <a:effectLst/>
                        </a:rPr>
                        <a:t>System Dynamic approach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500" dirty="0">
                          <a:effectLst/>
                        </a:rPr>
                        <a:t>Urban Water Optioneering Tool (UWOT) [21]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7" marR="45937" marT="0" marB="0"/>
                </a:tc>
                <a:extLst>
                  <a:ext uri="{0D108BD9-81ED-4DB2-BD59-A6C34878D82A}">
                    <a16:rowId xmlns:a16="http://schemas.microsoft.com/office/drawing/2014/main" val="3037450948"/>
                  </a:ext>
                </a:extLst>
              </a:tr>
              <a:tr h="15995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2.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7" marR="459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Water-Energy-Environment Nexus (WEEN)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7" marR="45937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500" dirty="0">
                          <a:effectLst/>
                        </a:rPr>
                        <a:t>Integrated Computable General Equilibrium (CGE) [22][23]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500" dirty="0">
                          <a:effectLst/>
                        </a:rPr>
                        <a:t>Competitive Markov Decision Process Model (CMDP) and The Water and Carbon Conscious Electricity Market Model (WCCEM)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500" dirty="0">
                          <a:effectLst/>
                        </a:rPr>
                        <a:t>Great Lakes Energy Water (GLEW) [24][25],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500" dirty="0">
                          <a:effectLst/>
                        </a:rPr>
                        <a:t>WEAP-LEAP (Water Evaluation and Planning System and Long-Range Energy Alternatives Planning)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7" marR="45937" marT="0" marB="0"/>
                </a:tc>
                <a:extLst>
                  <a:ext uri="{0D108BD9-81ED-4DB2-BD59-A6C34878D82A}">
                    <a16:rowId xmlns:a16="http://schemas.microsoft.com/office/drawing/2014/main" val="1036939815"/>
                  </a:ext>
                </a:extLst>
              </a:tr>
              <a:tr h="10590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3.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7" marR="459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Water-Energy-Food Nexus (WEFN)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7" marR="45937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500" dirty="0">
                          <a:effectLst/>
                        </a:rPr>
                        <a:t>Data Envelopment Analysis (DEA)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500" dirty="0">
                          <a:effectLst/>
                        </a:rPr>
                        <a:t>Nexus Assessment 1.0 [26]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500" dirty="0">
                          <a:effectLst/>
                        </a:rPr>
                        <a:t>WEF Nexus Tool 2.0 [27]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500" dirty="0">
                          <a:effectLst/>
                        </a:rPr>
                        <a:t>Water, Energy, Food security nexus Optimization model (WEFO) [13]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7" marR="45937" marT="0" marB="0"/>
                </a:tc>
                <a:extLst>
                  <a:ext uri="{0D108BD9-81ED-4DB2-BD59-A6C34878D82A}">
                    <a16:rowId xmlns:a16="http://schemas.microsoft.com/office/drawing/2014/main" val="2776342695"/>
                  </a:ext>
                </a:extLst>
              </a:tr>
              <a:tr h="10590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4.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7" marR="459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Water-Energy-Food-Ecosystem Nexus (WEFEN)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7" marR="45937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500" dirty="0">
                          <a:effectLst/>
                        </a:rPr>
                        <a:t>Multi-Scale Integrated Assessment of Society and Ecosystem Metabolism (</a:t>
                      </a:r>
                      <a:r>
                        <a:rPr lang="en-US" sz="1500" dirty="0" err="1">
                          <a:effectLst/>
                        </a:rPr>
                        <a:t>MuSIASEM</a:t>
                      </a:r>
                      <a:r>
                        <a:rPr lang="en-US" sz="1500" dirty="0">
                          <a:effectLst/>
                        </a:rPr>
                        <a:t>) [28][29]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500" dirty="0">
                          <a:effectLst/>
                        </a:rPr>
                        <a:t>Modified SWAT Framework [30][31]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500" dirty="0">
                          <a:effectLst/>
                        </a:rPr>
                        <a:t>Multisectoral System Analysis (MSA) [32][33][34][35]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7" marR="45937" marT="0" marB="0"/>
                </a:tc>
                <a:extLst>
                  <a:ext uri="{0D108BD9-81ED-4DB2-BD59-A6C34878D82A}">
                    <a16:rowId xmlns:a16="http://schemas.microsoft.com/office/drawing/2014/main" val="2145370415"/>
                  </a:ext>
                </a:extLst>
              </a:tr>
              <a:tr h="7888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5.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7" marR="4593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Water-Energy-Land Use-Climate Nexus (WELCN)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7" marR="45937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500" dirty="0">
                          <a:effectLst/>
                        </a:rPr>
                        <a:t>CLEWs [36][37][38][39]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500" dirty="0">
                          <a:effectLst/>
                        </a:rPr>
                        <a:t>Foreseer [40]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500" dirty="0">
                          <a:effectLst/>
                        </a:rPr>
                        <a:t>Platform for Regional Integrated Modelling and Analysis (PRIMA) [41][42].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37" marR="45937" marT="0" marB="0"/>
                </a:tc>
                <a:extLst>
                  <a:ext uri="{0D108BD9-81ED-4DB2-BD59-A6C34878D82A}">
                    <a16:rowId xmlns:a16="http://schemas.microsoft.com/office/drawing/2014/main" val="2781033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94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BA3D-99D0-42E8-8653-E1079DC1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928914"/>
            <a:ext cx="8596668" cy="659642"/>
          </a:xfrm>
        </p:spPr>
        <p:txBody>
          <a:bodyPr>
            <a:normAutofit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(2)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91824-C36B-48E8-82AB-A720BD336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15" y="1959429"/>
            <a:ext cx="11190514" cy="4383314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?</a:t>
            </a:r>
          </a:p>
          <a:p>
            <a:pPr marL="855663" lvl="1" indent="-390525" defTabSz="9731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komprehensif</a:t>
            </a:r>
            <a:r>
              <a:rPr lang="en-US" baseline="30000" dirty="0"/>
              <a:t>1</a:t>
            </a:r>
            <a:r>
              <a:rPr lang="en-US" dirty="0"/>
              <a:t>.</a:t>
            </a:r>
          </a:p>
          <a:p>
            <a:pPr marL="855663" lvl="1" indent="-390525" defTabSz="9731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dan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komponen</a:t>
            </a:r>
            <a:r>
              <a:rPr lang="en-US" baseline="30000" dirty="0"/>
              <a:t>1</a:t>
            </a:r>
            <a:r>
              <a:rPr lang="en-US" dirty="0"/>
              <a:t>.</a:t>
            </a:r>
          </a:p>
          <a:p>
            <a:pPr marL="855663" lvl="1" indent="-390525" defTabSz="9731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, </a:t>
            </a:r>
            <a:r>
              <a:rPr lang="en-US" dirty="0" err="1"/>
              <a:t>tergantung</a:t>
            </a:r>
            <a:r>
              <a:rPr lang="en-US" dirty="0"/>
              <a:t> pada </a:t>
            </a:r>
            <a:r>
              <a:rPr lang="en-US" dirty="0" err="1"/>
              <a:t>konteks</a:t>
            </a:r>
            <a:r>
              <a:rPr lang="en-US" dirty="0"/>
              <a:t> (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iklim</a:t>
            </a:r>
            <a:r>
              <a:rPr lang="en-US" dirty="0"/>
              <a:t>, </a:t>
            </a:r>
            <a:r>
              <a:rPr lang="en-US" dirty="0" err="1"/>
              <a:t>pedesaan</a:t>
            </a:r>
            <a:r>
              <a:rPr lang="en-US" dirty="0"/>
              <a:t>, </a:t>
            </a:r>
            <a:r>
              <a:rPr lang="en-US" dirty="0" err="1"/>
              <a:t>perkotaan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pPr marL="855663" lvl="1" indent="-390525" defTabSz="9731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pada </a:t>
            </a:r>
            <a:r>
              <a:rPr lang="en-US" dirty="0" err="1"/>
              <a:t>pemangku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berpartisipasi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Pemangku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pada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i="1" dirty="0"/>
              <a:t>nexus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i="1" dirty="0"/>
              <a:t>gap </a:t>
            </a:r>
            <a:r>
              <a:rPr lang="en-US" dirty="0"/>
              <a:t>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target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ini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1F060-3730-46E5-BD12-DA18A746CFFC}"/>
              </a:ext>
            </a:extLst>
          </p:cNvPr>
          <p:cNvSpPr txBox="1"/>
          <p:nvPr/>
        </p:nvSpPr>
        <p:spPr>
          <a:xfrm>
            <a:off x="188686" y="6342743"/>
            <a:ext cx="702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Sumber: </a:t>
            </a:r>
            <a:r>
              <a:rPr lang="en-US" dirty="0" err="1"/>
              <a:t>Laimon</a:t>
            </a:r>
            <a:r>
              <a:rPr lang="en-US" dirty="0"/>
              <a:t>, 2019; </a:t>
            </a:r>
            <a:r>
              <a:rPr lang="en-US" baseline="30000" dirty="0"/>
              <a:t>2</a:t>
            </a:r>
            <a:r>
              <a:rPr lang="en-US" dirty="0"/>
              <a:t>Amadei, 2019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93311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F336-DB94-481C-8AC6-9084EA2F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725714"/>
            <a:ext cx="9898743" cy="1045029"/>
          </a:xfrm>
        </p:spPr>
        <p:txBody>
          <a:bodyPr>
            <a:normAutofit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(3)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AE2E4-F651-4A7E-A9B5-02EA781C02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5254" y="2034312"/>
            <a:ext cx="8264117" cy="469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7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BA3D-99D0-42E8-8653-E1079DC1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Dasar </a:t>
            </a:r>
            <a:r>
              <a:rPr lang="en-US" dirty="0" err="1"/>
              <a:t>Teori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8AE2B-0E2F-4FB7-A547-CFE1A41AE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221" y="3410934"/>
                <a:ext cx="6038349" cy="35814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Secara </a:t>
                </a:r>
                <a:r>
                  <a:rPr lang="en-US" sz="2000" dirty="0" err="1"/>
                  <a:t>matematis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dapat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dituliskan</a:t>
                </a:r>
                <a:r>
                  <a:rPr lang="en-US" sz="2000" dirty="0"/>
                  <a:t>: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Net inflow = f (L)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Untuk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sistem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liniar</a:t>
                </a:r>
                <a:r>
                  <a:rPr lang="en-US" sz="2000" dirty="0"/>
                  <a:t>, </a:t>
                </a:r>
                <a:r>
                  <a:rPr lang="en-US" sz="2000" i="1" dirty="0"/>
                  <a:t>net flow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dapat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dihitung</a:t>
                </a:r>
                <a:r>
                  <a:rPr lang="en-US" sz="2000" dirty="0"/>
                  <a:t>: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dL/dt = c*L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dengan</a:t>
                </a:r>
                <a:r>
                  <a:rPr lang="en-US" sz="2000" dirty="0"/>
                  <a:t> c </a:t>
                </a:r>
                <a:r>
                  <a:rPr lang="en-US" sz="2000" dirty="0" err="1"/>
                  <a:t>adalah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tingkat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pertumbuhan</a:t>
                </a:r>
                <a:r>
                  <a:rPr lang="en-US" sz="2000" dirty="0"/>
                  <a:t> </a:t>
                </a:r>
                <a:r>
                  <a:rPr lang="en-US" sz="2000" i="1" dirty="0"/>
                  <a:t>stock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maka</a:t>
                </a:r>
                <a:r>
                  <a:rPr lang="en-US" sz="2000" dirty="0"/>
                  <a:t>: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Lt = L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𝑁𝑒𝑡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𝑖𝑛𝑓𝑙𝑜𝑤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Lt = L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Lt = L</a:t>
                </a:r>
                <a:r>
                  <a:rPr lang="en-US" sz="2000" baseline="-25000" dirty="0"/>
                  <a:t>0 </a:t>
                </a:r>
                <a:r>
                  <a:rPr lang="en-US" sz="2000" dirty="0"/>
                  <a:t>* e</a:t>
                </a:r>
                <a:r>
                  <a:rPr lang="en-US" sz="2000" baseline="30000" dirty="0"/>
                  <a:t>(</a:t>
                </a:r>
                <a:r>
                  <a:rPr lang="en-US" sz="2000" baseline="30000" dirty="0" err="1"/>
                  <a:t>ct</a:t>
                </a:r>
                <a:r>
                  <a:rPr lang="en-US" sz="2000" baseline="30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8AE2B-0E2F-4FB7-A547-CFE1A41AE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221" y="3410934"/>
                <a:ext cx="6038349" cy="3581400"/>
              </a:xfrm>
              <a:blipFill>
                <a:blip r:embed="rId2"/>
                <a:stretch>
                  <a:fillRect l="-1009" t="-2044" r="-1009" b="-7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E21ECD8-0964-442D-A37C-638F0F52A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570" y="3428999"/>
            <a:ext cx="5920079" cy="3225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52676C-E090-463B-9DE7-A7992E1AEAE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46500" y="1975945"/>
            <a:ext cx="3276600" cy="131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39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3E4CD3-CECB-4E0F-A0CF-227BF47000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5" y="0"/>
            <a:ext cx="5119370" cy="685799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64B5761-633D-4C1C-B1DA-0061C628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514" y="753228"/>
            <a:ext cx="4691668" cy="1080938"/>
          </a:xfrm>
        </p:spPr>
        <p:txBody>
          <a:bodyPr/>
          <a:lstStyle/>
          <a:p>
            <a:pPr algn="r"/>
            <a:r>
              <a:rPr lang="en-US" dirty="0"/>
              <a:t>Alur </a:t>
            </a:r>
            <a:r>
              <a:rPr lang="en-US" dirty="0" err="1"/>
              <a:t>Penelitian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91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466C-1F0F-4F02-B3E9-A4BBCF9C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FA315-07E1-499F-8410-0523A761F6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6309" y="1290782"/>
            <a:ext cx="11679382" cy="544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4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F336-DB94-481C-8AC6-9084EA2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b="1" dirty="0"/>
            </a:br>
            <a:r>
              <a:rPr lang="en-US" b="1" dirty="0" err="1"/>
              <a:t>Pendahuluan</a:t>
            </a:r>
            <a:endParaRPr lang="en-US" b="1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3B812A74-9512-4D58-8B2D-0D46BA639CA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85710765"/>
              </p:ext>
            </p:extLst>
          </p:nvPr>
        </p:nvGraphicFramePr>
        <p:xfrm>
          <a:off x="535179" y="4111726"/>
          <a:ext cx="11356975" cy="2483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647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EC83C9-0B58-42EA-A1F2-0D0DBD1A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F86157-F12F-49D3-9DA9-132F8C942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9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F336-DB94-481C-8AC6-9084EA2F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679327"/>
            <a:ext cx="9935571" cy="125367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400" dirty="0" err="1">
                <a:solidFill>
                  <a:schemeClr val="tx1"/>
                </a:solidFill>
              </a:rPr>
              <a:t>Latar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belakang</a:t>
            </a:r>
            <a:r>
              <a:rPr lang="en-US" sz="4400" dirty="0">
                <a:solidFill>
                  <a:schemeClr val="tx1"/>
                </a:solidFill>
              </a:rPr>
              <a:t> – </a:t>
            </a:r>
            <a:r>
              <a:rPr lang="en-US" sz="4400" dirty="0" err="1">
                <a:solidFill>
                  <a:schemeClr val="tx1"/>
                </a:solidFill>
              </a:rPr>
              <a:t>Konsep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i="1" dirty="0">
                <a:solidFill>
                  <a:schemeClr val="tx1"/>
                </a:solidFill>
              </a:rPr>
              <a:t>Nexus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AC3E2-787B-4B97-9766-9C7E27832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613" y="2086392"/>
            <a:ext cx="7674405" cy="4457701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i="1" dirty="0">
                <a:solidFill>
                  <a:schemeClr val="tx1"/>
                </a:solidFill>
                <a:cs typeface="Arial" panose="020B0604020202020204" pitchFamily="34" charset="0"/>
              </a:rPr>
              <a:t>Water-energy-food (WEF) nexus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muncul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pada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pertama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kali pada </a:t>
            </a:r>
            <a:r>
              <a:rPr lang="en-US" sz="2000" i="1" dirty="0">
                <a:solidFill>
                  <a:schemeClr val="tx1"/>
                </a:solidFill>
                <a:cs typeface="Arial" panose="020B0604020202020204" pitchFamily="34" charset="0"/>
              </a:rPr>
              <a:t>Bonn Nexus Conference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tahun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2011 di Jerman</a:t>
            </a:r>
            <a:r>
              <a:rPr lang="en-US" sz="2000" baseline="30000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FAO pada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tahun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2014,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menuliskan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konsep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cs typeface="Arial" panose="020B0604020202020204" pitchFamily="34" charset="0"/>
              </a:rPr>
              <a:t>WEF nexus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menggambarkan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mengatasi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sifat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kompleks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saling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terkait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ketiga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sumber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daya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tersebut</a:t>
            </a:r>
            <a:r>
              <a:rPr lang="en-US" sz="2000" baseline="30000" dirty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Pada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tahun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2015, IRENA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menuliskan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laporan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berjudul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Renewable Energy in the Water, Energy and Food Nexus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membahas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tentang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teknologi</a:t>
            </a:r>
            <a:r>
              <a:rPr lang="en-US" sz="2000" dirty="0">
                <a:solidFill>
                  <a:schemeClr val="tx1"/>
                </a:solidFill>
              </a:rPr>
              <a:t> EBT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mewujudkan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keseimbangan</a:t>
            </a:r>
            <a:r>
              <a:rPr lang="en-US" sz="2000" dirty="0">
                <a:solidFill>
                  <a:schemeClr val="tx1"/>
                </a:solidFill>
              </a:rPr>
              <a:t> air, </a:t>
            </a:r>
            <a:r>
              <a:rPr lang="en-US" sz="2000" dirty="0" err="1">
                <a:solidFill>
                  <a:schemeClr val="tx1"/>
                </a:solidFill>
              </a:rPr>
              <a:t>energi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pangan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secara</a:t>
            </a:r>
            <a:r>
              <a:rPr lang="en-US" sz="2000" dirty="0">
                <a:solidFill>
                  <a:schemeClr val="tx1"/>
                </a:solidFill>
              </a:rPr>
              <a:t> berkelanjutan</a:t>
            </a:r>
            <a:r>
              <a:rPr lang="en-US" sz="2000" baseline="30000" dirty="0">
                <a:solidFill>
                  <a:schemeClr val="tx1"/>
                </a:solidFill>
              </a:rPr>
              <a:t>3</a:t>
            </a:r>
            <a:endParaRPr lang="en-US" sz="2000" baseline="30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3A42FF-B6A7-408E-A6AE-84843B251B39}"/>
              </a:ext>
            </a:extLst>
          </p:cNvPr>
          <p:cNvGrpSpPr/>
          <p:nvPr/>
        </p:nvGrpSpPr>
        <p:grpSpPr>
          <a:xfrm>
            <a:off x="7951496" y="2258309"/>
            <a:ext cx="4145891" cy="4436455"/>
            <a:chOff x="7850671" y="2165740"/>
            <a:chExt cx="3769450" cy="403363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F9980F-C635-4F1A-A672-1F5BF05E6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317" r="2485" b="1110"/>
            <a:stretch/>
          </p:blipFill>
          <p:spPr>
            <a:xfrm>
              <a:off x="7850671" y="2165740"/>
              <a:ext cx="3731729" cy="365910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2F2605-B543-4FA5-85F2-5DC7EE9672AD}"/>
                </a:ext>
              </a:extLst>
            </p:cNvPr>
            <p:cNvSpPr txBox="1"/>
            <p:nvPr/>
          </p:nvSpPr>
          <p:spPr>
            <a:xfrm>
              <a:off x="10460181" y="5824845"/>
              <a:ext cx="1159940" cy="37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400" dirty="0"/>
                <a:t>FAO, 2014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0149A07-1A87-48C2-A644-DFBFA57A7659}"/>
              </a:ext>
            </a:extLst>
          </p:cNvPr>
          <p:cNvSpPr txBox="1"/>
          <p:nvPr/>
        </p:nvSpPr>
        <p:spPr>
          <a:xfrm>
            <a:off x="94613" y="6428761"/>
            <a:ext cx="6254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1</a:t>
            </a:r>
            <a:r>
              <a:rPr lang="en-US" sz="1400" dirty="0"/>
              <a:t>Endo,2017; </a:t>
            </a:r>
            <a:r>
              <a:rPr lang="en-US" sz="1400" baseline="30000" dirty="0"/>
              <a:t>2</a:t>
            </a:r>
            <a:r>
              <a:rPr lang="en-US" sz="1400" dirty="0"/>
              <a:t>FAO, 2014; </a:t>
            </a:r>
            <a:r>
              <a:rPr lang="en-US" sz="1400" baseline="30000" dirty="0"/>
              <a:t>3</a:t>
            </a:r>
            <a:r>
              <a:rPr lang="en-US" sz="1400" dirty="0"/>
              <a:t>IRENA,2015</a:t>
            </a:r>
          </a:p>
        </p:txBody>
      </p:sp>
    </p:spTree>
    <p:extLst>
      <p:ext uri="{BB962C8B-B14F-4D97-AF65-F5344CB8AC3E}">
        <p14:creationId xmlns:p14="http://schemas.microsoft.com/office/powerpoint/2010/main" val="404136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F336-DB94-481C-8AC6-9084EA2F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54" y="653143"/>
            <a:ext cx="9884651" cy="1248228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Latar</a:t>
            </a:r>
            <a:r>
              <a:rPr lang="en-US" sz="4400" dirty="0"/>
              <a:t> </a:t>
            </a:r>
            <a:r>
              <a:rPr lang="en-US" sz="4400" dirty="0" err="1"/>
              <a:t>belakang</a:t>
            </a:r>
            <a:r>
              <a:rPr lang="en-US" sz="4400" dirty="0"/>
              <a:t> – </a:t>
            </a:r>
            <a:r>
              <a:rPr lang="en-US" sz="4400" dirty="0" err="1"/>
              <a:t>Konsensus</a:t>
            </a:r>
            <a:r>
              <a:rPr lang="en-US" sz="4400" dirty="0"/>
              <a:t> </a:t>
            </a:r>
            <a:r>
              <a:rPr lang="en-US" sz="4400" dirty="0" err="1"/>
              <a:t>Internasional</a:t>
            </a:r>
            <a:endParaRPr lang="en-US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AC3E2-787B-4B97-9766-9C7E27832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955" y="2046514"/>
            <a:ext cx="7269871" cy="43727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/>
              <a:t>Sustainable Development Goals (SDGs), </a:t>
            </a:r>
            <a:r>
              <a:rPr lang="en-US" sz="2000" dirty="0" err="1"/>
              <a:t>ditandatangani</a:t>
            </a:r>
            <a:r>
              <a:rPr lang="en-US" sz="2000" dirty="0"/>
              <a:t> pada </a:t>
            </a:r>
            <a:r>
              <a:rPr lang="en-US" sz="2000" dirty="0" err="1"/>
              <a:t>tahun</a:t>
            </a:r>
            <a:r>
              <a:rPr lang="en-US" sz="2000" dirty="0"/>
              <a:t> 2015</a:t>
            </a:r>
            <a:r>
              <a:rPr lang="en-US" sz="2000" i="1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tema</a:t>
            </a:r>
            <a:r>
              <a:rPr lang="en-US" sz="2000" dirty="0"/>
              <a:t> “</a:t>
            </a:r>
            <a:r>
              <a:rPr lang="en-US" sz="2000" dirty="0" err="1"/>
              <a:t>Mengubah</a:t>
            </a:r>
            <a:r>
              <a:rPr lang="en-US" sz="2000" dirty="0"/>
              <a:t> Dunia Kita: Agenda 2030 </a:t>
            </a:r>
            <a:r>
              <a:rPr lang="en-US" sz="2000" dirty="0" err="1"/>
              <a:t>untuk</a:t>
            </a:r>
            <a:r>
              <a:rPr lang="en-US" sz="2000" dirty="0"/>
              <a:t> Pembangunan Berkelanjutan”</a:t>
            </a:r>
            <a:r>
              <a:rPr lang="en-US" sz="2000" baseline="30000" dirty="0"/>
              <a:t>4</a:t>
            </a:r>
          </a:p>
          <a:p>
            <a:pPr>
              <a:lnSpc>
                <a:spcPct val="150000"/>
              </a:lnSpc>
            </a:pPr>
            <a:r>
              <a:rPr lang="en-US" sz="2000" i="1" dirty="0"/>
              <a:t>United Nations Framework Convention on Climate Change</a:t>
            </a:r>
            <a:r>
              <a:rPr lang="en-US" sz="2000" dirty="0"/>
              <a:t> (UNFCCC) </a:t>
            </a:r>
            <a:r>
              <a:rPr lang="en-US" sz="2000" dirty="0" err="1"/>
              <a:t>tahun</a:t>
            </a:r>
            <a:r>
              <a:rPr lang="en-US" sz="2000" dirty="0"/>
              <a:t> 2015, Indonesia </a:t>
            </a:r>
            <a:r>
              <a:rPr lang="en-US" sz="2000" dirty="0" err="1"/>
              <a:t>berkomitmen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mengurangi</a:t>
            </a:r>
            <a:r>
              <a:rPr lang="en-US" sz="2000" dirty="0"/>
              <a:t> </a:t>
            </a:r>
            <a:r>
              <a:rPr lang="en-US" sz="2000" dirty="0" err="1"/>
              <a:t>emisi</a:t>
            </a:r>
            <a:r>
              <a:rPr lang="en-US" sz="2000" dirty="0"/>
              <a:t> gas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kaca</a:t>
            </a:r>
            <a:r>
              <a:rPr lang="en-US" sz="2000" dirty="0"/>
              <a:t> (GRK) </a:t>
            </a:r>
            <a:r>
              <a:rPr lang="en-US" sz="2000" dirty="0" err="1"/>
              <a:t>sebesar</a:t>
            </a:r>
            <a:r>
              <a:rPr lang="en-US" sz="2000" dirty="0"/>
              <a:t> 29%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skenario</a:t>
            </a:r>
            <a:r>
              <a:rPr lang="en-US" sz="2000" dirty="0"/>
              <a:t> </a:t>
            </a:r>
            <a:r>
              <a:rPr lang="en-US" sz="2000" i="1" dirty="0"/>
              <a:t>Business as Usual</a:t>
            </a:r>
            <a:r>
              <a:rPr lang="en-US" sz="2000" dirty="0"/>
              <a:t> (</a:t>
            </a:r>
            <a:r>
              <a:rPr lang="en-US" sz="2000" dirty="0" err="1"/>
              <a:t>BaU</a:t>
            </a:r>
            <a:r>
              <a:rPr lang="en-US" sz="2000" dirty="0"/>
              <a:t>) pada </a:t>
            </a:r>
            <a:r>
              <a:rPr lang="en-US" sz="2000" dirty="0" err="1"/>
              <a:t>tahun</a:t>
            </a:r>
            <a:r>
              <a:rPr lang="en-US" sz="2000" dirty="0"/>
              <a:t> 2030 dan 41 %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bantuan</a:t>
            </a:r>
            <a:r>
              <a:rPr lang="en-US" sz="2000" dirty="0"/>
              <a:t> </a:t>
            </a:r>
            <a:r>
              <a:rPr lang="en-US" sz="2000" dirty="0" err="1"/>
              <a:t>internasional</a:t>
            </a:r>
            <a:r>
              <a:rPr lang="en-US" sz="2000" dirty="0"/>
              <a:t>, yang </a:t>
            </a:r>
            <a:r>
              <a:rPr lang="en-US" sz="2000" dirty="0" err="1"/>
              <a:t>tertuang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NDC (2017)</a:t>
            </a:r>
            <a:r>
              <a:rPr lang="en-US" sz="2000" baseline="30000" dirty="0"/>
              <a:t>5</a:t>
            </a:r>
            <a:endParaRPr lang="en-US" sz="2000" i="1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4B0E3-8B68-4150-A0A4-CAE1552D3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1"/>
          <a:stretch/>
        </p:blipFill>
        <p:spPr>
          <a:xfrm>
            <a:off x="7476826" y="2046513"/>
            <a:ext cx="4508219" cy="22109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728648-94C1-4FE9-BCC2-5389A10D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670" y="4581112"/>
            <a:ext cx="3292530" cy="1838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701D65-AF03-4C4D-92DC-176E8B0DFF06}"/>
              </a:ext>
            </a:extLst>
          </p:cNvPr>
          <p:cNvSpPr txBox="1"/>
          <p:nvPr/>
        </p:nvSpPr>
        <p:spPr>
          <a:xfrm>
            <a:off x="94613" y="6428761"/>
            <a:ext cx="6254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https://www.sdg2030indonesia.org/page/8-apa-itu</a:t>
            </a:r>
            <a:r>
              <a:rPr lang="en-US" sz="1400" dirty="0"/>
              <a:t>; </a:t>
            </a:r>
            <a:r>
              <a:rPr lang="en-US" sz="1400" baseline="30000" dirty="0"/>
              <a:t>5</a:t>
            </a:r>
            <a:r>
              <a:rPr lang="en-US" sz="1400" dirty="0"/>
              <a:t>Masripatin, 2017</a:t>
            </a:r>
          </a:p>
        </p:txBody>
      </p:sp>
    </p:spTree>
    <p:extLst>
      <p:ext uri="{BB962C8B-B14F-4D97-AF65-F5344CB8AC3E}">
        <p14:creationId xmlns:p14="http://schemas.microsoft.com/office/powerpoint/2010/main" val="173294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F336-DB94-481C-8AC6-9084EA2F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54" y="653143"/>
            <a:ext cx="9884651" cy="1248228"/>
          </a:xfrm>
        </p:spPr>
        <p:txBody>
          <a:bodyPr>
            <a:normAutofit/>
          </a:bodyPr>
          <a:lstStyle/>
          <a:p>
            <a:r>
              <a:rPr lang="en-US" sz="4400" dirty="0" err="1"/>
              <a:t>Latar</a:t>
            </a:r>
            <a:r>
              <a:rPr lang="en-US" sz="4400" dirty="0"/>
              <a:t> </a:t>
            </a:r>
            <a:r>
              <a:rPr lang="en-US" sz="4400" dirty="0" err="1"/>
              <a:t>belakang</a:t>
            </a:r>
            <a:r>
              <a:rPr lang="en-US" sz="4400" dirty="0"/>
              <a:t> – </a:t>
            </a:r>
            <a:r>
              <a:rPr lang="en-US" sz="4400" dirty="0" err="1"/>
              <a:t>Kondisi</a:t>
            </a:r>
            <a:r>
              <a:rPr lang="en-US" sz="4400" dirty="0"/>
              <a:t> Nasional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AC3E2-787B-4B97-9766-9C7E27832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955" y="2046513"/>
            <a:ext cx="11868931" cy="12482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Kajian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Ketahanan</a:t>
            </a:r>
            <a:r>
              <a:rPr lang="en-US" sz="2000" dirty="0"/>
              <a:t> </a:t>
            </a:r>
            <a:r>
              <a:rPr lang="en-US" sz="2000" dirty="0" err="1"/>
              <a:t>energi</a:t>
            </a:r>
            <a:r>
              <a:rPr lang="en-US" sz="2000" dirty="0"/>
              <a:t>, </a:t>
            </a:r>
            <a:r>
              <a:rPr lang="en-US" sz="2000" dirty="0" err="1"/>
              <a:t>pangan</a:t>
            </a:r>
            <a:r>
              <a:rPr lang="en-US" sz="2000" dirty="0"/>
              <a:t>, air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US" sz="2000" dirty="0" err="1"/>
              <a:t>rencana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 </a:t>
            </a:r>
            <a:r>
              <a:rPr lang="en-US" sz="2000" dirty="0" err="1"/>
              <a:t>pengurangan</a:t>
            </a:r>
            <a:r>
              <a:rPr lang="en-US" sz="2000" dirty="0"/>
              <a:t> </a:t>
            </a:r>
            <a:r>
              <a:rPr lang="en-US" sz="2000" dirty="0" err="1"/>
              <a:t>emisi</a:t>
            </a:r>
            <a:r>
              <a:rPr lang="en-US" sz="2000" dirty="0"/>
              <a:t> CO</a:t>
            </a:r>
            <a:r>
              <a:rPr lang="en-US" sz="2000" baseline="-25000" dirty="0"/>
              <a:t>2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terintegrasi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C4766-4189-47B6-8CEF-6ACC2FFC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54" y="3294379"/>
            <a:ext cx="2271850" cy="2956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81C973-5F8A-45EA-B81B-53E6FAFD6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067" y="3294379"/>
            <a:ext cx="2105170" cy="2956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9932D1-7C9D-4985-8AA5-EFE219A94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777" y="3294379"/>
            <a:ext cx="4231126" cy="3008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5AC801-4788-4C31-A57F-E19F27E8F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8443" y="3137809"/>
            <a:ext cx="2811326" cy="332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9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F336-DB94-481C-8AC6-9084EA2F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33" y="658090"/>
            <a:ext cx="10144220" cy="1257796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tx1"/>
                </a:solidFill>
              </a:rPr>
              <a:t>Latar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belakang</a:t>
            </a:r>
            <a:r>
              <a:rPr lang="en-US" sz="3200" dirty="0">
                <a:solidFill>
                  <a:schemeClr val="tx1"/>
                </a:solidFill>
              </a:rPr>
              <a:t> – </a:t>
            </a:r>
            <a:r>
              <a:rPr lang="en-US" sz="3200" dirty="0" err="1">
                <a:solidFill>
                  <a:schemeClr val="tx1"/>
                </a:solidFill>
              </a:rPr>
              <a:t>Kondisi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Kelistrikan</a:t>
            </a:r>
            <a:r>
              <a:rPr lang="en-US" sz="3200" dirty="0">
                <a:solidFill>
                  <a:schemeClr val="tx1"/>
                </a:solidFill>
              </a:rPr>
              <a:t> Indonesia (1)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AC3E2-787B-4B97-9766-9C7E27832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783" y="4838700"/>
            <a:ext cx="11966217" cy="1880756"/>
          </a:xfrm>
        </p:spPr>
        <p:txBody>
          <a:bodyPr vert="horz" lIns="0" tIns="45720" rIns="0" bIns="45720" rtlCol="0">
            <a:noAutofit/>
          </a:bodyPr>
          <a:lstStyle/>
          <a:p>
            <a:pPr marL="457200" indent="-45720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Sektor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rumah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tangga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menjadi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konsumen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listrik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paling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besar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mencapai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97.035 GWh di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tahun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2018</a:t>
            </a:r>
            <a:r>
              <a:rPr lang="en-US" sz="2000" baseline="30000" dirty="0">
                <a:solidFill>
                  <a:schemeClr val="tx1"/>
                </a:solidFill>
                <a:cs typeface="Arial" panose="020B0604020202020204" pitchFamily="34" charset="0"/>
              </a:rPr>
              <a:t>6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Pada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tahun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2019,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rasio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elektrifikasi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mencapai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target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sesuai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RUEN</a:t>
            </a:r>
            <a:r>
              <a:rPr lang="en-US" sz="2000" baseline="30000" dirty="0"/>
              <a:t>7</a:t>
            </a:r>
            <a:r>
              <a:rPr lang="en-US" sz="2000" dirty="0"/>
              <a:t>.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Hal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ini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dipengaruhi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beragam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faktor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terutama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faktor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geografis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menyebabkan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kondisi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rumah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tangga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pada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suatu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wilayah</a:t>
            </a:r>
            <a:r>
              <a:rPr 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tersebar</a:t>
            </a:r>
            <a:r>
              <a:rPr lang="en-US" sz="2000" baseline="30000" dirty="0"/>
              <a:t>8</a:t>
            </a:r>
            <a:r>
              <a:rPr lang="en-US" sz="2000" dirty="0"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1BB1F-6345-49EE-B79B-03705D24DA1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06" y="2088572"/>
            <a:ext cx="4654692" cy="2680856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D47726-F92D-4673-A10A-D2E8FF516C0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891" y="2088572"/>
            <a:ext cx="4170218" cy="2680856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5584BA-43CC-40B7-8F75-C478DD35FD2B}"/>
              </a:ext>
            </a:extLst>
          </p:cNvPr>
          <p:cNvSpPr txBox="1"/>
          <p:nvPr/>
        </p:nvSpPr>
        <p:spPr>
          <a:xfrm>
            <a:off x="8461829" y="6506022"/>
            <a:ext cx="400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6</a:t>
            </a:r>
            <a:r>
              <a:rPr lang="en-US" sz="1400" dirty="0"/>
              <a:t>RUPTL,2019 </a:t>
            </a:r>
            <a:r>
              <a:rPr lang="en-US" sz="1400" baseline="30000" dirty="0"/>
              <a:t>7</a:t>
            </a:r>
            <a:r>
              <a:rPr lang="en-US" sz="1400" dirty="0"/>
              <a:t>Wicaksono, 2020, </a:t>
            </a:r>
            <a:r>
              <a:rPr lang="en-US" sz="1400" baseline="30000" dirty="0"/>
              <a:t>8</a:t>
            </a:r>
            <a:r>
              <a:rPr lang="en-US" sz="1400" dirty="0"/>
              <a:t>DEN, 2019</a:t>
            </a:r>
          </a:p>
        </p:txBody>
      </p:sp>
    </p:spTree>
    <p:extLst>
      <p:ext uri="{BB962C8B-B14F-4D97-AF65-F5344CB8AC3E}">
        <p14:creationId xmlns:p14="http://schemas.microsoft.com/office/powerpoint/2010/main" val="29468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AC3E2-787B-4B97-9766-9C7E27832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206" y="1873820"/>
            <a:ext cx="7434280" cy="49841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sz="1800" dirty="0" err="1"/>
              <a:t>pembangkit</a:t>
            </a:r>
            <a:r>
              <a:rPr lang="en-US" sz="1800" dirty="0"/>
              <a:t> : 58% </a:t>
            </a:r>
            <a:r>
              <a:rPr lang="en-US" sz="1800" dirty="0" err="1"/>
              <a:t>masih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bahan</a:t>
            </a:r>
            <a:r>
              <a:rPr lang="en-US" sz="1800" dirty="0"/>
              <a:t> </a:t>
            </a:r>
            <a:r>
              <a:rPr lang="en-US" sz="1800" dirty="0" err="1"/>
              <a:t>bakar</a:t>
            </a:r>
            <a:r>
              <a:rPr lang="en-US" sz="1800" dirty="0"/>
              <a:t> </a:t>
            </a:r>
            <a:r>
              <a:rPr lang="en-US" sz="1800" dirty="0" err="1"/>
              <a:t>batubara</a:t>
            </a:r>
            <a:r>
              <a:rPr lang="en-US" sz="1800" dirty="0"/>
              <a:t>, gas </a:t>
            </a:r>
            <a:r>
              <a:rPr lang="en-US" sz="1800" dirty="0" err="1"/>
              <a:t>sebesar</a:t>
            </a:r>
            <a:r>
              <a:rPr lang="en-US" sz="1800" dirty="0"/>
              <a:t> 22%, EBT </a:t>
            </a:r>
            <a:r>
              <a:rPr lang="en-US" sz="1800" dirty="0" err="1"/>
              <a:t>sebesar</a:t>
            </a:r>
            <a:r>
              <a:rPr lang="en-US" sz="1800" dirty="0"/>
              <a:t> 13% dan </a:t>
            </a:r>
            <a:r>
              <a:rPr lang="en-US" sz="1800" dirty="0" err="1"/>
              <a:t>minyak</a:t>
            </a:r>
            <a:r>
              <a:rPr lang="en-US" sz="1800" dirty="0"/>
              <a:t> </a:t>
            </a:r>
            <a:r>
              <a:rPr lang="en-US" sz="1800" dirty="0" err="1"/>
              <a:t>sebesar</a:t>
            </a:r>
            <a:r>
              <a:rPr lang="en-US" sz="1800" dirty="0"/>
              <a:t> 7%</a:t>
            </a:r>
            <a:r>
              <a:rPr lang="en-US" sz="1800" baseline="30000" dirty="0"/>
              <a:t>9</a:t>
            </a:r>
            <a:r>
              <a:rPr lang="en-US" sz="18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Bagi</a:t>
            </a:r>
            <a:r>
              <a:rPr lang="en-US" sz="1800" dirty="0"/>
              <a:t> negara </a:t>
            </a:r>
            <a:r>
              <a:rPr lang="en-US" sz="1800" dirty="0" err="1"/>
              <a:t>kepulauan</a:t>
            </a:r>
            <a:r>
              <a:rPr lang="en-US" sz="1800" dirty="0"/>
              <a:t> </a:t>
            </a:r>
            <a:r>
              <a:rPr lang="en-US" sz="1800" dirty="0" err="1"/>
              <a:t>tropis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Indonesia, 65% </a:t>
            </a:r>
            <a:r>
              <a:rPr lang="en-US" sz="1800" dirty="0" err="1"/>
              <a:t>penduduknya</a:t>
            </a:r>
            <a:r>
              <a:rPr lang="en-US" sz="1800" dirty="0"/>
              <a:t> </a:t>
            </a:r>
            <a:r>
              <a:rPr lang="en-US" sz="1800" dirty="0" err="1"/>
              <a:t>tinggal</a:t>
            </a:r>
            <a:r>
              <a:rPr lang="en-US" sz="1800" dirty="0"/>
              <a:t> di </a:t>
            </a:r>
            <a:r>
              <a:rPr lang="en-US" sz="1800" dirty="0" err="1"/>
              <a:t>daerah</a:t>
            </a:r>
            <a:r>
              <a:rPr lang="en-US" sz="1800" dirty="0"/>
              <a:t> </a:t>
            </a:r>
            <a:r>
              <a:rPr lang="en-US" sz="1800" dirty="0" err="1"/>
              <a:t>pesisir</a:t>
            </a:r>
            <a:r>
              <a:rPr lang="en-US" sz="1800" dirty="0"/>
              <a:t>. </a:t>
            </a:r>
            <a:r>
              <a:rPr lang="en-US" sz="1800" dirty="0" err="1"/>
              <a:t>Permasalahan</a:t>
            </a:r>
            <a:r>
              <a:rPr lang="en-US" sz="1800" dirty="0"/>
              <a:t> yang </a:t>
            </a:r>
            <a:r>
              <a:rPr lang="en-US" sz="1800" dirty="0" err="1"/>
              <a:t>timbul</a:t>
            </a:r>
            <a:r>
              <a:rPr lang="en-US" sz="1800" dirty="0"/>
              <a:t>: </a:t>
            </a:r>
            <a:r>
              <a:rPr lang="en-US" sz="1800" dirty="0" err="1"/>
              <a:t>akses</a:t>
            </a:r>
            <a:r>
              <a:rPr lang="en-US" sz="1800" dirty="0"/>
              <a:t> </a:t>
            </a:r>
            <a:r>
              <a:rPr lang="en-US" sz="1800" dirty="0" err="1"/>
              <a:t>energi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diandalkan</a:t>
            </a:r>
            <a:r>
              <a:rPr lang="en-US" sz="1800" dirty="0"/>
              <a:t> </a:t>
            </a:r>
            <a:r>
              <a:rPr lang="en-US" sz="1800" dirty="0" err="1"/>
              <a:t>belum</a:t>
            </a:r>
            <a:r>
              <a:rPr lang="en-US" sz="1800" dirty="0"/>
              <a:t> </a:t>
            </a:r>
            <a:r>
              <a:rPr lang="en-US" sz="1800" dirty="0" err="1"/>
              <a:t>mencukupi</a:t>
            </a:r>
            <a:r>
              <a:rPr lang="en-US" sz="1800" dirty="0"/>
              <a:t>, </a:t>
            </a:r>
            <a:r>
              <a:rPr lang="en-US" sz="1800" dirty="0" err="1"/>
              <a:t>kenaikan</a:t>
            </a:r>
            <a:r>
              <a:rPr lang="en-US" sz="1800" dirty="0"/>
              <a:t> </a:t>
            </a:r>
            <a:r>
              <a:rPr lang="en-US" sz="1800" dirty="0" err="1"/>
              <a:t>muka</a:t>
            </a:r>
            <a:r>
              <a:rPr lang="en-US" sz="1800" dirty="0"/>
              <a:t> air </a:t>
            </a:r>
            <a:r>
              <a:rPr lang="en-US" sz="1800" dirty="0" err="1"/>
              <a:t>laut</a:t>
            </a:r>
            <a:r>
              <a:rPr lang="en-US" sz="1800" dirty="0"/>
              <a:t> </a:t>
            </a:r>
            <a:r>
              <a:rPr lang="en-US" sz="1800" dirty="0" err="1"/>
              <a:t>akibat</a:t>
            </a:r>
            <a:r>
              <a:rPr lang="en-US" sz="1800" dirty="0"/>
              <a:t> </a:t>
            </a:r>
            <a:r>
              <a:rPr lang="en-US" sz="1800" dirty="0" err="1"/>
              <a:t>perubahan</a:t>
            </a:r>
            <a:r>
              <a:rPr lang="en-US" sz="1800" dirty="0"/>
              <a:t> iklim</a:t>
            </a:r>
            <a:r>
              <a:rPr lang="en-US" sz="1800" baseline="30000" dirty="0"/>
              <a:t>10</a:t>
            </a:r>
            <a:r>
              <a:rPr lang="en-US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Di </a:t>
            </a:r>
            <a:r>
              <a:rPr lang="en-US" sz="1800" dirty="0" err="1"/>
              <a:t>pulau</a:t>
            </a:r>
            <a:r>
              <a:rPr lang="en-US" sz="1800" dirty="0"/>
              <a:t> </a:t>
            </a:r>
            <a:r>
              <a:rPr lang="en-US" sz="1800" dirty="0" err="1"/>
              <a:t>padat</a:t>
            </a:r>
            <a:r>
              <a:rPr lang="en-US" sz="1800" dirty="0"/>
              <a:t> </a:t>
            </a:r>
            <a:r>
              <a:rPr lang="en-US" sz="1800" dirty="0" err="1"/>
              <a:t>penduduk</a:t>
            </a:r>
            <a:r>
              <a:rPr lang="en-US" sz="1800" dirty="0"/>
              <a:t>, </a:t>
            </a:r>
            <a:r>
              <a:rPr lang="en-US" sz="1800" dirty="0" err="1"/>
              <a:t>tingkat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 air </a:t>
            </a:r>
            <a:r>
              <a:rPr lang="en-US" sz="1800" dirty="0" err="1"/>
              <a:t>semakin</a:t>
            </a:r>
            <a:r>
              <a:rPr lang="en-US" sz="1800" dirty="0"/>
              <a:t> </a:t>
            </a:r>
            <a:r>
              <a:rPr lang="en-US" sz="1800" dirty="0" err="1"/>
              <a:t>meningkat</a:t>
            </a:r>
            <a:r>
              <a:rPr lang="en-US" sz="1800" dirty="0"/>
              <a:t>,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sebanding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ketersediaannya</a:t>
            </a:r>
            <a:r>
              <a:rPr lang="en-US" sz="1800" baseline="30000" dirty="0"/>
              <a:t>11</a:t>
            </a:r>
            <a:r>
              <a:rPr lang="en-US" sz="1800" dirty="0"/>
              <a:t>.</a:t>
            </a:r>
            <a:endParaRPr lang="en-US" sz="1800" baseline="30000" dirty="0"/>
          </a:p>
          <a:p>
            <a:pPr>
              <a:lnSpc>
                <a:spcPct val="150000"/>
              </a:lnSpc>
            </a:pPr>
            <a:r>
              <a:rPr lang="en-US" sz="1800" dirty="0"/>
              <a:t>Di </a:t>
            </a:r>
            <a:r>
              <a:rPr lang="en-US" sz="1800" dirty="0" err="1"/>
              <a:t>perkotaan</a:t>
            </a:r>
            <a:r>
              <a:rPr lang="en-US" sz="1800" dirty="0"/>
              <a:t>,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urbanisasi</a:t>
            </a:r>
            <a:r>
              <a:rPr lang="en-US" sz="1800" dirty="0"/>
              <a:t> </a:t>
            </a:r>
            <a:r>
              <a:rPr lang="en-US" sz="1800" dirty="0" err="1"/>
              <a:t>mengakibatkan</a:t>
            </a:r>
            <a:r>
              <a:rPr lang="en-US" sz="1800" dirty="0"/>
              <a:t> </a:t>
            </a:r>
            <a:r>
              <a:rPr lang="en-US" sz="1800" dirty="0" err="1"/>
              <a:t>penurunan</a:t>
            </a:r>
            <a:r>
              <a:rPr lang="en-US" sz="1800" dirty="0"/>
              <a:t> </a:t>
            </a:r>
            <a:r>
              <a:rPr lang="en-US" sz="1800" dirty="0" err="1"/>
              <a:t>mutu</a:t>
            </a:r>
            <a:r>
              <a:rPr lang="en-US" sz="1800" dirty="0"/>
              <a:t> </a:t>
            </a:r>
            <a:r>
              <a:rPr lang="en-US" sz="1800" dirty="0" err="1"/>
              <a:t>lingkungan</a:t>
            </a:r>
            <a:r>
              <a:rPr lang="en-US" sz="1800" dirty="0"/>
              <a:t>, </a:t>
            </a:r>
            <a:r>
              <a:rPr lang="en-US" sz="1800" dirty="0" err="1"/>
              <a:t>kemacetan</a:t>
            </a:r>
            <a:r>
              <a:rPr lang="en-US" sz="1800" dirty="0"/>
              <a:t> </a:t>
            </a:r>
            <a:r>
              <a:rPr lang="en-US" sz="1800" dirty="0" err="1"/>
              <a:t>lalu</a:t>
            </a:r>
            <a:r>
              <a:rPr lang="en-US" sz="1800" dirty="0"/>
              <a:t> </a:t>
            </a:r>
            <a:r>
              <a:rPr lang="en-US" sz="1800" dirty="0" err="1"/>
              <a:t>lintas</a:t>
            </a:r>
            <a:r>
              <a:rPr lang="en-US" sz="1800" dirty="0"/>
              <a:t>, </a:t>
            </a:r>
            <a:r>
              <a:rPr lang="en-US" sz="1800" dirty="0" err="1"/>
              <a:t>kemiskinan</a:t>
            </a:r>
            <a:r>
              <a:rPr lang="en-US" sz="1800" dirty="0"/>
              <a:t> </a:t>
            </a:r>
            <a:r>
              <a:rPr lang="en-US" sz="1800" dirty="0" err="1"/>
              <a:t>hingga</a:t>
            </a:r>
            <a:r>
              <a:rPr lang="en-US" sz="1800" dirty="0"/>
              <a:t> </a:t>
            </a:r>
            <a:r>
              <a:rPr lang="en-US" sz="1800" dirty="0" err="1"/>
              <a:t>konflik</a:t>
            </a:r>
            <a:r>
              <a:rPr lang="en-US" sz="1800" dirty="0"/>
              <a:t> sosial</a:t>
            </a:r>
            <a:r>
              <a:rPr lang="en-US" sz="1800" baseline="30000" dirty="0"/>
              <a:t>12</a:t>
            </a:r>
            <a:r>
              <a:rPr lang="en-US" sz="1800" dirty="0"/>
              <a:t>.</a:t>
            </a:r>
            <a:endParaRPr lang="en-US" sz="1800" baseline="30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FB122F-6CDA-46B4-8963-F99734063B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44" y="2644553"/>
            <a:ext cx="4484914" cy="3306304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8CBE261-AD04-426F-8373-F1E0F37E6E03}"/>
              </a:ext>
            </a:extLst>
          </p:cNvPr>
          <p:cNvSpPr txBox="1">
            <a:spLocks/>
          </p:cNvSpPr>
          <p:nvPr/>
        </p:nvSpPr>
        <p:spPr>
          <a:xfrm>
            <a:off x="244833" y="658090"/>
            <a:ext cx="10144220" cy="1257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Latar</a:t>
            </a:r>
            <a:r>
              <a:rPr lang="en-US" sz="3200" dirty="0"/>
              <a:t> </a:t>
            </a:r>
            <a:r>
              <a:rPr lang="en-US" sz="3200" dirty="0" err="1"/>
              <a:t>belakang</a:t>
            </a:r>
            <a:r>
              <a:rPr lang="en-US" sz="3200" dirty="0"/>
              <a:t> – </a:t>
            </a:r>
            <a:r>
              <a:rPr lang="en-US" sz="3200" dirty="0" err="1"/>
              <a:t>Kondisi</a:t>
            </a:r>
            <a:r>
              <a:rPr lang="en-US" sz="3200" dirty="0"/>
              <a:t> </a:t>
            </a:r>
            <a:r>
              <a:rPr lang="en-US" sz="3200" dirty="0" err="1"/>
              <a:t>Kelistrikan</a:t>
            </a:r>
            <a:r>
              <a:rPr lang="en-US" sz="3200" dirty="0"/>
              <a:t> Indonesia 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6A51F7-BE36-4C8B-846C-0CF2E0292046}"/>
              </a:ext>
            </a:extLst>
          </p:cNvPr>
          <p:cNvSpPr txBox="1"/>
          <p:nvPr/>
        </p:nvSpPr>
        <p:spPr>
          <a:xfrm>
            <a:off x="6865258" y="6523824"/>
            <a:ext cx="5496372" cy="311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9</a:t>
            </a:r>
            <a:r>
              <a:rPr lang="en-US" sz="1400" dirty="0"/>
              <a:t>DEN,2019; </a:t>
            </a:r>
            <a:r>
              <a:rPr lang="en-US" sz="1400" baseline="30000" dirty="0"/>
              <a:t>10</a:t>
            </a:r>
            <a:r>
              <a:rPr lang="en-US" sz="1400" dirty="0"/>
              <a:t>Santoso,2015; </a:t>
            </a:r>
            <a:r>
              <a:rPr lang="en-US" sz="1400" baseline="30000" dirty="0"/>
              <a:t>11</a:t>
            </a:r>
            <a:r>
              <a:rPr lang="en-US" sz="1400" dirty="0"/>
              <a:t>Farida, 2018; </a:t>
            </a:r>
            <a:r>
              <a:rPr lang="en-US" sz="1400" baseline="30000" dirty="0"/>
              <a:t>12</a:t>
            </a:r>
            <a:r>
              <a:rPr lang="en-US" sz="1400" dirty="0"/>
              <a:t>Wilonoyudho, 2017</a:t>
            </a:r>
          </a:p>
        </p:txBody>
      </p:sp>
    </p:spTree>
    <p:extLst>
      <p:ext uri="{BB962C8B-B14F-4D97-AF65-F5344CB8AC3E}">
        <p14:creationId xmlns:p14="http://schemas.microsoft.com/office/powerpoint/2010/main" val="276835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F336-DB94-481C-8AC6-9084EA2F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725714"/>
            <a:ext cx="9898743" cy="1045029"/>
          </a:xfrm>
        </p:spPr>
        <p:txBody>
          <a:bodyPr>
            <a:normAutofit/>
          </a:bodyPr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AC3E2-787B-4B97-9766-9C7E27832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8343" y="2454895"/>
            <a:ext cx="11016417" cy="2632363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iklim</a:t>
            </a:r>
            <a:r>
              <a:rPr lang="en-US" dirty="0"/>
              <a:t>,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air </a:t>
            </a:r>
            <a:r>
              <a:rPr lang="en-US" dirty="0" err="1"/>
              <a:t>bersih</a:t>
            </a:r>
            <a:r>
              <a:rPr lang="en-US" dirty="0"/>
              <a:t> dan </a:t>
            </a:r>
            <a:r>
              <a:rPr lang="en-US" dirty="0" err="1"/>
              <a:t>pangan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pembangkit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di Indonesia?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pembangkit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kepulauan</a:t>
            </a:r>
            <a:r>
              <a:rPr lang="en-US" dirty="0"/>
              <a:t> </a:t>
            </a:r>
            <a:r>
              <a:rPr lang="en-US" dirty="0" err="1"/>
              <a:t>tropis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iklim</a:t>
            </a:r>
            <a:r>
              <a:rPr lang="en-US" dirty="0"/>
              <a:t>, </a:t>
            </a:r>
            <a:r>
              <a:rPr lang="en-US" dirty="0" err="1"/>
              <a:t>pengelolaan</a:t>
            </a:r>
            <a:r>
              <a:rPr lang="en-US" dirty="0"/>
              <a:t> air dan </a:t>
            </a:r>
            <a:r>
              <a:rPr lang="en-US" dirty="0" err="1"/>
              <a:t>pangan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182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F336-DB94-481C-8AC6-9084EA2F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52" y="900545"/>
            <a:ext cx="8596668" cy="734291"/>
          </a:xfrm>
        </p:spPr>
        <p:txBody>
          <a:bodyPr>
            <a:normAutofit/>
          </a:bodyPr>
          <a:lstStyle/>
          <a:p>
            <a:r>
              <a:rPr lang="en-US" dirty="0" err="1">
                <a:cs typeface="Arial" panose="020B0604020202020204" pitchFamily="34" charset="0"/>
              </a:rPr>
              <a:t>Tujuan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Penelitian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AC3E2-787B-4B97-9766-9C7E27832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535" y="2162629"/>
            <a:ext cx="11237379" cy="3962400"/>
          </a:xfrm>
          <a:noFill/>
          <a:ln>
            <a:noFill/>
          </a:ln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cs typeface="Arial" panose="020B0604020202020204" pitchFamily="34" charset="0"/>
              </a:rPr>
              <a:t>Menunjukkan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hubungan</a:t>
            </a:r>
            <a:r>
              <a:rPr lang="en-US" sz="2000" dirty="0">
                <a:cs typeface="Arial" panose="020B0604020202020204" pitchFamily="34" charset="0"/>
              </a:rPr>
              <a:t>/ </a:t>
            </a:r>
            <a:r>
              <a:rPr lang="en-US" sz="2000" dirty="0" err="1">
                <a:effectLst/>
                <a:cs typeface="Arial" panose="020B0604020202020204" pitchFamily="34" charset="0"/>
              </a:rPr>
              <a:t>keterkaitan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antara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perencanaan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pembangkit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listrik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dengan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perubahan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iklim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pengelolaan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energi</a:t>
            </a:r>
            <a:r>
              <a:rPr lang="en-US" sz="2000" dirty="0">
                <a:cs typeface="Arial" panose="020B0604020202020204" pitchFamily="34" charset="0"/>
              </a:rPr>
              <a:t>, air dan </a:t>
            </a:r>
            <a:r>
              <a:rPr lang="en-US" sz="2000" dirty="0" err="1">
                <a:cs typeface="Arial" panose="020B0604020202020204" pitchFamily="34" charset="0"/>
              </a:rPr>
              <a:t>pangan</a:t>
            </a:r>
            <a:r>
              <a:rPr lang="en-US" sz="2000" dirty="0">
                <a:cs typeface="Arial" panose="020B0604020202020204" pitchFamily="34" charset="0"/>
              </a:rPr>
              <a:t> di Indonesia.</a:t>
            </a: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cs typeface="Arial" panose="020B0604020202020204" pitchFamily="34" charset="0"/>
              </a:rPr>
              <a:t>Menyusun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metode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pendekatan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perencanaan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pembangkit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listrik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dengan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memperhatikan</a:t>
            </a:r>
            <a:r>
              <a:rPr lang="en-US" sz="2000" dirty="0">
                <a:cs typeface="Arial" panose="020B0604020202020204" pitchFamily="34" charset="0"/>
              </a:rPr>
              <a:t> variable </a:t>
            </a:r>
            <a:r>
              <a:rPr lang="en-US" sz="2000" dirty="0" err="1">
                <a:cs typeface="Arial" panose="020B0604020202020204" pitchFamily="34" charset="0"/>
              </a:rPr>
              <a:t>perubahan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iklim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energi</a:t>
            </a:r>
            <a:r>
              <a:rPr lang="en-US" sz="2000" dirty="0">
                <a:cs typeface="Arial" panose="020B0604020202020204" pitchFamily="34" charset="0"/>
              </a:rPr>
              <a:t>, air dan </a:t>
            </a:r>
            <a:r>
              <a:rPr lang="en-US" sz="2000" dirty="0" err="1">
                <a:cs typeface="Arial" panose="020B0604020202020204" pitchFamily="34" charset="0"/>
              </a:rPr>
              <a:t>pangan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untuk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daerah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kepulauan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tropis</a:t>
            </a:r>
            <a:endParaRPr lang="en-US" sz="2000" dirty="0"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cs typeface="Arial" panose="020B0604020202020204" pitchFamily="34" charset="0"/>
              </a:rPr>
              <a:t>Menunjukkan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dampak</a:t>
            </a:r>
            <a:r>
              <a:rPr lang="en-US" sz="2000" b="1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perencanaan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pembangkit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listrik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bila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dianalisis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dengan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menyertakan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hubungan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iklim</a:t>
            </a:r>
            <a:r>
              <a:rPr lang="en-US" sz="2000" dirty="0">
                <a:cs typeface="Arial" panose="020B0604020202020204" pitchFamily="34" charset="0"/>
              </a:rPr>
              <a:t>, air dan </a:t>
            </a:r>
            <a:r>
              <a:rPr lang="en-US" sz="2000" dirty="0" err="1">
                <a:cs typeface="Arial" panose="020B0604020202020204" pitchFamily="34" charset="0"/>
              </a:rPr>
              <a:t>pangan</a:t>
            </a:r>
            <a:endParaRPr 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158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i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Override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1432</Words>
  <Application>Microsoft Macintosh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Cambria Math</vt:lpstr>
      <vt:lpstr>Symbol</vt:lpstr>
      <vt:lpstr>Times New Roman</vt:lpstr>
      <vt:lpstr>Trebuchet MS</vt:lpstr>
      <vt:lpstr>Wingdings</vt:lpstr>
      <vt:lpstr>Berlin</vt:lpstr>
      <vt:lpstr>Pendekatan Model Sistem Dinamik Untuk Perencanaan dan Pengembangan Pembangkit Listrik di Daerah Kepulauan Tropis dengan Mempertimbangkan Climate – Energy – Water – Food (CEWF) Nexus</vt:lpstr>
      <vt:lpstr> Pendahuluan</vt:lpstr>
      <vt:lpstr>Latar belakang – Konsep Nexus</vt:lpstr>
      <vt:lpstr>Latar belakang – Konsensus Internasional</vt:lpstr>
      <vt:lpstr>Latar belakang – Kondisi Nasional</vt:lpstr>
      <vt:lpstr>Latar belakang – Kondisi Kelistrikan Indonesia (1)</vt:lpstr>
      <vt:lpstr>PowerPoint Presentation</vt:lpstr>
      <vt:lpstr>Rumusan Masalah</vt:lpstr>
      <vt:lpstr>Tujuan Penelitian</vt:lpstr>
      <vt:lpstr>Keaslian Penelitian</vt:lpstr>
      <vt:lpstr>Tinjauan Pustaka dan Dasar Teori</vt:lpstr>
      <vt:lpstr>Tinjauan pustaka (1)</vt:lpstr>
      <vt:lpstr>Tinjauan pustaka (2)</vt:lpstr>
      <vt:lpstr>Metode Penelitian (1)</vt:lpstr>
      <vt:lpstr>Metode Penelitian (2)</vt:lpstr>
      <vt:lpstr>Metode Penelitian (3)</vt:lpstr>
      <vt:lpstr>Dasar Teori</vt:lpstr>
      <vt:lpstr>Alur Penelitian</vt:lpstr>
      <vt:lpstr>Jadwal penelitian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Pendekatan Model Sistem Dinamik Untuk Perencanaan dan Pengembangan Pembangkit Listrik di Daerah Kepulauan Tropis dengan Mempertimbangkan Climate – Energy – Water – Food (CEWF) Nexus</dc:title>
  <dc:creator>Dwi Novitasari</dc:creator>
  <cp:lastModifiedBy>wyatmaja</cp:lastModifiedBy>
  <cp:revision>31</cp:revision>
  <dcterms:created xsi:type="dcterms:W3CDTF">2020-07-14T01:29:02Z</dcterms:created>
  <dcterms:modified xsi:type="dcterms:W3CDTF">2020-08-03T12:22:16Z</dcterms:modified>
</cp:coreProperties>
</file>