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rels" ContentType="application/vnd.openxmlformats-package.relationshi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Default Extension="bin" ContentType="application/vnd.openxmlformats-officedocument.presentationml.printerSettings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4"/>
  </p:notesMasterIdLst>
  <p:handoutMasterIdLst>
    <p:handoutMasterId r:id="rId15"/>
  </p:handoutMasterIdLst>
  <p:sldIdLst>
    <p:sldId id="670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81" r:id="rId10"/>
    <p:sldId id="680" r:id="rId11"/>
    <p:sldId id="678" r:id="rId12"/>
    <p:sldId id="679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0" autoAdjust="0"/>
    <p:restoredTop sz="85514" autoAdjust="0"/>
  </p:normalViewPr>
  <p:slideViewPr>
    <p:cSldViewPr snapToGrid="0">
      <p:cViewPr varScale="1">
        <p:scale>
          <a:sx n="97" d="100"/>
          <a:sy n="97" d="100"/>
        </p:scale>
        <p:origin x="-1832" y="-96"/>
      </p:cViewPr>
      <p:guideLst>
        <p:guide orient="horz" pos="1989"/>
        <p:guide orient="horz" pos="1123"/>
        <p:guide orient="horz" pos="720"/>
        <p:guide orient="horz" pos="3041"/>
        <p:guide orient="horz" pos="3701"/>
        <p:guide orient="horz" pos="864"/>
        <p:guide orient="horz" pos="231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1808"/>
    </p:cViewPr>
  </p:sorterViewPr>
  <p:notesViewPr>
    <p:cSldViewPr snapToGrid="0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7" Type="http://schemas.openxmlformats.org/officeDocument/2006/relationships/slide" Target="slides/slide6.xml"/><Relationship Id="rId20" Type="http://schemas.openxmlformats.org/officeDocument/2006/relationships/tableStyles" Target="tableStyles.xml"/><Relationship Id="rId16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FBCA6F2-2071-7842-91C8-6E473AA5E206}" type="datetimeFigureOut">
              <a:rPr lang="en-US"/>
              <a:pPr/>
              <a:t>16/06/15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A257AE4-5230-5549-AFEA-236B32B60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29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031D99-6FE5-9B43-9CBC-397D77E38737}" type="datetimeFigureOut">
              <a:rPr lang="en-US"/>
              <a:pPr/>
              <a:t>16/06/15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7707C5-97FB-BD4A-AAE6-60C0C55233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3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course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de rode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707C5-97FB-BD4A-AAE6-60C0C55233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7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course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de rode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707C5-97FB-BD4A-AAE6-60C0C55233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BADA6A-2FB9-4DB1-8DCE-6F2911D33672}" type="slidenum">
              <a:rPr lang="nl-N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NetBeans</a:t>
            </a:r>
            <a:r>
              <a:rPr lang="en-US" dirty="0" smtClean="0"/>
              <a:t> </a:t>
            </a:r>
            <a:r>
              <a:rPr lang="en-US" dirty="0" err="1" smtClean="0"/>
              <a:t>zitten</a:t>
            </a:r>
            <a:r>
              <a:rPr lang="en-US" dirty="0" smtClean="0"/>
              <a:t> </a:t>
            </a:r>
            <a:r>
              <a:rPr lang="en-US" dirty="0" err="1" smtClean="0"/>
              <a:t>enkele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voorbeeldprojecten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weliswaar</a:t>
            </a:r>
            <a:r>
              <a:rPr lang="en-US" baseline="0" dirty="0" smtClean="0"/>
              <a:t> op Glassfish </a:t>
            </a:r>
            <a:r>
              <a:rPr lang="en-US" baseline="0" dirty="0" err="1" smtClean="0"/>
              <a:t>draaien</a:t>
            </a:r>
            <a:r>
              <a:rPr lang="en-US" baseline="0" dirty="0" smtClean="0"/>
              <a:t> maar die </a:t>
            </a:r>
            <a:r>
              <a:rPr lang="en-US" baseline="0" dirty="0" err="1" smtClean="0"/>
              <a:t>wel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essentie</a:t>
            </a:r>
            <a:r>
              <a:rPr lang="en-US" baseline="0" dirty="0" smtClean="0"/>
              <a:t> van Java EE </a:t>
            </a:r>
            <a:r>
              <a:rPr lang="en-US" baseline="0" dirty="0" err="1" smtClean="0"/>
              <a:t>laten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zien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WebJPA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ServletStateless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REST: Hello World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707C5-97FB-BD4A-AAE6-60C0C552332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2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hoek 9"/>
          <p:cNvSpPr>
            <a:spLocks noChangeArrowheads="1"/>
          </p:cNvSpPr>
          <p:nvPr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nl-NL"/>
          </a:p>
        </p:txBody>
      </p:sp>
      <p:pic>
        <p:nvPicPr>
          <p:cNvPr id="7" name="Afbeelding 10" descr="logoNLl-transpar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1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35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037384" y="908720"/>
            <a:ext cx="673229" cy="536825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439999" y="900000"/>
            <a:ext cx="6417365" cy="536825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70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9" descr="titeldia zonder vlakk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Afbeelding 11" descr="logoNLl-transpar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1620000"/>
            <a:ext cx="7090225" cy="5047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440000" y="2160000"/>
            <a:ext cx="2268000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94389" y="2160000"/>
            <a:ext cx="2268000" cy="15732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147175" y="2160000"/>
            <a:ext cx="2385265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125227" y="3776399"/>
            <a:ext cx="2392471" cy="687715"/>
          </a:xfrm>
        </p:spPr>
        <p:txBody>
          <a:bodyPr/>
          <a:lstStyle>
            <a:lvl1pPr marL="0" indent="0" algn="ctr">
              <a:buNone/>
              <a:defRPr sz="1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lang="nl-NL"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2538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7571184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8313" y="1988840"/>
            <a:ext cx="7560071" cy="4319885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tx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9594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heading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764704"/>
            <a:ext cx="7559675" cy="60592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2060847"/>
            <a:ext cx="7559676" cy="42478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72721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40639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5975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8" descr="logoNLl-transpar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0" descr="logoNLl-transpar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39998" y="1620000"/>
            <a:ext cx="342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9999" y="1620000"/>
            <a:ext cx="3447435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1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7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58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4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7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5038" y="900000"/>
            <a:ext cx="2040477" cy="7831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25038" y="1853825"/>
            <a:ext cx="2064227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393330-C049-6B41-88DD-BE5273E932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10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7913" y="4349350"/>
            <a:ext cx="7039522" cy="566739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439999" y="900000"/>
            <a:ext cx="7047435" cy="343196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47912" y="4964906"/>
            <a:ext cx="7069787" cy="319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36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900113"/>
            <a:ext cx="7162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een titel te maken</a:t>
            </a:r>
            <a:endParaRPr lang="nl-NL"/>
          </a:p>
        </p:txBody>
      </p:sp>
      <p:sp>
        <p:nvSpPr>
          <p:cNvPr id="2560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1450" y="1619250"/>
            <a:ext cx="716280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tekst toe te voegen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810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35163" y="6381750"/>
            <a:ext cx="3492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kumimoji="1" sz="1000" b="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8810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04938" y="6381750"/>
            <a:ext cx="5572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lnSpc>
                <a:spcPct val="100000"/>
              </a:lnSpc>
              <a:defRPr kumimoji="1" lang="nl-NL" sz="1000" b="0" kern="1200">
                <a:solidFill>
                  <a:srgbClr val="0B1A5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0413"/>
            <a:ext cx="91440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Afbeelding 9" descr="logoNLl-transparant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25" r:id="rId1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nl-NL" sz="2600" b="1">
          <a:solidFill>
            <a:srgbClr val="E11837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E11837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E11837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E11837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E11837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60000"/>
        <a:buFont typeface="Wingdings" charset="0"/>
        <a:buChar char="l"/>
        <a:defRPr sz="2600" b="1">
          <a:solidFill>
            <a:srgbClr val="0B1A58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12788" indent="-35718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300" b="1">
          <a:solidFill>
            <a:srgbClr val="0B1A58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985838" indent="-2730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90000"/>
        <a:buFont typeface="Arial" charset="0"/>
        <a:buChar char="•"/>
        <a:defRPr sz="2000" b="1">
          <a:solidFill>
            <a:srgbClr val="0B1A58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258888" indent="-2730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B1A58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1520825" indent="-261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charset="0"/>
        <a:buChar char="l"/>
        <a:defRPr sz="1400">
          <a:solidFill>
            <a:srgbClr val="0B1A58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Java EE –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7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Containers in AppServers</a:t>
            </a:r>
            <a:endParaRPr lang="nl-NL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Containers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clients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r>
              <a:rPr lang="nl-NL" dirty="0" smtClean="0"/>
              <a:t> “</a:t>
            </a:r>
            <a:r>
              <a:rPr lang="nl-NL" dirty="0" err="1" smtClean="0"/>
              <a:t>Quality</a:t>
            </a:r>
            <a:r>
              <a:rPr lang="nl-NL" dirty="0" smtClean="0"/>
              <a:t> Of Service”:</a:t>
            </a:r>
          </a:p>
          <a:p>
            <a:pPr lvl="1"/>
            <a:r>
              <a:rPr lang="nl-NL" dirty="0" smtClean="0"/>
              <a:t>C</a:t>
            </a:r>
            <a:r>
              <a:rPr lang="en-GB" dirty="0" err="1" smtClean="0"/>
              <a:t>lustering</a:t>
            </a:r>
            <a:endParaRPr lang="nl-NL" dirty="0" smtClean="0"/>
          </a:p>
          <a:p>
            <a:pPr lvl="1"/>
            <a:r>
              <a:rPr lang="nl-NL" dirty="0" smtClean="0"/>
              <a:t>C</a:t>
            </a:r>
            <a:r>
              <a:rPr lang="en-GB" dirty="0" err="1" smtClean="0"/>
              <a:t>loning</a:t>
            </a:r>
            <a:endParaRPr lang="nl-NL" dirty="0" smtClean="0"/>
          </a:p>
          <a:p>
            <a:pPr lvl="1"/>
            <a:r>
              <a:rPr lang="nl-NL" dirty="0" smtClean="0"/>
              <a:t>R</a:t>
            </a:r>
            <a:r>
              <a:rPr lang="en-GB" dirty="0" smtClean="0"/>
              <a:t>outing</a:t>
            </a:r>
            <a:endParaRPr lang="nl-NL" dirty="0" smtClean="0"/>
          </a:p>
          <a:p>
            <a:pPr lvl="1"/>
            <a:r>
              <a:rPr lang="nl-NL" dirty="0" smtClean="0"/>
              <a:t>F</a:t>
            </a:r>
            <a:r>
              <a:rPr lang="en-GB" dirty="0" err="1" smtClean="0"/>
              <a:t>ailover</a:t>
            </a:r>
            <a:endParaRPr lang="nl-NL" dirty="0" smtClean="0"/>
          </a:p>
          <a:p>
            <a:pPr lvl="1"/>
            <a:r>
              <a:rPr lang="nl-NL" dirty="0" smtClean="0"/>
              <a:t>S</a:t>
            </a:r>
            <a:r>
              <a:rPr lang="en-GB" dirty="0" err="1" smtClean="0"/>
              <a:t>ession</a:t>
            </a:r>
            <a:r>
              <a:rPr lang="nl-NL" dirty="0" smtClean="0"/>
              <a:t> </a:t>
            </a:r>
            <a:r>
              <a:rPr lang="en-GB" dirty="0" smtClean="0"/>
              <a:t>persistence</a:t>
            </a:r>
            <a:endParaRPr lang="nl-NL" dirty="0" smtClean="0"/>
          </a:p>
          <a:p>
            <a:pPr lvl="1"/>
            <a:r>
              <a:rPr lang="nl-NL" dirty="0" smtClean="0"/>
              <a:t>L</a:t>
            </a:r>
            <a:r>
              <a:rPr lang="en-GB" dirty="0" err="1" smtClean="0"/>
              <a:t>oad</a:t>
            </a:r>
            <a:r>
              <a:rPr lang="en-GB" dirty="0" smtClean="0"/>
              <a:t> balancing</a:t>
            </a:r>
            <a:endParaRPr lang="nl-NL" dirty="0" smtClean="0"/>
          </a:p>
          <a:p>
            <a:pPr lvl="1"/>
            <a:r>
              <a:rPr lang="nl-NL" dirty="0" smtClean="0"/>
              <a:t>Thread / </a:t>
            </a:r>
            <a:r>
              <a:rPr lang="nl-NL" dirty="0" err="1" smtClean="0"/>
              <a:t>connection</a:t>
            </a:r>
            <a:r>
              <a:rPr lang="nl-NL" dirty="0" smtClean="0"/>
              <a:t> pooling</a:t>
            </a:r>
          </a:p>
          <a:p>
            <a:pPr lvl="1"/>
            <a:r>
              <a:rPr lang="nl-NL" dirty="0" smtClean="0"/>
              <a:t>Datasources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21779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9999" y="900000"/>
            <a:ext cx="7264133" cy="504701"/>
          </a:xfrm>
        </p:spPr>
        <p:txBody>
          <a:bodyPr/>
          <a:lstStyle/>
          <a:p>
            <a:r>
              <a:rPr lang="en-US" dirty="0" smtClean="0"/>
              <a:t>Java EE Container of choice: Apache Tomcat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Apache </a:t>
            </a:r>
            <a:r>
              <a:rPr lang="en-US" dirty="0"/>
              <a:t>HTTP server but adds Web Profile APIs for dynamic web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Misses JAX-RS but can be extended with an JAX-RS implementation, e.g. </a:t>
            </a:r>
            <a:r>
              <a:rPr lang="en-US" i="1" dirty="0" smtClean="0"/>
              <a:t>Jersey</a:t>
            </a:r>
          </a:p>
        </p:txBody>
      </p:sp>
    </p:spTree>
    <p:extLst>
      <p:ext uri="{BB962C8B-B14F-4D97-AF65-F5344CB8AC3E}">
        <p14:creationId xmlns:p14="http://schemas.microsoft.com/office/powerpoint/2010/main" val="368271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Demo(‘S)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EE Sample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8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 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Enterprise Edition (Java EE, formerly called J2EE or Java 2 Enterprise Edition) is a standard set of technologies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/>
                </a:solidFill>
              </a:rPr>
              <a:t>APIs</a:t>
            </a:r>
            <a:r>
              <a:rPr lang="en-US" dirty="0" smtClean="0"/>
              <a:t> for </a:t>
            </a:r>
            <a:r>
              <a:rPr lang="en-US" dirty="0"/>
              <a:t>server-side Java development.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47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application programming interface (API) </a:t>
            </a:r>
            <a:endParaRPr lang="en-US" dirty="0" smtClean="0"/>
          </a:p>
          <a:p>
            <a:pPr lvl="1"/>
            <a:r>
              <a:rPr lang="en-US" dirty="0" smtClean="0"/>
              <a:t>is a </a:t>
            </a:r>
            <a:r>
              <a:rPr lang="en-US" dirty="0"/>
              <a:t>set of routines, protocols, and tools for building software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expresses </a:t>
            </a:r>
            <a:r>
              <a:rPr lang="en-US" dirty="0"/>
              <a:t>a software component in terms of its operations, inputs, outputs, and underlying types. 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functionalities that are independent of their respective implementations, which allows definitions and implementations to vary without compromising each other. </a:t>
            </a:r>
          </a:p>
        </p:txBody>
      </p:sp>
    </p:spTree>
    <p:extLst>
      <p:ext uri="{BB962C8B-B14F-4D97-AF65-F5344CB8AC3E}">
        <p14:creationId xmlns:p14="http://schemas.microsoft.com/office/powerpoint/2010/main" val="179640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JavaServer</a:t>
            </a:r>
            <a:r>
              <a:rPr lang="en-US" sz="2400" dirty="0" smtClean="0"/>
              <a:t> </a:t>
            </a:r>
            <a:r>
              <a:rPr lang="en-US" sz="2400" dirty="0"/>
              <a:t>Faces (JSF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Java Database Connectivity (JDBC) </a:t>
            </a:r>
          </a:p>
          <a:p>
            <a:r>
              <a:rPr lang="en-US" sz="2400" dirty="0" smtClean="0"/>
              <a:t>Enterprise </a:t>
            </a:r>
            <a:r>
              <a:rPr lang="en-US" sz="2400" dirty="0"/>
              <a:t>JavaBeans (EJBs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Java </a:t>
            </a:r>
            <a:r>
              <a:rPr lang="en-US" sz="2400" dirty="0"/>
              <a:t>Messaging Service (JMS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Java </a:t>
            </a:r>
            <a:r>
              <a:rPr lang="en-US" sz="2400" dirty="0"/>
              <a:t>Persistence API (JPA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Java </a:t>
            </a:r>
            <a:r>
              <a:rPr lang="en-US" sz="2400" dirty="0"/>
              <a:t>API for </a:t>
            </a:r>
            <a:r>
              <a:rPr lang="en-US" sz="2400" dirty="0" err="1" smtClean="0"/>
              <a:t>WebSocket</a:t>
            </a:r>
            <a:endParaRPr lang="en-US" sz="2400" dirty="0"/>
          </a:p>
          <a:p>
            <a:r>
              <a:rPr lang="en-US" sz="2400" dirty="0" smtClean="0"/>
              <a:t>Contexts </a:t>
            </a:r>
            <a:r>
              <a:rPr lang="en-US" sz="2400" dirty="0"/>
              <a:t>and Dependency Injection (CDI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Java </a:t>
            </a:r>
            <a:r>
              <a:rPr lang="en-US" sz="2400" dirty="0"/>
              <a:t>API for XML Web Services (JAX-WS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Java </a:t>
            </a:r>
            <a:r>
              <a:rPr lang="en-US" sz="2400" dirty="0"/>
              <a:t>API for </a:t>
            </a:r>
            <a:r>
              <a:rPr lang="en-US" sz="2400" dirty="0" err="1"/>
              <a:t>RESTful</a:t>
            </a:r>
            <a:r>
              <a:rPr lang="en-US" sz="2400" dirty="0"/>
              <a:t> Web Services (JAX-RS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Java </a:t>
            </a:r>
            <a:r>
              <a:rPr lang="en-US" sz="2400" dirty="0"/>
              <a:t>API for JSON Processing (JSON-P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01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JavaServer</a:t>
            </a:r>
            <a:r>
              <a:rPr lang="en-US" sz="2400" dirty="0" smtClean="0"/>
              <a:t> </a:t>
            </a:r>
            <a:r>
              <a:rPr lang="en-US" sz="2400" dirty="0"/>
              <a:t>Faces (JSF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>
                <a:solidFill>
                  <a:srgbClr val="E11837"/>
                </a:solidFill>
              </a:rPr>
              <a:t>Java Database Connectivity (JDBC) </a:t>
            </a:r>
          </a:p>
          <a:p>
            <a:r>
              <a:rPr lang="en-US" sz="2400" dirty="0" smtClean="0"/>
              <a:t>Enterprise </a:t>
            </a:r>
            <a:r>
              <a:rPr lang="en-US" sz="2400" dirty="0"/>
              <a:t>JavaBeans (EJBs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Java </a:t>
            </a:r>
            <a:r>
              <a:rPr lang="en-US" sz="2400" dirty="0"/>
              <a:t>Messaging Service (JMS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E11837"/>
                </a:solidFill>
              </a:rPr>
              <a:t>Java </a:t>
            </a:r>
            <a:r>
              <a:rPr lang="en-US" sz="2400" dirty="0">
                <a:solidFill>
                  <a:srgbClr val="E11837"/>
                </a:solidFill>
              </a:rPr>
              <a:t>Persistence API (JPA</a:t>
            </a:r>
            <a:r>
              <a:rPr lang="en-US" sz="2400" dirty="0" smtClean="0">
                <a:solidFill>
                  <a:srgbClr val="E11837"/>
                </a:solidFill>
              </a:rPr>
              <a:t>)</a:t>
            </a:r>
            <a:endParaRPr lang="en-US" sz="2400" dirty="0">
              <a:solidFill>
                <a:srgbClr val="E11837"/>
              </a:solidFill>
            </a:endParaRPr>
          </a:p>
          <a:p>
            <a:r>
              <a:rPr lang="en-US" sz="2400" dirty="0" smtClean="0"/>
              <a:t>Java </a:t>
            </a:r>
            <a:r>
              <a:rPr lang="en-US" sz="2400" dirty="0"/>
              <a:t>API for </a:t>
            </a:r>
            <a:r>
              <a:rPr lang="en-US" sz="2400" dirty="0" err="1" smtClean="0"/>
              <a:t>WebSocket</a:t>
            </a:r>
            <a:endParaRPr lang="en-US" sz="2400" dirty="0"/>
          </a:p>
          <a:p>
            <a:r>
              <a:rPr lang="en-US" sz="2400" dirty="0" smtClean="0">
                <a:solidFill>
                  <a:srgbClr val="E11837"/>
                </a:solidFill>
              </a:rPr>
              <a:t>Contexts </a:t>
            </a:r>
            <a:r>
              <a:rPr lang="en-US" sz="2400" dirty="0">
                <a:solidFill>
                  <a:srgbClr val="E11837"/>
                </a:solidFill>
              </a:rPr>
              <a:t>and Dependency Injection (CDI</a:t>
            </a:r>
            <a:r>
              <a:rPr lang="en-US" sz="2400" dirty="0" smtClean="0">
                <a:solidFill>
                  <a:srgbClr val="E11837"/>
                </a:solidFill>
              </a:rPr>
              <a:t>)</a:t>
            </a:r>
            <a:endParaRPr lang="en-US" sz="2400" dirty="0">
              <a:solidFill>
                <a:srgbClr val="E11837"/>
              </a:solidFill>
            </a:endParaRPr>
          </a:p>
          <a:p>
            <a:r>
              <a:rPr lang="en-US" sz="2400" dirty="0" smtClean="0"/>
              <a:t>Java </a:t>
            </a:r>
            <a:r>
              <a:rPr lang="en-US" sz="2400" dirty="0"/>
              <a:t>API for XML Web Services (JAX-WS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>
                <a:solidFill>
                  <a:srgbClr val="E11837"/>
                </a:solidFill>
              </a:rPr>
              <a:t>Java </a:t>
            </a:r>
            <a:r>
              <a:rPr lang="en-US" sz="2400" dirty="0">
                <a:solidFill>
                  <a:srgbClr val="E11837"/>
                </a:solidFill>
              </a:rPr>
              <a:t>API for </a:t>
            </a:r>
            <a:r>
              <a:rPr lang="en-US" sz="2400" dirty="0" err="1">
                <a:solidFill>
                  <a:srgbClr val="E11837"/>
                </a:solidFill>
              </a:rPr>
              <a:t>RESTful</a:t>
            </a:r>
            <a:r>
              <a:rPr lang="en-US" sz="2400" dirty="0">
                <a:solidFill>
                  <a:srgbClr val="E11837"/>
                </a:solidFill>
              </a:rPr>
              <a:t> Web Services (JAX-RS</a:t>
            </a:r>
            <a:r>
              <a:rPr lang="en-US" sz="2400" dirty="0" smtClean="0">
                <a:solidFill>
                  <a:srgbClr val="E11837"/>
                </a:solidFill>
              </a:rPr>
              <a:t>)</a:t>
            </a:r>
            <a:endParaRPr lang="en-US" sz="2400" dirty="0">
              <a:solidFill>
                <a:srgbClr val="E11837"/>
              </a:solidFill>
            </a:endParaRPr>
          </a:p>
          <a:p>
            <a:r>
              <a:rPr lang="en-US" sz="2400" dirty="0" smtClean="0"/>
              <a:t>Java </a:t>
            </a:r>
            <a:r>
              <a:rPr lang="en-US" sz="2400" dirty="0"/>
              <a:t>API for JSON Processing (JSON-P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00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E11837"/>
                </a:solidFill>
              </a:rPr>
              <a:t>platform</a:t>
            </a:r>
            <a:r>
              <a:rPr lang="en-US" dirty="0" smtClean="0"/>
              <a:t> </a:t>
            </a:r>
            <a:r>
              <a:rPr lang="en-US" dirty="0"/>
              <a:t>This is the set of API specifications that are the building blocks of the web application. </a:t>
            </a:r>
          </a:p>
          <a:p>
            <a:r>
              <a:rPr lang="en-US" i="1" dirty="0" smtClean="0">
                <a:solidFill>
                  <a:srgbClr val="E11837"/>
                </a:solidFill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container </a:t>
            </a:r>
            <a:r>
              <a:rPr lang="en-US" dirty="0"/>
              <a:t>implements the API specifications of</a:t>
            </a:r>
            <a:br>
              <a:rPr lang="en-US" dirty="0"/>
            </a:br>
            <a:r>
              <a:rPr lang="en-US" dirty="0"/>
              <a:t>the Java EE </a:t>
            </a:r>
            <a:r>
              <a:rPr lang="en-US" dirty="0" smtClean="0"/>
              <a:t>platform</a:t>
            </a:r>
            <a:endParaRPr lang="en-US" dirty="0"/>
          </a:p>
          <a:p>
            <a:r>
              <a:rPr lang="en-US" i="1" dirty="0" smtClean="0">
                <a:solidFill>
                  <a:srgbClr val="E11837"/>
                </a:solidFill>
              </a:rPr>
              <a:t>components</a:t>
            </a:r>
            <a:r>
              <a:rPr lang="en-US" dirty="0" smtClean="0"/>
              <a:t> </a:t>
            </a:r>
            <a:r>
              <a:rPr lang="en-US" dirty="0"/>
              <a:t>These are hosted by the container.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577200" y="5347755"/>
            <a:ext cx="2668335" cy="822364"/>
          </a:xfrm>
          <a:prstGeom prst="wedgeRectCallout">
            <a:avLst>
              <a:gd name="adj1" fmla="val -39610"/>
              <a:gd name="adj2" fmla="val -67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Server Pages</a:t>
            </a:r>
          </a:p>
          <a:p>
            <a:pPr algn="ctr"/>
            <a:r>
              <a:rPr lang="en-US" dirty="0" smtClean="0"/>
              <a:t>Servlets</a:t>
            </a:r>
          </a:p>
          <a:p>
            <a:pPr algn="ctr"/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75704" y="2331115"/>
            <a:ext cx="3984102" cy="822364"/>
          </a:xfrm>
          <a:prstGeom prst="wedgeRectCallout">
            <a:avLst>
              <a:gd name="adj1" fmla="val 24205"/>
              <a:gd name="adj2" fmla="val 63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Tomcat, Jetty (web container)</a:t>
            </a:r>
          </a:p>
          <a:p>
            <a:pPr algn="ctr"/>
            <a:r>
              <a:rPr lang="en-US" dirty="0" smtClean="0"/>
              <a:t>Glassfish, </a:t>
            </a:r>
            <a:r>
              <a:rPr lang="en-US" dirty="0" err="1" smtClean="0"/>
              <a:t>WebSphere</a:t>
            </a:r>
            <a:r>
              <a:rPr lang="en-US" dirty="0" smtClean="0"/>
              <a:t> (full container)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1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Platform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93" r="699"/>
          <a:stretch/>
        </p:blipFill>
        <p:spPr>
          <a:xfrm>
            <a:off x="1444864" y="1550094"/>
            <a:ext cx="6606750" cy="5190635"/>
          </a:xfrm>
        </p:spPr>
      </p:pic>
    </p:spTree>
    <p:extLst>
      <p:ext uri="{BB962C8B-B14F-4D97-AF65-F5344CB8AC3E}">
        <p14:creationId xmlns:p14="http://schemas.microsoft.com/office/powerpoint/2010/main" val="131248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Containers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Web </a:t>
            </a:r>
            <a:r>
              <a:rPr lang="en-US" sz="2800" dirty="0" smtClean="0"/>
              <a:t>Profile</a:t>
            </a:r>
          </a:p>
          <a:p>
            <a:pPr lvl="1"/>
            <a:r>
              <a:rPr lang="en-US" sz="2400" dirty="0" smtClean="0">
                <a:solidFill>
                  <a:srgbClr val="E11837"/>
                </a:solidFill>
              </a:rPr>
              <a:t>Servlet </a:t>
            </a:r>
          </a:p>
          <a:p>
            <a:pPr lvl="1"/>
            <a:r>
              <a:rPr lang="en-US" sz="2400" dirty="0" smtClean="0"/>
              <a:t>JSF</a:t>
            </a:r>
          </a:p>
          <a:p>
            <a:pPr lvl="1"/>
            <a:r>
              <a:rPr lang="en-US" sz="2400" dirty="0" smtClean="0"/>
              <a:t>EJB</a:t>
            </a:r>
          </a:p>
          <a:p>
            <a:pPr lvl="1"/>
            <a:r>
              <a:rPr lang="en-US" sz="2400" dirty="0" smtClean="0">
                <a:solidFill>
                  <a:srgbClr val="E11837"/>
                </a:solidFill>
              </a:rPr>
              <a:t>JPA</a:t>
            </a:r>
          </a:p>
          <a:p>
            <a:pPr lvl="1"/>
            <a:r>
              <a:rPr lang="en-US" sz="2400" dirty="0" smtClean="0">
                <a:solidFill>
                  <a:srgbClr val="E11837"/>
                </a:solidFill>
              </a:rPr>
              <a:t>JSP</a:t>
            </a:r>
          </a:p>
          <a:p>
            <a:pPr lvl="1"/>
            <a:r>
              <a:rPr lang="en-US" sz="2400" dirty="0" smtClean="0">
                <a:solidFill>
                  <a:srgbClr val="E11837"/>
                </a:solidFill>
              </a:rPr>
              <a:t>CDI</a:t>
            </a:r>
          </a:p>
          <a:p>
            <a:pPr lvl="1"/>
            <a:r>
              <a:rPr lang="en-US" sz="2400" dirty="0" smtClean="0">
                <a:solidFill>
                  <a:srgbClr val="E11837"/>
                </a:solidFill>
              </a:rPr>
              <a:t>JTA</a:t>
            </a:r>
          </a:p>
          <a:p>
            <a:pPr lvl="1"/>
            <a:r>
              <a:rPr lang="en-US" sz="2400" dirty="0" smtClean="0"/>
              <a:t>Bean Validation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Full Java EE = Web Profile +</a:t>
            </a:r>
          </a:p>
          <a:p>
            <a:pPr lvl="1"/>
            <a:r>
              <a:rPr lang="en-US" sz="2400" dirty="0">
                <a:solidFill>
                  <a:srgbClr val="E11837"/>
                </a:solidFill>
              </a:rPr>
              <a:t>JAX-RS</a:t>
            </a:r>
          </a:p>
          <a:p>
            <a:pPr lvl="1"/>
            <a:r>
              <a:rPr lang="en-US" sz="2400" dirty="0"/>
              <a:t>JNDI</a:t>
            </a:r>
          </a:p>
          <a:p>
            <a:pPr lvl="1"/>
            <a:r>
              <a:rPr lang="en-US" sz="2400" dirty="0" err="1"/>
              <a:t>JavaMail</a:t>
            </a:r>
            <a:endParaRPr lang="en-US" sz="2400" dirty="0"/>
          </a:p>
          <a:p>
            <a:pPr lvl="1"/>
            <a:r>
              <a:rPr lang="en-US" sz="2400" dirty="0"/>
              <a:t>RMI</a:t>
            </a:r>
          </a:p>
          <a:p>
            <a:pPr lvl="1"/>
            <a:r>
              <a:rPr lang="en-US" sz="2400" dirty="0"/>
              <a:t>JAXB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092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Platform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293" r="699"/>
          <a:stretch/>
        </p:blipFill>
        <p:spPr>
          <a:xfrm>
            <a:off x="1444864" y="1550094"/>
            <a:ext cx="6606750" cy="5190635"/>
          </a:xfrm>
        </p:spPr>
      </p:pic>
      <p:sp>
        <p:nvSpPr>
          <p:cNvPr id="3" name="Oval 2"/>
          <p:cNvSpPr/>
          <p:nvPr/>
        </p:nvSpPr>
        <p:spPr>
          <a:xfrm>
            <a:off x="1798175" y="2292556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1357" y="2298862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30419" y="2647240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1175" y="4276753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3053" y="5917503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69845" y="5906265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30418" y="3490092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6630"/>
      </p:ext>
    </p:extLst>
  </p:cSld>
  <p:clrMapOvr>
    <a:masterClrMapping/>
  </p:clrMapOvr>
</p:sld>
</file>

<file path=ppt/theme/theme1.xml><?xml version="1.0" encoding="utf-8"?>
<a:theme xmlns:a="http://schemas.openxmlformats.org/drawingml/2006/main" name="HAN standaard NL">
  <a:themeElements>
    <a:clrScheme name="HA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1A58"/>
      </a:accent1>
      <a:accent2>
        <a:srgbClr val="E11837"/>
      </a:accent2>
      <a:accent3>
        <a:srgbClr val="009DD9"/>
      </a:accent3>
      <a:accent4>
        <a:srgbClr val="FF7200"/>
      </a:accent4>
      <a:accent5>
        <a:srgbClr val="A24CC8"/>
      </a:accent5>
      <a:accent6>
        <a:srgbClr val="317023"/>
      </a:accent6>
      <a:hlink>
        <a:srgbClr val="0B1A58"/>
      </a:hlink>
      <a:folHlink>
        <a:srgbClr val="009DD9"/>
      </a:folHlink>
    </a:clrScheme>
    <a:fontScheme name="HAN model print">
      <a:majorFont>
        <a:latin typeface="OfficinaSans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model prin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model prin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288D285236D5498F2142B3E71BCD5E" ma:contentTypeVersion="0" ma:contentTypeDescription="Een nieuw document maken." ma:contentTypeScope="" ma:versionID="4db958503e30f2135f0a8b57fe65066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328F3B-829E-497E-B5AB-1B4D1A24A32A}"/>
</file>

<file path=customXml/itemProps2.xml><?xml version="1.0" encoding="utf-8"?>
<ds:datastoreItem xmlns:ds="http://schemas.openxmlformats.org/officeDocument/2006/customXml" ds:itemID="{B1F72DC5-3489-4484-A288-69108FC071F2}"/>
</file>

<file path=customXml/itemProps3.xml><?xml version="1.0" encoding="utf-8"?>
<ds:datastoreItem xmlns:ds="http://schemas.openxmlformats.org/officeDocument/2006/customXml" ds:itemID="{1AEB8B0C-E570-403A-A50D-CE0E21305650}"/>
</file>

<file path=docProps/app.xml><?xml version="1.0" encoding="utf-8"?>
<Properties xmlns="http://schemas.openxmlformats.org/officeDocument/2006/extended-properties" xmlns:vt="http://schemas.openxmlformats.org/officeDocument/2006/docPropsVTypes">
  <Template>Workshop3-Analyseren+Concluderen+Rapporteren.pptx</Template>
  <TotalTime>9919</TotalTime>
  <Words>457</Words>
  <Application>Microsoft Macintosh PowerPoint</Application>
  <PresentationFormat>On-screen Show (4:3)</PresentationFormat>
  <Paragraphs>82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HAN standaard NL</vt:lpstr>
      <vt:lpstr>Java EE – Introduction</vt:lpstr>
      <vt:lpstr>What is Java EE?</vt:lpstr>
      <vt:lpstr>API?</vt:lpstr>
      <vt:lpstr>Java EE APIs</vt:lpstr>
      <vt:lpstr>Java EE APIs</vt:lpstr>
      <vt:lpstr>Java EE</vt:lpstr>
      <vt:lpstr>Java EE Platform architecture</vt:lpstr>
      <vt:lpstr>Java EE Containers</vt:lpstr>
      <vt:lpstr>Java EE Platform architecture</vt:lpstr>
      <vt:lpstr>Containers in AppServers</vt:lpstr>
      <vt:lpstr>Java EE Container of choice: Apache Tomcat</vt:lpstr>
      <vt:lpstr>Demo(‘S)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Duarte, Inc.</dc:creator>
  <cp:lastModifiedBy>Rody Middelkoop</cp:lastModifiedBy>
  <cp:revision>1289</cp:revision>
  <cp:lastPrinted>2012-08-21T21:28:08Z</cp:lastPrinted>
  <dcterms:created xsi:type="dcterms:W3CDTF">2012-05-31T20:53:14Z</dcterms:created>
  <dcterms:modified xsi:type="dcterms:W3CDTF">2015-06-16T12:28:16Z</dcterms:modified>
</cp:coreProperties>
</file>