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Default Extension="bin" ContentType="application/vnd.openxmlformats-officedocument.presentationml.printerSettings"/>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customXml/itemProps2.xml" ContentType="application/vnd.openxmlformats-officedocument.customXmlPropertie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Default Extension="jpeg" ContentType="image/jpeg"/>
  <Override PartName="/ppt/slides/slide24.xml" ContentType="application/vnd.openxmlformats-officedocument.presentationml.slide+xml"/>
  <Override PartName="/ppt/slides/slide35.xml" ContentType="application/vnd.openxmlformats-officedocument.presentationml.slide+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5"/>
  </p:notesMasterIdLst>
  <p:handoutMasterIdLst>
    <p:handoutMasterId r:id="rId46"/>
  </p:handoutMasterIdLst>
  <p:sldIdLst>
    <p:sldId id="670" r:id="rId2"/>
    <p:sldId id="677" r:id="rId3"/>
    <p:sldId id="705" r:id="rId4"/>
    <p:sldId id="706" r:id="rId5"/>
    <p:sldId id="707" r:id="rId6"/>
    <p:sldId id="708" r:id="rId7"/>
    <p:sldId id="709" r:id="rId8"/>
    <p:sldId id="710" r:id="rId9"/>
    <p:sldId id="711" r:id="rId10"/>
    <p:sldId id="712" r:id="rId11"/>
    <p:sldId id="713" r:id="rId12"/>
    <p:sldId id="714" r:id="rId13"/>
    <p:sldId id="715" r:id="rId14"/>
    <p:sldId id="716" r:id="rId15"/>
    <p:sldId id="717" r:id="rId16"/>
    <p:sldId id="676" r:id="rId17"/>
    <p:sldId id="678" r:id="rId18"/>
    <p:sldId id="679" r:id="rId19"/>
    <p:sldId id="680" r:id="rId20"/>
    <p:sldId id="693" r:id="rId21"/>
    <p:sldId id="681" r:id="rId22"/>
    <p:sldId id="694" r:id="rId23"/>
    <p:sldId id="682" r:id="rId24"/>
    <p:sldId id="718" r:id="rId25"/>
    <p:sldId id="720" r:id="rId26"/>
    <p:sldId id="719" r:id="rId27"/>
    <p:sldId id="683" r:id="rId28"/>
    <p:sldId id="684" r:id="rId29"/>
    <p:sldId id="704" r:id="rId30"/>
    <p:sldId id="685" r:id="rId31"/>
    <p:sldId id="686" r:id="rId32"/>
    <p:sldId id="687" r:id="rId33"/>
    <p:sldId id="689" r:id="rId34"/>
    <p:sldId id="690" r:id="rId35"/>
    <p:sldId id="691" r:id="rId36"/>
    <p:sldId id="692" r:id="rId37"/>
    <p:sldId id="695" r:id="rId38"/>
    <p:sldId id="696" r:id="rId39"/>
    <p:sldId id="697" r:id="rId40"/>
    <p:sldId id="698" r:id="rId41"/>
    <p:sldId id="699" r:id="rId42"/>
    <p:sldId id="700" r:id="rId43"/>
    <p:sldId id="701" r:id="rId44"/>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we van Heesch" initials="" lastIdx="5" clrIdx="0"/>
  <p:cmAuthor id="1" name="Rody Middelkoop"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B050"/>
    <a:srgbClr val="FFB500"/>
    <a:srgbClr val="7A7A7A"/>
    <a:srgbClr val="B3B3B3"/>
    <a:srgbClr val="F3F3F3"/>
    <a:srgbClr val="FF1414"/>
    <a:srgbClr val="8BAAC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0" autoAdjust="0"/>
    <p:restoredTop sz="96121" autoAdjust="0"/>
  </p:normalViewPr>
  <p:slideViewPr>
    <p:cSldViewPr snapToGrid="0">
      <p:cViewPr varScale="1">
        <p:scale>
          <a:sx n="107" d="100"/>
          <a:sy n="107" d="100"/>
        </p:scale>
        <p:origin x="-1512" y="-112"/>
      </p:cViewPr>
      <p:guideLst>
        <p:guide orient="horz" pos="1989"/>
        <p:guide orient="horz" pos="1123"/>
        <p:guide orient="horz" pos="720"/>
        <p:guide orient="horz" pos="3041"/>
        <p:guide orient="horz" pos="3701"/>
        <p:guide orient="horz" pos="864"/>
        <p:guide orient="horz" pos="2319"/>
        <p:guide pos="2880"/>
        <p:guide pos="5619"/>
        <p:guide pos="3091"/>
        <p:guide pos="291"/>
        <p:guide pos="2327"/>
      </p:guideLst>
    </p:cSldViewPr>
  </p:slideViewPr>
  <p:notesTextViewPr>
    <p:cViewPr>
      <p:scale>
        <a:sx n="1" d="1"/>
        <a:sy n="1" d="1"/>
      </p:scale>
      <p:origin x="0" y="0"/>
    </p:cViewPr>
  </p:notesTextViewPr>
  <p:sorterViewPr>
    <p:cViewPr>
      <p:scale>
        <a:sx n="201" d="100"/>
        <a:sy n="201" d="100"/>
      </p:scale>
      <p:origin x="0" y="1808"/>
    </p:cViewPr>
  </p:sorterViewPr>
  <p:notesViewPr>
    <p:cSldViewPr snapToGrid="0">
      <p:cViewPr varScale="1">
        <p:scale>
          <a:sx n="95" d="100"/>
          <a:sy n="95" d="100"/>
        </p:scale>
        <p:origin x="-27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47" Type="http://schemas.openxmlformats.org/officeDocument/2006/relationships/printerSettings" Target="printerSettings/printerSettings1.bin"/><Relationship Id="rId21" Type="http://schemas.openxmlformats.org/officeDocument/2006/relationships/slide" Target="slides/slide20.xml"/><Relationship Id="rId50" Type="http://schemas.openxmlformats.org/officeDocument/2006/relationships/viewProps" Target="viewProps.xml"/><Relationship Id="rId34" Type="http://schemas.openxmlformats.org/officeDocument/2006/relationships/slide" Target="slides/slide33.xml"/><Relationship Id="rId42" Type="http://schemas.openxmlformats.org/officeDocument/2006/relationships/slide" Target="slides/slide41.xml"/><Relationship Id="rId55" Type="http://schemas.openxmlformats.org/officeDocument/2006/relationships/customXml" Target="../customXml/item3.xml"/><Relationship Id="rId7" Type="http://schemas.openxmlformats.org/officeDocument/2006/relationships/slide" Target="slides/slide6.xml"/><Relationship Id="rId29" Type="http://schemas.openxmlformats.org/officeDocument/2006/relationships/slide" Target="slides/slide28.xml"/><Relationship Id="rId2" Type="http://schemas.openxmlformats.org/officeDocument/2006/relationships/slide" Target="slides/slide1.xml"/><Relationship Id="rId16" Type="http://schemas.openxmlformats.org/officeDocument/2006/relationships/slide" Target="slides/slide15.xml"/><Relationship Id="rId24" Type="http://schemas.openxmlformats.org/officeDocument/2006/relationships/slide" Target="slides/slide23.xml"/><Relationship Id="rId32" Type="http://schemas.openxmlformats.org/officeDocument/2006/relationships/slide" Target="slides/slide31.xml"/><Relationship Id="rId11" Type="http://schemas.openxmlformats.org/officeDocument/2006/relationships/slide" Target="slides/slide10.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1.xml"/><Relationship Id="rId5" Type="http://schemas.openxmlformats.org/officeDocument/2006/relationships/slide" Target="slides/slide4.xml"/><Relationship Id="rId52" Type="http://schemas.openxmlformats.org/officeDocument/2006/relationships/tableStyles" Target="tableStyles.xml"/><Relationship Id="rId31" Type="http://schemas.openxmlformats.org/officeDocument/2006/relationships/slide" Target="slides/slide30.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slide" Target="slides/slide43.xml"/><Relationship Id="rId48"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 Type="http://schemas.openxmlformats.org/officeDocument/2006/relationships/slide" Target="slides/slide3.xml"/><Relationship Id="rId30" Type="http://schemas.openxmlformats.org/officeDocument/2006/relationships/slide" Target="slides/slide29.xml"/><Relationship Id="rId9" Type="http://schemas.openxmlformats.org/officeDocument/2006/relationships/slide" Target="slides/slide8.xml"/><Relationship Id="rId35" Type="http://schemas.openxmlformats.org/officeDocument/2006/relationships/slide" Target="slides/slide34.xml"/><Relationship Id="rId14" Type="http://schemas.openxmlformats.org/officeDocument/2006/relationships/slide" Target="slides/slide13.xml"/><Relationship Id="rId43" Type="http://schemas.openxmlformats.org/officeDocument/2006/relationships/slide" Target="slides/slide42.xml"/><Relationship Id="rId51"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46" Type="http://schemas.openxmlformats.org/officeDocument/2006/relationships/handoutMaster" Target="handoutMasters/handoutMaster1.xml"/><Relationship Id="rId25" Type="http://schemas.openxmlformats.org/officeDocument/2006/relationships/slide" Target="slides/slide24.xml"/><Relationship Id="rId33" Type="http://schemas.openxmlformats.org/officeDocument/2006/relationships/slide" Target="slides/slide32.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49"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5"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862D3C-6197-494A-AAA7-870718E278EB}"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5D18B498-9E5E-1647-B2C9-3FD79B3C3889}">
      <dgm:prSet phldrT="[Text]" custT="1"/>
      <dgm:spPr/>
      <dgm:t>
        <a:bodyPr/>
        <a:lstStyle/>
        <a:p>
          <a:r>
            <a:rPr lang="en-US" sz="2000" dirty="0" smtClean="0"/>
            <a:t>Presentation</a:t>
          </a:r>
          <a:endParaRPr lang="en-US" sz="2000" dirty="0"/>
        </a:p>
      </dgm:t>
    </dgm:pt>
    <dgm:pt modelId="{28CBB2B4-601C-6D43-AD7F-67D3AB4DA43D}" type="parTrans" cxnId="{8DDFBA87-880E-2F4B-8A0A-6D8D58BC69BA}">
      <dgm:prSet/>
      <dgm:spPr/>
      <dgm:t>
        <a:bodyPr/>
        <a:lstStyle/>
        <a:p>
          <a:endParaRPr lang="en-US" sz="600"/>
        </a:p>
      </dgm:t>
    </dgm:pt>
    <dgm:pt modelId="{FBF49FD9-154D-F048-B5D5-24350878430D}" type="sibTrans" cxnId="{8DDFBA87-880E-2F4B-8A0A-6D8D58BC69BA}">
      <dgm:prSet/>
      <dgm:spPr/>
      <dgm:t>
        <a:bodyPr/>
        <a:lstStyle/>
        <a:p>
          <a:endParaRPr lang="en-US" sz="600"/>
        </a:p>
      </dgm:t>
    </dgm:pt>
    <dgm:pt modelId="{A4897408-C8F5-834C-9F21-AE49B67EC232}">
      <dgm:prSet phldrT="[Text]" custT="1"/>
      <dgm:spPr/>
      <dgm:t>
        <a:bodyPr/>
        <a:lstStyle/>
        <a:p>
          <a:r>
            <a:rPr lang="en-US" sz="2000" dirty="0" smtClean="0"/>
            <a:t>Domain</a:t>
          </a:r>
          <a:endParaRPr lang="en-US" sz="2000" dirty="0"/>
        </a:p>
      </dgm:t>
    </dgm:pt>
    <dgm:pt modelId="{F31C5A85-B787-5943-9BC8-70C85558B041}" type="parTrans" cxnId="{62EFFAB9-7230-6140-9884-46A48D411AB4}">
      <dgm:prSet/>
      <dgm:spPr/>
      <dgm:t>
        <a:bodyPr/>
        <a:lstStyle/>
        <a:p>
          <a:endParaRPr lang="en-US" sz="600"/>
        </a:p>
      </dgm:t>
    </dgm:pt>
    <dgm:pt modelId="{742888BD-B1FC-434A-AFA5-B677CF39FFD7}" type="sibTrans" cxnId="{62EFFAB9-7230-6140-9884-46A48D411AB4}">
      <dgm:prSet/>
      <dgm:spPr/>
      <dgm:t>
        <a:bodyPr/>
        <a:lstStyle/>
        <a:p>
          <a:endParaRPr lang="en-US" sz="600"/>
        </a:p>
      </dgm:t>
    </dgm:pt>
    <dgm:pt modelId="{DF4A7E2A-C7BC-C849-8453-22C2DA9B6FCF}">
      <dgm:prSet phldrT="[Text]" custT="1"/>
      <dgm:spPr/>
      <dgm:t>
        <a:bodyPr/>
        <a:lstStyle/>
        <a:p>
          <a:r>
            <a:rPr lang="en-US" sz="2000" dirty="0" smtClean="0"/>
            <a:t>Data Source</a:t>
          </a:r>
          <a:endParaRPr lang="en-US" sz="2000" dirty="0"/>
        </a:p>
      </dgm:t>
    </dgm:pt>
    <dgm:pt modelId="{96C8D90A-0FB6-684E-BD87-28DFDED9970A}" type="parTrans" cxnId="{DF85D376-5807-6444-A85C-F97DF49BED6D}">
      <dgm:prSet/>
      <dgm:spPr/>
      <dgm:t>
        <a:bodyPr/>
        <a:lstStyle/>
        <a:p>
          <a:endParaRPr lang="en-US" sz="600"/>
        </a:p>
      </dgm:t>
    </dgm:pt>
    <dgm:pt modelId="{E5654C34-E574-BC44-A6B6-848C64B86E5F}" type="sibTrans" cxnId="{DF85D376-5807-6444-A85C-F97DF49BED6D}">
      <dgm:prSet/>
      <dgm:spPr/>
      <dgm:t>
        <a:bodyPr/>
        <a:lstStyle/>
        <a:p>
          <a:endParaRPr lang="en-US" sz="600"/>
        </a:p>
      </dgm:t>
    </dgm:pt>
    <dgm:pt modelId="{2B8772E1-26E9-2F40-846C-AE91F75D971A}" type="pres">
      <dgm:prSet presAssocID="{9F862D3C-6197-494A-AAA7-870718E278EB}" presName="linear" presStyleCnt="0">
        <dgm:presLayoutVars>
          <dgm:animLvl val="lvl"/>
          <dgm:resizeHandles val="exact"/>
        </dgm:presLayoutVars>
      </dgm:prSet>
      <dgm:spPr/>
      <dgm:t>
        <a:bodyPr/>
        <a:lstStyle/>
        <a:p>
          <a:endParaRPr lang="en-US"/>
        </a:p>
      </dgm:t>
    </dgm:pt>
    <dgm:pt modelId="{B212625B-5D9D-7D46-8605-AF05C5C6438A}" type="pres">
      <dgm:prSet presAssocID="{5D18B498-9E5E-1647-B2C9-3FD79B3C3889}" presName="parentText" presStyleLbl="node1" presStyleIdx="0" presStyleCnt="3">
        <dgm:presLayoutVars>
          <dgm:chMax val="0"/>
          <dgm:bulletEnabled val="1"/>
        </dgm:presLayoutVars>
      </dgm:prSet>
      <dgm:spPr/>
      <dgm:t>
        <a:bodyPr/>
        <a:lstStyle/>
        <a:p>
          <a:endParaRPr lang="en-US"/>
        </a:p>
      </dgm:t>
    </dgm:pt>
    <dgm:pt modelId="{05D5144D-0807-E242-B535-8CC89202A855}" type="pres">
      <dgm:prSet presAssocID="{FBF49FD9-154D-F048-B5D5-24350878430D}" presName="spacer" presStyleCnt="0"/>
      <dgm:spPr/>
    </dgm:pt>
    <dgm:pt modelId="{C09FE585-0373-CF4C-A5BC-8396437B86F8}" type="pres">
      <dgm:prSet presAssocID="{A4897408-C8F5-834C-9F21-AE49B67EC232}" presName="parentText" presStyleLbl="node1" presStyleIdx="1" presStyleCnt="3">
        <dgm:presLayoutVars>
          <dgm:chMax val="0"/>
          <dgm:bulletEnabled val="1"/>
        </dgm:presLayoutVars>
      </dgm:prSet>
      <dgm:spPr/>
      <dgm:t>
        <a:bodyPr/>
        <a:lstStyle/>
        <a:p>
          <a:endParaRPr lang="en-US"/>
        </a:p>
      </dgm:t>
    </dgm:pt>
    <dgm:pt modelId="{81D421F6-E410-5A4C-A524-E0B8966E41D7}" type="pres">
      <dgm:prSet presAssocID="{742888BD-B1FC-434A-AFA5-B677CF39FFD7}" presName="spacer" presStyleCnt="0"/>
      <dgm:spPr/>
    </dgm:pt>
    <dgm:pt modelId="{ECFB7C91-96CF-894F-9924-69F9FD609F72}" type="pres">
      <dgm:prSet presAssocID="{DF4A7E2A-C7BC-C849-8453-22C2DA9B6FCF}" presName="parentText" presStyleLbl="node1" presStyleIdx="2" presStyleCnt="3" custLinFactNeighborX="505">
        <dgm:presLayoutVars>
          <dgm:chMax val="0"/>
          <dgm:bulletEnabled val="1"/>
        </dgm:presLayoutVars>
      </dgm:prSet>
      <dgm:spPr/>
      <dgm:t>
        <a:bodyPr/>
        <a:lstStyle/>
        <a:p>
          <a:endParaRPr lang="en-US"/>
        </a:p>
      </dgm:t>
    </dgm:pt>
  </dgm:ptLst>
  <dgm:cxnLst>
    <dgm:cxn modelId="{ADBB64C4-7702-EB40-88EC-ADA4AB2FBF1B}" type="presOf" srcId="{DF4A7E2A-C7BC-C849-8453-22C2DA9B6FCF}" destId="{ECFB7C91-96CF-894F-9924-69F9FD609F72}" srcOrd="0" destOrd="0" presId="urn:microsoft.com/office/officeart/2005/8/layout/vList2"/>
    <dgm:cxn modelId="{8DDFBA87-880E-2F4B-8A0A-6D8D58BC69BA}" srcId="{9F862D3C-6197-494A-AAA7-870718E278EB}" destId="{5D18B498-9E5E-1647-B2C9-3FD79B3C3889}" srcOrd="0" destOrd="0" parTransId="{28CBB2B4-601C-6D43-AD7F-67D3AB4DA43D}" sibTransId="{FBF49FD9-154D-F048-B5D5-24350878430D}"/>
    <dgm:cxn modelId="{15F48C45-AA54-2042-A43C-E0BADE639B9B}" type="presOf" srcId="{A4897408-C8F5-834C-9F21-AE49B67EC232}" destId="{C09FE585-0373-CF4C-A5BC-8396437B86F8}" srcOrd="0" destOrd="0" presId="urn:microsoft.com/office/officeart/2005/8/layout/vList2"/>
    <dgm:cxn modelId="{DF85D376-5807-6444-A85C-F97DF49BED6D}" srcId="{9F862D3C-6197-494A-AAA7-870718E278EB}" destId="{DF4A7E2A-C7BC-C849-8453-22C2DA9B6FCF}" srcOrd="2" destOrd="0" parTransId="{96C8D90A-0FB6-684E-BD87-28DFDED9970A}" sibTransId="{E5654C34-E574-BC44-A6B6-848C64B86E5F}"/>
    <dgm:cxn modelId="{782498DE-32F3-1248-956C-DD75CF76C886}" type="presOf" srcId="{5D18B498-9E5E-1647-B2C9-3FD79B3C3889}" destId="{B212625B-5D9D-7D46-8605-AF05C5C6438A}" srcOrd="0" destOrd="0" presId="urn:microsoft.com/office/officeart/2005/8/layout/vList2"/>
    <dgm:cxn modelId="{0F82E798-2AED-A341-9BDD-597606C88B98}" type="presOf" srcId="{9F862D3C-6197-494A-AAA7-870718E278EB}" destId="{2B8772E1-26E9-2F40-846C-AE91F75D971A}" srcOrd="0" destOrd="0" presId="urn:microsoft.com/office/officeart/2005/8/layout/vList2"/>
    <dgm:cxn modelId="{62EFFAB9-7230-6140-9884-46A48D411AB4}" srcId="{9F862D3C-6197-494A-AAA7-870718E278EB}" destId="{A4897408-C8F5-834C-9F21-AE49B67EC232}" srcOrd="1" destOrd="0" parTransId="{F31C5A85-B787-5943-9BC8-70C85558B041}" sibTransId="{742888BD-B1FC-434A-AFA5-B677CF39FFD7}"/>
    <dgm:cxn modelId="{D90E4222-333A-EC48-87E0-1BD0E5DABD16}" type="presParOf" srcId="{2B8772E1-26E9-2F40-846C-AE91F75D971A}" destId="{B212625B-5D9D-7D46-8605-AF05C5C6438A}" srcOrd="0" destOrd="0" presId="urn:microsoft.com/office/officeart/2005/8/layout/vList2"/>
    <dgm:cxn modelId="{E346B30E-ACAF-9B4C-BE80-954B113E4792}" type="presParOf" srcId="{2B8772E1-26E9-2F40-846C-AE91F75D971A}" destId="{05D5144D-0807-E242-B535-8CC89202A855}" srcOrd="1" destOrd="0" presId="urn:microsoft.com/office/officeart/2005/8/layout/vList2"/>
    <dgm:cxn modelId="{2C329666-06A2-0441-A008-C3F2BECDD59F}" type="presParOf" srcId="{2B8772E1-26E9-2F40-846C-AE91F75D971A}" destId="{C09FE585-0373-CF4C-A5BC-8396437B86F8}" srcOrd="2" destOrd="0" presId="urn:microsoft.com/office/officeart/2005/8/layout/vList2"/>
    <dgm:cxn modelId="{D1D09291-B035-3C44-AAB9-35DAC58C0168}" type="presParOf" srcId="{2B8772E1-26E9-2F40-846C-AE91F75D971A}" destId="{81D421F6-E410-5A4C-A524-E0B8966E41D7}" srcOrd="3" destOrd="0" presId="urn:microsoft.com/office/officeart/2005/8/layout/vList2"/>
    <dgm:cxn modelId="{B0265259-DE85-144E-8886-AFCA0485AE07}" type="presParOf" srcId="{2B8772E1-26E9-2F40-846C-AE91F75D971A}" destId="{ECFB7C91-96CF-894F-9924-69F9FD609F7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2625B-5D9D-7D46-8605-AF05C5C6438A}">
      <dsp:nvSpPr>
        <dsp:cNvPr id="0" name=""/>
        <dsp:cNvSpPr/>
      </dsp:nvSpPr>
      <dsp:spPr>
        <a:xfrm>
          <a:off x="0" y="476275"/>
          <a:ext cx="7128444" cy="1216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Presentation</a:t>
          </a:r>
          <a:endParaRPr lang="en-US" sz="2000" kern="1200" dirty="0"/>
        </a:p>
      </dsp:txBody>
      <dsp:txXfrm>
        <a:off x="59399" y="535674"/>
        <a:ext cx="7009646" cy="1098002"/>
      </dsp:txXfrm>
    </dsp:sp>
    <dsp:sp modelId="{C09FE585-0373-CF4C-A5BC-8396437B86F8}">
      <dsp:nvSpPr>
        <dsp:cNvPr id="0" name=""/>
        <dsp:cNvSpPr/>
      </dsp:nvSpPr>
      <dsp:spPr>
        <a:xfrm>
          <a:off x="0" y="1880276"/>
          <a:ext cx="7128444" cy="1216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Domain</a:t>
          </a:r>
          <a:endParaRPr lang="en-US" sz="2000" kern="1200" dirty="0"/>
        </a:p>
      </dsp:txBody>
      <dsp:txXfrm>
        <a:off x="59399" y="1939675"/>
        <a:ext cx="7009646" cy="1098002"/>
      </dsp:txXfrm>
    </dsp:sp>
    <dsp:sp modelId="{ECFB7C91-96CF-894F-9924-69F9FD609F72}">
      <dsp:nvSpPr>
        <dsp:cNvPr id="0" name=""/>
        <dsp:cNvSpPr/>
      </dsp:nvSpPr>
      <dsp:spPr>
        <a:xfrm>
          <a:off x="0" y="3284276"/>
          <a:ext cx="7128444" cy="1216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Data Source</a:t>
          </a:r>
          <a:endParaRPr lang="en-US" sz="2000" kern="1200" dirty="0"/>
        </a:p>
      </dsp:txBody>
      <dsp:txXfrm>
        <a:off x="59399" y="3343675"/>
        <a:ext cx="7009646"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AFBCA6F2-2071-7842-91C8-6E473AA5E206}" type="datetimeFigureOut">
              <a:rPr lang="en-US"/>
              <a:pPr/>
              <a:t>29/06/15</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3A257AE4-5230-5549-AFEA-236B32B6043D}" type="slidenum">
              <a:rPr lang="en-US"/>
              <a:pPr/>
              <a:t>‹#›</a:t>
            </a:fld>
            <a:endParaRPr lang="en-US"/>
          </a:p>
        </p:txBody>
      </p:sp>
    </p:spTree>
    <p:extLst>
      <p:ext uri="{BB962C8B-B14F-4D97-AF65-F5344CB8AC3E}">
        <p14:creationId xmlns:p14="http://schemas.microsoft.com/office/powerpoint/2010/main" val="17948229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C031D99-6FE5-9B43-9CBC-397D77E38737}" type="datetimeFigureOut">
              <a:rPr lang="en-US"/>
              <a:pPr/>
              <a:t>29/06/15</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77707C5-97FB-BD4A-AAE6-60C0C5523324}" type="slidenum">
              <a:rPr lang="en-US"/>
              <a:pPr/>
              <a:t>‹#›</a:t>
            </a:fld>
            <a:endParaRPr lang="en-US"/>
          </a:p>
        </p:txBody>
      </p:sp>
    </p:spTree>
    <p:extLst>
      <p:ext uri="{BB962C8B-B14F-4D97-AF65-F5344CB8AC3E}">
        <p14:creationId xmlns:p14="http://schemas.microsoft.com/office/powerpoint/2010/main" val="37524632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 </a:t>
            </a:r>
            <a:r>
              <a:rPr lang="en-US" baseline="0" dirty="0" smtClean="0"/>
              <a:t>patterns in de </a:t>
            </a:r>
            <a:r>
              <a:rPr lang="en-US" baseline="0" dirty="0" err="1" smtClean="0"/>
              <a:t>gele</a:t>
            </a:r>
            <a:r>
              <a:rPr lang="en-US" baseline="0" dirty="0" smtClean="0"/>
              <a:t> </a:t>
            </a:r>
            <a:r>
              <a:rPr lang="en-US" baseline="0" dirty="0" err="1" smtClean="0"/>
              <a:t>blokjes</a:t>
            </a:r>
            <a:r>
              <a:rPr lang="en-US" baseline="0" dirty="0" smtClean="0"/>
              <a:t> </a:t>
            </a:r>
            <a:r>
              <a:rPr lang="en-US" baseline="0" dirty="0" err="1" smtClean="0"/>
              <a:t>gaan</a:t>
            </a:r>
            <a:r>
              <a:rPr lang="en-US" baseline="0" smtClean="0"/>
              <a:t> we </a:t>
            </a:r>
            <a:r>
              <a:rPr lang="en-US" baseline="0" dirty="0" err="1" smtClean="0"/>
              <a:t>actief</a:t>
            </a:r>
            <a:r>
              <a:rPr lang="en-US" baseline="0" dirty="0" smtClean="0"/>
              <a:t> </a:t>
            </a:r>
            <a:r>
              <a:rPr lang="en-US" baseline="0" dirty="0" err="1" smtClean="0"/>
              <a:t>gebruiken</a:t>
            </a:r>
            <a:r>
              <a:rPr lang="en-US" baseline="0" dirty="0" smtClean="0"/>
              <a:t>. </a:t>
            </a:r>
            <a:r>
              <a:rPr lang="en-US" baseline="0" dirty="0" err="1" smtClean="0"/>
              <a:t>Alleen</a:t>
            </a:r>
            <a:r>
              <a:rPr lang="en-US" baseline="0" dirty="0" smtClean="0"/>
              <a:t> </a:t>
            </a:r>
            <a:r>
              <a:rPr lang="en-US" baseline="0" dirty="0" err="1" smtClean="0"/>
              <a:t>kort</a:t>
            </a:r>
            <a:r>
              <a:rPr lang="en-US" baseline="0" dirty="0" smtClean="0"/>
              <a:t> </a:t>
            </a:r>
            <a:r>
              <a:rPr lang="en-US" baseline="0" dirty="0" err="1" smtClean="0"/>
              <a:t>opsommen</a:t>
            </a:r>
            <a:r>
              <a:rPr lang="en-US" baseline="0" dirty="0" smtClean="0"/>
              <a:t> </a:t>
            </a:r>
            <a:r>
              <a:rPr lang="en-US" baseline="0" dirty="0" err="1" smtClean="0"/>
              <a:t>voor</a:t>
            </a:r>
            <a:r>
              <a:rPr lang="en-US" baseline="0" dirty="0" smtClean="0"/>
              <a:t> </a:t>
            </a:r>
            <a:r>
              <a:rPr lang="en-US" baseline="0" dirty="0" err="1" smtClean="0"/>
              <a:t>een</a:t>
            </a:r>
            <a:r>
              <a:rPr lang="en-US" baseline="0" dirty="0" smtClean="0"/>
              <a:t> </a:t>
            </a:r>
            <a:r>
              <a:rPr lang="en-US" baseline="0" dirty="0" err="1" smtClean="0"/>
              <a:t>globale</a:t>
            </a:r>
            <a:r>
              <a:rPr lang="en-US" baseline="0" dirty="0" smtClean="0"/>
              <a:t> </a:t>
            </a:r>
            <a:r>
              <a:rPr lang="en-US" baseline="0" dirty="0" err="1" smtClean="0"/>
              <a:t>indruk</a:t>
            </a:r>
            <a:r>
              <a:rPr lang="en-US" baseline="0" dirty="0" smtClean="0"/>
              <a:t> van de </a:t>
            </a:r>
            <a:r>
              <a:rPr lang="en-US" baseline="0" dirty="0" err="1" smtClean="0"/>
              <a:t>studenten</a:t>
            </a:r>
            <a:r>
              <a:rPr lang="en-US" baseline="0" dirty="0" smtClean="0"/>
              <a:t>, later in detail </a:t>
            </a:r>
            <a:r>
              <a:rPr lang="en-US" baseline="0" dirty="0" err="1" smtClean="0"/>
              <a:t>bespreken</a:t>
            </a:r>
            <a:r>
              <a:rPr lang="en-US" baseline="0" dirty="0" smtClean="0"/>
              <a:t> </a:t>
            </a:r>
            <a:r>
              <a:rPr lang="en-US" baseline="0" dirty="0" err="1" smtClean="0"/>
              <a:t>als</a:t>
            </a:r>
            <a:r>
              <a:rPr lang="en-US" baseline="0" dirty="0" smtClean="0"/>
              <a:t> we per </a:t>
            </a:r>
            <a:r>
              <a:rPr lang="en-US" baseline="0" dirty="0" err="1" smtClean="0"/>
              <a:t>laag</a:t>
            </a:r>
            <a:r>
              <a:rPr lang="en-US" baseline="0" dirty="0" smtClean="0"/>
              <a:t> </a:t>
            </a:r>
            <a:r>
              <a:rPr lang="en-US" baseline="0" dirty="0" err="1" smtClean="0"/>
              <a:t>gaan</a:t>
            </a:r>
            <a:r>
              <a:rPr lang="en-US" baseline="0" dirty="0" smtClean="0"/>
              <a:t> </a:t>
            </a:r>
            <a:r>
              <a:rPr lang="en-US" baseline="0" dirty="0" err="1" smtClean="0"/>
              <a:t>realiseren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CA4A923-179F-F140-BD47-0086FF5B9763}" type="slidenum">
              <a:rPr lang="en-US" smtClean="0"/>
              <a:t>4</a:t>
            </a:fld>
            <a:endParaRPr lang="en-US"/>
          </a:p>
        </p:txBody>
      </p:sp>
    </p:spTree>
    <p:extLst>
      <p:ext uri="{BB962C8B-B14F-4D97-AF65-F5344CB8AC3E}">
        <p14:creationId xmlns:p14="http://schemas.microsoft.com/office/powerpoint/2010/main" val="2008935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Returning instances of the ResultSet of the underlying database would be an efficient method of returning multiple records it is not recommended because it exposes implementation details to clients.</a:t>
            </a:r>
          </a:p>
          <a:p>
            <a:endParaRPr lang="en-US">
              <a:latin typeface="Times New Roman" charset="0"/>
            </a:endParaRPr>
          </a:p>
          <a:p>
            <a:endParaRPr lang="en-US">
              <a:latin typeface="Times New Roman"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3CE5135-EE4E-1A4E-8FD7-93104AB34AAF}" type="slidenum">
              <a:rPr lang="en-US" sz="1200"/>
              <a:pPr eaLnBrk="1" hangingPunct="1"/>
              <a:t>14</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GB" smtClean="0"/>
              <a:t>Accessing Databases using JDBC</a:t>
            </a:r>
          </a:p>
        </p:txBody>
      </p:sp>
      <p:sp>
        <p:nvSpPr>
          <p:cNvPr id="36867" name="Rectangle 2"/>
          <p:cNvSpPr>
            <a:spLocks noGrp="1" noRot="1" noChangeAspect="1" noChangeArrowheads="1" noTextEdit="1"/>
          </p:cNvSpPr>
          <p:nvPr>
            <p:ph type="sldImg"/>
          </p:nvPr>
        </p:nvSpPr>
        <p:spPr>
          <a:ln/>
        </p:spPr>
      </p:sp>
      <p:sp>
        <p:nvSpPr>
          <p:cNvPr id="36868"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GB" smtClean="0"/>
              <a:t>Accessing Databases using JDBC</a:t>
            </a:r>
          </a:p>
        </p:txBody>
      </p:sp>
      <p:sp>
        <p:nvSpPr>
          <p:cNvPr id="37891" name="Rectangle 2"/>
          <p:cNvSpPr>
            <a:spLocks noGrp="1" noRot="1" noChangeAspect="1" noChangeArrowheads="1" noTextEdit="1"/>
          </p:cNvSpPr>
          <p:nvPr>
            <p:ph type="sldImg"/>
          </p:nvPr>
        </p:nvSpPr>
        <p:spPr>
          <a:ln/>
        </p:spPr>
      </p:sp>
      <p:sp>
        <p:nvSpPr>
          <p:cNvPr id="37892"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p>
            <a:r>
              <a:rPr lang="en-GB" smtClean="0"/>
              <a:t>Accessing Databases using JDBC</a:t>
            </a:r>
          </a:p>
        </p:txBody>
      </p:sp>
      <p:sp>
        <p:nvSpPr>
          <p:cNvPr id="38915" name="Rectangle 2"/>
          <p:cNvSpPr>
            <a:spLocks noGrp="1" noRot="1" noChangeAspect="1" noChangeArrowheads="1" noTextEdit="1"/>
          </p:cNvSpPr>
          <p:nvPr>
            <p:ph type="sldImg"/>
          </p:nvPr>
        </p:nvSpPr>
        <p:spPr>
          <a:ln/>
        </p:spPr>
      </p:sp>
      <p:sp>
        <p:nvSpPr>
          <p:cNvPr id="38916"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p>
            <a:r>
              <a:rPr lang="en-GB" smtClean="0"/>
              <a:t>Accessing Databases using JDBC</a:t>
            </a:r>
          </a:p>
        </p:txBody>
      </p:sp>
      <p:sp>
        <p:nvSpPr>
          <p:cNvPr id="39939" name="Rectangle 2"/>
          <p:cNvSpPr>
            <a:spLocks noGrp="1" noRot="1" noChangeAspect="1" noChangeArrowheads="1" noTextEdit="1"/>
          </p:cNvSpPr>
          <p:nvPr>
            <p:ph type="sldImg"/>
          </p:nvPr>
        </p:nvSpPr>
        <p:spPr>
          <a:ln/>
        </p:spPr>
      </p:sp>
      <p:sp>
        <p:nvSpPr>
          <p:cNvPr id="39940"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GB" smtClean="0"/>
              <a:t>Accessing Databases using JDBC</a:t>
            </a:r>
          </a:p>
        </p:txBody>
      </p:sp>
      <p:sp>
        <p:nvSpPr>
          <p:cNvPr id="40963" name="Rectangle 2"/>
          <p:cNvSpPr>
            <a:spLocks noGrp="1" noRot="1" noChangeAspect="1" noChangeArrowheads="1" noTextEdit="1"/>
          </p:cNvSpPr>
          <p:nvPr>
            <p:ph type="sldImg"/>
          </p:nvPr>
        </p:nvSpPr>
        <p:spPr>
          <a:ln/>
        </p:spPr>
      </p:sp>
      <p:sp>
        <p:nvSpPr>
          <p:cNvPr id="40964"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GB" smtClean="0"/>
              <a:t>Accessing Databases using JDBC</a:t>
            </a:r>
          </a:p>
        </p:txBody>
      </p:sp>
      <p:sp>
        <p:nvSpPr>
          <p:cNvPr id="41987" name="Rectangle 4"/>
          <p:cNvSpPr>
            <a:spLocks noGrp="1" noRot="1" noChangeAspect="1" noChangeArrowheads="1" noTextEdit="1"/>
          </p:cNvSpPr>
          <p:nvPr>
            <p:ph type="sldImg"/>
          </p:nvPr>
        </p:nvSpPr>
        <p:spPr>
          <a:ln/>
        </p:spPr>
      </p:sp>
      <p:sp>
        <p:nvSpPr>
          <p:cNvPr id="41988"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GB" smtClean="0"/>
              <a:t>Accessing Databases using JDBC</a:t>
            </a:r>
          </a:p>
        </p:txBody>
      </p:sp>
      <p:sp>
        <p:nvSpPr>
          <p:cNvPr id="43011" name="Rectangle 2"/>
          <p:cNvSpPr>
            <a:spLocks noGrp="1" noRot="1" noChangeAspect="1" noChangeArrowheads="1" noTextEdit="1"/>
          </p:cNvSpPr>
          <p:nvPr>
            <p:ph type="sldImg"/>
          </p:nvPr>
        </p:nvSpPr>
        <p:spPr>
          <a:ln/>
        </p:spPr>
      </p:sp>
      <p:sp>
        <p:nvSpPr>
          <p:cNvPr id="43012"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p>
            <a:r>
              <a:rPr lang="en-GB" smtClean="0"/>
              <a:t>Accessing Databases using JDBC</a:t>
            </a:r>
          </a:p>
        </p:txBody>
      </p:sp>
      <p:sp>
        <p:nvSpPr>
          <p:cNvPr id="44035" name="Rectangle 2"/>
          <p:cNvSpPr>
            <a:spLocks noGrp="1" noRot="1" noChangeAspect="1" noChangeArrowheads="1" noTextEdit="1"/>
          </p:cNvSpPr>
          <p:nvPr>
            <p:ph type="sldImg"/>
          </p:nvPr>
        </p:nvSpPr>
        <p:spPr>
          <a:ln/>
        </p:spPr>
      </p:sp>
      <p:sp>
        <p:nvSpPr>
          <p:cNvPr id="44036"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p>
            <a:r>
              <a:rPr lang="en-GB" smtClean="0"/>
              <a:t>Accessing Databases using JDBC</a:t>
            </a:r>
          </a:p>
        </p:txBody>
      </p:sp>
      <p:sp>
        <p:nvSpPr>
          <p:cNvPr id="45059" name="Rectangle 2"/>
          <p:cNvSpPr>
            <a:spLocks noGrp="1" noRot="1" noChangeAspect="1" noChangeArrowheads="1" noTextEdit="1"/>
          </p:cNvSpPr>
          <p:nvPr>
            <p:ph type="sldImg"/>
          </p:nvPr>
        </p:nvSpPr>
        <p:spPr>
          <a:ln/>
        </p:spPr>
      </p:sp>
      <p:sp>
        <p:nvSpPr>
          <p:cNvPr id="45060"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latin typeface="Times New Roman" charset="0"/>
              </a:rPr>
              <a:t>“</a:t>
            </a:r>
            <a:r>
              <a:rPr lang="en-US">
                <a:latin typeface="Times New Roman" charset="0"/>
              </a:rPr>
              <a:t>Data is a major element in the foundation of any enterprise.</a:t>
            </a:r>
            <a:r>
              <a:rPr lang="ja-JP" altLang="en-US">
                <a:latin typeface="Times New Roman" charset="0"/>
              </a:rPr>
              <a:t>”</a:t>
            </a:r>
            <a:endParaRPr lang="en-US">
              <a:latin typeface="Times New Roman" charset="0"/>
            </a:endParaRPr>
          </a:p>
          <a:p>
            <a:pPr>
              <a:buFontTx/>
              <a:buChar char="•"/>
            </a:pPr>
            <a:r>
              <a:rPr lang="ja-JP" altLang="en-US">
                <a:latin typeface="Times New Roman" charset="0"/>
              </a:rPr>
              <a:t>“</a:t>
            </a:r>
            <a:r>
              <a:rPr lang="en-US">
                <a:latin typeface="Times New Roman" charset="0"/>
              </a:rPr>
              <a:t>Applications need to work with multiple database products.</a:t>
            </a:r>
          </a:p>
          <a:p>
            <a:pPr>
              <a:buFontTx/>
              <a:buChar char="•"/>
            </a:pPr>
            <a:r>
              <a:rPr lang="en-US">
                <a:latin typeface="Times New Roman" charset="0"/>
              </a:rPr>
              <a:t>User interfaces need to hide obscure database semantics. </a:t>
            </a:r>
          </a:p>
          <a:p>
            <a:pPr>
              <a:buFontTx/>
              <a:buChar char="•"/>
            </a:pPr>
            <a:r>
              <a:rPr lang="en-US">
                <a:latin typeface="Times New Roman" charset="0"/>
              </a:rPr>
              <a:t>Data access details make application code difficult to develop and maintain.</a:t>
            </a:r>
          </a:p>
          <a:p>
            <a:pPr>
              <a:buFontTx/>
              <a:buChar char="•"/>
            </a:pPr>
            <a:r>
              <a:rPr lang="en-US">
                <a:latin typeface="Times New Roman" charset="0"/>
              </a:rPr>
              <a:t>Applications need to cache data that they access frequently.</a:t>
            </a:r>
            <a:r>
              <a:rPr lang="ja-JP" altLang="en-US">
                <a:latin typeface="Times New Roman" charset="0"/>
              </a:rPr>
              <a:t>”</a:t>
            </a:r>
            <a:endParaRPr lang="en-US">
              <a:latin typeface="Times New Roman" charset="0"/>
            </a:endParaRPr>
          </a:p>
          <a:p>
            <a:endParaRPr lang="en-US">
              <a:latin typeface="Times New Roman" charset="0"/>
            </a:endParaRPr>
          </a:p>
          <a:p>
            <a:r>
              <a:rPr lang="ja-JP" altLang="en-US">
                <a:latin typeface="Times New Roman" charset="0"/>
              </a:rPr>
              <a:t>“</a:t>
            </a:r>
            <a:r>
              <a:rPr lang="en-US">
                <a:latin typeface="Times New Roman" charset="0"/>
              </a:rPr>
              <a:t>Data access patterns describe generic strategies for solving common design problems</a:t>
            </a:r>
            <a:r>
              <a:rPr lang="ja-JP" altLang="en-US">
                <a:latin typeface="Times New Roman" charset="0"/>
              </a:rPr>
              <a:t>”</a:t>
            </a:r>
            <a:endParaRPr lang="en-US">
              <a:latin typeface="Times New Roman" charset="0"/>
            </a:endParaRPr>
          </a:p>
          <a:p>
            <a:r>
              <a:rPr lang="ja-JP" altLang="en-US">
                <a:latin typeface="Times New Roman" charset="0"/>
              </a:rPr>
              <a:t>“</a:t>
            </a:r>
            <a:r>
              <a:rPr lang="en-US">
                <a:latin typeface="Times New Roman" charset="0"/>
              </a:rPr>
              <a:t>A pattern does not necessarily dictate a particular implementation. Instead, it describes an effective</a:t>
            </a:r>
          </a:p>
          <a:p>
            <a:r>
              <a:rPr lang="en-US">
                <a:latin typeface="Times New Roman" charset="0"/>
              </a:rPr>
              <a:t>design and structure that form the basis for a solution.</a:t>
            </a:r>
            <a:r>
              <a:rPr lang="ja-JP" altLang="en-US">
                <a:latin typeface="Times New Roman" charset="0"/>
              </a:rPr>
              <a:t>”</a:t>
            </a:r>
            <a:endParaRPr lang="en-US">
              <a:latin typeface="Times New Roman" charset="0"/>
            </a:endParaRPr>
          </a:p>
          <a:p>
            <a:endParaRPr lang="en-US">
              <a:latin typeface="Times New Roman" charset="0"/>
            </a:endParaRPr>
          </a:p>
          <a:p>
            <a:r>
              <a:rPr lang="en-US">
                <a:latin typeface="Times New Roman" charset="0"/>
              </a:rPr>
              <a:t>Decoupling patterns: </a:t>
            </a:r>
            <a:r>
              <a:rPr lang="ja-JP" altLang="en-US">
                <a:latin typeface="Times New Roman" charset="0"/>
              </a:rPr>
              <a:t>“</a:t>
            </a:r>
            <a:r>
              <a:rPr lang="en-US">
                <a:latin typeface="Times New Roman" charset="0"/>
              </a:rPr>
              <a:t>describes patterns that decouple data access code from other</a:t>
            </a:r>
          </a:p>
          <a:p>
            <a:r>
              <a:rPr lang="en-US">
                <a:latin typeface="Times New Roman" charset="0"/>
              </a:rPr>
              <a:t>application logic, resulting in cleaner application code that is less susceptible to defects caused</a:t>
            </a:r>
          </a:p>
          <a:p>
            <a:r>
              <a:rPr lang="en-US">
                <a:latin typeface="Times New Roman" charset="0"/>
              </a:rPr>
              <a:t>by changes that relate only to data access details.</a:t>
            </a:r>
            <a:r>
              <a:rPr lang="ja-JP" altLang="en-US">
                <a:latin typeface="Times New Roman" charset="0"/>
              </a:rPr>
              <a:t>”</a:t>
            </a:r>
            <a:endParaRPr lang="en-US">
              <a:latin typeface="Times New Roman" charset="0"/>
            </a:endParaRPr>
          </a:p>
          <a:p>
            <a:endParaRPr lang="en-US">
              <a:latin typeface="Times New Roman" charset="0"/>
            </a:endParaRPr>
          </a:p>
          <a:p>
            <a:r>
              <a:rPr lang="ja-JP" altLang="en-US">
                <a:latin typeface="Times New Roman" charset="0"/>
              </a:rPr>
              <a:t>“</a:t>
            </a:r>
            <a:r>
              <a:rPr lang="en-US">
                <a:latin typeface="Times New Roman" charset="0"/>
              </a:rPr>
              <a:t>Nearly every enterprise application is backed by persistent data. An application's data is often worth</a:t>
            </a:r>
          </a:p>
          <a:p>
            <a:r>
              <a:rPr lang="en-US">
                <a:latin typeface="Times New Roman" charset="0"/>
              </a:rPr>
              <a:t>considerably more to its users than the application itself. The majority of many systems' resources</a:t>
            </a:r>
          </a:p>
          <a:p>
            <a:r>
              <a:rPr lang="en-US">
                <a:latin typeface="Times New Roman" charset="0"/>
              </a:rPr>
              <a:t>are dedicated to implementing and managing data access details and logistics. For this reason, it</a:t>
            </a:r>
          </a:p>
          <a:p>
            <a:r>
              <a:rPr lang="en-US">
                <a:latin typeface="Times New Roman" charset="0"/>
              </a:rPr>
              <a:t>is important to understand both your data's structure and application's interactions with it in detail</a:t>
            </a:r>
          </a:p>
          <a:p>
            <a:r>
              <a:rPr lang="en-US">
                <a:latin typeface="Times New Roman" charset="0"/>
              </a:rPr>
              <a:t>so you can tune both for efficiency and maintainability.</a:t>
            </a:r>
            <a:r>
              <a:rPr lang="ja-JP" altLang="en-US">
                <a:latin typeface="Times New Roman" charset="0"/>
              </a:rPr>
              <a:t>”</a:t>
            </a:r>
            <a:endParaRPr lang="en-US">
              <a:latin typeface="Times New Roman" charset="0"/>
            </a:endParaRPr>
          </a:p>
          <a:p>
            <a:endParaRPr lang="en-US">
              <a:latin typeface="Times New Roman" charset="0"/>
            </a:endParaRPr>
          </a:p>
          <a:p>
            <a:r>
              <a:rPr lang="ja-JP" altLang="en-US">
                <a:latin typeface="Times New Roman" charset="0"/>
              </a:rPr>
              <a:t>“</a:t>
            </a:r>
            <a:r>
              <a:rPr lang="en-US">
                <a:latin typeface="Times New Roman" charset="0"/>
              </a:rPr>
              <a:t>Data access code</a:t>
            </a:r>
          </a:p>
          <a:p>
            <a:r>
              <a:rPr lang="en-US">
                <a:latin typeface="Times New Roman" charset="0"/>
              </a:rPr>
              <a:t>that is spread across many components is difficult to change and optimize, let alone comprehend.</a:t>
            </a:r>
          </a:p>
          <a:p>
            <a:r>
              <a:rPr lang="en-US">
                <a:latin typeface="Times New Roman" charset="0"/>
              </a:rPr>
              <a:t>Data access code is best left encapsulated within a small number of components so that it is more</a:t>
            </a:r>
          </a:p>
          <a:p>
            <a:r>
              <a:rPr lang="en-US">
                <a:latin typeface="Times New Roman" charset="0"/>
              </a:rPr>
              <a:t>maintenance-friendly.</a:t>
            </a:r>
            <a:r>
              <a:rPr lang="ja-JP" altLang="en-US">
                <a:latin typeface="Times New Roman" charset="0"/>
              </a:rPr>
              <a:t>”</a:t>
            </a:r>
            <a:endParaRPr lang="en-US">
              <a:latin typeface="Times New Roman" charset="0"/>
            </a:endParaRPr>
          </a:p>
          <a:p>
            <a:endParaRPr lang="en-US">
              <a:latin typeface="Times New Roman" charset="0"/>
            </a:endParaRPr>
          </a:p>
          <a:p>
            <a:r>
              <a:rPr lang="ja-JP" altLang="en-US">
                <a:latin typeface="Times New Roman" charset="0"/>
              </a:rPr>
              <a:t>“</a:t>
            </a:r>
            <a:r>
              <a:rPr lang="en-US">
                <a:latin typeface="Times New Roman" charset="0"/>
              </a:rPr>
              <a:t>Creating enterprise software requires two distinct types of expertise. First, developers must be</a:t>
            </a:r>
          </a:p>
          <a:p>
            <a:r>
              <a:rPr lang="en-US">
                <a:latin typeface="Times New Roman" charset="0"/>
              </a:rPr>
              <a:t>intimately acquainted with the application domain. An application domain includes objects and logic</a:t>
            </a:r>
          </a:p>
          <a:p>
            <a:r>
              <a:rPr lang="en-US">
                <a:latin typeface="Times New Roman" charset="0"/>
              </a:rPr>
              <a:t>that accurately model business concepts and processes. Creating an effective business application</a:t>
            </a:r>
          </a:p>
          <a:p>
            <a:r>
              <a:rPr lang="en-US">
                <a:latin typeface="Times New Roman" charset="0"/>
              </a:rPr>
              <a:t>requires you to understand what data is involved, the relationships among the data, and what expert</a:t>
            </a:r>
          </a:p>
          <a:p>
            <a:r>
              <a:rPr lang="en-US">
                <a:latin typeface="Times New Roman" charset="0"/>
              </a:rPr>
              <a:t>users expect to do with it. It is painfully obvious when an application is not designed by domain</a:t>
            </a:r>
          </a:p>
          <a:p>
            <a:r>
              <a:rPr lang="en-US">
                <a:latin typeface="Times New Roman" charset="0"/>
              </a:rPr>
              <a:t>experts because it forces users into unnatural paradigms.</a:t>
            </a:r>
          </a:p>
          <a:p>
            <a:endParaRPr lang="en-US">
              <a:latin typeface="Times New Roman" charset="0"/>
            </a:endParaRPr>
          </a:p>
          <a:p>
            <a:r>
              <a:rPr lang="en-US">
                <a:latin typeface="Times New Roman" charset="0"/>
              </a:rPr>
              <a:t>The second expertise required to develop enterprise software is the ability to write efficient and</a:t>
            </a:r>
          </a:p>
          <a:p>
            <a:r>
              <a:rPr lang="en-US">
                <a:latin typeface="Times New Roman" charset="0"/>
              </a:rPr>
              <a:t>transparent middleware. The term </a:t>
            </a:r>
            <a:r>
              <a:rPr lang="ja-JP" altLang="en-US">
                <a:latin typeface="Times New Roman" charset="0"/>
              </a:rPr>
              <a:t>“</a:t>
            </a:r>
            <a:r>
              <a:rPr lang="en-US">
                <a:latin typeface="Times New Roman" charset="0"/>
              </a:rPr>
              <a:t>middleware</a:t>
            </a:r>
            <a:r>
              <a:rPr lang="ja-JP" altLang="en-US">
                <a:latin typeface="Times New Roman" charset="0"/>
              </a:rPr>
              <a:t>”</a:t>
            </a:r>
            <a:r>
              <a:rPr lang="en-US">
                <a:latin typeface="Times New Roman" charset="0"/>
              </a:rPr>
              <a:t> refers to the plumbing between application code</a:t>
            </a:r>
          </a:p>
          <a:p>
            <a:r>
              <a:rPr lang="en-US">
                <a:latin typeface="Times New Roman" charset="0"/>
              </a:rPr>
              <a:t>and the system. Examples of middleware are system resource libraries, prefabricated graphical user</a:t>
            </a:r>
          </a:p>
          <a:p>
            <a:r>
              <a:rPr lang="en-US">
                <a:latin typeface="Times New Roman" charset="0"/>
              </a:rPr>
              <a:t>interface (GUI) components, and database drivers. In addition, you can consider any code that you</a:t>
            </a:r>
          </a:p>
          <a:p>
            <a:r>
              <a:rPr lang="en-US">
                <a:latin typeface="Times New Roman" charset="0"/>
              </a:rPr>
              <a:t>write that acts as a conduit between an application and these libraries to be middleware as well.</a:t>
            </a:r>
          </a:p>
          <a:p>
            <a:r>
              <a:rPr lang="en-US">
                <a:latin typeface="Times New Roman" charset="0"/>
              </a:rPr>
              <a:t>Writing efficient, maintainable middleware code requires extensive knowledge of database resources and libraries.</a:t>
            </a:r>
          </a:p>
          <a:p>
            <a:endParaRPr lang="en-US">
              <a:latin typeface="Times New Roman" charset="0"/>
            </a:endParaRPr>
          </a:p>
          <a:p>
            <a:r>
              <a:rPr lang="en-US">
                <a:latin typeface="Times New Roman" charset="0"/>
              </a:rPr>
              <a:t>These specialties differ in a few regards. Developers with application domain expertise usually attain</a:t>
            </a:r>
          </a:p>
          <a:p>
            <a:r>
              <a:rPr lang="en-US">
                <a:latin typeface="Times New Roman" charset="0"/>
              </a:rPr>
              <a:t>their skill through industrial experience, while middleware experts learn from professional training</a:t>
            </a:r>
          </a:p>
          <a:p>
            <a:r>
              <a:rPr lang="en-US">
                <a:latin typeface="Times New Roman" charset="0"/>
              </a:rPr>
              <a:t>and documentation. It is </a:t>
            </a:r>
            <a:r>
              <a:rPr lang="en-US" b="1">
                <a:latin typeface="Times New Roman" charset="0"/>
              </a:rPr>
              <a:t>uncommon to find programmers with both skill sets</a:t>
            </a:r>
            <a:r>
              <a:rPr lang="en-US">
                <a:latin typeface="Times New Roman" charset="0"/>
              </a:rPr>
              <a:t>. Most middleware programmers</a:t>
            </a:r>
          </a:p>
          <a:p>
            <a:r>
              <a:rPr lang="en-US">
                <a:latin typeface="Times New Roman" charset="0"/>
              </a:rPr>
              <a:t>are not able to design a truly marketable business application. Conversely, many business application</a:t>
            </a:r>
          </a:p>
          <a:p>
            <a:r>
              <a:rPr lang="en-US">
                <a:latin typeface="Times New Roman" charset="0"/>
              </a:rPr>
              <a:t>developers do not write efficient middleware code.</a:t>
            </a:r>
            <a:r>
              <a:rPr lang="ja-JP" altLang="en-US">
                <a:latin typeface="Times New Roman" charset="0"/>
              </a:rPr>
              <a:t>”</a:t>
            </a:r>
            <a:endParaRPr lang="en-US">
              <a:latin typeface="Times New Roman" charset="0"/>
            </a:endParaRPr>
          </a:p>
          <a:p>
            <a:endParaRPr lang="en-US">
              <a:latin typeface="Times New Roman" charset="0"/>
            </a:endParaRPr>
          </a:p>
          <a:p>
            <a:r>
              <a:rPr lang="ja-JP" altLang="en-US">
                <a:latin typeface="Times New Roman" charset="0"/>
              </a:rPr>
              <a:t>“</a:t>
            </a:r>
            <a:r>
              <a:rPr lang="en-US">
                <a:latin typeface="Times New Roman" charset="0"/>
              </a:rPr>
              <a:t>Beginning programmers tend to tackle concrete problems with specific solutions. The resulting code</a:t>
            </a:r>
          </a:p>
          <a:p>
            <a:r>
              <a:rPr lang="en-US">
                <a:latin typeface="Times New Roman" charset="0"/>
              </a:rPr>
              <a:t>precisely addresses the immediate needs of their customers and requirements. As projects progress</a:t>
            </a:r>
          </a:p>
          <a:p>
            <a:r>
              <a:rPr lang="en-US">
                <a:latin typeface="Times New Roman" charset="0"/>
              </a:rPr>
              <a:t>and programmers gain experience, they learn how to factor common code and designs into mod-</a:t>
            </a:r>
          </a:p>
          <a:p>
            <a:r>
              <a:rPr lang="en-US">
                <a:latin typeface="Times New Roman" charset="0"/>
              </a:rPr>
              <a:t>ules.</a:t>
            </a:r>
          </a:p>
          <a:p>
            <a:r>
              <a:rPr lang="en-US">
                <a:latin typeface="Times New Roman" charset="0"/>
              </a:rPr>
              <a:t>Modules are a form of software abstraction. Software abstraction is the process of making a solution</a:t>
            </a:r>
          </a:p>
          <a:p>
            <a:r>
              <a:rPr lang="en-US">
                <a:latin typeface="Times New Roman" charset="0"/>
              </a:rPr>
              <a:t>to a specific problem useful in a broader scope. As you abstract a specific solution, you focus on</a:t>
            </a:r>
          </a:p>
          <a:p>
            <a:r>
              <a:rPr lang="en-US">
                <a:latin typeface="Times New Roman" charset="0"/>
              </a:rPr>
              <a:t>the solution's distinctive characteristics while decoupling it from other components in the system</a:t>
            </a:r>
          </a:p>
          <a:p>
            <a:r>
              <a:rPr lang="en-US">
                <a:latin typeface="Times New Roman" charset="0"/>
              </a:rPr>
              <a:t>[Booch 1994]. This concentrated focus simplifies complex solutions because it deemphasizes the</a:t>
            </a:r>
          </a:p>
          <a:p>
            <a:r>
              <a:rPr lang="en-US">
                <a:latin typeface="Times New Roman" charset="0"/>
              </a:rPr>
              <a:t>interactions with other objects. Software abstraction usually leads to more effective and reusable</a:t>
            </a:r>
          </a:p>
          <a:p>
            <a:r>
              <a:rPr lang="en-US">
                <a:latin typeface="Times New Roman" charset="0"/>
              </a:rPr>
              <a:t>designs and code. Done well, abstractions and reuse significantly reduce overall software</a:t>
            </a:r>
          </a:p>
          <a:p>
            <a:r>
              <a:rPr lang="en-US">
                <a:latin typeface="Times New Roman" charset="0"/>
              </a:rPr>
              <a:t>development and maintenance costs.</a:t>
            </a:r>
            <a:r>
              <a:rPr lang="ja-JP" altLang="en-US">
                <a:latin typeface="Times New Roman" charset="0"/>
              </a:rPr>
              <a:t>”</a:t>
            </a:r>
            <a:endParaRPr lang="en-US">
              <a:latin typeface="Times New Roman" charset="0"/>
            </a:endParaRPr>
          </a:p>
          <a:p>
            <a:endParaRPr lang="en-US">
              <a:latin typeface="Times New Roman" charset="0"/>
            </a:endParaRPr>
          </a:p>
          <a:p>
            <a:r>
              <a:rPr lang="en-US">
                <a:latin typeface="Times New Roman" charset="0"/>
              </a:rPr>
              <a:t>Two levels of decoupling: decouple from DB details and decouple from middleware you write. </a:t>
            </a: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D2E320B4-5926-C046-BD01-EDAF753431B1}" type="slidenum">
              <a:rPr lang="en-US" sz="1200"/>
              <a:pPr eaLnBrk="1" hangingPunct="1"/>
              <a:t>5</a:t>
            </a:fld>
            <a:endParaRPr 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GB" smtClean="0"/>
              <a:t>Accessing Databases using JDBC</a:t>
            </a:r>
          </a:p>
        </p:txBody>
      </p:sp>
      <p:sp>
        <p:nvSpPr>
          <p:cNvPr id="47107" name="Rectangle 2"/>
          <p:cNvSpPr>
            <a:spLocks noGrp="1" noRot="1" noChangeAspect="1" noChangeArrowheads="1" noTextEdit="1"/>
          </p:cNvSpPr>
          <p:nvPr>
            <p:ph type="sldImg"/>
          </p:nvPr>
        </p:nvSpPr>
        <p:spPr>
          <a:ln/>
        </p:spPr>
      </p:sp>
      <p:sp>
        <p:nvSpPr>
          <p:cNvPr id="47108"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GB" smtClean="0"/>
              <a:t>Accessing Databases using JDBC</a:t>
            </a:r>
          </a:p>
        </p:txBody>
      </p:sp>
      <p:sp>
        <p:nvSpPr>
          <p:cNvPr id="54275" name="Rectangle 2"/>
          <p:cNvSpPr>
            <a:spLocks noGrp="1" noRot="1" noChangeAspect="1" noChangeArrowheads="1" noTextEdit="1"/>
          </p:cNvSpPr>
          <p:nvPr>
            <p:ph type="sldImg"/>
          </p:nvPr>
        </p:nvSpPr>
        <p:spPr>
          <a:ln/>
        </p:spPr>
      </p:sp>
      <p:sp>
        <p:nvSpPr>
          <p:cNvPr id="54276"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GB" smtClean="0"/>
              <a:t>Accessing Databases using JDBC</a:t>
            </a:r>
          </a:p>
        </p:txBody>
      </p:sp>
      <p:sp>
        <p:nvSpPr>
          <p:cNvPr id="59395" name="Rectangle 2"/>
          <p:cNvSpPr>
            <a:spLocks noGrp="1" noRot="1" noChangeAspect="1" noChangeArrowheads="1" noTextEdit="1"/>
          </p:cNvSpPr>
          <p:nvPr>
            <p:ph type="sldImg"/>
          </p:nvPr>
        </p:nvSpPr>
        <p:spPr>
          <a:ln/>
        </p:spPr>
      </p:sp>
      <p:sp>
        <p:nvSpPr>
          <p:cNvPr id="59396" name="Notes Placeholder 4"/>
          <p:cNvSpPr>
            <a:spLocks noGrp="1"/>
          </p:cNvSpPr>
          <p:nvPr/>
        </p:nvSpPr>
        <p:spPr bwMode="auto">
          <a:xfrm>
            <a:off x="914798" y="3128510"/>
            <a:ext cx="7314406" cy="3222625"/>
          </a:xfrm>
          <a:prstGeom prst="rect">
            <a:avLst/>
          </a:prstGeom>
          <a:noFill/>
          <a:ln w="9525">
            <a:noFill/>
            <a:miter lim="800000"/>
            <a:headEnd/>
            <a:tailEnd/>
          </a:ln>
        </p:spPr>
        <p:txBody>
          <a:bodyPr lIns="95445" tIns="47723" rIns="95445" bIns="47723"/>
          <a:lstStyle/>
          <a:p>
            <a:pPr eaLnBrk="0" hangingPunct="0">
              <a:spcBef>
                <a:spcPct val="30000"/>
              </a:spcBef>
            </a:pPr>
            <a:endParaRPr lang="en-US" sz="1200">
              <a:latin typeface="Tahoma"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GB" smtClean="0"/>
              <a:t>Accessing Databases using JDBC</a:t>
            </a: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bridging the </a:t>
            </a:r>
            <a:r>
              <a:rPr lang="ja-JP" altLang="en-US">
                <a:latin typeface="Times New Roman" charset="0"/>
              </a:rPr>
              <a:t>“</a:t>
            </a:r>
            <a:r>
              <a:rPr lang="en-US">
                <a:latin typeface="Times New Roman" charset="0"/>
              </a:rPr>
              <a:t>impedance mismatch</a:t>
            </a:r>
            <a:r>
              <a:rPr lang="ja-JP" altLang="en-US">
                <a:latin typeface="Times New Roman" charset="0"/>
              </a:rPr>
              <a:t>”</a:t>
            </a:r>
            <a:r>
              <a:rPr lang="en-US">
                <a:latin typeface="Times New Roman" charset="0"/>
              </a:rPr>
              <a:t> </a:t>
            </a: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14528B23-0C5B-6048-A9DB-95D5104438FE}" type="slidenum">
              <a:rPr lang="en-US" sz="1200"/>
              <a:pPr eaLnBrk="1" hangingPunct="1"/>
              <a:t>6</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encapsulates the details of the underlying persistence API</a:t>
            </a: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612425A1-FAC3-3243-8A75-351400C1C912}" type="slidenum">
              <a:rPr lang="en-US" sz="1200"/>
              <a:pPr eaLnBrk="1" hangingPunct="1"/>
              <a:t>7</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For most applications, the data access layer will encapsulate SQL logic.</a:t>
            </a: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6147F8DC-A228-3C4D-88A6-9BAF8EB0A9CA}" type="slidenum">
              <a:rPr lang="en-US" sz="1200"/>
              <a:pPr eaLnBrk="1" hangingPunct="1"/>
              <a:t>9</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Provides object-oriented view of persistent data.</a:t>
            </a:r>
          </a:p>
          <a:p>
            <a:r>
              <a:rPr lang="en-US">
                <a:latin typeface="Times New Roman" charset="0"/>
              </a:rPr>
              <a:t>Encapsulates database schemas</a:t>
            </a:r>
          </a:p>
          <a:p>
            <a:r>
              <a:rPr lang="ja-JP" altLang="en-US">
                <a:latin typeface="Times New Roman" charset="0"/>
              </a:rPr>
              <a:t>“</a:t>
            </a:r>
            <a:r>
              <a:rPr lang="en-US">
                <a:latin typeface="Times New Roman" charset="0"/>
              </a:rPr>
              <a:t>A layer of DAOs makes it easier for an application to migrate to a different</a:t>
            </a:r>
          </a:p>
          <a:p>
            <a:r>
              <a:rPr lang="en-US">
                <a:latin typeface="Times New Roman" charset="0"/>
              </a:rPr>
              <a:t>database implementation. The clients have no knowledge of the underlying</a:t>
            </a:r>
          </a:p>
          <a:p>
            <a:r>
              <a:rPr lang="en-US">
                <a:latin typeface="Times New Roman" charset="0"/>
              </a:rPr>
              <a:t>data store implementation. Thus, the migration involves changes only to the</a:t>
            </a:r>
          </a:p>
          <a:p>
            <a:r>
              <a:rPr lang="en-US">
                <a:latin typeface="Times New Roman" charset="0"/>
              </a:rPr>
              <a:t>DAO layer</a:t>
            </a:r>
            <a:r>
              <a:rPr lang="ja-JP" altLang="en-US">
                <a:latin typeface="Times New Roman" charset="0"/>
              </a:rPr>
              <a:t>”</a:t>
            </a:r>
            <a:endParaRPr lang="en-US">
              <a:latin typeface="Times New Roman" charset="0"/>
            </a:endParaRPr>
          </a:p>
          <a:p>
            <a:r>
              <a:rPr lang="ja-JP" altLang="en-US">
                <a:latin typeface="Times New Roman" charset="0"/>
              </a:rPr>
              <a:t>“</a:t>
            </a:r>
            <a:r>
              <a:rPr lang="en-US">
                <a:latin typeface="Times New Roman" charset="0"/>
              </a:rPr>
              <a:t>Reduces code complexity in clients</a:t>
            </a:r>
          </a:p>
          <a:p>
            <a:r>
              <a:rPr lang="en-US">
                <a:latin typeface="Times New Roman" charset="0"/>
              </a:rPr>
              <a:t>Since the DAOs encapsulate all the code necessary to interact with the persistent</a:t>
            </a:r>
          </a:p>
          <a:p>
            <a:r>
              <a:rPr lang="en-US">
                <a:latin typeface="Times New Roman" charset="0"/>
              </a:rPr>
              <a:t>storage, the clients can use the simpler API exposed by the data</a:t>
            </a:r>
          </a:p>
          <a:p>
            <a:r>
              <a:rPr lang="en-US">
                <a:latin typeface="Times New Roman" charset="0"/>
              </a:rPr>
              <a:t>access layer. This reduces the complexity of the data access client code and</a:t>
            </a:r>
          </a:p>
          <a:p>
            <a:r>
              <a:rPr lang="en-US">
                <a:latin typeface="Times New Roman" charset="0"/>
              </a:rPr>
              <a:t>improves the maintainability and development productivity.</a:t>
            </a:r>
            <a:r>
              <a:rPr lang="ja-JP" altLang="en-US">
                <a:latin typeface="Times New Roman" charset="0"/>
              </a:rPr>
              <a:t>”</a:t>
            </a:r>
            <a:endParaRPr lang="en-US">
              <a:latin typeface="Times New Roman" charset="0"/>
            </a:endParaRPr>
          </a:p>
          <a:p>
            <a:endParaRPr lang="en-US">
              <a:latin typeface="Times New Roman"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D25A7966-9A1C-E340-9B72-89BFF25A5BFE}" type="slidenum">
              <a:rPr lang="en-US" sz="1200"/>
              <a:pPr eaLnBrk="1" hangingPunct="1"/>
              <a:t>10</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63554DF-9A60-B845-8BD4-99F2829D1912}" type="slidenum">
              <a:rPr lang="en-US" sz="1200"/>
              <a:pPr eaLnBrk="1" hangingPunct="1"/>
              <a:t>11</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Times New Roman" charset="0"/>
              </a:rPr>
              <a:t>Of the three patterns, Table Data Gateway is probably the most common.</a:t>
            </a:r>
          </a:p>
          <a:p>
            <a:pPr eaLnBrk="1" hangingPunct="1"/>
            <a:r>
              <a:rPr lang="en-US">
                <a:latin typeface="Times New Roman" charset="0"/>
              </a:rPr>
              <a:t>The data access architecture patterns mention here come from Patterns of Enterprise Application Architecture, Fowler.</a:t>
            </a:r>
          </a:p>
          <a:p>
            <a:pPr eaLnBrk="1" hangingPunct="1"/>
            <a:r>
              <a:rPr lang="en-US">
                <a:latin typeface="Times New Roman" charset="0"/>
              </a:rPr>
              <a:t>DAO is probably a better name because it suggests an interface onto any type of persistent store, not just relational. I</a:t>
            </a:r>
            <a:r>
              <a:rPr lang="ja-JP" altLang="en-US">
                <a:latin typeface="Times New Roman" charset="0"/>
              </a:rPr>
              <a:t>’</a:t>
            </a:r>
            <a:r>
              <a:rPr lang="en-US">
                <a:latin typeface="Times New Roman" charset="0"/>
              </a:rPr>
              <a:t>ll use the term Table Data Gateway because it is more consistent with other two patterns discussed.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Most popular.</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36B86459-A23A-EC47-9E08-A1353A951324}" type="slidenum">
              <a:rPr lang="en-US" sz="1200"/>
              <a:pPr eaLnBrk="1" hangingPunct="1"/>
              <a:t>12</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A collection class such as ArrayList or Vector may be used to return multiple results.</a:t>
            </a:r>
          </a:p>
          <a:p>
            <a:r>
              <a:rPr lang="en-US">
                <a:latin typeface="Times New Roman" charset="0"/>
              </a:rPr>
              <a:t>TBD: change class diagram above. Modify update field to accept Customer. Example: update(Customer c). Add findAll() method.</a:t>
            </a:r>
          </a:p>
          <a:p>
            <a:endParaRPr lang="en-US">
              <a:latin typeface="Times New Roman" charset="0"/>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4174FCE4-AB45-8D4C-AF92-FB101FC60E8D}" type="slidenum">
              <a:rPr lang="en-US" sz="1200"/>
              <a:pPr eaLnBrk="1" hangingPunct="1"/>
              <a:t>13</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pic>
        <p:nvPicPr>
          <p:cNvPr id="4" name="Afbeelding 8" descr="titeldia MET FOTO SMAL N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Rechte verbindingslijn 2"/>
          <p:cNvCxnSpPr>
            <a:cxnSpLocks noChangeShapeType="1"/>
          </p:cNvCxnSpPr>
          <p:nvPr/>
        </p:nvCxnSpPr>
        <p:spPr bwMode="auto">
          <a:xfrm>
            <a:off x="0" y="836613"/>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hthoek 9"/>
          <p:cNvSpPr>
            <a:spLocks noChangeArrowheads="1"/>
          </p:cNvSpPr>
          <p:nvPr/>
        </p:nvSpPr>
        <p:spPr bwMode="auto">
          <a:xfrm>
            <a:off x="6102350" y="279400"/>
            <a:ext cx="247491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endParaRPr lang="nl-NL"/>
          </a:p>
        </p:txBody>
      </p:sp>
      <p:pic>
        <p:nvPicPr>
          <p:cNvPr id="7" name="Afbeelding 10" descr="logoNLl-transpara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04" name="Rectangle 16"/>
          <p:cNvSpPr>
            <a:spLocks noGrp="1" noChangeArrowheads="1"/>
          </p:cNvSpPr>
          <p:nvPr>
            <p:ph type="ctrTitle" sz="quarter"/>
          </p:nvPr>
        </p:nvSpPr>
        <p:spPr>
          <a:xfrm>
            <a:off x="1440000" y="1620000"/>
            <a:ext cx="7058300" cy="504255"/>
          </a:xfrm>
        </p:spPr>
        <p:txBody>
          <a:bodyPr anchor="t"/>
          <a:lstStyle>
            <a:lvl1pPr algn="l">
              <a:lnSpc>
                <a:spcPct val="100000"/>
              </a:lnSpc>
              <a:defRPr sz="2300" b="1" baseline="0">
                <a:solidFill>
                  <a:srgbClr val="E11837"/>
                </a:solidFill>
                <a:latin typeface="Arial" pitchFamily="34" charset="0"/>
                <a:cs typeface="Arial" pitchFamily="34" charset="0"/>
              </a:defRPr>
            </a:lvl1pPr>
          </a:lstStyle>
          <a:p>
            <a:pPr lvl="0"/>
            <a:r>
              <a:rPr lang="en-US" noProof="0" smtClean="0"/>
              <a:t>Click to edit Master title style</a:t>
            </a:r>
            <a:endParaRPr lang="nl-NL" noProof="0" smtClean="0"/>
          </a:p>
        </p:txBody>
      </p:sp>
      <p:sp>
        <p:nvSpPr>
          <p:cNvPr id="15" name="Subtitle 2"/>
          <p:cNvSpPr>
            <a:spLocks noGrp="1"/>
          </p:cNvSpPr>
          <p:nvPr>
            <p:ph type="subTitle" idx="4294967295"/>
          </p:nvPr>
        </p:nvSpPr>
        <p:spPr>
          <a:xfrm>
            <a:off x="6147175" y="3780000"/>
            <a:ext cx="2340259" cy="459090"/>
          </a:xfrm>
        </p:spPr>
        <p:txBody>
          <a:bodyPr/>
          <a:lstStyle>
            <a:lvl1pPr algn="ctr">
              <a:buNone/>
              <a:defRPr sz="1400"/>
            </a:lvl1pPr>
          </a:lstStyle>
          <a:p>
            <a:r>
              <a:rPr lang="en-US" smtClean="0"/>
              <a:t>Click to edit Master subtitle style</a:t>
            </a:r>
            <a:endParaRPr lang="nl-NL"/>
          </a:p>
        </p:txBody>
      </p:sp>
      <p:sp>
        <p:nvSpPr>
          <p:cNvPr id="8" name="Rectangle 6"/>
          <p:cNvSpPr>
            <a:spLocks noGrp="1" noChangeArrowheads="1"/>
          </p:cNvSpPr>
          <p:nvPr>
            <p:ph type="ftr" sz="quarter" idx="10"/>
          </p:nvPr>
        </p:nvSpPr>
        <p:spPr>
          <a:xfrm>
            <a:off x="1422400" y="6376988"/>
            <a:ext cx="3279775" cy="215900"/>
          </a:xfrm>
        </p:spPr>
        <p:txBody>
          <a:bodyPr anchor="b">
            <a:spAutoFit/>
          </a:bodyPr>
          <a:lstStyle>
            <a:lvl1pPr algn="l">
              <a:defRPr sz="800">
                <a:latin typeface="Arial" pitchFamily="34" charset="0"/>
                <a:cs typeface="Arial" pitchFamily="34" charset="0"/>
              </a:defRPr>
            </a:lvl1pPr>
          </a:lstStyle>
          <a:p>
            <a:pPr>
              <a:defRPr/>
            </a:pPr>
            <a:endParaRPr lang="nl-NL"/>
          </a:p>
        </p:txBody>
      </p:sp>
    </p:spTree>
    <p:extLst>
      <p:ext uri="{BB962C8B-B14F-4D97-AF65-F5344CB8AC3E}">
        <p14:creationId xmlns:p14="http://schemas.microsoft.com/office/powerpoint/2010/main" val="2861010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000" y="900000"/>
            <a:ext cx="7162800" cy="504701"/>
          </a:xfrm>
        </p:spPr>
        <p:txBody>
          <a:bodyPr/>
          <a:lstStyle>
            <a:lvl1pPr>
              <a:defRPr sz="2800"/>
            </a:lvl1p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nl-NL"/>
          </a:p>
        </p:txBody>
      </p:sp>
      <p:sp>
        <p:nvSpPr>
          <p:cNvPr id="6" name="Tijdelijke aanduiding voor dianummer 4"/>
          <p:cNvSpPr>
            <a:spLocks noGrp="1"/>
          </p:cNvSpPr>
          <p:nvPr>
            <p:ph type="sldNum" sz="quarter" idx="11"/>
          </p:nvPr>
        </p:nvSpPr>
        <p:spPr/>
        <p:txBody>
          <a:bodyPr/>
          <a:lstStyle>
            <a:lvl1pPr>
              <a:defRPr/>
            </a:lvl1pPr>
          </a:lstStyle>
          <a:p>
            <a:pPr>
              <a:defRPr/>
            </a:pPr>
            <a:endParaRPr/>
          </a:p>
        </p:txBody>
      </p:sp>
    </p:spTree>
    <p:extLst>
      <p:ext uri="{BB962C8B-B14F-4D97-AF65-F5344CB8AC3E}">
        <p14:creationId xmlns:p14="http://schemas.microsoft.com/office/powerpoint/2010/main" val="382135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8037384" y="908720"/>
            <a:ext cx="673229" cy="5368255"/>
          </a:xfrm>
        </p:spPr>
        <p:txBody>
          <a:bodyPr vert="eaVert"/>
          <a:lstStyle>
            <a:lvl1pPr>
              <a:defRPr/>
            </a:lvl1p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1439999" y="900000"/>
            <a:ext cx="6417365" cy="5368255"/>
          </a:xfrm>
        </p:spPr>
        <p:txBody>
          <a:bodyPr vert="eaVert"/>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nl-NL"/>
          </a:p>
        </p:txBody>
      </p:sp>
      <p:sp>
        <p:nvSpPr>
          <p:cNvPr id="6" name="Tijdelijke aanduiding voor dianummer 4"/>
          <p:cNvSpPr>
            <a:spLocks noGrp="1"/>
          </p:cNvSpPr>
          <p:nvPr>
            <p:ph type="sldNum" sz="quarter" idx="11"/>
          </p:nvPr>
        </p:nvSpPr>
        <p:spPr/>
        <p:txBody>
          <a:bodyPr/>
          <a:lstStyle>
            <a:lvl1pPr>
              <a:defRPr/>
            </a:lvl1pPr>
          </a:lstStyle>
          <a:p>
            <a:pPr>
              <a:defRPr/>
            </a:pPr>
            <a:endParaRPr/>
          </a:p>
        </p:txBody>
      </p:sp>
    </p:spTree>
    <p:extLst>
      <p:ext uri="{BB962C8B-B14F-4D97-AF65-F5344CB8AC3E}">
        <p14:creationId xmlns:p14="http://schemas.microsoft.com/office/powerpoint/2010/main" val="2402706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Title">
    <p:spTree>
      <p:nvGrpSpPr>
        <p:cNvPr id="1" name=""/>
        <p:cNvGrpSpPr/>
        <p:nvPr/>
      </p:nvGrpSpPr>
      <p:grpSpPr>
        <a:xfrm>
          <a:off x="0" y="0"/>
          <a:ext cx="0" cy="0"/>
          <a:chOff x="0" y="0"/>
          <a:chExt cx="0" cy="0"/>
        </a:xfrm>
      </p:grpSpPr>
      <p:pic>
        <p:nvPicPr>
          <p:cNvPr id="8" name="Afbeelding 9" descr="titeldia zonder vlakke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Afbeelding 11" descr="logoNLl-transpara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440000" y="1620000"/>
            <a:ext cx="7090225" cy="504701"/>
          </a:xfrm>
        </p:spPr>
        <p:txBody>
          <a:bodyPr/>
          <a:lstStyle>
            <a:lvl1pPr>
              <a:defRPr baseline="0"/>
            </a:lvl1pPr>
          </a:lstStyle>
          <a:p>
            <a:r>
              <a:rPr lang="en-US" smtClean="0"/>
              <a:t>Click to edit Master title style</a:t>
            </a:r>
            <a:endParaRPr lang="nl-NL"/>
          </a:p>
        </p:txBody>
      </p:sp>
      <p:sp>
        <p:nvSpPr>
          <p:cNvPr id="7" name="Picture Placeholder 6"/>
          <p:cNvSpPr>
            <a:spLocks noGrp="1"/>
          </p:cNvSpPr>
          <p:nvPr>
            <p:ph type="pic" sz="quarter" idx="12"/>
          </p:nvPr>
        </p:nvSpPr>
        <p:spPr>
          <a:xfrm>
            <a:off x="1440000" y="2160000"/>
            <a:ext cx="2268000" cy="1574800"/>
          </a:xfrm>
        </p:spPr>
        <p:txBody>
          <a:bodyPr/>
          <a:lstStyle>
            <a:lvl1pPr>
              <a:buNone/>
              <a:defRPr sz="1600"/>
            </a:lvl1pPr>
          </a:lstStyle>
          <a:p>
            <a:pPr lvl="0"/>
            <a:r>
              <a:rPr lang="en-US" noProof="0" smtClean="0"/>
              <a:t>Drag picture to placeholder or click icon to add</a:t>
            </a:r>
            <a:endParaRPr lang="nl-NL" noProof="0"/>
          </a:p>
        </p:txBody>
      </p:sp>
      <p:sp>
        <p:nvSpPr>
          <p:cNvPr id="9" name="Picture Placeholder 8"/>
          <p:cNvSpPr>
            <a:spLocks noGrp="1"/>
          </p:cNvSpPr>
          <p:nvPr>
            <p:ph type="pic" sz="quarter" idx="13"/>
          </p:nvPr>
        </p:nvSpPr>
        <p:spPr>
          <a:xfrm>
            <a:off x="3794389" y="2160000"/>
            <a:ext cx="2268000" cy="1573200"/>
          </a:xfrm>
        </p:spPr>
        <p:txBody>
          <a:bodyPr/>
          <a:lstStyle>
            <a:lvl1pPr>
              <a:buNone/>
              <a:defRPr sz="1600"/>
            </a:lvl1pPr>
          </a:lstStyle>
          <a:p>
            <a:pPr lvl="0"/>
            <a:r>
              <a:rPr lang="en-US" noProof="0" smtClean="0"/>
              <a:t>Drag picture to placeholder or click icon to add</a:t>
            </a:r>
            <a:endParaRPr lang="nl-NL" noProof="0"/>
          </a:p>
        </p:txBody>
      </p:sp>
      <p:sp>
        <p:nvSpPr>
          <p:cNvPr id="11" name="Picture Placeholder 10"/>
          <p:cNvSpPr>
            <a:spLocks noGrp="1"/>
          </p:cNvSpPr>
          <p:nvPr>
            <p:ph type="pic" sz="quarter" idx="14"/>
          </p:nvPr>
        </p:nvSpPr>
        <p:spPr>
          <a:xfrm>
            <a:off x="6147175" y="2160000"/>
            <a:ext cx="2385265" cy="1574800"/>
          </a:xfrm>
        </p:spPr>
        <p:txBody>
          <a:bodyPr/>
          <a:lstStyle>
            <a:lvl1pPr>
              <a:buNone/>
              <a:defRPr sz="1600"/>
            </a:lvl1pPr>
          </a:lstStyle>
          <a:p>
            <a:pPr lvl="0"/>
            <a:r>
              <a:rPr lang="en-US" noProof="0" smtClean="0"/>
              <a:t>Drag picture to placeholder or click icon to add</a:t>
            </a:r>
            <a:endParaRPr lang="nl-NL" noProof="0"/>
          </a:p>
        </p:txBody>
      </p:sp>
      <p:sp>
        <p:nvSpPr>
          <p:cNvPr id="15" name="Text Placeholder 14"/>
          <p:cNvSpPr>
            <a:spLocks noGrp="1"/>
          </p:cNvSpPr>
          <p:nvPr>
            <p:ph type="body" sz="quarter" idx="15"/>
          </p:nvPr>
        </p:nvSpPr>
        <p:spPr>
          <a:xfrm>
            <a:off x="6125227" y="3776399"/>
            <a:ext cx="2392471" cy="687715"/>
          </a:xfrm>
        </p:spPr>
        <p:txBody>
          <a:bodyPr/>
          <a:lstStyle>
            <a:lvl1pPr marL="0" indent="0" algn="ctr">
              <a:buNone/>
              <a:defRPr sz="1400"/>
            </a:lvl1pPr>
            <a:lvl2pPr>
              <a:buNone/>
              <a:defRPr/>
            </a:lvl2pPr>
            <a:lvl3pPr>
              <a:buNone/>
              <a:defRPr/>
            </a:lvl3pPr>
            <a:lvl4pPr>
              <a:buNone/>
              <a:defRPr/>
            </a:lvl4pPr>
            <a:lvl5pPr>
              <a:buNone/>
              <a:defRPr/>
            </a:lvl5pPr>
          </a:lstStyle>
          <a:p>
            <a:pPr lvl="0"/>
            <a:r>
              <a:rPr lang="en-US" smtClean="0"/>
              <a:t>Click to edit Master text styles</a:t>
            </a:r>
          </a:p>
        </p:txBody>
      </p:sp>
      <p:sp>
        <p:nvSpPr>
          <p:cNvPr id="12" name="Footer Placeholder 2"/>
          <p:cNvSpPr>
            <a:spLocks noGrp="1"/>
          </p:cNvSpPr>
          <p:nvPr>
            <p:ph type="ftr" sz="quarter" idx="16"/>
          </p:nvPr>
        </p:nvSpPr>
        <p:spPr/>
        <p:txBody>
          <a:bodyPr/>
          <a:lstStyle>
            <a:lvl1pPr>
              <a:defRPr/>
            </a:lvl1pPr>
          </a:lstStyle>
          <a:p>
            <a:pPr>
              <a:defRPr/>
            </a:pPr>
            <a:endParaRPr lang="nl-NL"/>
          </a:p>
        </p:txBody>
      </p:sp>
      <p:sp>
        <p:nvSpPr>
          <p:cNvPr id="13" name="Slide Number Placeholder 3"/>
          <p:cNvSpPr>
            <a:spLocks noGrp="1"/>
          </p:cNvSpPr>
          <p:nvPr>
            <p:ph type="sldNum" sz="quarter" idx="17"/>
          </p:nvPr>
        </p:nvSpPr>
        <p:spPr/>
        <p:txBody>
          <a:bodyPr/>
          <a:lstStyle>
            <a:lvl1pPr>
              <a:defRPr lang="nl-NL"/>
            </a:lvl1pPr>
          </a:lstStyle>
          <a:p>
            <a:pPr>
              <a:defRPr/>
            </a:pPr>
            <a:endParaRPr/>
          </a:p>
        </p:txBody>
      </p:sp>
    </p:spTree>
    <p:extLst>
      <p:ext uri="{BB962C8B-B14F-4D97-AF65-F5344CB8AC3E}">
        <p14:creationId xmlns:p14="http://schemas.microsoft.com/office/powerpoint/2010/main" val="98825389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ing_list">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7571184" cy="792088"/>
          </a:xfrm>
          <a:prstGeom prst="rect">
            <a:avLst/>
          </a:prstGeom>
        </p:spPr>
        <p:txBody>
          <a:bodyPr/>
          <a:lstStyle>
            <a:lvl1pPr algn="l">
              <a:defRPr sz="4000" b="1">
                <a:solidFill>
                  <a:schemeClr val="accent3"/>
                </a:solidFill>
              </a:defRPr>
            </a:lvl1pPr>
          </a:lstStyle>
          <a:p>
            <a:r>
              <a:rPr lang="en-US" smtClean="0"/>
              <a:t>Click to edit Master title style</a:t>
            </a:r>
            <a:endParaRPr lang="et-EE" dirty="0"/>
          </a:p>
        </p:txBody>
      </p:sp>
      <p:sp>
        <p:nvSpPr>
          <p:cNvPr id="8" name="Content Placeholder 7"/>
          <p:cNvSpPr>
            <a:spLocks noGrp="1"/>
          </p:cNvSpPr>
          <p:nvPr>
            <p:ph sz="quarter" idx="10"/>
          </p:nvPr>
        </p:nvSpPr>
        <p:spPr>
          <a:xfrm>
            <a:off x="468313" y="1988840"/>
            <a:ext cx="7560071" cy="4319885"/>
          </a:xfrm>
          <a:prstGeom prst="rect">
            <a:avLst/>
          </a:prstGeom>
        </p:spPr>
        <p:txBody>
          <a:bodyPr/>
          <a:lstStyle>
            <a:lvl1pPr marL="342900" indent="-342900">
              <a:buFontTx/>
              <a:buBlip>
                <a:blip r:embed="rId2"/>
              </a:buBlip>
              <a:defRPr sz="3200">
                <a:solidFill>
                  <a:schemeClr val="tx1"/>
                </a:solidFill>
              </a:defRPr>
            </a:lvl1pPr>
            <a:lvl2pPr marL="742950" indent="-285750">
              <a:buFontTx/>
              <a:buBlip>
                <a:blip r:embed="rId2"/>
              </a:buBlip>
              <a:defRPr sz="2400">
                <a:solidFill>
                  <a:schemeClr val="tx1"/>
                </a:solidFill>
              </a:defRPr>
            </a:lvl2pPr>
            <a:lvl3pPr marL="1143000" indent="-228600">
              <a:buFontTx/>
              <a:buBlip>
                <a:blip r:embed="rId2"/>
              </a:buBlip>
              <a:defRPr sz="2400">
                <a:solidFill>
                  <a:schemeClr val="tx1"/>
                </a:solidFill>
              </a:defRPr>
            </a:lvl3pPr>
            <a:lvl4pPr marL="1600200" indent="-228600">
              <a:buFontTx/>
              <a:buBlip>
                <a:blip r:embed="rId2"/>
              </a:buBlip>
              <a:defRPr sz="2000"/>
            </a:lvl4pPr>
            <a:lvl5pPr marL="2057400" indent="-228600">
              <a:buFontTx/>
              <a:buBlip>
                <a:blip r:embed="rId2"/>
              </a:buBlip>
              <a:defRPr sz="20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4959432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406395"/>
          </a:xfrm>
        </p:spPr>
        <p:txBody>
          <a:bodyPr/>
          <a:lstStyle/>
          <a:p>
            <a:r>
              <a:rPr lang="en-US" dirty="0"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958597575"/>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en object">
    <p:bg>
      <p:bgPr>
        <a:solidFill>
          <a:srgbClr val="FFFFFF"/>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64163"/>
            <a:ext cx="14271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Afbeelding 8" descr="logoNLl-transpara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000" y="900000"/>
            <a:ext cx="7127190" cy="504701"/>
          </a:xfrm>
        </p:spPr>
        <p:txBody>
          <a:bodyPr/>
          <a:lstStyle>
            <a:lvl1pPr>
              <a:defRPr baseline="0">
                <a:solidFill>
                  <a:srgbClr val="E11837"/>
                </a:solidFill>
              </a:defRPr>
            </a:lvl1pPr>
          </a:lstStyle>
          <a:p>
            <a:r>
              <a:rPr lang="en-US" smtClean="0"/>
              <a:t>Click to edit Master title style</a:t>
            </a:r>
            <a:endParaRPr lang="nl-NL"/>
          </a:p>
        </p:txBody>
      </p:sp>
      <p:sp>
        <p:nvSpPr>
          <p:cNvPr id="3" name="Tijdelijke aanduiding voor inhoud 2"/>
          <p:cNvSpPr>
            <a:spLocks noGrp="1"/>
          </p:cNvSpPr>
          <p:nvPr>
            <p:ph idx="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voettekst 3"/>
          <p:cNvSpPr>
            <a:spLocks noGrp="1"/>
          </p:cNvSpPr>
          <p:nvPr>
            <p:ph type="ftr" sz="quarter" idx="10"/>
          </p:nvPr>
        </p:nvSpPr>
        <p:spPr>
          <a:xfrm>
            <a:off x="2001838" y="6359525"/>
            <a:ext cx="2895600" cy="338138"/>
          </a:xfrm>
        </p:spPr>
        <p:txBody>
          <a:bodyPr/>
          <a:lstStyle>
            <a:lvl1pPr algn="l">
              <a:defRPr sz="1000">
                <a:latin typeface="Arial" pitchFamily="34" charset="0"/>
                <a:cs typeface="Arial" pitchFamily="34" charset="0"/>
              </a:defRPr>
            </a:lvl1pPr>
          </a:lstStyle>
          <a:p>
            <a:pPr>
              <a:defRPr/>
            </a:pPr>
            <a:endParaRPr lang="nl-NL"/>
          </a:p>
        </p:txBody>
      </p:sp>
      <p:sp>
        <p:nvSpPr>
          <p:cNvPr id="8" name="Tijdelijke aanduiding voor dianummer 4"/>
          <p:cNvSpPr>
            <a:spLocks noGrp="1"/>
          </p:cNvSpPr>
          <p:nvPr>
            <p:ph type="sldNum" sz="quarter" idx="11"/>
          </p:nvPr>
        </p:nvSpPr>
        <p:spPr>
          <a:xfrm>
            <a:off x="1441450" y="6359525"/>
            <a:ext cx="458788" cy="338138"/>
          </a:xfrm>
        </p:spPr>
        <p:txBody>
          <a:bodyPr/>
          <a:lstStyle>
            <a:lvl1pPr algn="l">
              <a:defRPr/>
            </a:lvl1pPr>
          </a:lstStyle>
          <a:p>
            <a:pPr>
              <a:defRPr/>
            </a:pPr>
            <a:endParaRPr/>
          </a:p>
        </p:txBody>
      </p:sp>
    </p:spTree>
    <p:extLst>
      <p:ext uri="{BB962C8B-B14F-4D97-AF65-F5344CB8AC3E}">
        <p14:creationId xmlns:p14="http://schemas.microsoft.com/office/powerpoint/2010/main" val="31787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Pr>
        <a:solidFill>
          <a:srgbClr val="FFFFFF"/>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64163"/>
            <a:ext cx="14271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Afbeelding 10" descr="logoNLl-transpara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000" y="4464115"/>
            <a:ext cx="7118068" cy="855095"/>
          </a:xfrm>
        </p:spPr>
        <p:txBody>
          <a:bodyPr anchor="t"/>
          <a:lstStyle>
            <a:lvl1pPr algn="l">
              <a:defRPr sz="28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1440000" y="2906713"/>
            <a:ext cx="7118068" cy="1440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Tijdelijke aanduiding voor voettekst 3"/>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nl-NL"/>
          </a:p>
        </p:txBody>
      </p:sp>
      <p:sp>
        <p:nvSpPr>
          <p:cNvPr id="8" name="Tijdelijke aanduiding voor dianummer 4"/>
          <p:cNvSpPr>
            <a:spLocks noGrp="1"/>
          </p:cNvSpPr>
          <p:nvPr>
            <p:ph type="sldNum" sz="quarter" idx="11"/>
          </p:nvPr>
        </p:nvSpPr>
        <p:spPr/>
        <p:txBody>
          <a:bodyPr/>
          <a:lstStyle>
            <a:lvl1pPr>
              <a:defRPr/>
            </a:lvl1pPr>
          </a:lstStyle>
          <a:p>
            <a:pPr>
              <a:defRPr/>
            </a:pPr>
            <a:endParaRPr/>
          </a:p>
        </p:txBody>
      </p:sp>
    </p:spTree>
    <p:extLst>
      <p:ext uri="{BB962C8B-B14F-4D97-AF65-F5344CB8AC3E}">
        <p14:creationId xmlns:p14="http://schemas.microsoft.com/office/powerpoint/2010/main" val="26572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875" y="900000"/>
            <a:ext cx="7079738" cy="504701"/>
          </a:xfrm>
        </p:spPr>
        <p:txBody>
          <a:bodyPr/>
          <a:lstStyle>
            <a:lvl1pPr>
              <a:defRPr sz="2800"/>
            </a:lvl1pPr>
          </a:lstStyle>
          <a:p>
            <a:r>
              <a:rPr lang="en-US" smtClean="0"/>
              <a:t>Click to edit Master title style</a:t>
            </a:r>
            <a:endParaRPr lang="nl-NL"/>
          </a:p>
        </p:txBody>
      </p:sp>
      <p:sp>
        <p:nvSpPr>
          <p:cNvPr id="3" name="Tijdelijke aanduiding voor inhoud 2"/>
          <p:cNvSpPr>
            <a:spLocks noGrp="1"/>
          </p:cNvSpPr>
          <p:nvPr>
            <p:ph sz="half" idx="1"/>
          </p:nvPr>
        </p:nvSpPr>
        <p:spPr>
          <a:xfrm>
            <a:off x="1439998" y="1620000"/>
            <a:ext cx="3420000" cy="3703246"/>
          </a:xfrm>
        </p:spPr>
        <p:txBody>
          <a:bodyPr/>
          <a:lstStyle>
            <a:lvl1pPr marL="177800" indent="-177800">
              <a:defRPr sz="1800" b="0"/>
            </a:lvl1pPr>
            <a:lvl2pPr marL="355600" indent="-177800">
              <a:defRPr sz="1600" b="0"/>
            </a:lvl2pPr>
            <a:lvl3pPr marL="534988" indent="-179388">
              <a:defRPr sz="1400" b="0"/>
            </a:lvl3pPr>
            <a:lvl4pPr marL="712788" indent="-177800">
              <a:defRPr sz="1200"/>
            </a:lvl4pPr>
            <a:lvl5pPr marL="903288" indent="-190500">
              <a:defRPr sz="1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5039999" y="1620000"/>
            <a:ext cx="3447435" cy="3703246"/>
          </a:xfrm>
        </p:spPr>
        <p:txBody>
          <a:bodyPr/>
          <a:lstStyle>
            <a:lvl1pPr marL="177800" indent="-177800">
              <a:defRPr sz="1800" b="0"/>
            </a:lvl1pPr>
            <a:lvl2pPr marL="355600" indent="-177800">
              <a:defRPr sz="1600" b="0"/>
            </a:lvl2pPr>
            <a:lvl3pPr marL="534988" indent="-179388">
              <a:defRPr sz="1400" b="0"/>
            </a:lvl3pPr>
            <a:lvl4pPr marL="712788" indent="-177800">
              <a:defRPr sz="1200" b="0"/>
            </a:lvl4pPr>
            <a:lvl5pPr marL="903288" indent="-190500">
              <a:defRPr sz="1000" b="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nl-NL"/>
          </a:p>
        </p:txBody>
      </p:sp>
      <p:sp>
        <p:nvSpPr>
          <p:cNvPr id="7" name="Tijdelijke aanduiding voor dianummer 5"/>
          <p:cNvSpPr>
            <a:spLocks noGrp="1"/>
          </p:cNvSpPr>
          <p:nvPr>
            <p:ph type="sldNum" sz="quarter" idx="11"/>
          </p:nvPr>
        </p:nvSpPr>
        <p:spPr/>
        <p:txBody>
          <a:bodyPr/>
          <a:lstStyle>
            <a:lvl1pPr>
              <a:defRPr/>
            </a:lvl1pPr>
          </a:lstStyle>
          <a:p>
            <a:pPr>
              <a:defRPr/>
            </a:pPr>
            <a:endParaRPr/>
          </a:p>
        </p:txBody>
      </p:sp>
    </p:spTree>
    <p:extLst>
      <p:ext uri="{BB962C8B-B14F-4D97-AF65-F5344CB8AC3E}">
        <p14:creationId xmlns:p14="http://schemas.microsoft.com/office/powerpoint/2010/main" val="382112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54700" y="900000"/>
            <a:ext cx="7122745" cy="643932"/>
          </a:xfrm>
        </p:spPr>
        <p:txBody>
          <a:bodyPr/>
          <a:lstStyle>
            <a:lvl1pPr>
              <a:defRPr sz="2800"/>
            </a:lvl1pPr>
          </a:lstStyle>
          <a:p>
            <a:r>
              <a:rPr lang="en-US" smtClean="0"/>
              <a:t>Click to edit Master title style</a:t>
            </a:r>
            <a:endParaRPr lang="nl-NL"/>
          </a:p>
        </p:txBody>
      </p:sp>
      <p:sp>
        <p:nvSpPr>
          <p:cNvPr id="3" name="Tijdelijke aanduiding voor tekst 2"/>
          <p:cNvSpPr>
            <a:spLocks noGrp="1"/>
          </p:cNvSpPr>
          <p:nvPr>
            <p:ph type="body" idx="1"/>
          </p:nvPr>
        </p:nvSpPr>
        <p:spPr>
          <a:xfrm>
            <a:off x="1454700" y="1577779"/>
            <a:ext cx="3432336" cy="501071"/>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Tijdelijke aanduiding voor inhoud 3"/>
          <p:cNvSpPr>
            <a:spLocks noGrp="1"/>
          </p:cNvSpPr>
          <p:nvPr>
            <p:ph sz="half" idx="2"/>
          </p:nvPr>
        </p:nvSpPr>
        <p:spPr>
          <a:xfrm>
            <a:off x="1454700"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5153892" y="1580118"/>
            <a:ext cx="3423554" cy="498732"/>
          </a:xfrm>
        </p:spPr>
        <p:txBody>
          <a:bodyPr anchor="b"/>
          <a:lstStyle>
            <a:lvl1pPr marL="0" indent="0">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Tijdelijke aanduiding voor inhoud 5"/>
          <p:cNvSpPr>
            <a:spLocks noGrp="1"/>
          </p:cNvSpPr>
          <p:nvPr>
            <p:ph sz="quarter" idx="4"/>
          </p:nvPr>
        </p:nvSpPr>
        <p:spPr>
          <a:xfrm>
            <a:off x="5153891"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ijdelijke aanduiding voor voettekst 6"/>
          <p:cNvSpPr>
            <a:spLocks noGrp="1"/>
          </p:cNvSpPr>
          <p:nvPr>
            <p:ph type="ftr" sz="quarter" idx="10"/>
          </p:nvPr>
        </p:nvSpPr>
        <p:spPr/>
        <p:txBody>
          <a:bodyPr/>
          <a:lstStyle>
            <a:lvl1pPr>
              <a:defRPr sz="1400">
                <a:latin typeface="+mn-lt"/>
              </a:defRPr>
            </a:lvl1pPr>
          </a:lstStyle>
          <a:p>
            <a:pPr>
              <a:defRPr/>
            </a:pPr>
            <a:endParaRPr lang="nl-NL"/>
          </a:p>
        </p:txBody>
      </p:sp>
      <p:sp>
        <p:nvSpPr>
          <p:cNvPr id="9" name="Tijdelijke aanduiding voor dianummer 7"/>
          <p:cNvSpPr>
            <a:spLocks noGrp="1"/>
          </p:cNvSpPr>
          <p:nvPr>
            <p:ph type="sldNum" sz="quarter" idx="11"/>
          </p:nvPr>
        </p:nvSpPr>
        <p:spPr/>
        <p:txBody>
          <a:bodyPr/>
          <a:lstStyle>
            <a:lvl1pPr>
              <a:defRPr/>
            </a:lvl1pPr>
          </a:lstStyle>
          <a:p>
            <a:pPr>
              <a:defRPr/>
            </a:pPr>
            <a:endParaRPr/>
          </a:p>
        </p:txBody>
      </p:sp>
    </p:spTree>
    <p:extLst>
      <p:ext uri="{BB962C8B-B14F-4D97-AF65-F5344CB8AC3E}">
        <p14:creationId xmlns:p14="http://schemas.microsoft.com/office/powerpoint/2010/main" val="53675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000" y="900000"/>
            <a:ext cx="7162800" cy="504701"/>
          </a:xfrm>
        </p:spPr>
        <p:txBody>
          <a:bodyPr/>
          <a:lstStyle>
            <a:lvl1pPr>
              <a:defRPr sz="2800" baseline="0"/>
            </a:lvl1pPr>
          </a:lstStyle>
          <a:p>
            <a:r>
              <a:rPr lang="en-US" smtClean="0"/>
              <a:t>Click to edit Master title style</a:t>
            </a:r>
            <a:endParaRPr lang="nl-NL"/>
          </a:p>
        </p:txBody>
      </p:sp>
      <p:sp>
        <p:nvSpPr>
          <p:cNvPr id="4" name="Tijdelijke aanduiding voor voettekst 2"/>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nl-NL"/>
          </a:p>
        </p:txBody>
      </p:sp>
      <p:sp>
        <p:nvSpPr>
          <p:cNvPr id="5" name="Tijdelijke aanduiding voor dianummer 3"/>
          <p:cNvSpPr>
            <a:spLocks noGrp="1"/>
          </p:cNvSpPr>
          <p:nvPr>
            <p:ph type="sldNum" sz="quarter" idx="11"/>
          </p:nvPr>
        </p:nvSpPr>
        <p:spPr/>
        <p:txBody>
          <a:bodyPr/>
          <a:lstStyle>
            <a:lvl1pPr>
              <a:defRPr sz="1000"/>
            </a:lvl1pPr>
          </a:lstStyle>
          <a:p>
            <a:pPr>
              <a:defRPr/>
            </a:pPr>
            <a:endParaRPr/>
          </a:p>
        </p:txBody>
      </p:sp>
    </p:spTree>
    <p:extLst>
      <p:ext uri="{BB962C8B-B14F-4D97-AF65-F5344CB8AC3E}">
        <p14:creationId xmlns:p14="http://schemas.microsoft.com/office/powerpoint/2010/main" val="178758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jdelijke aanduiding voor voettekst 1"/>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nl-NL"/>
          </a:p>
        </p:txBody>
      </p:sp>
      <p:sp>
        <p:nvSpPr>
          <p:cNvPr id="4" name="Tijdelijke aanduiding voor dianummer 2"/>
          <p:cNvSpPr>
            <a:spLocks noGrp="1"/>
          </p:cNvSpPr>
          <p:nvPr>
            <p:ph type="sldNum" sz="quarter" idx="11"/>
          </p:nvPr>
        </p:nvSpPr>
        <p:spPr/>
        <p:txBody>
          <a:bodyPr/>
          <a:lstStyle>
            <a:lvl1pPr>
              <a:defRPr/>
            </a:lvl1pPr>
          </a:lstStyle>
          <a:p>
            <a:pPr>
              <a:defRPr/>
            </a:pPr>
            <a:endParaRPr/>
          </a:p>
        </p:txBody>
      </p:sp>
    </p:spTree>
    <p:extLst>
      <p:ext uri="{BB962C8B-B14F-4D97-AF65-F5344CB8AC3E}">
        <p14:creationId xmlns:p14="http://schemas.microsoft.com/office/powerpoint/2010/main" val="254371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25038" y="900000"/>
            <a:ext cx="2040477" cy="783156"/>
          </a:xfrm>
        </p:spPr>
        <p:txBody>
          <a:bodyPr/>
          <a:lstStyle>
            <a:lvl1pPr algn="l">
              <a:defRPr sz="20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900000"/>
            <a:ext cx="5111750" cy="5235516"/>
          </a:xfrm>
        </p:spPr>
        <p:txBody>
          <a:bodyPr/>
          <a:lstStyle>
            <a:lvl1pPr>
              <a:defRPr sz="2800" b="0"/>
            </a:lvl1pPr>
            <a:lvl2pPr>
              <a:defRPr sz="2400" b="0"/>
            </a:lvl2pPr>
            <a:lvl3pPr>
              <a:defRPr sz="2000" b="0"/>
            </a:lvl3pPr>
            <a:lvl4pPr>
              <a:defRPr sz="1600" b="0"/>
            </a:lvl4pPr>
            <a:lvl5pPr>
              <a:defRPr sz="14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1425038" y="1853825"/>
            <a:ext cx="2064227" cy="4272340"/>
          </a:xfrm>
        </p:spPr>
        <p:txBody>
          <a:bodyPr/>
          <a:lstStyle>
            <a:lvl1pPr marL="0" indent="0">
              <a:buNone/>
              <a:defRPr sz="1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nl-NL"/>
          </a:p>
        </p:txBody>
      </p:sp>
      <p:sp>
        <p:nvSpPr>
          <p:cNvPr id="7" name="Tijdelijke aanduiding voor dianummer 5"/>
          <p:cNvSpPr>
            <a:spLocks noGrp="1"/>
          </p:cNvSpPr>
          <p:nvPr>
            <p:ph type="sldNum" sz="quarter" idx="11"/>
          </p:nvPr>
        </p:nvSpPr>
        <p:spPr/>
        <p:txBody>
          <a:bodyPr/>
          <a:lstStyle>
            <a:lvl1pPr>
              <a:defRPr smtClean="0"/>
            </a:lvl1pPr>
          </a:lstStyle>
          <a:p>
            <a:pPr>
              <a:defRPr/>
            </a:pPr>
            <a:fld id="{3A393330-C049-6B41-88DD-BE5273E93283}" type="slidenum">
              <a:rPr/>
              <a:pPr>
                <a:defRPr/>
              </a:pPr>
              <a:t>‹#›</a:t>
            </a:fld>
            <a:endParaRPr/>
          </a:p>
        </p:txBody>
      </p:sp>
    </p:spTree>
    <p:extLst>
      <p:ext uri="{BB962C8B-B14F-4D97-AF65-F5344CB8AC3E}">
        <p14:creationId xmlns:p14="http://schemas.microsoft.com/office/powerpoint/2010/main" val="3995107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7913" y="4349350"/>
            <a:ext cx="7039522" cy="566739"/>
          </a:xfrm>
        </p:spPr>
        <p:txBody>
          <a:bodyPr/>
          <a:lstStyle>
            <a:lvl1pPr algn="l">
              <a:defRPr sz="2000" b="1" baseline="0"/>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439999" y="900000"/>
            <a:ext cx="7047435" cy="3431968"/>
          </a:xfrm>
        </p:spPr>
        <p:txBody>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nl-NL" noProof="0"/>
          </a:p>
        </p:txBody>
      </p:sp>
      <p:sp>
        <p:nvSpPr>
          <p:cNvPr id="4" name="Tijdelijke aanduiding voor tekst 3"/>
          <p:cNvSpPr>
            <a:spLocks noGrp="1"/>
          </p:cNvSpPr>
          <p:nvPr>
            <p:ph type="body" sz="half" idx="2"/>
          </p:nvPr>
        </p:nvSpPr>
        <p:spPr>
          <a:xfrm>
            <a:off x="1447912" y="4964906"/>
            <a:ext cx="7069787" cy="3196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ijdelijke aanduiding voor voettekst 4"/>
          <p:cNvSpPr>
            <a:spLocks noGrp="1"/>
          </p:cNvSpPr>
          <p:nvPr>
            <p:ph type="ftr" sz="quarter" idx="10"/>
          </p:nvPr>
        </p:nvSpPr>
        <p:spPr/>
        <p:txBody>
          <a:bodyPr/>
          <a:lstStyle>
            <a:lvl1pPr>
              <a:defRPr sz="1000">
                <a:latin typeface="Arial" pitchFamily="34" charset="0"/>
                <a:cs typeface="Arial" pitchFamily="34" charset="0"/>
              </a:defRPr>
            </a:lvl1pPr>
          </a:lstStyle>
          <a:p>
            <a:pPr>
              <a:defRPr/>
            </a:pPr>
            <a:endParaRPr lang="nl-NL"/>
          </a:p>
        </p:txBody>
      </p:sp>
      <p:sp>
        <p:nvSpPr>
          <p:cNvPr id="7" name="Tijdelijke aanduiding voor dianummer 5"/>
          <p:cNvSpPr>
            <a:spLocks noGrp="1"/>
          </p:cNvSpPr>
          <p:nvPr>
            <p:ph type="sldNum" sz="quarter" idx="11"/>
          </p:nvPr>
        </p:nvSpPr>
        <p:spPr/>
        <p:txBody>
          <a:bodyPr/>
          <a:lstStyle>
            <a:lvl1pPr>
              <a:defRPr/>
            </a:lvl1pPr>
          </a:lstStyle>
          <a:p>
            <a:pPr>
              <a:defRPr/>
            </a:pPr>
            <a:endParaRPr/>
          </a:p>
        </p:txBody>
      </p:sp>
    </p:spTree>
    <p:extLst>
      <p:ext uri="{BB962C8B-B14F-4D97-AF65-F5344CB8AC3E}">
        <p14:creationId xmlns:p14="http://schemas.microsoft.com/office/powerpoint/2010/main" val="11083655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8"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0"/>
          <p:cNvSpPr>
            <a:spLocks noGrp="1" noChangeArrowheads="1"/>
          </p:cNvSpPr>
          <p:nvPr>
            <p:ph type="title"/>
          </p:nvPr>
        </p:nvSpPr>
        <p:spPr bwMode="auto">
          <a:xfrm>
            <a:off x="1452563" y="900113"/>
            <a:ext cx="7162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FAA26D3D-D897-4be2-8F04-BA451C77F1D7}">
              <ma14:placeholderFlag xmlns:ma14="http://schemas.microsoft.com/office/mac/drawingml/2011/main" val="1"/>
            </a:ext>
          </a:extLst>
        </p:spPr>
        <p:txBody>
          <a:bodyPr vert="horz" wrap="square" lIns="0" tIns="45720" rIns="91440" bIns="45720" numCol="1" anchor="b" anchorCtr="0" compatLnSpc="1">
            <a:prstTxWarp prst="textNoShape">
              <a:avLst/>
            </a:prstTxWarp>
          </a:bodyPr>
          <a:lstStyle/>
          <a:p>
            <a:pPr lvl="0"/>
            <a:r>
              <a:rPr lang="en-US"/>
              <a:t>Klik om een titel te maken</a:t>
            </a:r>
            <a:endParaRPr lang="nl-NL"/>
          </a:p>
        </p:txBody>
      </p:sp>
      <p:sp>
        <p:nvSpPr>
          <p:cNvPr id="25603" name="Rectangle 21"/>
          <p:cNvSpPr>
            <a:spLocks noGrp="1" noChangeArrowheads="1"/>
          </p:cNvSpPr>
          <p:nvPr>
            <p:ph type="body" idx="1"/>
          </p:nvPr>
        </p:nvSpPr>
        <p:spPr bwMode="auto">
          <a:xfrm>
            <a:off x="1441450" y="1619250"/>
            <a:ext cx="7162800" cy="370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FAA26D3D-D897-4be2-8F04-BA451C77F1D7}">
              <ma14:placeholderFlag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a:t>Klik om tekst toe te voegen</a:t>
            </a:r>
          </a:p>
          <a:p>
            <a:pPr lvl="1"/>
            <a:r>
              <a:rPr lang="en-US"/>
              <a:t>Second level</a:t>
            </a:r>
          </a:p>
          <a:p>
            <a:pPr lvl="2"/>
            <a:r>
              <a:rPr lang="en-US"/>
              <a:t>Third level</a:t>
            </a:r>
          </a:p>
          <a:p>
            <a:pPr lvl="3"/>
            <a:r>
              <a:rPr lang="en-US"/>
              <a:t>Fourth level</a:t>
            </a:r>
          </a:p>
          <a:p>
            <a:pPr lvl="4"/>
            <a:r>
              <a:rPr lang="en-US"/>
              <a:t>Fifth level</a:t>
            </a:r>
            <a:endParaRPr lang="nl-NL"/>
          </a:p>
        </p:txBody>
      </p:sp>
      <p:sp>
        <p:nvSpPr>
          <p:cNvPr id="88101" name="Rectangle 37"/>
          <p:cNvSpPr>
            <a:spLocks noGrp="1" noChangeArrowheads="1"/>
          </p:cNvSpPr>
          <p:nvPr>
            <p:ph type="ftr" sz="quarter" idx="3"/>
          </p:nvPr>
        </p:nvSpPr>
        <p:spPr bwMode="auto">
          <a:xfrm>
            <a:off x="1935163" y="6381750"/>
            <a:ext cx="34925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eaLnBrk="0" hangingPunct="0">
              <a:lnSpc>
                <a:spcPct val="100000"/>
              </a:lnSpc>
              <a:defRPr kumimoji="1" sz="1000" b="0">
                <a:solidFill>
                  <a:srgbClr val="0B1A58"/>
                </a:solidFill>
                <a:latin typeface="Arial" pitchFamily="34" charset="0"/>
                <a:cs typeface="Arial" pitchFamily="34" charset="0"/>
              </a:defRPr>
            </a:lvl1pPr>
          </a:lstStyle>
          <a:p>
            <a:pPr>
              <a:defRPr/>
            </a:pPr>
            <a:endParaRPr lang="nl-NL"/>
          </a:p>
        </p:txBody>
      </p:sp>
      <p:sp>
        <p:nvSpPr>
          <p:cNvPr id="88102" name="Rectangle 38"/>
          <p:cNvSpPr>
            <a:spLocks noGrp="1" noChangeArrowheads="1"/>
          </p:cNvSpPr>
          <p:nvPr>
            <p:ph type="sldNum" sz="quarter" idx="4"/>
          </p:nvPr>
        </p:nvSpPr>
        <p:spPr bwMode="auto">
          <a:xfrm>
            <a:off x="1404938" y="6381750"/>
            <a:ext cx="55721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algn="l" defTabSz="914400" rtl="0" eaLnBrk="0" latinLnBrk="0" hangingPunct="0">
              <a:lnSpc>
                <a:spcPct val="100000"/>
              </a:lnSpc>
              <a:defRPr kumimoji="1" lang="nl-NL" sz="1000" b="0" kern="1200">
                <a:solidFill>
                  <a:srgbClr val="0B1A58"/>
                </a:solidFill>
                <a:latin typeface="Arial" pitchFamily="34" charset="0"/>
                <a:ea typeface="+mn-ea"/>
                <a:cs typeface="Arial" pitchFamily="34" charset="0"/>
              </a:defRPr>
            </a:lvl1pPr>
          </a:lstStyle>
          <a:p>
            <a:pPr>
              <a:defRPr/>
            </a:pPr>
            <a:endParaRPr/>
          </a:p>
        </p:txBody>
      </p:sp>
      <p:pic>
        <p:nvPicPr>
          <p:cNvPr id="2560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5364163"/>
            <a:ext cx="14271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760413"/>
            <a:ext cx="91440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Afbeelding 9" descr="logoNLl-transparant.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25" r:id="rId14"/>
  </p:sldLayoutIdLst>
  <p:transition xmlns:p14="http://schemas.microsoft.com/office/powerpoint/2010/main">
    <p:fade/>
  </p:transition>
  <p:timing>
    <p:tnLst>
      <p:par>
        <p:cTn xmlns:p14="http://schemas.microsoft.com/office/powerpoint/2010/main" id="1" dur="indefinite" restart="never" nodeType="tmRoot"/>
      </p:par>
    </p:tnLst>
  </p:timing>
  <p:hf sldNum="0" hdr="0" ftr="0" dt="0"/>
  <p:txStyles>
    <p:titleStyle>
      <a:lvl1pPr algn="l" rtl="0" eaLnBrk="1" fontAlgn="base" hangingPunct="1">
        <a:lnSpc>
          <a:spcPct val="90000"/>
        </a:lnSpc>
        <a:spcBef>
          <a:spcPct val="0"/>
        </a:spcBef>
        <a:spcAft>
          <a:spcPct val="0"/>
        </a:spcAft>
        <a:defRPr lang="nl-NL" sz="2600" b="1">
          <a:solidFill>
            <a:srgbClr val="E11837"/>
          </a:solidFill>
          <a:latin typeface="Arial" pitchFamily="34" charset="0"/>
          <a:ea typeface="ＭＳ Ｐゴシック" charset="0"/>
          <a:cs typeface="Arial" pitchFamily="34" charset="0"/>
        </a:defRPr>
      </a:lvl1pPr>
      <a:lvl2pPr algn="l" rtl="0" eaLnBrk="1" fontAlgn="base" hangingPunct="1">
        <a:lnSpc>
          <a:spcPct val="90000"/>
        </a:lnSpc>
        <a:spcBef>
          <a:spcPct val="0"/>
        </a:spcBef>
        <a:spcAft>
          <a:spcPct val="0"/>
        </a:spcAft>
        <a:defRPr sz="2600" b="1">
          <a:solidFill>
            <a:srgbClr val="E11837"/>
          </a:solidFill>
          <a:latin typeface="Arial" charset="0"/>
          <a:ea typeface="ＭＳ Ｐゴシック" charset="0"/>
        </a:defRPr>
      </a:lvl2pPr>
      <a:lvl3pPr algn="l" rtl="0" eaLnBrk="1" fontAlgn="base" hangingPunct="1">
        <a:lnSpc>
          <a:spcPct val="90000"/>
        </a:lnSpc>
        <a:spcBef>
          <a:spcPct val="0"/>
        </a:spcBef>
        <a:spcAft>
          <a:spcPct val="0"/>
        </a:spcAft>
        <a:defRPr sz="2600" b="1">
          <a:solidFill>
            <a:srgbClr val="E11837"/>
          </a:solidFill>
          <a:latin typeface="Arial" charset="0"/>
          <a:ea typeface="ＭＳ Ｐゴシック" charset="0"/>
        </a:defRPr>
      </a:lvl3pPr>
      <a:lvl4pPr algn="l" rtl="0" eaLnBrk="1" fontAlgn="base" hangingPunct="1">
        <a:lnSpc>
          <a:spcPct val="90000"/>
        </a:lnSpc>
        <a:spcBef>
          <a:spcPct val="0"/>
        </a:spcBef>
        <a:spcAft>
          <a:spcPct val="0"/>
        </a:spcAft>
        <a:defRPr sz="2600" b="1">
          <a:solidFill>
            <a:srgbClr val="E11837"/>
          </a:solidFill>
          <a:latin typeface="Arial" charset="0"/>
          <a:ea typeface="ＭＳ Ｐゴシック" charset="0"/>
        </a:defRPr>
      </a:lvl4pPr>
      <a:lvl5pPr algn="l" rtl="0" eaLnBrk="1" fontAlgn="base" hangingPunct="1">
        <a:lnSpc>
          <a:spcPct val="90000"/>
        </a:lnSpc>
        <a:spcBef>
          <a:spcPct val="0"/>
        </a:spcBef>
        <a:spcAft>
          <a:spcPct val="0"/>
        </a:spcAft>
        <a:defRPr sz="2600" b="1">
          <a:solidFill>
            <a:srgbClr val="E11837"/>
          </a:solidFill>
          <a:latin typeface="Arial" charset="0"/>
          <a:ea typeface="ＭＳ Ｐゴシック" charset="0"/>
        </a:defRPr>
      </a:lvl5pPr>
      <a:lvl6pPr marL="457200" algn="l" rtl="0" eaLnBrk="1" fontAlgn="base" hangingPunct="1">
        <a:lnSpc>
          <a:spcPct val="90000"/>
        </a:lnSpc>
        <a:spcBef>
          <a:spcPct val="0"/>
        </a:spcBef>
        <a:spcAft>
          <a:spcPct val="0"/>
        </a:spcAft>
        <a:defRPr sz="3200" b="1">
          <a:solidFill>
            <a:srgbClr val="000050"/>
          </a:solidFill>
          <a:latin typeface="OfficinaSans" pitchFamily="2" charset="0"/>
        </a:defRPr>
      </a:lvl6pPr>
      <a:lvl7pPr marL="914400" algn="l" rtl="0" eaLnBrk="1" fontAlgn="base" hangingPunct="1">
        <a:lnSpc>
          <a:spcPct val="90000"/>
        </a:lnSpc>
        <a:spcBef>
          <a:spcPct val="0"/>
        </a:spcBef>
        <a:spcAft>
          <a:spcPct val="0"/>
        </a:spcAft>
        <a:defRPr sz="3200" b="1">
          <a:solidFill>
            <a:srgbClr val="000050"/>
          </a:solidFill>
          <a:latin typeface="OfficinaSans" pitchFamily="2" charset="0"/>
        </a:defRPr>
      </a:lvl7pPr>
      <a:lvl8pPr marL="1371600" algn="l" rtl="0" eaLnBrk="1" fontAlgn="base" hangingPunct="1">
        <a:lnSpc>
          <a:spcPct val="90000"/>
        </a:lnSpc>
        <a:spcBef>
          <a:spcPct val="0"/>
        </a:spcBef>
        <a:spcAft>
          <a:spcPct val="0"/>
        </a:spcAft>
        <a:defRPr sz="3200" b="1">
          <a:solidFill>
            <a:srgbClr val="000050"/>
          </a:solidFill>
          <a:latin typeface="OfficinaSans" pitchFamily="2" charset="0"/>
        </a:defRPr>
      </a:lvl8pPr>
      <a:lvl9pPr marL="1828800" algn="l" rtl="0" eaLnBrk="1" fontAlgn="base" hangingPunct="1">
        <a:lnSpc>
          <a:spcPct val="90000"/>
        </a:lnSpc>
        <a:spcBef>
          <a:spcPct val="0"/>
        </a:spcBef>
        <a:spcAft>
          <a:spcPct val="0"/>
        </a:spcAft>
        <a:defRPr sz="3200" b="1">
          <a:solidFill>
            <a:srgbClr val="000050"/>
          </a:solidFill>
          <a:latin typeface="OfficinaSans" pitchFamily="2" charset="0"/>
        </a:defRPr>
      </a:lvl9pPr>
    </p:titleStyle>
    <p:bodyStyle>
      <a:lvl1pPr marL="342900" indent="-342900" algn="l" rtl="0" eaLnBrk="1" fontAlgn="base" hangingPunct="1">
        <a:lnSpc>
          <a:spcPct val="110000"/>
        </a:lnSpc>
        <a:spcBef>
          <a:spcPct val="20000"/>
        </a:spcBef>
        <a:spcAft>
          <a:spcPct val="0"/>
        </a:spcAft>
        <a:buClr>
          <a:srgbClr val="000050"/>
        </a:buClr>
        <a:buSzPct val="60000"/>
        <a:buFont typeface="Wingdings" charset="0"/>
        <a:buChar char="l"/>
        <a:defRPr sz="2600" b="1">
          <a:solidFill>
            <a:srgbClr val="0B1A58"/>
          </a:solidFill>
          <a:latin typeface="Arial" pitchFamily="34" charset="0"/>
          <a:ea typeface="ＭＳ Ｐゴシック" charset="0"/>
          <a:cs typeface="Arial" pitchFamily="34" charset="0"/>
        </a:defRPr>
      </a:lvl1pPr>
      <a:lvl2pPr marL="712788" indent="-357188" algn="l" rtl="0" eaLnBrk="1" fontAlgn="base" hangingPunct="1">
        <a:lnSpc>
          <a:spcPct val="110000"/>
        </a:lnSpc>
        <a:spcBef>
          <a:spcPct val="20000"/>
        </a:spcBef>
        <a:spcAft>
          <a:spcPct val="0"/>
        </a:spcAft>
        <a:buClr>
          <a:schemeClr val="tx1"/>
        </a:buClr>
        <a:buSzPct val="75000"/>
        <a:buChar char="–"/>
        <a:defRPr sz="2300" b="1">
          <a:solidFill>
            <a:srgbClr val="0B1A58"/>
          </a:solidFill>
          <a:latin typeface="Arial" pitchFamily="34" charset="0"/>
          <a:ea typeface="ＭＳ Ｐゴシック" charset="0"/>
          <a:cs typeface="Arial" pitchFamily="34" charset="0"/>
        </a:defRPr>
      </a:lvl2pPr>
      <a:lvl3pPr marL="985838" indent="-273050" algn="l" rtl="0" eaLnBrk="1" fontAlgn="base" hangingPunct="1">
        <a:lnSpc>
          <a:spcPct val="110000"/>
        </a:lnSpc>
        <a:spcBef>
          <a:spcPct val="20000"/>
        </a:spcBef>
        <a:spcAft>
          <a:spcPct val="0"/>
        </a:spcAft>
        <a:buClr>
          <a:srgbClr val="000050"/>
        </a:buClr>
        <a:buSzPct val="90000"/>
        <a:buFont typeface="Arial" charset="0"/>
        <a:buChar char="•"/>
        <a:defRPr sz="2000" b="1">
          <a:solidFill>
            <a:srgbClr val="0B1A58"/>
          </a:solidFill>
          <a:latin typeface="Arial" pitchFamily="34" charset="0"/>
          <a:ea typeface="ＭＳ Ｐゴシック" charset="0"/>
          <a:cs typeface="Arial" pitchFamily="34" charset="0"/>
        </a:defRPr>
      </a:lvl3pPr>
      <a:lvl4pPr marL="1258888" indent="-273050" algn="l" rtl="0" eaLnBrk="1" fontAlgn="base" hangingPunct="1">
        <a:spcBef>
          <a:spcPct val="20000"/>
        </a:spcBef>
        <a:spcAft>
          <a:spcPct val="0"/>
        </a:spcAft>
        <a:buClr>
          <a:schemeClr val="tx1"/>
        </a:buClr>
        <a:buSzPct val="80000"/>
        <a:buChar char="–"/>
        <a:defRPr sz="1600">
          <a:solidFill>
            <a:srgbClr val="0B1A58"/>
          </a:solidFill>
          <a:latin typeface="Arial" pitchFamily="34" charset="0"/>
          <a:ea typeface="ＭＳ Ｐゴシック" charset="0"/>
          <a:cs typeface="Arial" pitchFamily="34" charset="0"/>
        </a:defRPr>
      </a:lvl4pPr>
      <a:lvl5pPr marL="1520825" indent="-261938" algn="l" rtl="0" eaLnBrk="1" fontAlgn="base" hangingPunct="1">
        <a:spcBef>
          <a:spcPct val="20000"/>
        </a:spcBef>
        <a:spcAft>
          <a:spcPct val="0"/>
        </a:spcAft>
        <a:buClr>
          <a:schemeClr val="tx1"/>
        </a:buClr>
        <a:buSzPct val="50000"/>
        <a:buFont typeface="Wingdings" charset="0"/>
        <a:buChar char="l"/>
        <a:defRPr sz="1400">
          <a:solidFill>
            <a:srgbClr val="0B1A58"/>
          </a:solidFill>
          <a:latin typeface="Arial" pitchFamily="34" charset="0"/>
          <a:ea typeface="ＭＳ Ｐゴシック" charset="0"/>
          <a:cs typeface="Arial" pitchFamily="34" charset="0"/>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sz="14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utorials.jenkov.com/java-logging/index.html" TargetMode="External"/><Relationship Id="rId3" Type="http://schemas.openxmlformats.org/officeDocument/2006/relationships/hyperlink" Target="https://github.com/arktekk/jcp/blob/master/Slides/Appendix%20A%20-%20Accessing%20Databases%20using%20JDBC.pptx?raw=tru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smtClean="0"/>
              <a:t>Java EE – Data Source Layer</a:t>
            </a:r>
            <a:endParaRPr lang="en-US" dirty="0"/>
          </a:p>
        </p:txBody>
      </p:sp>
    </p:spTree>
    <p:extLst>
      <p:ext uri="{BB962C8B-B14F-4D97-AF65-F5344CB8AC3E}">
        <p14:creationId xmlns:p14="http://schemas.microsoft.com/office/powerpoint/2010/main" val="358027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General benefits of having a data access layer</a:t>
            </a:r>
            <a:endParaRPr lang="en-US"/>
          </a:p>
        </p:txBody>
      </p:sp>
      <p:sp>
        <p:nvSpPr>
          <p:cNvPr id="9219" name="Content Placeholder 2"/>
          <p:cNvSpPr>
            <a:spLocks noGrp="1"/>
          </p:cNvSpPr>
          <p:nvPr>
            <p:ph idx="1"/>
          </p:nvPr>
        </p:nvSpPr>
        <p:spPr/>
        <p:txBody>
          <a:bodyPr/>
          <a:lstStyle/>
          <a:p>
            <a:r>
              <a:rPr lang="en-US" smtClean="0"/>
              <a:t>Separation of concerns. Data storage logic is kept separate from domain logic.</a:t>
            </a:r>
          </a:p>
          <a:p>
            <a:r>
              <a:rPr lang="en-US" smtClean="0"/>
              <a:t>Information hiding. Domain logic avoids dependencies on database schema.</a:t>
            </a:r>
          </a:p>
          <a:p>
            <a:r>
              <a:rPr lang="en-US" smtClean="0"/>
              <a:t>Ability to change DB vendors without disrupting client code.</a:t>
            </a:r>
          </a:p>
          <a:p>
            <a:endParaRPr lang="en-US" smtClean="0"/>
          </a:p>
          <a:p>
            <a:endParaRPr lang="en-US" smtClean="0"/>
          </a:p>
          <a:p>
            <a:endParaRPr lang="en-US"/>
          </a:p>
        </p:txBody>
      </p:sp>
    </p:spTree>
    <p:extLst>
      <p:ext uri="{BB962C8B-B14F-4D97-AF65-F5344CB8AC3E}">
        <p14:creationId xmlns:p14="http://schemas.microsoft.com/office/powerpoint/2010/main" val="49373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Data Access Architecture Patterns</a:t>
            </a:r>
            <a:endParaRPr lang="en-US"/>
          </a:p>
        </p:txBody>
      </p:sp>
      <p:sp>
        <p:nvSpPr>
          <p:cNvPr id="10243" name="Rectangle 3"/>
          <p:cNvSpPr>
            <a:spLocks noGrp="1" noChangeArrowheads="1"/>
          </p:cNvSpPr>
          <p:nvPr>
            <p:ph type="body" idx="1"/>
          </p:nvPr>
        </p:nvSpPr>
        <p:spPr/>
        <p:txBody>
          <a:bodyPr/>
          <a:lstStyle/>
          <a:p>
            <a:r>
              <a:rPr lang="en-US" dirty="0" smtClean="0"/>
              <a:t>Key architecture patterns used in the implementation of a data access layer:</a:t>
            </a:r>
          </a:p>
          <a:p>
            <a:pPr lvl="1"/>
            <a:r>
              <a:rPr lang="en-US" dirty="0" smtClean="0">
                <a:solidFill>
                  <a:schemeClr val="accent2"/>
                </a:solidFill>
              </a:rPr>
              <a:t>Table Data Gateway (aka Data Access Object)</a:t>
            </a:r>
          </a:p>
          <a:p>
            <a:pPr lvl="1"/>
            <a:r>
              <a:rPr lang="en-US" dirty="0" smtClean="0"/>
              <a:t>Row Data Gateway</a:t>
            </a:r>
          </a:p>
          <a:p>
            <a:pPr lvl="1"/>
            <a:r>
              <a:rPr lang="en-US" dirty="0" smtClean="0"/>
              <a:t>Active Record</a:t>
            </a:r>
            <a:endParaRPr lang="en-US" dirty="0"/>
          </a:p>
        </p:txBody>
      </p:sp>
    </p:spTree>
    <p:extLst>
      <p:ext uri="{BB962C8B-B14F-4D97-AF65-F5344CB8AC3E}">
        <p14:creationId xmlns:p14="http://schemas.microsoft.com/office/powerpoint/2010/main" val="669814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439999" y="900000"/>
            <a:ext cx="7497175" cy="504701"/>
          </a:xfrm>
        </p:spPr>
        <p:txBody>
          <a:bodyPr/>
          <a:lstStyle/>
          <a:p>
            <a:r>
              <a:rPr lang="en-US" dirty="0" smtClean="0"/>
              <a:t>Table Data Gateway (aka Data Access Object)</a:t>
            </a:r>
            <a:endParaRPr lang="en-US" dirty="0"/>
          </a:p>
        </p:txBody>
      </p:sp>
      <p:sp>
        <p:nvSpPr>
          <p:cNvPr id="11267" name="Rectangle 3"/>
          <p:cNvSpPr>
            <a:spLocks noGrp="1" noChangeArrowheads="1"/>
          </p:cNvSpPr>
          <p:nvPr>
            <p:ph type="body" idx="1"/>
          </p:nvPr>
        </p:nvSpPr>
        <p:spPr/>
        <p:txBody>
          <a:bodyPr/>
          <a:lstStyle/>
          <a:p>
            <a:r>
              <a:rPr lang="en-US" sz="2000" dirty="0" smtClean="0"/>
              <a:t>Put all the logic for </a:t>
            </a:r>
            <a:br>
              <a:rPr lang="en-US" sz="2000" dirty="0" smtClean="0"/>
            </a:br>
            <a:r>
              <a:rPr lang="en-US" sz="2000" dirty="0" smtClean="0"/>
              <a:t>managing the records of </a:t>
            </a:r>
            <a:br>
              <a:rPr lang="en-US" sz="2000" dirty="0" smtClean="0"/>
            </a:br>
            <a:r>
              <a:rPr lang="en-US" sz="2000" dirty="0" smtClean="0"/>
              <a:t>a table into one</a:t>
            </a:r>
            <a:r>
              <a:rPr lang="en-US" sz="2000" dirty="0"/>
              <a:t> </a:t>
            </a:r>
            <a:r>
              <a:rPr lang="en-US" sz="2000" dirty="0" smtClean="0"/>
              <a:t>class.</a:t>
            </a:r>
          </a:p>
          <a:p>
            <a:r>
              <a:rPr lang="en-US" sz="2000" dirty="0" smtClean="0"/>
              <a:t>There is one instance of the</a:t>
            </a:r>
            <a:br>
              <a:rPr lang="en-US" sz="2000" dirty="0" smtClean="0"/>
            </a:br>
            <a:r>
              <a:rPr lang="en-US" sz="2000" dirty="0" smtClean="0"/>
              <a:t>class for each table/view.</a:t>
            </a:r>
          </a:p>
          <a:p>
            <a:r>
              <a:rPr lang="en-US" sz="2000" dirty="0" smtClean="0"/>
              <a:t>find() methods return data for one row of the table/view.</a:t>
            </a:r>
          </a:p>
          <a:p>
            <a:r>
              <a:rPr lang="en-US" sz="2000" dirty="0" smtClean="0"/>
              <a:t>insert(), update() and delete() modify one row.</a:t>
            </a:r>
          </a:p>
          <a:p>
            <a:r>
              <a:rPr lang="en-US" sz="2000" dirty="0" smtClean="0"/>
              <a:t>Stateless (unlike Row Data Gateway)</a:t>
            </a:r>
          </a:p>
          <a:p>
            <a:r>
              <a:rPr lang="en-US" sz="2000" dirty="0" smtClean="0"/>
              <a:t>A Data Transfer Object (DTO) may be used to encapsulate and return record values.</a:t>
            </a:r>
          </a:p>
          <a:p>
            <a:r>
              <a:rPr lang="en-US" sz="2000" dirty="0" smtClean="0"/>
              <a:t>Customer in the class diagram to the right is an example of a DTO.</a:t>
            </a:r>
          </a:p>
          <a:p>
            <a:endParaRPr lang="en-US" sz="2000" dirty="0" smtClean="0"/>
          </a:p>
          <a:p>
            <a:endParaRPr lang="en-US" sz="2000"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1392" y="1424498"/>
            <a:ext cx="3686175"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ular Callout 6"/>
          <p:cNvSpPr/>
          <p:nvPr/>
        </p:nvSpPr>
        <p:spPr>
          <a:xfrm>
            <a:off x="4471501" y="4240922"/>
            <a:ext cx="3204332" cy="612648"/>
          </a:xfrm>
          <a:prstGeom prst="wedgeRectCallout">
            <a:avLst>
              <a:gd name="adj1" fmla="val -39015"/>
              <a:gd name="adj2" fmla="val 739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DTOs will be discussed later.</a:t>
            </a:r>
            <a:endParaRPr lang="en-US" sz="1400" dirty="0"/>
          </a:p>
        </p:txBody>
      </p:sp>
    </p:spTree>
    <p:extLst>
      <p:ext uri="{BB962C8B-B14F-4D97-AF65-F5344CB8AC3E}">
        <p14:creationId xmlns:p14="http://schemas.microsoft.com/office/powerpoint/2010/main" val="12853470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Table Data Gateway Variations</a:t>
            </a:r>
            <a:endParaRPr lang="en-US"/>
          </a:p>
        </p:txBody>
      </p:sp>
      <p:sp>
        <p:nvSpPr>
          <p:cNvPr id="12291" name="Rectangle 3"/>
          <p:cNvSpPr>
            <a:spLocks noGrp="1" noChangeArrowheads="1"/>
          </p:cNvSpPr>
          <p:nvPr>
            <p:ph type="body" idx="1"/>
          </p:nvPr>
        </p:nvSpPr>
        <p:spPr/>
        <p:txBody>
          <a:bodyPr/>
          <a:lstStyle/>
          <a:p>
            <a:r>
              <a:rPr lang="en-US" sz="2400" dirty="0" smtClean="0"/>
              <a:t>Customer might include</a:t>
            </a:r>
            <a:br>
              <a:rPr lang="en-US" sz="2400" dirty="0" smtClean="0"/>
            </a:br>
            <a:r>
              <a:rPr lang="en-US" sz="2400" dirty="0" smtClean="0"/>
              <a:t>an id field. This would</a:t>
            </a:r>
            <a:br>
              <a:rPr lang="en-US" sz="2400" dirty="0" smtClean="0"/>
            </a:br>
            <a:r>
              <a:rPr lang="en-US" sz="2400" dirty="0" smtClean="0"/>
              <a:t>simplify certain routines:</a:t>
            </a:r>
            <a:br>
              <a:rPr lang="en-US" sz="2400" dirty="0" smtClean="0"/>
            </a:br>
            <a:r>
              <a:rPr lang="en-US" sz="2400" dirty="0" smtClean="0"/>
              <a:t>update(Customer)</a:t>
            </a:r>
          </a:p>
          <a:p>
            <a:r>
              <a:rPr lang="en-US" sz="2400" dirty="0" smtClean="0"/>
              <a:t>There may be find methods that return more than one record. One option for implementing such methods is to return a collection of DTO</a:t>
            </a:r>
            <a:r>
              <a:rPr lang="ja-JP" altLang="en-US" sz="2400" dirty="0" smtClean="0"/>
              <a:t>’</a:t>
            </a:r>
            <a:r>
              <a:rPr lang="en-US" sz="2400" dirty="0" smtClean="0"/>
              <a:t>s:</a:t>
            </a:r>
            <a:br>
              <a:rPr lang="en-US" sz="2400" dirty="0" smtClean="0"/>
            </a:br>
            <a:r>
              <a:rPr lang="en-US" sz="2400" dirty="0" smtClean="0"/>
              <a:t>List&lt;Customer&gt; find(criteria)</a:t>
            </a:r>
            <a:endParaRPr lang="en-US" sz="2400" dirty="0"/>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173" y="1605555"/>
            <a:ext cx="3686175"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03390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Design Decisions/Discussion</a:t>
            </a:r>
            <a:endParaRPr lang="en-US"/>
          </a:p>
        </p:txBody>
      </p:sp>
      <p:sp>
        <p:nvSpPr>
          <p:cNvPr id="13315" name="Rectangle 3"/>
          <p:cNvSpPr>
            <a:spLocks noGrp="1" noChangeArrowheads="1"/>
          </p:cNvSpPr>
          <p:nvPr>
            <p:ph type="body" idx="1"/>
          </p:nvPr>
        </p:nvSpPr>
        <p:spPr/>
        <p:txBody>
          <a:bodyPr/>
          <a:lstStyle/>
          <a:p>
            <a:r>
              <a:rPr lang="en-US" sz="2400" dirty="0" smtClean="0"/>
              <a:t>find() methods can return:</a:t>
            </a:r>
          </a:p>
          <a:p>
            <a:pPr lvl="1"/>
            <a:r>
              <a:rPr lang="en-US" sz="2000" dirty="0" smtClean="0"/>
              <a:t>Record set (data structure from SQL query such as </a:t>
            </a:r>
            <a:r>
              <a:rPr lang="en-US" sz="2000" dirty="0" err="1" smtClean="0"/>
              <a:t>ResultSet</a:t>
            </a:r>
            <a:r>
              <a:rPr lang="en-US" sz="2000" dirty="0" smtClean="0"/>
              <a:t>). Convenient if find returns multiple records.</a:t>
            </a:r>
          </a:p>
          <a:p>
            <a:pPr lvl="1"/>
            <a:r>
              <a:rPr lang="en-US" sz="2000" dirty="0" smtClean="0"/>
              <a:t>Data Transfer Object (object with getters and setters used to pass data around)</a:t>
            </a:r>
          </a:p>
          <a:p>
            <a:pPr lvl="1"/>
            <a:r>
              <a:rPr lang="en-US" sz="2000" dirty="0" smtClean="0"/>
              <a:t>Generic collection class (e.g. map which may contain instances of a DTO)</a:t>
            </a:r>
          </a:p>
          <a:p>
            <a:r>
              <a:rPr lang="en-US" sz="2400" dirty="0" smtClean="0"/>
              <a:t>If table/view is read only, there is no need for insert, update and delete.</a:t>
            </a:r>
          </a:p>
          <a:p>
            <a:r>
              <a:rPr lang="en-US" sz="2400" dirty="0" smtClean="0"/>
              <a:t>Can be implemented using plain JDBC or a more advanced API like JPA</a:t>
            </a:r>
            <a:endParaRPr lang="en-US" sz="2400" dirty="0"/>
          </a:p>
        </p:txBody>
      </p:sp>
    </p:spTree>
    <p:extLst>
      <p:ext uri="{BB962C8B-B14F-4D97-AF65-F5344CB8AC3E}">
        <p14:creationId xmlns:p14="http://schemas.microsoft.com/office/powerpoint/2010/main" val="321639573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JDBC</a:t>
            </a:r>
            <a:endParaRPr lang="en-US" dirty="0"/>
          </a:p>
        </p:txBody>
      </p:sp>
      <p:sp>
        <p:nvSpPr>
          <p:cNvPr id="5" name="Text Placeholder 4"/>
          <p:cNvSpPr>
            <a:spLocks noGrp="1"/>
          </p:cNvSpPr>
          <p:nvPr>
            <p:ph type="body" idx="1"/>
          </p:nvPr>
        </p:nvSpPr>
        <p:spPr/>
        <p:txBody>
          <a:bodyPr/>
          <a:lstStyle/>
          <a:p>
            <a:r>
              <a:rPr lang="en-US" dirty="0"/>
              <a:t>Implementing data source patterns</a:t>
            </a:r>
          </a:p>
        </p:txBody>
      </p:sp>
    </p:spTree>
    <p:extLst>
      <p:ext uri="{BB962C8B-B14F-4D97-AF65-F5344CB8AC3E}">
        <p14:creationId xmlns:p14="http://schemas.microsoft.com/office/powerpoint/2010/main" val="92524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EE Platform architecture</a:t>
            </a:r>
            <a:endParaRPr lang="en-US" dirty="0"/>
          </a:p>
        </p:txBody>
      </p:sp>
      <p:pic>
        <p:nvPicPr>
          <p:cNvPr id="4" name="Content Placeholder 3"/>
          <p:cNvPicPr>
            <a:picLocks noGrp="1" noChangeAspect="1"/>
          </p:cNvPicPr>
          <p:nvPr>
            <p:ph idx="1"/>
          </p:nvPr>
        </p:nvPicPr>
        <p:blipFill rotWithShape="1">
          <a:blip r:embed="rId2"/>
          <a:srcRect l="23293" r="699"/>
          <a:stretch/>
        </p:blipFill>
        <p:spPr>
          <a:xfrm>
            <a:off x="1444864" y="1550094"/>
            <a:ext cx="6606750" cy="5190635"/>
          </a:xfrm>
        </p:spPr>
      </p:pic>
      <p:sp>
        <p:nvSpPr>
          <p:cNvPr id="5" name="Oval 4"/>
          <p:cNvSpPr/>
          <p:nvPr/>
        </p:nvSpPr>
        <p:spPr>
          <a:xfrm>
            <a:off x="2679987" y="5906997"/>
            <a:ext cx="349564" cy="36117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027150" y="3496203"/>
            <a:ext cx="349564" cy="36117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24811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Java </a:t>
            </a:r>
            <a:r>
              <a:rPr lang="en-US" dirty="0" err="1" smtClean="0"/>
              <a:t>DataBase</a:t>
            </a:r>
            <a:r>
              <a:rPr lang="en-US" dirty="0" smtClean="0"/>
              <a:t> Connectivity</a:t>
            </a:r>
            <a:endParaRPr lang="en-US" dirty="0"/>
          </a:p>
        </p:txBody>
      </p:sp>
      <p:sp>
        <p:nvSpPr>
          <p:cNvPr id="3" name="Content Placeholder 2"/>
          <p:cNvSpPr>
            <a:spLocks noGrp="1"/>
          </p:cNvSpPr>
          <p:nvPr>
            <p:ph idx="1"/>
          </p:nvPr>
        </p:nvSpPr>
        <p:spPr/>
        <p:txBody>
          <a:bodyPr/>
          <a:lstStyle/>
          <a:p>
            <a:r>
              <a:rPr lang="en-US" dirty="0"/>
              <a:t>JDBC is a standard Java API for accessing relational data</a:t>
            </a:r>
          </a:p>
          <a:p>
            <a:endParaRPr lang="en-US" dirty="0"/>
          </a:p>
        </p:txBody>
      </p:sp>
    </p:spTree>
    <p:extLst>
      <p:ext uri="{BB962C8B-B14F-4D97-AF65-F5344CB8AC3E}">
        <p14:creationId xmlns:p14="http://schemas.microsoft.com/office/powerpoint/2010/main" val="1567322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GB" smtClean="0"/>
              <a:t>JDBC Classes and Interfaces</a:t>
            </a:r>
          </a:p>
        </p:txBody>
      </p:sp>
      <p:sp>
        <p:nvSpPr>
          <p:cNvPr id="7172" name="Rectangle 3"/>
          <p:cNvSpPr>
            <a:spLocks noGrp="1" noChangeArrowheads="1"/>
          </p:cNvSpPr>
          <p:nvPr>
            <p:ph type="body" idx="1"/>
          </p:nvPr>
        </p:nvSpPr>
        <p:spPr/>
        <p:txBody>
          <a:bodyPr/>
          <a:lstStyle/>
          <a:p>
            <a:r>
              <a:rPr lang="en-GB" sz="2400" dirty="0" smtClean="0"/>
              <a:t>JDBC is a set of standard Java classes and interfaces</a:t>
            </a:r>
          </a:p>
          <a:p>
            <a:pPr lvl="1"/>
            <a:r>
              <a:rPr lang="en-US" sz="2000" dirty="0" smtClean="0"/>
              <a:t>Defined in the </a:t>
            </a:r>
            <a:r>
              <a:rPr lang="en-US" sz="2000" dirty="0" err="1" smtClean="0"/>
              <a:t>java.sql</a:t>
            </a:r>
            <a:r>
              <a:rPr lang="en-US" sz="2000" dirty="0" smtClean="0"/>
              <a:t> package</a:t>
            </a:r>
          </a:p>
          <a:p>
            <a:r>
              <a:rPr lang="en-US" sz="2400" dirty="0" smtClean="0"/>
              <a:t>The JDBC interfaces specify a standard programming model, to access any RDBMS</a:t>
            </a:r>
          </a:p>
        </p:txBody>
      </p:sp>
      <p:sp>
        <p:nvSpPr>
          <p:cNvPr id="267268" name="Text Box 4"/>
          <p:cNvSpPr txBox="1">
            <a:spLocks noChangeArrowheads="1"/>
          </p:cNvSpPr>
          <p:nvPr/>
        </p:nvSpPr>
        <p:spPr bwMode="auto">
          <a:xfrm>
            <a:off x="1813793" y="4056063"/>
            <a:ext cx="2092325" cy="608012"/>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dirty="0">
                <a:solidFill>
                  <a:schemeClr val="bg1"/>
                </a:solidFill>
              </a:rPr>
              <a:t>&lt;&lt;interface&gt;&gt;</a:t>
            </a:r>
          </a:p>
          <a:p>
            <a:pPr algn="ctr">
              <a:defRPr/>
            </a:pPr>
            <a:r>
              <a:rPr lang="en-GB" b="1" dirty="0">
                <a:solidFill>
                  <a:schemeClr val="bg1"/>
                </a:solidFill>
              </a:rPr>
              <a:t>Connection</a:t>
            </a:r>
          </a:p>
        </p:txBody>
      </p:sp>
      <p:sp>
        <p:nvSpPr>
          <p:cNvPr id="267269" name="Text Box 5"/>
          <p:cNvSpPr txBox="1">
            <a:spLocks noChangeArrowheads="1"/>
          </p:cNvSpPr>
          <p:nvPr/>
        </p:nvSpPr>
        <p:spPr bwMode="auto">
          <a:xfrm>
            <a:off x="1813793" y="4899025"/>
            <a:ext cx="2092325" cy="608013"/>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a:solidFill>
                  <a:schemeClr val="bg1"/>
                </a:solidFill>
              </a:rPr>
              <a:t>&lt;&lt;interface&gt;&gt;</a:t>
            </a:r>
          </a:p>
          <a:p>
            <a:pPr algn="ctr">
              <a:defRPr/>
            </a:pPr>
            <a:r>
              <a:rPr lang="en-GB" b="1">
                <a:solidFill>
                  <a:schemeClr val="bg1"/>
                </a:solidFill>
              </a:rPr>
              <a:t>Statement</a:t>
            </a:r>
          </a:p>
        </p:txBody>
      </p:sp>
      <p:sp>
        <p:nvSpPr>
          <p:cNvPr id="267270" name="Text Box 6"/>
          <p:cNvSpPr txBox="1">
            <a:spLocks noChangeArrowheads="1"/>
          </p:cNvSpPr>
          <p:nvPr/>
        </p:nvSpPr>
        <p:spPr bwMode="auto">
          <a:xfrm>
            <a:off x="1813793" y="5735638"/>
            <a:ext cx="2092325" cy="608012"/>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a:solidFill>
                  <a:schemeClr val="bg1"/>
                </a:solidFill>
              </a:rPr>
              <a:t>&lt;&lt;interface&gt;&gt;</a:t>
            </a:r>
          </a:p>
          <a:p>
            <a:pPr algn="ctr">
              <a:defRPr/>
            </a:pPr>
            <a:r>
              <a:rPr lang="en-GB" b="1">
                <a:solidFill>
                  <a:schemeClr val="bg1"/>
                </a:solidFill>
              </a:rPr>
              <a:t>ResultSet</a:t>
            </a:r>
          </a:p>
        </p:txBody>
      </p:sp>
      <p:sp>
        <p:nvSpPr>
          <p:cNvPr id="7176" name="Rectangle 7"/>
          <p:cNvSpPr>
            <a:spLocks noChangeArrowheads="1"/>
          </p:cNvSpPr>
          <p:nvPr/>
        </p:nvSpPr>
        <p:spPr bwMode="auto">
          <a:xfrm>
            <a:off x="3999781" y="4037013"/>
            <a:ext cx="4543425" cy="608012"/>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sz="1800" dirty="0">
                <a:solidFill>
                  <a:schemeClr val="tx2"/>
                </a:solidFill>
                <a:latin typeface="+mj-lt"/>
              </a:rPr>
              <a:t>Create a </a:t>
            </a:r>
            <a:r>
              <a:rPr lang="en-GB" sz="1800" dirty="0">
                <a:solidFill>
                  <a:schemeClr val="tx2"/>
                </a:solidFill>
              </a:rPr>
              <a:t>Connection</a:t>
            </a:r>
            <a:r>
              <a:rPr lang="en-GB" sz="1800" dirty="0">
                <a:solidFill>
                  <a:schemeClr val="tx2"/>
                </a:solidFill>
                <a:latin typeface="+mj-lt"/>
              </a:rPr>
              <a:t> object, to connect to a particular database</a:t>
            </a:r>
            <a:endParaRPr lang="en-US" sz="1800" dirty="0">
              <a:solidFill>
                <a:schemeClr val="tx2"/>
              </a:solidFill>
              <a:latin typeface="+mj-lt"/>
            </a:endParaRPr>
          </a:p>
        </p:txBody>
      </p:sp>
      <p:sp>
        <p:nvSpPr>
          <p:cNvPr id="7177" name="Rectangle 8"/>
          <p:cNvSpPr>
            <a:spLocks noChangeArrowheads="1"/>
          </p:cNvSpPr>
          <p:nvPr/>
        </p:nvSpPr>
        <p:spPr bwMode="auto">
          <a:xfrm>
            <a:off x="3999781" y="4895850"/>
            <a:ext cx="4665662" cy="608013"/>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sz="1800" dirty="0">
                <a:solidFill>
                  <a:schemeClr val="tx2"/>
                </a:solidFill>
                <a:latin typeface="+mj-lt"/>
              </a:rPr>
              <a:t>Create a </a:t>
            </a:r>
            <a:r>
              <a:rPr lang="en-GB" sz="1800" dirty="0">
                <a:solidFill>
                  <a:schemeClr val="tx2"/>
                </a:solidFill>
              </a:rPr>
              <a:t>Statement</a:t>
            </a:r>
            <a:r>
              <a:rPr lang="en-GB" sz="1800" dirty="0">
                <a:solidFill>
                  <a:schemeClr val="tx2"/>
                </a:solidFill>
                <a:latin typeface="+mj-lt"/>
              </a:rPr>
              <a:t> object, and execute it to fire off SQL against the database</a:t>
            </a:r>
            <a:endParaRPr lang="en-US" sz="1800" dirty="0">
              <a:solidFill>
                <a:schemeClr val="tx2"/>
              </a:solidFill>
              <a:latin typeface="+mj-lt"/>
            </a:endParaRPr>
          </a:p>
        </p:txBody>
      </p:sp>
      <p:sp>
        <p:nvSpPr>
          <p:cNvPr id="7178" name="Rectangle 9"/>
          <p:cNvSpPr>
            <a:spLocks noChangeArrowheads="1"/>
          </p:cNvSpPr>
          <p:nvPr/>
        </p:nvSpPr>
        <p:spPr bwMode="auto">
          <a:xfrm>
            <a:off x="3999781" y="5718175"/>
            <a:ext cx="5046662" cy="608013"/>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sz="1800" dirty="0">
                <a:solidFill>
                  <a:schemeClr val="tx2"/>
                </a:solidFill>
                <a:latin typeface="+mj-lt"/>
              </a:rPr>
              <a:t>When you execute a SQL SELECT statement, the results are returned in a </a:t>
            </a:r>
            <a:r>
              <a:rPr lang="en-GB" sz="1800" dirty="0" err="1">
                <a:solidFill>
                  <a:schemeClr val="tx2"/>
                </a:solidFill>
              </a:rPr>
              <a:t>ResultSet</a:t>
            </a:r>
            <a:r>
              <a:rPr lang="en-GB" sz="1800" dirty="0">
                <a:solidFill>
                  <a:schemeClr val="tx2"/>
                </a:solidFill>
                <a:latin typeface="+mj-lt"/>
              </a:rPr>
              <a:t> object</a:t>
            </a:r>
            <a:endParaRPr lang="en-US" sz="1800" dirty="0">
              <a:solidFill>
                <a:schemeClr val="tx2"/>
              </a:solidFill>
              <a:latin typeface="+mj-lt"/>
            </a:endParaRPr>
          </a:p>
        </p:txBody>
      </p:sp>
      <p:sp>
        <p:nvSpPr>
          <p:cNvPr id="267274" name="Rectangle 10"/>
          <p:cNvSpPr>
            <a:spLocks noChangeArrowheads="1"/>
          </p:cNvSpPr>
          <p:nvPr/>
        </p:nvSpPr>
        <p:spPr bwMode="auto">
          <a:xfrm>
            <a:off x="1806078" y="2112935"/>
            <a:ext cx="6982322" cy="452437"/>
          </a:xfrm>
          <a:prstGeom prst="rect">
            <a:avLst/>
          </a:prstGeom>
          <a:solidFill>
            <a:srgbClr val="FFFF00"/>
          </a:solidFill>
          <a:ln w="9525">
            <a:noFill/>
            <a:miter lim="800000"/>
            <a:headEnd/>
            <a:tailEnd/>
          </a:ln>
          <a:effectLst/>
        </p:spPr>
        <p:txBody>
          <a:bodyPr lIns="92075" tIns="46038" rIns="92075" bIns="46038" anchor="ctr"/>
          <a:lstStyle/>
          <a:p>
            <a:pPr defTabSz="739775">
              <a:defRPr/>
            </a:pPr>
            <a:r>
              <a:rPr lang="en-GB" sz="1800" dirty="0"/>
              <a:t>import </a:t>
            </a:r>
            <a:r>
              <a:rPr lang="en-GB" sz="1800" dirty="0" err="1"/>
              <a:t>java.sql</a:t>
            </a:r>
            <a:r>
              <a:rPr lang="en-GB" sz="1800" dirty="0"/>
              <a:t>.*;</a:t>
            </a:r>
          </a:p>
        </p:txBody>
      </p:sp>
    </p:spTree>
    <p:extLst>
      <p:ext uri="{BB962C8B-B14F-4D97-AF65-F5344CB8AC3E}">
        <p14:creationId xmlns:p14="http://schemas.microsoft.com/office/powerpoint/2010/main" val="137583933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en-GB" smtClean="0"/>
              <a:t>JDBC Architecture</a:t>
            </a:r>
          </a:p>
        </p:txBody>
      </p:sp>
      <p:sp>
        <p:nvSpPr>
          <p:cNvPr id="8196" name="Rectangle 4"/>
          <p:cNvSpPr>
            <a:spLocks noGrp="1" noChangeArrowheads="1"/>
          </p:cNvSpPr>
          <p:nvPr>
            <p:ph type="body" idx="1"/>
          </p:nvPr>
        </p:nvSpPr>
        <p:spPr/>
        <p:txBody>
          <a:bodyPr/>
          <a:lstStyle/>
          <a:p>
            <a:r>
              <a:rPr lang="en-GB" sz="2400" dirty="0" smtClean="0"/>
              <a:t>Each database vendor provides its own driver(s), to access a particular RDBMS</a:t>
            </a:r>
          </a:p>
          <a:p>
            <a:pPr lvl="1"/>
            <a:r>
              <a:rPr lang="en-US" sz="2000" dirty="0" smtClean="0"/>
              <a:t>For example, there are JDBC drivers for MySQL, Oracle, Sybase, DB2, etc.</a:t>
            </a:r>
          </a:p>
          <a:p>
            <a:pPr lvl="1"/>
            <a:r>
              <a:rPr lang="en-US" sz="2000" dirty="0" smtClean="0"/>
              <a:t>Each driver implements the aforementioned Java interfaces, to provide access to a particular RDBMS product</a:t>
            </a:r>
          </a:p>
          <a:p>
            <a:r>
              <a:rPr lang="en-US" sz="2400" dirty="0" smtClean="0"/>
              <a:t>The </a:t>
            </a:r>
            <a:r>
              <a:rPr lang="en-US" sz="2400" dirty="0" err="1" smtClean="0"/>
              <a:t>java.sql</a:t>
            </a:r>
            <a:r>
              <a:rPr lang="en-US" sz="2400" dirty="0" smtClean="0"/>
              <a:t> package defines a class named </a:t>
            </a:r>
            <a:r>
              <a:rPr lang="en-US" sz="2400" dirty="0" err="1" smtClean="0"/>
              <a:t>DriverManager</a:t>
            </a:r>
            <a:r>
              <a:rPr lang="en-US" sz="2400" dirty="0" smtClean="0"/>
              <a:t>, to coordinate JDBC drivers</a:t>
            </a:r>
          </a:p>
          <a:p>
            <a:pPr lvl="1"/>
            <a:r>
              <a:rPr lang="en-US" sz="2000" dirty="0" smtClean="0"/>
              <a:t>Use </a:t>
            </a:r>
            <a:r>
              <a:rPr lang="en-US" sz="2000" dirty="0" err="1" smtClean="0"/>
              <a:t>DriverManager</a:t>
            </a:r>
            <a:r>
              <a:rPr lang="en-US" sz="2000" dirty="0" smtClean="0"/>
              <a:t> to load a driver, and connect to a database</a:t>
            </a:r>
          </a:p>
        </p:txBody>
      </p:sp>
    </p:spTree>
    <p:extLst>
      <p:ext uri="{BB962C8B-B14F-4D97-AF65-F5344CB8AC3E}">
        <p14:creationId xmlns:p14="http://schemas.microsoft.com/office/powerpoint/2010/main" val="8986817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Layer</a:t>
            </a:r>
            <a:endParaRPr lang="en-US" dirty="0"/>
          </a:p>
        </p:txBody>
      </p:sp>
      <p:sp>
        <p:nvSpPr>
          <p:cNvPr id="3" name="Content Placeholder 2"/>
          <p:cNvSpPr>
            <a:spLocks noGrp="1"/>
          </p:cNvSpPr>
          <p:nvPr>
            <p:ph idx="1"/>
          </p:nvPr>
        </p:nvSpPr>
        <p:spPr/>
        <p:txBody>
          <a:bodyPr/>
          <a:lstStyle/>
          <a:p>
            <a:r>
              <a:rPr lang="en-US" dirty="0"/>
              <a:t>Communication with databases, messaging </a:t>
            </a:r>
            <a:r>
              <a:rPr lang="en-US" dirty="0" smtClean="0"/>
              <a:t>systems</a:t>
            </a:r>
            <a:r>
              <a:rPr lang="en-US" dirty="0"/>
              <a:t>, transaction managers, other </a:t>
            </a:r>
            <a:r>
              <a:rPr lang="en-US" dirty="0" smtClean="0"/>
              <a:t>packages or external systems</a:t>
            </a:r>
          </a:p>
          <a:p>
            <a:r>
              <a:rPr lang="en-US" dirty="0" smtClean="0"/>
              <a:t>We’re going to focus on (relational) </a:t>
            </a:r>
            <a:r>
              <a:rPr lang="en-US" dirty="0" smtClean="0">
                <a:solidFill>
                  <a:srgbClr val="E11837"/>
                </a:solidFill>
              </a:rPr>
              <a:t>databases</a:t>
            </a:r>
            <a:r>
              <a:rPr lang="en-US" dirty="0" smtClean="0"/>
              <a:t>.</a:t>
            </a:r>
            <a:endParaRPr lang="en-US" dirty="0"/>
          </a:p>
        </p:txBody>
      </p:sp>
    </p:spTree>
    <p:extLst>
      <p:ext uri="{BB962C8B-B14F-4D97-AF65-F5344CB8AC3E}">
        <p14:creationId xmlns:p14="http://schemas.microsoft.com/office/powerpoint/2010/main" val="3643844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Architecture</a:t>
            </a:r>
            <a:endParaRPr lang="en-US" dirty="0"/>
          </a:p>
        </p:txBody>
      </p:sp>
      <p:pic>
        <p:nvPicPr>
          <p:cNvPr id="54" name="Content Placeholder 53"/>
          <p:cNvPicPr>
            <a:picLocks noGrp="1" noChangeAspect="1"/>
          </p:cNvPicPr>
          <p:nvPr>
            <p:ph idx="1"/>
          </p:nvPr>
        </p:nvPicPr>
        <p:blipFill>
          <a:blip r:embed="rId2"/>
          <a:srcRect t="-21517" b="-21517"/>
          <a:stretch>
            <a:fillRect/>
          </a:stretch>
        </p:blipFill>
        <p:spPr/>
      </p:pic>
    </p:spTree>
    <p:extLst>
      <p:ext uri="{BB962C8B-B14F-4D97-AF65-F5344CB8AC3E}">
        <p14:creationId xmlns:p14="http://schemas.microsoft.com/office/powerpoint/2010/main" val="93677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GB" smtClean="0"/>
              <a:t>Load JDBC Drivers</a:t>
            </a:r>
          </a:p>
        </p:txBody>
      </p:sp>
      <p:sp>
        <p:nvSpPr>
          <p:cNvPr id="9220" name="Rectangle 3"/>
          <p:cNvSpPr>
            <a:spLocks noGrp="1" noChangeArrowheads="1"/>
          </p:cNvSpPr>
          <p:nvPr>
            <p:ph type="body" idx="1"/>
          </p:nvPr>
        </p:nvSpPr>
        <p:spPr/>
        <p:txBody>
          <a:bodyPr/>
          <a:lstStyle/>
          <a:p>
            <a:r>
              <a:rPr lang="en-GB" smtClean="0"/>
              <a:t>Each JDBC driver is a Java class</a:t>
            </a:r>
          </a:p>
          <a:p>
            <a:pPr lvl="1"/>
            <a:r>
              <a:rPr lang="en-GB" smtClean="0"/>
              <a:t>You must load this class into the JVM first, before you can connect to the database or execute any SQL statements</a:t>
            </a:r>
          </a:p>
          <a:p>
            <a:pPr lvl="1"/>
            <a:r>
              <a:rPr lang="en-GB" smtClean="0"/>
              <a:t>From JDBC 4.0 drivers are automatically loaded</a:t>
            </a:r>
            <a:endParaRPr lang="en-GB" dirty="0" smtClean="0"/>
          </a:p>
        </p:txBody>
      </p:sp>
    </p:spTree>
    <p:extLst>
      <p:ext uri="{BB962C8B-B14F-4D97-AF65-F5344CB8AC3E}">
        <p14:creationId xmlns:p14="http://schemas.microsoft.com/office/powerpoint/2010/main" val="336652930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JDBC driver to the </a:t>
            </a:r>
            <a:r>
              <a:rPr lang="en-US" dirty="0" err="1" smtClean="0"/>
              <a:t>classpath</a:t>
            </a:r>
            <a:endParaRPr lang="en-US" dirty="0"/>
          </a:p>
        </p:txBody>
      </p:sp>
      <p:sp>
        <p:nvSpPr>
          <p:cNvPr id="3" name="Content Placeholder 2"/>
          <p:cNvSpPr>
            <a:spLocks noGrp="1"/>
          </p:cNvSpPr>
          <p:nvPr>
            <p:ph idx="1"/>
          </p:nvPr>
        </p:nvSpPr>
        <p:spPr/>
        <p:txBody>
          <a:bodyPr/>
          <a:lstStyle/>
          <a:p>
            <a:r>
              <a:rPr lang="en-US" dirty="0" smtClean="0"/>
              <a:t>We use Maven</a:t>
            </a:r>
          </a:p>
          <a:p>
            <a:r>
              <a:rPr lang="en-US" dirty="0" smtClean="0"/>
              <a:t>Add dependency</a:t>
            </a:r>
          </a:p>
          <a:p>
            <a:pPr marL="0" indent="0">
              <a:buNone/>
            </a:pPr>
            <a:endParaRPr lang="en-US" sz="1800" dirty="0" smtClean="0"/>
          </a:p>
          <a:p>
            <a:pPr marL="0" indent="0">
              <a:buNone/>
            </a:pPr>
            <a:r>
              <a:rPr lang="en-US" sz="1800" dirty="0" smtClean="0"/>
              <a:t>&lt;</a:t>
            </a:r>
            <a:r>
              <a:rPr lang="en-US" sz="1800" dirty="0"/>
              <a:t>dependency&gt;</a:t>
            </a:r>
            <a:br>
              <a:rPr lang="en-US" sz="1800" dirty="0"/>
            </a:br>
            <a:r>
              <a:rPr lang="en-US" sz="1800" dirty="0"/>
              <a:t>    &lt;</a:t>
            </a:r>
            <a:r>
              <a:rPr lang="en-US" sz="1800" dirty="0" err="1"/>
              <a:t>groupId</a:t>
            </a:r>
            <a:r>
              <a:rPr lang="en-US" sz="1800" dirty="0"/>
              <a:t>&gt;</a:t>
            </a:r>
            <a:r>
              <a:rPr lang="en-US" sz="1800" dirty="0" err="1"/>
              <a:t>mysql</a:t>
            </a:r>
            <a:r>
              <a:rPr lang="en-US" sz="1800" dirty="0"/>
              <a:t>&lt;/</a:t>
            </a:r>
            <a:r>
              <a:rPr lang="en-US" sz="1800" dirty="0" err="1"/>
              <a:t>groupId</a:t>
            </a:r>
            <a:r>
              <a:rPr lang="en-US" sz="1800" dirty="0"/>
              <a:t>&gt;</a:t>
            </a:r>
            <a:br>
              <a:rPr lang="en-US" sz="1800" dirty="0"/>
            </a:br>
            <a:r>
              <a:rPr lang="en-US" sz="1800" dirty="0"/>
              <a:t>    &lt;</a:t>
            </a:r>
            <a:r>
              <a:rPr lang="en-US" sz="1800" dirty="0" err="1"/>
              <a:t>artifactId</a:t>
            </a:r>
            <a:r>
              <a:rPr lang="en-US" sz="1800" dirty="0"/>
              <a:t>&gt;</a:t>
            </a:r>
            <a:r>
              <a:rPr lang="en-US" sz="1800" dirty="0" err="1"/>
              <a:t>mysql</a:t>
            </a:r>
            <a:r>
              <a:rPr lang="en-US" sz="1800" dirty="0"/>
              <a:t>-connector-java&lt;/</a:t>
            </a:r>
            <a:r>
              <a:rPr lang="en-US" sz="1800" dirty="0" err="1"/>
              <a:t>artifactId</a:t>
            </a:r>
            <a:r>
              <a:rPr lang="en-US" sz="1800" dirty="0"/>
              <a:t>&gt;</a:t>
            </a:r>
            <a:br>
              <a:rPr lang="en-US" sz="1800" dirty="0"/>
            </a:br>
            <a:r>
              <a:rPr lang="en-US" sz="1800" dirty="0"/>
              <a:t>    &lt;version&gt;5.1.34&lt;/version&gt;</a:t>
            </a:r>
            <a:br>
              <a:rPr lang="en-US" sz="1800" dirty="0"/>
            </a:br>
            <a:r>
              <a:rPr lang="en-US" sz="1800" dirty="0"/>
              <a:t>&lt;/dependency&gt;</a:t>
            </a:r>
            <a:endParaRPr lang="en-US" dirty="0"/>
          </a:p>
        </p:txBody>
      </p:sp>
    </p:spTree>
    <p:extLst>
      <p:ext uri="{BB962C8B-B14F-4D97-AF65-F5344CB8AC3E}">
        <p14:creationId xmlns:p14="http://schemas.microsoft.com/office/powerpoint/2010/main" val="37841694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GB" smtClean="0"/>
              <a:t>Connecting to a Database</a:t>
            </a:r>
          </a:p>
        </p:txBody>
      </p:sp>
      <p:sp>
        <p:nvSpPr>
          <p:cNvPr id="10244" name="Rectangle 3"/>
          <p:cNvSpPr>
            <a:spLocks noGrp="1" noChangeArrowheads="1"/>
          </p:cNvSpPr>
          <p:nvPr>
            <p:ph type="body" idx="1"/>
          </p:nvPr>
        </p:nvSpPr>
        <p:spPr/>
        <p:txBody>
          <a:bodyPr/>
          <a:lstStyle/>
          <a:p>
            <a:r>
              <a:rPr lang="en-GB" sz="2000" dirty="0" smtClean="0"/>
              <a:t>Once you have loaded the JDBC driver, you can use </a:t>
            </a:r>
            <a:r>
              <a:rPr lang="en-GB" sz="2000" dirty="0" err="1" smtClean="0"/>
              <a:t>DriverManager</a:t>
            </a:r>
            <a:r>
              <a:rPr lang="en-GB" sz="2000" dirty="0" smtClean="0"/>
              <a:t> to open a connection to a database</a:t>
            </a:r>
          </a:p>
          <a:p>
            <a:pPr lvl="1"/>
            <a:r>
              <a:rPr lang="en-GB" sz="1800" dirty="0" smtClean="0"/>
              <a:t>Call </a:t>
            </a:r>
            <a:r>
              <a:rPr lang="en-GB" sz="1800" dirty="0" err="1" smtClean="0"/>
              <a:t>DriverManager.getConnection</a:t>
            </a:r>
            <a:r>
              <a:rPr lang="en-GB" sz="1800" dirty="0" smtClean="0"/>
              <a:t>()</a:t>
            </a:r>
          </a:p>
          <a:p>
            <a:r>
              <a:rPr lang="en-GB" sz="2000" dirty="0" smtClean="0"/>
              <a:t>JDBC uses URI syntax to denote database names</a:t>
            </a:r>
          </a:p>
          <a:p>
            <a:pPr lvl="1"/>
            <a:r>
              <a:rPr lang="en-GB" sz="1800" dirty="0" smtClean="0"/>
              <a:t>The URI syntax is "</a:t>
            </a:r>
            <a:r>
              <a:rPr lang="en-GB" sz="1800" dirty="0" err="1" smtClean="0"/>
              <a:t>jdbc</a:t>
            </a:r>
            <a:r>
              <a:rPr lang="en-GB" sz="1800" dirty="0" smtClean="0"/>
              <a:t>:&lt;protocol&gt;:</a:t>
            </a:r>
            <a:r>
              <a:rPr lang="en-GB" sz="1800" dirty="0" err="1" smtClean="0"/>
              <a:t>DatabaseName</a:t>
            </a:r>
            <a:r>
              <a:rPr lang="en-GB" sz="1800" dirty="0" smtClean="0"/>
              <a:t>"</a:t>
            </a:r>
          </a:p>
          <a:p>
            <a:r>
              <a:rPr lang="en-GB" sz="2000" dirty="0" smtClean="0"/>
              <a:t>For example, the following code connects to a database whose Data Source Name (DSN) is Employees</a:t>
            </a:r>
          </a:p>
        </p:txBody>
      </p:sp>
      <p:sp>
        <p:nvSpPr>
          <p:cNvPr id="523268" name="Rectangle 4"/>
          <p:cNvSpPr>
            <a:spLocks noChangeArrowheads="1"/>
          </p:cNvSpPr>
          <p:nvPr/>
        </p:nvSpPr>
        <p:spPr bwMode="auto">
          <a:xfrm>
            <a:off x="1566442" y="4602098"/>
            <a:ext cx="7265858" cy="2202123"/>
          </a:xfrm>
          <a:prstGeom prst="rect">
            <a:avLst/>
          </a:prstGeom>
          <a:solidFill>
            <a:srgbClr val="FFFF00"/>
          </a:solidFill>
          <a:ln w="9525">
            <a:noFill/>
            <a:miter lim="800000"/>
            <a:headEnd/>
            <a:tailEnd/>
          </a:ln>
          <a:effectLst/>
        </p:spPr>
        <p:txBody>
          <a:bodyPr lIns="92075" tIns="46038" rIns="92075" bIns="46038" anchor="ctr"/>
          <a:lstStyle/>
          <a:p>
            <a:pPr defTabSz="739775"/>
            <a:r>
              <a:rPr lang="en-GB" sz="1400" dirty="0"/>
              <a:t>Connection </a:t>
            </a:r>
            <a:r>
              <a:rPr lang="en-GB" sz="1400" dirty="0" err="1"/>
              <a:t>cnEmps</a:t>
            </a:r>
            <a:r>
              <a:rPr lang="en-GB" sz="1400" dirty="0"/>
              <a:t> = null;</a:t>
            </a:r>
          </a:p>
          <a:p>
            <a:pPr defTabSz="739775"/>
            <a:r>
              <a:rPr lang="en-GB" sz="1400" dirty="0"/>
              <a:t>try</a:t>
            </a:r>
          </a:p>
          <a:p>
            <a:pPr defTabSz="739775"/>
            <a:r>
              <a:rPr lang="en-GB" sz="1400" dirty="0"/>
              <a:t>{</a:t>
            </a:r>
          </a:p>
          <a:p>
            <a:pPr defTabSz="739775"/>
            <a:r>
              <a:rPr lang="en-GB" sz="1400" dirty="0"/>
              <a:t>  </a:t>
            </a:r>
            <a:r>
              <a:rPr lang="en-GB" sz="1400" dirty="0" err="1"/>
              <a:t>cnEmps</a:t>
            </a:r>
            <a:r>
              <a:rPr lang="en-GB" sz="1400" dirty="0"/>
              <a:t> = </a:t>
            </a:r>
            <a:r>
              <a:rPr lang="en-GB" sz="1400" dirty="0" err="1"/>
              <a:t>DriverManager.getConnection</a:t>
            </a:r>
            <a:r>
              <a:rPr lang="en-GB" sz="1400" dirty="0"/>
              <a:t>(</a:t>
            </a:r>
            <a:r>
              <a:rPr lang="en-GB" sz="1400" dirty="0" smtClean="0"/>
              <a:t>"</a:t>
            </a:r>
            <a:r>
              <a:rPr lang="en-GB" sz="1400" dirty="0" err="1"/>
              <a:t>jdbc:mysql</a:t>
            </a:r>
            <a:r>
              <a:rPr lang="en-GB" sz="1400" dirty="0"/>
              <a:t>://</a:t>
            </a:r>
            <a:r>
              <a:rPr lang="en-GB" sz="1400" dirty="0" err="1"/>
              <a:t>localhost</a:t>
            </a:r>
            <a:r>
              <a:rPr lang="en-GB" sz="1400" dirty="0" smtClean="0"/>
              <a:t>/Employees”, </a:t>
            </a:r>
            <a:r>
              <a:rPr lang="en-GB" sz="1400" dirty="0" err="1" smtClean="0"/>
              <a:t>userID</a:t>
            </a:r>
            <a:r>
              <a:rPr lang="en-GB" sz="1400" dirty="0"/>
              <a:t>, password);</a:t>
            </a:r>
          </a:p>
          <a:p>
            <a:pPr defTabSz="739775"/>
            <a:r>
              <a:rPr lang="en-GB" sz="1400" dirty="0"/>
              <a:t>}</a:t>
            </a:r>
          </a:p>
          <a:p>
            <a:pPr defTabSz="739775"/>
            <a:r>
              <a:rPr lang="en-GB" sz="1400" dirty="0"/>
              <a:t>catch (</a:t>
            </a:r>
            <a:r>
              <a:rPr lang="en-GB" sz="1400" dirty="0" err="1"/>
              <a:t>SQLException</a:t>
            </a:r>
            <a:r>
              <a:rPr lang="en-GB" sz="1400" dirty="0"/>
              <a:t> e)</a:t>
            </a:r>
          </a:p>
          <a:p>
            <a:pPr defTabSz="739775"/>
            <a:r>
              <a:rPr lang="en-GB" sz="1400" dirty="0"/>
              <a:t>{</a:t>
            </a:r>
          </a:p>
          <a:p>
            <a:pPr defTabSz="739775"/>
            <a:r>
              <a:rPr lang="en-GB" sz="1400" dirty="0"/>
              <a:t>  </a:t>
            </a:r>
            <a:r>
              <a:rPr lang="en-GB" sz="1400" dirty="0" err="1"/>
              <a:t>System.out.println</a:t>
            </a:r>
            <a:r>
              <a:rPr lang="en-GB" sz="1400" dirty="0"/>
              <a:t>("Error connecting to a database: " + e);</a:t>
            </a:r>
          </a:p>
          <a:p>
            <a:pPr defTabSz="739775"/>
            <a:r>
              <a:rPr lang="en-GB" sz="1400" dirty="0"/>
              <a:t>}</a:t>
            </a:r>
          </a:p>
        </p:txBody>
      </p:sp>
      <p:sp>
        <p:nvSpPr>
          <p:cNvPr id="8" name="Rectangular Callout 7"/>
          <p:cNvSpPr/>
          <p:nvPr/>
        </p:nvSpPr>
        <p:spPr>
          <a:xfrm>
            <a:off x="5939668" y="4404034"/>
            <a:ext cx="3204332" cy="612648"/>
          </a:xfrm>
          <a:prstGeom prst="wedgeRectCallout">
            <a:avLst>
              <a:gd name="adj1" fmla="val -39015"/>
              <a:gd name="adj2" fmla="val 739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Database must exist and user must have appropriate access privileges.</a:t>
            </a:r>
            <a:endParaRPr lang="en-US" sz="1400" dirty="0"/>
          </a:p>
        </p:txBody>
      </p:sp>
      <p:sp>
        <p:nvSpPr>
          <p:cNvPr id="6" name="Rectangular Callout 5"/>
          <p:cNvSpPr/>
          <p:nvPr/>
        </p:nvSpPr>
        <p:spPr>
          <a:xfrm>
            <a:off x="5525663" y="5689065"/>
            <a:ext cx="3204332" cy="612648"/>
          </a:xfrm>
          <a:prstGeom prst="wedgeRectCallout">
            <a:avLst>
              <a:gd name="adj1" fmla="val -3127"/>
              <a:gd name="adj2" fmla="val -745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Don’t put this stuff in </a:t>
            </a:r>
            <a:r>
              <a:rPr lang="en-US" sz="1400" dirty="0" err="1" smtClean="0"/>
              <a:t>sourcecode</a:t>
            </a:r>
            <a:r>
              <a:rPr lang="en-US" sz="1400" dirty="0" smtClean="0"/>
              <a:t>. Use property files instead.</a:t>
            </a:r>
            <a:endParaRPr lang="en-US" sz="1400" dirty="0"/>
          </a:p>
        </p:txBody>
      </p:sp>
      <p:sp>
        <p:nvSpPr>
          <p:cNvPr id="7" name="Rectangular Callout 6"/>
          <p:cNvSpPr/>
          <p:nvPr/>
        </p:nvSpPr>
        <p:spPr>
          <a:xfrm>
            <a:off x="2384327" y="5673513"/>
            <a:ext cx="3204332" cy="612648"/>
          </a:xfrm>
          <a:prstGeom prst="wedgeRectCallout">
            <a:avLst>
              <a:gd name="adj1" fmla="val -39015"/>
              <a:gd name="adj2" fmla="val 739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For now we use </a:t>
            </a:r>
            <a:r>
              <a:rPr lang="en-US" sz="1400" dirty="0" err="1" smtClean="0"/>
              <a:t>System.out.println</a:t>
            </a:r>
            <a:r>
              <a:rPr lang="en-US" sz="1400" dirty="0" smtClean="0"/>
              <a:t>. We’ll improve error handling soon.</a:t>
            </a:r>
            <a:endParaRPr lang="en-US" sz="1400" dirty="0"/>
          </a:p>
        </p:txBody>
      </p:sp>
    </p:spTree>
    <p:extLst>
      <p:ext uri="{BB962C8B-B14F-4D97-AF65-F5344CB8AC3E}">
        <p14:creationId xmlns:p14="http://schemas.microsoft.com/office/powerpoint/2010/main" val="8017225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Sidestep: Property files</a:t>
            </a:r>
            <a:endParaRPr lang="en-US" dirty="0"/>
          </a:p>
        </p:txBody>
      </p:sp>
      <p:sp>
        <p:nvSpPr>
          <p:cNvPr id="3" name="Content Placeholder 2"/>
          <p:cNvSpPr>
            <a:spLocks noGrp="1"/>
          </p:cNvSpPr>
          <p:nvPr>
            <p:ph idx="1"/>
          </p:nvPr>
        </p:nvSpPr>
        <p:spPr/>
        <p:txBody>
          <a:bodyPr/>
          <a:lstStyle/>
          <a:p>
            <a:r>
              <a:rPr lang="en-US" dirty="0" smtClean="0"/>
              <a:t>In a Maven project put property files in </a:t>
            </a:r>
            <a:r>
              <a:rPr lang="en-US" dirty="0" err="1" smtClean="0"/>
              <a:t>src</a:t>
            </a:r>
            <a:r>
              <a:rPr lang="en-US" dirty="0" smtClean="0"/>
              <a:t>/main/resources</a:t>
            </a:r>
          </a:p>
          <a:p>
            <a:endParaRPr lang="en-US" dirty="0" smtClean="0"/>
          </a:p>
          <a:p>
            <a:endParaRPr lang="en-US" dirty="0"/>
          </a:p>
        </p:txBody>
      </p:sp>
      <p:grpSp>
        <p:nvGrpSpPr>
          <p:cNvPr id="6" name="Group 5"/>
          <p:cNvGrpSpPr/>
          <p:nvPr/>
        </p:nvGrpSpPr>
        <p:grpSpPr>
          <a:xfrm>
            <a:off x="1647721" y="2861947"/>
            <a:ext cx="6221787" cy="2140879"/>
            <a:chOff x="1321609" y="2896269"/>
            <a:chExt cx="5732702" cy="2140879"/>
          </a:xfrm>
        </p:grpSpPr>
        <p:sp>
          <p:nvSpPr>
            <p:cNvPr id="4" name="Rectangle 3"/>
            <p:cNvSpPr/>
            <p:nvPr/>
          </p:nvSpPr>
          <p:spPr>
            <a:xfrm>
              <a:off x="1373102" y="2896269"/>
              <a:ext cx="5681209" cy="1823030"/>
            </a:xfrm>
            <a:prstGeom prst="rect">
              <a:avLst/>
            </a:prstGeom>
            <a:solidFill>
              <a:srgbClr val="FFFF00"/>
            </a:solidFill>
            <a:ln w="9525">
              <a:noFill/>
              <a:miter lim="800000"/>
              <a:headEnd/>
              <a:tailEnd/>
            </a:ln>
            <a:effectLst/>
          </p:spPr>
          <p:txBody>
            <a:bodyPr lIns="92075" tIns="46038" rIns="92075" bIns="46038" anchor="ctr"/>
            <a:lstStyle/>
            <a:p>
              <a:pPr defTabSz="739775"/>
              <a:r>
                <a:rPr lang="en-US" sz="2000" dirty="0">
                  <a:solidFill>
                    <a:srgbClr val="FF0000"/>
                  </a:solidFill>
                </a:rPr>
                <a:t>driver</a:t>
              </a:r>
              <a:r>
                <a:rPr lang="en-US" sz="2000" dirty="0"/>
                <a:t>=</a:t>
              </a:r>
              <a:r>
                <a:rPr lang="en-US" sz="2000" dirty="0" err="1"/>
                <a:t>com.mysql.jdbc.Driver</a:t>
              </a:r>
              <a:r>
                <a:rPr lang="en-US" sz="2000" dirty="0"/>
                <a:t/>
              </a:r>
              <a:br>
                <a:rPr lang="en-US" sz="2000" dirty="0"/>
              </a:br>
              <a:endParaRPr lang="en-US" sz="2000" dirty="0" smtClean="0"/>
            </a:p>
            <a:p>
              <a:pPr defTabSz="739775"/>
              <a:r>
                <a:rPr lang="en-US" sz="2000" dirty="0" err="1" smtClean="0"/>
                <a:t>connectionString</a:t>
              </a:r>
              <a:r>
                <a:rPr lang="en-US" sz="2000" dirty="0"/>
                <a:t>=</a:t>
              </a:r>
              <a:r>
                <a:rPr lang="en-US" sz="2000" dirty="0" err="1"/>
                <a:t>jdbc:mysql</a:t>
              </a:r>
              <a:r>
                <a:rPr lang="en-US" sz="2000" dirty="0"/>
                <a:t>://</a:t>
              </a:r>
              <a:r>
                <a:rPr lang="en-US" sz="2000" dirty="0" err="1"/>
                <a:t>localhost</a:t>
              </a:r>
              <a:r>
                <a:rPr lang="en-US" sz="2000" dirty="0"/>
                <a:t>/</a:t>
              </a:r>
              <a:r>
                <a:rPr lang="en-US" sz="2000" dirty="0" err="1"/>
                <a:t>items?user</a:t>
              </a:r>
              <a:r>
                <a:rPr lang="en-US" sz="2000" dirty="0"/>
                <a:t>=</a:t>
              </a:r>
              <a:r>
                <a:rPr lang="en-US" sz="2000" dirty="0" err="1"/>
                <a:t>YOUR_USER&amp;password</a:t>
              </a:r>
              <a:r>
                <a:rPr lang="en-US" sz="2000" dirty="0"/>
                <a:t>=YOUR_PASSWORD</a:t>
              </a:r>
              <a:endParaRPr lang="en-US" sz="2000" dirty="0"/>
            </a:p>
          </p:txBody>
        </p:sp>
        <p:sp>
          <p:nvSpPr>
            <p:cNvPr id="5" name="TextBox 4"/>
            <p:cNvSpPr txBox="1"/>
            <p:nvPr/>
          </p:nvSpPr>
          <p:spPr>
            <a:xfrm>
              <a:off x="1321609" y="4667816"/>
              <a:ext cx="2378363" cy="369332"/>
            </a:xfrm>
            <a:prstGeom prst="rect">
              <a:avLst/>
            </a:prstGeom>
            <a:noFill/>
          </p:spPr>
          <p:txBody>
            <a:bodyPr wrap="none" rtlCol="0">
              <a:spAutoFit/>
            </a:bodyPr>
            <a:lstStyle/>
            <a:p>
              <a:r>
                <a:rPr lang="en-US" b="1" dirty="0" err="1"/>
                <a:t>d</a:t>
              </a:r>
              <a:r>
                <a:rPr lang="en-US" b="1" dirty="0" err="1" smtClean="0"/>
                <a:t>atabase.properties</a:t>
              </a:r>
              <a:endParaRPr lang="en-US" b="1" dirty="0"/>
            </a:p>
          </p:txBody>
        </p:sp>
      </p:grpSp>
    </p:spTree>
    <p:extLst>
      <p:ext uri="{BB962C8B-B14F-4D97-AF65-F5344CB8AC3E}">
        <p14:creationId xmlns:p14="http://schemas.microsoft.com/office/powerpoint/2010/main" val="50960335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Sidestep: Property </a:t>
            </a:r>
            <a:r>
              <a:rPr lang="en-US" dirty="0" smtClean="0"/>
              <a:t>files for test purposes</a:t>
            </a:r>
            <a:endParaRPr lang="en-US" dirty="0"/>
          </a:p>
        </p:txBody>
      </p:sp>
      <p:sp>
        <p:nvSpPr>
          <p:cNvPr id="3" name="Content Placeholder 2"/>
          <p:cNvSpPr>
            <a:spLocks noGrp="1"/>
          </p:cNvSpPr>
          <p:nvPr>
            <p:ph idx="1"/>
          </p:nvPr>
        </p:nvSpPr>
        <p:spPr/>
        <p:txBody>
          <a:bodyPr/>
          <a:lstStyle/>
          <a:p>
            <a:r>
              <a:rPr lang="en-US" dirty="0" smtClean="0"/>
              <a:t>In a Maven project put property files in </a:t>
            </a:r>
            <a:r>
              <a:rPr lang="en-US" dirty="0" err="1" smtClean="0"/>
              <a:t>src</a:t>
            </a:r>
            <a:r>
              <a:rPr lang="en-US" dirty="0" smtClean="0"/>
              <a:t>/test/</a:t>
            </a:r>
            <a:r>
              <a:rPr lang="en-US" dirty="0" smtClean="0"/>
              <a:t>resources</a:t>
            </a:r>
          </a:p>
          <a:p>
            <a:endParaRPr lang="en-US" dirty="0" smtClean="0"/>
          </a:p>
          <a:p>
            <a:endParaRPr lang="en-US" dirty="0"/>
          </a:p>
        </p:txBody>
      </p:sp>
      <p:grpSp>
        <p:nvGrpSpPr>
          <p:cNvPr id="6" name="Group 5"/>
          <p:cNvGrpSpPr/>
          <p:nvPr/>
        </p:nvGrpSpPr>
        <p:grpSpPr>
          <a:xfrm>
            <a:off x="1647721" y="2861947"/>
            <a:ext cx="6126830" cy="2140879"/>
            <a:chOff x="1321609" y="2896269"/>
            <a:chExt cx="5732702" cy="2140879"/>
          </a:xfrm>
        </p:grpSpPr>
        <p:sp>
          <p:nvSpPr>
            <p:cNvPr id="4" name="Rectangle 3"/>
            <p:cNvSpPr/>
            <p:nvPr/>
          </p:nvSpPr>
          <p:spPr>
            <a:xfrm>
              <a:off x="1373102" y="2896269"/>
              <a:ext cx="5681209" cy="1823030"/>
            </a:xfrm>
            <a:prstGeom prst="rect">
              <a:avLst/>
            </a:prstGeom>
            <a:solidFill>
              <a:srgbClr val="FFFF00"/>
            </a:solidFill>
            <a:ln w="9525">
              <a:noFill/>
              <a:miter lim="800000"/>
              <a:headEnd/>
              <a:tailEnd/>
            </a:ln>
            <a:effectLst/>
          </p:spPr>
          <p:txBody>
            <a:bodyPr lIns="92075" tIns="46038" rIns="92075" bIns="46038" anchor="ctr"/>
            <a:lstStyle/>
            <a:p>
              <a:pPr defTabSz="739775"/>
              <a:r>
                <a:rPr lang="en-US" sz="2000" dirty="0">
                  <a:solidFill>
                    <a:srgbClr val="E11837"/>
                  </a:solidFill>
                </a:rPr>
                <a:t>driver=</a:t>
              </a:r>
              <a:r>
                <a:rPr lang="en-US" sz="2000" dirty="0"/>
                <a:t>org.h2.Driver</a:t>
              </a:r>
            </a:p>
            <a:p>
              <a:pPr defTabSz="739775"/>
              <a:endParaRPr lang="en-US" sz="2000" dirty="0" smtClean="0"/>
            </a:p>
            <a:p>
              <a:pPr defTabSz="739775"/>
              <a:r>
                <a:rPr lang="en-US" sz="2000" dirty="0" err="1" smtClean="0"/>
                <a:t>connectionString</a:t>
              </a:r>
              <a:r>
                <a:rPr lang="en-US" sz="2000" dirty="0"/>
                <a:t>=jdbc:h2:mem:simpleorder;DB_CLOSE_DELAY=-1</a:t>
              </a:r>
            </a:p>
          </p:txBody>
        </p:sp>
        <p:sp>
          <p:nvSpPr>
            <p:cNvPr id="5" name="TextBox 4"/>
            <p:cNvSpPr txBox="1"/>
            <p:nvPr/>
          </p:nvSpPr>
          <p:spPr>
            <a:xfrm>
              <a:off x="1321609" y="4667816"/>
              <a:ext cx="2378363" cy="369332"/>
            </a:xfrm>
            <a:prstGeom prst="rect">
              <a:avLst/>
            </a:prstGeom>
            <a:noFill/>
          </p:spPr>
          <p:txBody>
            <a:bodyPr wrap="none" rtlCol="0">
              <a:spAutoFit/>
            </a:bodyPr>
            <a:lstStyle/>
            <a:p>
              <a:r>
                <a:rPr lang="en-US" b="1" dirty="0" err="1"/>
                <a:t>d</a:t>
              </a:r>
              <a:r>
                <a:rPr lang="en-US" b="1" dirty="0" err="1" smtClean="0"/>
                <a:t>atabase.properties</a:t>
              </a:r>
              <a:endParaRPr lang="en-US" b="1" dirty="0"/>
            </a:p>
          </p:txBody>
        </p:sp>
      </p:grpSp>
      <p:sp>
        <p:nvSpPr>
          <p:cNvPr id="7" name="Rectangular Callout 6"/>
          <p:cNvSpPr/>
          <p:nvPr/>
        </p:nvSpPr>
        <p:spPr>
          <a:xfrm>
            <a:off x="2758630" y="2374232"/>
            <a:ext cx="3204332" cy="612648"/>
          </a:xfrm>
          <a:prstGeom prst="wedgeRectCallout">
            <a:avLst>
              <a:gd name="adj1" fmla="val -39015"/>
              <a:gd name="adj2" fmla="val 739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H2 supports in memory databases!</a:t>
            </a:r>
            <a:endParaRPr lang="en-US" sz="1400" dirty="0"/>
          </a:p>
        </p:txBody>
      </p:sp>
      <p:sp>
        <p:nvSpPr>
          <p:cNvPr id="8" name="Rectangular Callout 7"/>
          <p:cNvSpPr/>
          <p:nvPr/>
        </p:nvSpPr>
        <p:spPr>
          <a:xfrm>
            <a:off x="4216680" y="4283419"/>
            <a:ext cx="3204332" cy="612648"/>
          </a:xfrm>
          <a:prstGeom prst="wedgeRectCallout">
            <a:avLst>
              <a:gd name="adj1" fmla="val -31236"/>
              <a:gd name="adj2" fmla="val -752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In memory database that is removed when the JVM exists</a:t>
            </a:r>
            <a:endParaRPr lang="en-US" sz="1400" dirty="0"/>
          </a:p>
        </p:txBody>
      </p:sp>
    </p:spTree>
    <p:extLst>
      <p:ext uri="{BB962C8B-B14F-4D97-AF65-F5344CB8AC3E}">
        <p14:creationId xmlns:p14="http://schemas.microsoft.com/office/powerpoint/2010/main" val="38843289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Sidestep: Property files</a:t>
            </a:r>
            <a:endParaRPr lang="en-US" dirty="0"/>
          </a:p>
        </p:txBody>
      </p:sp>
      <p:sp>
        <p:nvSpPr>
          <p:cNvPr id="3" name="Content Placeholder 2"/>
          <p:cNvSpPr>
            <a:spLocks noGrp="1"/>
          </p:cNvSpPr>
          <p:nvPr>
            <p:ph idx="1"/>
          </p:nvPr>
        </p:nvSpPr>
        <p:spPr/>
        <p:txBody>
          <a:bodyPr/>
          <a:lstStyle/>
          <a:p>
            <a:r>
              <a:rPr lang="en-US" dirty="0" smtClean="0"/>
              <a:t>Load properties from the </a:t>
            </a:r>
            <a:r>
              <a:rPr lang="en-US" dirty="0" err="1" smtClean="0"/>
              <a:t>classpath</a:t>
            </a:r>
            <a:r>
              <a:rPr lang="en-US" dirty="0" smtClean="0"/>
              <a:t>:</a:t>
            </a:r>
            <a:endParaRPr lang="en-US" dirty="0"/>
          </a:p>
        </p:txBody>
      </p:sp>
      <p:sp>
        <p:nvSpPr>
          <p:cNvPr id="4" name="Rectangle 3"/>
          <p:cNvSpPr/>
          <p:nvPr/>
        </p:nvSpPr>
        <p:spPr>
          <a:xfrm>
            <a:off x="1750704" y="2551837"/>
            <a:ext cx="6693871" cy="1978690"/>
          </a:xfrm>
          <a:prstGeom prst="rect">
            <a:avLst/>
          </a:prstGeom>
          <a:solidFill>
            <a:srgbClr val="FFFF00"/>
          </a:solidFill>
          <a:ln w="9525">
            <a:noFill/>
            <a:miter lim="800000"/>
            <a:headEnd/>
            <a:tailEnd/>
          </a:ln>
          <a:effectLst/>
        </p:spPr>
        <p:txBody>
          <a:bodyPr lIns="92075" tIns="46038" rIns="92075" bIns="46038" anchor="ctr"/>
          <a:lstStyle/>
          <a:p>
            <a:pPr defTabSz="739775"/>
            <a:r>
              <a:rPr lang="en-US" sz="2000" dirty="0" smtClean="0"/>
              <a:t>…</a:t>
            </a:r>
          </a:p>
          <a:p>
            <a:pPr defTabSz="739775"/>
            <a:r>
              <a:rPr lang="en-US" sz="2000" dirty="0" smtClean="0"/>
              <a:t>properties </a:t>
            </a:r>
            <a:r>
              <a:rPr lang="en-US" sz="2000" dirty="0"/>
              <a:t>= new Properties();</a:t>
            </a:r>
            <a:br>
              <a:rPr lang="en-US" sz="2000" dirty="0"/>
            </a:br>
            <a:r>
              <a:rPr lang="en-US" sz="2000" dirty="0" err="1"/>
              <a:t>properties.load</a:t>
            </a:r>
            <a:r>
              <a:rPr lang="en-US" sz="2000" dirty="0"/>
              <a:t>(</a:t>
            </a:r>
            <a:r>
              <a:rPr lang="en-US" sz="2000" dirty="0" err="1"/>
              <a:t>getClass</a:t>
            </a:r>
            <a:r>
              <a:rPr lang="en-US" sz="2000" dirty="0"/>
              <a:t>().</a:t>
            </a:r>
            <a:r>
              <a:rPr lang="en-US" sz="2000" dirty="0" err="1"/>
              <a:t>getClassLoader</a:t>
            </a:r>
            <a:r>
              <a:rPr lang="en-US" sz="2000" dirty="0"/>
              <a:t>().</a:t>
            </a:r>
            <a:r>
              <a:rPr lang="en-US" sz="2000" dirty="0" err="1"/>
              <a:t>getResourceAsStream</a:t>
            </a:r>
            <a:r>
              <a:rPr lang="en-US" sz="2000" dirty="0"/>
              <a:t>("</a:t>
            </a:r>
            <a:r>
              <a:rPr lang="en-US" sz="2000" dirty="0" err="1"/>
              <a:t>database.properties</a:t>
            </a:r>
            <a:r>
              <a:rPr lang="en-US" sz="2000" dirty="0"/>
              <a:t>"));</a:t>
            </a:r>
            <a:br>
              <a:rPr lang="en-US" sz="2000" dirty="0"/>
            </a:br>
            <a:r>
              <a:rPr lang="en-US" sz="2000" dirty="0" err="1"/>
              <a:t>Class.forName</a:t>
            </a:r>
            <a:r>
              <a:rPr lang="en-US" sz="2000" dirty="0"/>
              <a:t>(</a:t>
            </a:r>
            <a:r>
              <a:rPr lang="en-US" sz="2000" dirty="0" err="1"/>
              <a:t>properties.getProperty</a:t>
            </a:r>
            <a:r>
              <a:rPr lang="en-US" sz="2000" dirty="0"/>
              <a:t>("</a:t>
            </a:r>
            <a:r>
              <a:rPr lang="en-US" sz="2000" dirty="0">
                <a:solidFill>
                  <a:srgbClr val="E11837"/>
                </a:solidFill>
              </a:rPr>
              <a:t>driver</a:t>
            </a:r>
            <a:r>
              <a:rPr lang="en-US" sz="2000" dirty="0"/>
              <a:t>"))</a:t>
            </a:r>
            <a:r>
              <a:rPr lang="en-US" sz="2000" dirty="0" smtClean="0"/>
              <a:t>;</a:t>
            </a:r>
          </a:p>
          <a:p>
            <a:pPr defTabSz="739775"/>
            <a:r>
              <a:rPr lang="en-US" sz="2000" dirty="0" smtClean="0"/>
              <a:t>…</a:t>
            </a:r>
            <a:endParaRPr lang="en-US" sz="2000" dirty="0"/>
          </a:p>
        </p:txBody>
      </p:sp>
    </p:spTree>
    <p:extLst>
      <p:ext uri="{BB962C8B-B14F-4D97-AF65-F5344CB8AC3E}">
        <p14:creationId xmlns:p14="http://schemas.microsoft.com/office/powerpoint/2010/main" val="35714350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4"/>
          <p:cNvSpPr>
            <a:spLocks noGrp="1" noChangeArrowheads="1"/>
          </p:cNvSpPr>
          <p:nvPr>
            <p:ph type="title"/>
          </p:nvPr>
        </p:nvSpPr>
        <p:spPr/>
        <p:txBody>
          <a:bodyPr/>
          <a:lstStyle/>
          <a:p>
            <a:r>
              <a:rPr lang="en-GB" dirty="0" smtClean="0"/>
              <a:t>Statements and Results</a:t>
            </a:r>
          </a:p>
        </p:txBody>
      </p:sp>
      <p:sp>
        <p:nvSpPr>
          <p:cNvPr id="201733" name="Rectangle 5"/>
          <p:cNvSpPr>
            <a:spLocks noGrp="1" noChangeArrowheads="1"/>
          </p:cNvSpPr>
          <p:nvPr>
            <p:ph idx="1"/>
          </p:nvPr>
        </p:nvSpPr>
        <p:spPr/>
        <p:txBody>
          <a:bodyPr/>
          <a:lstStyle/>
          <a:p>
            <a:r>
              <a:rPr lang="en-GB" sz="2400" dirty="0" smtClean="0"/>
              <a:t>Representing SQL statements in JDBC</a:t>
            </a:r>
          </a:p>
          <a:p>
            <a:r>
              <a:rPr lang="en-GB" sz="2400" dirty="0" smtClean="0"/>
              <a:t>Executing a SELECT statement</a:t>
            </a:r>
          </a:p>
          <a:p>
            <a:r>
              <a:rPr lang="en-GB" sz="2400" dirty="0" smtClean="0"/>
              <a:t>Processing query results</a:t>
            </a:r>
          </a:p>
          <a:p>
            <a:r>
              <a:rPr lang="en-GB" sz="2400" dirty="0" smtClean="0"/>
              <a:t>Mapping SQL types to Java types</a:t>
            </a:r>
          </a:p>
          <a:p>
            <a:r>
              <a:rPr lang="en-GB" sz="2400" dirty="0" smtClean="0"/>
              <a:t>Executing INSERT, DELETE, and UPDATE statements</a:t>
            </a:r>
          </a:p>
          <a:p>
            <a:r>
              <a:rPr lang="en-GB" sz="2400" dirty="0" smtClean="0"/>
              <a:t>Using prepared statements</a:t>
            </a:r>
          </a:p>
          <a:p>
            <a:r>
              <a:rPr lang="en-GB" sz="2400" dirty="0" smtClean="0"/>
              <a:t>Handling output parameters and return values from a stored procedure</a:t>
            </a:r>
          </a:p>
          <a:p>
            <a:r>
              <a:rPr lang="en-GB" sz="2400" dirty="0" smtClean="0"/>
              <a:t>Using transactions</a:t>
            </a:r>
            <a:endParaRPr lang="en-US" sz="2400" dirty="0" smtClean="0"/>
          </a:p>
        </p:txBody>
      </p:sp>
    </p:spTree>
    <p:extLst>
      <p:ext uri="{BB962C8B-B14F-4D97-AF65-F5344CB8AC3E}">
        <p14:creationId xmlns:p14="http://schemas.microsoft.com/office/powerpoint/2010/main" val="279420718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GB" smtClean="0"/>
              <a:t>Representing SQL statements in JDBC</a:t>
            </a:r>
            <a:endParaRPr lang="en-GB" dirty="0" smtClean="0"/>
          </a:p>
        </p:txBody>
      </p:sp>
      <p:sp>
        <p:nvSpPr>
          <p:cNvPr id="12292" name="Rectangle 3"/>
          <p:cNvSpPr>
            <a:spLocks noGrp="1" noChangeArrowheads="1"/>
          </p:cNvSpPr>
          <p:nvPr>
            <p:ph idx="1"/>
          </p:nvPr>
        </p:nvSpPr>
        <p:spPr/>
        <p:txBody>
          <a:bodyPr/>
          <a:lstStyle/>
          <a:p>
            <a:r>
              <a:rPr lang="en-GB" smtClean="0"/>
              <a:t>JDBC defines three separate interfaces, to enable you to execute SQL statements in various ways</a:t>
            </a:r>
          </a:p>
        </p:txBody>
      </p:sp>
      <p:sp>
        <p:nvSpPr>
          <p:cNvPr id="12293" name="Rectangle 10"/>
          <p:cNvSpPr>
            <a:spLocks noChangeArrowheads="1"/>
          </p:cNvSpPr>
          <p:nvPr/>
        </p:nvSpPr>
        <p:spPr bwMode="auto">
          <a:xfrm>
            <a:off x="3972043" y="3309773"/>
            <a:ext cx="4999037" cy="608012"/>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dirty="0">
                <a:solidFill>
                  <a:schemeClr val="tx2"/>
                </a:solidFill>
                <a:latin typeface="+mj-lt"/>
              </a:rPr>
              <a:t>Use a </a:t>
            </a:r>
            <a:r>
              <a:rPr lang="en-GB" dirty="0">
                <a:solidFill>
                  <a:schemeClr val="tx2"/>
                </a:solidFill>
              </a:rPr>
              <a:t>Statement</a:t>
            </a:r>
            <a:r>
              <a:rPr lang="en-GB" dirty="0">
                <a:solidFill>
                  <a:schemeClr val="tx2"/>
                </a:solidFill>
                <a:latin typeface="+mj-lt"/>
              </a:rPr>
              <a:t> to execute any SQL statement (DML, DDL, and DCL are all allowed).</a:t>
            </a:r>
            <a:endParaRPr lang="en-US" dirty="0">
              <a:solidFill>
                <a:schemeClr val="tx2"/>
              </a:solidFill>
              <a:latin typeface="+mj-lt"/>
            </a:endParaRPr>
          </a:p>
        </p:txBody>
      </p:sp>
      <p:sp>
        <p:nvSpPr>
          <p:cNvPr id="12294" name="Rectangle 11"/>
          <p:cNvSpPr>
            <a:spLocks noChangeArrowheads="1"/>
          </p:cNvSpPr>
          <p:nvPr/>
        </p:nvSpPr>
        <p:spPr bwMode="auto">
          <a:xfrm>
            <a:off x="3972043" y="4454360"/>
            <a:ext cx="4999037" cy="608013"/>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dirty="0">
                <a:solidFill>
                  <a:schemeClr val="tx2"/>
                </a:solidFill>
                <a:latin typeface="+mj-lt"/>
              </a:rPr>
              <a:t>Use a </a:t>
            </a:r>
            <a:r>
              <a:rPr lang="en-GB" dirty="0" err="1">
                <a:solidFill>
                  <a:schemeClr val="tx2"/>
                </a:solidFill>
              </a:rPr>
              <a:t>PreparedStatement</a:t>
            </a:r>
            <a:r>
              <a:rPr lang="en-GB" dirty="0">
                <a:solidFill>
                  <a:schemeClr val="tx2"/>
                </a:solidFill>
                <a:latin typeface="+mj-lt"/>
              </a:rPr>
              <a:t> to execute prepared (precompiled) SQL statements.</a:t>
            </a:r>
            <a:endParaRPr lang="en-US" dirty="0">
              <a:solidFill>
                <a:schemeClr val="tx2"/>
              </a:solidFill>
              <a:latin typeface="+mj-lt"/>
            </a:endParaRPr>
          </a:p>
        </p:txBody>
      </p:sp>
      <p:sp>
        <p:nvSpPr>
          <p:cNvPr id="12295" name="Rectangle 12"/>
          <p:cNvSpPr>
            <a:spLocks noChangeArrowheads="1"/>
          </p:cNvSpPr>
          <p:nvPr/>
        </p:nvSpPr>
        <p:spPr bwMode="auto">
          <a:xfrm>
            <a:off x="3972043" y="5540827"/>
            <a:ext cx="4999037" cy="608013"/>
          </a:xfrm>
          <a:prstGeom prst="rect">
            <a:avLst/>
          </a:prstGeom>
          <a:noFill/>
          <a:ln w="9525">
            <a:noFill/>
            <a:miter lim="800000"/>
            <a:headEnd/>
            <a:tailEnd/>
          </a:ln>
        </p:spPr>
        <p:txBody>
          <a:bodyPr/>
          <a:lstStyle/>
          <a:p>
            <a:pPr>
              <a:spcBef>
                <a:spcPct val="40000"/>
              </a:spcBef>
              <a:buClr>
                <a:schemeClr val="folHlink"/>
              </a:buClr>
              <a:buSzPct val="60000"/>
              <a:buFont typeface="Wingdings" pitchFamily="2" charset="2"/>
              <a:buNone/>
            </a:pPr>
            <a:r>
              <a:rPr lang="en-GB" dirty="0">
                <a:solidFill>
                  <a:schemeClr val="tx2"/>
                </a:solidFill>
                <a:latin typeface="+mj-lt"/>
              </a:rPr>
              <a:t>Use a </a:t>
            </a:r>
            <a:r>
              <a:rPr lang="en-GB" dirty="0" err="1">
                <a:solidFill>
                  <a:schemeClr val="tx2"/>
                </a:solidFill>
              </a:rPr>
              <a:t>CallableStatement</a:t>
            </a:r>
            <a:r>
              <a:rPr lang="en-GB" dirty="0">
                <a:solidFill>
                  <a:schemeClr val="tx2"/>
                </a:solidFill>
                <a:latin typeface="+mj-lt"/>
              </a:rPr>
              <a:t> to execute stored procedures. Some databases (e.g. Oracle) allow you to write stored procedures in Java.</a:t>
            </a:r>
            <a:endParaRPr lang="en-US" dirty="0">
              <a:solidFill>
                <a:schemeClr val="tx2"/>
              </a:solidFill>
              <a:latin typeface="+mj-lt"/>
            </a:endParaRPr>
          </a:p>
        </p:txBody>
      </p:sp>
      <p:grpSp>
        <p:nvGrpSpPr>
          <p:cNvPr id="12296" name="Group 15"/>
          <p:cNvGrpSpPr>
            <a:grpSpLocks/>
          </p:cNvGrpSpPr>
          <p:nvPr/>
        </p:nvGrpSpPr>
        <p:grpSpPr bwMode="auto">
          <a:xfrm>
            <a:off x="2595680" y="3959060"/>
            <a:ext cx="263525" cy="571500"/>
            <a:chOff x="812" y="3708"/>
            <a:chExt cx="208" cy="450"/>
          </a:xfrm>
        </p:grpSpPr>
        <p:sp>
          <p:nvSpPr>
            <p:cNvPr id="12303" name="Line 14"/>
            <p:cNvSpPr>
              <a:spLocks noChangeShapeType="1"/>
            </p:cNvSpPr>
            <p:nvPr/>
          </p:nvSpPr>
          <p:spPr bwMode="auto">
            <a:xfrm>
              <a:off x="916" y="3852"/>
              <a:ext cx="0" cy="306"/>
            </a:xfrm>
            <a:prstGeom prst="line">
              <a:avLst/>
            </a:prstGeom>
            <a:noFill/>
            <a:ln w="28575">
              <a:solidFill>
                <a:schemeClr val="tx2"/>
              </a:solidFill>
              <a:round/>
              <a:headEnd/>
              <a:tailEnd/>
            </a:ln>
          </p:spPr>
          <p:txBody>
            <a:bodyPr/>
            <a:lstStyle/>
            <a:p>
              <a:endParaRPr lang="en-GB"/>
            </a:p>
          </p:txBody>
        </p:sp>
        <p:sp>
          <p:nvSpPr>
            <p:cNvPr id="12304" name="AutoShape 13"/>
            <p:cNvSpPr>
              <a:spLocks noChangeArrowheads="1"/>
            </p:cNvSpPr>
            <p:nvPr/>
          </p:nvSpPr>
          <p:spPr bwMode="auto">
            <a:xfrm>
              <a:off x="812" y="3708"/>
              <a:ext cx="208" cy="180"/>
            </a:xfrm>
            <a:prstGeom prst="triangle">
              <a:avLst>
                <a:gd name="adj" fmla="val 50000"/>
              </a:avLst>
            </a:prstGeom>
            <a:solidFill>
              <a:schemeClr val="bg1"/>
            </a:solidFill>
            <a:ln w="9525">
              <a:solidFill>
                <a:schemeClr val="tx2"/>
              </a:solidFill>
              <a:miter lim="800000"/>
              <a:headEnd/>
              <a:tailEnd/>
            </a:ln>
          </p:spPr>
          <p:txBody>
            <a:bodyPr wrap="none" anchor="ctr"/>
            <a:lstStyle/>
            <a:p>
              <a:endParaRPr lang="en-US"/>
            </a:p>
          </p:txBody>
        </p:sp>
      </p:grpSp>
      <p:grpSp>
        <p:nvGrpSpPr>
          <p:cNvPr id="12297" name="Group 16"/>
          <p:cNvGrpSpPr>
            <a:grpSpLocks/>
          </p:cNvGrpSpPr>
          <p:nvPr/>
        </p:nvGrpSpPr>
        <p:grpSpPr bwMode="auto">
          <a:xfrm>
            <a:off x="2595680" y="5079835"/>
            <a:ext cx="263525" cy="571500"/>
            <a:chOff x="812" y="3708"/>
            <a:chExt cx="208" cy="450"/>
          </a:xfrm>
        </p:grpSpPr>
        <p:sp>
          <p:nvSpPr>
            <p:cNvPr id="12301" name="Line 17"/>
            <p:cNvSpPr>
              <a:spLocks noChangeShapeType="1"/>
            </p:cNvSpPr>
            <p:nvPr/>
          </p:nvSpPr>
          <p:spPr bwMode="auto">
            <a:xfrm>
              <a:off x="916" y="3852"/>
              <a:ext cx="0" cy="306"/>
            </a:xfrm>
            <a:prstGeom prst="line">
              <a:avLst/>
            </a:prstGeom>
            <a:noFill/>
            <a:ln w="28575">
              <a:solidFill>
                <a:schemeClr val="tx2"/>
              </a:solidFill>
              <a:round/>
              <a:headEnd/>
              <a:tailEnd/>
            </a:ln>
          </p:spPr>
          <p:txBody>
            <a:bodyPr/>
            <a:lstStyle/>
            <a:p>
              <a:endParaRPr lang="en-GB"/>
            </a:p>
          </p:txBody>
        </p:sp>
        <p:sp>
          <p:nvSpPr>
            <p:cNvPr id="12302" name="AutoShape 18"/>
            <p:cNvSpPr>
              <a:spLocks noChangeArrowheads="1"/>
            </p:cNvSpPr>
            <p:nvPr/>
          </p:nvSpPr>
          <p:spPr bwMode="auto">
            <a:xfrm>
              <a:off x="812" y="3708"/>
              <a:ext cx="208" cy="180"/>
            </a:xfrm>
            <a:prstGeom prst="triangle">
              <a:avLst>
                <a:gd name="adj" fmla="val 50000"/>
              </a:avLst>
            </a:prstGeom>
            <a:solidFill>
              <a:schemeClr val="bg1"/>
            </a:solidFill>
            <a:ln w="9525">
              <a:solidFill>
                <a:schemeClr val="tx2"/>
              </a:solidFill>
              <a:miter lim="800000"/>
              <a:headEnd/>
              <a:tailEnd/>
            </a:ln>
          </p:spPr>
          <p:txBody>
            <a:bodyPr wrap="none" anchor="ctr"/>
            <a:lstStyle/>
            <a:p>
              <a:endParaRPr lang="en-US"/>
            </a:p>
          </p:txBody>
        </p:sp>
      </p:grpSp>
      <p:sp>
        <p:nvSpPr>
          <p:cNvPr id="259079" name="Text Box 7"/>
          <p:cNvSpPr txBox="1">
            <a:spLocks noChangeArrowheads="1"/>
          </p:cNvSpPr>
          <p:nvPr/>
        </p:nvSpPr>
        <p:spPr bwMode="auto">
          <a:xfrm>
            <a:off x="1547930" y="3328823"/>
            <a:ext cx="2359025" cy="608012"/>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dirty="0">
                <a:solidFill>
                  <a:srgbClr val="FFFFFF"/>
                </a:solidFill>
              </a:rPr>
              <a:t>&lt;&lt;interface&gt;&gt;</a:t>
            </a:r>
          </a:p>
          <a:p>
            <a:pPr algn="ctr">
              <a:defRPr/>
            </a:pPr>
            <a:r>
              <a:rPr lang="en-GB" b="1" dirty="0">
                <a:solidFill>
                  <a:srgbClr val="FFFFFF"/>
                </a:solidFill>
              </a:rPr>
              <a:t>Statement</a:t>
            </a:r>
          </a:p>
        </p:txBody>
      </p:sp>
      <p:sp>
        <p:nvSpPr>
          <p:cNvPr id="259080" name="Text Box 8"/>
          <p:cNvSpPr txBox="1">
            <a:spLocks noChangeArrowheads="1"/>
          </p:cNvSpPr>
          <p:nvPr/>
        </p:nvSpPr>
        <p:spPr bwMode="auto">
          <a:xfrm>
            <a:off x="1547930" y="4457535"/>
            <a:ext cx="2359025" cy="608013"/>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a:solidFill>
                  <a:srgbClr val="FFFFFF"/>
                </a:solidFill>
              </a:rPr>
              <a:t>&lt;&lt;interface&gt;&gt;</a:t>
            </a:r>
          </a:p>
          <a:p>
            <a:pPr algn="ctr">
              <a:defRPr/>
            </a:pPr>
            <a:r>
              <a:rPr lang="en-GB" b="1">
                <a:solidFill>
                  <a:srgbClr val="FFFFFF"/>
                </a:solidFill>
              </a:rPr>
              <a:t>PreparedStatement</a:t>
            </a:r>
          </a:p>
        </p:txBody>
      </p:sp>
      <p:sp>
        <p:nvSpPr>
          <p:cNvPr id="259081" name="Text Box 9"/>
          <p:cNvSpPr txBox="1">
            <a:spLocks noChangeArrowheads="1"/>
          </p:cNvSpPr>
          <p:nvPr/>
        </p:nvSpPr>
        <p:spPr bwMode="auto">
          <a:xfrm>
            <a:off x="1547930" y="5579898"/>
            <a:ext cx="2359025" cy="608012"/>
          </a:xfrm>
          <a:prstGeom prst="rect">
            <a:avLst/>
          </a:prstGeom>
          <a:solidFill>
            <a:schemeClr val="accent1"/>
          </a:solidFill>
          <a:ln w="9525">
            <a:noFill/>
            <a:miter lim="800000"/>
            <a:headEnd/>
            <a:tailEnd/>
          </a:ln>
          <a:effectLst>
            <a:outerShdw dist="35921" dir="2700000" algn="ctr" rotWithShape="0">
              <a:schemeClr val="tx2"/>
            </a:outerShdw>
          </a:effectLst>
        </p:spPr>
        <p:txBody>
          <a:bodyPr wrap="none" anchor="ctr"/>
          <a:lstStyle/>
          <a:p>
            <a:pPr algn="ctr">
              <a:defRPr/>
            </a:pPr>
            <a:r>
              <a:rPr lang="en-GB" b="1">
                <a:solidFill>
                  <a:srgbClr val="FFFFFF"/>
                </a:solidFill>
              </a:rPr>
              <a:t>&lt;&lt;interface&gt;&gt;</a:t>
            </a:r>
          </a:p>
          <a:p>
            <a:pPr algn="ctr">
              <a:defRPr/>
            </a:pPr>
            <a:r>
              <a:rPr lang="en-GB" b="1">
                <a:solidFill>
                  <a:srgbClr val="FFFFFF"/>
                </a:solidFill>
              </a:rPr>
              <a:t>CallableStatement</a:t>
            </a:r>
          </a:p>
        </p:txBody>
      </p:sp>
    </p:spTree>
    <p:extLst>
      <p:ext uri="{BB962C8B-B14F-4D97-AF65-F5344CB8AC3E}">
        <p14:creationId xmlns:p14="http://schemas.microsoft.com/office/powerpoint/2010/main" val="38783824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API Overview</a:t>
            </a:r>
            <a:endParaRPr lang="en-US" dirty="0"/>
          </a:p>
        </p:txBody>
      </p:sp>
      <p:pic>
        <p:nvPicPr>
          <p:cNvPr id="4" name="Content Placeholder 3"/>
          <p:cNvPicPr>
            <a:picLocks noGrp="1" noChangeAspect="1"/>
          </p:cNvPicPr>
          <p:nvPr>
            <p:ph idx="1"/>
          </p:nvPr>
        </p:nvPicPr>
        <p:blipFill rotWithShape="1">
          <a:blip r:embed="rId2"/>
          <a:srcRect l="19" r="-97"/>
          <a:stretch/>
        </p:blipFill>
        <p:spPr>
          <a:xfrm>
            <a:off x="1421558" y="1620000"/>
            <a:ext cx="7606387" cy="4927795"/>
          </a:xfrm>
        </p:spPr>
      </p:pic>
    </p:spTree>
    <p:extLst>
      <p:ext uri="{BB962C8B-B14F-4D97-AF65-F5344CB8AC3E}">
        <p14:creationId xmlns:p14="http://schemas.microsoft.com/office/powerpoint/2010/main" val="4301574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source patterns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01695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GB" smtClean="0"/>
              <a:t>Executing a SELECT Statement</a:t>
            </a:r>
          </a:p>
        </p:txBody>
      </p:sp>
      <p:sp>
        <p:nvSpPr>
          <p:cNvPr id="13316" name="Rectangle 3"/>
          <p:cNvSpPr>
            <a:spLocks noGrp="1" noChangeArrowheads="1"/>
          </p:cNvSpPr>
          <p:nvPr>
            <p:ph idx="1"/>
          </p:nvPr>
        </p:nvSpPr>
        <p:spPr/>
        <p:txBody>
          <a:bodyPr/>
          <a:lstStyle/>
          <a:p>
            <a:r>
              <a:rPr lang="en-GB" dirty="0" smtClean="0"/>
              <a:t>You can use a </a:t>
            </a:r>
            <a:r>
              <a:rPr lang="en-GB" dirty="0" err="1" smtClean="0"/>
              <a:t>PreparedStatement</a:t>
            </a:r>
            <a:r>
              <a:rPr lang="en-GB" dirty="0" smtClean="0"/>
              <a:t> object to execute a SQL SELECT statement</a:t>
            </a:r>
          </a:p>
          <a:p>
            <a:pPr lvl="1"/>
            <a:r>
              <a:rPr lang="en-US" dirty="0" smtClean="0"/>
              <a:t>This is the simplest and most common task in many Java apps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err="1" smtClean="0"/>
              <a:t>executeQuery</a:t>
            </a:r>
            <a:r>
              <a:rPr lang="en-US" dirty="0" smtClean="0"/>
              <a:t>() returns a </a:t>
            </a:r>
            <a:r>
              <a:rPr lang="en-US" dirty="0" err="1" smtClean="0"/>
              <a:t>ResultSet</a:t>
            </a:r>
            <a:r>
              <a:rPr lang="en-US" dirty="0" smtClean="0"/>
              <a:t> object</a:t>
            </a:r>
          </a:p>
          <a:p>
            <a:pPr lvl="1"/>
            <a:r>
              <a:rPr lang="en-US" dirty="0" smtClean="0"/>
              <a:t>The </a:t>
            </a:r>
            <a:r>
              <a:rPr lang="en-US" dirty="0" err="1" smtClean="0"/>
              <a:t>ResultSet</a:t>
            </a:r>
            <a:r>
              <a:rPr lang="en-US" dirty="0" smtClean="0"/>
              <a:t> object holds the selected rows and columns</a:t>
            </a:r>
          </a:p>
        </p:txBody>
      </p:sp>
      <p:sp>
        <p:nvSpPr>
          <p:cNvPr id="398345" name="Rectangle 9"/>
          <p:cNvSpPr>
            <a:spLocks noChangeArrowheads="1"/>
          </p:cNvSpPr>
          <p:nvPr/>
        </p:nvSpPr>
        <p:spPr bwMode="auto">
          <a:xfrm>
            <a:off x="1685880" y="4129597"/>
            <a:ext cx="7251887" cy="2563813"/>
          </a:xfrm>
          <a:prstGeom prst="rect">
            <a:avLst/>
          </a:prstGeom>
          <a:solidFill>
            <a:srgbClr val="FFFF00"/>
          </a:solidFill>
          <a:ln w="9525">
            <a:noFill/>
            <a:miter lim="800000"/>
            <a:headEnd/>
            <a:tailEnd/>
          </a:ln>
          <a:effectLst/>
        </p:spPr>
        <p:txBody>
          <a:bodyPr lIns="92075" tIns="46038" rIns="92075" bIns="46038" anchor="ctr"/>
          <a:lstStyle/>
          <a:p>
            <a:pPr defTabSz="739775"/>
            <a:r>
              <a:rPr lang="en-GB" sz="1400" dirty="0" err="1"/>
              <a:t>ResultSet</a:t>
            </a:r>
            <a:r>
              <a:rPr lang="en-GB" sz="1400" dirty="0"/>
              <a:t> </a:t>
            </a:r>
            <a:r>
              <a:rPr lang="en-GB" sz="1400" dirty="0" err="1"/>
              <a:t>rsEmps</a:t>
            </a:r>
            <a:r>
              <a:rPr lang="en-GB" sz="1400" dirty="0"/>
              <a:t> = null;</a:t>
            </a:r>
          </a:p>
          <a:p>
            <a:pPr defTabSz="739775"/>
            <a:r>
              <a:rPr lang="en-GB" sz="1400" dirty="0"/>
              <a:t>try</a:t>
            </a:r>
          </a:p>
          <a:p>
            <a:pPr defTabSz="739775"/>
            <a:r>
              <a:rPr lang="en-GB" sz="1400" dirty="0"/>
              <a:t>{</a:t>
            </a:r>
          </a:p>
          <a:p>
            <a:pPr defTabSz="739775"/>
            <a:r>
              <a:rPr lang="en-GB" sz="1400" dirty="0"/>
              <a:t>  Statement </a:t>
            </a:r>
            <a:r>
              <a:rPr lang="en-GB" sz="1400" dirty="0" err="1"/>
              <a:t>st</a:t>
            </a:r>
            <a:r>
              <a:rPr lang="en-GB" sz="1400" dirty="0"/>
              <a:t> = </a:t>
            </a:r>
            <a:r>
              <a:rPr lang="en-GB" sz="1400" dirty="0" err="1" smtClean="0"/>
              <a:t>cnEmps.prepareStatement</a:t>
            </a:r>
            <a:r>
              <a:rPr lang="en-GB" sz="1400" dirty="0"/>
              <a:t>("SELECT Name, Salary FROM Employees");</a:t>
            </a:r>
          </a:p>
          <a:p>
            <a:pPr defTabSz="739775"/>
            <a:r>
              <a:rPr lang="en-GB" sz="1400" dirty="0"/>
              <a:t>  </a:t>
            </a:r>
            <a:r>
              <a:rPr lang="en-GB" sz="1400" dirty="0" err="1"/>
              <a:t>rsEmps</a:t>
            </a:r>
            <a:r>
              <a:rPr lang="en-GB" sz="1400" dirty="0"/>
              <a:t> = </a:t>
            </a:r>
            <a:r>
              <a:rPr lang="en-GB" sz="1400" dirty="0" err="1"/>
              <a:t>st.executeQuery</a:t>
            </a:r>
            <a:r>
              <a:rPr lang="en-GB" sz="1400" dirty="0" smtClean="0"/>
              <a:t>()</a:t>
            </a:r>
            <a:r>
              <a:rPr lang="en-GB" sz="1400" dirty="0"/>
              <a:t>;</a:t>
            </a:r>
          </a:p>
          <a:p>
            <a:pPr defTabSz="739775"/>
            <a:r>
              <a:rPr lang="en-GB" sz="1400" dirty="0"/>
              <a:t>}</a:t>
            </a:r>
          </a:p>
          <a:p>
            <a:pPr defTabSz="739775"/>
            <a:r>
              <a:rPr lang="en-GB" sz="1400" dirty="0"/>
              <a:t>catch (</a:t>
            </a:r>
            <a:r>
              <a:rPr lang="en-GB" sz="1400" dirty="0" err="1"/>
              <a:t>SQLException</a:t>
            </a:r>
            <a:r>
              <a:rPr lang="en-GB" sz="1400" dirty="0"/>
              <a:t> e)</a:t>
            </a:r>
          </a:p>
          <a:p>
            <a:pPr defTabSz="739775"/>
            <a:r>
              <a:rPr lang="en-GB" sz="1400" dirty="0"/>
              <a:t>{</a:t>
            </a:r>
          </a:p>
          <a:p>
            <a:pPr defTabSz="739775"/>
            <a:r>
              <a:rPr lang="en-GB" sz="1400" dirty="0"/>
              <a:t>  </a:t>
            </a:r>
            <a:r>
              <a:rPr lang="en-GB" sz="1400" dirty="0" err="1"/>
              <a:t>System.out.println</a:t>
            </a:r>
            <a:r>
              <a:rPr lang="en-GB" sz="1400" dirty="0"/>
              <a:t>("Error executing query: " + e);</a:t>
            </a:r>
          </a:p>
          <a:p>
            <a:pPr defTabSz="739775"/>
            <a:r>
              <a:rPr lang="en-GB" sz="1400" dirty="0"/>
              <a:t>}</a:t>
            </a:r>
          </a:p>
        </p:txBody>
      </p:sp>
    </p:spTree>
    <p:extLst>
      <p:ext uri="{BB962C8B-B14F-4D97-AF65-F5344CB8AC3E}">
        <p14:creationId xmlns:p14="http://schemas.microsoft.com/office/powerpoint/2010/main" val="268967131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GB" smtClean="0"/>
              <a:t>Processing Query Results</a:t>
            </a:r>
          </a:p>
        </p:txBody>
      </p:sp>
      <p:sp>
        <p:nvSpPr>
          <p:cNvPr id="14340" name="Rectangle 3"/>
          <p:cNvSpPr>
            <a:spLocks noGrp="1" noChangeArrowheads="1"/>
          </p:cNvSpPr>
          <p:nvPr>
            <p:ph idx="1"/>
          </p:nvPr>
        </p:nvSpPr>
        <p:spPr/>
        <p:txBody>
          <a:bodyPr/>
          <a:lstStyle/>
          <a:p>
            <a:r>
              <a:rPr lang="en-GB" dirty="0" err="1" smtClean="0"/>
              <a:t>ResultSet</a:t>
            </a:r>
            <a:r>
              <a:rPr lang="en-GB" dirty="0" smtClean="0"/>
              <a:t> has a suite of methods named </a:t>
            </a:r>
            <a:r>
              <a:rPr lang="en-GB" dirty="0" err="1" smtClean="0"/>
              <a:t>getXxxx</a:t>
            </a:r>
            <a:r>
              <a:rPr lang="en-GB" dirty="0" smtClean="0"/>
              <a:t>(), to get a column's value as a specific data type</a:t>
            </a:r>
          </a:p>
          <a:p>
            <a:pPr lvl="1"/>
            <a:r>
              <a:rPr lang="en-GB" dirty="0" smtClean="0"/>
              <a:t>Access columns by name</a:t>
            </a:r>
          </a:p>
        </p:txBody>
      </p:sp>
      <p:sp>
        <p:nvSpPr>
          <p:cNvPr id="525316" name="Rectangle 4"/>
          <p:cNvSpPr>
            <a:spLocks noChangeArrowheads="1"/>
          </p:cNvSpPr>
          <p:nvPr/>
        </p:nvSpPr>
        <p:spPr bwMode="auto">
          <a:xfrm>
            <a:off x="1483692" y="4142700"/>
            <a:ext cx="7501553" cy="2233133"/>
          </a:xfrm>
          <a:prstGeom prst="rect">
            <a:avLst/>
          </a:prstGeom>
          <a:solidFill>
            <a:srgbClr val="FFFF00"/>
          </a:solidFill>
          <a:ln w="9525">
            <a:noFill/>
            <a:miter lim="800000"/>
            <a:headEnd/>
            <a:tailEnd/>
          </a:ln>
          <a:effectLst/>
        </p:spPr>
        <p:txBody>
          <a:bodyPr lIns="92075" tIns="46038" rIns="92075" bIns="46038" anchor="ctr"/>
          <a:lstStyle/>
          <a:p>
            <a:pPr defTabSz="739775"/>
            <a:r>
              <a:rPr lang="en-GB" sz="1400" b="1" dirty="0" smtClean="0">
                <a:latin typeface="Courier New"/>
                <a:cs typeface="Courier New"/>
              </a:rPr>
              <a:t>Statement </a:t>
            </a:r>
            <a:r>
              <a:rPr lang="en-GB" sz="1400" b="1" dirty="0" err="1">
                <a:latin typeface="Courier New"/>
                <a:cs typeface="Courier New"/>
              </a:rPr>
              <a:t>st</a:t>
            </a:r>
            <a:r>
              <a:rPr lang="en-GB" sz="1400" b="1" dirty="0">
                <a:latin typeface="Courier New"/>
                <a:cs typeface="Courier New"/>
              </a:rPr>
              <a:t> = </a:t>
            </a:r>
            <a:endParaRPr lang="en-GB" sz="1400" b="1" dirty="0" smtClean="0">
              <a:latin typeface="Courier New"/>
              <a:cs typeface="Courier New"/>
            </a:endParaRPr>
          </a:p>
          <a:p>
            <a:pPr defTabSz="739775"/>
            <a:r>
              <a:rPr lang="en-GB" sz="1400" b="1" dirty="0">
                <a:latin typeface="Courier New"/>
                <a:cs typeface="Courier New"/>
              </a:rPr>
              <a:t>	</a:t>
            </a:r>
            <a:r>
              <a:rPr lang="en-GB" sz="1400" b="1" dirty="0" err="1" smtClean="0">
                <a:latin typeface="Courier New"/>
                <a:cs typeface="Courier New"/>
              </a:rPr>
              <a:t>cnEmps.prepareStatement</a:t>
            </a:r>
            <a:r>
              <a:rPr lang="en-GB" sz="1400" b="1" dirty="0">
                <a:latin typeface="Courier New"/>
                <a:cs typeface="Courier New"/>
              </a:rPr>
              <a:t>("SELECT </a:t>
            </a:r>
            <a:r>
              <a:rPr lang="en-GB" sz="1400" b="1" dirty="0" err="1">
                <a:latin typeface="Courier New"/>
                <a:cs typeface="Courier New"/>
              </a:rPr>
              <a:t>Name</a:t>
            </a:r>
            <a:r>
              <a:rPr lang="en-GB" sz="1400" b="1" dirty="0" err="1" smtClean="0">
                <a:latin typeface="Courier New"/>
                <a:cs typeface="Courier New"/>
              </a:rPr>
              <a:t>,Salary</a:t>
            </a:r>
            <a:r>
              <a:rPr lang="en-GB" sz="1400" b="1" dirty="0" smtClean="0">
                <a:latin typeface="Courier New"/>
                <a:cs typeface="Courier New"/>
              </a:rPr>
              <a:t> </a:t>
            </a:r>
            <a:r>
              <a:rPr lang="en-GB" sz="1400" b="1" dirty="0">
                <a:latin typeface="Courier New"/>
                <a:cs typeface="Courier New"/>
              </a:rPr>
              <a:t>FROM Employees")</a:t>
            </a:r>
            <a:r>
              <a:rPr lang="en-GB" sz="1400" b="1" dirty="0" smtClean="0">
                <a:latin typeface="Courier New"/>
                <a:cs typeface="Courier New"/>
              </a:rPr>
              <a:t>;</a:t>
            </a:r>
          </a:p>
          <a:p>
            <a:pPr defTabSz="739775"/>
            <a:r>
              <a:rPr lang="en-GB" sz="1400" b="1" dirty="0" err="1" smtClean="0">
                <a:latin typeface="Courier New"/>
                <a:cs typeface="Courier New"/>
              </a:rPr>
              <a:t>ResultSet</a:t>
            </a:r>
            <a:r>
              <a:rPr lang="en-GB" sz="1400" b="1" dirty="0" smtClean="0">
                <a:latin typeface="Courier New"/>
                <a:cs typeface="Courier New"/>
              </a:rPr>
              <a:t> </a:t>
            </a:r>
            <a:r>
              <a:rPr lang="en-GB" sz="1400" b="1" dirty="0" err="1">
                <a:latin typeface="Courier New"/>
                <a:cs typeface="Courier New"/>
              </a:rPr>
              <a:t>rsEmps</a:t>
            </a:r>
            <a:r>
              <a:rPr lang="en-GB" sz="1400" b="1" dirty="0">
                <a:latin typeface="Courier New"/>
                <a:cs typeface="Courier New"/>
              </a:rPr>
              <a:t> = </a:t>
            </a:r>
            <a:r>
              <a:rPr lang="en-GB" sz="1400" b="1" dirty="0" err="1" smtClean="0">
                <a:latin typeface="Courier New"/>
                <a:cs typeface="Courier New"/>
              </a:rPr>
              <a:t>st.executeQuery</a:t>
            </a:r>
            <a:r>
              <a:rPr lang="en-GB" sz="1400" b="1" dirty="0" smtClean="0">
                <a:latin typeface="Courier New"/>
                <a:cs typeface="Courier New"/>
              </a:rPr>
              <a:t>()</a:t>
            </a:r>
            <a:r>
              <a:rPr lang="en-GB" sz="1400" b="1" dirty="0">
                <a:latin typeface="Courier New"/>
                <a:cs typeface="Courier New"/>
              </a:rPr>
              <a:t>;</a:t>
            </a:r>
          </a:p>
          <a:p>
            <a:pPr defTabSz="739775"/>
            <a:endParaRPr lang="en-GB" sz="1400" b="1" dirty="0">
              <a:latin typeface="Courier New"/>
              <a:cs typeface="Courier New"/>
            </a:endParaRPr>
          </a:p>
          <a:p>
            <a:pPr defTabSz="739775"/>
            <a:r>
              <a:rPr lang="en-GB" sz="1400" b="1" dirty="0">
                <a:latin typeface="Courier New"/>
                <a:cs typeface="Courier New"/>
              </a:rPr>
              <a:t>while (</a:t>
            </a:r>
            <a:r>
              <a:rPr lang="en-GB" sz="1400" b="1" dirty="0" err="1">
                <a:latin typeface="Courier New"/>
                <a:cs typeface="Courier New"/>
              </a:rPr>
              <a:t>rsEmps.next</a:t>
            </a:r>
            <a:r>
              <a:rPr lang="en-GB" sz="1400" b="1" dirty="0">
                <a:latin typeface="Courier New"/>
                <a:cs typeface="Courier New"/>
              </a:rPr>
              <a:t>() != false)</a:t>
            </a:r>
          </a:p>
          <a:p>
            <a:pPr defTabSz="739775"/>
            <a:r>
              <a:rPr lang="en-GB" sz="1400" b="1" dirty="0" smtClean="0">
                <a:latin typeface="Courier New"/>
                <a:cs typeface="Courier New"/>
              </a:rPr>
              <a:t>{</a:t>
            </a:r>
          </a:p>
          <a:p>
            <a:pPr defTabSz="739775"/>
            <a:r>
              <a:rPr lang="en-GB" sz="1400" b="1" dirty="0">
                <a:latin typeface="Courier New"/>
                <a:cs typeface="Courier New"/>
              </a:rPr>
              <a:t>	</a:t>
            </a:r>
            <a:r>
              <a:rPr lang="en-GB" sz="1400" b="1" dirty="0" smtClean="0">
                <a:latin typeface="Courier New"/>
                <a:cs typeface="Courier New"/>
              </a:rPr>
              <a:t>String     </a:t>
            </a:r>
            <a:r>
              <a:rPr lang="en-GB" sz="1400" b="1" dirty="0">
                <a:latin typeface="Courier New"/>
                <a:cs typeface="Courier New"/>
              </a:rPr>
              <a:t>name   = </a:t>
            </a:r>
            <a:r>
              <a:rPr lang="en-GB" sz="1400" b="1" dirty="0" err="1">
                <a:latin typeface="Courier New"/>
                <a:cs typeface="Courier New"/>
              </a:rPr>
              <a:t>rsEmps.getString</a:t>
            </a:r>
            <a:r>
              <a:rPr lang="en-GB" sz="1400" b="1" dirty="0">
                <a:latin typeface="Courier New"/>
                <a:cs typeface="Courier New"/>
              </a:rPr>
              <a:t>("Name");</a:t>
            </a:r>
          </a:p>
          <a:p>
            <a:pPr defTabSz="739775"/>
            <a:r>
              <a:rPr lang="en-GB" sz="1400" b="1" dirty="0">
                <a:latin typeface="Courier New"/>
                <a:cs typeface="Courier New"/>
              </a:rPr>
              <a:t>  </a:t>
            </a:r>
            <a:r>
              <a:rPr lang="en-GB" sz="1400" b="1" dirty="0" smtClean="0">
                <a:latin typeface="Courier New"/>
                <a:cs typeface="Courier New"/>
              </a:rPr>
              <a:t>	</a:t>
            </a:r>
            <a:r>
              <a:rPr lang="en-GB" sz="1400" b="1" dirty="0" err="1" smtClean="0">
                <a:latin typeface="Courier New"/>
                <a:cs typeface="Courier New"/>
              </a:rPr>
              <a:t>BigDecimal</a:t>
            </a:r>
            <a:r>
              <a:rPr lang="en-GB" sz="1400" b="1" dirty="0" smtClean="0">
                <a:latin typeface="Courier New"/>
                <a:cs typeface="Courier New"/>
              </a:rPr>
              <a:t> </a:t>
            </a:r>
            <a:r>
              <a:rPr lang="en-GB" sz="1400" b="1" dirty="0">
                <a:latin typeface="Courier New"/>
                <a:cs typeface="Courier New"/>
              </a:rPr>
              <a:t>salary = </a:t>
            </a:r>
            <a:r>
              <a:rPr lang="en-GB" sz="1400" b="1" dirty="0" err="1">
                <a:latin typeface="Courier New"/>
                <a:cs typeface="Courier New"/>
              </a:rPr>
              <a:t>rsEmps.getBigDecimal</a:t>
            </a:r>
            <a:r>
              <a:rPr lang="en-GB" sz="1400" b="1" dirty="0">
                <a:latin typeface="Courier New"/>
                <a:cs typeface="Courier New"/>
              </a:rPr>
              <a:t>("Salary");</a:t>
            </a:r>
          </a:p>
          <a:p>
            <a:pPr defTabSz="739775"/>
            <a:r>
              <a:rPr lang="en-GB" sz="1400" b="1" dirty="0">
                <a:latin typeface="Courier New"/>
                <a:cs typeface="Courier New"/>
              </a:rPr>
              <a:t>}</a:t>
            </a:r>
          </a:p>
        </p:txBody>
      </p:sp>
    </p:spTree>
    <p:extLst>
      <p:ext uri="{BB962C8B-B14F-4D97-AF65-F5344CB8AC3E}">
        <p14:creationId xmlns:p14="http://schemas.microsoft.com/office/powerpoint/2010/main" val="319207679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r>
              <a:rPr lang="en-GB" smtClean="0"/>
              <a:t>Mapping SQL Types to Java Types</a:t>
            </a:r>
          </a:p>
        </p:txBody>
      </p:sp>
      <p:pic>
        <p:nvPicPr>
          <p:cNvPr id="5" name="Picture 4"/>
          <p:cNvPicPr>
            <a:picLocks noChangeAspect="1"/>
          </p:cNvPicPr>
          <p:nvPr/>
        </p:nvPicPr>
        <p:blipFill>
          <a:blip r:embed="rId3"/>
          <a:stretch>
            <a:fillRect/>
          </a:stretch>
        </p:blipFill>
        <p:spPr>
          <a:xfrm>
            <a:off x="1464898" y="1653615"/>
            <a:ext cx="7497773" cy="4579606"/>
          </a:xfrm>
          <a:prstGeom prst="rect">
            <a:avLst/>
          </a:prstGeom>
        </p:spPr>
      </p:pic>
    </p:spTree>
    <p:extLst>
      <p:ext uri="{BB962C8B-B14F-4D97-AF65-F5344CB8AC3E}">
        <p14:creationId xmlns:p14="http://schemas.microsoft.com/office/powerpoint/2010/main" val="35756393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p:txBody>
          <a:bodyPr/>
          <a:lstStyle/>
          <a:p>
            <a:r>
              <a:rPr lang="en-GB" smtClean="0"/>
              <a:t>Using Prepared Statements</a:t>
            </a:r>
          </a:p>
        </p:txBody>
      </p:sp>
      <p:sp>
        <p:nvSpPr>
          <p:cNvPr id="17412" name="Rectangle 4"/>
          <p:cNvSpPr>
            <a:spLocks noGrp="1" noChangeArrowheads="1"/>
          </p:cNvSpPr>
          <p:nvPr>
            <p:ph idx="1"/>
          </p:nvPr>
        </p:nvSpPr>
        <p:spPr/>
        <p:txBody>
          <a:bodyPr/>
          <a:lstStyle/>
          <a:p>
            <a:r>
              <a:rPr lang="en-GB" sz="2400" dirty="0" smtClean="0"/>
              <a:t>A prepared statement is a statement whose SQL is only compiled the first time it is executed</a:t>
            </a:r>
          </a:p>
          <a:p>
            <a:pPr lvl="1"/>
            <a:r>
              <a:rPr lang="en-US" sz="2000" dirty="0" smtClean="0"/>
              <a:t>Useful for optimization purposes, if you need to execute the same SQL statement several times with different parameters</a:t>
            </a:r>
          </a:p>
        </p:txBody>
      </p:sp>
      <p:sp>
        <p:nvSpPr>
          <p:cNvPr id="501769" name="Rectangle 9"/>
          <p:cNvSpPr>
            <a:spLocks noChangeArrowheads="1"/>
          </p:cNvSpPr>
          <p:nvPr/>
        </p:nvSpPr>
        <p:spPr bwMode="auto">
          <a:xfrm>
            <a:off x="1691651" y="4054504"/>
            <a:ext cx="7175612" cy="2663814"/>
          </a:xfrm>
          <a:prstGeom prst="rect">
            <a:avLst/>
          </a:prstGeom>
          <a:solidFill>
            <a:srgbClr val="FFFF00"/>
          </a:solidFill>
          <a:ln w="9525">
            <a:noFill/>
            <a:miter lim="800000"/>
            <a:headEnd/>
            <a:tailEnd/>
          </a:ln>
          <a:effectLst/>
        </p:spPr>
        <p:txBody>
          <a:bodyPr lIns="92075" tIns="46038" rIns="92075" bIns="46038" anchor="ctr"/>
          <a:lstStyle/>
          <a:p>
            <a:pPr defTabSz="739775"/>
            <a:r>
              <a:rPr lang="en-GB" sz="1200" dirty="0" err="1"/>
              <a:t>PreparedStatement</a:t>
            </a:r>
            <a:r>
              <a:rPr lang="en-GB" sz="1200" dirty="0"/>
              <a:t> </a:t>
            </a:r>
            <a:r>
              <a:rPr lang="en-GB" sz="1200" dirty="0" err="1"/>
              <a:t>ps</a:t>
            </a:r>
            <a:r>
              <a:rPr lang="en-GB" sz="1200" dirty="0"/>
              <a:t> = </a:t>
            </a:r>
            <a:r>
              <a:rPr lang="en-GB" sz="1200" dirty="0" err="1"/>
              <a:t>cnEmps.prepareStatement</a:t>
            </a:r>
            <a:r>
              <a:rPr lang="en-GB" sz="1200" dirty="0"/>
              <a:t>(</a:t>
            </a:r>
          </a:p>
          <a:p>
            <a:pPr defTabSz="739775"/>
            <a:r>
              <a:rPr lang="en-GB" sz="1200" dirty="0"/>
              <a:t>                           "UPDATE Employees " + </a:t>
            </a:r>
          </a:p>
          <a:p>
            <a:pPr defTabSz="739775"/>
            <a:r>
              <a:rPr lang="en-GB" sz="1200" dirty="0"/>
              <a:t>                           "SET Salary = Salary * ? " +</a:t>
            </a:r>
          </a:p>
          <a:p>
            <a:pPr defTabSz="739775"/>
            <a:r>
              <a:rPr lang="en-GB" sz="1200" dirty="0"/>
              <a:t>                           "WHERE Region = ?" );</a:t>
            </a:r>
          </a:p>
          <a:p>
            <a:pPr defTabSz="739775"/>
            <a:endParaRPr lang="en-GB" sz="1200" dirty="0"/>
          </a:p>
          <a:p>
            <a:pPr defTabSz="739775"/>
            <a:r>
              <a:rPr lang="en-GB" sz="1200" dirty="0" err="1"/>
              <a:t>ps.setDouble</a:t>
            </a:r>
            <a:r>
              <a:rPr lang="en-GB" sz="1200" dirty="0"/>
              <a:t>(1, 1.25);</a:t>
            </a:r>
          </a:p>
          <a:p>
            <a:pPr defTabSz="739775"/>
            <a:r>
              <a:rPr lang="en-GB" sz="1200" dirty="0" err="1"/>
              <a:t>ps.setString</a:t>
            </a:r>
            <a:r>
              <a:rPr lang="en-GB" sz="1200" dirty="0"/>
              <a:t>(2, "Wales");</a:t>
            </a:r>
          </a:p>
          <a:p>
            <a:pPr defTabSz="739775"/>
            <a:r>
              <a:rPr lang="en-GB" sz="1200" dirty="0" err="1"/>
              <a:t>ps.executeUpdate</a:t>
            </a:r>
            <a:r>
              <a:rPr lang="en-GB" sz="1200" dirty="0"/>
              <a:t>();</a:t>
            </a:r>
          </a:p>
          <a:p>
            <a:pPr defTabSz="739775"/>
            <a:endParaRPr lang="en-GB" sz="1200" dirty="0"/>
          </a:p>
          <a:p>
            <a:pPr defTabSz="739775"/>
            <a:r>
              <a:rPr lang="en-GB" sz="1200" dirty="0" err="1"/>
              <a:t>ps.setDouble</a:t>
            </a:r>
            <a:r>
              <a:rPr lang="en-GB" sz="1200" dirty="0"/>
              <a:t>(1, 1.10);</a:t>
            </a:r>
          </a:p>
          <a:p>
            <a:pPr defTabSz="739775"/>
            <a:r>
              <a:rPr lang="en-GB" sz="1200" dirty="0" err="1"/>
              <a:t>ps.setString</a:t>
            </a:r>
            <a:r>
              <a:rPr lang="en-GB" sz="1200" dirty="0"/>
              <a:t>(2, "London");</a:t>
            </a:r>
          </a:p>
          <a:p>
            <a:pPr defTabSz="739775"/>
            <a:r>
              <a:rPr lang="en-GB" sz="1200" dirty="0" err="1"/>
              <a:t>ps.executeUpdate</a:t>
            </a:r>
            <a:r>
              <a:rPr lang="en-GB" sz="1200" dirty="0"/>
              <a:t>();</a:t>
            </a:r>
          </a:p>
        </p:txBody>
      </p:sp>
      <p:sp>
        <p:nvSpPr>
          <p:cNvPr id="2" name="Rectangular Callout 1"/>
          <p:cNvSpPr/>
          <p:nvPr/>
        </p:nvSpPr>
        <p:spPr>
          <a:xfrm>
            <a:off x="5863555" y="1744918"/>
            <a:ext cx="2552398" cy="1051845"/>
          </a:xfrm>
          <a:prstGeom prst="wedgeRectCallout">
            <a:avLst>
              <a:gd name="adj1" fmla="val -28739"/>
              <a:gd name="adj2" fmla="val 704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is also an effective way of preventing SQL Injections</a:t>
            </a:r>
          </a:p>
        </p:txBody>
      </p:sp>
    </p:spTree>
    <p:extLst>
      <p:ext uri="{BB962C8B-B14F-4D97-AF65-F5344CB8AC3E}">
        <p14:creationId xmlns:p14="http://schemas.microsoft.com/office/powerpoint/2010/main" val="25535124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GB" smtClean="0"/>
              <a:t>Getting Metadata for a Result Set</a:t>
            </a:r>
          </a:p>
        </p:txBody>
      </p:sp>
      <p:sp>
        <p:nvSpPr>
          <p:cNvPr id="24580" name="Rectangle 3"/>
          <p:cNvSpPr>
            <a:spLocks noGrp="1" noChangeArrowheads="1"/>
          </p:cNvSpPr>
          <p:nvPr>
            <p:ph idx="1"/>
          </p:nvPr>
        </p:nvSpPr>
        <p:spPr/>
        <p:txBody>
          <a:bodyPr/>
          <a:lstStyle/>
          <a:p>
            <a:r>
              <a:rPr lang="en-GB" dirty="0" smtClean="0"/>
              <a:t>To obtain metadata for a particular result set, call the </a:t>
            </a:r>
            <a:r>
              <a:rPr lang="en-GB" dirty="0" err="1" smtClean="0"/>
              <a:t>getMetaData</a:t>
            </a:r>
            <a:r>
              <a:rPr lang="en-GB" dirty="0" smtClean="0"/>
              <a:t>() method on a </a:t>
            </a:r>
            <a:r>
              <a:rPr lang="en-GB" dirty="0" err="1" smtClean="0"/>
              <a:t>ResultSet</a:t>
            </a:r>
            <a:r>
              <a:rPr lang="en-GB" dirty="0" smtClean="0"/>
              <a:t> object</a:t>
            </a:r>
          </a:p>
        </p:txBody>
      </p:sp>
      <p:sp>
        <p:nvSpPr>
          <p:cNvPr id="8" name="Rectangle 4"/>
          <p:cNvSpPr>
            <a:spLocks noChangeArrowheads="1"/>
          </p:cNvSpPr>
          <p:nvPr/>
        </p:nvSpPr>
        <p:spPr bwMode="auto">
          <a:xfrm>
            <a:off x="1581012" y="3425360"/>
            <a:ext cx="6971644" cy="3238399"/>
          </a:xfrm>
          <a:prstGeom prst="rect">
            <a:avLst/>
          </a:prstGeom>
          <a:solidFill>
            <a:srgbClr val="FFFF00"/>
          </a:solidFill>
          <a:ln w="9525">
            <a:noFill/>
            <a:miter lim="800000"/>
            <a:headEnd/>
            <a:tailEnd/>
          </a:ln>
          <a:effectLst/>
        </p:spPr>
        <p:txBody>
          <a:bodyPr lIns="92075" tIns="46038" rIns="92075" bIns="46038" anchor="ctr"/>
          <a:lstStyle/>
          <a:p>
            <a:pPr defTabSz="739775"/>
            <a:r>
              <a:rPr lang="en-GB" sz="1200" dirty="0"/>
              <a:t>try</a:t>
            </a:r>
          </a:p>
          <a:p>
            <a:pPr defTabSz="739775"/>
            <a:r>
              <a:rPr lang="en-GB" sz="1200" dirty="0"/>
              <a:t>{</a:t>
            </a:r>
          </a:p>
          <a:p>
            <a:pPr defTabSz="739775"/>
            <a:r>
              <a:rPr lang="en-GB" sz="1200" dirty="0"/>
              <a:t>  </a:t>
            </a:r>
            <a:r>
              <a:rPr lang="en-GB" sz="1200" dirty="0" err="1"/>
              <a:t>ResultSet</a:t>
            </a:r>
            <a:r>
              <a:rPr lang="en-GB" sz="1200" dirty="0"/>
              <a:t> </a:t>
            </a:r>
            <a:r>
              <a:rPr lang="en-GB" sz="1200" dirty="0" err="1"/>
              <a:t>rsEmps</a:t>
            </a:r>
            <a:r>
              <a:rPr lang="en-GB" sz="1200" dirty="0"/>
              <a:t> = </a:t>
            </a:r>
            <a:r>
              <a:rPr lang="en-GB" sz="1200" dirty="0" err="1"/>
              <a:t>st.executeQuery</a:t>
            </a:r>
            <a:r>
              <a:rPr lang="en-GB" sz="1200" dirty="0"/>
              <a:t>("SELECT * FROM Employees");</a:t>
            </a:r>
          </a:p>
          <a:p>
            <a:pPr defTabSz="739775"/>
            <a:r>
              <a:rPr lang="en-GB" sz="1200" dirty="0"/>
              <a:t>  </a:t>
            </a:r>
            <a:r>
              <a:rPr lang="en-GB" sz="1200" dirty="0" err="1"/>
              <a:t>ResultSetMetaData</a:t>
            </a:r>
            <a:r>
              <a:rPr lang="en-GB" sz="1200" dirty="0"/>
              <a:t> </a:t>
            </a:r>
            <a:r>
              <a:rPr lang="en-GB" sz="1200" dirty="0" err="1"/>
              <a:t>rsmd</a:t>
            </a:r>
            <a:r>
              <a:rPr lang="en-GB" sz="1200" dirty="0"/>
              <a:t> = </a:t>
            </a:r>
            <a:r>
              <a:rPr lang="en-GB" sz="1200" dirty="0" err="1"/>
              <a:t>rsEmps.getMetaData</a:t>
            </a:r>
            <a:r>
              <a:rPr lang="en-GB" sz="1200" dirty="0"/>
              <a:t>();</a:t>
            </a:r>
          </a:p>
          <a:p>
            <a:pPr defTabSz="739775"/>
            <a:endParaRPr lang="en-GB" sz="1200" dirty="0"/>
          </a:p>
          <a:p>
            <a:pPr defTabSz="739775"/>
            <a:r>
              <a:rPr lang="en-GB" sz="1200" dirty="0"/>
              <a:t>  </a:t>
            </a:r>
            <a:r>
              <a:rPr lang="en-GB" sz="1200" dirty="0" err="1"/>
              <a:t>int</a:t>
            </a:r>
            <a:r>
              <a:rPr lang="en-GB" sz="1200" dirty="0"/>
              <a:t> </a:t>
            </a:r>
            <a:r>
              <a:rPr lang="en-GB" sz="1200" dirty="0" err="1"/>
              <a:t>columnCount</a:t>
            </a:r>
            <a:r>
              <a:rPr lang="en-GB" sz="1200" dirty="0"/>
              <a:t> = </a:t>
            </a:r>
            <a:r>
              <a:rPr lang="en-GB" sz="1200" dirty="0" err="1"/>
              <a:t>rsmd.getColumnCount</a:t>
            </a:r>
            <a:r>
              <a:rPr lang="en-GB" sz="1200" dirty="0"/>
              <a:t>();</a:t>
            </a:r>
          </a:p>
          <a:p>
            <a:pPr defTabSz="739775"/>
            <a:r>
              <a:rPr lang="en-GB" sz="1200" dirty="0"/>
              <a:t>  for (</a:t>
            </a:r>
            <a:r>
              <a:rPr lang="en-GB" sz="1200" dirty="0" err="1"/>
              <a:t>int</a:t>
            </a:r>
            <a:r>
              <a:rPr lang="en-GB" sz="1200" dirty="0"/>
              <a:t> </a:t>
            </a:r>
            <a:r>
              <a:rPr lang="en-GB" sz="1200" dirty="0" err="1"/>
              <a:t>i</a:t>
            </a:r>
            <a:r>
              <a:rPr lang="en-GB" sz="1200" dirty="0"/>
              <a:t> = 1; </a:t>
            </a:r>
            <a:r>
              <a:rPr lang="en-GB" sz="1200" dirty="0" err="1"/>
              <a:t>i</a:t>
            </a:r>
            <a:r>
              <a:rPr lang="en-GB" sz="1200" dirty="0"/>
              <a:t> &lt;= </a:t>
            </a:r>
            <a:r>
              <a:rPr lang="en-GB" sz="1200" dirty="0" err="1"/>
              <a:t>columnCount</a:t>
            </a:r>
            <a:r>
              <a:rPr lang="en-GB" sz="1200" dirty="0"/>
              <a:t>; </a:t>
            </a:r>
            <a:r>
              <a:rPr lang="en-GB" sz="1200" dirty="0" err="1"/>
              <a:t>i</a:t>
            </a:r>
            <a:r>
              <a:rPr lang="en-GB" sz="1200" dirty="0"/>
              <a:t>++)</a:t>
            </a:r>
          </a:p>
          <a:p>
            <a:pPr defTabSz="739775"/>
            <a:r>
              <a:rPr lang="en-GB" sz="1200" dirty="0"/>
              <a:t>  {</a:t>
            </a:r>
          </a:p>
          <a:p>
            <a:pPr defTabSz="739775"/>
            <a:r>
              <a:rPr lang="en-GB" sz="1200" dirty="0"/>
              <a:t>    </a:t>
            </a:r>
            <a:r>
              <a:rPr lang="en-GB" sz="1200" dirty="0" err="1"/>
              <a:t>System.out.println</a:t>
            </a:r>
            <a:r>
              <a:rPr lang="en-GB" sz="1200" dirty="0"/>
              <a:t>("Col name: " + </a:t>
            </a:r>
            <a:r>
              <a:rPr lang="en-GB" sz="1200" dirty="0" err="1"/>
              <a:t>rsmd.getColumnName</a:t>
            </a:r>
            <a:r>
              <a:rPr lang="en-GB" sz="1200" dirty="0"/>
              <a:t>(</a:t>
            </a:r>
            <a:r>
              <a:rPr lang="en-GB" sz="1200" dirty="0" err="1"/>
              <a:t>i</a:t>
            </a:r>
            <a:r>
              <a:rPr lang="en-GB" sz="1200" dirty="0"/>
              <a:t>));</a:t>
            </a:r>
          </a:p>
          <a:p>
            <a:pPr defTabSz="739775"/>
            <a:r>
              <a:rPr lang="en-GB" sz="1200" dirty="0"/>
              <a:t>    </a:t>
            </a:r>
            <a:r>
              <a:rPr lang="en-GB" sz="1200" dirty="0" err="1"/>
              <a:t>System.out.println</a:t>
            </a:r>
            <a:r>
              <a:rPr lang="en-GB" sz="1200" dirty="0"/>
              <a:t>("Type: "     + </a:t>
            </a:r>
            <a:r>
              <a:rPr lang="en-GB" sz="1200" dirty="0" err="1"/>
              <a:t>rsmd.getColumnTypeName</a:t>
            </a:r>
            <a:r>
              <a:rPr lang="en-GB" sz="1200" dirty="0"/>
              <a:t>(</a:t>
            </a:r>
            <a:r>
              <a:rPr lang="en-GB" sz="1200" dirty="0" err="1"/>
              <a:t>i</a:t>
            </a:r>
            <a:r>
              <a:rPr lang="en-GB" sz="1200" dirty="0"/>
              <a:t>));</a:t>
            </a:r>
          </a:p>
          <a:p>
            <a:pPr defTabSz="739775"/>
            <a:r>
              <a:rPr lang="en-GB" sz="1200" dirty="0"/>
              <a:t>    </a:t>
            </a:r>
            <a:r>
              <a:rPr lang="en-GB" sz="1200" dirty="0" err="1"/>
              <a:t>System.out.println</a:t>
            </a:r>
            <a:r>
              <a:rPr lang="en-GB" sz="1200" dirty="0"/>
              <a:t>("</a:t>
            </a:r>
            <a:r>
              <a:rPr lang="en-GB" sz="1200" dirty="0" err="1"/>
              <a:t>Nullable</a:t>
            </a:r>
            <a:r>
              <a:rPr lang="en-GB" sz="1200" dirty="0"/>
              <a:t>? " + </a:t>
            </a:r>
            <a:r>
              <a:rPr lang="en-GB" sz="1200" dirty="0" err="1"/>
              <a:t>rsmd.isNullable</a:t>
            </a:r>
            <a:r>
              <a:rPr lang="en-GB" sz="1200" dirty="0"/>
              <a:t>(</a:t>
            </a:r>
            <a:r>
              <a:rPr lang="en-GB" sz="1200" dirty="0" err="1"/>
              <a:t>i</a:t>
            </a:r>
            <a:r>
              <a:rPr lang="en-GB" sz="1200" dirty="0"/>
              <a:t>));</a:t>
            </a:r>
          </a:p>
          <a:p>
            <a:pPr defTabSz="739775"/>
            <a:r>
              <a:rPr lang="en-GB" sz="1200" dirty="0"/>
              <a:t>  }</a:t>
            </a:r>
          </a:p>
          <a:p>
            <a:pPr defTabSz="739775"/>
            <a:r>
              <a:rPr lang="en-GB" sz="1200" dirty="0"/>
              <a:t>}</a:t>
            </a:r>
          </a:p>
          <a:p>
            <a:pPr defTabSz="739775"/>
            <a:r>
              <a:rPr lang="en-GB" sz="1200" dirty="0"/>
              <a:t>catch (</a:t>
            </a:r>
            <a:r>
              <a:rPr lang="en-GB" sz="1200" dirty="0" err="1"/>
              <a:t>SQLException</a:t>
            </a:r>
            <a:r>
              <a:rPr lang="en-GB" sz="1200" dirty="0"/>
              <a:t> e)</a:t>
            </a:r>
          </a:p>
          <a:p>
            <a:pPr defTabSz="739775"/>
            <a:r>
              <a:rPr lang="en-GB" sz="1200" dirty="0"/>
              <a:t>{</a:t>
            </a:r>
          </a:p>
          <a:p>
            <a:pPr defTabSz="739775"/>
            <a:r>
              <a:rPr lang="en-GB" sz="1200" dirty="0"/>
              <a:t>  </a:t>
            </a:r>
            <a:r>
              <a:rPr lang="en-GB" sz="1200" dirty="0" err="1"/>
              <a:t>System.out.println</a:t>
            </a:r>
            <a:r>
              <a:rPr lang="en-GB" sz="1200" dirty="0"/>
              <a:t>("Error getting </a:t>
            </a:r>
            <a:r>
              <a:rPr lang="en-GB" sz="1200" dirty="0" err="1"/>
              <a:t>resultset</a:t>
            </a:r>
            <a:r>
              <a:rPr lang="en-GB" sz="1200" dirty="0"/>
              <a:t> metadata: " + e);</a:t>
            </a:r>
          </a:p>
          <a:p>
            <a:pPr defTabSz="739775"/>
            <a:r>
              <a:rPr lang="en-GB" sz="1200" dirty="0"/>
              <a:t>}</a:t>
            </a:r>
          </a:p>
        </p:txBody>
      </p:sp>
    </p:spTree>
    <p:extLst>
      <p:ext uri="{BB962C8B-B14F-4D97-AF65-F5344CB8AC3E}">
        <p14:creationId xmlns:p14="http://schemas.microsoft.com/office/powerpoint/2010/main" val="124553580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GB" smtClean="0"/>
              <a:t>SQL 3.0 Data Types</a:t>
            </a:r>
          </a:p>
        </p:txBody>
      </p:sp>
      <p:sp>
        <p:nvSpPr>
          <p:cNvPr id="29700" name="Rectangle 3"/>
          <p:cNvSpPr>
            <a:spLocks noGrp="1" noChangeArrowheads="1"/>
          </p:cNvSpPr>
          <p:nvPr>
            <p:ph idx="1"/>
          </p:nvPr>
        </p:nvSpPr>
        <p:spPr/>
        <p:txBody>
          <a:bodyPr/>
          <a:lstStyle/>
          <a:p>
            <a:r>
              <a:rPr lang="en-US" sz="2400" dirty="0" smtClean="0"/>
              <a:t>JDBC supports SQL 3.0 data types</a:t>
            </a:r>
          </a:p>
          <a:p>
            <a:pPr lvl="1"/>
            <a:r>
              <a:rPr lang="en-US" sz="2000" dirty="0" err="1" smtClean="0"/>
              <a:t>java.sql.Blob</a:t>
            </a:r>
            <a:r>
              <a:rPr lang="en-US" sz="2000" dirty="0" smtClean="0"/>
              <a:t> :	BLOB (binary large object)</a:t>
            </a:r>
          </a:p>
          <a:p>
            <a:pPr lvl="1"/>
            <a:r>
              <a:rPr lang="en-US" sz="2000" dirty="0" err="1" smtClean="0"/>
              <a:t>java.sql.Clob</a:t>
            </a:r>
            <a:r>
              <a:rPr lang="en-US" sz="2000" dirty="0" smtClean="0"/>
              <a:t> :	CLOB (character large object)</a:t>
            </a:r>
          </a:p>
          <a:p>
            <a:pPr lvl="1"/>
            <a:r>
              <a:rPr lang="en-US" sz="2000" dirty="0" err="1" smtClean="0"/>
              <a:t>java.sql.Array</a:t>
            </a:r>
            <a:r>
              <a:rPr lang="en-US" sz="2000" dirty="0" smtClean="0"/>
              <a:t> :	SQL array of primitive/structured types</a:t>
            </a:r>
          </a:p>
          <a:p>
            <a:pPr lvl="1"/>
            <a:r>
              <a:rPr lang="en-US" sz="2000" dirty="0" err="1" smtClean="0"/>
              <a:t>java.sql.Struct</a:t>
            </a:r>
            <a:r>
              <a:rPr lang="en-US" sz="2000" dirty="0" smtClean="0"/>
              <a:t> :	Structured type</a:t>
            </a:r>
          </a:p>
          <a:p>
            <a:pPr lvl="1"/>
            <a:r>
              <a:rPr lang="en-US" sz="2000" dirty="0" err="1" smtClean="0"/>
              <a:t>java.sql.Ref</a:t>
            </a:r>
            <a:r>
              <a:rPr lang="en-US" sz="2000" dirty="0" smtClean="0"/>
              <a:t> :	Reference to structured type</a:t>
            </a:r>
            <a:endParaRPr lang="en-US" sz="2400" dirty="0" smtClean="0"/>
          </a:p>
          <a:p>
            <a:r>
              <a:rPr lang="en-US" sz="2400" dirty="0" smtClean="0"/>
              <a:t>Corresponding get/set methods, for example:</a:t>
            </a:r>
          </a:p>
          <a:p>
            <a:pPr lvl="1"/>
            <a:r>
              <a:rPr lang="en-US" sz="2000" dirty="0" err="1" smtClean="0"/>
              <a:t>getBlob</a:t>
            </a:r>
            <a:r>
              <a:rPr lang="en-US" sz="2000" dirty="0" smtClean="0"/>
              <a:t>() and </a:t>
            </a:r>
            <a:r>
              <a:rPr lang="en-US" sz="2000" dirty="0" err="1" smtClean="0"/>
              <a:t>setBlob</a:t>
            </a:r>
            <a:r>
              <a:rPr lang="en-US" sz="2000" dirty="0" smtClean="0"/>
              <a:t>()</a:t>
            </a:r>
          </a:p>
          <a:p>
            <a:pPr lvl="1"/>
            <a:r>
              <a:rPr lang="en-US" sz="2000" dirty="0" err="1" smtClean="0"/>
              <a:t>getClob</a:t>
            </a:r>
            <a:r>
              <a:rPr lang="en-US" sz="2000" dirty="0" smtClean="0"/>
              <a:t>() and </a:t>
            </a:r>
            <a:r>
              <a:rPr lang="en-US" sz="2000" dirty="0" err="1" smtClean="0"/>
              <a:t>setClob</a:t>
            </a:r>
            <a:r>
              <a:rPr lang="en-US" sz="2000" dirty="0" smtClean="0"/>
              <a:t>()</a:t>
            </a:r>
          </a:p>
          <a:p>
            <a:pPr lvl="1"/>
            <a:endParaRPr lang="en-US" sz="2000" dirty="0" smtClean="0"/>
          </a:p>
          <a:p>
            <a:endParaRPr lang="en-US" sz="2400" dirty="0" smtClean="0"/>
          </a:p>
        </p:txBody>
      </p:sp>
    </p:spTree>
    <p:extLst>
      <p:ext uri="{BB962C8B-B14F-4D97-AF65-F5344CB8AC3E}">
        <p14:creationId xmlns:p14="http://schemas.microsoft.com/office/powerpoint/2010/main" val="184489078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4"/>
          <p:cNvSpPr>
            <a:spLocks noGrp="1" noChangeArrowheads="1"/>
          </p:cNvSpPr>
          <p:nvPr>
            <p:ph type="title"/>
          </p:nvPr>
        </p:nvSpPr>
        <p:spPr/>
        <p:txBody>
          <a:bodyPr/>
          <a:lstStyle/>
          <a:p>
            <a:r>
              <a:rPr lang="en-US" smtClean="0"/>
              <a:t>Summary</a:t>
            </a:r>
            <a:endParaRPr lang="en-GB" smtClean="0"/>
          </a:p>
        </p:txBody>
      </p:sp>
      <p:sp>
        <p:nvSpPr>
          <p:cNvPr id="30724" name="Rectangle 15"/>
          <p:cNvSpPr>
            <a:spLocks noGrp="1" noChangeArrowheads="1"/>
          </p:cNvSpPr>
          <p:nvPr>
            <p:ph type="body" idx="1"/>
          </p:nvPr>
        </p:nvSpPr>
        <p:spPr/>
        <p:txBody>
          <a:bodyPr/>
          <a:lstStyle/>
          <a:p>
            <a:r>
              <a:rPr lang="en-GB" sz="2400" dirty="0" smtClean="0"/>
              <a:t>JDBC drivers and connections</a:t>
            </a:r>
          </a:p>
          <a:p>
            <a:pPr lvl="1"/>
            <a:r>
              <a:rPr lang="en-GB" sz="2000" dirty="0" smtClean="0"/>
              <a:t>JDBC is a standard API, for accessing data in any RDMBS</a:t>
            </a:r>
          </a:p>
          <a:p>
            <a:pPr lvl="1"/>
            <a:r>
              <a:rPr lang="en-GB" sz="2000" dirty="0" smtClean="0"/>
              <a:t>Load a JDBC driver, and use the driver manager to get a connection to a database</a:t>
            </a:r>
          </a:p>
          <a:p>
            <a:r>
              <a:rPr lang="en-GB" sz="2400" dirty="0" smtClean="0"/>
              <a:t>Statements and results</a:t>
            </a:r>
          </a:p>
          <a:p>
            <a:pPr lvl="1"/>
            <a:r>
              <a:rPr lang="en-GB" sz="2000" dirty="0" smtClean="0"/>
              <a:t>JDBC defines three statement-related interfaces: </a:t>
            </a:r>
            <a:br>
              <a:rPr lang="en-GB" sz="2000" dirty="0" smtClean="0"/>
            </a:br>
            <a:r>
              <a:rPr lang="en-GB" sz="2000" dirty="0" smtClean="0"/>
              <a:t>Statement, </a:t>
            </a:r>
            <a:r>
              <a:rPr lang="en-GB" sz="2000" dirty="0" err="1" smtClean="0"/>
              <a:t>PreparedStatement</a:t>
            </a:r>
            <a:r>
              <a:rPr lang="en-GB" sz="2000" dirty="0" smtClean="0"/>
              <a:t>, </a:t>
            </a:r>
            <a:r>
              <a:rPr lang="en-GB" sz="2000" dirty="0" err="1" smtClean="0"/>
              <a:t>CallableStatement</a:t>
            </a:r>
            <a:endParaRPr lang="en-GB" sz="2000" dirty="0" smtClean="0"/>
          </a:p>
          <a:p>
            <a:r>
              <a:rPr lang="en-GB" sz="2400" dirty="0" smtClean="0"/>
              <a:t>Obtaining metadata</a:t>
            </a:r>
          </a:p>
          <a:p>
            <a:pPr lvl="1"/>
            <a:r>
              <a:rPr lang="en-GB" sz="2000" dirty="0" smtClean="0"/>
              <a:t>Call </a:t>
            </a:r>
            <a:r>
              <a:rPr lang="en-GB" sz="2000" dirty="0" err="1" smtClean="0"/>
              <a:t>aConnection.getMetaData</a:t>
            </a:r>
            <a:r>
              <a:rPr lang="en-GB" sz="2000" dirty="0" smtClean="0"/>
              <a:t>() to get database metadata</a:t>
            </a:r>
          </a:p>
          <a:p>
            <a:pPr lvl="1"/>
            <a:r>
              <a:rPr lang="en-GB" sz="2000" dirty="0" smtClean="0"/>
              <a:t>Call </a:t>
            </a:r>
            <a:r>
              <a:rPr lang="en-GB" sz="2000" dirty="0" err="1" smtClean="0"/>
              <a:t>aResultSet.getMetaData</a:t>
            </a:r>
            <a:r>
              <a:rPr lang="en-GB" sz="2000" dirty="0" smtClean="0"/>
              <a:t>() to get </a:t>
            </a:r>
            <a:r>
              <a:rPr lang="en-GB" sz="2000" dirty="0" err="1" smtClean="0"/>
              <a:t>resultset</a:t>
            </a:r>
            <a:r>
              <a:rPr lang="en-GB" sz="2000" dirty="0" smtClean="0"/>
              <a:t> metadata</a:t>
            </a:r>
          </a:p>
          <a:p>
            <a:pPr marL="0" indent="0">
              <a:buNone/>
            </a:pPr>
            <a:endParaRPr lang="en-GB" sz="2000" dirty="0" smtClean="0"/>
          </a:p>
        </p:txBody>
      </p:sp>
    </p:spTree>
    <p:extLst>
      <p:ext uri="{BB962C8B-B14F-4D97-AF65-F5344CB8AC3E}">
        <p14:creationId xmlns:p14="http://schemas.microsoft.com/office/powerpoint/2010/main" val="368366866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Logging</a:t>
            </a:r>
            <a:endParaRPr lang="en-US" dirty="0"/>
          </a:p>
        </p:txBody>
      </p:sp>
      <p:sp>
        <p:nvSpPr>
          <p:cNvPr id="5" name="Text Placeholder 4"/>
          <p:cNvSpPr>
            <a:spLocks noGrp="1"/>
          </p:cNvSpPr>
          <p:nvPr>
            <p:ph type="body" idx="1"/>
          </p:nvPr>
        </p:nvSpPr>
        <p:spPr/>
        <p:txBody>
          <a:bodyPr/>
          <a:lstStyle/>
          <a:p>
            <a:r>
              <a:rPr lang="en-US" dirty="0" smtClean="0"/>
              <a:t>More elegant error handling</a:t>
            </a:r>
            <a:endParaRPr lang="en-US" dirty="0"/>
          </a:p>
        </p:txBody>
      </p:sp>
    </p:spTree>
    <p:extLst>
      <p:ext uri="{BB962C8B-B14F-4D97-AF65-F5344CB8AC3E}">
        <p14:creationId xmlns:p14="http://schemas.microsoft.com/office/powerpoint/2010/main" val="66606366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Remember this?</a:t>
            </a:r>
            <a:endParaRPr lang="en-US" dirty="0"/>
          </a:p>
        </p:txBody>
      </p:sp>
      <p:sp>
        <p:nvSpPr>
          <p:cNvPr id="5" name="Content Placeholder 4"/>
          <p:cNvSpPr>
            <a:spLocks noGrp="1"/>
          </p:cNvSpPr>
          <p:nvPr>
            <p:ph idx="1"/>
          </p:nvPr>
        </p:nvSpPr>
        <p:spPr/>
        <p:txBody>
          <a:bodyPr/>
          <a:lstStyle/>
          <a:p>
            <a:r>
              <a:rPr lang="en-US" dirty="0" err="1" smtClean="0"/>
              <a:t>ClassNotFoundException</a:t>
            </a:r>
            <a:r>
              <a:rPr lang="en-US" dirty="0" smtClean="0"/>
              <a:t> is a checked exception so we are required to catch it</a:t>
            </a:r>
          </a:p>
          <a:p>
            <a:r>
              <a:rPr lang="en-US" dirty="0" smtClean="0"/>
              <a:t>What happens with all things printed to </a:t>
            </a:r>
            <a:r>
              <a:rPr lang="en-US" i="1" dirty="0" smtClean="0"/>
              <a:t>out</a:t>
            </a:r>
            <a:r>
              <a:rPr lang="en-US" dirty="0" smtClean="0"/>
              <a:t>?</a:t>
            </a:r>
            <a:endParaRPr lang="en-US" dirty="0"/>
          </a:p>
        </p:txBody>
      </p:sp>
      <p:sp>
        <p:nvSpPr>
          <p:cNvPr id="6" name="Rectangle 16"/>
          <p:cNvSpPr>
            <a:spLocks noChangeArrowheads="1"/>
          </p:cNvSpPr>
          <p:nvPr/>
        </p:nvSpPr>
        <p:spPr bwMode="auto">
          <a:xfrm>
            <a:off x="1654601" y="4245758"/>
            <a:ext cx="6734924" cy="2243783"/>
          </a:xfrm>
          <a:prstGeom prst="rect">
            <a:avLst/>
          </a:prstGeom>
          <a:solidFill>
            <a:srgbClr val="FFFF00"/>
          </a:solidFill>
          <a:ln w="9525">
            <a:noFill/>
            <a:miter lim="800000"/>
            <a:headEnd/>
            <a:tailEnd/>
          </a:ln>
          <a:effectLst/>
        </p:spPr>
        <p:txBody>
          <a:bodyPr lIns="92075" tIns="46038" rIns="92075" bIns="46038" anchor="ctr"/>
          <a:lstStyle/>
          <a:p>
            <a:pPr defTabSz="739775">
              <a:defRPr/>
            </a:pPr>
            <a:r>
              <a:rPr lang="en-GB" dirty="0"/>
              <a:t>try</a:t>
            </a:r>
          </a:p>
          <a:p>
            <a:pPr defTabSz="739775">
              <a:defRPr/>
            </a:pPr>
            <a:r>
              <a:rPr lang="en-GB" dirty="0"/>
              <a:t>{</a:t>
            </a:r>
          </a:p>
          <a:p>
            <a:pPr defTabSz="739775">
              <a:defRPr/>
            </a:pPr>
            <a:r>
              <a:rPr lang="en-GB" dirty="0"/>
              <a:t>  </a:t>
            </a:r>
            <a:r>
              <a:rPr lang="en-GB" dirty="0" err="1"/>
              <a:t>Class.forName</a:t>
            </a:r>
            <a:r>
              <a:rPr lang="en-GB" dirty="0"/>
              <a:t>("</a:t>
            </a:r>
            <a:r>
              <a:rPr lang="en-GB" dirty="0" err="1"/>
              <a:t>com.mysql.jdbc.Driver</a:t>
            </a:r>
            <a:r>
              <a:rPr lang="en-GB" dirty="0"/>
              <a:t>");</a:t>
            </a:r>
          </a:p>
          <a:p>
            <a:pPr defTabSz="739775">
              <a:defRPr/>
            </a:pPr>
            <a:r>
              <a:rPr lang="en-GB" dirty="0"/>
              <a:t>}</a:t>
            </a:r>
          </a:p>
          <a:p>
            <a:pPr defTabSz="739775">
              <a:defRPr/>
            </a:pPr>
            <a:r>
              <a:rPr lang="en-GB" dirty="0"/>
              <a:t>catch (</a:t>
            </a:r>
            <a:r>
              <a:rPr lang="en-GB" dirty="0" err="1"/>
              <a:t>ClassNotFoundException</a:t>
            </a:r>
            <a:r>
              <a:rPr lang="en-GB" dirty="0"/>
              <a:t> e)</a:t>
            </a:r>
          </a:p>
          <a:p>
            <a:pPr defTabSz="739775">
              <a:defRPr/>
            </a:pPr>
            <a:r>
              <a:rPr lang="en-GB" dirty="0"/>
              <a:t>{</a:t>
            </a:r>
          </a:p>
          <a:p>
            <a:pPr defTabSz="739775">
              <a:defRPr/>
            </a:pPr>
            <a:r>
              <a:rPr lang="en-GB" dirty="0"/>
              <a:t>  </a:t>
            </a:r>
            <a:r>
              <a:rPr lang="en-GB" dirty="0" err="1"/>
              <a:t>System.out.println</a:t>
            </a:r>
            <a:r>
              <a:rPr lang="en-GB" dirty="0"/>
              <a:t>("Error loading </a:t>
            </a:r>
            <a:r>
              <a:rPr lang="en-GB" dirty="0" smtClean="0"/>
              <a:t>JDBC</a:t>
            </a:r>
            <a:r>
              <a:rPr lang="en-GB" dirty="0"/>
              <a:t> </a:t>
            </a:r>
            <a:r>
              <a:rPr lang="en-GB" dirty="0" smtClean="0"/>
              <a:t>driver</a:t>
            </a:r>
            <a:r>
              <a:rPr lang="en-GB" dirty="0"/>
              <a:t>: " + e);</a:t>
            </a:r>
          </a:p>
          <a:p>
            <a:pPr defTabSz="739775">
              <a:defRPr/>
            </a:pPr>
            <a:r>
              <a:rPr lang="en-GB" dirty="0"/>
              <a:t>}</a:t>
            </a:r>
          </a:p>
        </p:txBody>
      </p:sp>
    </p:spTree>
    <p:extLst>
      <p:ext uri="{BB962C8B-B14F-4D97-AF65-F5344CB8AC3E}">
        <p14:creationId xmlns:p14="http://schemas.microsoft.com/office/powerpoint/2010/main" val="3959466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and streams</a:t>
            </a:r>
            <a:endParaRPr lang="en-US" dirty="0"/>
          </a:p>
        </p:txBody>
      </p:sp>
      <p:sp>
        <p:nvSpPr>
          <p:cNvPr id="3" name="Content Placeholder 2"/>
          <p:cNvSpPr>
            <a:spLocks noGrp="1"/>
          </p:cNvSpPr>
          <p:nvPr>
            <p:ph idx="1"/>
          </p:nvPr>
        </p:nvSpPr>
        <p:spPr>
          <a:xfrm>
            <a:off x="1440000" y="1620000"/>
            <a:ext cx="7110789" cy="3744215"/>
          </a:xfrm>
        </p:spPr>
        <p:txBody>
          <a:bodyPr/>
          <a:lstStyle/>
          <a:p>
            <a:r>
              <a:rPr lang="en-US" dirty="0" smtClean="0"/>
              <a:t>System has 3 public streams to access</a:t>
            </a:r>
          </a:p>
          <a:p>
            <a:pPr lvl="1"/>
            <a:r>
              <a:rPr lang="en-US" dirty="0" err="1" smtClean="0"/>
              <a:t>System.in</a:t>
            </a:r>
            <a:r>
              <a:rPr lang="en-US" dirty="0" smtClean="0"/>
              <a:t>, to read from</a:t>
            </a:r>
          </a:p>
          <a:p>
            <a:pPr lvl="1"/>
            <a:r>
              <a:rPr lang="en-US" dirty="0" err="1" smtClean="0"/>
              <a:t>System.out</a:t>
            </a:r>
            <a:r>
              <a:rPr lang="en-US" dirty="0" smtClean="0"/>
              <a:t>, to write normal stuff to</a:t>
            </a:r>
          </a:p>
          <a:p>
            <a:pPr lvl="1"/>
            <a:r>
              <a:rPr lang="en-US" dirty="0" err="1" smtClean="0"/>
              <a:t>System.err</a:t>
            </a:r>
            <a:r>
              <a:rPr lang="en-US" dirty="0" smtClean="0"/>
              <a:t>, to write errors to</a:t>
            </a:r>
          </a:p>
          <a:p>
            <a:r>
              <a:rPr lang="en-US" dirty="0" smtClean="0"/>
              <a:t>Every stream can be redirected/piped using</a:t>
            </a:r>
          </a:p>
          <a:p>
            <a:pPr lvl="1"/>
            <a:r>
              <a:rPr lang="en-US" dirty="0" err="1" smtClean="0"/>
              <a:t>System.setIn</a:t>
            </a:r>
            <a:r>
              <a:rPr lang="en-US" dirty="0" smtClean="0"/>
              <a:t>(</a:t>
            </a:r>
            <a:r>
              <a:rPr lang="en-US" dirty="0" err="1" smtClean="0"/>
              <a:t>InputStream</a:t>
            </a:r>
            <a:r>
              <a:rPr lang="en-US" dirty="0" smtClean="0"/>
              <a:t> </a:t>
            </a:r>
            <a:r>
              <a:rPr lang="en-US" dirty="0" err="1" smtClean="0"/>
              <a:t>newIn</a:t>
            </a:r>
            <a:r>
              <a:rPr lang="en-US" dirty="0" smtClean="0"/>
              <a:t>)</a:t>
            </a:r>
          </a:p>
          <a:p>
            <a:pPr lvl="1"/>
            <a:r>
              <a:rPr lang="en-US" dirty="0" err="1" smtClean="0"/>
              <a:t>System.setOut</a:t>
            </a:r>
            <a:r>
              <a:rPr lang="en-US" dirty="0" smtClean="0"/>
              <a:t>(</a:t>
            </a:r>
            <a:r>
              <a:rPr lang="en-US" dirty="0" err="1" smtClean="0"/>
              <a:t>PrintStream</a:t>
            </a:r>
            <a:r>
              <a:rPr lang="en-US" dirty="0" smtClean="0"/>
              <a:t> </a:t>
            </a:r>
            <a:r>
              <a:rPr lang="en-US" dirty="0" err="1" smtClean="0"/>
              <a:t>newOut</a:t>
            </a:r>
            <a:r>
              <a:rPr lang="en-US" dirty="0" smtClean="0"/>
              <a:t>)</a:t>
            </a:r>
          </a:p>
          <a:p>
            <a:pPr lvl="1"/>
            <a:r>
              <a:rPr lang="en-US" dirty="0" err="1" smtClean="0"/>
              <a:t>System.setErr</a:t>
            </a:r>
            <a:r>
              <a:rPr lang="en-US" dirty="0" smtClean="0"/>
              <a:t>(</a:t>
            </a:r>
            <a:r>
              <a:rPr lang="en-US" dirty="0" err="1" smtClean="0"/>
              <a:t>PrintStream</a:t>
            </a:r>
            <a:r>
              <a:rPr lang="en-US" dirty="0" smtClean="0"/>
              <a:t> </a:t>
            </a:r>
            <a:r>
              <a:rPr lang="en-US" dirty="0" err="1" smtClean="0"/>
              <a:t>newErr</a:t>
            </a:r>
            <a:r>
              <a:rPr lang="en-US" dirty="0" smtClean="0"/>
              <a:t>)</a:t>
            </a:r>
            <a:endParaRPr lang="en-US" dirty="0"/>
          </a:p>
        </p:txBody>
      </p:sp>
    </p:spTree>
    <p:extLst>
      <p:ext uri="{BB962C8B-B14F-4D97-AF65-F5344CB8AC3E}">
        <p14:creationId xmlns:p14="http://schemas.microsoft.com/office/powerpoint/2010/main" val="9050892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Pattern categories mapped to layers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8158789"/>
              </p:ext>
            </p:extLst>
          </p:nvPr>
        </p:nvGraphicFramePr>
        <p:xfrm>
          <a:off x="1584016" y="1620000"/>
          <a:ext cx="7128444" cy="4977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nip Single Corner Rectangle 6"/>
          <p:cNvSpPr/>
          <p:nvPr/>
        </p:nvSpPr>
        <p:spPr>
          <a:xfrm>
            <a:off x="3203848" y="3645024"/>
            <a:ext cx="2088232" cy="914400"/>
          </a:xfrm>
          <a:prstGeom prst="snip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solidFill>
                  <a:schemeClr val="bg1"/>
                </a:solidFill>
              </a:rPr>
              <a:t>Domain Logic </a:t>
            </a:r>
            <a:endParaRPr lang="en-US" sz="1400" dirty="0" smtClean="0">
              <a:solidFill>
                <a:schemeClr val="bg1"/>
              </a:solidFill>
            </a:endParaRPr>
          </a:p>
          <a:p>
            <a:pPr lvl="1"/>
            <a:r>
              <a:rPr lang="en-US" sz="1400" dirty="0" smtClean="0">
                <a:solidFill>
                  <a:schemeClr val="bg1"/>
                </a:solidFill>
              </a:rPr>
              <a:t>Patterns</a:t>
            </a:r>
            <a:endParaRPr lang="en-US" sz="1400" dirty="0">
              <a:solidFill>
                <a:schemeClr val="bg1"/>
              </a:solidFill>
            </a:endParaRPr>
          </a:p>
        </p:txBody>
      </p:sp>
      <p:sp>
        <p:nvSpPr>
          <p:cNvPr id="9" name="Snip Single Corner Rectangle 8"/>
          <p:cNvSpPr/>
          <p:nvPr/>
        </p:nvSpPr>
        <p:spPr>
          <a:xfrm>
            <a:off x="5040052" y="5049180"/>
            <a:ext cx="1764196" cy="914400"/>
          </a:xfrm>
          <a:prstGeom prst="snip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solidFill>
                  <a:schemeClr val="bg1"/>
                </a:solidFill>
              </a:rPr>
              <a:t>Data Source Architectural Patterns</a:t>
            </a:r>
          </a:p>
        </p:txBody>
      </p:sp>
      <p:sp>
        <p:nvSpPr>
          <p:cNvPr id="10" name="Snip Single Corner Rectangle 9"/>
          <p:cNvSpPr/>
          <p:nvPr/>
        </p:nvSpPr>
        <p:spPr>
          <a:xfrm>
            <a:off x="6876256" y="5049180"/>
            <a:ext cx="1692188" cy="914400"/>
          </a:xfrm>
          <a:prstGeom prst="snip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Object-Relational … Patterns</a:t>
            </a:r>
          </a:p>
        </p:txBody>
      </p:sp>
      <p:sp>
        <p:nvSpPr>
          <p:cNvPr id="11" name="Snip Single Corner Rectangle 10"/>
          <p:cNvSpPr/>
          <p:nvPr/>
        </p:nvSpPr>
        <p:spPr>
          <a:xfrm>
            <a:off x="3203848" y="2276872"/>
            <a:ext cx="1728192" cy="914400"/>
          </a:xfrm>
          <a:prstGeom prst="snip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Web Presentation Patterns</a:t>
            </a:r>
          </a:p>
        </p:txBody>
      </p:sp>
      <p:sp>
        <p:nvSpPr>
          <p:cNvPr id="12" name="Snip Single Corner Rectangle 11"/>
          <p:cNvSpPr/>
          <p:nvPr/>
        </p:nvSpPr>
        <p:spPr>
          <a:xfrm>
            <a:off x="6876256" y="2996952"/>
            <a:ext cx="1692188" cy="1980220"/>
          </a:xfrm>
          <a:prstGeom prst="snip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Distribution Patterns</a:t>
            </a:r>
          </a:p>
        </p:txBody>
      </p:sp>
      <p:sp>
        <p:nvSpPr>
          <p:cNvPr id="13" name="Snip Single Corner Rectangle 12"/>
          <p:cNvSpPr/>
          <p:nvPr/>
        </p:nvSpPr>
        <p:spPr>
          <a:xfrm>
            <a:off x="3203848" y="5049180"/>
            <a:ext cx="1728192" cy="914400"/>
          </a:xfrm>
          <a:prstGeom prst="snip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Offline Concurrency Patterns</a:t>
            </a:r>
          </a:p>
        </p:txBody>
      </p:sp>
      <p:sp>
        <p:nvSpPr>
          <p:cNvPr id="14" name="Snip Single Corner Rectangle 13"/>
          <p:cNvSpPr/>
          <p:nvPr/>
        </p:nvSpPr>
        <p:spPr>
          <a:xfrm>
            <a:off x="5076056" y="2276872"/>
            <a:ext cx="1440160" cy="914400"/>
          </a:xfrm>
          <a:prstGeom prst="snip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Session State Patterns</a:t>
            </a:r>
          </a:p>
        </p:txBody>
      </p:sp>
      <p:sp>
        <p:nvSpPr>
          <p:cNvPr id="3" name="Rectangular Callout 2"/>
          <p:cNvSpPr/>
          <p:nvPr/>
        </p:nvSpPr>
        <p:spPr>
          <a:xfrm>
            <a:off x="2690706" y="1417276"/>
            <a:ext cx="1920272" cy="930699"/>
          </a:xfrm>
          <a:prstGeom prst="wedgeRectCallout">
            <a:avLst>
              <a:gd name="adj1" fmla="val -7738"/>
              <a:gd name="adj2" fmla="val 665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Model View Controller</a:t>
            </a:r>
          </a:p>
          <a:p>
            <a:r>
              <a:rPr lang="en-US" sz="1400" dirty="0">
                <a:solidFill>
                  <a:schemeClr val="tx1"/>
                </a:solidFill>
              </a:rPr>
              <a:t>Page Controller</a:t>
            </a:r>
          </a:p>
        </p:txBody>
      </p:sp>
      <p:sp>
        <p:nvSpPr>
          <p:cNvPr id="15" name="Rectangular Callout 14"/>
          <p:cNvSpPr/>
          <p:nvPr/>
        </p:nvSpPr>
        <p:spPr>
          <a:xfrm>
            <a:off x="2511084" y="2996952"/>
            <a:ext cx="1920272" cy="930699"/>
          </a:xfrm>
          <a:prstGeom prst="wedgeRectCallout">
            <a:avLst>
              <a:gd name="adj1" fmla="val -7738"/>
              <a:gd name="adj2" fmla="val 665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Domain Model</a:t>
            </a:r>
          </a:p>
          <a:p>
            <a:r>
              <a:rPr lang="en-US" sz="1400" dirty="0">
                <a:solidFill>
                  <a:schemeClr val="tx1"/>
                </a:solidFill>
              </a:rPr>
              <a:t>Service Layer</a:t>
            </a:r>
          </a:p>
        </p:txBody>
      </p:sp>
      <p:sp>
        <p:nvSpPr>
          <p:cNvPr id="16" name="Rectangular Callout 15"/>
          <p:cNvSpPr/>
          <p:nvPr/>
        </p:nvSpPr>
        <p:spPr>
          <a:xfrm>
            <a:off x="5454777" y="4118481"/>
            <a:ext cx="1920272" cy="930699"/>
          </a:xfrm>
          <a:prstGeom prst="wedgeRectCallout">
            <a:avLst>
              <a:gd name="adj1" fmla="val -7738"/>
              <a:gd name="adj2" fmla="val 665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Table Data Gateway</a:t>
            </a:r>
          </a:p>
        </p:txBody>
      </p:sp>
      <p:sp>
        <p:nvSpPr>
          <p:cNvPr id="17" name="Rectangular Callout 16"/>
          <p:cNvSpPr/>
          <p:nvPr/>
        </p:nvSpPr>
        <p:spPr>
          <a:xfrm>
            <a:off x="6700508" y="2158309"/>
            <a:ext cx="1920272" cy="930699"/>
          </a:xfrm>
          <a:prstGeom prst="wedgeRectCallout">
            <a:avLst>
              <a:gd name="adj1" fmla="val -7738"/>
              <a:gd name="adj2" fmla="val 665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Data Transfer Object (DTO)</a:t>
            </a:r>
          </a:p>
        </p:txBody>
      </p:sp>
    </p:spTree>
    <p:extLst>
      <p:ext uri="{BB962C8B-B14F-4D97-AF65-F5344CB8AC3E}">
        <p14:creationId xmlns:p14="http://schemas.microsoft.com/office/powerpoint/2010/main" val="138749535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Logging</a:t>
            </a:r>
            <a:endParaRPr lang="en-US" dirty="0"/>
          </a:p>
        </p:txBody>
      </p:sp>
      <p:sp>
        <p:nvSpPr>
          <p:cNvPr id="3" name="Content Placeholder 2"/>
          <p:cNvSpPr>
            <a:spLocks noGrp="1"/>
          </p:cNvSpPr>
          <p:nvPr>
            <p:ph idx="1"/>
          </p:nvPr>
        </p:nvSpPr>
        <p:spPr/>
        <p:txBody>
          <a:bodyPr/>
          <a:lstStyle/>
          <a:p>
            <a:r>
              <a:rPr lang="en-US" dirty="0" smtClean="0"/>
              <a:t>Better control over</a:t>
            </a:r>
          </a:p>
          <a:p>
            <a:pPr lvl="1"/>
            <a:r>
              <a:rPr lang="en-US" dirty="0" smtClean="0"/>
              <a:t>What and when to log (format, severities)</a:t>
            </a:r>
          </a:p>
          <a:p>
            <a:pPr lvl="1"/>
            <a:r>
              <a:rPr lang="en-US" dirty="0" smtClean="0"/>
              <a:t>Where to log (file, database, webserver, etc.)</a:t>
            </a:r>
          </a:p>
          <a:p>
            <a:pPr lvl="1"/>
            <a:r>
              <a:rPr lang="en-US" dirty="0" smtClean="0"/>
              <a:t>Log management (size, clearance, etc.)</a:t>
            </a:r>
          </a:p>
          <a:p>
            <a:r>
              <a:rPr lang="en-US" dirty="0" smtClean="0"/>
              <a:t>Simple API</a:t>
            </a:r>
            <a:endParaRPr lang="en-US" dirty="0"/>
          </a:p>
        </p:txBody>
      </p:sp>
      <p:sp>
        <p:nvSpPr>
          <p:cNvPr id="4" name="Rectangle 16"/>
          <p:cNvSpPr>
            <a:spLocks noChangeArrowheads="1"/>
          </p:cNvSpPr>
          <p:nvPr/>
        </p:nvSpPr>
        <p:spPr bwMode="auto">
          <a:xfrm>
            <a:off x="1654600" y="4245758"/>
            <a:ext cx="7201009" cy="2476801"/>
          </a:xfrm>
          <a:prstGeom prst="rect">
            <a:avLst/>
          </a:prstGeom>
          <a:solidFill>
            <a:srgbClr val="FFFF00"/>
          </a:solidFill>
          <a:ln w="9525">
            <a:noFill/>
            <a:miter lim="800000"/>
            <a:headEnd/>
            <a:tailEnd/>
          </a:ln>
          <a:effectLst/>
        </p:spPr>
        <p:txBody>
          <a:bodyPr lIns="92075" tIns="46038" rIns="92075" bIns="46038" anchor="ctr"/>
          <a:lstStyle/>
          <a:p>
            <a:pPr defTabSz="739775">
              <a:defRPr/>
            </a:pPr>
            <a:r>
              <a:rPr lang="en-US" dirty="0"/>
              <a:t>private Logger logger = </a:t>
            </a:r>
            <a:r>
              <a:rPr lang="en-US" dirty="0" err="1"/>
              <a:t>Logger.getLogger</a:t>
            </a:r>
            <a:r>
              <a:rPr lang="en-US" dirty="0"/>
              <a:t>(</a:t>
            </a:r>
            <a:r>
              <a:rPr lang="en-US" dirty="0" err="1"/>
              <a:t>getClass</a:t>
            </a:r>
            <a:r>
              <a:rPr lang="en-US" dirty="0"/>
              <a:t>().</a:t>
            </a:r>
            <a:r>
              <a:rPr lang="en-US" dirty="0" err="1"/>
              <a:t>getName</a:t>
            </a:r>
            <a:r>
              <a:rPr lang="en-US" dirty="0"/>
              <a:t>())</a:t>
            </a:r>
            <a:r>
              <a:rPr lang="en-US" dirty="0" smtClean="0"/>
              <a:t>;</a:t>
            </a:r>
            <a:endParaRPr lang="en-GB" dirty="0" smtClean="0"/>
          </a:p>
          <a:p>
            <a:pPr defTabSz="739775">
              <a:defRPr/>
            </a:pPr>
            <a:r>
              <a:rPr lang="en-GB" dirty="0" smtClean="0"/>
              <a:t>try</a:t>
            </a:r>
            <a:endParaRPr lang="en-GB" dirty="0"/>
          </a:p>
          <a:p>
            <a:pPr defTabSz="739775">
              <a:defRPr/>
            </a:pPr>
            <a:r>
              <a:rPr lang="en-GB" dirty="0"/>
              <a:t>{</a:t>
            </a:r>
          </a:p>
          <a:p>
            <a:pPr defTabSz="739775">
              <a:defRPr/>
            </a:pPr>
            <a:r>
              <a:rPr lang="en-GB" dirty="0"/>
              <a:t>  </a:t>
            </a:r>
            <a:r>
              <a:rPr lang="en-GB" dirty="0" err="1"/>
              <a:t>Class.forName</a:t>
            </a:r>
            <a:r>
              <a:rPr lang="en-GB" dirty="0"/>
              <a:t>("</a:t>
            </a:r>
            <a:r>
              <a:rPr lang="en-GB" dirty="0" err="1"/>
              <a:t>com.mysql.jdbc.Driver</a:t>
            </a:r>
            <a:r>
              <a:rPr lang="en-GB" dirty="0"/>
              <a:t>");</a:t>
            </a:r>
          </a:p>
          <a:p>
            <a:pPr defTabSz="739775">
              <a:defRPr/>
            </a:pPr>
            <a:r>
              <a:rPr lang="en-GB" dirty="0"/>
              <a:t>}</a:t>
            </a:r>
          </a:p>
          <a:p>
            <a:pPr defTabSz="739775">
              <a:defRPr/>
            </a:pPr>
            <a:r>
              <a:rPr lang="en-GB" dirty="0"/>
              <a:t>catch (</a:t>
            </a:r>
            <a:r>
              <a:rPr lang="en-GB" dirty="0" err="1"/>
              <a:t>ClassNotFoundException</a:t>
            </a:r>
            <a:r>
              <a:rPr lang="en-GB" dirty="0"/>
              <a:t> e)</a:t>
            </a:r>
          </a:p>
          <a:p>
            <a:pPr defTabSz="739775">
              <a:defRPr/>
            </a:pPr>
            <a:r>
              <a:rPr lang="en-GB" dirty="0"/>
              <a:t>{</a:t>
            </a:r>
          </a:p>
          <a:p>
            <a:pPr defTabSz="739775">
              <a:defRPr/>
            </a:pPr>
            <a:r>
              <a:rPr lang="en-GB" dirty="0"/>
              <a:t>  </a:t>
            </a:r>
            <a:r>
              <a:rPr lang="en-GB" dirty="0" err="1" smtClean="0"/>
              <a:t>logger.severe</a:t>
            </a:r>
            <a:r>
              <a:rPr lang="en-GB" dirty="0" smtClean="0"/>
              <a:t>(</a:t>
            </a:r>
            <a:r>
              <a:rPr lang="en-GB" dirty="0"/>
              <a:t>"Error loading </a:t>
            </a:r>
            <a:r>
              <a:rPr lang="en-GB" dirty="0" smtClean="0"/>
              <a:t>JDBC</a:t>
            </a:r>
            <a:r>
              <a:rPr lang="en-GB" dirty="0"/>
              <a:t> </a:t>
            </a:r>
            <a:r>
              <a:rPr lang="en-GB" dirty="0" smtClean="0"/>
              <a:t>driver</a:t>
            </a:r>
            <a:r>
              <a:rPr lang="en-GB" dirty="0"/>
              <a:t>: " + e);</a:t>
            </a:r>
          </a:p>
          <a:p>
            <a:pPr defTabSz="739775">
              <a:defRPr/>
            </a:pPr>
            <a:r>
              <a:rPr lang="en-GB" dirty="0"/>
              <a:t>}</a:t>
            </a:r>
          </a:p>
        </p:txBody>
      </p:sp>
    </p:spTree>
    <p:extLst>
      <p:ext uri="{BB962C8B-B14F-4D97-AF65-F5344CB8AC3E}">
        <p14:creationId xmlns:p14="http://schemas.microsoft.com/office/powerpoint/2010/main" val="394583708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pPr marL="0" indent="0">
              <a:buNone/>
            </a:pPr>
            <a:r>
              <a:rPr lang="en-US" sz="2400" dirty="0"/>
              <a:t>The Java Logging API can be configured in two ways</a:t>
            </a:r>
            <a:r>
              <a:rPr lang="en-US" sz="2400" dirty="0" smtClean="0"/>
              <a:t>:</a:t>
            </a:r>
            <a:endParaRPr lang="en-US" sz="2400" dirty="0"/>
          </a:p>
          <a:p>
            <a:r>
              <a:rPr lang="en-US" sz="2400" dirty="0"/>
              <a:t>Via a configuration </a:t>
            </a:r>
            <a:r>
              <a:rPr lang="en-US" sz="2400" dirty="0" smtClean="0"/>
              <a:t>class</a:t>
            </a:r>
          </a:p>
          <a:p>
            <a:pPr lvl="1"/>
            <a:r>
              <a:rPr lang="en-US" sz="2000" dirty="0"/>
              <a:t>JVM parameter </a:t>
            </a:r>
            <a:r>
              <a:rPr lang="en-US" sz="2000" dirty="0" err="1"/>
              <a:t>java.util.logging.config.class</a:t>
            </a:r>
            <a:endParaRPr lang="en-US" sz="2000" dirty="0"/>
          </a:p>
          <a:p>
            <a:r>
              <a:rPr lang="en-US" sz="2400" dirty="0"/>
              <a:t>Via a configuration file</a:t>
            </a:r>
            <a:r>
              <a:rPr lang="en-US" sz="2400" dirty="0" smtClean="0"/>
              <a:t>.</a:t>
            </a:r>
          </a:p>
          <a:p>
            <a:pPr lvl="1"/>
            <a:r>
              <a:rPr lang="en-US" sz="2000" dirty="0"/>
              <a:t>default logging configuration file located at "lib/</a:t>
            </a:r>
            <a:r>
              <a:rPr lang="en-US" sz="2000" dirty="0" err="1" smtClean="0"/>
              <a:t>logging.properties</a:t>
            </a:r>
            <a:r>
              <a:rPr lang="en-US" sz="2000" dirty="0" smtClean="0"/>
              <a:t>”</a:t>
            </a:r>
          </a:p>
          <a:p>
            <a:pPr lvl="1"/>
            <a:r>
              <a:rPr lang="en-US" sz="2000" dirty="0"/>
              <a:t>setting the JVM property </a:t>
            </a:r>
            <a:r>
              <a:rPr lang="en-US" sz="2000" dirty="0" err="1" smtClean="0"/>
              <a:t>java.util.logging.config.file</a:t>
            </a:r>
            <a:endParaRPr lang="en-US" sz="2000" dirty="0"/>
          </a:p>
        </p:txBody>
      </p:sp>
      <p:sp>
        <p:nvSpPr>
          <p:cNvPr id="4" name="Rectangular Callout 3"/>
          <p:cNvSpPr/>
          <p:nvPr/>
        </p:nvSpPr>
        <p:spPr>
          <a:xfrm>
            <a:off x="6126102" y="3227295"/>
            <a:ext cx="2822725" cy="612648"/>
          </a:xfrm>
          <a:prstGeom prst="wedgeRectCallout">
            <a:avLst>
              <a:gd name="adj1" fmla="val -39015"/>
              <a:gd name="adj2" fmla="val 739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Located in JRE folder, so applies for every application</a:t>
            </a:r>
            <a:endParaRPr lang="en-US" sz="1400" dirty="0"/>
          </a:p>
        </p:txBody>
      </p:sp>
    </p:spTree>
    <p:extLst>
      <p:ext uri="{BB962C8B-B14F-4D97-AF65-F5344CB8AC3E}">
        <p14:creationId xmlns:p14="http://schemas.microsoft.com/office/powerpoint/2010/main" val="121620391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configure</a:t>
            </a:r>
            <a:endParaRPr lang="en-US" dirty="0"/>
          </a:p>
        </p:txBody>
      </p:sp>
      <p:sp>
        <p:nvSpPr>
          <p:cNvPr id="3" name="Content Placeholder 2"/>
          <p:cNvSpPr>
            <a:spLocks noGrp="1"/>
          </p:cNvSpPr>
          <p:nvPr>
            <p:ph idx="1"/>
          </p:nvPr>
        </p:nvSpPr>
        <p:spPr/>
        <p:txBody>
          <a:bodyPr/>
          <a:lstStyle/>
          <a:p>
            <a:r>
              <a:rPr lang="en-US" dirty="0" smtClean="0"/>
              <a:t>Handlers (</a:t>
            </a:r>
            <a:r>
              <a:rPr lang="en-US" dirty="0"/>
              <a:t>e.g. </a:t>
            </a:r>
            <a:r>
              <a:rPr lang="en-US" dirty="0" err="1" smtClean="0"/>
              <a:t>ConsoleHandler</a:t>
            </a:r>
            <a:r>
              <a:rPr lang="en-US" dirty="0" smtClean="0"/>
              <a:t>, </a:t>
            </a:r>
            <a:r>
              <a:rPr lang="en-US" dirty="0" err="1" smtClean="0"/>
              <a:t>FileHandler</a:t>
            </a:r>
            <a:r>
              <a:rPr lang="en-US" dirty="0" smtClean="0"/>
              <a:t>, </a:t>
            </a:r>
            <a:r>
              <a:rPr lang="en-US" dirty="0" err="1" smtClean="0"/>
              <a:t>StreamHandler</a:t>
            </a:r>
            <a:r>
              <a:rPr lang="en-US" dirty="0" smtClean="0"/>
              <a:t>, </a:t>
            </a:r>
            <a:r>
              <a:rPr lang="en-US" dirty="0" err="1" smtClean="0"/>
              <a:t>SocketHandler</a:t>
            </a:r>
            <a:r>
              <a:rPr lang="en-US" dirty="0" smtClean="0"/>
              <a:t>, </a:t>
            </a:r>
            <a:r>
              <a:rPr lang="en-US" dirty="0" err="1" smtClean="0"/>
              <a:t>MemoryHandler</a:t>
            </a:r>
            <a:r>
              <a:rPr lang="en-US" dirty="0" smtClean="0"/>
              <a:t>)</a:t>
            </a:r>
          </a:p>
          <a:p>
            <a:r>
              <a:rPr lang="en-US" dirty="0" smtClean="0"/>
              <a:t>Formatters (e.g. </a:t>
            </a:r>
            <a:r>
              <a:rPr lang="en-US" dirty="0" err="1" smtClean="0"/>
              <a:t>SimpleFormatter</a:t>
            </a:r>
            <a:r>
              <a:rPr lang="en-US" dirty="0" smtClean="0"/>
              <a:t>, </a:t>
            </a:r>
            <a:r>
              <a:rPr lang="en-US" dirty="0" err="1" smtClean="0"/>
              <a:t>XMLFormatter</a:t>
            </a:r>
            <a:r>
              <a:rPr lang="en-US" dirty="0" smtClean="0"/>
              <a:t>)</a:t>
            </a:r>
          </a:p>
          <a:p>
            <a:r>
              <a:rPr lang="en-US" dirty="0" smtClean="0"/>
              <a:t>Levels  </a:t>
            </a:r>
            <a:r>
              <a:rPr lang="en-US" dirty="0"/>
              <a:t>(e.g. </a:t>
            </a:r>
            <a:r>
              <a:rPr lang="en-US" dirty="0" smtClean="0"/>
              <a:t>SEVERE, WARNING, INFO, CONFIG, FINE, FINER, FINEST)</a:t>
            </a:r>
            <a:endParaRPr lang="en-US" dirty="0"/>
          </a:p>
        </p:txBody>
      </p:sp>
    </p:spTree>
    <p:extLst>
      <p:ext uri="{BB962C8B-B14F-4D97-AF65-F5344CB8AC3E}">
        <p14:creationId xmlns:p14="http://schemas.microsoft.com/office/powerpoint/2010/main" val="62194581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sz="2400" dirty="0" smtClean="0">
                <a:hlinkClick r:id="rId2"/>
              </a:rPr>
              <a:t>http://tutorials.jenkov.com/jdbc/index.html</a:t>
            </a:r>
          </a:p>
          <a:p>
            <a:r>
              <a:rPr lang="en-US" sz="2400" dirty="0" smtClean="0">
                <a:hlinkClick r:id="rId2"/>
              </a:rPr>
              <a:t>http://tutorials.jenkov.com/java-logging/index.html</a:t>
            </a:r>
            <a:r>
              <a:rPr lang="en-US" sz="2400" dirty="0" smtClean="0"/>
              <a:t> </a:t>
            </a:r>
          </a:p>
          <a:p>
            <a:r>
              <a:rPr lang="en-US" sz="2400" dirty="0" smtClean="0">
                <a:hlinkClick r:id="rId3"/>
              </a:rPr>
              <a:t>https://github.com/arktekk/jcp/blob/master/Slides/Appendix%20A%20-%20Accessing%20Databases%20using%20JDBC.pptx?raw=true</a:t>
            </a:r>
            <a:endParaRPr lang="en-US" sz="2400" dirty="0" smtClean="0"/>
          </a:p>
          <a:p>
            <a:r>
              <a:rPr lang="en-US" sz="2400" dirty="0" smtClean="0"/>
              <a:t>Patterns of Enterprise Application Architecture, Fowler</a:t>
            </a:r>
          </a:p>
          <a:p>
            <a:r>
              <a:rPr lang="en-US" sz="2400" dirty="0" smtClean="0"/>
              <a:t>Data Access Patterns: Database Interactions in Object-Oriented Applications, Nock</a:t>
            </a:r>
            <a:endParaRPr lang="en-US" sz="2400" dirty="0"/>
          </a:p>
        </p:txBody>
      </p:sp>
    </p:spTree>
    <p:extLst>
      <p:ext uri="{BB962C8B-B14F-4D97-AF65-F5344CB8AC3E}">
        <p14:creationId xmlns:p14="http://schemas.microsoft.com/office/powerpoint/2010/main" val="591866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mtClean="0"/>
              <a:t>Motivation</a:t>
            </a:r>
            <a:endParaRPr lang="en-US"/>
          </a:p>
        </p:txBody>
      </p:sp>
      <p:sp>
        <p:nvSpPr>
          <p:cNvPr id="3075" name="Rectangle 3"/>
          <p:cNvSpPr>
            <a:spLocks noGrp="1" noChangeArrowheads="1"/>
          </p:cNvSpPr>
          <p:nvPr>
            <p:ph sz="half" idx="1"/>
          </p:nvPr>
        </p:nvSpPr>
        <p:spPr/>
        <p:txBody>
          <a:bodyPr/>
          <a:lstStyle/>
          <a:p>
            <a:r>
              <a:rPr lang="en-US" smtClean="0"/>
              <a:t>Most software systems require persistent data (i.e. data that persists between program executions).</a:t>
            </a:r>
          </a:p>
          <a:p>
            <a:r>
              <a:rPr lang="en-US" smtClean="0"/>
              <a:t>In general, distributing low-level data access logic throughout a program is not a good idea (design).</a:t>
            </a:r>
            <a:endParaRPr lang="en-US"/>
          </a:p>
        </p:txBody>
      </p:sp>
      <p:sp>
        <p:nvSpPr>
          <p:cNvPr id="2" name="Rectangle 1"/>
          <p:cNvSpPr/>
          <p:nvPr/>
        </p:nvSpPr>
        <p:spPr>
          <a:xfrm>
            <a:off x="5926138" y="1393825"/>
            <a:ext cx="25908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7" name="TextBox 2"/>
          <p:cNvSpPr txBox="1">
            <a:spLocks noChangeArrowheads="1"/>
          </p:cNvSpPr>
          <p:nvPr/>
        </p:nvSpPr>
        <p:spPr bwMode="auto">
          <a:xfrm>
            <a:off x="5942013" y="1393825"/>
            <a:ext cx="1243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t>Program</a:t>
            </a:r>
          </a:p>
        </p:txBody>
      </p:sp>
      <p:sp>
        <p:nvSpPr>
          <p:cNvPr id="7" name="Rectangle 6"/>
          <p:cNvSpPr/>
          <p:nvPr/>
        </p:nvSpPr>
        <p:spPr>
          <a:xfrm>
            <a:off x="6564313" y="2000250"/>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7788275" y="2000250"/>
            <a:ext cx="533400"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919913" y="2792413"/>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6154738" y="2792413"/>
            <a:ext cx="533400"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Connector 4"/>
          <p:cNvCxnSpPr>
            <a:stCxn id="7" idx="3"/>
            <a:endCxn id="8" idx="1"/>
          </p:cNvCxnSpPr>
          <p:nvPr/>
        </p:nvCxnSpPr>
        <p:spPr>
          <a:xfrm>
            <a:off x="7096125" y="2254250"/>
            <a:ext cx="692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2"/>
            <a:endCxn id="10" idx="0"/>
          </p:cNvCxnSpPr>
          <p:nvPr/>
        </p:nvCxnSpPr>
        <p:spPr>
          <a:xfrm flipH="1">
            <a:off x="6421438" y="2508250"/>
            <a:ext cx="407987" cy="284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9" idx="0"/>
          </p:cNvCxnSpPr>
          <p:nvPr/>
        </p:nvCxnSpPr>
        <p:spPr>
          <a:xfrm>
            <a:off x="6829425" y="2508250"/>
            <a:ext cx="355600" cy="284163"/>
          </a:xfrm>
          <a:prstGeom prst="line">
            <a:avLst/>
          </a:prstGeom>
        </p:spPr>
        <p:style>
          <a:lnRef idx="1">
            <a:schemeClr val="accent1"/>
          </a:lnRef>
          <a:fillRef idx="0">
            <a:schemeClr val="accent1"/>
          </a:fillRef>
          <a:effectRef idx="0">
            <a:schemeClr val="accent1"/>
          </a:effectRef>
          <a:fontRef idx="minor">
            <a:schemeClr val="tx1"/>
          </a:fontRef>
        </p:style>
      </p:cxnSp>
      <p:grpSp>
        <p:nvGrpSpPr>
          <p:cNvPr id="3085" name="Group 14"/>
          <p:cNvGrpSpPr>
            <a:grpSpLocks/>
          </p:cNvGrpSpPr>
          <p:nvPr/>
        </p:nvGrpSpPr>
        <p:grpSpPr bwMode="auto">
          <a:xfrm>
            <a:off x="6792913" y="5062538"/>
            <a:ext cx="1016000" cy="1371600"/>
            <a:chOff x="6788898" y="4495800"/>
            <a:chExt cx="1016553" cy="1371600"/>
          </a:xfrm>
        </p:grpSpPr>
        <p:sp>
          <p:nvSpPr>
            <p:cNvPr id="14" name="Flowchart: Magnetic Disk 13"/>
            <p:cNvSpPr/>
            <p:nvPr/>
          </p:nvSpPr>
          <p:spPr>
            <a:xfrm>
              <a:off x="6788898" y="4495800"/>
              <a:ext cx="1016553" cy="1371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092" name="TextBox 17"/>
            <p:cNvSpPr txBox="1">
              <a:spLocks noChangeArrowheads="1"/>
            </p:cNvSpPr>
            <p:nvPr/>
          </p:nvSpPr>
          <p:spPr bwMode="auto">
            <a:xfrm>
              <a:off x="6914697" y="5100935"/>
              <a:ext cx="7749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solidFill>
                    <a:srgbClr val="FFFFFF"/>
                  </a:solidFill>
                </a:rPr>
                <a:t>Data</a:t>
              </a:r>
            </a:p>
          </p:txBody>
        </p:sp>
      </p:grpSp>
      <p:cxnSp>
        <p:nvCxnSpPr>
          <p:cNvPr id="17" name="Straight Connector 16"/>
          <p:cNvCxnSpPr>
            <a:stCxn id="10" idx="2"/>
          </p:cNvCxnSpPr>
          <p:nvPr/>
        </p:nvCxnSpPr>
        <p:spPr>
          <a:xfrm>
            <a:off x="6421438" y="3300413"/>
            <a:ext cx="585787" cy="1881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2"/>
          </p:cNvCxnSpPr>
          <p:nvPr/>
        </p:nvCxnSpPr>
        <p:spPr>
          <a:xfrm flipH="1">
            <a:off x="7562850" y="2508250"/>
            <a:ext cx="492125" cy="255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2"/>
            <a:endCxn id="14" idx="1"/>
          </p:cNvCxnSpPr>
          <p:nvPr/>
        </p:nvCxnSpPr>
        <p:spPr>
          <a:xfrm>
            <a:off x="7185025" y="3300413"/>
            <a:ext cx="115888" cy="1762125"/>
          </a:xfrm>
          <a:prstGeom prst="line">
            <a:avLst/>
          </a:prstGeom>
        </p:spPr>
        <p:style>
          <a:lnRef idx="1">
            <a:schemeClr val="accent1"/>
          </a:lnRef>
          <a:fillRef idx="0">
            <a:schemeClr val="accent1"/>
          </a:fillRef>
          <a:effectRef idx="0">
            <a:schemeClr val="accent1"/>
          </a:effectRef>
          <a:fontRef idx="minor">
            <a:schemeClr val="tx1"/>
          </a:fontRef>
        </p:style>
      </p:cxnSp>
      <p:sp>
        <p:nvSpPr>
          <p:cNvPr id="3089" name="TextBox 32"/>
          <p:cNvSpPr txBox="1">
            <a:spLocks noChangeArrowheads="1"/>
          </p:cNvSpPr>
          <p:nvPr/>
        </p:nvSpPr>
        <p:spPr bwMode="auto">
          <a:xfrm>
            <a:off x="5859463" y="4008438"/>
            <a:ext cx="2152650" cy="400050"/>
          </a:xfrm>
          <a:prstGeom prst="rect">
            <a:avLst/>
          </a:prstGeom>
          <a:solidFill>
            <a:srgbClr val="FFFFFF">
              <a:alpha val="7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t>select * from Items</a:t>
            </a:r>
          </a:p>
        </p:txBody>
      </p:sp>
      <p:sp>
        <p:nvSpPr>
          <p:cNvPr id="3090" name="TextBox 33"/>
          <p:cNvSpPr txBox="1">
            <a:spLocks noChangeArrowheads="1"/>
          </p:cNvSpPr>
          <p:nvPr/>
        </p:nvSpPr>
        <p:spPr bwMode="auto">
          <a:xfrm>
            <a:off x="6467475" y="4400550"/>
            <a:ext cx="2432050" cy="400050"/>
          </a:xfrm>
          <a:prstGeom prst="rect">
            <a:avLst/>
          </a:prstGeom>
          <a:solidFill>
            <a:srgbClr val="FFFFFF">
              <a:alpha val="7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t>rs.getString("Name")</a:t>
            </a:r>
          </a:p>
        </p:txBody>
      </p:sp>
    </p:spTree>
    <p:extLst>
      <p:ext uri="{BB962C8B-B14F-4D97-AF65-F5344CB8AC3E}">
        <p14:creationId xmlns:p14="http://schemas.microsoft.com/office/powerpoint/2010/main" val="239343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Data Access Layer</a:t>
            </a:r>
            <a:endParaRPr lang="en-US"/>
          </a:p>
        </p:txBody>
      </p:sp>
      <p:sp>
        <p:nvSpPr>
          <p:cNvPr id="4099" name="Rectangle 3"/>
          <p:cNvSpPr>
            <a:spLocks noGrp="1" noChangeArrowheads="1"/>
          </p:cNvSpPr>
          <p:nvPr>
            <p:ph type="body" idx="1"/>
          </p:nvPr>
        </p:nvSpPr>
        <p:spPr/>
        <p:txBody>
          <a:bodyPr/>
          <a:lstStyle/>
          <a:p>
            <a:r>
              <a:rPr lang="en-US" sz="2400" dirty="0" smtClean="0"/>
              <a:t>A better design is one that includes a data access layer which encapsulates the details of the underlying persistence API.</a:t>
            </a:r>
          </a:p>
          <a:p>
            <a:r>
              <a:rPr lang="en-US" sz="2400" dirty="0" smtClean="0"/>
              <a:t>It abstracts the low-level details of persistent storage.</a:t>
            </a:r>
          </a:p>
          <a:p>
            <a:r>
              <a:rPr lang="en-US" sz="2400" dirty="0" smtClean="0"/>
              <a:t>It provides an interface that is usually a better match for the style of programming used in the domain logic. For example, the data access layer might provide an OO interface onto relational data.</a:t>
            </a:r>
            <a:endParaRPr lang="en-US" sz="2400" dirty="0"/>
          </a:p>
        </p:txBody>
      </p:sp>
    </p:spTree>
    <p:extLst>
      <p:ext uri="{BB962C8B-B14F-4D97-AF65-F5344CB8AC3E}">
        <p14:creationId xmlns:p14="http://schemas.microsoft.com/office/powerpoint/2010/main" val="57247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8350" y="869950"/>
            <a:ext cx="25908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3" name="TextBox 4"/>
          <p:cNvSpPr txBox="1">
            <a:spLocks noChangeArrowheads="1"/>
          </p:cNvSpPr>
          <p:nvPr/>
        </p:nvSpPr>
        <p:spPr bwMode="auto">
          <a:xfrm>
            <a:off x="782638" y="869950"/>
            <a:ext cx="124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t>Program</a:t>
            </a:r>
          </a:p>
        </p:txBody>
      </p:sp>
      <p:sp>
        <p:nvSpPr>
          <p:cNvPr id="6" name="Rectangle 5"/>
          <p:cNvSpPr/>
          <p:nvPr/>
        </p:nvSpPr>
        <p:spPr>
          <a:xfrm>
            <a:off x="1404938" y="1476375"/>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628900" y="1476375"/>
            <a:ext cx="533400"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760538" y="2268538"/>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996950" y="2268538"/>
            <a:ext cx="531813"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 name="Straight Connector 9"/>
          <p:cNvCxnSpPr>
            <a:stCxn id="6" idx="3"/>
            <a:endCxn id="7" idx="1"/>
          </p:cNvCxnSpPr>
          <p:nvPr/>
        </p:nvCxnSpPr>
        <p:spPr>
          <a:xfrm>
            <a:off x="1936750" y="1730375"/>
            <a:ext cx="692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2"/>
            <a:endCxn id="9" idx="0"/>
          </p:cNvCxnSpPr>
          <p:nvPr/>
        </p:nvCxnSpPr>
        <p:spPr>
          <a:xfrm flipH="1">
            <a:off x="1262063" y="1984375"/>
            <a:ext cx="407987" cy="284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8" idx="0"/>
          </p:cNvCxnSpPr>
          <p:nvPr/>
        </p:nvCxnSpPr>
        <p:spPr>
          <a:xfrm>
            <a:off x="1670050" y="1984375"/>
            <a:ext cx="357188" cy="284163"/>
          </a:xfrm>
          <a:prstGeom prst="line">
            <a:avLst/>
          </a:prstGeom>
        </p:spPr>
        <p:style>
          <a:lnRef idx="1">
            <a:schemeClr val="accent1"/>
          </a:lnRef>
          <a:fillRef idx="0">
            <a:schemeClr val="accent1"/>
          </a:fillRef>
          <a:effectRef idx="0">
            <a:schemeClr val="accent1"/>
          </a:effectRef>
          <a:fontRef idx="minor">
            <a:schemeClr val="tx1"/>
          </a:fontRef>
        </p:style>
      </p:cxnSp>
      <p:grpSp>
        <p:nvGrpSpPr>
          <p:cNvPr id="5131" name="Group 12"/>
          <p:cNvGrpSpPr>
            <a:grpSpLocks/>
          </p:cNvGrpSpPr>
          <p:nvPr/>
        </p:nvGrpSpPr>
        <p:grpSpPr bwMode="auto">
          <a:xfrm>
            <a:off x="1633538" y="4540250"/>
            <a:ext cx="1016000" cy="1371600"/>
            <a:chOff x="6788898" y="4495800"/>
            <a:chExt cx="1016553" cy="1371600"/>
          </a:xfrm>
        </p:grpSpPr>
        <p:sp>
          <p:nvSpPr>
            <p:cNvPr id="14" name="Flowchart: Magnetic Disk 13"/>
            <p:cNvSpPr/>
            <p:nvPr/>
          </p:nvSpPr>
          <p:spPr>
            <a:xfrm>
              <a:off x="6788898" y="4495800"/>
              <a:ext cx="1016553" cy="1371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162" name="TextBox 14"/>
            <p:cNvSpPr txBox="1">
              <a:spLocks noChangeArrowheads="1"/>
            </p:cNvSpPr>
            <p:nvPr/>
          </p:nvSpPr>
          <p:spPr bwMode="auto">
            <a:xfrm>
              <a:off x="6914697" y="5100935"/>
              <a:ext cx="7749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solidFill>
                    <a:srgbClr val="FFFFFF"/>
                  </a:solidFill>
                </a:rPr>
                <a:t>Data</a:t>
              </a:r>
            </a:p>
          </p:txBody>
        </p:sp>
      </p:grpSp>
      <p:cxnSp>
        <p:nvCxnSpPr>
          <p:cNvPr id="16" name="Straight Connector 15"/>
          <p:cNvCxnSpPr>
            <a:stCxn id="9" idx="2"/>
          </p:cNvCxnSpPr>
          <p:nvPr/>
        </p:nvCxnSpPr>
        <p:spPr>
          <a:xfrm>
            <a:off x="1262063" y="2776538"/>
            <a:ext cx="587375" cy="1881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p:cNvCxnSpPr>
          <p:nvPr/>
        </p:nvCxnSpPr>
        <p:spPr>
          <a:xfrm flipH="1">
            <a:off x="2405063" y="1984375"/>
            <a:ext cx="490537" cy="255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14" idx="1"/>
          </p:cNvCxnSpPr>
          <p:nvPr/>
        </p:nvCxnSpPr>
        <p:spPr>
          <a:xfrm>
            <a:off x="2027238" y="2776538"/>
            <a:ext cx="114300" cy="1763712"/>
          </a:xfrm>
          <a:prstGeom prst="line">
            <a:avLst/>
          </a:prstGeom>
        </p:spPr>
        <p:style>
          <a:lnRef idx="1">
            <a:schemeClr val="accent1"/>
          </a:lnRef>
          <a:fillRef idx="0">
            <a:schemeClr val="accent1"/>
          </a:fillRef>
          <a:effectRef idx="0">
            <a:schemeClr val="accent1"/>
          </a:effectRef>
          <a:fontRef idx="minor">
            <a:schemeClr val="tx1"/>
          </a:fontRef>
        </p:style>
      </p:cxnSp>
      <p:sp>
        <p:nvSpPr>
          <p:cNvPr id="5135" name="TextBox 18"/>
          <p:cNvSpPr txBox="1">
            <a:spLocks noChangeArrowheads="1"/>
          </p:cNvSpPr>
          <p:nvPr/>
        </p:nvSpPr>
        <p:spPr bwMode="auto">
          <a:xfrm>
            <a:off x="701675" y="3484563"/>
            <a:ext cx="2151063" cy="400050"/>
          </a:xfrm>
          <a:prstGeom prst="rect">
            <a:avLst/>
          </a:prstGeom>
          <a:solidFill>
            <a:srgbClr val="FFFFFF">
              <a:alpha val="7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t>select * from Items</a:t>
            </a:r>
          </a:p>
        </p:txBody>
      </p:sp>
      <p:sp>
        <p:nvSpPr>
          <p:cNvPr id="5136" name="TextBox 19"/>
          <p:cNvSpPr txBox="1">
            <a:spLocks noChangeArrowheads="1"/>
          </p:cNvSpPr>
          <p:nvPr/>
        </p:nvSpPr>
        <p:spPr bwMode="auto">
          <a:xfrm>
            <a:off x="1308100" y="3878263"/>
            <a:ext cx="2432050" cy="400050"/>
          </a:xfrm>
          <a:prstGeom prst="rect">
            <a:avLst/>
          </a:prstGeom>
          <a:solidFill>
            <a:srgbClr val="FFFFFF">
              <a:alpha val="7097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a:t>rs.getString("Name")</a:t>
            </a:r>
          </a:p>
        </p:txBody>
      </p:sp>
      <p:sp>
        <p:nvSpPr>
          <p:cNvPr id="5137" name="AutoShape 6"/>
          <p:cNvSpPr>
            <a:spLocks noChangeArrowheads="1"/>
          </p:cNvSpPr>
          <p:nvPr/>
        </p:nvSpPr>
        <p:spPr bwMode="auto">
          <a:xfrm>
            <a:off x="3886200" y="3357563"/>
            <a:ext cx="1066800" cy="381000"/>
          </a:xfrm>
          <a:prstGeom prst="rightArrow">
            <a:avLst>
              <a:gd name="adj1" fmla="val 50000"/>
              <a:gd name="adj2" fmla="val 70000"/>
            </a:avLst>
          </a:prstGeom>
          <a:solidFill>
            <a:schemeClr val="accent2"/>
          </a:solidFill>
          <a:ln w="9525">
            <a:solidFill>
              <a:schemeClr val="tx1"/>
            </a:solidFill>
            <a:miter lim="800000"/>
            <a:headEnd/>
            <a:tailEnd/>
          </a:ln>
        </p:spPr>
        <p:txBody>
          <a:bodyPr wrap="none" anchor="ctr"/>
          <a:lstStyle/>
          <a:p>
            <a:endParaRPr lang="en-US"/>
          </a:p>
        </p:txBody>
      </p:sp>
      <p:sp>
        <p:nvSpPr>
          <p:cNvPr id="22" name="Rectangle 21"/>
          <p:cNvSpPr/>
          <p:nvPr/>
        </p:nvSpPr>
        <p:spPr>
          <a:xfrm>
            <a:off x="5708650" y="600075"/>
            <a:ext cx="25908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39" name="TextBox 22"/>
          <p:cNvSpPr txBox="1">
            <a:spLocks noChangeArrowheads="1"/>
          </p:cNvSpPr>
          <p:nvPr/>
        </p:nvSpPr>
        <p:spPr bwMode="auto">
          <a:xfrm>
            <a:off x="5722938" y="600075"/>
            <a:ext cx="124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t>Program</a:t>
            </a:r>
          </a:p>
        </p:txBody>
      </p:sp>
      <p:sp>
        <p:nvSpPr>
          <p:cNvPr id="24" name="Rectangle 23"/>
          <p:cNvSpPr/>
          <p:nvPr/>
        </p:nvSpPr>
        <p:spPr>
          <a:xfrm>
            <a:off x="6345238" y="1206500"/>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7569200" y="1206500"/>
            <a:ext cx="533400"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6700838" y="1998663"/>
            <a:ext cx="531812"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Rectangle 26"/>
          <p:cNvSpPr/>
          <p:nvPr/>
        </p:nvSpPr>
        <p:spPr>
          <a:xfrm>
            <a:off x="5937250" y="1998663"/>
            <a:ext cx="531813" cy="50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8" name="Straight Connector 27"/>
          <p:cNvCxnSpPr>
            <a:stCxn id="24" idx="3"/>
            <a:endCxn id="25" idx="1"/>
          </p:cNvCxnSpPr>
          <p:nvPr/>
        </p:nvCxnSpPr>
        <p:spPr>
          <a:xfrm>
            <a:off x="6877050" y="1460500"/>
            <a:ext cx="692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4" idx="2"/>
            <a:endCxn id="27" idx="0"/>
          </p:cNvCxnSpPr>
          <p:nvPr/>
        </p:nvCxnSpPr>
        <p:spPr>
          <a:xfrm flipH="1">
            <a:off x="6202363" y="1714500"/>
            <a:ext cx="407987" cy="284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2"/>
            <a:endCxn id="26" idx="0"/>
          </p:cNvCxnSpPr>
          <p:nvPr/>
        </p:nvCxnSpPr>
        <p:spPr>
          <a:xfrm>
            <a:off x="6610350" y="1714500"/>
            <a:ext cx="357188" cy="284163"/>
          </a:xfrm>
          <a:prstGeom prst="line">
            <a:avLst/>
          </a:prstGeom>
        </p:spPr>
        <p:style>
          <a:lnRef idx="1">
            <a:schemeClr val="accent1"/>
          </a:lnRef>
          <a:fillRef idx="0">
            <a:schemeClr val="accent1"/>
          </a:fillRef>
          <a:effectRef idx="0">
            <a:schemeClr val="accent1"/>
          </a:effectRef>
          <a:fontRef idx="minor">
            <a:schemeClr val="tx1"/>
          </a:fontRef>
        </p:style>
      </p:cxnSp>
      <p:grpSp>
        <p:nvGrpSpPr>
          <p:cNvPr id="5147" name="Group 30"/>
          <p:cNvGrpSpPr>
            <a:grpSpLocks/>
          </p:cNvGrpSpPr>
          <p:nvPr/>
        </p:nvGrpSpPr>
        <p:grpSpPr bwMode="auto">
          <a:xfrm>
            <a:off x="6494463" y="5337175"/>
            <a:ext cx="1017587" cy="1371600"/>
            <a:chOff x="6844599" y="5562600"/>
            <a:chExt cx="1016553" cy="1371600"/>
          </a:xfrm>
        </p:grpSpPr>
        <p:sp>
          <p:nvSpPr>
            <p:cNvPr id="32" name="Flowchart: Magnetic Disk 31"/>
            <p:cNvSpPr/>
            <p:nvPr/>
          </p:nvSpPr>
          <p:spPr>
            <a:xfrm>
              <a:off x="6844599" y="5562600"/>
              <a:ext cx="1016553" cy="1371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160" name="TextBox 32"/>
            <p:cNvSpPr txBox="1">
              <a:spLocks noChangeArrowheads="1"/>
            </p:cNvSpPr>
            <p:nvPr/>
          </p:nvSpPr>
          <p:spPr bwMode="auto">
            <a:xfrm>
              <a:off x="6981535" y="6160535"/>
              <a:ext cx="7737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a:solidFill>
                    <a:srgbClr val="FFFFFF"/>
                  </a:solidFill>
                </a:rPr>
                <a:t>Data</a:t>
              </a:r>
            </a:p>
          </p:txBody>
        </p:sp>
      </p:grpSp>
      <p:cxnSp>
        <p:nvCxnSpPr>
          <p:cNvPr id="34" name="Straight Connector 33"/>
          <p:cNvCxnSpPr>
            <a:stCxn id="27" idx="2"/>
          </p:cNvCxnSpPr>
          <p:nvPr/>
        </p:nvCxnSpPr>
        <p:spPr>
          <a:xfrm>
            <a:off x="6202363" y="2506663"/>
            <a:ext cx="427037" cy="1217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5" idx="2"/>
          </p:cNvCxnSpPr>
          <p:nvPr/>
        </p:nvCxnSpPr>
        <p:spPr>
          <a:xfrm flipH="1">
            <a:off x="7343775" y="1714500"/>
            <a:ext cx="492125" cy="2009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6" idx="2"/>
            <a:endCxn id="41" idx="0"/>
          </p:cNvCxnSpPr>
          <p:nvPr/>
        </p:nvCxnSpPr>
        <p:spPr>
          <a:xfrm>
            <a:off x="6967538" y="2506663"/>
            <a:ext cx="50800" cy="1217612"/>
          </a:xfrm>
          <a:prstGeom prst="line">
            <a:avLst/>
          </a:prstGeom>
        </p:spPr>
        <p:style>
          <a:lnRef idx="1">
            <a:schemeClr val="accent1"/>
          </a:lnRef>
          <a:fillRef idx="0">
            <a:schemeClr val="accent1"/>
          </a:fillRef>
          <a:effectRef idx="0">
            <a:schemeClr val="accent1"/>
          </a:effectRef>
          <a:fontRef idx="minor">
            <a:schemeClr val="tx1"/>
          </a:fontRef>
        </p:style>
      </p:cxnSp>
      <p:grpSp>
        <p:nvGrpSpPr>
          <p:cNvPr id="5151" name="Group 45"/>
          <p:cNvGrpSpPr>
            <a:grpSpLocks/>
          </p:cNvGrpSpPr>
          <p:nvPr/>
        </p:nvGrpSpPr>
        <p:grpSpPr bwMode="auto">
          <a:xfrm>
            <a:off x="5722938" y="3724275"/>
            <a:ext cx="2582862" cy="563563"/>
            <a:chOff x="5715000" y="4388389"/>
            <a:chExt cx="2583695" cy="564612"/>
          </a:xfrm>
        </p:grpSpPr>
        <p:sp>
          <p:nvSpPr>
            <p:cNvPr id="41" name="Rectangle 40"/>
            <p:cNvSpPr/>
            <p:nvPr/>
          </p:nvSpPr>
          <p:spPr>
            <a:xfrm>
              <a:off x="5722940" y="4388389"/>
              <a:ext cx="2575755" cy="564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58" name="TextBox 41"/>
            <p:cNvSpPr txBox="1">
              <a:spLocks noChangeArrowheads="1"/>
            </p:cNvSpPr>
            <p:nvPr/>
          </p:nvSpPr>
          <p:spPr bwMode="auto">
            <a:xfrm>
              <a:off x="5715000" y="4425116"/>
              <a:ext cx="25836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eaLnBrk="1" hangingPunct="1"/>
              <a:r>
                <a:rPr lang="en-US"/>
                <a:t>Data Access Layer</a:t>
              </a:r>
            </a:p>
          </p:txBody>
        </p:sp>
      </p:grpSp>
      <p:cxnSp>
        <p:nvCxnSpPr>
          <p:cNvPr id="53" name="Straight Connector 52"/>
          <p:cNvCxnSpPr>
            <a:endCxn id="32" idx="1"/>
          </p:cNvCxnSpPr>
          <p:nvPr/>
        </p:nvCxnSpPr>
        <p:spPr>
          <a:xfrm flipH="1">
            <a:off x="7004050" y="4264025"/>
            <a:ext cx="14288" cy="1073150"/>
          </a:xfrm>
          <a:prstGeom prst="line">
            <a:avLst/>
          </a:prstGeom>
        </p:spPr>
        <p:style>
          <a:lnRef idx="1">
            <a:schemeClr val="accent1"/>
          </a:lnRef>
          <a:fillRef idx="0">
            <a:schemeClr val="accent1"/>
          </a:fillRef>
          <a:effectRef idx="0">
            <a:schemeClr val="accent1"/>
          </a:effectRef>
          <a:fontRef idx="minor">
            <a:schemeClr val="tx1"/>
          </a:fontRef>
        </p:style>
      </p:cxnSp>
      <p:sp>
        <p:nvSpPr>
          <p:cNvPr id="5153" name="TextBox 36"/>
          <p:cNvSpPr txBox="1">
            <a:spLocks noChangeArrowheads="1"/>
          </p:cNvSpPr>
          <p:nvPr/>
        </p:nvSpPr>
        <p:spPr bwMode="auto">
          <a:xfrm>
            <a:off x="5700713" y="4495800"/>
            <a:ext cx="1960562" cy="368300"/>
          </a:xfrm>
          <a:prstGeom prst="rect">
            <a:avLst/>
          </a:prstGeom>
          <a:solidFill>
            <a:srgbClr val="FFFFFF">
              <a:alpha val="7058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select * from Items</a:t>
            </a:r>
          </a:p>
        </p:txBody>
      </p:sp>
      <p:sp>
        <p:nvSpPr>
          <p:cNvPr id="5154" name="TextBox 37"/>
          <p:cNvSpPr txBox="1">
            <a:spLocks noChangeArrowheads="1"/>
          </p:cNvSpPr>
          <p:nvPr/>
        </p:nvSpPr>
        <p:spPr bwMode="auto">
          <a:xfrm>
            <a:off x="6308725" y="4887913"/>
            <a:ext cx="2149475" cy="369887"/>
          </a:xfrm>
          <a:prstGeom prst="rect">
            <a:avLst/>
          </a:prstGeom>
          <a:solidFill>
            <a:srgbClr val="FFFFFF">
              <a:alpha val="7058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rs.getString("Name")</a:t>
            </a:r>
          </a:p>
        </p:txBody>
      </p:sp>
      <p:sp>
        <p:nvSpPr>
          <p:cNvPr id="5155" name="TextBox 55"/>
          <p:cNvSpPr txBox="1">
            <a:spLocks noChangeArrowheads="1"/>
          </p:cNvSpPr>
          <p:nvPr/>
        </p:nvSpPr>
        <p:spPr bwMode="auto">
          <a:xfrm>
            <a:off x="5638800" y="2819400"/>
            <a:ext cx="2373313" cy="369888"/>
          </a:xfrm>
          <a:prstGeom prst="rect">
            <a:avLst/>
          </a:prstGeom>
          <a:solidFill>
            <a:srgbClr val="FFFFFF">
              <a:alpha val="7058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customer = dao.find(id)</a:t>
            </a:r>
          </a:p>
        </p:txBody>
      </p:sp>
      <p:sp>
        <p:nvSpPr>
          <p:cNvPr id="5156" name="TextBox 56"/>
          <p:cNvSpPr txBox="1">
            <a:spLocks noChangeArrowheads="1"/>
          </p:cNvSpPr>
          <p:nvPr/>
        </p:nvSpPr>
        <p:spPr bwMode="auto">
          <a:xfrm>
            <a:off x="6245225" y="3213100"/>
            <a:ext cx="1801813" cy="368300"/>
          </a:xfrm>
          <a:prstGeom prst="rect">
            <a:avLst/>
          </a:prstGeom>
          <a:solidFill>
            <a:srgbClr val="FFFFFF">
              <a:alpha val="7058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update(customer)</a:t>
            </a:r>
          </a:p>
        </p:txBody>
      </p:sp>
    </p:spTree>
    <p:extLst>
      <p:ext uri="{BB962C8B-B14F-4D97-AF65-F5344CB8AC3E}">
        <p14:creationId xmlns:p14="http://schemas.microsoft.com/office/powerpoint/2010/main" val="271213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Data Access Layer</a:t>
            </a:r>
            <a:endParaRPr lang="en-US"/>
          </a:p>
        </p:txBody>
      </p:sp>
      <p:sp>
        <p:nvSpPr>
          <p:cNvPr id="6147" name="Rectangle 3"/>
          <p:cNvSpPr>
            <a:spLocks noGrp="1" noChangeArrowheads="1"/>
          </p:cNvSpPr>
          <p:nvPr>
            <p:ph type="body" idx="1"/>
          </p:nvPr>
        </p:nvSpPr>
        <p:spPr/>
        <p:txBody>
          <a:bodyPr/>
          <a:lstStyle/>
          <a:p>
            <a:r>
              <a:rPr lang="en-US" sz="2000" dirty="0" smtClean="0"/>
              <a:t>To avoid problems associated with mixing SQL and application logic, SQL statements and data base design details are often encapsulated in a data access layer</a:t>
            </a:r>
          </a:p>
          <a:p>
            <a:r>
              <a:rPr lang="en-US" sz="2000" dirty="0" smtClean="0"/>
              <a:t>The data access layer presents an interface that is convenient for application programs.</a:t>
            </a:r>
            <a:endParaRPr lang="en-US" sz="2000"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008" y="3886200"/>
            <a:ext cx="250507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808" y="4191000"/>
            <a:ext cx="2514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6"/>
          <p:cNvSpPr>
            <a:spLocks noChangeArrowheads="1"/>
          </p:cNvSpPr>
          <p:nvPr/>
        </p:nvSpPr>
        <p:spPr bwMode="auto">
          <a:xfrm>
            <a:off x="4591608" y="4953000"/>
            <a:ext cx="1066800" cy="381000"/>
          </a:xfrm>
          <a:prstGeom prst="rightArrow">
            <a:avLst>
              <a:gd name="adj1" fmla="val 50000"/>
              <a:gd name="adj2" fmla="val 70000"/>
            </a:avLst>
          </a:prstGeom>
          <a:solidFill>
            <a:srgbClr val="E11837"/>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4191407030"/>
      </p:ext>
    </p:extLst>
  </p:cSld>
  <p:clrMapOvr>
    <a:masterClrMapping/>
  </p:clrMapOvr>
  <p:transition xmlns:p14="http://schemas.microsoft.com/office/powerpoint/2010/mai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SQL</a:t>
            </a:r>
            <a:endParaRPr lang="en-US"/>
          </a:p>
        </p:txBody>
      </p:sp>
      <p:sp>
        <p:nvSpPr>
          <p:cNvPr id="8195" name="Rectangle 3"/>
          <p:cNvSpPr>
            <a:spLocks noGrp="1" noChangeArrowheads="1"/>
          </p:cNvSpPr>
          <p:nvPr>
            <p:ph type="body" idx="1"/>
          </p:nvPr>
        </p:nvSpPr>
        <p:spPr/>
        <p:txBody>
          <a:bodyPr/>
          <a:lstStyle/>
          <a:p>
            <a:r>
              <a:rPr lang="en-US" sz="2000" dirty="0" smtClean="0"/>
              <a:t>Most software systems that need persistent storage more powerful than a flat file end up using a relational database management system</a:t>
            </a:r>
          </a:p>
          <a:p>
            <a:r>
              <a:rPr lang="en-US" sz="2000" dirty="0" smtClean="0"/>
              <a:t>SQL is the standard language for managing data in a relational database.</a:t>
            </a:r>
          </a:p>
          <a:p>
            <a:r>
              <a:rPr lang="en-US" sz="2000" dirty="0" smtClean="0"/>
              <a:t>Mixing SQL with application logic is considered poor design.</a:t>
            </a:r>
          </a:p>
          <a:p>
            <a:pPr lvl="1"/>
            <a:r>
              <a:rPr lang="en-US" sz="1800" dirty="0" smtClean="0"/>
              <a:t>Writing simple SQL statements takes a fair amount of skill, and writing efficient SQL statements takes even more. If you mix SQL and application logic, it makes it harder for those unskilled in SQL to work with the code.</a:t>
            </a:r>
          </a:p>
          <a:p>
            <a:pPr lvl="1"/>
            <a:r>
              <a:rPr lang="en-US" sz="1800" dirty="0" smtClean="0"/>
              <a:t>Changes to the database may necessitate changes to the SQL that accesses the database. If the SQL is spread throughout the program, a small change to the database might cause a strong ripple effect throughout the program.</a:t>
            </a:r>
          </a:p>
          <a:p>
            <a:endParaRPr lang="en-US" sz="2000" dirty="0" smtClean="0"/>
          </a:p>
          <a:p>
            <a:endParaRPr lang="en-US" sz="2000" dirty="0"/>
          </a:p>
        </p:txBody>
      </p:sp>
    </p:spTree>
    <p:extLst>
      <p:ext uri="{BB962C8B-B14F-4D97-AF65-F5344CB8AC3E}">
        <p14:creationId xmlns:p14="http://schemas.microsoft.com/office/powerpoint/2010/main" val="971165334"/>
      </p:ext>
    </p:extLst>
  </p:cSld>
  <p:clrMapOvr>
    <a:masterClrMapping/>
  </p:clrMapOvr>
</p:sld>
</file>

<file path=ppt/theme/theme1.xml><?xml version="1.0" encoding="utf-8"?>
<a:theme xmlns:a="http://schemas.openxmlformats.org/drawingml/2006/main" name="HAN standaard NL">
  <a:themeElements>
    <a:clrScheme name="HAN">
      <a:dk1>
        <a:sysClr val="windowText" lastClr="000000"/>
      </a:dk1>
      <a:lt1>
        <a:sysClr val="window" lastClr="FFFFFF"/>
      </a:lt1>
      <a:dk2>
        <a:srgbClr val="1F497D"/>
      </a:dk2>
      <a:lt2>
        <a:srgbClr val="EEECE1"/>
      </a:lt2>
      <a:accent1>
        <a:srgbClr val="0B1A58"/>
      </a:accent1>
      <a:accent2>
        <a:srgbClr val="E11837"/>
      </a:accent2>
      <a:accent3>
        <a:srgbClr val="009DD9"/>
      </a:accent3>
      <a:accent4>
        <a:srgbClr val="FF7200"/>
      </a:accent4>
      <a:accent5>
        <a:srgbClr val="A24CC8"/>
      </a:accent5>
      <a:accent6>
        <a:srgbClr val="317023"/>
      </a:accent6>
      <a:hlink>
        <a:srgbClr val="0B1A58"/>
      </a:hlink>
      <a:folHlink>
        <a:srgbClr val="009DD9"/>
      </a:folHlink>
    </a:clrScheme>
    <a:fontScheme name="HAN model print">
      <a:majorFont>
        <a:latin typeface="OfficinaSans"/>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3600" b="1" i="0" u="none" strike="noStrike" cap="none" normalizeH="0" baseline="0" smtClean="0">
            <a:ln>
              <a:noFill/>
            </a:ln>
            <a:solidFill>
              <a:srgbClr val="000000"/>
            </a:solidFill>
            <a:effectLst/>
            <a:latin typeface="Arial" charset="0"/>
          </a:defRPr>
        </a:defPPr>
      </a:lstStyle>
    </a:lnDef>
  </a:objectDefaults>
  <a:extraClrSchemeLst>
    <a:extraClrScheme>
      <a:clrScheme name="HAN model print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HAN model print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HAN model print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HAN model print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288D285236D5498F2142B3E71BCD5E" ma:contentTypeVersion="0" ma:contentTypeDescription="Een nieuw document maken." ma:contentTypeScope="" ma:versionID="4db958503e30f2135f0a8b57fe65066f">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B88E92E-3F1B-45D1-AB8F-8A76010FB1BF}"/>
</file>

<file path=customXml/itemProps2.xml><?xml version="1.0" encoding="utf-8"?>
<ds:datastoreItem xmlns:ds="http://schemas.openxmlformats.org/officeDocument/2006/customXml" ds:itemID="{7A232A38-0A11-4CEA-B749-740D7F0DE84E}"/>
</file>

<file path=customXml/itemProps3.xml><?xml version="1.0" encoding="utf-8"?>
<ds:datastoreItem xmlns:ds="http://schemas.openxmlformats.org/officeDocument/2006/customXml" ds:itemID="{0D89DC17-93D0-4FB2-8A36-75FADC04B5CD}"/>
</file>

<file path=docProps/app.xml><?xml version="1.0" encoding="utf-8"?>
<Properties xmlns="http://schemas.openxmlformats.org/officeDocument/2006/extended-properties" xmlns:vt="http://schemas.openxmlformats.org/officeDocument/2006/docPropsVTypes">
  <Template>Workshop3-Analyseren+Concluderen+Rapporteren.pptx</Template>
  <TotalTime>9900</TotalTime>
  <Words>3126</Words>
  <Application>Microsoft Macintosh PowerPoint</Application>
  <PresentationFormat>On-screen Show (4:3)</PresentationFormat>
  <Paragraphs>421</Paragraphs>
  <Slides>43</Slides>
  <Notes>23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HAN standaard NL</vt:lpstr>
      <vt:lpstr>Java EE – Data Source Layer</vt:lpstr>
      <vt:lpstr>Data Source Layer</vt:lpstr>
      <vt:lpstr>Data source patterns</vt:lpstr>
      <vt:lpstr>Pattern categories mapped to layers</vt:lpstr>
      <vt:lpstr>Motivation</vt:lpstr>
      <vt:lpstr>Data Access Layer</vt:lpstr>
      <vt:lpstr>PowerPoint Presentation</vt:lpstr>
      <vt:lpstr>Data Access Layer</vt:lpstr>
      <vt:lpstr>SQL</vt:lpstr>
      <vt:lpstr>General benefits of having a data access layer</vt:lpstr>
      <vt:lpstr>Data Access Architecture Patterns</vt:lpstr>
      <vt:lpstr>Table Data Gateway (aka Data Access Object)</vt:lpstr>
      <vt:lpstr>Table Data Gateway Variations</vt:lpstr>
      <vt:lpstr>Design Decisions/Discussion</vt:lpstr>
      <vt:lpstr>JDBC</vt:lpstr>
      <vt:lpstr>Java EE Platform architecture</vt:lpstr>
      <vt:lpstr>JDBC: Java DataBase Connectivity</vt:lpstr>
      <vt:lpstr>JDBC Classes and Interfaces</vt:lpstr>
      <vt:lpstr>JDBC Architecture</vt:lpstr>
      <vt:lpstr>JDBC Architecture</vt:lpstr>
      <vt:lpstr>Load JDBC Drivers</vt:lpstr>
      <vt:lpstr>Add JDBC driver to the classpath</vt:lpstr>
      <vt:lpstr>Connecting to a Database</vt:lpstr>
      <vt:lpstr>Sidestep: Property files</vt:lpstr>
      <vt:lpstr>Sidestep: Property files for test purposes</vt:lpstr>
      <vt:lpstr>Sidestep: Property files</vt:lpstr>
      <vt:lpstr>Statements and Results</vt:lpstr>
      <vt:lpstr>Representing SQL statements in JDBC</vt:lpstr>
      <vt:lpstr>JDBC API Overview</vt:lpstr>
      <vt:lpstr>Executing a SELECT Statement</vt:lpstr>
      <vt:lpstr>Processing Query Results</vt:lpstr>
      <vt:lpstr>Mapping SQL Types to Java Types</vt:lpstr>
      <vt:lpstr>Using Prepared Statements</vt:lpstr>
      <vt:lpstr>Getting Metadata for a Result Set</vt:lpstr>
      <vt:lpstr>SQL 3.0 Data Types</vt:lpstr>
      <vt:lpstr>Summary</vt:lpstr>
      <vt:lpstr>Logging</vt:lpstr>
      <vt:lpstr>Remember this?</vt:lpstr>
      <vt:lpstr>Java and streams</vt:lpstr>
      <vt:lpstr>Java Logging</vt:lpstr>
      <vt:lpstr>Configuration</vt:lpstr>
      <vt:lpstr>What to configure</vt:lpstr>
      <vt:lpstr>Resources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 Inc.</dc:creator>
  <cp:lastModifiedBy>Rody Middelkoop</cp:lastModifiedBy>
  <cp:revision>1304</cp:revision>
  <cp:lastPrinted>2012-08-21T21:28:08Z</cp:lastPrinted>
  <dcterms:created xsi:type="dcterms:W3CDTF">2012-05-31T20:53:14Z</dcterms:created>
  <dcterms:modified xsi:type="dcterms:W3CDTF">2015-06-29T08:15:07Z</dcterms:modified>
</cp:coreProperties>
</file>