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Default Extension="bin" ContentType="application/vnd.openxmlformats-officedocument.presentationml.printerSettings"/>
  <Default Extension="png" ContentType="image/png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Default Extension="jpeg" ContentType="image/jpeg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Default Extension="rels" ContentType="application/vnd.openxmlformats-package.relationship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23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38"/>
  </p:notesMasterIdLst>
  <p:handoutMasterIdLst>
    <p:handoutMasterId r:id="rId39"/>
  </p:handoutMasterIdLst>
  <p:sldIdLst>
    <p:sldId id="670" r:id="rId2"/>
    <p:sldId id="693" r:id="rId3"/>
    <p:sldId id="694" r:id="rId4"/>
    <p:sldId id="698" r:id="rId5"/>
    <p:sldId id="678" r:id="rId6"/>
    <p:sldId id="679" r:id="rId7"/>
    <p:sldId id="680" r:id="rId8"/>
    <p:sldId id="681" r:id="rId9"/>
    <p:sldId id="699" r:id="rId10"/>
    <p:sldId id="700" r:id="rId11"/>
    <p:sldId id="697" r:id="rId12"/>
    <p:sldId id="701" r:id="rId13"/>
    <p:sldId id="702" r:id="rId14"/>
    <p:sldId id="695" r:id="rId15"/>
    <p:sldId id="703" r:id="rId16"/>
    <p:sldId id="704" r:id="rId17"/>
    <p:sldId id="718" r:id="rId18"/>
    <p:sldId id="705" r:id="rId19"/>
    <p:sldId id="706" r:id="rId20"/>
    <p:sldId id="707" r:id="rId21"/>
    <p:sldId id="709" r:id="rId22"/>
    <p:sldId id="710" r:id="rId23"/>
    <p:sldId id="711" r:id="rId24"/>
    <p:sldId id="712" r:id="rId25"/>
    <p:sldId id="713" r:id="rId26"/>
    <p:sldId id="714" r:id="rId27"/>
    <p:sldId id="715" r:id="rId28"/>
    <p:sldId id="719" r:id="rId29"/>
    <p:sldId id="722" r:id="rId30"/>
    <p:sldId id="720" r:id="rId31"/>
    <p:sldId id="721" r:id="rId32"/>
    <p:sldId id="724" r:id="rId33"/>
    <p:sldId id="723" r:id="rId34"/>
    <p:sldId id="716" r:id="rId35"/>
    <p:sldId id="717" r:id="rId36"/>
    <p:sldId id="691" r:id="rId3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050"/>
    <a:srgbClr val="FFB500"/>
    <a:srgbClr val="7A7A7A"/>
    <a:srgbClr val="B3B3B3"/>
    <a:srgbClr val="F3F3F3"/>
    <a:srgbClr val="FF1414"/>
    <a:srgbClr val="8BAAC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0" autoAdjust="0"/>
    <p:restoredTop sz="88264" autoAdjust="0"/>
  </p:normalViewPr>
  <p:slideViewPr>
    <p:cSldViewPr snapToGrid="0">
      <p:cViewPr varScale="1">
        <p:scale>
          <a:sx n="87" d="100"/>
          <a:sy n="87" d="100"/>
        </p:scale>
        <p:origin x="-1856" y="-104"/>
      </p:cViewPr>
      <p:guideLst>
        <p:guide orient="horz" pos="1989"/>
        <p:guide orient="horz" pos="1123"/>
        <p:guide orient="horz" pos="720"/>
        <p:guide orient="horz" pos="3041"/>
        <p:guide orient="horz" pos="3701"/>
        <p:guide orient="horz" pos="864"/>
        <p:guide orient="horz" pos="2319"/>
        <p:guide pos="2880"/>
        <p:guide pos="5619"/>
        <p:guide pos="3091"/>
        <p:guide pos="291"/>
        <p:guide pos="23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2976"/>
    </p:cViewPr>
  </p:sorterViewPr>
  <p:notesViewPr>
    <p:cSldViewPr snapToGrid="0">
      <p:cViewPr varScale="1">
        <p:scale>
          <a:sx n="95" d="100"/>
          <a:sy n="95" d="100"/>
        </p:scale>
        <p:origin x="-2724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9" Type="http://schemas.openxmlformats.org/officeDocument/2006/relationships/slide" Target="slides/slide2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4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32" Type="http://schemas.openxmlformats.org/officeDocument/2006/relationships/slide" Target="slides/slide3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slide" Target="slides/slide36.xml"/><Relationship Id="rId40" Type="http://schemas.openxmlformats.org/officeDocument/2006/relationships/printerSettings" Target="printerSettings/printerSettings1.bin"/><Relationship Id="rId45" Type="http://schemas.openxmlformats.org/officeDocument/2006/relationships/customXml" Target="../customXml/item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5" Type="http://schemas.openxmlformats.org/officeDocument/2006/relationships/slide" Target="slides/slide4.xml"/><Relationship Id="rId36" Type="http://schemas.openxmlformats.org/officeDocument/2006/relationships/slide" Target="slides/slide35.xml"/><Relationship Id="rId15" Type="http://schemas.openxmlformats.org/officeDocument/2006/relationships/slide" Target="slides/slide14.xml"/><Relationship Id="rId31" Type="http://schemas.openxmlformats.org/officeDocument/2006/relationships/slide" Target="slides/slide3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" Type="http://schemas.openxmlformats.org/officeDocument/2006/relationships/slide" Target="slides/slide3.xml"/><Relationship Id="rId30" Type="http://schemas.openxmlformats.org/officeDocument/2006/relationships/slide" Target="slides/slide29.xml"/><Relationship Id="rId9" Type="http://schemas.openxmlformats.org/officeDocument/2006/relationships/slide" Target="slides/slide8.xml"/><Relationship Id="rId35" Type="http://schemas.openxmlformats.org/officeDocument/2006/relationships/slide" Target="slides/slide34.xml"/><Relationship Id="rId14" Type="http://schemas.openxmlformats.org/officeDocument/2006/relationships/slide" Target="slides/slide13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8" Type="http://schemas.openxmlformats.org/officeDocument/2006/relationships/notesMaster" Target="notesMasters/notesMaster1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1E9936-EA14-4D24-BA93-ACC77EDB6E2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83200A3-4257-43B7-A75F-5C147CA99D1D}">
      <dgm:prSet phldrT="[Text]"/>
      <dgm:spPr>
        <a:solidFill>
          <a:srgbClr val="E11837"/>
        </a:solidFill>
      </dgm:spPr>
      <dgm:t>
        <a:bodyPr/>
        <a:lstStyle/>
        <a:p>
          <a:r>
            <a:rPr lang="en-US" dirty="0" smtClean="0"/>
            <a:t>Unit Tests</a:t>
          </a:r>
          <a:endParaRPr lang="en-GB" dirty="0"/>
        </a:p>
      </dgm:t>
    </dgm:pt>
    <dgm:pt modelId="{C955A752-A049-4A1C-B009-E0ABA3C37F5E}" type="parTrans" cxnId="{41BE2A87-86E6-4A13-8A63-84BD2B86220D}">
      <dgm:prSet/>
      <dgm:spPr/>
      <dgm:t>
        <a:bodyPr/>
        <a:lstStyle/>
        <a:p>
          <a:endParaRPr lang="en-GB"/>
        </a:p>
      </dgm:t>
    </dgm:pt>
    <dgm:pt modelId="{0A105F1A-32BB-42D1-A826-073593805559}" type="sibTrans" cxnId="{41BE2A87-86E6-4A13-8A63-84BD2B86220D}">
      <dgm:prSet/>
      <dgm:spPr/>
      <dgm:t>
        <a:bodyPr/>
        <a:lstStyle/>
        <a:p>
          <a:endParaRPr lang="en-GB"/>
        </a:p>
      </dgm:t>
    </dgm:pt>
    <dgm:pt modelId="{B0E90E6A-628C-4747-A937-A3FE7255F3B3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Mock objects</a:t>
          </a:r>
          <a:endParaRPr lang="en-GB" dirty="0">
            <a:solidFill>
              <a:srgbClr val="000000"/>
            </a:solidFill>
          </a:endParaRPr>
        </a:p>
      </dgm:t>
    </dgm:pt>
    <dgm:pt modelId="{5BB0074E-E8F0-4747-8BD1-BA67FFACD4F0}" type="parTrans" cxnId="{C84B7686-925A-45AC-9661-ED533C7FCC9F}">
      <dgm:prSet/>
      <dgm:spPr/>
      <dgm:t>
        <a:bodyPr/>
        <a:lstStyle/>
        <a:p>
          <a:endParaRPr lang="en-GB"/>
        </a:p>
      </dgm:t>
    </dgm:pt>
    <dgm:pt modelId="{3FFDD977-02F6-4731-B8A4-5D78189F7112}" type="sibTrans" cxnId="{C84B7686-925A-45AC-9661-ED533C7FCC9F}">
      <dgm:prSet/>
      <dgm:spPr/>
      <dgm:t>
        <a:bodyPr/>
        <a:lstStyle/>
        <a:p>
          <a:endParaRPr lang="en-GB"/>
        </a:p>
      </dgm:t>
    </dgm:pt>
    <dgm:pt modelId="{5FD682E3-D7FA-4F19-B9BD-67AA32DA4E69}">
      <dgm:prSet phldrT="[Text]"/>
      <dgm:spPr/>
      <dgm:t>
        <a:bodyPr/>
        <a:lstStyle/>
        <a:p>
          <a:r>
            <a:rPr lang="en-US" dirty="0" smtClean="0"/>
            <a:t>Dependency</a:t>
          </a:r>
        </a:p>
        <a:p>
          <a:r>
            <a:rPr lang="en-US" dirty="0" smtClean="0"/>
            <a:t>Injection</a:t>
          </a:r>
          <a:endParaRPr lang="en-GB" dirty="0"/>
        </a:p>
      </dgm:t>
    </dgm:pt>
    <dgm:pt modelId="{26438673-EADB-4B24-90F3-2011B9CAADDE}" type="parTrans" cxnId="{D00E2E47-2A43-4E6F-B7FB-7FF8A9FC30A8}">
      <dgm:prSet/>
      <dgm:spPr/>
      <dgm:t>
        <a:bodyPr/>
        <a:lstStyle/>
        <a:p>
          <a:endParaRPr lang="en-GB"/>
        </a:p>
      </dgm:t>
    </dgm:pt>
    <dgm:pt modelId="{B437A23D-4515-4EDA-B709-69AD01C2CC09}" type="sibTrans" cxnId="{D00E2E47-2A43-4E6F-B7FB-7FF8A9FC30A8}">
      <dgm:prSet/>
      <dgm:spPr/>
      <dgm:t>
        <a:bodyPr/>
        <a:lstStyle/>
        <a:p>
          <a:endParaRPr lang="en-GB"/>
        </a:p>
      </dgm:t>
    </dgm:pt>
    <dgm:pt modelId="{44BFC8E9-7E96-4FB9-94C1-CAA72A998D87}" type="pres">
      <dgm:prSet presAssocID="{341E9936-EA14-4D24-BA93-ACC77EDB6E29}" presName="Name0" presStyleCnt="0">
        <dgm:presLayoutVars>
          <dgm:dir/>
          <dgm:animLvl val="lvl"/>
          <dgm:resizeHandles val="exact"/>
        </dgm:presLayoutVars>
      </dgm:prSet>
      <dgm:spPr/>
    </dgm:pt>
    <dgm:pt modelId="{F63C62F2-E265-405D-ADA9-B174ED47F09C}" type="pres">
      <dgm:prSet presAssocID="{083200A3-4257-43B7-A75F-5C147CA99D1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CB18F4B-EF7E-4196-BE87-777DEF25D437}" type="pres">
      <dgm:prSet presAssocID="{0A105F1A-32BB-42D1-A826-073593805559}" presName="parTxOnlySpace" presStyleCnt="0"/>
      <dgm:spPr/>
    </dgm:pt>
    <dgm:pt modelId="{65753788-4CEF-47B9-B8BC-9F89B13B8E80}" type="pres">
      <dgm:prSet presAssocID="{B0E90E6A-628C-4747-A937-A3FE7255F3B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5E073B5-783D-4FCC-AE2C-0ACA23C0BB18}" type="pres">
      <dgm:prSet presAssocID="{3FFDD977-02F6-4731-B8A4-5D78189F7112}" presName="parTxOnlySpace" presStyleCnt="0"/>
      <dgm:spPr/>
    </dgm:pt>
    <dgm:pt modelId="{39086BC3-899D-4B66-B8F9-3ED6A2AA04A5}" type="pres">
      <dgm:prSet presAssocID="{5FD682E3-D7FA-4F19-B9BD-67AA32DA4E6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00E2E47-2A43-4E6F-B7FB-7FF8A9FC30A8}" srcId="{341E9936-EA14-4D24-BA93-ACC77EDB6E29}" destId="{5FD682E3-D7FA-4F19-B9BD-67AA32DA4E69}" srcOrd="2" destOrd="0" parTransId="{26438673-EADB-4B24-90F3-2011B9CAADDE}" sibTransId="{B437A23D-4515-4EDA-B709-69AD01C2CC09}"/>
    <dgm:cxn modelId="{41BE2A87-86E6-4A13-8A63-84BD2B86220D}" srcId="{341E9936-EA14-4D24-BA93-ACC77EDB6E29}" destId="{083200A3-4257-43B7-A75F-5C147CA99D1D}" srcOrd="0" destOrd="0" parTransId="{C955A752-A049-4A1C-B009-E0ABA3C37F5E}" sibTransId="{0A105F1A-32BB-42D1-A826-073593805559}"/>
    <dgm:cxn modelId="{F75E3C20-2685-ED41-BFDF-BCB892635551}" type="presOf" srcId="{B0E90E6A-628C-4747-A937-A3FE7255F3B3}" destId="{65753788-4CEF-47B9-B8BC-9F89B13B8E80}" srcOrd="0" destOrd="0" presId="urn:microsoft.com/office/officeart/2005/8/layout/chevron1"/>
    <dgm:cxn modelId="{55567FF0-D5BD-9C41-8602-70A2DD956499}" type="presOf" srcId="{5FD682E3-D7FA-4F19-B9BD-67AA32DA4E69}" destId="{39086BC3-899D-4B66-B8F9-3ED6A2AA04A5}" srcOrd="0" destOrd="0" presId="urn:microsoft.com/office/officeart/2005/8/layout/chevron1"/>
    <dgm:cxn modelId="{FF6F78F7-D693-F949-8805-3C964804F912}" type="presOf" srcId="{083200A3-4257-43B7-A75F-5C147CA99D1D}" destId="{F63C62F2-E265-405D-ADA9-B174ED47F09C}" srcOrd="0" destOrd="0" presId="urn:microsoft.com/office/officeart/2005/8/layout/chevron1"/>
    <dgm:cxn modelId="{64A0A9C6-EEAA-9C4E-A352-BAFD54CE0D01}" type="presOf" srcId="{341E9936-EA14-4D24-BA93-ACC77EDB6E29}" destId="{44BFC8E9-7E96-4FB9-94C1-CAA72A998D87}" srcOrd="0" destOrd="0" presId="urn:microsoft.com/office/officeart/2005/8/layout/chevron1"/>
    <dgm:cxn modelId="{C84B7686-925A-45AC-9661-ED533C7FCC9F}" srcId="{341E9936-EA14-4D24-BA93-ACC77EDB6E29}" destId="{B0E90E6A-628C-4747-A937-A3FE7255F3B3}" srcOrd="1" destOrd="0" parTransId="{5BB0074E-E8F0-4747-8BD1-BA67FFACD4F0}" sibTransId="{3FFDD977-02F6-4731-B8A4-5D78189F7112}"/>
    <dgm:cxn modelId="{22BAADB6-CCCD-7946-A81F-9C2B3E7CE24A}" type="presParOf" srcId="{44BFC8E9-7E96-4FB9-94C1-CAA72A998D87}" destId="{F63C62F2-E265-405D-ADA9-B174ED47F09C}" srcOrd="0" destOrd="0" presId="urn:microsoft.com/office/officeart/2005/8/layout/chevron1"/>
    <dgm:cxn modelId="{77E5CD8B-FB6D-AF47-A0D4-CDA7C5EF9A68}" type="presParOf" srcId="{44BFC8E9-7E96-4FB9-94C1-CAA72A998D87}" destId="{2CB18F4B-EF7E-4196-BE87-777DEF25D437}" srcOrd="1" destOrd="0" presId="urn:microsoft.com/office/officeart/2005/8/layout/chevron1"/>
    <dgm:cxn modelId="{91E05F2B-D9E5-6341-9FC3-E78C0D277742}" type="presParOf" srcId="{44BFC8E9-7E96-4FB9-94C1-CAA72A998D87}" destId="{65753788-4CEF-47B9-B8BC-9F89B13B8E80}" srcOrd="2" destOrd="0" presId="urn:microsoft.com/office/officeart/2005/8/layout/chevron1"/>
    <dgm:cxn modelId="{5F19D659-DCCC-894B-A61B-AFC33605EF33}" type="presParOf" srcId="{44BFC8E9-7E96-4FB9-94C1-CAA72A998D87}" destId="{B5E073B5-783D-4FCC-AE2C-0ACA23C0BB18}" srcOrd="3" destOrd="0" presId="urn:microsoft.com/office/officeart/2005/8/layout/chevron1"/>
    <dgm:cxn modelId="{603AE045-29B1-5044-A429-FFAAA0BE3445}" type="presParOf" srcId="{44BFC8E9-7E96-4FB9-94C1-CAA72A998D87}" destId="{39086BC3-899D-4B66-B8F9-3ED6A2AA04A5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C62F2-E265-405D-ADA9-B174ED47F09C}">
      <dsp:nvSpPr>
        <dsp:cNvPr id="0" name=""/>
        <dsp:cNvSpPr/>
      </dsp:nvSpPr>
      <dsp:spPr>
        <a:xfrm>
          <a:off x="1785" y="104886"/>
          <a:ext cx="2175867" cy="870346"/>
        </a:xfrm>
        <a:prstGeom prst="chevron">
          <a:avLst/>
        </a:prstGeom>
        <a:solidFill>
          <a:srgbClr val="E1183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Unit Tests</a:t>
          </a:r>
          <a:endParaRPr lang="en-GB" sz="1700" kern="1200" dirty="0"/>
        </a:p>
      </dsp:txBody>
      <dsp:txXfrm>
        <a:off x="436958" y="104886"/>
        <a:ext cx="1305521" cy="870346"/>
      </dsp:txXfrm>
    </dsp:sp>
    <dsp:sp modelId="{65753788-4CEF-47B9-B8BC-9F89B13B8E80}">
      <dsp:nvSpPr>
        <dsp:cNvPr id="0" name=""/>
        <dsp:cNvSpPr/>
      </dsp:nvSpPr>
      <dsp:spPr>
        <a:xfrm>
          <a:off x="1960066" y="104886"/>
          <a:ext cx="2175867" cy="870346"/>
        </a:xfrm>
        <a:prstGeom prst="chevron">
          <a:avLst/>
        </a:prstGeom>
        <a:solidFill>
          <a:schemeClr val="bg1"/>
        </a:solidFill>
        <a:ln w="2540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0000"/>
              </a:solidFill>
            </a:rPr>
            <a:t>Mock objects</a:t>
          </a:r>
          <a:endParaRPr lang="en-GB" sz="1700" kern="1200" dirty="0">
            <a:solidFill>
              <a:srgbClr val="000000"/>
            </a:solidFill>
          </a:endParaRPr>
        </a:p>
      </dsp:txBody>
      <dsp:txXfrm>
        <a:off x="2395239" y="104886"/>
        <a:ext cx="1305521" cy="870346"/>
      </dsp:txXfrm>
    </dsp:sp>
    <dsp:sp modelId="{39086BC3-899D-4B66-B8F9-3ED6A2AA04A5}">
      <dsp:nvSpPr>
        <dsp:cNvPr id="0" name=""/>
        <dsp:cNvSpPr/>
      </dsp:nvSpPr>
      <dsp:spPr>
        <a:xfrm>
          <a:off x="3918346" y="10488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Dependency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Injection</a:t>
          </a:r>
          <a:endParaRPr lang="en-GB" sz="1700" kern="1200" dirty="0"/>
        </a:p>
      </dsp:txBody>
      <dsp:txXfrm>
        <a:off x="4353519" y="104886"/>
        <a:ext cx="1305521" cy="870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AFBCA6F2-2071-7842-91C8-6E473AA5E206}" type="datetimeFigureOut">
              <a:rPr lang="en-US"/>
              <a:pPr/>
              <a:t>18/06/15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3A257AE4-5230-5549-AFEA-236B32B604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229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C031D99-6FE5-9B43-9CBC-397D77E38737}" type="datetimeFigureOut">
              <a:rPr lang="en-US"/>
              <a:pPr/>
              <a:t>18/06/15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7707C5-97FB-BD4A-AAE6-60C0C55233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632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Laat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studenten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eerst</a:t>
            </a:r>
            <a:r>
              <a:rPr lang="en-US" baseline="0" dirty="0" smtClean="0"/>
              <a:t> het DIP </a:t>
            </a:r>
            <a:r>
              <a:rPr lang="en-US" baseline="0" dirty="0" err="1" smtClean="0"/>
              <a:t>implementeren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zonder</a:t>
            </a:r>
            <a:r>
              <a:rPr lang="en-US" baseline="0" dirty="0" smtClean="0"/>
              <a:t> framework. Later in de les </a:t>
            </a:r>
            <a:r>
              <a:rPr lang="en-US" baseline="0" dirty="0" err="1" smtClean="0"/>
              <a:t>Guice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gebruiken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5EF04-71B6-744F-99C4-631DF90C91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01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34E703C-C1DC-4755-BE6D-4B1E4C782D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4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34E703C-C1DC-4755-BE6D-4B1E4C782D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16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34E703C-C1DC-4755-BE6D-4B1E4C782D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4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Alternatief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property files?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707C5-97FB-BD4A-AAE6-60C0C552332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61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DF25-8C55-4F15-B203-EF80A57FDB8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59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</a:p>
        </p:txBody>
      </p:sp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275907" y="514855"/>
            <a:ext cx="6592186" cy="257108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5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218655" y="3257204"/>
            <a:ext cx="6694422" cy="314657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Java: Spring</a:t>
            </a:r>
          </a:p>
          <a:p>
            <a:r>
              <a:rPr lang="en-US" dirty="0" smtClean="0"/>
              <a:t>Ruby: we don’t need no </a:t>
            </a:r>
            <a:r>
              <a:rPr lang="en-US" dirty="0" err="1" smtClean="0"/>
              <a:t>stinkin</a:t>
            </a:r>
            <a:r>
              <a:rPr lang="en-US" dirty="0" smtClean="0"/>
              <a:t>’ DI containers!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</a:p>
        </p:txBody>
      </p:sp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1275907" y="514855"/>
            <a:ext cx="6592186" cy="257108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218655" y="3257204"/>
            <a:ext cx="6694422" cy="314657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</a:p>
        </p:txBody>
      </p:sp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1275907" y="514855"/>
            <a:ext cx="6592186" cy="257108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218655" y="3257204"/>
            <a:ext cx="6694422" cy="314657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</a:p>
        </p:txBody>
      </p:sp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75907" y="514855"/>
            <a:ext cx="6592186" cy="257108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218655" y="3257204"/>
            <a:ext cx="6694422" cy="314657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</a:p>
        </p:txBody>
      </p:sp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75907" y="514855"/>
            <a:ext cx="6592186" cy="257108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218655" y="3257204"/>
            <a:ext cx="6694422" cy="314657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75907" y="514855"/>
            <a:ext cx="6592186" cy="257108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218655" y="3257204"/>
            <a:ext cx="6694422" cy="314657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</a:p>
        </p:txBody>
      </p:sp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275907" y="514855"/>
            <a:ext cx="6592186" cy="257108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218655" y="3257204"/>
            <a:ext cx="6694422" cy="314657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8" descr="titeldia MET FOTO SMAL N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Rechte verbindingslijn 2"/>
          <p:cNvCxnSpPr>
            <a:cxnSpLocks noChangeShapeType="1"/>
          </p:cNvCxnSpPr>
          <p:nvPr/>
        </p:nvCxnSpPr>
        <p:spPr bwMode="auto">
          <a:xfrm>
            <a:off x="0" y="83661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hthoek 9"/>
          <p:cNvSpPr>
            <a:spLocks noChangeArrowheads="1"/>
          </p:cNvSpPr>
          <p:nvPr/>
        </p:nvSpPr>
        <p:spPr bwMode="auto">
          <a:xfrm>
            <a:off x="6102350" y="279400"/>
            <a:ext cx="24749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nl-NL"/>
          </a:p>
        </p:txBody>
      </p:sp>
      <p:pic>
        <p:nvPicPr>
          <p:cNvPr id="7" name="Afbeelding 10" descr="logoNLl-transpara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0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440000" y="1620000"/>
            <a:ext cx="7058300" cy="504255"/>
          </a:xfrm>
        </p:spPr>
        <p:txBody>
          <a:bodyPr anchor="t"/>
          <a:lstStyle>
            <a:lvl1pPr algn="l">
              <a:lnSpc>
                <a:spcPct val="100000"/>
              </a:lnSpc>
              <a:defRPr sz="2300" b="1" baseline="0">
                <a:solidFill>
                  <a:srgbClr val="E1183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nl-NL" noProof="0" smtClean="0"/>
          </a:p>
        </p:txBody>
      </p:sp>
      <p:sp>
        <p:nvSpPr>
          <p:cNvPr id="15" name="Subtitle 2"/>
          <p:cNvSpPr>
            <a:spLocks noGrp="1"/>
          </p:cNvSpPr>
          <p:nvPr>
            <p:ph type="subTitle" idx="4294967295"/>
          </p:nvPr>
        </p:nvSpPr>
        <p:spPr>
          <a:xfrm>
            <a:off x="6147175" y="3780000"/>
            <a:ext cx="2340259" cy="459090"/>
          </a:xfrm>
        </p:spPr>
        <p:txBody>
          <a:bodyPr/>
          <a:lstStyle>
            <a:lvl1pPr algn="ctr">
              <a:buNone/>
              <a:defRPr sz="1400"/>
            </a:lvl1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1422400" y="6376988"/>
            <a:ext cx="3279775" cy="215900"/>
          </a:xfrm>
        </p:spPr>
        <p:txBody>
          <a:bodyPr anchor="b">
            <a:spAutoFit/>
          </a:bodyPr>
          <a:lstStyle>
            <a:lvl1pPr algn="l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101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773113"/>
            <a:ext cx="718185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0000" y="900000"/>
            <a:ext cx="7162800" cy="50470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135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773113"/>
            <a:ext cx="718185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037384" y="908720"/>
            <a:ext cx="673229" cy="536825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439999" y="900000"/>
            <a:ext cx="6417365" cy="5368255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706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9" descr="titeldia zonder vlakke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Afbeelding 11" descr="logoNLl-transpara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000" y="1620000"/>
            <a:ext cx="7090225" cy="50470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1440000" y="2160000"/>
            <a:ext cx="2268000" cy="1574800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nl-NL" noProof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794389" y="2160000"/>
            <a:ext cx="2268000" cy="1573200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nl-NL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147175" y="2160000"/>
            <a:ext cx="2385265" cy="1574800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nl-NL" noProof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6125227" y="3776399"/>
            <a:ext cx="2392471" cy="687715"/>
          </a:xfrm>
        </p:spPr>
        <p:txBody>
          <a:bodyPr/>
          <a:lstStyle>
            <a:lvl1pPr marL="0" indent="0" algn="ctr">
              <a:buNone/>
              <a:defRPr sz="14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lang="nl-NL"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25389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7571184" cy="792088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t-EE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68313" y="1988840"/>
            <a:ext cx="7560071" cy="4319885"/>
          </a:xfrm>
          <a:prstGeom prst="rect">
            <a:avLst/>
          </a:prstGeo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3200">
                <a:solidFill>
                  <a:schemeClr val="tx1"/>
                </a:solidFill>
              </a:defRPr>
            </a:lvl1pPr>
            <a:lvl2pPr marL="742950" indent="-285750"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2pPr>
            <a:lvl3pPr marL="1143000" indent="-228600"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3pPr>
            <a:lvl4pPr marL="1600200" indent="-228600">
              <a:buFontTx/>
              <a:buBlip>
                <a:blip r:embed="rId2"/>
              </a:buBlip>
              <a:defRPr sz="2000"/>
            </a:lvl4pPr>
            <a:lvl5pPr marL="2057400" indent="-228600">
              <a:buFontTx/>
              <a:buBlip>
                <a:blip r:embed="rId2"/>
              </a:buBlip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49594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heading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764704"/>
            <a:ext cx="7559675" cy="605929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t-E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13" y="2060847"/>
            <a:ext cx="7559676" cy="424787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727213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40639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859757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en obje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4163"/>
            <a:ext cx="14271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773113"/>
            <a:ext cx="718185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Afbeelding 8" descr="logoNLl-transparan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0000" y="900000"/>
            <a:ext cx="7127190" cy="504701"/>
          </a:xfrm>
        </p:spPr>
        <p:txBody>
          <a:bodyPr/>
          <a:lstStyle>
            <a:lvl1pPr>
              <a:defRPr baseline="0">
                <a:solidFill>
                  <a:srgbClr val="E1183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40000" y="1620000"/>
            <a:ext cx="7110789" cy="3744215"/>
          </a:xfrm>
        </p:spPr>
        <p:txBody>
          <a:bodyPr/>
          <a:lstStyle>
            <a:lvl1pPr marL="355600" indent="-355600">
              <a:defRPr sz="2800">
                <a:latin typeface="Arial" pitchFamily="34" charset="0"/>
                <a:cs typeface="Arial" pitchFamily="34" charset="0"/>
              </a:defRPr>
            </a:lvl1pPr>
            <a:lvl2pPr marL="712788" indent="-357188">
              <a:defRPr sz="2400" b="0"/>
            </a:lvl2pPr>
            <a:lvl3pPr marL="985838" indent="-273050">
              <a:defRPr sz="2000" b="0"/>
            </a:lvl3pPr>
            <a:lvl4pPr marL="1341438" indent="-260350">
              <a:defRPr/>
            </a:lvl4pPr>
            <a:lvl5pPr marL="1614488" indent="-27305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2001838" y="6359525"/>
            <a:ext cx="2895600" cy="338138"/>
          </a:xfrm>
        </p:spPr>
        <p:txBody>
          <a:bodyPr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1441450" y="6359525"/>
            <a:ext cx="458788" cy="338138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7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4163"/>
            <a:ext cx="14271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773113"/>
            <a:ext cx="718185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Afbeelding 10" descr="logoNLl-transparan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0000" y="4464115"/>
            <a:ext cx="7118068" cy="85509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40000" y="2906713"/>
            <a:ext cx="7118068" cy="14400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2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773113"/>
            <a:ext cx="718185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0875" y="900000"/>
            <a:ext cx="7079738" cy="50470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439998" y="1620000"/>
            <a:ext cx="3420000" cy="3703246"/>
          </a:xfrm>
        </p:spPr>
        <p:txBody>
          <a:bodyPr/>
          <a:lstStyle>
            <a:lvl1pPr marL="177800" indent="-177800">
              <a:defRPr sz="1800" b="0"/>
            </a:lvl1pPr>
            <a:lvl2pPr marL="355600" indent="-177800">
              <a:defRPr sz="1600" b="0"/>
            </a:lvl2pPr>
            <a:lvl3pPr marL="534988" indent="-179388">
              <a:defRPr sz="1400" b="0"/>
            </a:lvl3pPr>
            <a:lvl4pPr marL="712788" indent="-177800">
              <a:defRPr sz="1200"/>
            </a:lvl4pPr>
            <a:lvl5pPr marL="903288" indent="-190500"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39999" y="1620000"/>
            <a:ext cx="3447435" cy="3703246"/>
          </a:xfrm>
        </p:spPr>
        <p:txBody>
          <a:bodyPr/>
          <a:lstStyle>
            <a:lvl1pPr marL="177800" indent="-177800">
              <a:defRPr sz="1800" b="0"/>
            </a:lvl1pPr>
            <a:lvl2pPr marL="355600" indent="-177800">
              <a:defRPr sz="1600" b="0"/>
            </a:lvl2pPr>
            <a:lvl3pPr marL="534988" indent="-179388">
              <a:defRPr sz="1400" b="0"/>
            </a:lvl3pPr>
            <a:lvl4pPr marL="712788" indent="-177800">
              <a:defRPr sz="1200" b="0"/>
            </a:lvl4pPr>
            <a:lvl5pPr marL="903288" indent="-190500">
              <a:defRPr sz="10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112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773113"/>
            <a:ext cx="718185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4700" y="900000"/>
            <a:ext cx="7122745" cy="643932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54700" y="1577779"/>
            <a:ext cx="3432336" cy="5010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454700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153892" y="1580118"/>
            <a:ext cx="3423554" cy="498732"/>
          </a:xfrm>
        </p:spPr>
        <p:txBody>
          <a:bodyPr anchor="b"/>
          <a:lstStyle>
            <a:lvl1pPr marL="0" indent="0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153891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ijdelijke aanduiding voor voettekst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75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773113"/>
            <a:ext cx="718185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0000" y="900000"/>
            <a:ext cx="7162800" cy="504701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758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773113"/>
            <a:ext cx="718185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371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773113"/>
            <a:ext cx="718185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5038" y="900000"/>
            <a:ext cx="2040477" cy="78315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900000"/>
            <a:ext cx="5111750" cy="5235516"/>
          </a:xfrm>
        </p:spPr>
        <p:txBody>
          <a:bodyPr/>
          <a:lstStyle>
            <a:lvl1pPr>
              <a:defRPr sz="2800" b="0"/>
            </a:lvl1pPr>
            <a:lvl2pPr>
              <a:defRPr sz="2400" b="0"/>
            </a:lvl2pPr>
            <a:lvl3pPr>
              <a:defRPr sz="2000" b="0"/>
            </a:lvl3pPr>
            <a:lvl4pPr>
              <a:defRPr sz="1600" b="0"/>
            </a:lvl4pPr>
            <a:lvl5pPr>
              <a:defRPr sz="14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425038" y="1853825"/>
            <a:ext cx="2064227" cy="4272340"/>
          </a:xfrm>
        </p:spPr>
        <p:txBody>
          <a:bodyPr/>
          <a:lstStyle>
            <a:lvl1pPr marL="0" indent="0">
              <a:buNone/>
              <a:defRPr sz="14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393330-C049-6B41-88DD-BE5273E9328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510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773113"/>
            <a:ext cx="718185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7913" y="4349350"/>
            <a:ext cx="7039522" cy="566739"/>
          </a:xfrm>
        </p:spPr>
        <p:txBody>
          <a:bodyPr/>
          <a:lstStyle>
            <a:lvl1pPr algn="l">
              <a:defRPr sz="2000" b="1" baseline="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439999" y="900000"/>
            <a:ext cx="7047435" cy="3431968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447912" y="4964906"/>
            <a:ext cx="7069787" cy="3196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836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1452563" y="900113"/>
            <a:ext cx="71628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Klik om een titel te maken</a:t>
            </a:r>
            <a:endParaRPr lang="nl-NL"/>
          </a:p>
        </p:txBody>
      </p:sp>
      <p:sp>
        <p:nvSpPr>
          <p:cNvPr id="2560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1450" y="1619250"/>
            <a:ext cx="7162800" cy="370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Klik om tekst toe te voegen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88101" name="Rectangle 3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35163" y="6381750"/>
            <a:ext cx="34925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defRPr kumimoji="1" sz="1000" b="0">
                <a:solidFill>
                  <a:srgbClr val="0B1A5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8102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04938" y="6381750"/>
            <a:ext cx="55721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lnSpc>
                <a:spcPct val="100000"/>
              </a:lnSpc>
              <a:defRPr kumimoji="1" lang="nl-NL" sz="1000" b="0" kern="1200">
                <a:solidFill>
                  <a:srgbClr val="0B1A58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/>
          </a:p>
        </p:txBody>
      </p:sp>
      <p:pic>
        <p:nvPicPr>
          <p:cNvPr id="25606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4163"/>
            <a:ext cx="14271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0413"/>
            <a:ext cx="9144000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Afbeelding 9" descr="logoNLl-transparant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25" r:id="rId15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nl-NL" sz="2600" b="1">
          <a:solidFill>
            <a:srgbClr val="E11837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E11837"/>
          </a:solidFill>
          <a:latin typeface="Arial" charset="0"/>
          <a:ea typeface="ＭＳ Ｐゴシック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E11837"/>
          </a:solidFill>
          <a:latin typeface="Arial" charset="0"/>
          <a:ea typeface="ＭＳ Ｐゴシック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E11837"/>
          </a:solidFill>
          <a:latin typeface="Arial" charset="0"/>
          <a:ea typeface="ＭＳ Ｐゴシック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E11837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50"/>
        </a:buClr>
        <a:buSzPct val="60000"/>
        <a:buFont typeface="Wingdings" charset="0"/>
        <a:buChar char="l"/>
        <a:defRPr sz="2600" b="1">
          <a:solidFill>
            <a:srgbClr val="0B1A58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712788" indent="-357188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300" b="1">
          <a:solidFill>
            <a:srgbClr val="0B1A58"/>
          </a:solidFill>
          <a:latin typeface="Arial" pitchFamily="34" charset="0"/>
          <a:ea typeface="ＭＳ Ｐゴシック" charset="0"/>
          <a:cs typeface="Arial" pitchFamily="34" charset="0"/>
        </a:defRPr>
      </a:lvl2pPr>
      <a:lvl3pPr marL="985838" indent="-2730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50"/>
        </a:buClr>
        <a:buSzPct val="90000"/>
        <a:buFont typeface="Arial" charset="0"/>
        <a:buChar char="•"/>
        <a:defRPr sz="2000" b="1">
          <a:solidFill>
            <a:srgbClr val="0B1A58"/>
          </a:solidFill>
          <a:latin typeface="Arial" pitchFamily="34" charset="0"/>
          <a:ea typeface="ＭＳ Ｐゴシック" charset="0"/>
          <a:cs typeface="Arial" pitchFamily="34" charset="0"/>
        </a:defRPr>
      </a:lvl3pPr>
      <a:lvl4pPr marL="1258888" indent="-2730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1600">
          <a:solidFill>
            <a:srgbClr val="0B1A58"/>
          </a:solidFill>
          <a:latin typeface="Arial" pitchFamily="34" charset="0"/>
          <a:ea typeface="ＭＳ Ｐゴシック" charset="0"/>
          <a:cs typeface="Arial" pitchFamily="34" charset="0"/>
        </a:defRPr>
      </a:lvl4pPr>
      <a:lvl5pPr marL="1520825" indent="-2619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charset="0"/>
        <a:buChar char="l"/>
        <a:defRPr sz="1400">
          <a:solidFill>
            <a:srgbClr val="0B1A58"/>
          </a:solidFill>
          <a:latin typeface="Arial" pitchFamily="34" charset="0"/>
          <a:ea typeface="ＭＳ Ｐゴシック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Dependency Inversion Principle </a:t>
            </a:r>
            <a:r>
              <a:rPr lang="en-US" dirty="0" err="1" smtClean="0"/>
              <a:t>Guiced</a:t>
            </a:r>
            <a:r>
              <a:rPr lang="en-US" dirty="0" smtClean="0"/>
              <a:t>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279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What is a DI (</a:t>
            </a:r>
            <a:r>
              <a:rPr lang="en-US" sz="3200" dirty="0" err="1" smtClean="0"/>
              <a:t>IoC</a:t>
            </a:r>
            <a:r>
              <a:rPr lang="en-US" sz="3200" dirty="0" smtClean="0"/>
              <a:t>) Container?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Creates objects that are ready for you to use</a:t>
            </a:r>
          </a:p>
          <a:p>
            <a:r>
              <a:rPr lang="en-US" b="0" dirty="0" smtClean="0"/>
              <a:t>Knows how to create objects and their dependencies</a:t>
            </a:r>
          </a:p>
          <a:p>
            <a:r>
              <a:rPr lang="en-US" b="0" dirty="0" smtClean="0"/>
              <a:t>Knows how to initialize objects when they are created (if necessary)</a:t>
            </a:r>
          </a:p>
        </p:txBody>
      </p:sp>
    </p:spTree>
    <p:extLst>
      <p:ext uri="{BB962C8B-B14F-4D97-AF65-F5344CB8AC3E}">
        <p14:creationId xmlns:p14="http://schemas.microsoft.com/office/powerpoint/2010/main" val="2656041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History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rcRect l="1228" r="12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839370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  <a:p>
            <a:pPr lvl="1"/>
            <a:r>
              <a:rPr lang="en-US" dirty="0" smtClean="0"/>
              <a:t>CDI, EJB, Spring, </a:t>
            </a:r>
            <a:r>
              <a:rPr lang="en-US" dirty="0" err="1" smtClean="0"/>
              <a:t>Guice</a:t>
            </a:r>
            <a:endParaRPr lang="en-US" dirty="0" smtClean="0"/>
          </a:p>
          <a:p>
            <a:r>
              <a:rPr lang="en-US" dirty="0" smtClean="0"/>
              <a:t>.NET choices: </a:t>
            </a:r>
          </a:p>
          <a:p>
            <a:pPr lvl="2"/>
            <a:r>
              <a:rPr lang="en-US" dirty="0" smtClean="0"/>
              <a:t>Unity, Castle Windsor, </a:t>
            </a:r>
            <a:r>
              <a:rPr lang="en-US" dirty="0" err="1" smtClean="0"/>
              <a:t>Spring.NET</a:t>
            </a:r>
            <a:endParaRPr lang="en-US" dirty="0" smtClean="0"/>
          </a:p>
          <a:p>
            <a:r>
              <a:rPr lang="en-US" dirty="0" smtClean="0"/>
              <a:t>Ruby</a:t>
            </a:r>
          </a:p>
          <a:p>
            <a:pPr lvl="1"/>
            <a:r>
              <a:rPr lang="en-US" dirty="0" smtClean="0"/>
              <a:t>DI is integral part of the language, containers are not needed</a:t>
            </a:r>
          </a:p>
        </p:txBody>
      </p:sp>
    </p:spTree>
    <p:extLst>
      <p:ext uri="{BB962C8B-B14F-4D97-AF65-F5344CB8AC3E}">
        <p14:creationId xmlns:p14="http://schemas.microsoft.com/office/powerpoint/2010/main" val="617490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 Container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6401" y="1590326"/>
            <a:ext cx="7110789" cy="4697317"/>
          </a:xfrm>
        </p:spPr>
        <p:txBody>
          <a:bodyPr/>
          <a:lstStyle/>
          <a:p>
            <a:r>
              <a:rPr lang="en-US" sz="2000" b="0" dirty="0" smtClean="0"/>
              <a:t>Don’t “new” up anything that is a dependency</a:t>
            </a:r>
          </a:p>
          <a:p>
            <a:pPr lvl="1"/>
            <a:r>
              <a:rPr lang="en-US" sz="1800" dirty="0" smtClean="0"/>
              <a:t>Don’t new up classes that you want to create a fake in a test</a:t>
            </a:r>
          </a:p>
          <a:p>
            <a:pPr lvl="1"/>
            <a:r>
              <a:rPr lang="en-US" sz="1800" dirty="0" smtClean="0"/>
              <a:t>Do new up entity objects</a:t>
            </a:r>
          </a:p>
          <a:p>
            <a:pPr lvl="1"/>
            <a:r>
              <a:rPr lang="en-US" sz="1800" dirty="0" smtClean="0"/>
              <a:t>Do new up value types (e.g. String, </a:t>
            </a:r>
            <a:r>
              <a:rPr lang="en-US" sz="1800" dirty="0" err="1" smtClean="0"/>
              <a:t>DateTime</a:t>
            </a:r>
            <a:r>
              <a:rPr lang="en-US" sz="1800" dirty="0" smtClean="0"/>
              <a:t>, etc.)</a:t>
            </a:r>
          </a:p>
          <a:p>
            <a:pPr lvl="1"/>
            <a:r>
              <a:rPr lang="en-US" sz="1800" dirty="0" smtClean="0"/>
              <a:t>Do new up Java API types (e.g. Connection)</a:t>
            </a:r>
          </a:p>
          <a:p>
            <a:r>
              <a:rPr lang="en-US" sz="2000" b="0" dirty="0" smtClean="0"/>
              <a:t>Entity objects should not have dependencies</a:t>
            </a:r>
          </a:p>
          <a:p>
            <a:r>
              <a:rPr lang="en-US" sz="2000" b="0" dirty="0" smtClean="0"/>
              <a:t>If you have to have static variables, isolate them behind the DI container (e.g. example in previous slide)</a:t>
            </a:r>
          </a:p>
          <a:p>
            <a:r>
              <a:rPr lang="en-US" sz="2000" b="0" dirty="0" smtClean="0"/>
              <a:t>Mock the DI container when writing unit tests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6908287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 in Java 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617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CDI?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Type-safe DI framework (based on Seam, Guice and Spring)</a:t>
            </a:r>
            <a:r>
              <a:rPr lang="en-US" dirty="0" smtClean="0"/>
              <a:t> for Java EE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javax.inject</a:t>
            </a:r>
            <a:r>
              <a:rPr lang="en-US" dirty="0" smtClean="0"/>
              <a:t> as a base API</a:t>
            </a:r>
            <a:endParaRPr lang="bg-BG" dirty="0" smtClean="0"/>
          </a:p>
        </p:txBody>
      </p:sp>
      <p:sp>
        <p:nvSpPr>
          <p:cNvPr id="7" name="Rectangular Callout 6"/>
          <p:cNvSpPr/>
          <p:nvPr/>
        </p:nvSpPr>
        <p:spPr>
          <a:xfrm>
            <a:off x="3325686" y="1230839"/>
            <a:ext cx="1741402" cy="782870"/>
          </a:xfrm>
          <a:prstGeom prst="wedgeRectCallout">
            <a:avLst>
              <a:gd name="adj1" fmla="val -36622"/>
              <a:gd name="adj2" fmla="val 838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Bindings are code based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5271862" y="1243933"/>
            <a:ext cx="1741402" cy="765048"/>
          </a:xfrm>
          <a:prstGeom prst="wedgeRectCallout">
            <a:avLst>
              <a:gd name="adj1" fmla="val -36622"/>
              <a:gd name="adj2" fmla="val 838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Bindings are code or XML 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915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Implementations, web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Three implementations: </a:t>
            </a:r>
            <a:r>
              <a:rPr lang="en-US" sz="2400" dirty="0" err="1" smtClean="0"/>
              <a:t>JBoss</a:t>
            </a:r>
            <a:r>
              <a:rPr lang="en-US" sz="2400" dirty="0" smtClean="0"/>
              <a:t> Weld, Apache </a:t>
            </a:r>
            <a:r>
              <a:rPr lang="en-US" sz="2400" dirty="0" err="1" smtClean="0"/>
              <a:t>OpenWebBeans</a:t>
            </a:r>
            <a:r>
              <a:rPr lang="en-US" sz="2400" dirty="0" smtClean="0"/>
              <a:t> and Resin </a:t>
            </a:r>
            <a:r>
              <a:rPr lang="en-US" sz="2400" dirty="0" err="1" smtClean="0"/>
              <a:t>CanDI</a:t>
            </a:r>
            <a:endParaRPr lang="en-US" sz="2400" dirty="0" smtClean="0"/>
          </a:p>
          <a:p>
            <a:r>
              <a:rPr lang="en-US" sz="2400" dirty="0" smtClean="0"/>
              <a:t>Only one stable at the moment – </a:t>
            </a:r>
            <a:r>
              <a:rPr lang="en-US" sz="2400" dirty="0" smtClean="0">
                <a:solidFill>
                  <a:schemeClr val="accent2"/>
                </a:solidFill>
              </a:rPr>
              <a:t>Weld</a:t>
            </a:r>
            <a:r>
              <a:rPr lang="en-US" sz="2400" dirty="0" smtClean="0"/>
              <a:t>, used in Glassfish and </a:t>
            </a:r>
            <a:r>
              <a:rPr lang="en-US" sz="2400" dirty="0" err="1" smtClean="0"/>
              <a:t>JBoss</a:t>
            </a:r>
            <a:r>
              <a:rPr lang="en-US" sz="2400" dirty="0" smtClean="0"/>
              <a:t> AS</a:t>
            </a:r>
          </a:p>
          <a:p>
            <a:r>
              <a:rPr lang="bg-BG" sz="2400" dirty="0" smtClean="0"/>
              <a:t>JavaEE 6 has the so-called „profiles“. CDI is part of the „Web profile“</a:t>
            </a:r>
          </a:p>
          <a:p>
            <a:r>
              <a:rPr lang="bg-BG" sz="2400" dirty="0" smtClean="0"/>
              <a:t>CDI implementations are not limited to application servers (with the help of  extensions)</a:t>
            </a:r>
            <a:endParaRPr lang="en-US" sz="2400" dirty="0" smtClean="0"/>
          </a:p>
          <a:p>
            <a:r>
              <a:rPr lang="en-US" sz="2400" dirty="0" smtClean="0"/>
              <a:t>Tomcat does not fully implement the “Web profile”, so we’ll pick </a:t>
            </a:r>
            <a:r>
              <a:rPr lang="en-US" sz="2400" dirty="0" err="1" smtClean="0">
                <a:solidFill>
                  <a:srgbClr val="E11837"/>
                </a:solidFill>
              </a:rPr>
              <a:t>Guice</a:t>
            </a:r>
            <a:r>
              <a:rPr lang="en-US" sz="2400" dirty="0" smtClean="0">
                <a:solidFill>
                  <a:srgbClr val="E11837"/>
                </a:solidFill>
              </a:rPr>
              <a:t> </a:t>
            </a:r>
            <a:r>
              <a:rPr lang="en-US" sz="2400" dirty="0" smtClean="0"/>
              <a:t>as an implementation of the CDI </a:t>
            </a:r>
            <a:r>
              <a:rPr lang="en-US" sz="2400" i="1" dirty="0" smtClean="0"/>
              <a:t>API</a:t>
            </a:r>
            <a:r>
              <a:rPr lang="en-US" sz="2400" dirty="0" smtClean="0"/>
              <a:t>.</a:t>
            </a:r>
            <a:endParaRPr lang="bg-BG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58754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179388" y="1196975"/>
            <a:ext cx="882015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160" tIns="46080" rIns="92160" bIns="46080"/>
          <a:lstStyle/>
          <a:p>
            <a:pPr marL="331788" indent="-331788">
              <a:spcBef>
                <a:spcPts val="1200"/>
              </a:spcBef>
              <a:buClr>
                <a:srgbClr val="000066"/>
              </a:buClr>
              <a:buFont typeface="Arial" charset="0"/>
              <a:buChar char="•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</a:pPr>
            <a:endParaRPr lang="en-US" sz="30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833563" y="128588"/>
            <a:ext cx="713105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0066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0066"/>
                </a:solidFill>
                <a:latin typeface="Arial" charset="0"/>
                <a:ea typeface="ＭＳ Ｐゴシック" charset="0"/>
                <a:cs typeface="MS Gothi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0066"/>
                </a:solidFill>
                <a:latin typeface="Arial" charset="0"/>
                <a:ea typeface="ＭＳ Ｐゴシック" charset="0"/>
                <a:cs typeface="MS Gothi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0066"/>
                </a:solidFill>
                <a:latin typeface="Arial" charset="0"/>
                <a:ea typeface="ＭＳ Ｐゴシック" charset="0"/>
                <a:cs typeface="MS Gothi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0066"/>
                </a:solidFill>
                <a:latin typeface="Arial" charset="0"/>
                <a:ea typeface="ＭＳ Ｐゴシック" charset="0"/>
                <a:cs typeface="MS 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0066"/>
                </a:solidFill>
                <a:latin typeface="Arial" charset="0"/>
                <a:ea typeface="ＭＳ Ｐゴシック" charset="0"/>
                <a:cs typeface="MS 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0066"/>
                </a:solidFill>
                <a:latin typeface="Arial" charset="0"/>
                <a:ea typeface="ＭＳ Ｐゴシック" charset="0"/>
                <a:cs typeface="MS 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0066"/>
                </a:solidFill>
                <a:latin typeface="Arial" charset="0"/>
                <a:ea typeface="ＭＳ Ｐゴシック" charset="0"/>
                <a:cs typeface="MS 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0066"/>
                </a:solidFill>
                <a:latin typeface="Arial" charset="0"/>
                <a:ea typeface="ＭＳ Ｐゴシック" charset="0"/>
                <a:cs typeface="MS Gothic" charset="0"/>
              </a:defRPr>
            </a:lvl9pPr>
          </a:lstStyle>
          <a:p>
            <a:pPr>
              <a:lnSpc>
                <a:spcPct val="85000"/>
              </a:lnSpc>
            </a:pPr>
            <a:endParaRPr lang="en-US" sz="3800" b="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Injection targets for Java 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Inject into:</a:t>
            </a:r>
          </a:p>
          <a:p>
            <a:pPr lvl="1"/>
            <a:r>
              <a:rPr lang="en-US" dirty="0" smtClean="0"/>
              <a:t>POJOs</a:t>
            </a:r>
          </a:p>
          <a:p>
            <a:pPr lvl="1"/>
            <a:r>
              <a:rPr lang="en-US" dirty="0" smtClean="0"/>
              <a:t>Servlets</a:t>
            </a:r>
          </a:p>
          <a:p>
            <a:pPr lvl="1"/>
            <a:r>
              <a:rPr lang="en-US" dirty="0" smtClean="0"/>
              <a:t>REST Services</a:t>
            </a:r>
          </a:p>
          <a:p>
            <a:r>
              <a:rPr lang="en-US" dirty="0" smtClean="0"/>
              <a:t>Injection candidates:</a:t>
            </a:r>
          </a:p>
          <a:p>
            <a:pPr lvl="1"/>
            <a:r>
              <a:rPr lang="en-US" dirty="0" smtClean="0"/>
              <a:t>POJOs</a:t>
            </a:r>
          </a:p>
          <a:p>
            <a:pPr lvl="2"/>
            <a:r>
              <a:rPr lang="en-US" dirty="0" smtClean="0"/>
              <a:t>Factories</a:t>
            </a:r>
          </a:p>
          <a:p>
            <a:pPr lvl="2"/>
            <a:r>
              <a:rPr lang="en-US" dirty="0" smtClean="0"/>
              <a:t>DAOs</a:t>
            </a:r>
          </a:p>
          <a:p>
            <a:pPr lvl="2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541640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EE structure with CDI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55" r="-8755"/>
          <a:stretch>
            <a:fillRect/>
          </a:stretch>
        </p:blipFill>
        <p:spPr>
          <a:xfrm>
            <a:off x="942466" y="1620000"/>
            <a:ext cx="8014256" cy="4219939"/>
          </a:xfrm>
        </p:spPr>
      </p:pic>
    </p:spTree>
    <p:extLst>
      <p:ext uri="{BB962C8B-B14F-4D97-AF65-F5344CB8AC3E}">
        <p14:creationId xmlns:p14="http://schemas.microsoft.com/office/powerpoint/2010/main" val="1980916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javax.inject.Inject</a:t>
            </a:r>
            <a:r>
              <a:rPr lang="en-US" dirty="0" smtClean="0"/>
              <a:t> is used: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The „</a:t>
            </a:r>
            <a:r>
              <a:rPr lang="en-US" dirty="0" err="1" smtClean="0"/>
              <a:t>dao</a:t>
            </a:r>
            <a:r>
              <a:rPr lang="en-US" dirty="0" smtClean="0"/>
              <a:t>“ field is called „injection point“. Injection point types are:</a:t>
            </a:r>
          </a:p>
          <a:p>
            <a:pPr lvl="1"/>
            <a:r>
              <a:rPr lang="en-US" dirty="0" smtClean="0"/>
              <a:t> Field</a:t>
            </a:r>
          </a:p>
          <a:p>
            <a:pPr lvl="1"/>
            <a:r>
              <a:rPr lang="en-US" dirty="0" smtClean="0"/>
              <a:t> Constructor</a:t>
            </a:r>
          </a:p>
          <a:p>
            <a:pPr lvl="1"/>
            <a:r>
              <a:rPr lang="en-US" dirty="0" smtClean="0"/>
              <a:t> Setter</a:t>
            </a:r>
          </a:p>
          <a:p>
            <a:pPr lvl="1"/>
            <a:r>
              <a:rPr lang="en-US" dirty="0" smtClean="0"/>
              <a:t> Initializer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179388" y="1196975"/>
            <a:ext cx="882015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160" tIns="46080" rIns="92160" bIns="46080"/>
          <a:lstStyle/>
          <a:p>
            <a:pPr marL="331788" indent="-331788">
              <a:spcBef>
                <a:spcPts val="1200"/>
              </a:spcBef>
              <a:buClr>
                <a:srgbClr val="000066"/>
              </a:buClr>
              <a:buFont typeface="Arial" charset="0"/>
              <a:buChar char="•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</a:pPr>
            <a:endParaRPr lang="en-US" sz="30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Injection</a:t>
            </a:r>
            <a:endParaRPr lang="en-US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749131" y="2372904"/>
            <a:ext cx="6707482" cy="1250950"/>
          </a:xfrm>
          <a:prstGeom prst="rect">
            <a:avLst/>
          </a:prstGeom>
          <a:solidFill>
            <a:srgbClr val="FFFF00"/>
          </a:solidFill>
          <a:ln w="9360">
            <a:solidFill>
              <a:srgbClr val="0000B0"/>
            </a:solidFill>
            <a:miter lim="800000"/>
            <a:headEnd/>
            <a:tailEnd/>
          </a:ln>
          <a:effectLst/>
        </p:spPr>
        <p:txBody>
          <a:bodyPr lIns="142200" tIns="89640" rIns="142200" bIns="108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0066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0066"/>
                </a:solidFill>
                <a:latin typeface="Arial" charset="0"/>
                <a:ea typeface="ＭＳ Ｐゴシック" charset="0"/>
                <a:cs typeface="MS Gothi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0066"/>
                </a:solidFill>
                <a:latin typeface="Arial" charset="0"/>
                <a:ea typeface="ＭＳ Ｐゴシック" charset="0"/>
                <a:cs typeface="MS Gothi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0066"/>
                </a:solidFill>
                <a:latin typeface="Arial" charset="0"/>
                <a:ea typeface="ＭＳ Ｐゴシック" charset="0"/>
                <a:cs typeface="MS Gothi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0066"/>
                </a:solidFill>
                <a:latin typeface="Arial" charset="0"/>
                <a:ea typeface="ＭＳ Ｐゴシック" charset="0"/>
                <a:cs typeface="MS 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0066"/>
                </a:solidFill>
                <a:latin typeface="Arial" charset="0"/>
                <a:ea typeface="ＭＳ Ｐゴシック" charset="0"/>
                <a:cs typeface="MS 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0066"/>
                </a:solidFill>
                <a:latin typeface="Arial" charset="0"/>
                <a:ea typeface="ＭＳ Ｐゴシック" charset="0"/>
                <a:cs typeface="MS 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0066"/>
                </a:solidFill>
                <a:latin typeface="Arial" charset="0"/>
                <a:ea typeface="ＭＳ Ｐゴシック" charset="0"/>
                <a:cs typeface="MS 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0066"/>
                </a:solidFill>
                <a:latin typeface="Arial" charset="0"/>
                <a:ea typeface="ＭＳ Ｐゴシック" charset="0"/>
                <a:cs typeface="MS Gothic" charset="0"/>
              </a:defRPr>
            </a:lvl9pPr>
          </a:lstStyle>
          <a:p>
            <a:pPr eaLnBrk="1"/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public class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OrdersBean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pPr eaLnBrk="1"/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@Inject private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OrdersDao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dao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eaLnBrk="1"/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55463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Case: </a:t>
            </a:r>
            <a:r>
              <a:rPr lang="en-US" dirty="0" err="1" smtClean="0"/>
              <a:t>OrderService</a:t>
            </a:r>
            <a:endParaRPr lang="en-US" dirty="0"/>
          </a:p>
        </p:txBody>
      </p:sp>
      <p:pic>
        <p:nvPicPr>
          <p:cNvPr id="4" name="Content Placeholder 3" descr="Class Diagram5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29" r="-1725" b="27559"/>
          <a:stretch/>
        </p:blipFill>
        <p:spPr>
          <a:xfrm>
            <a:off x="1440000" y="1620000"/>
            <a:ext cx="7704007" cy="5106681"/>
          </a:xfrm>
        </p:spPr>
      </p:pic>
    </p:spTree>
    <p:extLst>
      <p:ext uri="{BB962C8B-B14F-4D97-AF65-F5344CB8AC3E}">
        <p14:creationId xmlns:p14="http://schemas.microsoft.com/office/powerpoint/2010/main" val="2436595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179388" y="1196975"/>
            <a:ext cx="882015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Injection points</a:t>
            </a:r>
            <a:endParaRPr lang="en-US" dirty="0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idx="1"/>
          </p:nvPr>
        </p:nvSpPr>
        <p:spPr>
          <a:solidFill>
            <a:srgbClr val="FFFF00"/>
          </a:solidFill>
          <a:ln w="9360">
            <a:solidFill>
              <a:srgbClr val="0000B0"/>
            </a:solidFill>
            <a:miter lim="800000"/>
            <a:headEnd/>
            <a:tailEnd/>
          </a:ln>
          <a:effectLst/>
        </p:spPr>
        <p:txBody>
          <a:bodyPr lIns="142200" tIns="89640" rIns="142200" bIns="108000"/>
          <a:lstStyle/>
          <a:p>
            <a:pPr marL="0" indent="0">
              <a:spcBef>
                <a:spcPct val="0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kern="1200" dirty="0">
                <a:solidFill>
                  <a:srgbClr val="000000"/>
                </a:solidFill>
                <a:latin typeface="Courier New"/>
                <a:cs typeface="Courier New"/>
              </a:rPr>
              <a:t>public class </a:t>
            </a:r>
            <a:r>
              <a:rPr lang="en-US" sz="1800" kern="1200" dirty="0" err="1">
                <a:solidFill>
                  <a:srgbClr val="000000"/>
                </a:solidFill>
                <a:latin typeface="Courier New"/>
                <a:cs typeface="Courier New"/>
              </a:rPr>
              <a:t>OrdersBean</a:t>
            </a:r>
            <a:r>
              <a:rPr lang="en-US" sz="1800" kern="1200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kern="1200" dirty="0">
                <a:solidFill>
                  <a:srgbClr val="000000"/>
                </a:solidFill>
                <a:latin typeface="Courier New"/>
                <a:cs typeface="Courier New"/>
              </a:rPr>
              <a:t>    @Inject private </a:t>
            </a:r>
            <a:r>
              <a:rPr lang="en-US" sz="1800" kern="1200" dirty="0" err="1">
                <a:solidFill>
                  <a:srgbClr val="000000"/>
                </a:solidFill>
                <a:latin typeface="Courier New"/>
                <a:cs typeface="Courier New"/>
              </a:rPr>
              <a:t>OrdersDao</a:t>
            </a:r>
            <a:r>
              <a:rPr lang="en-US" sz="1800" kern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latin typeface="Courier New"/>
                <a:cs typeface="Courier New"/>
              </a:rPr>
              <a:t>dao</a:t>
            </a:r>
            <a:r>
              <a:rPr lang="en-US" sz="1800" kern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800" kern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kern="1200" dirty="0">
                <a:solidFill>
                  <a:srgbClr val="000000"/>
                </a:solidFill>
                <a:latin typeface="Courier New"/>
                <a:cs typeface="Courier New"/>
              </a:rPr>
              <a:t>    @Inject</a:t>
            </a: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kern="1200" dirty="0">
                <a:solidFill>
                  <a:srgbClr val="000000"/>
                </a:solidFill>
                <a:latin typeface="Courier New"/>
                <a:cs typeface="Courier New"/>
              </a:rPr>
              <a:t>    public </a:t>
            </a:r>
            <a:r>
              <a:rPr lang="en-US" sz="1800" kern="1200" dirty="0" err="1">
                <a:solidFill>
                  <a:srgbClr val="000000"/>
                </a:solidFill>
                <a:latin typeface="Courier New"/>
                <a:cs typeface="Courier New"/>
              </a:rPr>
              <a:t>OrdersBean</a:t>
            </a:r>
            <a:r>
              <a:rPr lang="en-US" sz="1800" kern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kern="1200" dirty="0" err="1">
                <a:solidFill>
                  <a:srgbClr val="000000"/>
                </a:solidFill>
                <a:latin typeface="Courier New"/>
                <a:cs typeface="Courier New"/>
              </a:rPr>
              <a:t>OrdersDao</a:t>
            </a:r>
            <a:r>
              <a:rPr lang="en-US" sz="1800" kern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latin typeface="Courier New"/>
                <a:cs typeface="Courier New"/>
              </a:rPr>
              <a:t>dao</a:t>
            </a:r>
            <a:r>
              <a:rPr lang="en-US" sz="1800" kern="1200" dirty="0">
                <a:solidFill>
                  <a:srgbClr val="000000"/>
                </a:solidFill>
                <a:latin typeface="Courier New"/>
                <a:cs typeface="Courier New"/>
              </a:rPr>
              <a:t>){}</a:t>
            </a: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800" kern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kern="1200" dirty="0">
                <a:solidFill>
                  <a:srgbClr val="000000"/>
                </a:solidFill>
                <a:latin typeface="Courier New"/>
                <a:cs typeface="Courier New"/>
              </a:rPr>
              <a:t>    @Inject</a:t>
            </a: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kern="1200" dirty="0">
                <a:solidFill>
                  <a:srgbClr val="000000"/>
                </a:solidFill>
                <a:latin typeface="Courier New"/>
                <a:cs typeface="Courier New"/>
              </a:rPr>
              <a:t>    public void </a:t>
            </a:r>
            <a:r>
              <a:rPr lang="en-US" sz="1800" kern="1200" dirty="0" err="1">
                <a:solidFill>
                  <a:srgbClr val="000000"/>
                </a:solidFill>
                <a:latin typeface="Courier New"/>
                <a:cs typeface="Courier New"/>
              </a:rPr>
              <a:t>init</a:t>
            </a:r>
            <a:r>
              <a:rPr lang="en-US" sz="1800" kern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kern="1200" dirty="0" err="1">
                <a:solidFill>
                  <a:srgbClr val="000000"/>
                </a:solidFill>
                <a:latin typeface="Courier New"/>
                <a:cs typeface="Courier New"/>
              </a:rPr>
              <a:t>OrdersDao</a:t>
            </a:r>
            <a:r>
              <a:rPr lang="en-US" sz="1800" kern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latin typeface="Courier New"/>
                <a:cs typeface="Courier New"/>
              </a:rPr>
              <a:t>dao</a:t>
            </a:r>
            <a:r>
              <a:rPr lang="en-US" sz="1800" kern="1200" dirty="0">
                <a:solidFill>
                  <a:srgbClr val="000000"/>
                </a:solidFill>
                <a:latin typeface="Courier New"/>
                <a:cs typeface="Courier New"/>
              </a:rPr>
              <a:t>) {}</a:t>
            </a: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800" kern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kern="1200" dirty="0">
                <a:solidFill>
                  <a:srgbClr val="000000"/>
                </a:solidFill>
                <a:latin typeface="Courier New"/>
                <a:cs typeface="Courier New"/>
              </a:rPr>
              <a:t>    @Inject</a:t>
            </a: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kern="1200" dirty="0">
                <a:solidFill>
                  <a:srgbClr val="000000"/>
                </a:solidFill>
                <a:latin typeface="Courier New"/>
                <a:cs typeface="Courier New"/>
              </a:rPr>
              <a:t>    public void </a:t>
            </a:r>
            <a:r>
              <a:rPr lang="en-US" sz="1800" kern="1200" dirty="0" err="1">
                <a:solidFill>
                  <a:srgbClr val="000000"/>
                </a:solidFill>
                <a:latin typeface="Courier New"/>
                <a:cs typeface="Courier New"/>
              </a:rPr>
              <a:t>setOrdersDao</a:t>
            </a:r>
            <a:r>
              <a:rPr lang="en-US" sz="1800" kern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kern="1200" dirty="0" err="1">
                <a:solidFill>
                  <a:srgbClr val="000000"/>
                </a:solidFill>
                <a:latin typeface="Courier New"/>
                <a:cs typeface="Courier New"/>
              </a:rPr>
              <a:t>OrdersDao</a:t>
            </a:r>
            <a:r>
              <a:rPr lang="en-US" sz="1800" kern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latin typeface="Courier New"/>
                <a:cs typeface="Courier New"/>
              </a:rPr>
              <a:t>dao</a:t>
            </a:r>
            <a:r>
              <a:rPr lang="en-US" sz="1800" kern="1200" dirty="0">
                <a:solidFill>
                  <a:srgbClr val="000000"/>
                </a:solidFill>
                <a:latin typeface="Courier New"/>
                <a:cs typeface="Courier New"/>
              </a:rPr>
              <a:t>){}</a:t>
            </a: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kern="12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07549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(Google) GUICE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simple approach to 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961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Guice – Supplier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Supplier code (using annotations):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@Inject can be applied to:</a:t>
            </a:r>
          </a:p>
          <a:p>
            <a:pPr lvl="1"/>
            <a:r>
              <a:rPr lang="en-GB" sz="2000" dirty="0" smtClean="0"/>
              <a:t>Constructors</a:t>
            </a:r>
          </a:p>
          <a:p>
            <a:pPr lvl="1"/>
            <a:r>
              <a:rPr lang="en-US" sz="2000" dirty="0" smtClean="0"/>
              <a:t>Methods</a:t>
            </a:r>
          </a:p>
          <a:p>
            <a:pPr lvl="2"/>
            <a:r>
              <a:rPr lang="en-US" sz="1800" dirty="0" smtClean="0"/>
              <a:t>All methods annotated with @Inject will be invoked after the object’s instantiation</a:t>
            </a:r>
            <a:endParaRPr lang="en-GB" sz="1800" dirty="0" smtClean="0"/>
          </a:p>
          <a:p>
            <a:pPr lvl="1"/>
            <a:r>
              <a:rPr lang="en-GB" sz="2000" dirty="0" smtClean="0"/>
              <a:t>Fields (not recommended)</a:t>
            </a:r>
          </a:p>
          <a:p>
            <a:endParaRPr lang="en-GB" sz="2400" dirty="0"/>
          </a:p>
        </p:txBody>
      </p:sp>
      <p:sp>
        <p:nvSpPr>
          <p:cNvPr id="6" name="CustomShape 3"/>
          <p:cNvSpPr/>
          <p:nvPr/>
        </p:nvSpPr>
        <p:spPr>
          <a:xfrm>
            <a:off x="1305196" y="2288076"/>
            <a:ext cx="7261920" cy="22144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rgbClr val="2F2B20"/>
                </a:solidFill>
                <a:latin typeface="Courier New"/>
              </a:rPr>
              <a:t>class</a:t>
            </a:r>
            <a:r>
              <a:rPr lang="en-US" sz="1400" dirty="0">
                <a:solidFill>
                  <a:srgbClr val="2F2B2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2F2B20"/>
                </a:solidFill>
                <a:latin typeface="Courier New"/>
              </a:rPr>
              <a:t>MyBillingService</a:t>
            </a:r>
            <a:r>
              <a:rPr lang="en-US" sz="1400" dirty="0">
                <a:solidFill>
                  <a:srgbClr val="2F2B20"/>
                </a:solidFill>
                <a:latin typeface="Courier New"/>
              </a:rPr>
              <a:t> </a:t>
            </a:r>
            <a:r>
              <a:rPr lang="en-US" sz="1400" b="1" dirty="0">
                <a:solidFill>
                  <a:srgbClr val="2F2B20"/>
                </a:solidFill>
                <a:latin typeface="Courier New"/>
              </a:rPr>
              <a:t>implements</a:t>
            </a:r>
            <a:r>
              <a:rPr lang="en-US" sz="1400" dirty="0">
                <a:solidFill>
                  <a:srgbClr val="2F2B2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2F2B20"/>
                </a:solidFill>
                <a:latin typeface="Courier New"/>
              </a:rPr>
              <a:t>BillingService</a:t>
            </a:r>
            <a:r>
              <a:rPr lang="en-US" sz="1400" dirty="0">
                <a:solidFill>
                  <a:srgbClr val="2F2B20"/>
                </a:solidFill>
                <a:latin typeface="Courier New"/>
              </a:rPr>
              <a:t> {</a:t>
            </a:r>
            <a:endParaRPr dirty="0"/>
          </a:p>
          <a:p>
            <a:pPr lvl="1"/>
            <a:r>
              <a:rPr lang="en-US" sz="1400" b="1" dirty="0">
                <a:solidFill>
                  <a:srgbClr val="2F2B20"/>
                </a:solidFill>
                <a:latin typeface="Courier New"/>
              </a:rPr>
              <a:t>private final</a:t>
            </a:r>
            <a:r>
              <a:rPr lang="en-US" sz="1400" dirty="0">
                <a:solidFill>
                  <a:srgbClr val="2F2B2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2F2B20"/>
                </a:solidFill>
                <a:latin typeface="Courier New"/>
              </a:rPr>
              <a:t>CreditCardProcessor</a:t>
            </a:r>
            <a:r>
              <a:rPr lang="en-US" sz="1400" dirty="0">
                <a:solidFill>
                  <a:srgbClr val="2F2B20"/>
                </a:solidFill>
                <a:latin typeface="Courier New"/>
              </a:rPr>
              <a:t> processor;</a:t>
            </a:r>
            <a:endParaRPr dirty="0"/>
          </a:p>
          <a:p>
            <a:pPr lvl="1"/>
            <a:endParaRPr dirty="0"/>
          </a:p>
          <a:p>
            <a:pPr lvl="1"/>
            <a:r>
              <a:rPr lang="en-US" sz="1400" dirty="0">
                <a:solidFill>
                  <a:srgbClr val="2F2B20"/>
                </a:solidFill>
                <a:latin typeface="Courier New"/>
              </a:rPr>
              <a:t>@Inject</a:t>
            </a:r>
            <a:endParaRPr dirty="0"/>
          </a:p>
          <a:p>
            <a:pPr lvl="1"/>
            <a:r>
              <a:rPr lang="en-US" sz="1400" b="1" dirty="0">
                <a:solidFill>
                  <a:srgbClr val="2F2B20"/>
                </a:solidFill>
                <a:latin typeface="Courier New"/>
              </a:rPr>
              <a:t>public</a:t>
            </a:r>
            <a:r>
              <a:rPr lang="en-US" sz="1400" dirty="0">
                <a:solidFill>
                  <a:srgbClr val="2F2B2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2F2B20"/>
                </a:solidFill>
                <a:latin typeface="Courier New"/>
              </a:rPr>
              <a:t>MyBillingService</a:t>
            </a:r>
            <a:r>
              <a:rPr lang="en-US" sz="1400" dirty="0">
                <a:solidFill>
                  <a:srgbClr val="2F2B20"/>
                </a:solidFill>
                <a:latin typeface="Courier New"/>
              </a:rPr>
              <a:t>(</a:t>
            </a:r>
            <a:r>
              <a:rPr lang="en-US" sz="1400" dirty="0" err="1">
                <a:solidFill>
                  <a:srgbClr val="2F2B20"/>
                </a:solidFill>
                <a:latin typeface="Courier New"/>
              </a:rPr>
              <a:t>CreditCardProcessor</a:t>
            </a:r>
            <a:r>
              <a:rPr lang="en-US" sz="1400" dirty="0">
                <a:solidFill>
                  <a:srgbClr val="2F2B20"/>
                </a:solidFill>
                <a:latin typeface="Courier New"/>
              </a:rPr>
              <a:t> </a:t>
            </a:r>
            <a:r>
              <a:rPr lang="en-US" sz="1400" dirty="0" smtClean="0">
                <a:solidFill>
                  <a:srgbClr val="2F2B20"/>
                </a:solidFill>
                <a:latin typeface="Courier New"/>
              </a:rPr>
              <a:t>p) </a:t>
            </a:r>
            <a:r>
              <a:rPr lang="en-US" sz="1400" dirty="0">
                <a:solidFill>
                  <a:srgbClr val="2F2B20"/>
                </a:solidFill>
                <a:latin typeface="Courier New"/>
              </a:rPr>
              <a:t>{</a:t>
            </a:r>
            <a:endParaRPr dirty="0"/>
          </a:p>
          <a:p>
            <a:pPr lvl="2"/>
            <a:r>
              <a:rPr lang="en-US" sz="1400" dirty="0">
                <a:solidFill>
                  <a:srgbClr val="2F2B20"/>
                </a:solidFill>
                <a:latin typeface="Courier New"/>
              </a:rPr>
              <a:t>processor = p</a:t>
            </a:r>
            <a:r>
              <a:rPr lang="en-US" sz="1400" dirty="0" smtClean="0">
                <a:solidFill>
                  <a:srgbClr val="2F2B20"/>
                </a:solidFill>
                <a:latin typeface="Courier New"/>
              </a:rPr>
              <a:t>;</a:t>
            </a:r>
            <a:endParaRPr lang="en-US" dirty="0"/>
          </a:p>
          <a:p>
            <a:pPr lvl="1"/>
            <a:r>
              <a:rPr lang="en-US" sz="1400" dirty="0" smtClean="0">
                <a:solidFill>
                  <a:srgbClr val="2F2B20"/>
                </a:solidFill>
                <a:latin typeface="Courier New"/>
              </a:rPr>
              <a:t>}</a:t>
            </a:r>
            <a:endParaRPr dirty="0"/>
          </a:p>
          <a:p>
            <a:pPr lvl="1"/>
            <a:r>
              <a:rPr lang="en-US" sz="1400" dirty="0">
                <a:solidFill>
                  <a:srgbClr val="2F2B20"/>
                </a:solidFill>
                <a:latin typeface="Courier New"/>
              </a:rPr>
              <a:t>…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2F2B20"/>
                </a:solidFill>
                <a:latin typeface="Courier New"/>
              </a:rPr>
              <a:t>}</a:t>
            </a:r>
            <a:endParaRPr dirty="0"/>
          </a:p>
        </p:txBody>
      </p:sp>
      <p:sp>
        <p:nvSpPr>
          <p:cNvPr id="7" name="Pentagon 6"/>
          <p:cNvSpPr/>
          <p:nvPr/>
        </p:nvSpPr>
        <p:spPr>
          <a:xfrm flipH="1">
            <a:off x="2712973" y="2775936"/>
            <a:ext cx="3074244" cy="78692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That’s it! Use </a:t>
            </a:r>
            <a:r>
              <a:rPr lang="en-US" dirty="0" err="1" smtClean="0"/>
              <a:t>javax.inject.Inject</a:t>
            </a:r>
            <a:r>
              <a:rPr lang="en-US" dirty="0" smtClean="0"/>
              <a:t> to stay compatible with CDI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0740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Guice – Complex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Dependencies can also be complex to create: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err="1" smtClean="0"/>
              <a:t>BankAccount</a:t>
            </a:r>
            <a:r>
              <a:rPr lang="en-GB" sz="2400" dirty="0" smtClean="0"/>
              <a:t> may have dependencies of its own</a:t>
            </a:r>
          </a:p>
          <a:p>
            <a:r>
              <a:rPr lang="en-GB" sz="2400" dirty="0" err="1" smtClean="0"/>
              <a:t>TxApprover</a:t>
            </a:r>
            <a:r>
              <a:rPr lang="en-GB" sz="2400" dirty="0" smtClean="0"/>
              <a:t> may be an interface</a:t>
            </a:r>
            <a:endParaRPr lang="en-GB" sz="2400" dirty="0"/>
          </a:p>
        </p:txBody>
      </p:sp>
      <p:sp>
        <p:nvSpPr>
          <p:cNvPr id="9" name="CustomShape 5"/>
          <p:cNvSpPr/>
          <p:nvPr/>
        </p:nvSpPr>
        <p:spPr>
          <a:xfrm>
            <a:off x="1544781" y="2204694"/>
            <a:ext cx="7261920" cy="261194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rgbClr val="2F2B20"/>
                </a:solidFill>
                <a:latin typeface="Courier New"/>
              </a:rPr>
              <a:t>class</a:t>
            </a:r>
            <a:r>
              <a:rPr lang="en-US" sz="1400" dirty="0">
                <a:solidFill>
                  <a:srgbClr val="2F2B2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2F2B20"/>
                </a:solidFill>
                <a:latin typeface="Courier New"/>
              </a:rPr>
              <a:t>VisaCreditCardProcessor</a:t>
            </a:r>
            <a:r>
              <a:rPr lang="en-US" sz="1400" dirty="0">
                <a:solidFill>
                  <a:srgbClr val="2F2B20"/>
                </a:solidFill>
                <a:latin typeface="Courier New"/>
              </a:rPr>
              <a:t> </a:t>
            </a:r>
            <a:r>
              <a:rPr lang="en-US" sz="1400" b="1" dirty="0">
                <a:solidFill>
                  <a:srgbClr val="2F2B20"/>
                </a:solidFill>
                <a:latin typeface="Courier New"/>
              </a:rPr>
              <a:t>implements</a:t>
            </a:r>
            <a:r>
              <a:rPr lang="en-US" sz="1400" dirty="0">
                <a:solidFill>
                  <a:srgbClr val="2F2B2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2F2B20"/>
                </a:solidFill>
                <a:latin typeface="Courier New"/>
              </a:rPr>
              <a:t>CreditCardProcessor</a:t>
            </a:r>
            <a:r>
              <a:rPr lang="en-US" sz="1400" dirty="0">
                <a:solidFill>
                  <a:srgbClr val="2F2B20"/>
                </a:solidFill>
                <a:latin typeface="Courier New"/>
              </a:rPr>
              <a:t> {</a:t>
            </a:r>
            <a:endParaRPr dirty="0"/>
          </a:p>
          <a:p>
            <a:pPr lvl="1"/>
            <a:r>
              <a:rPr lang="en-US" sz="1400" b="1" dirty="0">
                <a:solidFill>
                  <a:srgbClr val="2F2B20"/>
                </a:solidFill>
                <a:latin typeface="Courier New"/>
              </a:rPr>
              <a:t>private final</a:t>
            </a:r>
            <a:r>
              <a:rPr lang="en-US" sz="1400" dirty="0">
                <a:solidFill>
                  <a:srgbClr val="2F2B2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2F2B20"/>
                </a:solidFill>
                <a:latin typeface="Courier New"/>
              </a:rPr>
              <a:t>BankAccount</a:t>
            </a:r>
            <a:r>
              <a:rPr lang="en-US" sz="1400" dirty="0">
                <a:solidFill>
                  <a:srgbClr val="2F2B20"/>
                </a:solidFill>
                <a:latin typeface="Courier New"/>
              </a:rPr>
              <a:t> account;</a:t>
            </a:r>
            <a:endParaRPr dirty="0"/>
          </a:p>
          <a:p>
            <a:pPr lvl="1"/>
            <a:r>
              <a:rPr lang="en-US" sz="1400" b="1" dirty="0" smtClean="0">
                <a:solidFill>
                  <a:srgbClr val="2F2B20"/>
                </a:solidFill>
                <a:latin typeface="Courier New"/>
              </a:rPr>
              <a:t>private final</a:t>
            </a:r>
            <a:r>
              <a:rPr lang="en-US" sz="1400" dirty="0" smtClean="0">
                <a:solidFill>
                  <a:srgbClr val="2F2B20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2F2B20"/>
                </a:solidFill>
                <a:latin typeface="Courier New"/>
              </a:rPr>
              <a:t>TxApprover</a:t>
            </a:r>
            <a:r>
              <a:rPr lang="en-US" sz="1400" dirty="0" smtClean="0">
                <a:solidFill>
                  <a:srgbClr val="2F2B20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2F2B20"/>
                </a:solidFill>
                <a:latin typeface="Courier New"/>
              </a:rPr>
              <a:t>txApprover</a:t>
            </a:r>
            <a:r>
              <a:rPr lang="en-US" sz="1400" dirty="0" smtClean="0">
                <a:solidFill>
                  <a:srgbClr val="2F2B20"/>
                </a:solidFill>
                <a:latin typeface="Courier New"/>
              </a:rPr>
              <a:t>;</a:t>
            </a:r>
            <a:endParaRPr dirty="0" smtClean="0"/>
          </a:p>
          <a:p>
            <a:pPr>
              <a:lnSpc>
                <a:spcPct val="100000"/>
              </a:lnSpc>
            </a:pPr>
            <a:endParaRPr dirty="0" smtClean="0"/>
          </a:p>
          <a:p>
            <a:pPr lvl="1"/>
            <a:r>
              <a:rPr lang="en-US" sz="1400" dirty="0" smtClean="0">
                <a:solidFill>
                  <a:srgbClr val="2F2B20"/>
                </a:solidFill>
                <a:latin typeface="Courier New"/>
              </a:rPr>
              <a:t>@</a:t>
            </a:r>
            <a:r>
              <a:rPr lang="en-US" sz="1400" dirty="0">
                <a:solidFill>
                  <a:srgbClr val="2F2B20"/>
                </a:solidFill>
                <a:latin typeface="Courier New"/>
              </a:rPr>
              <a:t>Inject</a:t>
            </a:r>
            <a:endParaRPr dirty="0"/>
          </a:p>
          <a:p>
            <a:pPr lvl="1"/>
            <a:r>
              <a:rPr lang="en-US" sz="1400" b="1" dirty="0">
                <a:solidFill>
                  <a:srgbClr val="2F2B20"/>
                </a:solidFill>
                <a:latin typeface="Courier New"/>
              </a:rPr>
              <a:t>public</a:t>
            </a:r>
            <a:r>
              <a:rPr lang="en-US" sz="1400" dirty="0">
                <a:solidFill>
                  <a:srgbClr val="2F2B2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2F2B20"/>
                </a:solidFill>
                <a:latin typeface="Courier New"/>
              </a:rPr>
              <a:t>VisaCreditCardProcessor</a:t>
            </a:r>
            <a:r>
              <a:rPr lang="en-US" sz="1400" dirty="0">
                <a:solidFill>
                  <a:srgbClr val="2F2B20"/>
                </a:solidFill>
                <a:latin typeface="Courier New"/>
              </a:rPr>
              <a:t>(</a:t>
            </a:r>
            <a:r>
              <a:rPr lang="en-US" sz="1400" dirty="0" err="1">
                <a:solidFill>
                  <a:srgbClr val="2F2B20"/>
                </a:solidFill>
                <a:latin typeface="Courier New"/>
              </a:rPr>
              <a:t>BankAccount</a:t>
            </a:r>
            <a:r>
              <a:rPr lang="en-US" sz="1400" dirty="0">
                <a:solidFill>
                  <a:srgbClr val="2F2B20"/>
                </a:solidFill>
                <a:latin typeface="Courier New"/>
              </a:rPr>
              <a:t> a, </a:t>
            </a:r>
            <a:r>
              <a:rPr lang="en-US" sz="1400" dirty="0" err="1">
                <a:solidFill>
                  <a:srgbClr val="2F2B20"/>
                </a:solidFill>
                <a:latin typeface="Courier New"/>
              </a:rPr>
              <a:t>TxApprover</a:t>
            </a:r>
            <a:r>
              <a:rPr lang="en-US" sz="1400" dirty="0">
                <a:solidFill>
                  <a:srgbClr val="2F2B20"/>
                </a:solidFill>
                <a:latin typeface="Courier New"/>
              </a:rPr>
              <a:t> t) {</a:t>
            </a:r>
            <a:endParaRPr dirty="0"/>
          </a:p>
          <a:p>
            <a:pPr lvl="2"/>
            <a:r>
              <a:rPr lang="en-US" sz="1400" dirty="0">
                <a:solidFill>
                  <a:srgbClr val="2F2B20"/>
                </a:solidFill>
                <a:latin typeface="Courier New"/>
              </a:rPr>
              <a:t>account = a;</a:t>
            </a:r>
            <a:endParaRPr dirty="0"/>
          </a:p>
          <a:p>
            <a:pPr lvl="2"/>
            <a:r>
              <a:rPr lang="en-US" sz="1400" dirty="0" err="1">
                <a:solidFill>
                  <a:srgbClr val="2F2B20"/>
                </a:solidFill>
                <a:latin typeface="Courier New"/>
              </a:rPr>
              <a:t>txApprover</a:t>
            </a:r>
            <a:r>
              <a:rPr lang="en-US" sz="1400" dirty="0">
                <a:solidFill>
                  <a:srgbClr val="2F2B20"/>
                </a:solidFill>
                <a:latin typeface="Courier New"/>
              </a:rPr>
              <a:t> = t;</a:t>
            </a:r>
            <a:endParaRPr dirty="0"/>
          </a:p>
          <a:p>
            <a:pPr lvl="1"/>
            <a:r>
              <a:rPr lang="en-US" sz="1400" dirty="0">
                <a:solidFill>
                  <a:srgbClr val="2F2B20"/>
                </a:solidFill>
                <a:latin typeface="Courier New"/>
              </a:rPr>
              <a:t>}</a:t>
            </a:r>
            <a:endParaRPr dirty="0"/>
          </a:p>
          <a:p>
            <a:pPr lvl="1"/>
            <a:r>
              <a:rPr lang="en-US" sz="1400" dirty="0">
                <a:solidFill>
                  <a:srgbClr val="2F2B20"/>
                </a:solidFill>
                <a:latin typeface="Courier New"/>
              </a:rPr>
              <a:t>…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2F2B20"/>
                </a:solidFill>
                <a:latin typeface="Courier New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3866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Guice –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Dependencies are described in a separate Module class: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Client code is now: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Guice</a:t>
            </a:r>
            <a:r>
              <a:rPr lang="en-GB" dirty="0" smtClean="0"/>
              <a:t> will recursively build the requested binding objects</a:t>
            </a:r>
          </a:p>
          <a:p>
            <a:r>
              <a:rPr lang="en-GB" dirty="0" smtClean="0"/>
              <a:t>In this case a </a:t>
            </a:r>
            <a:r>
              <a:rPr lang="en-GB" dirty="0" err="1" smtClean="0"/>
              <a:t>MyBillingService</a:t>
            </a:r>
            <a:r>
              <a:rPr lang="en-GB" dirty="0" smtClean="0"/>
              <a:t> object will be created with </a:t>
            </a:r>
            <a:r>
              <a:rPr lang="en-GB" dirty="0" err="1" smtClean="0"/>
              <a:t>DatabaseTxLog</a:t>
            </a:r>
            <a:r>
              <a:rPr lang="en-GB" dirty="0" smtClean="0"/>
              <a:t> and a </a:t>
            </a:r>
            <a:r>
              <a:rPr lang="en-GB" dirty="0" err="1" smtClean="0"/>
              <a:t>VisaProcessor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10" name="CustomShape 3"/>
          <p:cNvSpPr/>
          <p:nvPr/>
        </p:nvSpPr>
        <p:spPr>
          <a:xfrm>
            <a:off x="1737150" y="2704890"/>
            <a:ext cx="7216050" cy="20084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rgbClr val="2F2B20"/>
                </a:solidFill>
                <a:latin typeface="Courier New"/>
              </a:rPr>
              <a:t>public class</a:t>
            </a:r>
            <a:r>
              <a:rPr lang="en-US" sz="1400" dirty="0">
                <a:solidFill>
                  <a:srgbClr val="2F2B2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2F2B20"/>
                </a:solidFill>
                <a:latin typeface="Courier New"/>
              </a:rPr>
              <a:t>BillingModule</a:t>
            </a:r>
            <a:r>
              <a:rPr lang="en-US" sz="1400" dirty="0">
                <a:solidFill>
                  <a:srgbClr val="2F2B20"/>
                </a:solidFill>
                <a:latin typeface="Courier New"/>
              </a:rPr>
              <a:t> </a:t>
            </a:r>
            <a:r>
              <a:rPr lang="en-US" sz="1400" b="1" dirty="0">
                <a:solidFill>
                  <a:srgbClr val="2F2B20"/>
                </a:solidFill>
                <a:latin typeface="Courier New"/>
              </a:rPr>
              <a:t>extends </a:t>
            </a:r>
            <a:r>
              <a:rPr lang="en-US" sz="1400" dirty="0" err="1">
                <a:solidFill>
                  <a:srgbClr val="2F2B20"/>
                </a:solidFill>
                <a:latin typeface="Courier New"/>
              </a:rPr>
              <a:t>AbstractModule</a:t>
            </a:r>
            <a:r>
              <a:rPr lang="en-US" sz="1400" dirty="0">
                <a:solidFill>
                  <a:srgbClr val="2F2B20"/>
                </a:solidFill>
                <a:latin typeface="Courier New"/>
              </a:rPr>
              <a:t> {</a:t>
            </a:r>
            <a:endParaRPr dirty="0"/>
          </a:p>
          <a:p>
            <a:pPr lvl="1"/>
            <a:r>
              <a:rPr lang="en-US" sz="1400" dirty="0">
                <a:solidFill>
                  <a:srgbClr val="2F2B20"/>
                </a:solidFill>
                <a:latin typeface="Courier New"/>
              </a:rPr>
              <a:t>@Override</a:t>
            </a:r>
            <a:endParaRPr dirty="0"/>
          </a:p>
          <a:p>
            <a:pPr lvl="1"/>
            <a:r>
              <a:rPr lang="en-US" sz="1400" b="1" dirty="0" smtClean="0">
                <a:solidFill>
                  <a:srgbClr val="2F2B20"/>
                </a:solidFill>
                <a:latin typeface="Courier New"/>
              </a:rPr>
              <a:t>protected void </a:t>
            </a:r>
            <a:r>
              <a:rPr lang="en-US" sz="1400" dirty="0" smtClean="0">
                <a:solidFill>
                  <a:srgbClr val="2F2B20"/>
                </a:solidFill>
                <a:latin typeface="Courier New"/>
              </a:rPr>
              <a:t>configure() {</a:t>
            </a:r>
            <a:endParaRPr dirty="0" smtClean="0"/>
          </a:p>
          <a:p>
            <a:pPr lvl="2"/>
            <a:r>
              <a:rPr lang="en-US" sz="1400" dirty="0" smtClean="0">
                <a:solidFill>
                  <a:srgbClr val="2F2B20"/>
                </a:solidFill>
                <a:latin typeface="Courier New"/>
              </a:rPr>
              <a:t>bind(</a:t>
            </a:r>
            <a:r>
              <a:rPr lang="en-US" sz="1400" dirty="0" err="1" smtClean="0">
                <a:solidFill>
                  <a:srgbClr val="2F2B20"/>
                </a:solidFill>
                <a:latin typeface="Courier New"/>
              </a:rPr>
              <a:t>CreditCardProcessor.class</a:t>
            </a:r>
            <a:r>
              <a:rPr lang="en-US" sz="1400" dirty="0" smtClean="0">
                <a:solidFill>
                  <a:srgbClr val="2F2B20"/>
                </a:solidFill>
                <a:latin typeface="Courier New"/>
              </a:rPr>
              <a:t>).to(</a:t>
            </a:r>
            <a:r>
              <a:rPr lang="en-US" sz="1400" dirty="0" err="1" smtClean="0">
                <a:solidFill>
                  <a:srgbClr val="2F2B20"/>
                </a:solidFill>
                <a:latin typeface="Courier New"/>
              </a:rPr>
              <a:t>VisaCreditCardProcessor.</a:t>
            </a:r>
            <a:r>
              <a:rPr lang="en-US" sz="1400" b="1" dirty="0" err="1" smtClean="0">
                <a:solidFill>
                  <a:srgbClr val="2F2B20"/>
                </a:solidFill>
                <a:latin typeface="Courier New"/>
              </a:rPr>
              <a:t>class</a:t>
            </a:r>
            <a:r>
              <a:rPr lang="en-US" sz="1400" dirty="0" smtClean="0">
                <a:solidFill>
                  <a:srgbClr val="2F2B20"/>
                </a:solidFill>
                <a:latin typeface="Courier New"/>
              </a:rPr>
              <a:t>);</a:t>
            </a:r>
            <a:endParaRPr dirty="0" smtClean="0"/>
          </a:p>
          <a:p>
            <a:pPr lvl="2"/>
            <a:r>
              <a:rPr lang="en-US" sz="1400" dirty="0" smtClean="0">
                <a:solidFill>
                  <a:srgbClr val="2F2B20"/>
                </a:solidFill>
                <a:latin typeface="Courier New"/>
              </a:rPr>
              <a:t>bind(</a:t>
            </a:r>
            <a:r>
              <a:rPr lang="en-US" sz="1400" dirty="0" err="1" smtClean="0">
                <a:solidFill>
                  <a:srgbClr val="2F2B20"/>
                </a:solidFill>
                <a:latin typeface="Courier New"/>
              </a:rPr>
              <a:t>TxApprover.class</a:t>
            </a:r>
            <a:r>
              <a:rPr lang="en-US" sz="1400" dirty="0" smtClean="0">
                <a:solidFill>
                  <a:srgbClr val="2F2B20"/>
                </a:solidFill>
                <a:latin typeface="Courier New"/>
              </a:rPr>
              <a:t>).to(</a:t>
            </a:r>
            <a:r>
              <a:rPr lang="en-US" sz="1400" dirty="0" err="1" smtClean="0">
                <a:solidFill>
                  <a:srgbClr val="2F2B20"/>
                </a:solidFill>
                <a:latin typeface="Courier New"/>
              </a:rPr>
              <a:t>VisaIsraelTxApprover.</a:t>
            </a:r>
            <a:r>
              <a:rPr lang="en-US" sz="1400" b="1" dirty="0" err="1" smtClean="0">
                <a:solidFill>
                  <a:srgbClr val="2F2B20"/>
                </a:solidFill>
                <a:latin typeface="Courier New"/>
              </a:rPr>
              <a:t>class</a:t>
            </a:r>
            <a:r>
              <a:rPr lang="en-US" sz="1400" dirty="0" smtClean="0">
                <a:solidFill>
                  <a:srgbClr val="2F2B20"/>
                </a:solidFill>
                <a:latin typeface="Courier New"/>
              </a:rPr>
              <a:t>);</a:t>
            </a:r>
            <a:endParaRPr dirty="0" smtClean="0"/>
          </a:p>
          <a:p>
            <a:pPr lvl="2"/>
            <a:r>
              <a:rPr lang="en-US" sz="1400" dirty="0" smtClean="0">
                <a:solidFill>
                  <a:srgbClr val="2F2B20"/>
                </a:solidFill>
                <a:latin typeface="Courier New"/>
              </a:rPr>
              <a:t>bind(</a:t>
            </a:r>
            <a:r>
              <a:rPr lang="en-US" sz="1400" dirty="0" err="1" smtClean="0">
                <a:solidFill>
                  <a:srgbClr val="2F2B20"/>
                </a:solidFill>
                <a:latin typeface="Courier New"/>
              </a:rPr>
              <a:t>BillingService.class</a:t>
            </a:r>
            <a:r>
              <a:rPr lang="en-US" sz="1400" dirty="0" smtClean="0">
                <a:solidFill>
                  <a:srgbClr val="2F2B20"/>
                </a:solidFill>
                <a:latin typeface="Courier New"/>
              </a:rPr>
              <a:t>).to(</a:t>
            </a:r>
            <a:r>
              <a:rPr lang="en-US" sz="1400" dirty="0" err="1" smtClean="0">
                <a:solidFill>
                  <a:srgbClr val="2F2B20"/>
                </a:solidFill>
                <a:latin typeface="Courier New"/>
              </a:rPr>
              <a:t>MyBillingService.</a:t>
            </a:r>
            <a:r>
              <a:rPr lang="en-US" sz="1400" b="1" dirty="0" err="1" smtClean="0">
                <a:solidFill>
                  <a:srgbClr val="2F2B20"/>
                </a:solidFill>
                <a:latin typeface="Courier New"/>
              </a:rPr>
              <a:t>class</a:t>
            </a:r>
            <a:r>
              <a:rPr lang="en-US" sz="1400" dirty="0" smtClean="0">
                <a:solidFill>
                  <a:srgbClr val="2F2B20"/>
                </a:solidFill>
                <a:latin typeface="Courier New"/>
              </a:rPr>
              <a:t>);</a:t>
            </a:r>
            <a:endParaRPr dirty="0" smtClean="0"/>
          </a:p>
          <a:p>
            <a:pPr lvl="1"/>
            <a:r>
              <a:rPr lang="en-US" sz="1400" dirty="0" smtClean="0">
                <a:solidFill>
                  <a:srgbClr val="2F2B20"/>
                </a:solidFill>
                <a:latin typeface="Courier New"/>
              </a:rPr>
              <a:t>}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2F2B20"/>
                </a:solidFill>
                <a:latin typeface="Courier New"/>
              </a:rPr>
              <a:t>}</a:t>
            </a:r>
            <a:endParaRPr dirty="0"/>
          </a:p>
        </p:txBody>
      </p:sp>
      <p:sp>
        <p:nvSpPr>
          <p:cNvPr id="11" name="CustomShape 4"/>
          <p:cNvSpPr/>
          <p:nvPr/>
        </p:nvSpPr>
        <p:spPr>
          <a:xfrm>
            <a:off x="1737150" y="5440655"/>
            <a:ext cx="7259182" cy="9216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2F2B20"/>
                </a:solidFill>
                <a:latin typeface="Courier New"/>
              </a:rPr>
              <a:t>Injector </a:t>
            </a:r>
            <a:r>
              <a:rPr lang="en-US" sz="1400" dirty="0" err="1">
                <a:solidFill>
                  <a:srgbClr val="2F2B20"/>
                </a:solidFill>
                <a:latin typeface="Courier New"/>
              </a:rPr>
              <a:t>injector</a:t>
            </a:r>
            <a:r>
              <a:rPr lang="en-US" sz="1400" dirty="0">
                <a:solidFill>
                  <a:srgbClr val="2F2B20"/>
                </a:solidFill>
                <a:latin typeface="Courier New"/>
              </a:rPr>
              <a:t> = </a:t>
            </a:r>
            <a:r>
              <a:rPr lang="en-US" sz="1400" dirty="0" err="1">
                <a:solidFill>
                  <a:srgbClr val="2F2B20"/>
                </a:solidFill>
                <a:latin typeface="Courier New"/>
              </a:rPr>
              <a:t>Guice.createInjector</a:t>
            </a:r>
            <a:r>
              <a:rPr lang="en-US" sz="1400" dirty="0">
                <a:solidFill>
                  <a:srgbClr val="2F2B20"/>
                </a:solidFill>
                <a:latin typeface="Courier New"/>
              </a:rPr>
              <a:t>(</a:t>
            </a:r>
            <a:r>
              <a:rPr lang="en-US" sz="1400" b="1" dirty="0">
                <a:solidFill>
                  <a:srgbClr val="2F2B20"/>
                </a:solidFill>
                <a:latin typeface="Courier New"/>
              </a:rPr>
              <a:t>new</a:t>
            </a:r>
            <a:r>
              <a:rPr lang="en-US" sz="1400" dirty="0">
                <a:solidFill>
                  <a:srgbClr val="2F2B2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2F2B20"/>
                </a:solidFill>
                <a:latin typeface="Courier New"/>
              </a:rPr>
              <a:t>BillingModule</a:t>
            </a:r>
            <a:r>
              <a:rPr lang="en-US" sz="1400" dirty="0" smtClean="0">
                <a:solidFill>
                  <a:srgbClr val="2F2B20"/>
                </a:solidFill>
                <a:latin typeface="Courier New"/>
              </a:rPr>
              <a:t>());</a:t>
            </a:r>
          </a:p>
          <a:p>
            <a:r>
              <a:rPr lang="en-US" sz="1400" dirty="0" err="1">
                <a:solidFill>
                  <a:srgbClr val="2F2B20"/>
                </a:solidFill>
                <a:latin typeface="Courier New"/>
              </a:rPr>
              <a:t>BillingService</a:t>
            </a:r>
            <a:r>
              <a:rPr lang="en-US" sz="1400" dirty="0">
                <a:solidFill>
                  <a:srgbClr val="2F2B2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2F2B20"/>
                </a:solidFill>
                <a:latin typeface="Courier New"/>
              </a:rPr>
              <a:t>billingService</a:t>
            </a:r>
            <a:r>
              <a:rPr lang="en-US" sz="1400" dirty="0">
                <a:solidFill>
                  <a:srgbClr val="2F2B20"/>
                </a:solidFill>
                <a:latin typeface="Courier New"/>
              </a:rPr>
              <a:t> = </a:t>
            </a:r>
            <a:r>
              <a:rPr lang="en-US" sz="1400" dirty="0" err="1" smtClean="0">
                <a:solidFill>
                  <a:srgbClr val="2F2B20"/>
                </a:solidFill>
                <a:latin typeface="Courier New"/>
              </a:rPr>
              <a:t>injector.getInstance</a:t>
            </a:r>
            <a:r>
              <a:rPr lang="en-US" sz="1400" dirty="0" smtClean="0">
                <a:solidFill>
                  <a:srgbClr val="2F2B2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2F2B20"/>
                </a:solidFill>
                <a:latin typeface="Courier New"/>
              </a:rPr>
              <a:t>BillingService.</a:t>
            </a:r>
            <a:r>
              <a:rPr lang="en-US" sz="1400" b="1" dirty="0" err="1" smtClean="0">
                <a:solidFill>
                  <a:srgbClr val="2F2B20"/>
                </a:solidFill>
                <a:latin typeface="Courier New"/>
              </a:rPr>
              <a:t>class</a:t>
            </a:r>
            <a:r>
              <a:rPr lang="en-US" sz="1400" dirty="0" smtClean="0">
                <a:solidFill>
                  <a:srgbClr val="2F2B20"/>
                </a:solidFill>
                <a:latin typeface="Courier New"/>
              </a:rPr>
              <a:t>);</a:t>
            </a:r>
          </a:p>
          <a:p>
            <a:pPr>
              <a:lnSpc>
                <a:spcPct val="100000"/>
              </a:lnSpc>
            </a:pPr>
            <a:endParaRPr lang="en-US" sz="1400" dirty="0" smtClean="0">
              <a:solidFill>
                <a:srgbClr val="2F2B2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400" dirty="0" smtClean="0">
                <a:solidFill>
                  <a:srgbClr val="2F2B20"/>
                </a:solidFill>
                <a:latin typeface="Courier New"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1538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Guice advanced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Can bind concrete types by:</a:t>
            </a:r>
          </a:p>
          <a:p>
            <a:pPr lvl="1"/>
            <a:r>
              <a:rPr lang="en-GB" dirty="0" smtClean="0"/>
              <a:t>Type</a:t>
            </a:r>
          </a:p>
          <a:p>
            <a:pPr lvl="1"/>
            <a:r>
              <a:rPr lang="en-GB" dirty="0" smtClean="0"/>
              <a:t>Name</a:t>
            </a:r>
          </a:p>
          <a:p>
            <a:pPr lvl="1"/>
            <a:r>
              <a:rPr lang="en-GB" dirty="0" smtClean="0"/>
              <a:t>Annotation</a:t>
            </a:r>
          </a:p>
          <a:p>
            <a:r>
              <a:rPr lang="en-GB" dirty="0" smtClean="0"/>
              <a:t>Can bind to:</a:t>
            </a:r>
          </a:p>
          <a:p>
            <a:pPr lvl="1"/>
            <a:r>
              <a:rPr lang="en-GB" dirty="0" smtClean="0"/>
              <a:t>A class (new instance every time)</a:t>
            </a:r>
          </a:p>
          <a:p>
            <a:pPr lvl="1"/>
            <a:r>
              <a:rPr lang="en-GB" dirty="0" smtClean="0"/>
              <a:t>An object (a specific instance)</a:t>
            </a:r>
          </a:p>
          <a:p>
            <a:pPr lvl="1"/>
            <a:r>
              <a:rPr lang="en-US" dirty="0" smtClean="0"/>
              <a:t>Generic classes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37351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Binding constants using @Named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We can use an annotation “shortcut” using @Named</a:t>
            </a:r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r>
              <a:rPr lang="en-GB" sz="2000" dirty="0" smtClean="0"/>
              <a:t>Bind to specific constant object (instantiated only once)</a:t>
            </a:r>
            <a:endParaRPr lang="en-GB" sz="2000" dirty="0"/>
          </a:p>
        </p:txBody>
      </p:sp>
      <p:sp>
        <p:nvSpPr>
          <p:cNvPr id="10" name="CustomShape 3"/>
          <p:cNvSpPr/>
          <p:nvPr/>
        </p:nvSpPr>
        <p:spPr>
          <a:xfrm>
            <a:off x="1676586" y="2182260"/>
            <a:ext cx="7261920" cy="14413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rgbClr val="2F2B20"/>
                </a:solidFill>
                <a:latin typeface="Courier New"/>
              </a:rPr>
              <a:t>class</a:t>
            </a:r>
            <a:r>
              <a:rPr lang="en-US" sz="1400" dirty="0">
                <a:solidFill>
                  <a:srgbClr val="2F2B2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2F2B20"/>
                </a:solidFill>
                <a:latin typeface="Courier New"/>
              </a:rPr>
              <a:t>SqlTxLog</a:t>
            </a:r>
            <a:r>
              <a:rPr lang="en-US" sz="1400" dirty="0">
                <a:solidFill>
                  <a:srgbClr val="2F2B20"/>
                </a:solidFill>
                <a:latin typeface="Courier New"/>
              </a:rPr>
              <a:t> {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2F2B20"/>
                </a:solidFill>
                <a:latin typeface="Courier New"/>
              </a:rPr>
              <a:t>@Inject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rgbClr val="2F2B20"/>
                </a:solidFill>
                <a:latin typeface="Courier New"/>
              </a:rPr>
              <a:t>public</a:t>
            </a:r>
            <a:r>
              <a:rPr lang="en-US" sz="1400" dirty="0">
                <a:solidFill>
                  <a:srgbClr val="2F2B2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2F2B20"/>
                </a:solidFill>
                <a:latin typeface="Courier New"/>
              </a:rPr>
              <a:t>SqlTxLog</a:t>
            </a:r>
            <a:r>
              <a:rPr lang="en-US" sz="1400" dirty="0">
                <a:solidFill>
                  <a:srgbClr val="2F2B20"/>
                </a:solidFill>
                <a:latin typeface="Courier New"/>
              </a:rPr>
              <a:t>(@Named(″JDBC URL″) String </a:t>
            </a:r>
            <a:r>
              <a:rPr lang="en-US" sz="1400" dirty="0" err="1">
                <a:solidFill>
                  <a:srgbClr val="2F2B20"/>
                </a:solidFill>
                <a:latin typeface="Courier New"/>
              </a:rPr>
              <a:t>connectionURL</a:t>
            </a:r>
            <a:r>
              <a:rPr lang="en-US" sz="1400" dirty="0">
                <a:solidFill>
                  <a:srgbClr val="2F2B20"/>
                </a:solidFill>
                <a:latin typeface="Courier New"/>
              </a:rPr>
              <a:t>,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2F2B20"/>
                </a:solidFill>
                <a:latin typeface="Courier New"/>
              </a:rPr>
              <a:t>		@Named(″login timeout seconds″) Integer timeout) </a:t>
            </a:r>
            <a:r>
              <a:rPr lang="en-US" sz="1400" dirty="0" smtClean="0">
                <a:solidFill>
                  <a:srgbClr val="2F2B20"/>
                </a:solidFill>
                <a:latin typeface="Courier New"/>
              </a:rPr>
              <a:t>    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2F2B20"/>
                </a:solidFill>
                <a:latin typeface="Courier New"/>
              </a:rPr>
              <a:t> </a:t>
            </a:r>
            <a:r>
              <a:rPr lang="en-US" sz="1400" dirty="0" smtClean="0">
                <a:solidFill>
                  <a:srgbClr val="2F2B20"/>
                </a:solidFill>
                <a:latin typeface="Courier New"/>
              </a:rPr>
              <a:t>   { </a:t>
            </a:r>
            <a:r>
              <a:rPr lang="en-US" sz="1400" dirty="0">
                <a:solidFill>
                  <a:srgbClr val="2F2B20"/>
                </a:solidFill>
                <a:latin typeface="Courier New"/>
              </a:rPr>
              <a:t>… }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2F2B20"/>
                </a:solidFill>
                <a:latin typeface="Courier New"/>
              </a:rPr>
              <a:t>}</a:t>
            </a:r>
            <a:endParaRPr dirty="0"/>
          </a:p>
        </p:txBody>
      </p:sp>
      <p:sp>
        <p:nvSpPr>
          <p:cNvPr id="11" name="CustomShape 4"/>
          <p:cNvSpPr/>
          <p:nvPr/>
        </p:nvSpPr>
        <p:spPr>
          <a:xfrm>
            <a:off x="1676586" y="4307951"/>
            <a:ext cx="7261920" cy="254479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rgbClr val="2F2B20"/>
                </a:solidFill>
                <a:latin typeface="Courier New"/>
              </a:rPr>
              <a:t>public class</a:t>
            </a:r>
            <a:r>
              <a:rPr lang="en-US" sz="1400" dirty="0">
                <a:solidFill>
                  <a:srgbClr val="2F2B2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2F2B20"/>
                </a:solidFill>
                <a:latin typeface="Courier New"/>
              </a:rPr>
              <a:t>SqlTxLogModule</a:t>
            </a:r>
            <a:r>
              <a:rPr lang="en-US" sz="1400" dirty="0">
                <a:solidFill>
                  <a:srgbClr val="2F2B20"/>
                </a:solidFill>
                <a:latin typeface="Courier New"/>
              </a:rPr>
              <a:t> </a:t>
            </a:r>
            <a:r>
              <a:rPr lang="en-US" sz="1400" b="1" dirty="0">
                <a:solidFill>
                  <a:srgbClr val="2F2B20"/>
                </a:solidFill>
                <a:latin typeface="Courier New"/>
              </a:rPr>
              <a:t>extends </a:t>
            </a:r>
            <a:r>
              <a:rPr lang="en-US" sz="1400" dirty="0" err="1">
                <a:solidFill>
                  <a:srgbClr val="2F2B20"/>
                </a:solidFill>
                <a:latin typeface="Courier New"/>
              </a:rPr>
              <a:t>AbstractModule</a:t>
            </a:r>
            <a:r>
              <a:rPr lang="en-US" sz="1400" dirty="0">
                <a:solidFill>
                  <a:srgbClr val="2F2B20"/>
                </a:solidFill>
                <a:latin typeface="Courier New"/>
              </a:rPr>
              <a:t> </a:t>
            </a:r>
            <a:r>
              <a:rPr lang="en-US" sz="1400" dirty="0" smtClean="0">
                <a:solidFill>
                  <a:srgbClr val="2F2B20"/>
                </a:solidFill>
                <a:latin typeface="Courier New"/>
              </a:rPr>
              <a:t>{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2F2B20"/>
                </a:solidFill>
                <a:latin typeface="Courier New"/>
              </a:rPr>
              <a:t>  @Override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rgbClr val="2F2B20"/>
                </a:solidFill>
                <a:latin typeface="Courier New"/>
              </a:rPr>
              <a:t>  protected void </a:t>
            </a:r>
            <a:r>
              <a:rPr lang="en-US" sz="1400" dirty="0">
                <a:solidFill>
                  <a:srgbClr val="2F2B20"/>
                </a:solidFill>
                <a:latin typeface="Courier New"/>
              </a:rPr>
              <a:t>configure() {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2F2B20"/>
                </a:solidFill>
                <a:latin typeface="Courier New"/>
              </a:rPr>
              <a:t>    bind(</a:t>
            </a:r>
            <a:r>
              <a:rPr lang="en-US" sz="1400" dirty="0" err="1">
                <a:solidFill>
                  <a:srgbClr val="2F2B20"/>
                </a:solidFill>
                <a:latin typeface="Courier New"/>
              </a:rPr>
              <a:t>String.</a:t>
            </a:r>
            <a:r>
              <a:rPr lang="en-US" sz="1400" b="1" dirty="0" err="1">
                <a:solidFill>
                  <a:srgbClr val="2F2B20"/>
                </a:solidFill>
                <a:latin typeface="Courier New"/>
              </a:rPr>
              <a:t>class</a:t>
            </a:r>
            <a:r>
              <a:rPr lang="en-US" sz="1400" dirty="0">
                <a:solidFill>
                  <a:srgbClr val="2F2B20"/>
                </a:solidFill>
                <a:latin typeface="Courier New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rgbClr val="2F2B20"/>
                </a:solidFill>
                <a:latin typeface="Courier New"/>
              </a:rPr>
              <a:t>	.</a:t>
            </a:r>
            <a:r>
              <a:rPr lang="en-US" sz="1400" dirty="0" err="1" smtClean="0">
                <a:solidFill>
                  <a:srgbClr val="2F2B20"/>
                </a:solidFill>
                <a:latin typeface="Courier New"/>
              </a:rPr>
              <a:t>annotatedWith</a:t>
            </a:r>
            <a:r>
              <a:rPr lang="en-US" sz="1400" dirty="0" smtClean="0">
                <a:solidFill>
                  <a:srgbClr val="2F2B20"/>
                </a:solidFill>
                <a:latin typeface="Courier New"/>
              </a:rPr>
              <a:t>(</a:t>
            </a:r>
            <a:r>
              <a:rPr lang="en-US" sz="1400" dirty="0" err="1" smtClean="0">
                <a:solidFill>
                  <a:srgbClr val="2F2B20"/>
                </a:solidFill>
                <a:latin typeface="Courier New"/>
              </a:rPr>
              <a:t>Names.named</a:t>
            </a:r>
            <a:r>
              <a:rPr lang="en-US" sz="1400" dirty="0" smtClean="0">
                <a:solidFill>
                  <a:srgbClr val="2F2B2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2F2B20"/>
                </a:solidFill>
                <a:latin typeface="Courier New"/>
              </a:rPr>
              <a:t>"</a:t>
            </a:r>
            <a:r>
              <a:rPr lang="en-US" sz="1400" dirty="0" smtClean="0">
                <a:solidFill>
                  <a:srgbClr val="2F2B20"/>
                </a:solidFill>
                <a:latin typeface="Courier New"/>
              </a:rPr>
              <a:t>JDBC URL"))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2F2B20"/>
                </a:solidFill>
                <a:latin typeface="Courier New"/>
              </a:rPr>
              <a:t>	.</a:t>
            </a:r>
            <a:r>
              <a:rPr lang="en-US" sz="1400" dirty="0" err="1">
                <a:solidFill>
                  <a:srgbClr val="2F2B20"/>
                </a:solidFill>
                <a:latin typeface="Courier New"/>
              </a:rPr>
              <a:t>toInstance</a:t>
            </a:r>
            <a:r>
              <a:rPr lang="en-US" sz="1400" dirty="0" smtClean="0">
                <a:solidFill>
                  <a:srgbClr val="2F2B2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2F2B20"/>
                </a:solidFill>
                <a:latin typeface="Courier New"/>
              </a:rPr>
              <a:t>"</a:t>
            </a:r>
            <a:r>
              <a:rPr lang="en-US" sz="1400" dirty="0" err="1" smtClean="0">
                <a:solidFill>
                  <a:srgbClr val="2F2B20"/>
                </a:solidFill>
                <a:latin typeface="Courier New"/>
              </a:rPr>
              <a:t>jdbc:mysql</a:t>
            </a:r>
            <a:r>
              <a:rPr lang="en-US" sz="1400" dirty="0">
                <a:solidFill>
                  <a:srgbClr val="2F2B20"/>
                </a:solidFill>
                <a:latin typeface="Courier New"/>
              </a:rPr>
              <a:t>://</a:t>
            </a:r>
            <a:r>
              <a:rPr lang="en-US" sz="1400" dirty="0" err="1" smtClean="0">
                <a:solidFill>
                  <a:srgbClr val="2F2B20"/>
                </a:solidFill>
                <a:latin typeface="Courier New"/>
              </a:rPr>
              <a:t>localhost</a:t>
            </a:r>
            <a:r>
              <a:rPr lang="en-US" sz="1400" dirty="0" smtClean="0">
                <a:solidFill>
                  <a:srgbClr val="2F2B20"/>
                </a:solidFill>
                <a:latin typeface="Courier New"/>
              </a:rPr>
              <a:t>/pizza</a:t>
            </a:r>
            <a:r>
              <a:rPr lang="en-US" sz="1400" dirty="0">
                <a:solidFill>
                  <a:srgbClr val="2F2B20"/>
                </a:solidFill>
                <a:latin typeface="Courier New"/>
              </a:rPr>
              <a:t>"</a:t>
            </a:r>
            <a:r>
              <a:rPr lang="en-US" sz="1400" dirty="0" smtClean="0">
                <a:solidFill>
                  <a:srgbClr val="2F2B20"/>
                </a:solidFill>
                <a:latin typeface="Courier New"/>
              </a:rPr>
              <a:t>);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2F2B20"/>
                </a:solidFill>
                <a:latin typeface="Courier New"/>
              </a:rPr>
              <a:t>    bind(</a:t>
            </a:r>
            <a:r>
              <a:rPr lang="en-US" sz="1400" dirty="0" err="1">
                <a:solidFill>
                  <a:srgbClr val="2F2B20"/>
                </a:solidFill>
                <a:latin typeface="Courier New"/>
              </a:rPr>
              <a:t>Integer.</a:t>
            </a:r>
            <a:r>
              <a:rPr lang="en-US" sz="1400" b="1" dirty="0" err="1">
                <a:solidFill>
                  <a:srgbClr val="2F2B20"/>
                </a:solidFill>
                <a:latin typeface="Courier New"/>
              </a:rPr>
              <a:t>class</a:t>
            </a:r>
            <a:r>
              <a:rPr lang="en-US" sz="1400" dirty="0">
                <a:solidFill>
                  <a:srgbClr val="2F2B20"/>
                </a:solidFill>
                <a:latin typeface="Courier New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2F2B20"/>
                </a:solidFill>
                <a:latin typeface="Courier New"/>
              </a:rPr>
              <a:t>	.</a:t>
            </a:r>
            <a:r>
              <a:rPr lang="en-US" sz="1400" dirty="0" err="1">
                <a:solidFill>
                  <a:srgbClr val="2F2B20"/>
                </a:solidFill>
                <a:latin typeface="Courier New"/>
              </a:rPr>
              <a:t>annotatedWith</a:t>
            </a:r>
            <a:r>
              <a:rPr lang="en-US" sz="1400" dirty="0">
                <a:solidFill>
                  <a:srgbClr val="2F2B20"/>
                </a:solidFill>
                <a:latin typeface="Courier New"/>
              </a:rPr>
              <a:t>(</a:t>
            </a:r>
            <a:r>
              <a:rPr lang="en-US" sz="1400" dirty="0" err="1">
                <a:solidFill>
                  <a:srgbClr val="2F2B20"/>
                </a:solidFill>
                <a:latin typeface="Courier New"/>
              </a:rPr>
              <a:t>Names.named</a:t>
            </a:r>
            <a:r>
              <a:rPr lang="en-US" sz="1400" dirty="0">
                <a:solidFill>
                  <a:srgbClr val="2F2B20"/>
                </a:solidFill>
                <a:latin typeface="Courier New"/>
              </a:rPr>
              <a:t>(″login timeout seconds”))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2F2B20"/>
                </a:solidFill>
                <a:latin typeface="Courier New"/>
              </a:rPr>
              <a:t>	.</a:t>
            </a:r>
            <a:r>
              <a:rPr lang="en-US" sz="1400" dirty="0" err="1">
                <a:solidFill>
                  <a:srgbClr val="2F2B20"/>
                </a:solidFill>
                <a:latin typeface="Courier New"/>
              </a:rPr>
              <a:t>toInstance</a:t>
            </a:r>
            <a:r>
              <a:rPr lang="en-US" sz="1400" dirty="0">
                <a:solidFill>
                  <a:srgbClr val="2F2B20"/>
                </a:solidFill>
                <a:latin typeface="Courier New"/>
              </a:rPr>
              <a:t>(10);  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2F2B20"/>
                </a:solidFill>
                <a:latin typeface="Courier New"/>
              </a:rPr>
              <a:t>  }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2F2B20"/>
                </a:solidFill>
                <a:latin typeface="Courier New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5076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More on Binding to Instance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 smtClean="0"/>
              <a:t>There are two ways to bind an instance:</a:t>
            </a:r>
          </a:p>
          <a:p>
            <a:r>
              <a:rPr lang="en-GB" sz="2400" dirty="0" smtClean="0"/>
              <a:t>Using .</a:t>
            </a:r>
            <a:r>
              <a:rPr lang="en-GB" sz="2400" dirty="0" err="1" smtClean="0"/>
              <a:t>toInstance</a:t>
            </a:r>
            <a:r>
              <a:rPr lang="en-GB" sz="2400" dirty="0" smtClean="0"/>
              <a:t> passing an instance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Using .to(</a:t>
            </a:r>
            <a:r>
              <a:rPr lang="en-GB" sz="2400" dirty="0" err="1" smtClean="0"/>
              <a:t>SomeClass.class</a:t>
            </a:r>
            <a:r>
              <a:rPr lang="en-GB" sz="2400" dirty="0" smtClean="0"/>
              <a:t>).in(</a:t>
            </a:r>
            <a:r>
              <a:rPr lang="en-GB" sz="2400" dirty="0" err="1" smtClean="0"/>
              <a:t>Singleton.class</a:t>
            </a:r>
            <a:r>
              <a:rPr lang="en-GB" sz="2400" dirty="0" smtClean="0"/>
              <a:t>)</a:t>
            </a:r>
          </a:p>
          <a:p>
            <a:pPr lvl="1"/>
            <a:endParaRPr lang="en-GB" sz="2000" dirty="0" smtClean="0"/>
          </a:p>
          <a:p>
            <a:pPr lvl="1"/>
            <a:endParaRPr lang="en-GB" sz="2000" dirty="0" smtClean="0"/>
          </a:p>
          <a:p>
            <a:pPr lvl="1"/>
            <a:r>
              <a:rPr lang="en-GB" sz="2000" dirty="0" smtClean="0"/>
              <a:t>A single instance is created by </a:t>
            </a:r>
            <a:r>
              <a:rPr lang="en-GB" sz="2000" dirty="0" err="1" smtClean="0"/>
              <a:t>Guice</a:t>
            </a:r>
            <a:endParaRPr lang="en-GB" sz="2000" dirty="0" smtClean="0"/>
          </a:p>
          <a:p>
            <a:pPr lvl="1"/>
            <a:r>
              <a:rPr lang="en-GB" sz="2000" dirty="0" smtClean="0"/>
              <a:t>Dependencies are injected according to the Module</a:t>
            </a:r>
          </a:p>
          <a:p>
            <a:pPr lvl="1"/>
            <a:r>
              <a:rPr lang="en-US" sz="2000" dirty="0" smtClean="0"/>
              <a:t>We can also use @Singleton on the bound class</a:t>
            </a:r>
            <a:endParaRPr lang="en-GB" sz="2000" dirty="0"/>
          </a:p>
        </p:txBody>
      </p:sp>
      <p:sp>
        <p:nvSpPr>
          <p:cNvPr id="12" name="CustomShape 5"/>
          <p:cNvSpPr/>
          <p:nvPr/>
        </p:nvSpPr>
        <p:spPr>
          <a:xfrm>
            <a:off x="1587409" y="2643131"/>
            <a:ext cx="7261920" cy="8204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2F2B20"/>
                </a:solidFill>
                <a:latin typeface="Courier New"/>
              </a:rPr>
              <a:t>bind(</a:t>
            </a:r>
            <a:r>
              <a:rPr lang="en-US" sz="1600" dirty="0" err="1">
                <a:solidFill>
                  <a:srgbClr val="2F2B20"/>
                </a:solidFill>
                <a:latin typeface="Courier New"/>
              </a:rPr>
              <a:t>String.</a:t>
            </a:r>
            <a:r>
              <a:rPr lang="en-US" sz="1600" b="1" dirty="0" err="1">
                <a:solidFill>
                  <a:srgbClr val="2F2B20"/>
                </a:solidFill>
                <a:latin typeface="Courier New"/>
              </a:rPr>
              <a:t>class</a:t>
            </a:r>
            <a:r>
              <a:rPr lang="en-US" sz="1600" dirty="0">
                <a:solidFill>
                  <a:srgbClr val="2F2B20"/>
                </a:solidFill>
                <a:latin typeface="Courier New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rgbClr val="2F2B20"/>
                </a:solidFill>
                <a:latin typeface="Courier New"/>
              </a:rPr>
              <a:t>     .</a:t>
            </a:r>
            <a:r>
              <a:rPr lang="en-US" sz="1600" dirty="0" err="1" smtClean="0">
                <a:solidFill>
                  <a:srgbClr val="2F2B20"/>
                </a:solidFill>
                <a:latin typeface="Courier New"/>
              </a:rPr>
              <a:t>annotatedWith</a:t>
            </a:r>
            <a:r>
              <a:rPr lang="en-US" sz="1600" dirty="0" smtClean="0">
                <a:solidFill>
                  <a:srgbClr val="2F2B2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2F2B20"/>
                </a:solidFill>
                <a:latin typeface="Courier New"/>
              </a:rPr>
              <a:t>Names.named</a:t>
            </a:r>
            <a:r>
              <a:rPr lang="en-US" sz="1600" dirty="0" smtClean="0">
                <a:solidFill>
                  <a:srgbClr val="2F2B20"/>
                </a:solidFill>
                <a:latin typeface="Courier New"/>
              </a:rPr>
              <a:t>("login </a:t>
            </a:r>
            <a:r>
              <a:rPr lang="en-US" sz="1600" dirty="0">
                <a:solidFill>
                  <a:srgbClr val="2F2B20"/>
                </a:solidFill>
                <a:latin typeface="Courier New"/>
              </a:rPr>
              <a:t>timeout </a:t>
            </a:r>
            <a:r>
              <a:rPr lang="en-US" sz="1600" dirty="0" smtClean="0">
                <a:solidFill>
                  <a:srgbClr val="2F2B20"/>
                </a:solidFill>
                <a:latin typeface="Courier New"/>
              </a:rPr>
              <a:t>seconds"))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2F2B20"/>
                </a:solidFill>
                <a:latin typeface="Courier New"/>
              </a:rPr>
              <a:t>     .</a:t>
            </a:r>
            <a:r>
              <a:rPr lang="en-US" sz="1600" dirty="0" err="1">
                <a:solidFill>
                  <a:srgbClr val="2F2B20"/>
                </a:solidFill>
                <a:latin typeface="Courier New"/>
              </a:rPr>
              <a:t>toInstance</a:t>
            </a:r>
            <a:r>
              <a:rPr lang="en-US" sz="1600" dirty="0" smtClean="0">
                <a:solidFill>
                  <a:srgbClr val="2F2B20"/>
                </a:solidFill>
                <a:latin typeface="Courier New"/>
              </a:rPr>
              <a:t>(</a:t>
            </a:r>
            <a:r>
              <a:rPr lang="en-US" sz="1600" dirty="0">
                <a:solidFill>
                  <a:srgbClr val="2F2B20"/>
                </a:solidFill>
                <a:latin typeface="Courier New"/>
              </a:rPr>
              <a:t>"</a:t>
            </a:r>
            <a:r>
              <a:rPr lang="en-US" sz="1600" dirty="0" smtClean="0">
                <a:solidFill>
                  <a:srgbClr val="2F2B20"/>
                </a:solidFill>
                <a:latin typeface="Courier New"/>
              </a:rPr>
              <a:t>10</a:t>
            </a:r>
            <a:r>
              <a:rPr lang="en-US" sz="1600" dirty="0">
                <a:solidFill>
                  <a:srgbClr val="2F2B20"/>
                </a:solidFill>
                <a:latin typeface="Courier New"/>
              </a:rPr>
              <a:t>"</a:t>
            </a:r>
            <a:r>
              <a:rPr lang="en-US" sz="1600" dirty="0" smtClean="0">
                <a:solidFill>
                  <a:srgbClr val="2F2B20"/>
                </a:solidFill>
                <a:latin typeface="Courier New"/>
              </a:rPr>
              <a:t>);   </a:t>
            </a:r>
            <a:endParaRPr dirty="0"/>
          </a:p>
        </p:txBody>
      </p:sp>
      <p:sp>
        <p:nvSpPr>
          <p:cNvPr id="13" name="CustomShape 6"/>
          <p:cNvSpPr/>
          <p:nvPr/>
        </p:nvSpPr>
        <p:spPr>
          <a:xfrm>
            <a:off x="1593169" y="4473310"/>
            <a:ext cx="7261920" cy="5770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2F2B20"/>
                </a:solidFill>
                <a:latin typeface="Courier New"/>
              </a:rPr>
              <a:t>bind(</a:t>
            </a:r>
            <a:r>
              <a:rPr lang="en-US" sz="1600" dirty="0" err="1">
                <a:solidFill>
                  <a:srgbClr val="2F2B20"/>
                </a:solidFill>
                <a:latin typeface="Courier New"/>
              </a:rPr>
              <a:t>BillingService.</a:t>
            </a:r>
            <a:r>
              <a:rPr lang="en-US" sz="1600" b="1" dirty="0" err="1">
                <a:solidFill>
                  <a:srgbClr val="2F2B20"/>
                </a:solidFill>
                <a:latin typeface="Courier New"/>
              </a:rPr>
              <a:t>class</a:t>
            </a:r>
            <a:r>
              <a:rPr lang="en-US" sz="1600" dirty="0">
                <a:solidFill>
                  <a:srgbClr val="2F2B20"/>
                </a:solidFill>
                <a:latin typeface="Courier New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2F2B20"/>
                </a:solidFill>
                <a:latin typeface="Courier New"/>
              </a:rPr>
              <a:t>     </a:t>
            </a:r>
            <a:r>
              <a:rPr lang="en-US" sz="1600" b="1" dirty="0">
                <a:solidFill>
                  <a:srgbClr val="2F2B20"/>
                </a:solidFill>
                <a:latin typeface="Courier New"/>
              </a:rPr>
              <a:t>.</a:t>
            </a:r>
            <a:r>
              <a:rPr lang="en-US" sz="1600" dirty="0">
                <a:solidFill>
                  <a:srgbClr val="2F2B20"/>
                </a:solidFill>
                <a:latin typeface="Courier New"/>
              </a:rPr>
              <a:t>to(</a:t>
            </a:r>
            <a:r>
              <a:rPr lang="en-US" sz="1600" dirty="0" err="1">
                <a:solidFill>
                  <a:srgbClr val="2F2B20"/>
                </a:solidFill>
                <a:latin typeface="Courier New"/>
              </a:rPr>
              <a:t>MyBillingService.</a:t>
            </a:r>
            <a:r>
              <a:rPr lang="en-US" sz="1600" b="1" dirty="0" err="1">
                <a:solidFill>
                  <a:srgbClr val="2F2B20"/>
                </a:solidFill>
                <a:latin typeface="Courier New"/>
              </a:rPr>
              <a:t>class</a:t>
            </a:r>
            <a:r>
              <a:rPr lang="en-US" sz="1600" dirty="0">
                <a:solidFill>
                  <a:srgbClr val="2F2B20"/>
                </a:solidFill>
                <a:latin typeface="Courier New"/>
              </a:rPr>
              <a:t>).in(</a:t>
            </a:r>
            <a:r>
              <a:rPr lang="en-US" sz="1600" dirty="0" err="1">
                <a:solidFill>
                  <a:srgbClr val="2F2B20"/>
                </a:solidFill>
                <a:latin typeface="Courier New"/>
              </a:rPr>
              <a:t>Singleton.</a:t>
            </a:r>
            <a:r>
              <a:rPr lang="en-US" sz="1600" b="1" dirty="0" err="1">
                <a:solidFill>
                  <a:srgbClr val="2F2B20"/>
                </a:solidFill>
                <a:latin typeface="Courier New"/>
              </a:rPr>
              <a:t>class</a:t>
            </a:r>
            <a:r>
              <a:rPr lang="en-US" sz="1600" b="1" dirty="0">
                <a:solidFill>
                  <a:srgbClr val="2F2B20"/>
                </a:solidFill>
                <a:latin typeface="Courier New"/>
              </a:rPr>
              <a:t>);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5094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Guice</a:t>
            </a:r>
            <a:r>
              <a:rPr lang="en-US" dirty="0" smtClean="0"/>
              <a:t> in a Servlet or Jersey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CDI works out of the box in a Java EE container like Glassfish but we have to enable </a:t>
            </a:r>
            <a:r>
              <a:rPr lang="en-US" dirty="0" err="1" smtClean="0"/>
              <a:t>Guice</a:t>
            </a:r>
            <a:r>
              <a:rPr lang="en-US" dirty="0" smtClean="0"/>
              <a:t> for Tomcat</a:t>
            </a:r>
          </a:p>
          <a:p>
            <a:r>
              <a:rPr lang="en-US" dirty="0" smtClean="0"/>
              <a:t>For Servlets to use </a:t>
            </a:r>
            <a:r>
              <a:rPr lang="en-US" dirty="0" err="1" smtClean="0"/>
              <a:t>Guice</a:t>
            </a:r>
            <a:r>
              <a:rPr lang="en-US" dirty="0" smtClean="0"/>
              <a:t> DI:</a:t>
            </a:r>
          </a:p>
          <a:p>
            <a:pPr lvl="1"/>
            <a:r>
              <a:rPr lang="en-US" dirty="0" smtClean="0"/>
              <a:t>Create a </a:t>
            </a:r>
            <a:r>
              <a:rPr lang="en-US" dirty="0" err="1" smtClean="0"/>
              <a:t>WebFilter</a:t>
            </a:r>
            <a:endParaRPr lang="en-US" dirty="0" smtClean="0"/>
          </a:p>
          <a:p>
            <a:pPr lvl="1"/>
            <a:r>
              <a:rPr lang="en-US" dirty="0" smtClean="0"/>
              <a:t>Create a </a:t>
            </a:r>
            <a:r>
              <a:rPr lang="en-US" dirty="0" err="1" smtClean="0"/>
              <a:t>WebListener</a:t>
            </a:r>
            <a:endParaRPr lang="en-US" dirty="0" smtClean="0"/>
          </a:p>
          <a:p>
            <a:r>
              <a:rPr lang="en-US" dirty="0" smtClean="0"/>
              <a:t>For JAX RX to use </a:t>
            </a:r>
            <a:r>
              <a:rPr lang="en-US" dirty="0" err="1" smtClean="0"/>
              <a:t>Guice</a:t>
            </a:r>
            <a:r>
              <a:rPr lang="en-US" dirty="0" smtClean="0"/>
              <a:t> DI:</a:t>
            </a:r>
          </a:p>
          <a:p>
            <a:pPr lvl="1"/>
            <a:r>
              <a:rPr lang="en-US" dirty="0" smtClean="0"/>
              <a:t>Adjust your </a:t>
            </a:r>
            <a:r>
              <a:rPr lang="en-US" dirty="0" err="1" smtClean="0"/>
              <a:t>ResourceConfig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14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000" y="1620000"/>
            <a:ext cx="7110789" cy="4298503"/>
          </a:xfrm>
          <a:solidFill>
            <a:srgbClr val="FFFF00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@</a:t>
            </a:r>
            <a:r>
              <a:rPr lang="en-US" sz="1800" kern="1200" dirty="0" err="1">
                <a:solidFill>
                  <a:srgbClr val="2F2B20"/>
                </a:solidFill>
                <a:latin typeface="Courier New"/>
                <a:cs typeface="Arial" charset="0"/>
              </a:rPr>
              <a:t>WebFilter</a:t>
            </a: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("/*")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public class </a:t>
            </a:r>
            <a:r>
              <a:rPr lang="en-US" sz="1800" kern="1200" dirty="0" err="1">
                <a:solidFill>
                  <a:srgbClr val="2F2B20"/>
                </a:solidFill>
                <a:latin typeface="Courier New"/>
                <a:cs typeface="Arial" charset="0"/>
              </a:rPr>
              <a:t>GuiceWebFilter</a:t>
            </a: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 extends </a:t>
            </a:r>
            <a:r>
              <a:rPr lang="en-US" sz="1800" kern="1200" dirty="0" err="1">
                <a:solidFill>
                  <a:srgbClr val="2F2B20"/>
                </a:solidFill>
                <a:latin typeface="Courier New"/>
                <a:cs typeface="Arial" charset="0"/>
              </a:rPr>
              <a:t>GuiceFilter</a:t>
            </a: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    @Override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    public void </a:t>
            </a:r>
            <a:r>
              <a:rPr lang="en-US" sz="1800" kern="1200" dirty="0" err="1">
                <a:solidFill>
                  <a:srgbClr val="2F2B20"/>
                </a:solidFill>
                <a:latin typeface="Courier New"/>
                <a:cs typeface="Arial" charset="0"/>
              </a:rPr>
              <a:t>doFilter</a:t>
            </a:r>
            <a:r>
              <a:rPr lang="en-US" sz="1800" kern="1200" dirty="0" smtClean="0">
                <a:solidFill>
                  <a:srgbClr val="2F2B20"/>
                </a:solidFill>
                <a:latin typeface="Courier New"/>
                <a:cs typeface="Arial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	</a:t>
            </a:r>
            <a:r>
              <a:rPr lang="en-US" sz="1800" kern="1200" dirty="0" err="1" smtClean="0">
                <a:solidFill>
                  <a:srgbClr val="2F2B20"/>
                </a:solidFill>
                <a:latin typeface="Courier New"/>
                <a:cs typeface="Arial" charset="0"/>
              </a:rPr>
              <a:t>ServletRequest</a:t>
            </a:r>
            <a:r>
              <a:rPr lang="en-US" sz="1800" kern="1200" dirty="0" smtClean="0">
                <a:solidFill>
                  <a:srgbClr val="2F2B20"/>
                </a:solidFill>
                <a:latin typeface="Courier New"/>
                <a:cs typeface="Arial" charset="0"/>
              </a:rPr>
              <a:t> </a:t>
            </a:r>
            <a:r>
              <a:rPr lang="en-US" sz="1800" kern="1200" dirty="0" err="1">
                <a:solidFill>
                  <a:srgbClr val="2F2B20"/>
                </a:solidFill>
                <a:latin typeface="Courier New"/>
                <a:cs typeface="Arial" charset="0"/>
              </a:rPr>
              <a:t>servletRequest</a:t>
            </a: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, </a:t>
            </a:r>
            <a:endParaRPr lang="en-US" sz="1800" kern="1200" dirty="0" smtClean="0">
              <a:solidFill>
                <a:srgbClr val="2F2B20"/>
              </a:solidFill>
              <a:latin typeface="Courier New"/>
              <a:cs typeface="Arial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	</a:t>
            </a:r>
            <a:r>
              <a:rPr lang="en-US" sz="1800" kern="1200" dirty="0" err="1" smtClean="0">
                <a:solidFill>
                  <a:srgbClr val="2F2B20"/>
                </a:solidFill>
                <a:latin typeface="Courier New"/>
                <a:cs typeface="Arial" charset="0"/>
              </a:rPr>
              <a:t>ServletResponse</a:t>
            </a:r>
            <a:r>
              <a:rPr lang="en-US" sz="1800" kern="1200" dirty="0" smtClean="0">
                <a:solidFill>
                  <a:srgbClr val="2F2B20"/>
                </a:solidFill>
                <a:latin typeface="Courier New"/>
                <a:cs typeface="Arial" charset="0"/>
              </a:rPr>
              <a:t> </a:t>
            </a:r>
            <a:r>
              <a:rPr lang="en-US" sz="1800" kern="1200" dirty="0" err="1">
                <a:solidFill>
                  <a:srgbClr val="2F2B20"/>
                </a:solidFill>
                <a:latin typeface="Courier New"/>
                <a:cs typeface="Arial" charset="0"/>
              </a:rPr>
              <a:t>servletResponse</a:t>
            </a: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, </a:t>
            </a:r>
            <a:endParaRPr lang="en-US" sz="1800" kern="1200" dirty="0" smtClean="0">
              <a:solidFill>
                <a:srgbClr val="2F2B20"/>
              </a:solidFill>
              <a:latin typeface="Courier New"/>
              <a:cs typeface="Arial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	</a:t>
            </a:r>
            <a:r>
              <a:rPr lang="en-US" sz="1800" kern="1200" dirty="0" err="1" smtClean="0">
                <a:solidFill>
                  <a:srgbClr val="2F2B20"/>
                </a:solidFill>
                <a:latin typeface="Courier New"/>
                <a:cs typeface="Arial" charset="0"/>
              </a:rPr>
              <a:t>FilterChain</a:t>
            </a:r>
            <a:r>
              <a:rPr lang="en-US" sz="1800" kern="1200" dirty="0" smtClean="0">
                <a:solidFill>
                  <a:srgbClr val="2F2B20"/>
                </a:solidFill>
                <a:latin typeface="Courier New"/>
                <a:cs typeface="Arial" charset="0"/>
              </a:rPr>
              <a:t> </a:t>
            </a:r>
            <a:r>
              <a:rPr lang="en-US" sz="1800" kern="1200" dirty="0" err="1">
                <a:solidFill>
                  <a:srgbClr val="2F2B20"/>
                </a:solidFill>
                <a:latin typeface="Courier New"/>
                <a:cs typeface="Arial" charset="0"/>
              </a:rPr>
              <a:t>filterChain</a:t>
            </a: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) throws </a:t>
            </a:r>
            <a:endParaRPr lang="en-US" sz="1800" kern="1200" dirty="0" smtClean="0">
              <a:solidFill>
                <a:srgbClr val="2F2B20"/>
              </a:solidFill>
              <a:latin typeface="Courier New"/>
              <a:cs typeface="Arial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	</a:t>
            </a:r>
            <a:r>
              <a:rPr lang="en-US" sz="1800" kern="1200" dirty="0" smtClean="0">
                <a:solidFill>
                  <a:srgbClr val="2F2B20"/>
                </a:solidFill>
                <a:latin typeface="Courier New"/>
                <a:cs typeface="Arial" charset="0"/>
              </a:rPr>
              <a:t>	</a:t>
            </a:r>
            <a:r>
              <a:rPr lang="en-US" sz="1800" kern="1200" dirty="0" err="1" smtClean="0">
                <a:solidFill>
                  <a:srgbClr val="2F2B20"/>
                </a:solidFill>
                <a:latin typeface="Courier New"/>
                <a:cs typeface="Arial" charset="0"/>
              </a:rPr>
              <a:t>IOException</a:t>
            </a: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, </a:t>
            </a:r>
            <a:r>
              <a:rPr lang="en-US" sz="1800" kern="1200" dirty="0" err="1">
                <a:solidFill>
                  <a:srgbClr val="2F2B20"/>
                </a:solidFill>
                <a:latin typeface="Courier New"/>
                <a:cs typeface="Arial" charset="0"/>
              </a:rPr>
              <a:t>ServletException</a:t>
            </a: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        </a:t>
            </a:r>
            <a:endParaRPr lang="en-US" sz="1800" kern="1200" dirty="0" smtClean="0">
              <a:solidFill>
                <a:srgbClr val="2F2B20"/>
              </a:solidFill>
              <a:latin typeface="Courier New"/>
              <a:cs typeface="Arial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	</a:t>
            </a:r>
            <a:r>
              <a:rPr lang="en-US" sz="1800" kern="1200" dirty="0" smtClean="0">
                <a:solidFill>
                  <a:srgbClr val="2F2B20"/>
                </a:solidFill>
                <a:latin typeface="Courier New"/>
                <a:cs typeface="Arial" charset="0"/>
              </a:rPr>
              <a:t>	</a:t>
            </a:r>
            <a:r>
              <a:rPr lang="en-US" sz="1800" kern="1200" dirty="0" err="1" smtClean="0">
                <a:solidFill>
                  <a:srgbClr val="2F2B20"/>
                </a:solidFill>
                <a:latin typeface="Courier New"/>
                <a:cs typeface="Arial" charset="0"/>
              </a:rPr>
              <a:t>super.doFilter</a:t>
            </a:r>
            <a:r>
              <a:rPr lang="en-US" sz="1800" kern="1200" dirty="0" smtClean="0">
                <a:solidFill>
                  <a:srgbClr val="2F2B20"/>
                </a:solidFill>
                <a:latin typeface="Courier New"/>
                <a:cs typeface="Arial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	</a:t>
            </a:r>
            <a:r>
              <a:rPr lang="en-US" sz="1800" kern="1200" dirty="0" smtClean="0">
                <a:solidFill>
                  <a:srgbClr val="2F2B20"/>
                </a:solidFill>
                <a:latin typeface="Courier New"/>
                <a:cs typeface="Arial" charset="0"/>
              </a:rPr>
              <a:t>		</a:t>
            </a:r>
            <a:r>
              <a:rPr lang="en-US" sz="1800" kern="1200" dirty="0" err="1" smtClean="0">
                <a:solidFill>
                  <a:srgbClr val="2F2B20"/>
                </a:solidFill>
                <a:latin typeface="Courier New"/>
                <a:cs typeface="Arial" charset="0"/>
              </a:rPr>
              <a:t>servletRequest</a:t>
            </a: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, </a:t>
            </a:r>
            <a:endParaRPr lang="en-US" sz="1800" kern="1200" dirty="0" smtClean="0">
              <a:solidFill>
                <a:srgbClr val="2F2B20"/>
              </a:solidFill>
              <a:latin typeface="Courier New"/>
              <a:cs typeface="Arial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	</a:t>
            </a:r>
            <a:r>
              <a:rPr lang="en-US" sz="1800" kern="1200" dirty="0" smtClean="0">
                <a:solidFill>
                  <a:srgbClr val="2F2B20"/>
                </a:solidFill>
                <a:latin typeface="Courier New"/>
                <a:cs typeface="Arial" charset="0"/>
              </a:rPr>
              <a:t>		</a:t>
            </a:r>
            <a:r>
              <a:rPr lang="en-US" sz="1800" kern="1200" dirty="0" err="1" smtClean="0">
                <a:solidFill>
                  <a:srgbClr val="2F2B20"/>
                </a:solidFill>
                <a:latin typeface="Courier New"/>
                <a:cs typeface="Arial" charset="0"/>
              </a:rPr>
              <a:t>servletResponse</a:t>
            </a: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, </a:t>
            </a:r>
            <a:endParaRPr lang="en-US" sz="1800" kern="1200" dirty="0" smtClean="0">
              <a:solidFill>
                <a:srgbClr val="2F2B20"/>
              </a:solidFill>
              <a:latin typeface="Courier New"/>
              <a:cs typeface="Arial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	</a:t>
            </a:r>
            <a:r>
              <a:rPr lang="en-US" sz="1800" kern="1200" dirty="0" smtClean="0">
                <a:solidFill>
                  <a:srgbClr val="2F2B20"/>
                </a:solidFill>
                <a:latin typeface="Courier New"/>
                <a:cs typeface="Arial" charset="0"/>
              </a:rPr>
              <a:t>		</a:t>
            </a:r>
            <a:r>
              <a:rPr lang="en-US" sz="1800" kern="1200" dirty="0" err="1" smtClean="0">
                <a:solidFill>
                  <a:srgbClr val="2F2B20"/>
                </a:solidFill>
                <a:latin typeface="Courier New"/>
                <a:cs typeface="Arial" charset="0"/>
              </a:rPr>
              <a:t>filterChain</a:t>
            </a: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}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2849610" y="741631"/>
            <a:ext cx="3251846" cy="848341"/>
          </a:xfrm>
          <a:prstGeom prst="wedgeRectCallout">
            <a:avLst>
              <a:gd name="adj1" fmla="val -30783"/>
              <a:gd name="adj2" fmla="val 67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tells the Servlet Container to re-route all requests through </a:t>
            </a:r>
            <a:r>
              <a:rPr lang="en-US" dirty="0" err="1"/>
              <a:t>GuiceFilter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329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solved?!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We decoupled our Order classes from the implementations of their dependencies.</a:t>
            </a:r>
          </a:p>
          <a:p>
            <a:r>
              <a:rPr lang="en-US" b="0" dirty="0" smtClean="0"/>
              <a:t>Problem: Now we have to set all dependencies manually </a:t>
            </a:r>
            <a:r>
              <a:rPr lang="en-US" b="0" dirty="0" smtClean="0">
                <a:sym typeface="Wingdings"/>
              </a:rPr>
              <a:t></a:t>
            </a:r>
          </a:p>
        </p:txBody>
      </p:sp>
    </p:spTree>
    <p:extLst>
      <p:ext uri="{BB962C8B-B14F-4D97-AF65-F5344CB8AC3E}">
        <p14:creationId xmlns:p14="http://schemas.microsoft.com/office/powerpoint/2010/main" val="2565469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  <a:ln>
            <a:noFill/>
          </a:ln>
        </p:spPr>
        <p:txBody>
          <a:bodyPr lIns="90000" tIns="45000" rIns="90000" bIns="45000"/>
          <a:lstStyle/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000" kern="1200" dirty="0">
                <a:solidFill>
                  <a:srgbClr val="2F2B20"/>
                </a:solidFill>
                <a:latin typeface="Courier New"/>
                <a:cs typeface="Arial" charset="0"/>
              </a:rPr>
              <a:t>@</a:t>
            </a:r>
            <a:r>
              <a:rPr lang="en-US" sz="2000" kern="1200" dirty="0" err="1">
                <a:solidFill>
                  <a:srgbClr val="2F2B20"/>
                </a:solidFill>
                <a:latin typeface="Courier New"/>
                <a:cs typeface="Arial" charset="0"/>
              </a:rPr>
              <a:t>WebListener</a:t>
            </a:r>
            <a:endParaRPr lang="en-US" sz="2000" kern="1200" dirty="0">
              <a:solidFill>
                <a:srgbClr val="2F2B20"/>
              </a:solidFill>
              <a:latin typeface="Courier New"/>
              <a:cs typeface="Arial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000" kern="1200" dirty="0">
                <a:solidFill>
                  <a:srgbClr val="2F2B20"/>
                </a:solidFill>
                <a:latin typeface="Courier New"/>
                <a:cs typeface="Arial" charset="0"/>
              </a:rPr>
              <a:t>public class </a:t>
            </a:r>
            <a:r>
              <a:rPr lang="en-US" sz="2000" kern="1200" dirty="0" err="1">
                <a:solidFill>
                  <a:srgbClr val="2F2B20"/>
                </a:solidFill>
                <a:latin typeface="Courier New"/>
                <a:cs typeface="Arial" charset="0"/>
              </a:rPr>
              <a:t>GuiceServletConfig</a:t>
            </a:r>
            <a:r>
              <a:rPr lang="en-US" sz="2000" kern="1200" dirty="0">
                <a:solidFill>
                  <a:srgbClr val="2F2B20"/>
                </a:solidFill>
                <a:latin typeface="Courier New"/>
                <a:cs typeface="Arial" charset="0"/>
              </a:rPr>
              <a:t> extends </a:t>
            </a:r>
            <a:r>
              <a:rPr lang="en-US" sz="2000" kern="1200" dirty="0" err="1">
                <a:solidFill>
                  <a:srgbClr val="2F2B20"/>
                </a:solidFill>
                <a:latin typeface="Courier New"/>
                <a:cs typeface="Arial" charset="0"/>
              </a:rPr>
              <a:t>GuiceServletContextListener</a:t>
            </a:r>
            <a:r>
              <a:rPr lang="en-US" sz="2000" kern="1200" dirty="0">
                <a:solidFill>
                  <a:srgbClr val="2F2B20"/>
                </a:solidFill>
                <a:latin typeface="Courier New"/>
                <a:cs typeface="Arial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000" kern="1200" dirty="0">
                <a:solidFill>
                  <a:srgbClr val="2F2B20"/>
                </a:solidFill>
                <a:latin typeface="Courier New"/>
                <a:cs typeface="Arial" charset="0"/>
              </a:rPr>
              <a:t>    @Override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000" kern="1200" dirty="0">
                <a:solidFill>
                  <a:srgbClr val="2F2B20"/>
                </a:solidFill>
                <a:latin typeface="Courier New"/>
                <a:cs typeface="Arial" charset="0"/>
              </a:rPr>
              <a:t>    protected Injector </a:t>
            </a:r>
            <a:r>
              <a:rPr lang="en-US" sz="2000" kern="1200" dirty="0" err="1">
                <a:solidFill>
                  <a:srgbClr val="2F2B20"/>
                </a:solidFill>
                <a:latin typeface="Courier New"/>
                <a:cs typeface="Arial" charset="0"/>
              </a:rPr>
              <a:t>getInjector</a:t>
            </a:r>
            <a:r>
              <a:rPr lang="en-US" sz="2000" kern="1200" dirty="0">
                <a:solidFill>
                  <a:srgbClr val="2F2B20"/>
                </a:solidFill>
                <a:latin typeface="Courier New"/>
                <a:cs typeface="Arial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000" kern="1200" dirty="0">
                <a:solidFill>
                  <a:srgbClr val="2F2B20"/>
                </a:solidFill>
                <a:latin typeface="Courier New"/>
                <a:cs typeface="Arial" charset="0"/>
              </a:rPr>
              <a:t>        return </a:t>
            </a:r>
            <a:r>
              <a:rPr lang="en-US" sz="2000" kern="1200" dirty="0" err="1">
                <a:solidFill>
                  <a:srgbClr val="2F2B20"/>
                </a:solidFill>
                <a:latin typeface="Courier New"/>
                <a:cs typeface="Arial" charset="0"/>
              </a:rPr>
              <a:t>Guice.createInjector</a:t>
            </a:r>
            <a:r>
              <a:rPr lang="en-US" sz="2000" kern="1200" dirty="0" smtClean="0">
                <a:solidFill>
                  <a:srgbClr val="2F2B20"/>
                </a:solidFill>
                <a:latin typeface="Courier New"/>
                <a:cs typeface="Arial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000" kern="1200" dirty="0">
                <a:solidFill>
                  <a:srgbClr val="2F2B20"/>
                </a:solidFill>
                <a:latin typeface="Courier New"/>
                <a:cs typeface="Arial" charset="0"/>
              </a:rPr>
              <a:t>	</a:t>
            </a:r>
            <a:r>
              <a:rPr lang="en-US" sz="2000" kern="1200" dirty="0" smtClean="0">
                <a:solidFill>
                  <a:srgbClr val="2F2B20"/>
                </a:solidFill>
                <a:latin typeface="Courier New"/>
                <a:cs typeface="Arial" charset="0"/>
              </a:rPr>
              <a:t>	new </a:t>
            </a:r>
            <a:r>
              <a:rPr lang="en-US" sz="2000" kern="1200" dirty="0" err="1" smtClean="0">
                <a:solidFill>
                  <a:srgbClr val="2F2B20"/>
                </a:solidFill>
                <a:latin typeface="Courier New"/>
                <a:cs typeface="Arial" charset="0"/>
              </a:rPr>
              <a:t>MyServletModule</a:t>
            </a:r>
            <a:r>
              <a:rPr lang="en-US" sz="2000" kern="1200" dirty="0" smtClean="0">
                <a:solidFill>
                  <a:srgbClr val="2F2B20"/>
                </a:solidFill>
                <a:latin typeface="Courier New"/>
                <a:cs typeface="Arial" charset="0"/>
              </a:rPr>
              <a:t>(</a:t>
            </a:r>
            <a:r>
              <a:rPr lang="en-US" sz="2000" kern="1200" dirty="0">
                <a:solidFill>
                  <a:srgbClr val="2F2B20"/>
                </a:solidFill>
                <a:latin typeface="Courier New"/>
                <a:cs typeface="Arial" charset="0"/>
              </a:rPr>
              <a:t>));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000" kern="1200" dirty="0">
                <a:solidFill>
                  <a:srgbClr val="2F2B20"/>
                </a:solidFill>
                <a:latin typeface="Courier New"/>
                <a:cs typeface="Arial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000" kern="1200" dirty="0">
                <a:solidFill>
                  <a:srgbClr val="2F2B20"/>
                </a:solidFill>
                <a:latin typeface="Courier New"/>
                <a:cs typeface="Arial" charset="0"/>
              </a:rPr>
              <a:t>}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4072001" y="2527148"/>
            <a:ext cx="2631743" cy="848341"/>
          </a:xfrm>
          <a:prstGeom prst="wedgeRectCallout">
            <a:avLst>
              <a:gd name="adj1" fmla="val -30783"/>
              <a:gd name="adj2" fmla="val 67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extends </a:t>
            </a:r>
            <a:r>
              <a:rPr lang="en-US" dirty="0" err="1" smtClean="0"/>
              <a:t>ServletModule</a:t>
            </a:r>
            <a:r>
              <a:rPr lang="en-US" dirty="0" smtClean="0"/>
              <a:t> (which in fact extends </a:t>
            </a:r>
            <a:r>
              <a:rPr lang="en-US" dirty="0" err="1" smtClean="0"/>
              <a:t>AbstractModel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1767588" y="549949"/>
            <a:ext cx="3626831" cy="1542324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</a:t>
            </a:r>
            <a:r>
              <a:rPr lang="en-US" dirty="0" err="1"/>
              <a:t>ServletContextListener</a:t>
            </a:r>
            <a:r>
              <a:rPr lang="en-US" dirty="0"/>
              <a:t> is a Java servlet component that is triggered as soon as a web application is deployed, and before any requests begin to arrive.</a:t>
            </a:r>
          </a:p>
        </p:txBody>
      </p:sp>
    </p:spTree>
    <p:extLst>
      <p:ext uri="{BB962C8B-B14F-4D97-AF65-F5344CB8AC3E}">
        <p14:creationId xmlns:p14="http://schemas.microsoft.com/office/powerpoint/2010/main" val="428069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ServletModule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000" y="1620000"/>
            <a:ext cx="7110789" cy="3748554"/>
          </a:xfrm>
          <a:solidFill>
            <a:srgbClr val="FFFF00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public class </a:t>
            </a:r>
            <a:r>
              <a:rPr lang="en-US" sz="1800" kern="1200" dirty="0" err="1" smtClean="0">
                <a:solidFill>
                  <a:srgbClr val="2F2B20"/>
                </a:solidFill>
                <a:latin typeface="Courier New"/>
                <a:cs typeface="Arial" charset="0"/>
              </a:rPr>
              <a:t>MyServletModule</a:t>
            </a:r>
            <a:r>
              <a:rPr lang="en-US" sz="1800" kern="1200" dirty="0" smtClean="0">
                <a:solidFill>
                  <a:srgbClr val="2F2B20"/>
                </a:solidFill>
                <a:latin typeface="Courier New"/>
                <a:cs typeface="Arial" charset="0"/>
              </a:rPr>
              <a:t> extends </a:t>
            </a:r>
            <a:r>
              <a:rPr lang="en-US" sz="1800" kern="1200" dirty="0" err="1">
                <a:solidFill>
                  <a:srgbClr val="2F2B20"/>
                </a:solidFill>
                <a:latin typeface="Courier New"/>
                <a:cs typeface="Arial" charset="0"/>
              </a:rPr>
              <a:t>ServletModule</a:t>
            </a: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    @Override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    protected void </a:t>
            </a:r>
            <a:r>
              <a:rPr lang="en-US" sz="1800" kern="1200" dirty="0" err="1">
                <a:solidFill>
                  <a:srgbClr val="2F2B20"/>
                </a:solidFill>
                <a:latin typeface="Courier New"/>
                <a:cs typeface="Arial" charset="0"/>
              </a:rPr>
              <a:t>configureServlets</a:t>
            </a: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      </a:t>
            </a:r>
            <a:r>
              <a:rPr lang="en-US" sz="1800" kern="1200" dirty="0" smtClean="0">
                <a:solidFill>
                  <a:srgbClr val="2F2B20"/>
                </a:solidFill>
                <a:latin typeface="Courier New"/>
                <a:cs typeface="Arial" charset="0"/>
              </a:rPr>
              <a:t>	</a:t>
            </a:r>
            <a:r>
              <a:rPr lang="en-US" sz="1800" kern="1200" dirty="0" err="1" smtClean="0">
                <a:solidFill>
                  <a:srgbClr val="2F2B20"/>
                </a:solidFill>
                <a:latin typeface="Courier New"/>
                <a:cs typeface="Arial" charset="0"/>
              </a:rPr>
              <a:t>super.configureServlets</a:t>
            </a: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     </a:t>
            </a:r>
            <a:r>
              <a:rPr lang="en-US" sz="1800" kern="1200" dirty="0" smtClean="0">
                <a:solidFill>
                  <a:srgbClr val="2F2B20"/>
                </a:solidFill>
                <a:latin typeface="Courier New"/>
                <a:cs typeface="Arial" charset="0"/>
              </a:rPr>
              <a:t>	serve</a:t>
            </a: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("/</a:t>
            </a:r>
            <a:r>
              <a:rPr lang="en-US" sz="1800" kern="1200" dirty="0" err="1">
                <a:solidFill>
                  <a:srgbClr val="2F2B20"/>
                </a:solidFill>
                <a:latin typeface="Courier New"/>
                <a:cs typeface="Arial" charset="0"/>
              </a:rPr>
              <a:t>viewItems</a:t>
            </a: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"</a:t>
            </a:r>
            <a:r>
              <a:rPr lang="en-US" sz="1800" kern="1200" dirty="0" smtClean="0">
                <a:solidFill>
                  <a:srgbClr val="2F2B20"/>
                </a:solidFill>
                <a:latin typeface="Courier New"/>
                <a:cs typeface="Arial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	</a:t>
            </a:r>
            <a:r>
              <a:rPr lang="en-US" sz="1800" kern="1200" dirty="0" smtClean="0">
                <a:solidFill>
                  <a:srgbClr val="2F2B20"/>
                </a:solidFill>
                <a:latin typeface="Courier New"/>
                <a:cs typeface="Arial" charset="0"/>
              </a:rPr>
              <a:t>	.</a:t>
            </a: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with(</a:t>
            </a:r>
            <a:r>
              <a:rPr lang="en-US" sz="1800" kern="1200" dirty="0" err="1">
                <a:solidFill>
                  <a:srgbClr val="2F2B20"/>
                </a:solidFill>
                <a:latin typeface="Courier New"/>
                <a:cs typeface="Arial" charset="0"/>
              </a:rPr>
              <a:t>ViewItemsPageController.class</a:t>
            </a: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kern="1200" dirty="0" smtClean="0">
                <a:solidFill>
                  <a:srgbClr val="2F2B20"/>
                </a:solidFill>
                <a:latin typeface="Courier New"/>
                <a:cs typeface="Arial" charset="0"/>
              </a:rPr>
              <a:t>	bind</a:t>
            </a: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(</a:t>
            </a:r>
            <a:r>
              <a:rPr lang="en-US" sz="1800" kern="1200" dirty="0" err="1">
                <a:solidFill>
                  <a:srgbClr val="2F2B20"/>
                </a:solidFill>
                <a:latin typeface="Courier New"/>
                <a:cs typeface="Arial" charset="0"/>
              </a:rPr>
              <a:t>ItemService.class</a:t>
            </a:r>
            <a:r>
              <a:rPr lang="en-US" sz="1800" kern="1200" dirty="0" smtClean="0">
                <a:solidFill>
                  <a:srgbClr val="2F2B20"/>
                </a:solidFill>
                <a:latin typeface="Courier New"/>
                <a:cs typeface="Arial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	</a:t>
            </a:r>
            <a:r>
              <a:rPr lang="en-US" sz="1800" kern="1200" dirty="0" smtClean="0">
                <a:solidFill>
                  <a:srgbClr val="2F2B20"/>
                </a:solidFill>
                <a:latin typeface="Courier New"/>
                <a:cs typeface="Arial" charset="0"/>
              </a:rPr>
              <a:t>	.</a:t>
            </a: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to(</a:t>
            </a:r>
            <a:r>
              <a:rPr lang="en-US" sz="1800" kern="1200" dirty="0" err="1">
                <a:solidFill>
                  <a:srgbClr val="2F2B20"/>
                </a:solidFill>
                <a:latin typeface="Courier New"/>
                <a:cs typeface="Arial" charset="0"/>
              </a:rPr>
              <a:t>LocalItemService.class</a:t>
            </a: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      </a:t>
            </a:r>
            <a:r>
              <a:rPr lang="en-US" sz="1800" kern="1200" dirty="0" smtClean="0">
                <a:solidFill>
                  <a:srgbClr val="2F2B20"/>
                </a:solidFill>
                <a:latin typeface="Courier New"/>
                <a:cs typeface="Arial" charset="0"/>
              </a:rPr>
              <a:t>	bind</a:t>
            </a: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(</a:t>
            </a:r>
            <a:r>
              <a:rPr lang="en-US" sz="1800" kern="1200" dirty="0" err="1">
                <a:solidFill>
                  <a:srgbClr val="2F2B20"/>
                </a:solidFill>
                <a:latin typeface="Courier New"/>
                <a:cs typeface="Arial" charset="0"/>
              </a:rPr>
              <a:t>ItemDAO.class</a:t>
            </a: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)</a:t>
            </a:r>
            <a:r>
              <a:rPr lang="en-US" sz="1800" kern="1200" dirty="0" smtClean="0">
                <a:solidFill>
                  <a:srgbClr val="2F2B20"/>
                </a:solidFill>
                <a:latin typeface="Courier New"/>
                <a:cs typeface="Arial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	</a:t>
            </a:r>
            <a:r>
              <a:rPr lang="en-US" sz="1800" kern="1200" dirty="0" smtClean="0">
                <a:solidFill>
                  <a:srgbClr val="2F2B20"/>
                </a:solidFill>
                <a:latin typeface="Courier New"/>
                <a:cs typeface="Arial" charset="0"/>
              </a:rPr>
              <a:t>	to</a:t>
            </a: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(</a:t>
            </a:r>
            <a:r>
              <a:rPr lang="en-US" sz="1800" kern="1200" dirty="0" err="1">
                <a:solidFill>
                  <a:srgbClr val="2F2B20"/>
                </a:solidFill>
                <a:latin typeface="Courier New"/>
                <a:cs typeface="Arial" charset="0"/>
              </a:rPr>
              <a:t>ItemJdbcDAO.class</a:t>
            </a: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}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2396064" y="2055763"/>
            <a:ext cx="2631743" cy="848341"/>
          </a:xfrm>
          <a:prstGeom prst="wedgeRectCallout">
            <a:avLst>
              <a:gd name="adj1" fmla="val -30783"/>
              <a:gd name="adj2" fmla="val 67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can remove the </a:t>
            </a:r>
            <a:r>
              <a:rPr lang="en-US" dirty="0" err="1" smtClean="0"/>
              <a:t>urlPattern</a:t>
            </a:r>
            <a:r>
              <a:rPr lang="en-US" dirty="0" smtClean="0"/>
              <a:t> from your </a:t>
            </a:r>
            <a:r>
              <a:rPr lang="en-US" dirty="0" err="1" smtClean="0"/>
              <a:t>WebServlets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5468260" y="2312915"/>
            <a:ext cx="2631743" cy="848341"/>
          </a:xfrm>
          <a:prstGeom prst="wedgeRectCallout">
            <a:avLst>
              <a:gd name="adj1" fmla="val -30783"/>
              <a:gd name="adj2" fmla="val 67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PageController</a:t>
            </a:r>
            <a:r>
              <a:rPr lang="en-US" dirty="0" smtClean="0"/>
              <a:t> implemented by a Servlet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2268787" y="3185487"/>
            <a:ext cx="2631743" cy="848341"/>
          </a:xfrm>
          <a:prstGeom prst="wedgeRectCallout">
            <a:avLst>
              <a:gd name="adj1" fmla="val -30783"/>
              <a:gd name="adj2" fmla="val 67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Ordinary binding of interfaces to 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289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 </a:t>
            </a:r>
            <a:r>
              <a:rPr lang="en-US" dirty="0" err="1" smtClean="0"/>
              <a:t>ResourceConfig</a:t>
            </a:r>
            <a:r>
              <a:rPr lang="en-US" dirty="0" smtClean="0"/>
              <a:t> class for </a:t>
            </a:r>
            <a:r>
              <a:rPr lang="en-US" dirty="0" err="1" smtClean="0"/>
              <a:t>Guice</a:t>
            </a:r>
            <a:r>
              <a:rPr lang="en-US" dirty="0" smtClean="0"/>
              <a:t> in JAX RS (Jersey)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000" y="1620000"/>
            <a:ext cx="7110789" cy="4782982"/>
          </a:xfrm>
          <a:solidFill>
            <a:srgbClr val="FFFF00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@</a:t>
            </a:r>
            <a:r>
              <a:rPr lang="en-US" sz="1800" kern="1200" dirty="0" err="1">
                <a:solidFill>
                  <a:srgbClr val="2F2B20"/>
                </a:solidFill>
                <a:latin typeface="Courier New"/>
                <a:cs typeface="Arial" charset="0"/>
              </a:rPr>
              <a:t>ApplicationPath</a:t>
            </a: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("/rest")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class </a:t>
            </a:r>
            <a:r>
              <a:rPr lang="en-US" sz="1800" kern="1200" dirty="0" err="1">
                <a:solidFill>
                  <a:srgbClr val="2F2B20"/>
                </a:solidFill>
                <a:latin typeface="Courier New"/>
                <a:cs typeface="Arial" charset="0"/>
              </a:rPr>
              <a:t>RestResourceConfig</a:t>
            </a: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 extends </a:t>
            </a:r>
            <a:r>
              <a:rPr lang="en-US" sz="1800" kern="1200" dirty="0" err="1" smtClean="0">
                <a:solidFill>
                  <a:srgbClr val="2F2B20"/>
                </a:solidFill>
                <a:latin typeface="Courier New"/>
                <a:cs typeface="Arial" charset="0"/>
              </a:rPr>
              <a:t>ResourceConfig</a:t>
            </a:r>
            <a:r>
              <a:rPr lang="en-US" sz="1800" kern="1200" dirty="0" smtClean="0">
                <a:solidFill>
                  <a:srgbClr val="2F2B20"/>
                </a:solidFill>
                <a:latin typeface="Courier New"/>
                <a:cs typeface="Arial" charset="0"/>
              </a:rPr>
              <a:t> </a:t>
            </a: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	</a:t>
            </a:r>
            <a:r>
              <a:rPr lang="en-US" sz="1800" kern="1200" dirty="0" smtClean="0">
                <a:solidFill>
                  <a:srgbClr val="2F2B20"/>
                </a:solidFill>
                <a:latin typeface="Courier New"/>
                <a:cs typeface="Arial" charset="0"/>
              </a:rPr>
              <a:t>@</a:t>
            </a: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Inject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    </a:t>
            </a:r>
            <a:r>
              <a:rPr lang="en-US" sz="1800" kern="1200" dirty="0" smtClean="0">
                <a:solidFill>
                  <a:srgbClr val="2F2B20"/>
                </a:solidFill>
                <a:latin typeface="Courier New"/>
                <a:cs typeface="Arial" charset="0"/>
              </a:rPr>
              <a:t>	public </a:t>
            </a:r>
            <a:r>
              <a:rPr lang="en-US" sz="1800" kern="1200" dirty="0" err="1">
                <a:solidFill>
                  <a:srgbClr val="2F2B20"/>
                </a:solidFill>
                <a:latin typeface="Courier New"/>
                <a:cs typeface="Arial" charset="0"/>
              </a:rPr>
              <a:t>RestResourceConfig</a:t>
            </a:r>
            <a:r>
              <a:rPr lang="en-US" sz="1800" kern="1200" dirty="0" smtClean="0">
                <a:solidFill>
                  <a:srgbClr val="2F2B20"/>
                </a:solidFill>
                <a:latin typeface="Courier New"/>
                <a:cs typeface="Arial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	 </a:t>
            </a:r>
            <a:r>
              <a:rPr lang="en-US" sz="1800" kern="1200" dirty="0" smtClean="0">
                <a:solidFill>
                  <a:srgbClr val="2F2B20"/>
                </a:solidFill>
                <a:latin typeface="Courier New"/>
                <a:cs typeface="Arial" charset="0"/>
              </a:rPr>
              <a:t> </a:t>
            </a:r>
            <a:r>
              <a:rPr lang="en-US" sz="1800" kern="1200" dirty="0" err="1" smtClean="0">
                <a:solidFill>
                  <a:srgbClr val="2F2B20"/>
                </a:solidFill>
                <a:latin typeface="Courier New"/>
                <a:cs typeface="Arial" charset="0"/>
              </a:rPr>
              <a:t>ServiceLocator</a:t>
            </a:r>
            <a:r>
              <a:rPr lang="en-US" sz="1800" kern="1200" dirty="0" smtClean="0">
                <a:solidFill>
                  <a:srgbClr val="2F2B20"/>
                </a:solidFill>
                <a:latin typeface="Courier New"/>
                <a:cs typeface="Arial" charset="0"/>
              </a:rPr>
              <a:t> </a:t>
            </a:r>
            <a:r>
              <a:rPr lang="en-US" sz="1800" kern="1200" dirty="0" err="1">
                <a:solidFill>
                  <a:srgbClr val="2F2B20"/>
                </a:solidFill>
                <a:latin typeface="Courier New"/>
                <a:cs typeface="Arial" charset="0"/>
              </a:rPr>
              <a:t>serviceLocator</a:t>
            </a: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kern="1200" dirty="0" smtClean="0">
                <a:solidFill>
                  <a:srgbClr val="2F2B20"/>
                </a:solidFill>
                <a:latin typeface="Courier New"/>
                <a:cs typeface="Arial" charset="0"/>
              </a:rPr>
              <a:t>	 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	</a:t>
            </a:r>
            <a:r>
              <a:rPr lang="en-US" sz="1800" kern="1200" dirty="0" smtClean="0">
                <a:solidFill>
                  <a:srgbClr val="2F2B20"/>
                </a:solidFill>
                <a:latin typeface="Courier New"/>
                <a:cs typeface="Arial" charset="0"/>
              </a:rPr>
              <a:t>  packages("</a:t>
            </a:r>
            <a:r>
              <a:rPr lang="en-US" sz="1800" kern="1200" dirty="0" err="1">
                <a:solidFill>
                  <a:srgbClr val="2F2B20"/>
                </a:solidFill>
                <a:latin typeface="Courier New"/>
                <a:cs typeface="Arial" charset="0"/>
              </a:rPr>
              <a:t>oose.dea.services.rest</a:t>
            </a: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	</a:t>
            </a:r>
            <a:r>
              <a:rPr lang="en-US" sz="1800" kern="1200" dirty="0" smtClean="0">
                <a:solidFill>
                  <a:srgbClr val="2F2B20"/>
                </a:solidFill>
                <a:latin typeface="Courier New"/>
                <a:cs typeface="Arial" charset="0"/>
              </a:rPr>
              <a:t>  </a:t>
            </a:r>
            <a:r>
              <a:rPr lang="en-US" sz="1800" kern="1200" dirty="0" err="1" smtClean="0">
                <a:solidFill>
                  <a:srgbClr val="2F2B20"/>
                </a:solidFill>
                <a:latin typeface="Courier New"/>
                <a:cs typeface="Arial" charset="0"/>
              </a:rPr>
              <a:t>GuiceBridge.getGuiceBridge</a:t>
            </a: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()</a:t>
            </a:r>
            <a:r>
              <a:rPr lang="en-US" sz="1800" kern="1200" dirty="0" smtClean="0">
                <a:solidFill>
                  <a:srgbClr val="2F2B20"/>
                </a:solidFill>
                <a:latin typeface="Courier New"/>
                <a:cs typeface="Arial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	 </a:t>
            </a:r>
            <a:r>
              <a:rPr lang="en-US" sz="1800" kern="1200" dirty="0" smtClean="0">
                <a:solidFill>
                  <a:srgbClr val="2F2B20"/>
                </a:solidFill>
                <a:latin typeface="Courier New"/>
                <a:cs typeface="Arial" charset="0"/>
              </a:rPr>
              <a:t>   </a:t>
            </a:r>
            <a:r>
              <a:rPr lang="en-US" sz="1800" kern="1200" dirty="0" err="1" smtClean="0">
                <a:solidFill>
                  <a:srgbClr val="2F2B20"/>
                </a:solidFill>
                <a:latin typeface="Courier New"/>
                <a:cs typeface="Arial" charset="0"/>
              </a:rPr>
              <a:t>initializeGuiceBridge</a:t>
            </a: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(</a:t>
            </a:r>
            <a:r>
              <a:rPr lang="en-US" sz="1800" kern="1200" dirty="0" err="1">
                <a:solidFill>
                  <a:srgbClr val="2F2B20"/>
                </a:solidFill>
                <a:latin typeface="Courier New"/>
                <a:cs typeface="Arial" charset="0"/>
              </a:rPr>
              <a:t>serviceLocator</a:t>
            </a: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 </a:t>
            </a:r>
            <a:r>
              <a:rPr lang="en-US" sz="1800" kern="1200" dirty="0" smtClean="0">
                <a:solidFill>
                  <a:srgbClr val="2F2B20"/>
                </a:solidFill>
                <a:latin typeface="Courier New"/>
                <a:cs typeface="Arial" charset="0"/>
              </a:rPr>
              <a:t>        </a:t>
            </a: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GuiceIntoHK2Bridge </a:t>
            </a:r>
            <a:r>
              <a:rPr lang="en-US" sz="1800" kern="1200" dirty="0" err="1">
                <a:solidFill>
                  <a:srgbClr val="2F2B20"/>
                </a:solidFill>
                <a:latin typeface="Courier New"/>
                <a:cs typeface="Arial" charset="0"/>
              </a:rPr>
              <a:t>guiceBridge</a:t>
            </a: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 = </a:t>
            </a:r>
            <a:endParaRPr lang="en-US" sz="1800" kern="1200" dirty="0" smtClean="0">
              <a:solidFill>
                <a:srgbClr val="2F2B20"/>
              </a:solidFill>
              <a:latin typeface="Courier New"/>
              <a:cs typeface="Arial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kern="1200" dirty="0" smtClean="0">
                <a:solidFill>
                  <a:srgbClr val="2F2B20"/>
                </a:solidFill>
                <a:latin typeface="Courier New"/>
                <a:cs typeface="Arial" charset="0"/>
              </a:rPr>
              <a:t>	    </a:t>
            </a:r>
            <a:r>
              <a:rPr lang="en-US" sz="1800" kern="1200" dirty="0" err="1" smtClean="0">
                <a:solidFill>
                  <a:srgbClr val="2F2B20"/>
                </a:solidFill>
                <a:latin typeface="Courier New"/>
                <a:cs typeface="Arial" charset="0"/>
              </a:rPr>
              <a:t>serviceLocator.getService</a:t>
            </a:r>
            <a:r>
              <a:rPr lang="en-US" sz="1800" kern="1200" dirty="0" smtClean="0">
                <a:solidFill>
                  <a:srgbClr val="2F2B20"/>
                </a:solidFill>
                <a:latin typeface="Courier New"/>
                <a:cs typeface="Arial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	</a:t>
            </a:r>
            <a:r>
              <a:rPr lang="en-US" sz="1800" kern="1200" dirty="0" smtClean="0">
                <a:solidFill>
                  <a:srgbClr val="2F2B20"/>
                </a:solidFill>
                <a:latin typeface="Courier New"/>
                <a:cs typeface="Arial" charset="0"/>
              </a:rPr>
              <a:t>	GuiceIntoHK2Bridge.class</a:t>
            </a: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kern="1200" dirty="0" smtClean="0">
                <a:solidFill>
                  <a:srgbClr val="2F2B20"/>
                </a:solidFill>
                <a:latin typeface="Courier New"/>
                <a:cs typeface="Arial" charset="0"/>
              </a:rPr>
              <a:t>	  </a:t>
            </a:r>
            <a:r>
              <a:rPr lang="en-US" sz="1800" kern="1200" dirty="0" err="1" smtClean="0">
                <a:solidFill>
                  <a:srgbClr val="2F2B20"/>
                </a:solidFill>
                <a:latin typeface="Courier New"/>
                <a:cs typeface="Arial" charset="0"/>
              </a:rPr>
              <a:t>guiceBridge.bridgeGuiceInjector</a:t>
            </a:r>
            <a:r>
              <a:rPr lang="en-US" sz="1800" kern="1200" dirty="0" smtClean="0">
                <a:solidFill>
                  <a:srgbClr val="2F2B20"/>
                </a:solidFill>
                <a:latin typeface="Courier New"/>
                <a:cs typeface="Arial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kern="1200" dirty="0" smtClean="0">
                <a:solidFill>
                  <a:srgbClr val="2F2B20"/>
                </a:solidFill>
                <a:latin typeface="Courier New"/>
                <a:cs typeface="Arial" charset="0"/>
              </a:rPr>
              <a:t>		</a:t>
            </a:r>
            <a:r>
              <a:rPr lang="en-US" sz="1800" kern="1200" dirty="0" err="1" smtClean="0">
                <a:solidFill>
                  <a:srgbClr val="2F2B20"/>
                </a:solidFill>
                <a:latin typeface="Courier New"/>
                <a:cs typeface="Arial" charset="0"/>
              </a:rPr>
              <a:t>Guice.createInjector</a:t>
            </a:r>
            <a:r>
              <a:rPr lang="en-US" sz="1800" kern="1200" dirty="0" smtClean="0">
                <a:solidFill>
                  <a:srgbClr val="2F2B20"/>
                </a:solidFill>
                <a:latin typeface="Courier New"/>
                <a:cs typeface="Arial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kern="1200" dirty="0" smtClean="0">
                <a:solidFill>
                  <a:srgbClr val="2F2B20"/>
                </a:solidFill>
                <a:latin typeface="Courier New"/>
                <a:cs typeface="Arial" charset="0"/>
              </a:rPr>
              <a:t>		  new </a:t>
            </a:r>
            <a:r>
              <a:rPr lang="en-US" sz="1800" kern="1200" dirty="0" err="1" smtClean="0">
                <a:solidFill>
                  <a:srgbClr val="2F2B20"/>
                </a:solidFill>
                <a:latin typeface="Courier New"/>
                <a:cs typeface="Arial" charset="0"/>
              </a:rPr>
              <a:t>MyServletModule</a:t>
            </a:r>
            <a:r>
              <a:rPr lang="en-US" sz="1800" kern="1200" dirty="0" smtClean="0">
                <a:solidFill>
                  <a:srgbClr val="2F2B20"/>
                </a:solidFill>
                <a:latin typeface="Courier New"/>
                <a:cs typeface="Arial" charset="0"/>
              </a:rPr>
              <a:t>())</a:t>
            </a: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    </a:t>
            </a:r>
            <a:r>
              <a:rPr lang="en-US" sz="1800" kern="1200" dirty="0" smtClean="0">
                <a:solidFill>
                  <a:srgbClr val="2F2B20"/>
                </a:solidFill>
                <a:latin typeface="Courier New"/>
                <a:cs typeface="Arial" charset="0"/>
              </a:rPr>
              <a:t>	}</a:t>
            </a:r>
            <a:endParaRPr lang="en-US" sz="1800" kern="1200" dirty="0">
              <a:solidFill>
                <a:srgbClr val="2F2B20"/>
              </a:solidFill>
              <a:latin typeface="Courier New"/>
              <a:cs typeface="Arial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kern="1200" dirty="0">
                <a:solidFill>
                  <a:srgbClr val="2F2B20"/>
                </a:solidFill>
                <a:latin typeface="Courier New"/>
                <a:cs typeface="Arial" charset="0"/>
              </a:rPr>
              <a:t>}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3185315" y="1797520"/>
            <a:ext cx="2631743" cy="848341"/>
          </a:xfrm>
          <a:prstGeom prst="wedgeRectCallout">
            <a:avLst>
              <a:gd name="adj1" fmla="val -30783"/>
              <a:gd name="adj2" fmla="val 67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 of HK2, the proprietary DI solution provided by Jersey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4568481" y="3180759"/>
            <a:ext cx="2631743" cy="848341"/>
          </a:xfrm>
          <a:prstGeom prst="wedgeRectCallout">
            <a:avLst>
              <a:gd name="adj1" fmla="val -30783"/>
              <a:gd name="adj2" fmla="val 67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HK2 has a “bridge” to bypass HK2 and enable </a:t>
            </a:r>
            <a:r>
              <a:rPr lang="en-US" dirty="0" err="1" smtClean="0"/>
              <a:t>Guice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0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add </a:t>
            </a:r>
            <a:r>
              <a:rPr lang="en-US" dirty="0" err="1" smtClean="0"/>
              <a:t>Guice</a:t>
            </a:r>
            <a:r>
              <a:rPr lang="en-US" dirty="0" smtClean="0"/>
              <a:t> to a Java EE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dependencies: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31910" y="2522549"/>
            <a:ext cx="7240569" cy="389352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50"/>
              </a:buClr>
              <a:buSzPct val="60000"/>
              <a:buFont typeface="Wingdings" charset="0"/>
              <a:buNone/>
            </a:pPr>
            <a:r>
              <a:rPr lang="en-US" sz="1600" b="1" dirty="0">
                <a:solidFill>
                  <a:srgbClr val="2F2B20"/>
                </a:solidFill>
                <a:latin typeface="Courier New"/>
              </a:rPr>
              <a:t> &lt;dependency&gt;</a:t>
            </a:r>
          </a:p>
          <a:p>
            <a:pPr>
              <a:buClr>
                <a:srgbClr val="000050"/>
              </a:buClr>
              <a:buSzPct val="60000"/>
              <a:buFont typeface="Wingdings" charset="0"/>
              <a:buNone/>
            </a:pPr>
            <a:r>
              <a:rPr lang="en-US" sz="1600" b="1" dirty="0">
                <a:solidFill>
                  <a:srgbClr val="2F2B2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2F2B20"/>
                </a:solidFill>
                <a:latin typeface="Courier New"/>
              </a:rPr>
              <a:t>	&lt;</a:t>
            </a:r>
            <a:r>
              <a:rPr lang="en-US" sz="1600" b="1" dirty="0" err="1">
                <a:solidFill>
                  <a:srgbClr val="2F2B20"/>
                </a:solidFill>
                <a:latin typeface="Courier New"/>
              </a:rPr>
              <a:t>groupId</a:t>
            </a:r>
            <a:r>
              <a:rPr lang="en-US" sz="1600" b="1" dirty="0">
                <a:solidFill>
                  <a:srgbClr val="2F2B20"/>
                </a:solidFill>
                <a:latin typeface="Courier New"/>
              </a:rPr>
              <a:t>&gt;org.glassfish.hk2&lt;/</a:t>
            </a:r>
            <a:r>
              <a:rPr lang="en-US" sz="1600" b="1" dirty="0" err="1">
                <a:solidFill>
                  <a:srgbClr val="2F2B20"/>
                </a:solidFill>
                <a:latin typeface="Courier New"/>
              </a:rPr>
              <a:t>groupId</a:t>
            </a:r>
            <a:r>
              <a:rPr lang="en-US" sz="1600" b="1" dirty="0">
                <a:solidFill>
                  <a:srgbClr val="2F2B20"/>
                </a:solidFill>
                <a:latin typeface="Courier New"/>
              </a:rPr>
              <a:t>&gt;</a:t>
            </a:r>
          </a:p>
          <a:p>
            <a:pPr>
              <a:buClr>
                <a:srgbClr val="000050"/>
              </a:buClr>
              <a:buSzPct val="60000"/>
              <a:buFont typeface="Wingdings" charset="0"/>
              <a:buNone/>
            </a:pPr>
            <a:r>
              <a:rPr lang="en-US" sz="1600" b="1" dirty="0">
                <a:solidFill>
                  <a:srgbClr val="2F2B20"/>
                </a:solidFill>
                <a:latin typeface="Courier New"/>
              </a:rPr>
              <a:t>       </a:t>
            </a:r>
            <a:r>
              <a:rPr lang="en-US" sz="1600" b="1" dirty="0" smtClean="0">
                <a:solidFill>
                  <a:srgbClr val="2F2B20"/>
                </a:solidFill>
                <a:latin typeface="Courier New"/>
              </a:rPr>
              <a:t>	&lt;</a:t>
            </a:r>
            <a:r>
              <a:rPr lang="en-US" sz="1600" b="1" dirty="0" err="1">
                <a:solidFill>
                  <a:srgbClr val="2F2B20"/>
                </a:solidFill>
                <a:latin typeface="Courier New"/>
              </a:rPr>
              <a:t>artifactId</a:t>
            </a:r>
            <a:r>
              <a:rPr lang="en-US" sz="1600" b="1" dirty="0">
                <a:solidFill>
                  <a:srgbClr val="2F2B20"/>
                </a:solidFill>
                <a:latin typeface="Courier New"/>
              </a:rPr>
              <a:t>&gt;</a:t>
            </a:r>
            <a:r>
              <a:rPr lang="en-US" sz="1600" b="1" dirty="0" err="1">
                <a:solidFill>
                  <a:srgbClr val="2F2B20"/>
                </a:solidFill>
                <a:latin typeface="Courier New"/>
              </a:rPr>
              <a:t>guice</a:t>
            </a:r>
            <a:r>
              <a:rPr lang="en-US" sz="1600" b="1" dirty="0">
                <a:solidFill>
                  <a:srgbClr val="2F2B20"/>
                </a:solidFill>
                <a:latin typeface="Courier New"/>
              </a:rPr>
              <a:t>-bridge&lt;/</a:t>
            </a:r>
            <a:r>
              <a:rPr lang="en-US" sz="1600" b="1" dirty="0" err="1">
                <a:solidFill>
                  <a:srgbClr val="2F2B20"/>
                </a:solidFill>
                <a:latin typeface="Courier New"/>
              </a:rPr>
              <a:t>artifactId</a:t>
            </a:r>
            <a:r>
              <a:rPr lang="en-US" sz="1600" b="1" dirty="0">
                <a:solidFill>
                  <a:srgbClr val="2F2B20"/>
                </a:solidFill>
                <a:latin typeface="Courier New"/>
              </a:rPr>
              <a:t>&gt;</a:t>
            </a:r>
          </a:p>
          <a:p>
            <a:pPr>
              <a:buClr>
                <a:srgbClr val="000050"/>
              </a:buClr>
              <a:buSzPct val="60000"/>
              <a:buFont typeface="Wingdings" charset="0"/>
              <a:buNone/>
            </a:pPr>
            <a:r>
              <a:rPr lang="en-US" sz="1600" b="1" dirty="0">
                <a:solidFill>
                  <a:srgbClr val="2F2B20"/>
                </a:solidFill>
                <a:latin typeface="Courier New"/>
              </a:rPr>
              <a:t>        </a:t>
            </a:r>
            <a:r>
              <a:rPr lang="en-US" sz="1600" b="1" dirty="0" smtClean="0">
                <a:solidFill>
                  <a:srgbClr val="2F2B20"/>
                </a:solidFill>
                <a:latin typeface="Courier New"/>
              </a:rPr>
              <a:t>&lt;</a:t>
            </a:r>
            <a:r>
              <a:rPr lang="en-US" sz="1600" b="1" dirty="0">
                <a:solidFill>
                  <a:srgbClr val="2F2B20"/>
                </a:solidFill>
                <a:latin typeface="Courier New"/>
              </a:rPr>
              <a:t>version&gt;2.4.0-b25&lt;/version&gt;</a:t>
            </a:r>
          </a:p>
          <a:p>
            <a:pPr>
              <a:buClr>
                <a:srgbClr val="000050"/>
              </a:buClr>
              <a:buSzPct val="60000"/>
              <a:buFont typeface="Wingdings" charset="0"/>
              <a:buNone/>
            </a:pPr>
            <a:r>
              <a:rPr lang="en-US" sz="1600" b="1" dirty="0">
                <a:solidFill>
                  <a:srgbClr val="2F2B2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2F2B20"/>
                </a:solidFill>
                <a:latin typeface="Courier New"/>
              </a:rPr>
              <a:t>&lt;</a:t>
            </a:r>
            <a:r>
              <a:rPr lang="en-US" sz="1600" b="1" dirty="0">
                <a:solidFill>
                  <a:srgbClr val="2F2B20"/>
                </a:solidFill>
                <a:latin typeface="Courier New"/>
              </a:rPr>
              <a:t>/dependency&gt;</a:t>
            </a:r>
          </a:p>
          <a:p>
            <a:pPr>
              <a:buClr>
                <a:srgbClr val="000050"/>
              </a:buClr>
              <a:buSzPct val="60000"/>
              <a:buFont typeface="Wingdings" charset="0"/>
              <a:buNone/>
            </a:pPr>
            <a:r>
              <a:rPr lang="en-US" sz="1600" b="1" dirty="0">
                <a:solidFill>
                  <a:srgbClr val="2F2B2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2F2B20"/>
                </a:solidFill>
                <a:latin typeface="Courier New"/>
              </a:rPr>
              <a:t>&lt;</a:t>
            </a:r>
            <a:r>
              <a:rPr lang="en-US" sz="1600" b="1" dirty="0">
                <a:solidFill>
                  <a:srgbClr val="2F2B20"/>
                </a:solidFill>
                <a:latin typeface="Courier New"/>
              </a:rPr>
              <a:t>dependency&gt;</a:t>
            </a:r>
          </a:p>
          <a:p>
            <a:pPr>
              <a:buClr>
                <a:srgbClr val="000050"/>
              </a:buClr>
              <a:buSzPct val="60000"/>
              <a:buFont typeface="Wingdings" charset="0"/>
              <a:buNone/>
            </a:pPr>
            <a:r>
              <a:rPr lang="en-US" sz="1600" b="1" dirty="0">
                <a:solidFill>
                  <a:srgbClr val="2F2B2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2F2B20"/>
                </a:solidFill>
                <a:latin typeface="Courier New"/>
              </a:rPr>
              <a:t>       </a:t>
            </a:r>
            <a:r>
              <a:rPr lang="en-US" sz="1600" b="1" dirty="0">
                <a:solidFill>
                  <a:srgbClr val="2F2B20"/>
                </a:solidFill>
                <a:latin typeface="Courier New"/>
              </a:rPr>
              <a:t>&lt;</a:t>
            </a:r>
            <a:r>
              <a:rPr lang="en-US" sz="1600" b="1" dirty="0" err="1">
                <a:solidFill>
                  <a:srgbClr val="2F2B20"/>
                </a:solidFill>
                <a:latin typeface="Courier New"/>
              </a:rPr>
              <a:t>groupId</a:t>
            </a:r>
            <a:r>
              <a:rPr lang="en-US" sz="1600" b="1" dirty="0">
                <a:solidFill>
                  <a:srgbClr val="2F2B20"/>
                </a:solidFill>
                <a:latin typeface="Courier New"/>
              </a:rPr>
              <a:t>&gt;</a:t>
            </a:r>
            <a:r>
              <a:rPr lang="en-US" sz="1600" b="1" dirty="0" err="1">
                <a:solidFill>
                  <a:srgbClr val="2F2B20"/>
                </a:solidFill>
                <a:latin typeface="Courier New"/>
              </a:rPr>
              <a:t>com.google.inject.extensions</a:t>
            </a:r>
            <a:r>
              <a:rPr lang="en-US" sz="1600" b="1" dirty="0">
                <a:solidFill>
                  <a:srgbClr val="2F2B20"/>
                </a:solidFill>
                <a:latin typeface="Courier New"/>
              </a:rPr>
              <a:t>&lt;/</a:t>
            </a:r>
            <a:r>
              <a:rPr lang="en-US" sz="1600" b="1" dirty="0" err="1">
                <a:solidFill>
                  <a:srgbClr val="2F2B20"/>
                </a:solidFill>
                <a:latin typeface="Courier New"/>
              </a:rPr>
              <a:t>groupId</a:t>
            </a:r>
            <a:r>
              <a:rPr lang="en-US" sz="1600" b="1" dirty="0">
                <a:solidFill>
                  <a:srgbClr val="2F2B20"/>
                </a:solidFill>
                <a:latin typeface="Courier New"/>
              </a:rPr>
              <a:t>&gt;</a:t>
            </a:r>
          </a:p>
          <a:p>
            <a:pPr>
              <a:buClr>
                <a:srgbClr val="000050"/>
              </a:buClr>
              <a:buSzPct val="60000"/>
              <a:buFont typeface="Wingdings" charset="0"/>
              <a:buNone/>
            </a:pPr>
            <a:r>
              <a:rPr lang="en-US" sz="1600" b="1" dirty="0">
                <a:solidFill>
                  <a:srgbClr val="2F2B20"/>
                </a:solidFill>
                <a:latin typeface="Courier New"/>
              </a:rPr>
              <a:t>        </a:t>
            </a:r>
            <a:r>
              <a:rPr lang="en-US" sz="1600" b="1" dirty="0" smtClean="0">
                <a:solidFill>
                  <a:srgbClr val="2F2B20"/>
                </a:solidFill>
                <a:latin typeface="Courier New"/>
              </a:rPr>
              <a:t>&lt;</a:t>
            </a:r>
            <a:r>
              <a:rPr lang="en-US" sz="1600" b="1" dirty="0" err="1">
                <a:solidFill>
                  <a:srgbClr val="2F2B20"/>
                </a:solidFill>
                <a:latin typeface="Courier New"/>
              </a:rPr>
              <a:t>artifactId</a:t>
            </a:r>
            <a:r>
              <a:rPr lang="en-US" sz="1600" b="1" dirty="0">
                <a:solidFill>
                  <a:srgbClr val="2F2B20"/>
                </a:solidFill>
                <a:latin typeface="Courier New"/>
              </a:rPr>
              <a:t>&gt;</a:t>
            </a:r>
            <a:r>
              <a:rPr lang="en-US" sz="1600" b="1" dirty="0" err="1">
                <a:solidFill>
                  <a:srgbClr val="2F2B20"/>
                </a:solidFill>
                <a:latin typeface="Courier New"/>
              </a:rPr>
              <a:t>guice</a:t>
            </a:r>
            <a:r>
              <a:rPr lang="en-US" sz="1600" b="1" dirty="0">
                <a:solidFill>
                  <a:srgbClr val="2F2B20"/>
                </a:solidFill>
                <a:latin typeface="Courier New"/>
              </a:rPr>
              <a:t>-servlet&lt;/</a:t>
            </a:r>
            <a:r>
              <a:rPr lang="en-US" sz="1600" b="1" dirty="0" err="1">
                <a:solidFill>
                  <a:srgbClr val="2F2B20"/>
                </a:solidFill>
                <a:latin typeface="Courier New"/>
              </a:rPr>
              <a:t>artifactId</a:t>
            </a:r>
            <a:r>
              <a:rPr lang="en-US" sz="1600" b="1" dirty="0">
                <a:solidFill>
                  <a:srgbClr val="2F2B20"/>
                </a:solidFill>
                <a:latin typeface="Courier New"/>
              </a:rPr>
              <a:t>&gt;</a:t>
            </a:r>
          </a:p>
          <a:p>
            <a:pPr>
              <a:buClr>
                <a:srgbClr val="000050"/>
              </a:buClr>
              <a:buSzPct val="60000"/>
              <a:buFont typeface="Wingdings" charset="0"/>
              <a:buNone/>
            </a:pPr>
            <a:r>
              <a:rPr lang="en-US" sz="1600" b="1" dirty="0">
                <a:solidFill>
                  <a:srgbClr val="2F2B20"/>
                </a:solidFill>
                <a:latin typeface="Courier New"/>
              </a:rPr>
              <a:t>        </a:t>
            </a:r>
            <a:r>
              <a:rPr lang="en-US" sz="1600" b="1" dirty="0" smtClean="0">
                <a:solidFill>
                  <a:srgbClr val="2F2B20"/>
                </a:solidFill>
                <a:latin typeface="Courier New"/>
              </a:rPr>
              <a:t>&lt;</a:t>
            </a:r>
            <a:r>
              <a:rPr lang="en-US" sz="1600" b="1" dirty="0">
                <a:solidFill>
                  <a:srgbClr val="2F2B20"/>
                </a:solidFill>
                <a:latin typeface="Courier New"/>
              </a:rPr>
              <a:t>version&gt;4.0&lt;/version&gt;</a:t>
            </a:r>
          </a:p>
          <a:p>
            <a:pPr>
              <a:buClr>
                <a:srgbClr val="000050"/>
              </a:buClr>
              <a:buSzPct val="60000"/>
              <a:buFont typeface="Wingdings" charset="0"/>
              <a:buNone/>
            </a:pPr>
            <a:r>
              <a:rPr lang="en-US" sz="1600" b="1" dirty="0">
                <a:solidFill>
                  <a:srgbClr val="2F2B2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2F2B20"/>
                </a:solidFill>
                <a:latin typeface="Courier New"/>
              </a:rPr>
              <a:t>&lt;</a:t>
            </a:r>
            <a:r>
              <a:rPr lang="en-US" sz="1600" b="1" dirty="0">
                <a:solidFill>
                  <a:srgbClr val="2F2B20"/>
                </a:solidFill>
                <a:latin typeface="Courier New"/>
              </a:rPr>
              <a:t>/dependency&gt;</a:t>
            </a:r>
          </a:p>
          <a:p>
            <a:pPr>
              <a:buClr>
                <a:srgbClr val="000050"/>
              </a:buClr>
              <a:buSzPct val="60000"/>
              <a:buFont typeface="Wingdings" charset="0"/>
              <a:buNone/>
            </a:pPr>
            <a:r>
              <a:rPr lang="en-US" sz="1600" b="1" dirty="0">
                <a:solidFill>
                  <a:srgbClr val="2F2B2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2F2B20"/>
                </a:solidFill>
                <a:latin typeface="Courier New"/>
              </a:rPr>
              <a:t>&lt;</a:t>
            </a:r>
            <a:r>
              <a:rPr lang="en-US" sz="1600" b="1" dirty="0">
                <a:solidFill>
                  <a:srgbClr val="2F2B20"/>
                </a:solidFill>
                <a:latin typeface="Courier New"/>
              </a:rPr>
              <a:t>dependency&gt;</a:t>
            </a:r>
          </a:p>
          <a:p>
            <a:pPr>
              <a:buClr>
                <a:srgbClr val="000050"/>
              </a:buClr>
              <a:buSzPct val="60000"/>
              <a:buFont typeface="Wingdings" charset="0"/>
              <a:buNone/>
            </a:pPr>
            <a:r>
              <a:rPr lang="en-US" sz="1600" b="1" dirty="0">
                <a:solidFill>
                  <a:srgbClr val="2F2B20"/>
                </a:solidFill>
                <a:latin typeface="Courier New"/>
              </a:rPr>
              <a:t> 	</a:t>
            </a:r>
            <a:r>
              <a:rPr lang="en-US" sz="1600" b="1" dirty="0" smtClean="0">
                <a:solidFill>
                  <a:srgbClr val="2F2B20"/>
                </a:solidFill>
                <a:latin typeface="Courier New"/>
              </a:rPr>
              <a:t>&lt;</a:t>
            </a:r>
            <a:r>
              <a:rPr lang="en-US" sz="1600" b="1" dirty="0" err="1" smtClean="0">
                <a:solidFill>
                  <a:srgbClr val="2F2B20"/>
                </a:solidFill>
                <a:latin typeface="Courier New"/>
              </a:rPr>
              <a:t>groupId</a:t>
            </a:r>
            <a:r>
              <a:rPr lang="en-US" sz="1600" b="1" dirty="0">
                <a:solidFill>
                  <a:srgbClr val="2F2B20"/>
                </a:solidFill>
                <a:latin typeface="Courier New"/>
              </a:rPr>
              <a:t>&gt;</a:t>
            </a:r>
            <a:r>
              <a:rPr lang="en-US" sz="1600" b="1" dirty="0" err="1">
                <a:solidFill>
                  <a:srgbClr val="2F2B20"/>
                </a:solidFill>
                <a:latin typeface="Courier New"/>
              </a:rPr>
              <a:t>com.google.inject</a:t>
            </a:r>
            <a:r>
              <a:rPr lang="en-US" sz="1600" b="1" dirty="0">
                <a:solidFill>
                  <a:srgbClr val="2F2B20"/>
                </a:solidFill>
                <a:latin typeface="Courier New"/>
              </a:rPr>
              <a:t>&lt;/</a:t>
            </a:r>
            <a:r>
              <a:rPr lang="en-US" sz="1600" b="1" dirty="0" err="1">
                <a:solidFill>
                  <a:srgbClr val="2F2B20"/>
                </a:solidFill>
                <a:latin typeface="Courier New"/>
              </a:rPr>
              <a:t>groupId</a:t>
            </a:r>
            <a:r>
              <a:rPr lang="en-US" sz="1600" b="1" dirty="0">
                <a:solidFill>
                  <a:srgbClr val="2F2B20"/>
                </a:solidFill>
                <a:latin typeface="Courier New"/>
              </a:rPr>
              <a:t>&gt;</a:t>
            </a:r>
          </a:p>
          <a:p>
            <a:pPr>
              <a:buClr>
                <a:srgbClr val="000050"/>
              </a:buClr>
              <a:buSzPct val="60000"/>
              <a:buFont typeface="Wingdings" charset="0"/>
              <a:buNone/>
            </a:pPr>
            <a:r>
              <a:rPr lang="en-US" sz="1600" b="1" dirty="0">
                <a:solidFill>
                  <a:srgbClr val="2F2B20"/>
                </a:solidFill>
                <a:latin typeface="Courier New"/>
              </a:rPr>
              <a:t>       </a:t>
            </a:r>
            <a:r>
              <a:rPr lang="en-US" sz="1600" b="1" dirty="0" smtClean="0">
                <a:solidFill>
                  <a:srgbClr val="2F2B20"/>
                </a:solidFill>
                <a:latin typeface="Courier New"/>
              </a:rPr>
              <a:t>	&lt;</a:t>
            </a:r>
            <a:r>
              <a:rPr lang="en-US" sz="1600" b="1" dirty="0" err="1">
                <a:solidFill>
                  <a:srgbClr val="2F2B20"/>
                </a:solidFill>
                <a:latin typeface="Courier New"/>
              </a:rPr>
              <a:t>artifactId</a:t>
            </a:r>
            <a:r>
              <a:rPr lang="en-US" sz="1600" b="1" dirty="0">
                <a:solidFill>
                  <a:srgbClr val="2F2B20"/>
                </a:solidFill>
                <a:latin typeface="Courier New"/>
              </a:rPr>
              <a:t>&gt;</a:t>
            </a:r>
            <a:r>
              <a:rPr lang="en-US" sz="1600" b="1" dirty="0" err="1">
                <a:solidFill>
                  <a:srgbClr val="2F2B20"/>
                </a:solidFill>
                <a:latin typeface="Courier New"/>
              </a:rPr>
              <a:t>guice</a:t>
            </a:r>
            <a:r>
              <a:rPr lang="en-US" sz="1600" b="1" dirty="0">
                <a:solidFill>
                  <a:srgbClr val="2F2B20"/>
                </a:solidFill>
                <a:latin typeface="Courier New"/>
              </a:rPr>
              <a:t>&lt;/</a:t>
            </a:r>
            <a:r>
              <a:rPr lang="en-US" sz="1600" b="1" dirty="0" err="1">
                <a:solidFill>
                  <a:srgbClr val="2F2B20"/>
                </a:solidFill>
                <a:latin typeface="Courier New"/>
              </a:rPr>
              <a:t>artifactId</a:t>
            </a:r>
            <a:r>
              <a:rPr lang="en-US" sz="1600" b="1" dirty="0">
                <a:solidFill>
                  <a:srgbClr val="2F2B20"/>
                </a:solidFill>
                <a:latin typeface="Courier New"/>
              </a:rPr>
              <a:t>&gt;</a:t>
            </a:r>
          </a:p>
          <a:p>
            <a:pPr>
              <a:buClr>
                <a:srgbClr val="000050"/>
              </a:buClr>
              <a:buSzPct val="60000"/>
              <a:buFont typeface="Wingdings" charset="0"/>
              <a:buNone/>
            </a:pPr>
            <a:r>
              <a:rPr lang="en-US" sz="1600" b="1" dirty="0">
                <a:solidFill>
                  <a:srgbClr val="2F2B20"/>
                </a:solidFill>
                <a:latin typeface="Courier New"/>
              </a:rPr>
              <a:t>       </a:t>
            </a:r>
            <a:r>
              <a:rPr lang="en-US" sz="1600" b="1" dirty="0" smtClean="0">
                <a:solidFill>
                  <a:srgbClr val="2F2B20"/>
                </a:solidFill>
                <a:latin typeface="Courier New"/>
              </a:rPr>
              <a:t>	&lt;</a:t>
            </a:r>
            <a:r>
              <a:rPr lang="en-US" sz="1600" b="1" dirty="0">
                <a:solidFill>
                  <a:srgbClr val="2F2B20"/>
                </a:solidFill>
                <a:latin typeface="Courier New"/>
              </a:rPr>
              <a:t>version&gt;4.0&lt;/version&gt;</a:t>
            </a:r>
          </a:p>
          <a:p>
            <a:pPr>
              <a:buClr>
                <a:srgbClr val="000050"/>
              </a:buClr>
              <a:buSzPct val="60000"/>
              <a:buFont typeface="Wingdings" charset="0"/>
              <a:buNone/>
            </a:pPr>
            <a:r>
              <a:rPr lang="en-US" sz="1600" b="1" dirty="0">
                <a:solidFill>
                  <a:srgbClr val="2F2B2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2F2B20"/>
                </a:solidFill>
                <a:latin typeface="Courier New"/>
              </a:rPr>
              <a:t>&lt;</a:t>
            </a:r>
            <a:r>
              <a:rPr lang="en-US" sz="1600" b="1" dirty="0">
                <a:solidFill>
                  <a:srgbClr val="2F2B20"/>
                </a:solidFill>
                <a:latin typeface="Courier New"/>
              </a:rPr>
              <a:t>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1405591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What we’ve achieved?</a:t>
            </a:r>
          </a:p>
          <a:p>
            <a:pPr lvl="1"/>
            <a:r>
              <a:rPr lang="en-GB" sz="1800" dirty="0" smtClean="0"/>
              <a:t>Both client and supplier are decoupled from implementation details</a:t>
            </a:r>
          </a:p>
          <a:p>
            <a:pPr lvl="1"/>
            <a:r>
              <a:rPr lang="en-GB" sz="1800" dirty="0" smtClean="0"/>
              <a:t>All dependency logic is executed at runtime and is contained in Modules</a:t>
            </a:r>
          </a:p>
          <a:p>
            <a:pPr lvl="2"/>
            <a:r>
              <a:rPr lang="en-US" sz="1600" dirty="0" smtClean="0"/>
              <a:t>A module encapsulates all creation logic in our program</a:t>
            </a:r>
            <a:endParaRPr lang="en-GB" sz="1600" dirty="0" smtClean="0"/>
          </a:p>
          <a:p>
            <a:pPr lvl="2"/>
            <a:r>
              <a:rPr lang="en-GB" sz="1600" dirty="0" smtClean="0"/>
              <a:t>Testing &amp; Mocking is easy – since we’re essentially using constructor injection</a:t>
            </a:r>
          </a:p>
          <a:p>
            <a:r>
              <a:rPr lang="en-GB" sz="2000" dirty="0" smtClean="0"/>
              <a:t>Side-note:</a:t>
            </a:r>
          </a:p>
          <a:p>
            <a:pPr lvl="1"/>
            <a:r>
              <a:rPr lang="en-GB" sz="1800" dirty="0" smtClean="0"/>
              <a:t>Other DI frameworks (e.g. Spring) use XML files to define dependencies</a:t>
            </a:r>
          </a:p>
          <a:p>
            <a:pPr lvl="1"/>
            <a:r>
              <a:rPr lang="en-GB" sz="1800" dirty="0" smtClean="0"/>
              <a:t>This enables changing the code’s behaviour without recompiling</a:t>
            </a:r>
          </a:p>
          <a:p>
            <a:pPr lvl="1"/>
            <a:r>
              <a:rPr lang="en-GB" sz="1800" dirty="0" smtClean="0"/>
              <a:t>But it also has its disadvantages (e.g. it’s not type safe)</a:t>
            </a:r>
            <a:endParaRPr lang="en-GB" sz="1800" dirty="0"/>
          </a:p>
        </p:txBody>
      </p:sp>
      <p:sp>
        <p:nvSpPr>
          <p:cNvPr id="8" name="Rectangular Callout 7"/>
          <p:cNvSpPr/>
          <p:nvPr/>
        </p:nvSpPr>
        <p:spPr>
          <a:xfrm>
            <a:off x="3168566" y="2239080"/>
            <a:ext cx="2422251" cy="1201879"/>
          </a:xfrm>
          <a:prstGeom prst="wedgeRectCallout">
            <a:avLst>
              <a:gd name="adj1" fmla="val -30563"/>
              <a:gd name="adj2" fmla="val 733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Writing fake implementations of dependencies only for test purposes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21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 smtClean="0"/>
              <a:t>Dependency Injection – Is it really that important?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 smtClean="0"/>
              <a:t>If we want to write real units tests, then we have to isolate our units</a:t>
            </a:r>
          </a:p>
          <a:p>
            <a:r>
              <a:rPr lang="en-US" sz="1800" dirty="0" smtClean="0"/>
              <a:t>If we want to isolate our units, then we have to use mocks</a:t>
            </a:r>
          </a:p>
          <a:p>
            <a:r>
              <a:rPr lang="en-US" sz="1800" dirty="0" smtClean="0"/>
              <a:t>If we want to use mocks, we have to inject them somehow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But we aren’t doing it (just) for the tests!</a:t>
            </a:r>
          </a:p>
          <a:p>
            <a:r>
              <a:rPr lang="en-US" sz="1800" dirty="0" smtClean="0"/>
              <a:t>If we use dependency injection, our code is less coupled, more modular, robust, and reusable, cohesive, cleaner and </a:t>
            </a:r>
            <a:r>
              <a:rPr lang="en-US" sz="1800" dirty="0" err="1" smtClean="0"/>
              <a:t>DRYer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Remember: Testable Code =&gt; Better Code!</a:t>
            </a:r>
          </a:p>
          <a:p>
            <a:endParaRPr lang="en-GB" sz="1800" dirty="0" smtClean="0"/>
          </a:p>
          <a:p>
            <a:endParaRPr lang="en-GB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70715040"/>
              </p:ext>
            </p:extLst>
          </p:nvPr>
        </p:nvGraphicFramePr>
        <p:xfrm>
          <a:off x="1796475" y="2996953"/>
          <a:ext cx="6096000" cy="108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0528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Case: OrderService (revisited)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Build a simple client using Guice to wire all dependencies for creating a new OnlineOrder instance.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337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20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Inversion of Control (IOC)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000" y="1619999"/>
            <a:ext cx="7449238" cy="4651963"/>
          </a:xfrm>
        </p:spPr>
        <p:txBody>
          <a:bodyPr/>
          <a:lstStyle/>
          <a:p>
            <a:r>
              <a:rPr lang="en-US" sz="2000" b="0" dirty="0" smtClean="0"/>
              <a:t>Instead of objects invoking other objects, the dependent objects are added through an external entity/container.</a:t>
            </a:r>
          </a:p>
          <a:p>
            <a:r>
              <a:rPr lang="en-GB" sz="2000" b="0" dirty="0" smtClean="0"/>
              <a:t>Inversion of Control is the general style of using Dependency Injection to wire the objects in an application. </a:t>
            </a:r>
          </a:p>
          <a:p>
            <a:r>
              <a:rPr lang="en-US" sz="2000" b="0" dirty="0" smtClean="0"/>
              <a:t>Also known as the Hollywood principle – “don’t call me I will call you”.</a:t>
            </a:r>
          </a:p>
          <a:p>
            <a:r>
              <a:rPr lang="en-GB" sz="2000" b="0" dirty="0" err="1" smtClean="0"/>
              <a:t>IoC</a:t>
            </a:r>
            <a:r>
              <a:rPr lang="en-GB" sz="2000" b="0" dirty="0" smtClean="0"/>
              <a:t> is all about Object dependencies.</a:t>
            </a:r>
          </a:p>
          <a:p>
            <a:r>
              <a:rPr lang="en-US" sz="2000" b="0" dirty="0" smtClean="0"/>
              <a:t>Prevents hard-coded object creation and object/service lookup.</a:t>
            </a:r>
            <a:endParaRPr lang="en-GB" sz="2000" b="0" dirty="0" smtClean="0"/>
          </a:p>
          <a:p>
            <a:r>
              <a:rPr lang="en-US" sz="2000" b="0" dirty="0" smtClean="0"/>
              <a:t>Loose coupling</a:t>
            </a:r>
          </a:p>
          <a:p>
            <a:r>
              <a:rPr lang="en-US" sz="2000" b="0" dirty="0" smtClean="0"/>
              <a:t>Helps write effective unit tests.</a:t>
            </a:r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097282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Inversion of Control (IOC)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Traditional "Pull" approach:</a:t>
            </a:r>
            <a:endParaRPr lang="en-US" dirty="0"/>
          </a:p>
          <a:p>
            <a:pPr lvl="1"/>
            <a:r>
              <a:rPr lang="en-GB" dirty="0" smtClean="0"/>
              <a:t>Direct instantiation</a:t>
            </a:r>
          </a:p>
          <a:p>
            <a:pPr lvl="1"/>
            <a:r>
              <a:rPr lang="en-GB" dirty="0" smtClean="0"/>
              <a:t>Asking a Factory for an implementation</a:t>
            </a:r>
          </a:p>
          <a:p>
            <a:r>
              <a:rPr lang="en-US" dirty="0" smtClean="0"/>
              <a:t> </a:t>
            </a:r>
            <a:r>
              <a:rPr lang="en-GB" dirty="0" smtClean="0"/>
              <a:t>"Push" approach:</a:t>
            </a:r>
          </a:p>
          <a:p>
            <a:pPr lvl="1"/>
            <a:r>
              <a:rPr lang="en-GB" dirty="0" smtClean="0"/>
              <a:t>Something outside of the object "pushes" its dependencies into it. The object has  no knowledge of how it gets its dependencies, it just assumes they are there.	</a:t>
            </a:r>
          </a:p>
          <a:p>
            <a:pPr lvl="1"/>
            <a:r>
              <a:rPr lang="en-GB" dirty="0" smtClean="0"/>
              <a:t>The "Push" approach is called "Dependency Injection".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057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Dependency injection is a style of object configuration in which an objects fields and collaborators are set by an external entity. </a:t>
            </a:r>
          </a:p>
          <a:p>
            <a:pPr lvl="1"/>
            <a:r>
              <a:rPr lang="en-GB" dirty="0" smtClean="0"/>
              <a:t>Dependency Injection is the act of injecting dependencies into an Object.</a:t>
            </a:r>
          </a:p>
          <a:p>
            <a:pPr lvl="1"/>
            <a:r>
              <a:rPr lang="en-US" dirty="0" smtClean="0"/>
              <a:t>Dependencies are “injected” by container during runtime.</a:t>
            </a:r>
          </a:p>
          <a:p>
            <a:pPr lvl="1"/>
            <a:r>
              <a:rPr lang="en-US" dirty="0" smtClean="0"/>
              <a:t>Beans define their dependencies through constructor arguments or properties</a:t>
            </a:r>
          </a:p>
          <a:p>
            <a:endParaRPr lang="en-US" b="0" dirty="0" smtClean="0"/>
          </a:p>
          <a:p>
            <a:endParaRPr lang="en-US" b="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19200" y="4038600"/>
            <a:ext cx="8229600" cy="152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3733800"/>
            <a:ext cx="8229600" cy="152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7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Why is Dependency Injection better</a:t>
            </a:r>
            <a:r>
              <a:rPr lang="en-GB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z="2400" dirty="0" smtClean="0"/>
              <a:t>Loose Coupling </a:t>
            </a:r>
            <a:r>
              <a:rPr lang="en-GB" sz="2400" b="0" dirty="0" smtClean="0"/>
              <a:t>is achieved because you don't hard-code dependencies between layers and modules. Instead you configure them outside of the code. This makes it easy to swap in a new implementation of a service, or break off a module and reuse it elsewhere.</a:t>
            </a:r>
          </a:p>
          <a:p>
            <a:pPr lvl="0"/>
            <a:r>
              <a:rPr lang="en-GB" sz="2400" dirty="0" smtClean="0"/>
              <a:t>Testability</a:t>
            </a:r>
            <a:r>
              <a:rPr lang="en-GB" sz="2400" b="0" dirty="0" smtClean="0"/>
              <a:t> is improved because your objects don't know or care what environment they're in as long as someone injects their dependencies. Hence you can deploy objects into a test environment and inject mocks for their dependencies with ease.</a:t>
            </a:r>
          </a:p>
          <a:p>
            <a:pPr lvl="0"/>
            <a:endParaRPr lang="en-US" sz="2400" b="0" dirty="0" smtClean="0"/>
          </a:p>
          <a:p>
            <a:pPr lvl="0"/>
            <a:endParaRPr lang="en-US" sz="2400" b="0" dirty="0" smtClean="0"/>
          </a:p>
          <a:p>
            <a:endParaRPr lang="en-US" sz="2400" b="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2895600"/>
            <a:ext cx="8412480" cy="685800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30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3352800"/>
            <a:ext cx="7696200" cy="2971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4431"/>
              </a:buClr>
              <a:buSzPct val="80000"/>
              <a:buFont typeface="Wingdings 2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6747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containers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Dependency Injection (DI) or Inversion of Control (</a:t>
            </a:r>
            <a:r>
              <a:rPr lang="en-US" dirty="0" err="1" smtClean="0"/>
              <a:t>IoC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493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AN standaard NL">
  <a:themeElements>
    <a:clrScheme name="HA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B1A58"/>
      </a:accent1>
      <a:accent2>
        <a:srgbClr val="E11837"/>
      </a:accent2>
      <a:accent3>
        <a:srgbClr val="009DD9"/>
      </a:accent3>
      <a:accent4>
        <a:srgbClr val="FF7200"/>
      </a:accent4>
      <a:accent5>
        <a:srgbClr val="A24CC8"/>
      </a:accent5>
      <a:accent6>
        <a:srgbClr val="317023"/>
      </a:accent6>
      <a:hlink>
        <a:srgbClr val="0B1A58"/>
      </a:hlink>
      <a:folHlink>
        <a:srgbClr val="009DD9"/>
      </a:folHlink>
    </a:clrScheme>
    <a:fontScheme name="HAN model print">
      <a:majorFont>
        <a:latin typeface="OfficinaSans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AN model print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N model print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N model print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N model print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racle 2012">
      <a:dk1>
        <a:sysClr val="windowText" lastClr="000000"/>
      </a:dk1>
      <a:lt1>
        <a:sysClr val="window" lastClr="FFFFFF"/>
      </a:lt1>
      <a:dk2>
        <a:srgbClr val="424545"/>
      </a:dk2>
      <a:lt2>
        <a:srgbClr val="A3A3A3"/>
      </a:lt2>
      <a:accent1>
        <a:srgbClr val="FF1414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288D285236D5498F2142B3E71BCD5E" ma:contentTypeVersion="0" ma:contentTypeDescription="Een nieuw document maken." ma:contentTypeScope="" ma:versionID="4db958503e30f2135f0a8b57fe65066f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A90AEE0-EB34-4245-9AAD-2B206C011F8C}"/>
</file>

<file path=customXml/itemProps2.xml><?xml version="1.0" encoding="utf-8"?>
<ds:datastoreItem xmlns:ds="http://schemas.openxmlformats.org/officeDocument/2006/customXml" ds:itemID="{ED115AED-85E0-4AFB-AFAD-C7781841FC3D}"/>
</file>

<file path=customXml/itemProps3.xml><?xml version="1.0" encoding="utf-8"?>
<ds:datastoreItem xmlns:ds="http://schemas.openxmlformats.org/officeDocument/2006/customXml" ds:itemID="{F8FBADB9-4463-4C03-BD04-03C85108C32E}"/>
</file>

<file path=docProps/app.xml><?xml version="1.0" encoding="utf-8"?>
<Properties xmlns="http://schemas.openxmlformats.org/officeDocument/2006/extended-properties" xmlns:vt="http://schemas.openxmlformats.org/officeDocument/2006/docPropsVTypes">
  <Template>Workshop3-Analyseren+Concluderen+Rapporteren.pptx</Template>
  <TotalTime>10724</TotalTime>
  <Words>1781</Words>
  <Application>Microsoft Macintosh PowerPoint</Application>
  <PresentationFormat>On-screen Show (4:3)</PresentationFormat>
  <Paragraphs>389</Paragraphs>
  <Slides>36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HAN standaard NL</vt:lpstr>
      <vt:lpstr>Dependency Inversion Principle Guiced Up</vt:lpstr>
      <vt:lpstr>Case: OrderService</vt:lpstr>
      <vt:lpstr>Problem solved?!</vt:lpstr>
      <vt:lpstr>Inversion of control</vt:lpstr>
      <vt:lpstr>Inversion of Control (IOC)</vt:lpstr>
      <vt:lpstr>Inversion of Control (IOC)</vt:lpstr>
      <vt:lpstr>Dependency Injection</vt:lpstr>
      <vt:lpstr>Why is Dependency Injection better?</vt:lpstr>
      <vt:lpstr>DI containers</vt:lpstr>
      <vt:lpstr>What is a DI (IoC) Container?</vt:lpstr>
      <vt:lpstr>History</vt:lpstr>
      <vt:lpstr>DI Containers</vt:lpstr>
      <vt:lpstr>DI Container Rules</vt:lpstr>
      <vt:lpstr>CDI</vt:lpstr>
      <vt:lpstr>What is CDI?</vt:lpstr>
      <vt:lpstr>Implementations, web profile</vt:lpstr>
      <vt:lpstr>Injection targets for Java EE</vt:lpstr>
      <vt:lpstr>Java EE structure with CDI</vt:lpstr>
      <vt:lpstr>Injection</vt:lpstr>
      <vt:lpstr>Injection points</vt:lpstr>
      <vt:lpstr>(Google) GUICE</vt:lpstr>
      <vt:lpstr>Guice – Supplier </vt:lpstr>
      <vt:lpstr>Guice – Complex Dependencies</vt:lpstr>
      <vt:lpstr>Guice – Module</vt:lpstr>
      <vt:lpstr>Guice advanced binding</vt:lpstr>
      <vt:lpstr>Binding constants using @Named</vt:lpstr>
      <vt:lpstr>More on Binding to Instance</vt:lpstr>
      <vt:lpstr>Guice in a Servlet or Jersey Environment</vt:lpstr>
      <vt:lpstr>WebFilter</vt:lpstr>
      <vt:lpstr>WebListener</vt:lpstr>
      <vt:lpstr>ServletModule</vt:lpstr>
      <vt:lpstr>Adjust ResourceConfig class for Guice in JAX RS (Jersey)</vt:lpstr>
      <vt:lpstr>How to add Guice to a Java EE Application</vt:lpstr>
      <vt:lpstr>Outcome</vt:lpstr>
      <vt:lpstr>Dependency Injection – Is it really that important?</vt:lpstr>
      <vt:lpstr>Case: OrderService (revisited)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Duarte, Inc.</dc:creator>
  <cp:lastModifiedBy>Rody Middelkoop</cp:lastModifiedBy>
  <cp:revision>1306</cp:revision>
  <cp:lastPrinted>2012-08-21T21:28:08Z</cp:lastPrinted>
  <dcterms:created xsi:type="dcterms:W3CDTF">2012-05-31T20:53:14Z</dcterms:created>
  <dcterms:modified xsi:type="dcterms:W3CDTF">2015-06-19T10:44:23Z</dcterms:modified>
</cp:coreProperties>
</file>