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68" r:id="rId6"/>
    <p:sldId id="269" r:id="rId7"/>
    <p:sldId id="257" r:id="rId8"/>
    <p:sldId id="263" r:id="rId9"/>
    <p:sldId id="264" r:id="rId10"/>
    <p:sldId id="270" r:id="rId11"/>
    <p:sldId id="272" r:id="rId12"/>
    <p:sldId id="271" r:id="rId13"/>
    <p:sldId id="258" r:id="rId14"/>
    <p:sldId id="278" r:id="rId15"/>
    <p:sldId id="282" r:id="rId16"/>
    <p:sldId id="261" r:id="rId17"/>
    <p:sldId id="280" r:id="rId18"/>
    <p:sldId id="281" r:id="rId19"/>
    <p:sldId id="273" r:id="rId20"/>
    <p:sldId id="283" r:id="rId21"/>
    <p:sldId id="274" r:id="rId22"/>
    <p:sldId id="275" r:id="rId23"/>
    <p:sldId id="276" r:id="rId24"/>
    <p:sldId id="279" r:id="rId25"/>
    <p:sldId id="277"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520FFC-0B9D-4D4C-969E-A8497A4A3808}" v="179" dt="2024-06-12T15:56:51.8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08BE3-483D-42CE-84AF-34351F11F9FF}" type="datetimeFigureOut">
              <a:t>6/12/2024</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C5D01-FF4C-4D98-A9CB-0EF7D94655A1}" type="slidenum">
              <a:t>‹#›</a:t>
            </a:fld>
            <a:endParaRPr lang="id-ID"/>
          </a:p>
        </p:txBody>
      </p:sp>
    </p:spTree>
    <p:extLst>
      <p:ext uri="{BB962C8B-B14F-4D97-AF65-F5344CB8AC3E}">
        <p14:creationId xmlns:p14="http://schemas.microsoft.com/office/powerpoint/2010/main" val="3524536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pPr marL="285750" indent="-285750">
              <a:buFont typeface="Calibri"/>
              <a:buChar char="-"/>
            </a:pPr>
            <a:endParaRPr lang="id-ID" b="1">
              <a:cs typeface="Calibri"/>
            </a:endParaRPr>
          </a:p>
          <a:p>
            <a:r>
              <a:rPr lang="id-ID" b="1" err="1"/>
              <a:t>Customer</a:t>
            </a:r>
            <a:r>
              <a:rPr lang="id-ID" b="1"/>
              <a:t> </a:t>
            </a:r>
            <a:r>
              <a:rPr lang="id-ID" b="1" err="1"/>
              <a:t>segmentation</a:t>
            </a:r>
            <a:r>
              <a:rPr lang="id-ID" b="1"/>
              <a:t> </a:t>
            </a:r>
            <a:r>
              <a:rPr lang="id-ID" b="1" err="1"/>
              <a:t>involves</a:t>
            </a:r>
            <a:r>
              <a:rPr lang="id-ID" b="1"/>
              <a:t> </a:t>
            </a:r>
            <a:r>
              <a:rPr lang="id-ID" b="1" err="1"/>
              <a:t>categorizing</a:t>
            </a:r>
            <a:r>
              <a:rPr lang="id-ID" b="1"/>
              <a:t> </a:t>
            </a:r>
            <a:r>
              <a:rPr lang="id-ID" b="1" err="1"/>
              <a:t>customers</a:t>
            </a:r>
            <a:r>
              <a:rPr lang="id-ID" b="1"/>
              <a:t> </a:t>
            </a:r>
            <a:r>
              <a:rPr lang="id-ID" b="1" err="1"/>
              <a:t>into</a:t>
            </a:r>
            <a:r>
              <a:rPr lang="id-ID" b="1"/>
              <a:t> </a:t>
            </a:r>
            <a:r>
              <a:rPr lang="id-ID" b="1" err="1"/>
              <a:t>distinct</a:t>
            </a:r>
            <a:r>
              <a:rPr lang="id-ID" b="1"/>
              <a:t> </a:t>
            </a:r>
            <a:r>
              <a:rPr lang="id-ID" b="1" err="1"/>
              <a:t>groups</a:t>
            </a:r>
            <a:r>
              <a:rPr lang="id-ID" b="1"/>
              <a:t> </a:t>
            </a:r>
            <a:r>
              <a:rPr lang="id-ID" b="1" err="1"/>
              <a:t>based</a:t>
            </a:r>
            <a:r>
              <a:rPr lang="id-ID" b="1"/>
              <a:t> </a:t>
            </a:r>
            <a:r>
              <a:rPr lang="id-ID" b="1" err="1"/>
              <a:t>on</a:t>
            </a:r>
            <a:r>
              <a:rPr lang="id-ID" b="1"/>
              <a:t> </a:t>
            </a:r>
            <a:r>
              <a:rPr lang="id-ID" b="1" err="1"/>
              <a:t>various</a:t>
            </a:r>
            <a:r>
              <a:rPr lang="id-ID" b="1"/>
              <a:t> </a:t>
            </a:r>
            <a:r>
              <a:rPr lang="id-ID" b="1" err="1"/>
              <a:t>criteria</a:t>
            </a:r>
            <a:r>
              <a:rPr lang="id-ID" b="1"/>
              <a:t>. By </a:t>
            </a:r>
            <a:r>
              <a:rPr lang="id-ID" b="1" err="1"/>
              <a:t>understanding</a:t>
            </a:r>
            <a:r>
              <a:rPr lang="id-ID" b="1"/>
              <a:t> </a:t>
            </a:r>
            <a:r>
              <a:rPr lang="id-ID" b="1" err="1"/>
              <a:t>different</a:t>
            </a:r>
            <a:r>
              <a:rPr lang="id-ID" b="1"/>
              <a:t> </a:t>
            </a:r>
            <a:r>
              <a:rPr lang="id-ID" b="1" err="1"/>
              <a:t>customer</a:t>
            </a:r>
            <a:r>
              <a:rPr lang="id-ID" b="1"/>
              <a:t> </a:t>
            </a:r>
            <a:r>
              <a:rPr lang="id-ID" b="1" err="1"/>
              <a:t>segments</a:t>
            </a:r>
            <a:r>
              <a:rPr lang="id-ID" b="1"/>
              <a:t>, </a:t>
            </a:r>
            <a:r>
              <a:rPr lang="id-ID" b="1" err="1"/>
              <a:t>business</a:t>
            </a:r>
            <a:r>
              <a:rPr lang="id-ID" b="1"/>
              <a:t> </a:t>
            </a:r>
            <a:r>
              <a:rPr lang="id-ID" b="1" err="1"/>
              <a:t>can</a:t>
            </a:r>
            <a:r>
              <a:rPr lang="id-ID" b="1"/>
              <a:t> </a:t>
            </a:r>
            <a:r>
              <a:rPr lang="id-ID" b="1" err="1"/>
              <a:t>tailor</a:t>
            </a:r>
            <a:r>
              <a:rPr lang="id-ID" b="1"/>
              <a:t> </a:t>
            </a:r>
            <a:r>
              <a:rPr lang="id-ID" b="1" err="1"/>
              <a:t>their</a:t>
            </a:r>
            <a:r>
              <a:rPr lang="id-ID" b="1"/>
              <a:t> </a:t>
            </a:r>
            <a:r>
              <a:rPr lang="id-ID" b="1" err="1"/>
              <a:t>marketing</a:t>
            </a:r>
            <a:r>
              <a:rPr lang="id-ID" b="1"/>
              <a:t> </a:t>
            </a:r>
            <a:r>
              <a:rPr lang="id-ID" b="1" err="1"/>
              <a:t>efforts</a:t>
            </a:r>
            <a:r>
              <a:rPr lang="id-ID" b="1"/>
              <a:t> </a:t>
            </a:r>
            <a:r>
              <a:rPr lang="id-ID" b="1" err="1"/>
              <a:t>more</a:t>
            </a:r>
            <a:r>
              <a:rPr lang="id-ID" b="1"/>
              <a:t> </a:t>
            </a:r>
            <a:r>
              <a:rPr lang="id-ID" b="1" err="1"/>
              <a:t>effectively</a:t>
            </a:r>
            <a:r>
              <a:rPr lang="id-ID" b="1"/>
              <a:t>. </a:t>
            </a:r>
            <a:r>
              <a:rPr lang="id-ID" b="1" err="1"/>
              <a:t>Targeted</a:t>
            </a:r>
            <a:r>
              <a:rPr lang="id-ID" b="1"/>
              <a:t> </a:t>
            </a:r>
            <a:r>
              <a:rPr lang="id-ID" b="1" err="1"/>
              <a:t>marketing</a:t>
            </a:r>
            <a:r>
              <a:rPr lang="id-ID" b="1"/>
              <a:t> </a:t>
            </a:r>
            <a:r>
              <a:rPr lang="id-ID" b="1" err="1"/>
              <a:t>strategies</a:t>
            </a:r>
            <a:r>
              <a:rPr lang="id-ID" b="1"/>
              <a:t> </a:t>
            </a:r>
            <a:r>
              <a:rPr lang="id-ID" b="1" err="1"/>
              <a:t>can</a:t>
            </a:r>
            <a:r>
              <a:rPr lang="id-ID" b="1"/>
              <a:t> </a:t>
            </a:r>
            <a:r>
              <a:rPr lang="id-ID" b="1" err="1"/>
              <a:t>lead</a:t>
            </a:r>
            <a:r>
              <a:rPr lang="id-ID" b="1"/>
              <a:t> </a:t>
            </a:r>
            <a:r>
              <a:rPr lang="id-ID" b="1" err="1"/>
              <a:t>to</a:t>
            </a:r>
            <a:r>
              <a:rPr lang="id-ID" b="1"/>
              <a:t> </a:t>
            </a:r>
            <a:r>
              <a:rPr lang="id-ID" b="1" err="1"/>
              <a:t>better</a:t>
            </a:r>
            <a:r>
              <a:rPr lang="id-ID" b="1"/>
              <a:t> </a:t>
            </a:r>
            <a:r>
              <a:rPr lang="id-ID" b="1" err="1"/>
              <a:t>customer</a:t>
            </a:r>
            <a:r>
              <a:rPr lang="id-ID" b="1"/>
              <a:t> </a:t>
            </a:r>
            <a:r>
              <a:rPr lang="id-ID" b="1" err="1"/>
              <a:t>acquisition</a:t>
            </a:r>
            <a:r>
              <a:rPr lang="id-ID" b="1"/>
              <a:t> </a:t>
            </a:r>
            <a:r>
              <a:rPr lang="id-ID" b="1" err="1"/>
              <a:t>and</a:t>
            </a:r>
            <a:r>
              <a:rPr lang="id-ID" b="1"/>
              <a:t> </a:t>
            </a:r>
            <a:r>
              <a:rPr lang="id-ID" b="1" err="1"/>
              <a:t>retention</a:t>
            </a:r>
            <a:r>
              <a:rPr lang="id-ID" b="1"/>
              <a:t>.</a:t>
            </a:r>
            <a:endParaRPr lang="id-ID" b="1">
              <a:cs typeface="Calibri"/>
            </a:endParaRPr>
          </a:p>
          <a:p>
            <a:endParaRPr lang="id-ID" b="1">
              <a:cs typeface="Calibri"/>
            </a:endParaRPr>
          </a:p>
          <a:p>
            <a:r>
              <a:rPr lang="id-ID" b="1" err="1"/>
              <a:t>Many</a:t>
            </a:r>
            <a:r>
              <a:rPr lang="id-ID" b="1"/>
              <a:t> </a:t>
            </a:r>
            <a:r>
              <a:rPr lang="id-ID" b="1" err="1"/>
              <a:t>customers</a:t>
            </a:r>
            <a:r>
              <a:rPr lang="id-ID" b="1"/>
              <a:t> </a:t>
            </a:r>
            <a:r>
              <a:rPr lang="id-ID" b="1" err="1"/>
              <a:t>read</a:t>
            </a:r>
            <a:r>
              <a:rPr lang="id-ID" b="1"/>
              <a:t> </a:t>
            </a:r>
            <a:r>
              <a:rPr lang="id-ID" b="1" err="1"/>
              <a:t>online</a:t>
            </a:r>
            <a:r>
              <a:rPr lang="id-ID" b="1"/>
              <a:t> </a:t>
            </a:r>
            <a:r>
              <a:rPr lang="id-ID" b="1" err="1"/>
              <a:t>reviews</a:t>
            </a:r>
            <a:r>
              <a:rPr lang="id-ID" b="1"/>
              <a:t> </a:t>
            </a:r>
            <a:r>
              <a:rPr lang="id-ID" b="1" err="1"/>
              <a:t>from</a:t>
            </a:r>
            <a:r>
              <a:rPr lang="id-ID" b="1"/>
              <a:t> </a:t>
            </a:r>
            <a:r>
              <a:rPr lang="id-ID" b="1" err="1"/>
              <a:t>other</a:t>
            </a:r>
            <a:r>
              <a:rPr lang="id-ID" b="1"/>
              <a:t> </a:t>
            </a:r>
            <a:r>
              <a:rPr lang="id-ID" b="1" err="1"/>
              <a:t>buyers</a:t>
            </a:r>
            <a:r>
              <a:rPr lang="id-ID" b="1"/>
              <a:t> </a:t>
            </a:r>
            <a:r>
              <a:rPr lang="id-ID" b="1" err="1"/>
              <a:t>before</a:t>
            </a:r>
            <a:r>
              <a:rPr lang="id-ID" b="1"/>
              <a:t> making a </a:t>
            </a:r>
            <a:r>
              <a:rPr lang="id-ID" b="1" err="1"/>
              <a:t>purchase</a:t>
            </a:r>
            <a:r>
              <a:rPr lang="id-ID" b="1"/>
              <a:t> </a:t>
            </a:r>
            <a:r>
              <a:rPr lang="id-ID" b="1" err="1"/>
              <a:t>decision</a:t>
            </a:r>
            <a:r>
              <a:rPr lang="id-ID" b="1"/>
              <a:t>. </a:t>
            </a:r>
            <a:r>
              <a:rPr lang="id-ID" b="1" err="1"/>
              <a:t>Positive</a:t>
            </a:r>
            <a:r>
              <a:rPr lang="id-ID" b="1"/>
              <a:t> </a:t>
            </a:r>
            <a:r>
              <a:rPr lang="id-ID" b="1" err="1"/>
              <a:t>reviews</a:t>
            </a:r>
            <a:r>
              <a:rPr lang="id-ID" b="1"/>
              <a:t> not </a:t>
            </a:r>
            <a:r>
              <a:rPr lang="id-ID" b="1" err="1"/>
              <a:t>only</a:t>
            </a:r>
            <a:r>
              <a:rPr lang="id-ID" b="1"/>
              <a:t> </a:t>
            </a:r>
            <a:r>
              <a:rPr lang="id-ID" b="1" err="1"/>
              <a:t>boost</a:t>
            </a:r>
            <a:r>
              <a:rPr lang="id-ID" b="1"/>
              <a:t> </a:t>
            </a:r>
            <a:r>
              <a:rPr lang="id-ID" b="1" err="1"/>
              <a:t>sales</a:t>
            </a:r>
            <a:r>
              <a:rPr lang="id-ID" b="1"/>
              <a:t> </a:t>
            </a:r>
            <a:r>
              <a:rPr lang="id-ID" b="1" err="1"/>
              <a:t>but</a:t>
            </a:r>
            <a:r>
              <a:rPr lang="id-ID" b="1"/>
              <a:t> </a:t>
            </a:r>
            <a:r>
              <a:rPr lang="id-ID" b="1" err="1"/>
              <a:t>also</a:t>
            </a:r>
            <a:r>
              <a:rPr lang="id-ID" b="1"/>
              <a:t> </a:t>
            </a:r>
            <a:r>
              <a:rPr lang="id-ID" b="1" err="1"/>
              <a:t>build</a:t>
            </a:r>
            <a:r>
              <a:rPr lang="id-ID" b="1"/>
              <a:t> </a:t>
            </a:r>
            <a:r>
              <a:rPr lang="id-ID" b="1" err="1"/>
              <a:t>trust</a:t>
            </a:r>
            <a:r>
              <a:rPr lang="id-ID" b="1"/>
              <a:t> in a </a:t>
            </a:r>
            <a:r>
              <a:rPr lang="id-ID" b="1" err="1"/>
              <a:t>brand</a:t>
            </a:r>
            <a:r>
              <a:rPr lang="id-ID" b="1"/>
              <a:t> </a:t>
            </a:r>
            <a:r>
              <a:rPr lang="id-ID" b="1" err="1"/>
              <a:t>or</a:t>
            </a:r>
            <a:r>
              <a:rPr lang="id-ID" b="1"/>
              <a:t> </a:t>
            </a:r>
            <a:r>
              <a:rPr lang="id-ID" b="1" err="1"/>
              <a:t>product</a:t>
            </a:r>
            <a:r>
              <a:rPr lang="id-ID" b="1"/>
              <a:t>. </a:t>
            </a:r>
            <a:r>
              <a:rPr lang="id-ID" b="1" err="1"/>
              <a:t>Negative</a:t>
            </a:r>
            <a:r>
              <a:rPr lang="id-ID" b="1"/>
              <a:t> </a:t>
            </a:r>
            <a:r>
              <a:rPr lang="id-ID" b="1" err="1"/>
              <a:t>reviews</a:t>
            </a:r>
            <a:r>
              <a:rPr lang="id-ID" b="1"/>
              <a:t> </a:t>
            </a:r>
            <a:r>
              <a:rPr lang="id-ID" b="1" err="1"/>
              <a:t>highlights</a:t>
            </a:r>
            <a:r>
              <a:rPr lang="id-ID" b="1"/>
              <a:t> </a:t>
            </a:r>
            <a:r>
              <a:rPr lang="id-ID" b="1" err="1"/>
              <a:t>areas</a:t>
            </a:r>
            <a:r>
              <a:rPr lang="id-ID" b="1"/>
              <a:t> </a:t>
            </a:r>
            <a:r>
              <a:rPr lang="id-ID" b="1" err="1"/>
              <a:t>for</a:t>
            </a:r>
            <a:r>
              <a:rPr lang="id-ID" b="1"/>
              <a:t> </a:t>
            </a:r>
            <a:r>
              <a:rPr lang="id-ID" b="1" err="1"/>
              <a:t>improvement</a:t>
            </a:r>
            <a:r>
              <a:rPr lang="id-ID" b="1"/>
              <a:t> </a:t>
            </a:r>
            <a:r>
              <a:rPr lang="id-ID" b="1" err="1"/>
              <a:t>and</a:t>
            </a:r>
            <a:r>
              <a:rPr lang="id-ID" b="1"/>
              <a:t> </a:t>
            </a:r>
            <a:r>
              <a:rPr lang="id-ID" b="1" err="1"/>
              <a:t>acts</a:t>
            </a:r>
            <a:r>
              <a:rPr lang="id-ID" b="1"/>
              <a:t> as </a:t>
            </a:r>
            <a:r>
              <a:rPr lang="id-ID" b="1" err="1"/>
              <a:t>constructive</a:t>
            </a:r>
            <a:r>
              <a:rPr lang="id-ID" b="1"/>
              <a:t> </a:t>
            </a:r>
            <a:r>
              <a:rPr lang="id-ID" b="1" err="1"/>
              <a:t>criticism</a:t>
            </a:r>
            <a:r>
              <a:rPr lang="id-ID" b="1"/>
              <a:t> </a:t>
            </a:r>
            <a:r>
              <a:rPr lang="id-ID" b="1" err="1"/>
              <a:t>for</a:t>
            </a:r>
            <a:r>
              <a:rPr lang="id-ID" b="1"/>
              <a:t> </a:t>
            </a:r>
            <a:r>
              <a:rPr lang="id-ID" b="1" err="1"/>
              <a:t>business</a:t>
            </a:r>
            <a:r>
              <a:rPr lang="id-ID" b="1"/>
              <a:t> </a:t>
            </a:r>
            <a:r>
              <a:rPr lang="id-ID" b="1" err="1"/>
              <a:t>owners</a:t>
            </a:r>
            <a:r>
              <a:rPr lang="id-ID" b="1"/>
              <a:t>.</a:t>
            </a:r>
            <a:endParaRPr lang="en-US">
              <a:cs typeface="Calibri" panose="020F0502020204030204"/>
            </a:endParaRPr>
          </a:p>
          <a:p>
            <a:endParaRPr lang="id-ID" b="1">
              <a:cs typeface="Calibri"/>
            </a:endParaRPr>
          </a:p>
          <a:p>
            <a:endParaRPr lang="id-ID" b="1">
              <a:cs typeface="Calibri"/>
            </a:endParaRPr>
          </a:p>
        </p:txBody>
      </p:sp>
      <p:sp>
        <p:nvSpPr>
          <p:cNvPr id="4" name="Tampungan Nomor Slide 3"/>
          <p:cNvSpPr>
            <a:spLocks noGrp="1"/>
          </p:cNvSpPr>
          <p:nvPr>
            <p:ph type="sldNum" sz="quarter" idx="5"/>
          </p:nvPr>
        </p:nvSpPr>
        <p:spPr/>
        <p:txBody>
          <a:bodyPr/>
          <a:lstStyle/>
          <a:p>
            <a:fld id="{132C5D01-FF4C-4D98-A9CB-0EF7D94655A1}" type="slidenum">
              <a:t>2</a:t>
            </a:fld>
            <a:endParaRPr lang="id-ID"/>
          </a:p>
        </p:txBody>
      </p:sp>
    </p:spTree>
    <p:extLst>
      <p:ext uri="{BB962C8B-B14F-4D97-AF65-F5344CB8AC3E}">
        <p14:creationId xmlns:p14="http://schemas.microsoft.com/office/powerpoint/2010/main" val="2571029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id-ID" b="1"/>
              <a:t>Make a customer segmentation with clustering and get topics for each cluster to understanding </a:t>
            </a:r>
            <a:endParaRPr lang="id-ID"/>
          </a:p>
        </p:txBody>
      </p:sp>
      <p:sp>
        <p:nvSpPr>
          <p:cNvPr id="4" name="Tampungan Nomor Slide 3"/>
          <p:cNvSpPr>
            <a:spLocks noGrp="1"/>
          </p:cNvSpPr>
          <p:nvPr>
            <p:ph type="sldNum" sz="quarter" idx="5"/>
          </p:nvPr>
        </p:nvSpPr>
        <p:spPr/>
        <p:txBody>
          <a:bodyPr/>
          <a:lstStyle/>
          <a:p>
            <a:fld id="{132C5D01-FF4C-4D98-A9CB-0EF7D94655A1}" type="slidenum">
              <a:t>3</a:t>
            </a:fld>
            <a:endParaRPr lang="id-ID"/>
          </a:p>
        </p:txBody>
      </p:sp>
    </p:spTree>
    <p:extLst>
      <p:ext uri="{BB962C8B-B14F-4D97-AF65-F5344CB8AC3E}">
        <p14:creationId xmlns:p14="http://schemas.microsoft.com/office/powerpoint/2010/main" val="255961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pPr marL="285750" indent="-285750">
              <a:buFont typeface="Arial,Sans-Serif"/>
              <a:buChar char="•"/>
            </a:pPr>
            <a:r>
              <a:rPr lang="id-ID" err="1"/>
              <a:t>Delete</a:t>
            </a:r>
            <a:r>
              <a:rPr lang="id-ID"/>
              <a:t> Na</a:t>
            </a:r>
            <a:r>
              <a:rPr lang="en-US"/>
              <a:t>N</a:t>
            </a:r>
            <a:r>
              <a:rPr lang="id-ID"/>
              <a:t> data in '</a:t>
            </a:r>
            <a:r>
              <a:rPr lang="id-ID" err="1"/>
              <a:t>Review</a:t>
            </a:r>
            <a:r>
              <a:rPr lang="id-ID"/>
              <a:t> </a:t>
            </a:r>
            <a:r>
              <a:rPr lang="id-ID" err="1"/>
              <a:t>Text</a:t>
            </a:r>
            <a:r>
              <a:rPr lang="id-ID"/>
              <a:t>'</a:t>
            </a:r>
            <a:endParaRPr lang="en-US"/>
          </a:p>
          <a:p>
            <a:pPr marL="285750" indent="-285750">
              <a:buFont typeface="Arial,Sans-Serif"/>
              <a:buChar char="•"/>
            </a:pPr>
            <a:r>
              <a:rPr lang="id-ID" err="1"/>
              <a:t>Combining</a:t>
            </a:r>
            <a:r>
              <a:rPr lang="id-ID"/>
              <a:t> '</a:t>
            </a:r>
            <a:r>
              <a:rPr lang="id-ID" err="1"/>
              <a:t>Title</a:t>
            </a:r>
            <a:r>
              <a:rPr lang="id-ID"/>
              <a:t>' </a:t>
            </a:r>
            <a:r>
              <a:rPr lang="id-ID" err="1"/>
              <a:t>and</a:t>
            </a:r>
            <a:r>
              <a:rPr lang="id-ID"/>
              <a:t> '</a:t>
            </a:r>
            <a:r>
              <a:rPr lang="id-ID" err="1"/>
              <a:t>Review</a:t>
            </a:r>
            <a:r>
              <a:rPr lang="id-ID"/>
              <a:t> </a:t>
            </a:r>
            <a:r>
              <a:rPr lang="id-ID" err="1"/>
              <a:t>text</a:t>
            </a:r>
            <a:r>
              <a:rPr lang="id-ID"/>
              <a:t>' ----&gt; '</a:t>
            </a:r>
            <a:r>
              <a:rPr lang="id-ID" err="1"/>
              <a:t>Text</a:t>
            </a:r>
            <a:r>
              <a:rPr lang="id-ID"/>
              <a:t>' </a:t>
            </a:r>
            <a:r>
              <a:rPr lang="id-ID" err="1"/>
              <a:t>colomn</a:t>
            </a:r>
            <a:endParaRPr lang="id-ID" err="1">
              <a:cs typeface="Calibri"/>
            </a:endParaRPr>
          </a:p>
          <a:p>
            <a:pPr marL="285750" indent="-285750">
              <a:buFont typeface="Arial,Sans-Serif"/>
              <a:buChar char="•"/>
            </a:pPr>
            <a:r>
              <a:rPr lang="id-ID" err="1"/>
              <a:t>Make</a:t>
            </a:r>
            <a:r>
              <a:rPr lang="id-ID"/>
              <a:t> </a:t>
            </a:r>
            <a:r>
              <a:rPr lang="id-ID" err="1"/>
              <a:t>new</a:t>
            </a:r>
            <a:r>
              <a:rPr lang="id-ID"/>
              <a:t> '</a:t>
            </a:r>
            <a:r>
              <a:rPr lang="id-ID" err="1"/>
              <a:t>word</a:t>
            </a:r>
            <a:r>
              <a:rPr lang="id-ID"/>
              <a:t> </a:t>
            </a:r>
            <a:r>
              <a:rPr lang="id-ID" err="1"/>
              <a:t>count</a:t>
            </a:r>
            <a:r>
              <a:rPr lang="id-ID"/>
              <a:t>' </a:t>
            </a:r>
            <a:r>
              <a:rPr lang="id-ID" err="1"/>
              <a:t>and</a:t>
            </a:r>
            <a:r>
              <a:rPr lang="id-ID"/>
              <a:t> '</a:t>
            </a:r>
            <a:r>
              <a:rPr lang="id-ID" err="1"/>
              <a:t>unique</a:t>
            </a:r>
            <a:r>
              <a:rPr lang="id-ID"/>
              <a:t> </a:t>
            </a:r>
            <a:r>
              <a:rPr lang="id-ID" err="1"/>
              <a:t>word</a:t>
            </a:r>
            <a:r>
              <a:rPr lang="id-ID"/>
              <a:t> </a:t>
            </a:r>
            <a:r>
              <a:rPr lang="id-ID" err="1"/>
              <a:t>count</a:t>
            </a:r>
            <a:r>
              <a:rPr lang="id-ID"/>
              <a:t>' </a:t>
            </a:r>
            <a:r>
              <a:rPr lang="id-ID" err="1"/>
              <a:t>colomn</a:t>
            </a:r>
            <a:r>
              <a:rPr lang="id-ID"/>
              <a:t> </a:t>
            </a:r>
            <a:r>
              <a:rPr lang="id-ID" err="1"/>
              <a:t>to</a:t>
            </a:r>
            <a:r>
              <a:rPr lang="id-ID"/>
              <a:t> </a:t>
            </a:r>
            <a:r>
              <a:rPr lang="id-ID" err="1"/>
              <a:t>count</a:t>
            </a:r>
            <a:r>
              <a:rPr lang="id-ID"/>
              <a:t> </a:t>
            </a:r>
            <a:r>
              <a:rPr lang="id-ID" err="1"/>
              <a:t>word</a:t>
            </a:r>
            <a:r>
              <a:rPr lang="id-ID"/>
              <a:t> in </a:t>
            </a:r>
            <a:r>
              <a:rPr lang="id-ID" err="1"/>
              <a:t>Text</a:t>
            </a:r>
            <a:r>
              <a:rPr lang="id-ID"/>
              <a:t> </a:t>
            </a:r>
            <a:r>
              <a:rPr lang="id-ID" err="1"/>
              <a:t>colomn</a:t>
            </a:r>
            <a:r>
              <a:rPr lang="id-ID"/>
              <a:t>, </a:t>
            </a:r>
            <a:r>
              <a:rPr lang="id-ID" err="1"/>
              <a:t>and</a:t>
            </a:r>
            <a:r>
              <a:rPr lang="id-ID"/>
              <a:t> </a:t>
            </a:r>
            <a:endParaRPr lang="id-ID" err="1">
              <a:cs typeface="Calibri"/>
            </a:endParaRPr>
          </a:p>
        </p:txBody>
      </p:sp>
      <p:sp>
        <p:nvSpPr>
          <p:cNvPr id="4" name="Tampungan Nomor Slide 3"/>
          <p:cNvSpPr>
            <a:spLocks noGrp="1"/>
          </p:cNvSpPr>
          <p:nvPr>
            <p:ph type="sldNum" sz="quarter" idx="5"/>
          </p:nvPr>
        </p:nvSpPr>
        <p:spPr/>
        <p:txBody>
          <a:bodyPr/>
          <a:lstStyle/>
          <a:p>
            <a:fld id="{132C5D01-FF4C-4D98-A9CB-0EF7D94655A1}" type="slidenum">
              <a:rPr lang="id-ID"/>
              <a:t>4</a:t>
            </a:fld>
            <a:endParaRPr lang="id-ID"/>
          </a:p>
        </p:txBody>
      </p:sp>
    </p:spTree>
    <p:extLst>
      <p:ext uri="{BB962C8B-B14F-4D97-AF65-F5344CB8AC3E}">
        <p14:creationId xmlns:p14="http://schemas.microsoft.com/office/powerpoint/2010/main" val="275732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pPr marL="285750" indent="-285750">
              <a:buFont typeface="Arial,Sans-Serif"/>
              <a:buChar char="•"/>
            </a:pPr>
            <a:r>
              <a:rPr lang="id-ID" err="1"/>
              <a:t>Imbalance</a:t>
            </a:r>
            <a:r>
              <a:rPr lang="id-ID"/>
              <a:t> </a:t>
            </a:r>
            <a:r>
              <a:rPr lang="id-ID" err="1"/>
              <a:t>rating</a:t>
            </a:r>
            <a:r>
              <a:rPr lang="id-ID"/>
              <a:t> data</a:t>
            </a:r>
            <a:endParaRPr lang="en-US"/>
          </a:p>
          <a:p>
            <a:pPr marL="285750" indent="-285750">
              <a:buFont typeface="Arial,Sans-Serif"/>
              <a:buChar char="•"/>
            </a:pPr>
            <a:r>
              <a:rPr lang="id-ID" err="1"/>
              <a:t>Count</a:t>
            </a:r>
            <a:r>
              <a:rPr lang="id-ID"/>
              <a:t> </a:t>
            </a:r>
            <a:r>
              <a:rPr lang="id-ID" err="1"/>
              <a:t>of</a:t>
            </a:r>
            <a:r>
              <a:rPr lang="id-ID"/>
              <a:t> </a:t>
            </a:r>
            <a:r>
              <a:rPr lang="id-ID" err="1"/>
              <a:t>customer</a:t>
            </a:r>
            <a:r>
              <a:rPr lang="id-ID"/>
              <a:t> </a:t>
            </a:r>
            <a:r>
              <a:rPr lang="id-ID" err="1"/>
              <a:t>that</a:t>
            </a:r>
            <a:r>
              <a:rPr lang="id-ID"/>
              <a:t> </a:t>
            </a:r>
            <a:r>
              <a:rPr lang="id-ID" err="1"/>
              <a:t>give</a:t>
            </a:r>
            <a:r>
              <a:rPr lang="id-ID"/>
              <a:t> </a:t>
            </a:r>
            <a:r>
              <a:rPr lang="id-ID" err="1"/>
              <a:t>rating</a:t>
            </a:r>
            <a:r>
              <a:rPr lang="id-ID"/>
              <a:t> 1-3 </a:t>
            </a:r>
            <a:r>
              <a:rPr lang="id-ID" err="1"/>
              <a:t>but</a:t>
            </a:r>
            <a:r>
              <a:rPr lang="id-ID"/>
              <a:t> </a:t>
            </a:r>
            <a:r>
              <a:rPr lang="id-ID" err="1"/>
              <a:t>recommend</a:t>
            </a:r>
            <a:r>
              <a:rPr lang="id-ID"/>
              <a:t>: </a:t>
            </a:r>
            <a:r>
              <a:rPr lang="id-ID" b="1"/>
              <a:t>1279</a:t>
            </a:r>
            <a:endParaRPr lang="en-US"/>
          </a:p>
          <a:p>
            <a:pPr marL="285750" indent="-285750">
              <a:buFont typeface="Arial,Sans-Serif"/>
              <a:buChar char="•"/>
            </a:pPr>
            <a:r>
              <a:rPr lang="id-ID" err="1"/>
              <a:t>Count</a:t>
            </a:r>
            <a:r>
              <a:rPr lang="id-ID"/>
              <a:t> </a:t>
            </a:r>
            <a:r>
              <a:rPr lang="id-ID" err="1"/>
              <a:t>of</a:t>
            </a:r>
            <a:r>
              <a:rPr lang="id-ID"/>
              <a:t> </a:t>
            </a:r>
            <a:r>
              <a:rPr lang="id-ID" err="1"/>
              <a:t>customer</a:t>
            </a:r>
            <a:r>
              <a:rPr lang="id-ID"/>
              <a:t> </a:t>
            </a:r>
            <a:r>
              <a:rPr lang="id-ID" err="1"/>
              <a:t>that</a:t>
            </a:r>
            <a:r>
              <a:rPr lang="id-ID"/>
              <a:t> </a:t>
            </a:r>
            <a:r>
              <a:rPr lang="id-ID" err="1"/>
              <a:t>give</a:t>
            </a:r>
            <a:r>
              <a:rPr lang="id-ID"/>
              <a:t> </a:t>
            </a:r>
            <a:r>
              <a:rPr lang="id-ID" err="1"/>
              <a:t>rating</a:t>
            </a:r>
            <a:r>
              <a:rPr lang="id-ID"/>
              <a:t> 4-5 </a:t>
            </a:r>
            <a:r>
              <a:rPr lang="id-ID" err="1"/>
              <a:t>but</a:t>
            </a:r>
            <a:r>
              <a:rPr lang="id-ID"/>
              <a:t> not </a:t>
            </a:r>
            <a:r>
              <a:rPr lang="id-ID" err="1"/>
              <a:t>recommend</a:t>
            </a:r>
            <a:r>
              <a:rPr lang="id-ID"/>
              <a:t>: </a:t>
            </a:r>
            <a:r>
              <a:rPr lang="id-ID" b="1"/>
              <a:t>187</a:t>
            </a:r>
            <a:endParaRPr lang="id-ID"/>
          </a:p>
        </p:txBody>
      </p:sp>
      <p:sp>
        <p:nvSpPr>
          <p:cNvPr id="4" name="Tampungan Nomor Slide 3"/>
          <p:cNvSpPr>
            <a:spLocks noGrp="1"/>
          </p:cNvSpPr>
          <p:nvPr>
            <p:ph type="sldNum" sz="quarter" idx="5"/>
          </p:nvPr>
        </p:nvSpPr>
        <p:spPr/>
        <p:txBody>
          <a:bodyPr/>
          <a:lstStyle/>
          <a:p>
            <a:fld id="{132C5D01-FF4C-4D98-A9CB-0EF7D94655A1}" type="slidenum">
              <a:rPr lang="id-ID"/>
              <a:t>5</a:t>
            </a:fld>
            <a:endParaRPr lang="id-ID"/>
          </a:p>
        </p:txBody>
      </p:sp>
    </p:spTree>
    <p:extLst>
      <p:ext uri="{BB962C8B-B14F-4D97-AF65-F5344CB8AC3E}">
        <p14:creationId xmlns:p14="http://schemas.microsoft.com/office/powerpoint/2010/main" val="126350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pPr marL="285750" indent="-285750">
              <a:buFont typeface="Arial,Sans-Serif"/>
              <a:buChar char="•"/>
            </a:pPr>
            <a:r>
              <a:rPr lang="id-ID"/>
              <a:t>Mostly good rating have more length te</a:t>
            </a:r>
            <a:endParaRPr lang="en-US"/>
          </a:p>
          <a:p>
            <a:r>
              <a:rPr lang="id-ID"/>
              <a:t>Text of good rating are dsitributed along with higher length relatively.</a:t>
            </a:r>
            <a:endParaRPr lang="id-ID">
              <a:cs typeface="Calibri"/>
            </a:endParaRPr>
          </a:p>
          <a:p>
            <a:pPr marL="285750" indent="-285750">
              <a:buFont typeface="Arial,Sans-Serif"/>
              <a:buChar char="•"/>
            </a:pPr>
            <a:r>
              <a:rPr lang="id-ID"/>
              <a:t>Trend departement have more bad rating (1-3)</a:t>
            </a:r>
            <a:endParaRPr lang="id-ID">
              <a:cs typeface="Calibri"/>
            </a:endParaRPr>
          </a:p>
          <a:p>
            <a:pPr marL="285750" indent="-285750">
              <a:buFont typeface="Arial,Sans-Serif"/>
              <a:buChar char="•"/>
            </a:pPr>
            <a:endParaRPr lang="id-ID">
              <a:cs typeface="Calibri"/>
            </a:endParaRPr>
          </a:p>
          <a:p>
            <a:pPr>
              <a:buFont typeface="Arial"/>
              <a:buChar char="•"/>
            </a:pPr>
            <a:r>
              <a:rPr lang="id-ID" b="1"/>
              <a:t>X-axis (horizontal axis)</a:t>
            </a:r>
            <a:r>
              <a:rPr lang="id-ID"/>
              <a:t>: This represents the "Text_Length" values from your DataFrame. The text lengths are the lengths of the comments, and the X-axis will display the range of these lengths for both recommended and unrecommended comments.</a:t>
            </a:r>
            <a:endParaRPr lang="id-ID">
              <a:cs typeface="Calibri"/>
            </a:endParaRPr>
          </a:p>
          <a:p>
            <a:pPr>
              <a:buFont typeface="Arial"/>
              <a:buChar char="•"/>
            </a:pPr>
            <a:r>
              <a:rPr lang="id-ID" b="1"/>
              <a:t>Y-axis (vertical axis)</a:t>
            </a:r>
            <a:r>
              <a:rPr lang="id-ID"/>
              <a:t>: This represents the probability density of the text lengths. The Y-axis shows how the text lengths are distributed within the dataset, indicating the relative likelihood of different text lengths occurring in the recommended and unrecommended comments.</a:t>
            </a:r>
            <a:endParaRPr lang="id-ID">
              <a:cs typeface="Calibri"/>
            </a:endParaRPr>
          </a:p>
          <a:p>
            <a:pPr>
              <a:buFont typeface="Arial"/>
              <a:buChar char="•"/>
            </a:pPr>
            <a:r>
              <a:rPr lang="id-ID"/>
              <a:t>Since show_hist=False was specified, the plot will xt (4-5)</a:t>
            </a:r>
            <a:r>
              <a:rPr lang="en-US"/>
              <a:t> </a:t>
            </a:r>
            <a:r>
              <a:rPr lang="id-ID"/>
              <a:t>display smoothed curves (kernel density estimation) instead of histograms, giving a continuous estimate of the distribution of text lengths.</a:t>
            </a:r>
            <a:endParaRPr lang="id-ID">
              <a:cs typeface="Calibri"/>
            </a:endParaRPr>
          </a:p>
          <a:p>
            <a:pPr marL="285750" indent="-285750">
              <a:buFont typeface="Arial,Sans-Serif"/>
              <a:buChar char="•"/>
            </a:pPr>
            <a:endParaRPr lang="id-ID">
              <a:cs typeface="Calibri"/>
            </a:endParaRPr>
          </a:p>
        </p:txBody>
      </p:sp>
      <p:sp>
        <p:nvSpPr>
          <p:cNvPr id="4" name="Tampungan Nomor Slide 3"/>
          <p:cNvSpPr>
            <a:spLocks noGrp="1"/>
          </p:cNvSpPr>
          <p:nvPr>
            <p:ph type="sldNum" sz="quarter" idx="5"/>
          </p:nvPr>
        </p:nvSpPr>
        <p:spPr/>
        <p:txBody>
          <a:bodyPr/>
          <a:lstStyle/>
          <a:p>
            <a:fld id="{132C5D01-FF4C-4D98-A9CB-0EF7D94655A1}" type="slidenum">
              <a:rPr lang="id-ID"/>
              <a:t>6</a:t>
            </a:fld>
            <a:endParaRPr lang="id-ID"/>
          </a:p>
        </p:txBody>
      </p:sp>
    </p:spTree>
    <p:extLst>
      <p:ext uri="{BB962C8B-B14F-4D97-AF65-F5344CB8AC3E}">
        <p14:creationId xmlns:p14="http://schemas.microsoft.com/office/powerpoint/2010/main" val="1633603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id-ID"/>
              <a:t>'</a:t>
            </a:r>
            <a:r>
              <a:rPr lang="id-ID" err="1"/>
              <a:t>Trend</a:t>
            </a:r>
            <a:r>
              <a:rPr lang="id-ID"/>
              <a:t>': 118</a:t>
            </a:r>
            <a:br>
              <a:rPr lang="id-ID">
                <a:cs typeface="+mn-lt"/>
              </a:rPr>
            </a:br>
            <a:r>
              <a:rPr lang="id-ID"/>
              <a:t>'</a:t>
            </a:r>
            <a:r>
              <a:rPr lang="id-ID" err="1"/>
              <a:t>class_name</a:t>
            </a:r>
            <a:r>
              <a:rPr lang="id-ID"/>
              <a:t>'  '</a:t>
            </a:r>
            <a:r>
              <a:rPr lang="id-ID" err="1"/>
              <a:t>trends_data</a:t>
            </a:r>
            <a:r>
              <a:rPr lang="id-ID"/>
              <a:t>':['</a:t>
            </a:r>
            <a:r>
              <a:rPr lang="id-ID" err="1"/>
              <a:t>Trend</a:t>
            </a:r>
            <a:r>
              <a:rPr lang="id-ID"/>
              <a:t>']</a:t>
            </a:r>
          </a:p>
        </p:txBody>
      </p:sp>
      <p:sp>
        <p:nvSpPr>
          <p:cNvPr id="4" name="Tampungan Nomor Slide 3"/>
          <p:cNvSpPr>
            <a:spLocks noGrp="1"/>
          </p:cNvSpPr>
          <p:nvPr>
            <p:ph type="sldNum" sz="quarter" idx="5"/>
          </p:nvPr>
        </p:nvSpPr>
        <p:spPr/>
        <p:txBody>
          <a:bodyPr/>
          <a:lstStyle/>
          <a:p>
            <a:fld id="{132C5D01-FF4C-4D98-A9CB-0EF7D94655A1}" type="slidenum">
              <a:rPr lang="id-ID"/>
              <a:t>7</a:t>
            </a:fld>
            <a:endParaRPr lang="id-ID"/>
          </a:p>
        </p:txBody>
      </p:sp>
    </p:spTree>
    <p:extLst>
      <p:ext uri="{BB962C8B-B14F-4D97-AF65-F5344CB8AC3E}">
        <p14:creationId xmlns:p14="http://schemas.microsoft.com/office/powerpoint/2010/main" val="1780919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Vader works by assigning a polarity score to a piece of text, indicating whether the text is positive, negative, or neutral. It rates each word based on its own lexicon whether it is positive or negative, and then summing them up</a:t>
            </a:r>
          </a:p>
        </p:txBody>
      </p:sp>
      <p:sp>
        <p:nvSpPr>
          <p:cNvPr id="4" name="Slide Number Placeholder 3"/>
          <p:cNvSpPr>
            <a:spLocks noGrp="1"/>
          </p:cNvSpPr>
          <p:nvPr>
            <p:ph type="sldNum" sz="quarter" idx="5"/>
          </p:nvPr>
        </p:nvSpPr>
        <p:spPr/>
        <p:txBody>
          <a:bodyPr/>
          <a:lstStyle/>
          <a:p>
            <a:fld id="{132C5D01-FF4C-4D98-A9CB-0EF7D94655A1}" type="slidenum">
              <a:rPr lang="en-US" smtClean="0"/>
              <a:t>8</a:t>
            </a:fld>
            <a:endParaRPr lang="en-US"/>
          </a:p>
        </p:txBody>
      </p:sp>
    </p:spTree>
    <p:extLst>
      <p:ext uri="{BB962C8B-B14F-4D97-AF65-F5344CB8AC3E}">
        <p14:creationId xmlns:p14="http://schemas.microsoft.com/office/powerpoint/2010/main" val="1567068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8A29-D08F-C505-9D73-D5D94DBC4B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41DDD42-EAA4-0D2C-FEA6-0A0D6CB7B0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4116D0F-7A0E-858F-65C5-5BBAEE826BF5}"/>
              </a:ext>
            </a:extLst>
          </p:cNvPr>
          <p:cNvSpPr>
            <a:spLocks noGrp="1"/>
          </p:cNvSpPr>
          <p:nvPr>
            <p:ph type="dt" sz="half" idx="10"/>
          </p:nvPr>
        </p:nvSpPr>
        <p:spPr/>
        <p:txBody>
          <a:bodyPr/>
          <a:lstStyle/>
          <a:p>
            <a:fld id="{60958D55-C25E-4A76-BFE2-6815E7BB2A94}" type="datetimeFigureOut">
              <a:rPr lang="en-SG" smtClean="0"/>
              <a:t>12/6/2024</a:t>
            </a:fld>
            <a:endParaRPr lang="en-SG"/>
          </a:p>
        </p:txBody>
      </p:sp>
      <p:sp>
        <p:nvSpPr>
          <p:cNvPr id="5" name="Footer Placeholder 4">
            <a:extLst>
              <a:ext uri="{FF2B5EF4-FFF2-40B4-BE49-F238E27FC236}">
                <a16:creationId xmlns:a16="http://schemas.microsoft.com/office/drawing/2014/main" id="{34D37965-EF3D-7131-C25A-5393BBA755A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E258AE1-BC90-226F-28B1-695550800C05}"/>
              </a:ext>
            </a:extLst>
          </p:cNvPr>
          <p:cNvSpPr>
            <a:spLocks noGrp="1"/>
          </p:cNvSpPr>
          <p:nvPr>
            <p:ph type="sldNum" sz="quarter" idx="12"/>
          </p:nvPr>
        </p:nvSpPr>
        <p:spPr/>
        <p:txBody>
          <a:bodyPr/>
          <a:lstStyle/>
          <a:p>
            <a:fld id="{1408308C-9E5D-4F64-B8CF-95DE07B7B456}" type="slidenum">
              <a:rPr lang="en-SG" smtClean="0"/>
              <a:t>‹#›</a:t>
            </a:fld>
            <a:endParaRPr lang="en-SG"/>
          </a:p>
        </p:txBody>
      </p:sp>
    </p:spTree>
    <p:extLst>
      <p:ext uri="{BB962C8B-B14F-4D97-AF65-F5344CB8AC3E}">
        <p14:creationId xmlns:p14="http://schemas.microsoft.com/office/powerpoint/2010/main" val="2860142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41C8-8BD0-1B77-D9E8-D328FCED1D1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21E44BF-759E-A677-2568-9991A33485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575AEF3-8AE0-6B7B-5E27-5311C917CD22}"/>
              </a:ext>
            </a:extLst>
          </p:cNvPr>
          <p:cNvSpPr>
            <a:spLocks noGrp="1"/>
          </p:cNvSpPr>
          <p:nvPr>
            <p:ph type="dt" sz="half" idx="10"/>
          </p:nvPr>
        </p:nvSpPr>
        <p:spPr/>
        <p:txBody>
          <a:bodyPr/>
          <a:lstStyle/>
          <a:p>
            <a:fld id="{60958D55-C25E-4A76-BFE2-6815E7BB2A94}" type="datetimeFigureOut">
              <a:rPr lang="en-SG" smtClean="0"/>
              <a:t>12/6/2024</a:t>
            </a:fld>
            <a:endParaRPr lang="en-SG"/>
          </a:p>
        </p:txBody>
      </p:sp>
      <p:sp>
        <p:nvSpPr>
          <p:cNvPr id="5" name="Footer Placeholder 4">
            <a:extLst>
              <a:ext uri="{FF2B5EF4-FFF2-40B4-BE49-F238E27FC236}">
                <a16:creationId xmlns:a16="http://schemas.microsoft.com/office/drawing/2014/main" id="{EFB8DC43-F345-31D9-DEA5-3D3050CDE5A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1DB0CD1-3379-AEA6-11D7-CD39E290B43F}"/>
              </a:ext>
            </a:extLst>
          </p:cNvPr>
          <p:cNvSpPr>
            <a:spLocks noGrp="1"/>
          </p:cNvSpPr>
          <p:nvPr>
            <p:ph type="sldNum" sz="quarter" idx="12"/>
          </p:nvPr>
        </p:nvSpPr>
        <p:spPr/>
        <p:txBody>
          <a:bodyPr/>
          <a:lstStyle/>
          <a:p>
            <a:fld id="{1408308C-9E5D-4F64-B8CF-95DE07B7B456}" type="slidenum">
              <a:rPr lang="en-SG" smtClean="0"/>
              <a:t>‹#›</a:t>
            </a:fld>
            <a:endParaRPr lang="en-SG"/>
          </a:p>
        </p:txBody>
      </p:sp>
    </p:spTree>
    <p:extLst>
      <p:ext uri="{BB962C8B-B14F-4D97-AF65-F5344CB8AC3E}">
        <p14:creationId xmlns:p14="http://schemas.microsoft.com/office/powerpoint/2010/main" val="1304714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0A17F3-EF00-56F5-FB18-6D3E7C5184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61D4B27-4253-0EF0-1EA4-161472222B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12DD234-67D0-E976-8268-F9B7B9FF39E0}"/>
              </a:ext>
            </a:extLst>
          </p:cNvPr>
          <p:cNvSpPr>
            <a:spLocks noGrp="1"/>
          </p:cNvSpPr>
          <p:nvPr>
            <p:ph type="dt" sz="half" idx="10"/>
          </p:nvPr>
        </p:nvSpPr>
        <p:spPr/>
        <p:txBody>
          <a:bodyPr/>
          <a:lstStyle/>
          <a:p>
            <a:fld id="{60958D55-C25E-4A76-BFE2-6815E7BB2A94}" type="datetimeFigureOut">
              <a:rPr lang="en-SG" smtClean="0"/>
              <a:t>12/6/2024</a:t>
            </a:fld>
            <a:endParaRPr lang="en-SG"/>
          </a:p>
        </p:txBody>
      </p:sp>
      <p:sp>
        <p:nvSpPr>
          <p:cNvPr id="5" name="Footer Placeholder 4">
            <a:extLst>
              <a:ext uri="{FF2B5EF4-FFF2-40B4-BE49-F238E27FC236}">
                <a16:creationId xmlns:a16="http://schemas.microsoft.com/office/drawing/2014/main" id="{298BEC48-DD1D-CA45-B3F6-DABDA030BA1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3C3E659-EC0F-41D6-CECD-05FE7EC8DBF1}"/>
              </a:ext>
            </a:extLst>
          </p:cNvPr>
          <p:cNvSpPr>
            <a:spLocks noGrp="1"/>
          </p:cNvSpPr>
          <p:nvPr>
            <p:ph type="sldNum" sz="quarter" idx="12"/>
          </p:nvPr>
        </p:nvSpPr>
        <p:spPr/>
        <p:txBody>
          <a:bodyPr/>
          <a:lstStyle/>
          <a:p>
            <a:fld id="{1408308C-9E5D-4F64-B8CF-95DE07B7B456}" type="slidenum">
              <a:rPr lang="en-SG" smtClean="0"/>
              <a:t>‹#›</a:t>
            </a:fld>
            <a:endParaRPr lang="en-SG"/>
          </a:p>
        </p:txBody>
      </p:sp>
    </p:spTree>
    <p:extLst>
      <p:ext uri="{BB962C8B-B14F-4D97-AF65-F5344CB8AC3E}">
        <p14:creationId xmlns:p14="http://schemas.microsoft.com/office/powerpoint/2010/main" val="131375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CC7A-7F96-0D19-8D05-3D75FEBD455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BF3E884-B7E5-61DE-A244-52ED4098F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F9B911A-ED63-21F8-2297-C71BE6A0254B}"/>
              </a:ext>
            </a:extLst>
          </p:cNvPr>
          <p:cNvSpPr>
            <a:spLocks noGrp="1"/>
          </p:cNvSpPr>
          <p:nvPr>
            <p:ph type="dt" sz="half" idx="10"/>
          </p:nvPr>
        </p:nvSpPr>
        <p:spPr/>
        <p:txBody>
          <a:bodyPr/>
          <a:lstStyle/>
          <a:p>
            <a:fld id="{60958D55-C25E-4A76-BFE2-6815E7BB2A94}" type="datetimeFigureOut">
              <a:rPr lang="en-SG" smtClean="0"/>
              <a:t>12/6/2024</a:t>
            </a:fld>
            <a:endParaRPr lang="en-SG"/>
          </a:p>
        </p:txBody>
      </p:sp>
      <p:sp>
        <p:nvSpPr>
          <p:cNvPr id="5" name="Footer Placeholder 4">
            <a:extLst>
              <a:ext uri="{FF2B5EF4-FFF2-40B4-BE49-F238E27FC236}">
                <a16:creationId xmlns:a16="http://schemas.microsoft.com/office/drawing/2014/main" id="{C547F3B7-21BD-60FD-D1F3-371A75C4D1C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3E57256-E8E8-6317-EC7E-90EC88C2FF38}"/>
              </a:ext>
            </a:extLst>
          </p:cNvPr>
          <p:cNvSpPr>
            <a:spLocks noGrp="1"/>
          </p:cNvSpPr>
          <p:nvPr>
            <p:ph type="sldNum" sz="quarter" idx="12"/>
          </p:nvPr>
        </p:nvSpPr>
        <p:spPr/>
        <p:txBody>
          <a:bodyPr/>
          <a:lstStyle/>
          <a:p>
            <a:fld id="{1408308C-9E5D-4F64-B8CF-95DE07B7B456}" type="slidenum">
              <a:rPr lang="en-SG" smtClean="0"/>
              <a:t>‹#›</a:t>
            </a:fld>
            <a:endParaRPr lang="en-SG"/>
          </a:p>
        </p:txBody>
      </p:sp>
    </p:spTree>
    <p:extLst>
      <p:ext uri="{BB962C8B-B14F-4D97-AF65-F5344CB8AC3E}">
        <p14:creationId xmlns:p14="http://schemas.microsoft.com/office/powerpoint/2010/main" val="3403289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938D-7F05-DC68-2378-B8213C4E94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0A3C8CC-6CF7-22D7-EF0B-ECE8E674CD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619F6-633B-B2C0-24E0-D07C10FD24F9}"/>
              </a:ext>
            </a:extLst>
          </p:cNvPr>
          <p:cNvSpPr>
            <a:spLocks noGrp="1"/>
          </p:cNvSpPr>
          <p:nvPr>
            <p:ph type="dt" sz="half" idx="10"/>
          </p:nvPr>
        </p:nvSpPr>
        <p:spPr/>
        <p:txBody>
          <a:bodyPr/>
          <a:lstStyle/>
          <a:p>
            <a:fld id="{60958D55-C25E-4A76-BFE2-6815E7BB2A94}" type="datetimeFigureOut">
              <a:rPr lang="en-SG" smtClean="0"/>
              <a:t>12/6/2024</a:t>
            </a:fld>
            <a:endParaRPr lang="en-SG"/>
          </a:p>
        </p:txBody>
      </p:sp>
      <p:sp>
        <p:nvSpPr>
          <p:cNvPr id="5" name="Footer Placeholder 4">
            <a:extLst>
              <a:ext uri="{FF2B5EF4-FFF2-40B4-BE49-F238E27FC236}">
                <a16:creationId xmlns:a16="http://schemas.microsoft.com/office/drawing/2014/main" id="{A4C61270-C6E0-7E7D-B857-FDC446E671E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53B4278-0CCF-9EDF-4659-956A6E32BDAE}"/>
              </a:ext>
            </a:extLst>
          </p:cNvPr>
          <p:cNvSpPr>
            <a:spLocks noGrp="1"/>
          </p:cNvSpPr>
          <p:nvPr>
            <p:ph type="sldNum" sz="quarter" idx="12"/>
          </p:nvPr>
        </p:nvSpPr>
        <p:spPr/>
        <p:txBody>
          <a:bodyPr/>
          <a:lstStyle/>
          <a:p>
            <a:fld id="{1408308C-9E5D-4F64-B8CF-95DE07B7B456}" type="slidenum">
              <a:rPr lang="en-SG" smtClean="0"/>
              <a:t>‹#›</a:t>
            </a:fld>
            <a:endParaRPr lang="en-SG"/>
          </a:p>
        </p:txBody>
      </p:sp>
    </p:spTree>
    <p:extLst>
      <p:ext uri="{BB962C8B-B14F-4D97-AF65-F5344CB8AC3E}">
        <p14:creationId xmlns:p14="http://schemas.microsoft.com/office/powerpoint/2010/main" val="65498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FA93-ED62-42C7-CD01-892475476E2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21A1CED-9304-40A1-CC20-3293C164C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228E6CD-12FD-6368-8923-A7A0F1CCDA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D57F732-B993-1EC8-F75D-88A9323320F1}"/>
              </a:ext>
            </a:extLst>
          </p:cNvPr>
          <p:cNvSpPr>
            <a:spLocks noGrp="1"/>
          </p:cNvSpPr>
          <p:nvPr>
            <p:ph type="dt" sz="half" idx="10"/>
          </p:nvPr>
        </p:nvSpPr>
        <p:spPr/>
        <p:txBody>
          <a:bodyPr/>
          <a:lstStyle/>
          <a:p>
            <a:fld id="{60958D55-C25E-4A76-BFE2-6815E7BB2A94}" type="datetimeFigureOut">
              <a:rPr lang="en-SG" smtClean="0"/>
              <a:t>12/6/2024</a:t>
            </a:fld>
            <a:endParaRPr lang="en-SG"/>
          </a:p>
        </p:txBody>
      </p:sp>
      <p:sp>
        <p:nvSpPr>
          <p:cNvPr id="6" name="Footer Placeholder 5">
            <a:extLst>
              <a:ext uri="{FF2B5EF4-FFF2-40B4-BE49-F238E27FC236}">
                <a16:creationId xmlns:a16="http://schemas.microsoft.com/office/drawing/2014/main" id="{B1E4684D-EAB3-6FFC-DDFA-996C4C4E06D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BFA72C2-984B-61ED-8085-A7619C0E24FC}"/>
              </a:ext>
            </a:extLst>
          </p:cNvPr>
          <p:cNvSpPr>
            <a:spLocks noGrp="1"/>
          </p:cNvSpPr>
          <p:nvPr>
            <p:ph type="sldNum" sz="quarter" idx="12"/>
          </p:nvPr>
        </p:nvSpPr>
        <p:spPr/>
        <p:txBody>
          <a:bodyPr/>
          <a:lstStyle/>
          <a:p>
            <a:fld id="{1408308C-9E5D-4F64-B8CF-95DE07B7B456}" type="slidenum">
              <a:rPr lang="en-SG" smtClean="0"/>
              <a:t>‹#›</a:t>
            </a:fld>
            <a:endParaRPr lang="en-SG"/>
          </a:p>
        </p:txBody>
      </p:sp>
    </p:spTree>
    <p:extLst>
      <p:ext uri="{BB962C8B-B14F-4D97-AF65-F5344CB8AC3E}">
        <p14:creationId xmlns:p14="http://schemas.microsoft.com/office/powerpoint/2010/main" val="1427803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35DF-5AE8-A736-F12A-F4634F69309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BB47878-F9C5-715C-EFC7-14EA5CC083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A5C3AD-B02C-D75F-C707-788C01624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11B0C0E-CD71-2ABE-C082-21452C4F4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2A9842-1486-9C19-BA25-EBA105561D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ED08261-B8DC-E541-785D-D10E898DAD11}"/>
              </a:ext>
            </a:extLst>
          </p:cNvPr>
          <p:cNvSpPr>
            <a:spLocks noGrp="1"/>
          </p:cNvSpPr>
          <p:nvPr>
            <p:ph type="dt" sz="half" idx="10"/>
          </p:nvPr>
        </p:nvSpPr>
        <p:spPr/>
        <p:txBody>
          <a:bodyPr/>
          <a:lstStyle/>
          <a:p>
            <a:fld id="{60958D55-C25E-4A76-BFE2-6815E7BB2A94}" type="datetimeFigureOut">
              <a:rPr lang="en-SG" smtClean="0"/>
              <a:t>12/6/2024</a:t>
            </a:fld>
            <a:endParaRPr lang="en-SG"/>
          </a:p>
        </p:txBody>
      </p:sp>
      <p:sp>
        <p:nvSpPr>
          <p:cNvPr id="8" name="Footer Placeholder 7">
            <a:extLst>
              <a:ext uri="{FF2B5EF4-FFF2-40B4-BE49-F238E27FC236}">
                <a16:creationId xmlns:a16="http://schemas.microsoft.com/office/drawing/2014/main" id="{D1083985-17F5-558A-92F7-CEB5D4B1D6FD}"/>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2E8C470-4670-F4CB-C875-FD2AADCA15E3}"/>
              </a:ext>
            </a:extLst>
          </p:cNvPr>
          <p:cNvSpPr>
            <a:spLocks noGrp="1"/>
          </p:cNvSpPr>
          <p:nvPr>
            <p:ph type="sldNum" sz="quarter" idx="12"/>
          </p:nvPr>
        </p:nvSpPr>
        <p:spPr/>
        <p:txBody>
          <a:bodyPr/>
          <a:lstStyle/>
          <a:p>
            <a:fld id="{1408308C-9E5D-4F64-B8CF-95DE07B7B456}" type="slidenum">
              <a:rPr lang="en-SG" smtClean="0"/>
              <a:t>‹#›</a:t>
            </a:fld>
            <a:endParaRPr lang="en-SG"/>
          </a:p>
        </p:txBody>
      </p:sp>
    </p:spTree>
    <p:extLst>
      <p:ext uri="{BB962C8B-B14F-4D97-AF65-F5344CB8AC3E}">
        <p14:creationId xmlns:p14="http://schemas.microsoft.com/office/powerpoint/2010/main" val="79252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E0C5-ED71-6872-A889-9BEB083503C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06C7527-9136-8F1A-55B0-9F72CCE9691C}"/>
              </a:ext>
            </a:extLst>
          </p:cNvPr>
          <p:cNvSpPr>
            <a:spLocks noGrp="1"/>
          </p:cNvSpPr>
          <p:nvPr>
            <p:ph type="dt" sz="half" idx="10"/>
          </p:nvPr>
        </p:nvSpPr>
        <p:spPr/>
        <p:txBody>
          <a:bodyPr/>
          <a:lstStyle/>
          <a:p>
            <a:fld id="{60958D55-C25E-4A76-BFE2-6815E7BB2A94}" type="datetimeFigureOut">
              <a:rPr lang="en-SG" smtClean="0"/>
              <a:t>12/6/2024</a:t>
            </a:fld>
            <a:endParaRPr lang="en-SG"/>
          </a:p>
        </p:txBody>
      </p:sp>
      <p:sp>
        <p:nvSpPr>
          <p:cNvPr id="4" name="Footer Placeholder 3">
            <a:extLst>
              <a:ext uri="{FF2B5EF4-FFF2-40B4-BE49-F238E27FC236}">
                <a16:creationId xmlns:a16="http://schemas.microsoft.com/office/drawing/2014/main" id="{482F7675-2C2E-5220-33B5-8D94714DD35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3A6547F-77C8-6B27-AAEC-33651FA593A0}"/>
              </a:ext>
            </a:extLst>
          </p:cNvPr>
          <p:cNvSpPr>
            <a:spLocks noGrp="1"/>
          </p:cNvSpPr>
          <p:nvPr>
            <p:ph type="sldNum" sz="quarter" idx="12"/>
          </p:nvPr>
        </p:nvSpPr>
        <p:spPr/>
        <p:txBody>
          <a:bodyPr/>
          <a:lstStyle/>
          <a:p>
            <a:fld id="{1408308C-9E5D-4F64-B8CF-95DE07B7B456}" type="slidenum">
              <a:rPr lang="en-SG" smtClean="0"/>
              <a:t>‹#›</a:t>
            </a:fld>
            <a:endParaRPr lang="en-SG"/>
          </a:p>
        </p:txBody>
      </p:sp>
    </p:spTree>
    <p:extLst>
      <p:ext uri="{BB962C8B-B14F-4D97-AF65-F5344CB8AC3E}">
        <p14:creationId xmlns:p14="http://schemas.microsoft.com/office/powerpoint/2010/main" val="351689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D9C923-567D-898B-1994-1F7E0259D4F7}"/>
              </a:ext>
            </a:extLst>
          </p:cNvPr>
          <p:cNvSpPr>
            <a:spLocks noGrp="1"/>
          </p:cNvSpPr>
          <p:nvPr>
            <p:ph type="dt" sz="half" idx="10"/>
          </p:nvPr>
        </p:nvSpPr>
        <p:spPr/>
        <p:txBody>
          <a:bodyPr/>
          <a:lstStyle/>
          <a:p>
            <a:fld id="{60958D55-C25E-4A76-BFE2-6815E7BB2A94}" type="datetimeFigureOut">
              <a:rPr lang="en-SG" smtClean="0"/>
              <a:t>12/6/2024</a:t>
            </a:fld>
            <a:endParaRPr lang="en-SG"/>
          </a:p>
        </p:txBody>
      </p:sp>
      <p:sp>
        <p:nvSpPr>
          <p:cNvPr id="3" name="Footer Placeholder 2">
            <a:extLst>
              <a:ext uri="{FF2B5EF4-FFF2-40B4-BE49-F238E27FC236}">
                <a16:creationId xmlns:a16="http://schemas.microsoft.com/office/drawing/2014/main" id="{5FB45315-39CC-78CA-44AF-8251D5E062C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943922E-2378-866E-3FEB-2B3906E34128}"/>
              </a:ext>
            </a:extLst>
          </p:cNvPr>
          <p:cNvSpPr>
            <a:spLocks noGrp="1"/>
          </p:cNvSpPr>
          <p:nvPr>
            <p:ph type="sldNum" sz="quarter" idx="12"/>
          </p:nvPr>
        </p:nvSpPr>
        <p:spPr/>
        <p:txBody>
          <a:bodyPr/>
          <a:lstStyle/>
          <a:p>
            <a:fld id="{1408308C-9E5D-4F64-B8CF-95DE07B7B456}" type="slidenum">
              <a:rPr lang="en-SG" smtClean="0"/>
              <a:t>‹#›</a:t>
            </a:fld>
            <a:endParaRPr lang="en-SG"/>
          </a:p>
        </p:txBody>
      </p:sp>
    </p:spTree>
    <p:extLst>
      <p:ext uri="{BB962C8B-B14F-4D97-AF65-F5344CB8AC3E}">
        <p14:creationId xmlns:p14="http://schemas.microsoft.com/office/powerpoint/2010/main" val="193977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D3BD-E792-7895-1634-60A6717BD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6F64E37E-79E5-9367-F4BA-739FF024BD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52FBBF3-5A95-7A01-4B0A-8D93F376C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6295C-5A28-62D8-B0C9-AFF7BD551DFB}"/>
              </a:ext>
            </a:extLst>
          </p:cNvPr>
          <p:cNvSpPr>
            <a:spLocks noGrp="1"/>
          </p:cNvSpPr>
          <p:nvPr>
            <p:ph type="dt" sz="half" idx="10"/>
          </p:nvPr>
        </p:nvSpPr>
        <p:spPr/>
        <p:txBody>
          <a:bodyPr/>
          <a:lstStyle/>
          <a:p>
            <a:fld id="{60958D55-C25E-4A76-BFE2-6815E7BB2A94}" type="datetimeFigureOut">
              <a:rPr lang="en-SG" smtClean="0"/>
              <a:t>12/6/2024</a:t>
            </a:fld>
            <a:endParaRPr lang="en-SG"/>
          </a:p>
        </p:txBody>
      </p:sp>
      <p:sp>
        <p:nvSpPr>
          <p:cNvPr id="6" name="Footer Placeholder 5">
            <a:extLst>
              <a:ext uri="{FF2B5EF4-FFF2-40B4-BE49-F238E27FC236}">
                <a16:creationId xmlns:a16="http://schemas.microsoft.com/office/drawing/2014/main" id="{2211EAE5-6259-5170-187C-146ED392383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D43F441-9AB0-D310-1878-FF029F437323}"/>
              </a:ext>
            </a:extLst>
          </p:cNvPr>
          <p:cNvSpPr>
            <a:spLocks noGrp="1"/>
          </p:cNvSpPr>
          <p:nvPr>
            <p:ph type="sldNum" sz="quarter" idx="12"/>
          </p:nvPr>
        </p:nvSpPr>
        <p:spPr/>
        <p:txBody>
          <a:bodyPr/>
          <a:lstStyle/>
          <a:p>
            <a:fld id="{1408308C-9E5D-4F64-B8CF-95DE07B7B456}" type="slidenum">
              <a:rPr lang="en-SG" smtClean="0"/>
              <a:t>‹#›</a:t>
            </a:fld>
            <a:endParaRPr lang="en-SG"/>
          </a:p>
        </p:txBody>
      </p:sp>
    </p:spTree>
    <p:extLst>
      <p:ext uri="{BB962C8B-B14F-4D97-AF65-F5344CB8AC3E}">
        <p14:creationId xmlns:p14="http://schemas.microsoft.com/office/powerpoint/2010/main" val="374257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8883-D2AD-C116-2B35-436DDC94D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DB1A552-6B0E-A087-03A7-E277709F59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8CA889F5-7A2F-C1FE-F85C-9DB297D6C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79E2A-C185-88C3-4F99-8227400266ED}"/>
              </a:ext>
            </a:extLst>
          </p:cNvPr>
          <p:cNvSpPr>
            <a:spLocks noGrp="1"/>
          </p:cNvSpPr>
          <p:nvPr>
            <p:ph type="dt" sz="half" idx="10"/>
          </p:nvPr>
        </p:nvSpPr>
        <p:spPr/>
        <p:txBody>
          <a:bodyPr/>
          <a:lstStyle/>
          <a:p>
            <a:fld id="{60958D55-C25E-4A76-BFE2-6815E7BB2A94}" type="datetimeFigureOut">
              <a:rPr lang="en-SG" smtClean="0"/>
              <a:t>12/6/2024</a:t>
            </a:fld>
            <a:endParaRPr lang="en-SG"/>
          </a:p>
        </p:txBody>
      </p:sp>
      <p:sp>
        <p:nvSpPr>
          <p:cNvPr id="6" name="Footer Placeholder 5">
            <a:extLst>
              <a:ext uri="{FF2B5EF4-FFF2-40B4-BE49-F238E27FC236}">
                <a16:creationId xmlns:a16="http://schemas.microsoft.com/office/drawing/2014/main" id="{D682A010-E201-1B44-7B9D-629BEC742EE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DD960F7-A57B-FCDD-4C0F-EDF1F621E71A}"/>
              </a:ext>
            </a:extLst>
          </p:cNvPr>
          <p:cNvSpPr>
            <a:spLocks noGrp="1"/>
          </p:cNvSpPr>
          <p:nvPr>
            <p:ph type="sldNum" sz="quarter" idx="12"/>
          </p:nvPr>
        </p:nvSpPr>
        <p:spPr/>
        <p:txBody>
          <a:bodyPr/>
          <a:lstStyle/>
          <a:p>
            <a:fld id="{1408308C-9E5D-4F64-B8CF-95DE07B7B456}" type="slidenum">
              <a:rPr lang="en-SG" smtClean="0"/>
              <a:t>‹#›</a:t>
            </a:fld>
            <a:endParaRPr lang="en-SG"/>
          </a:p>
        </p:txBody>
      </p:sp>
    </p:spTree>
    <p:extLst>
      <p:ext uri="{BB962C8B-B14F-4D97-AF65-F5344CB8AC3E}">
        <p14:creationId xmlns:p14="http://schemas.microsoft.com/office/powerpoint/2010/main" val="2661385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EE9A7D-0E1F-D02F-0D1C-E75571F4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930B702-DA3A-67C5-9B06-6739F9CC7F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33F0D88-AE48-8A48-6771-D9B6F2969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958D55-C25E-4A76-BFE2-6815E7BB2A94}" type="datetimeFigureOut">
              <a:rPr lang="en-SG" smtClean="0"/>
              <a:t>12/6/2024</a:t>
            </a:fld>
            <a:endParaRPr lang="en-SG"/>
          </a:p>
        </p:txBody>
      </p:sp>
      <p:sp>
        <p:nvSpPr>
          <p:cNvPr id="5" name="Footer Placeholder 4">
            <a:extLst>
              <a:ext uri="{FF2B5EF4-FFF2-40B4-BE49-F238E27FC236}">
                <a16:creationId xmlns:a16="http://schemas.microsoft.com/office/drawing/2014/main" id="{CF10237B-5282-0304-0E72-A49AB6343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0348106F-12C5-1C37-2D9D-0457666B8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08308C-9E5D-4F64-B8CF-95DE07B7B456}" type="slidenum">
              <a:rPr lang="en-SG" smtClean="0"/>
              <a:t>‹#›</a:t>
            </a:fld>
            <a:endParaRPr lang="en-SG"/>
          </a:p>
        </p:txBody>
      </p:sp>
    </p:spTree>
    <p:extLst>
      <p:ext uri="{BB962C8B-B14F-4D97-AF65-F5344CB8AC3E}">
        <p14:creationId xmlns:p14="http://schemas.microsoft.com/office/powerpoint/2010/main" val="704873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AD8B-A59F-ED61-6E0E-30146DDDB6B2}"/>
              </a:ext>
            </a:extLst>
          </p:cNvPr>
          <p:cNvSpPr>
            <a:spLocks noGrp="1"/>
          </p:cNvSpPr>
          <p:nvPr>
            <p:ph type="ctrTitle"/>
          </p:nvPr>
        </p:nvSpPr>
        <p:spPr>
          <a:xfrm>
            <a:off x="823593" y="739896"/>
            <a:ext cx="9144000" cy="1652935"/>
          </a:xfrm>
        </p:spPr>
        <p:txBody>
          <a:bodyPr>
            <a:normAutofit fontScale="90000"/>
          </a:bodyPr>
          <a:lstStyle/>
          <a:p>
            <a:pPr algn="l"/>
            <a:r>
              <a:rPr lang="en-US" sz="3600" b="1">
                <a:solidFill>
                  <a:srgbClr val="C00000"/>
                </a:solidFill>
                <a:latin typeface="Montserrat"/>
              </a:rPr>
              <a:t>Women’s Clothing Review Analysis </a:t>
            </a:r>
            <a:r>
              <a:rPr lang="en-US" sz="3600" b="1">
                <a:latin typeface="Montserrat"/>
              </a:rPr>
              <a:t>with </a:t>
            </a:r>
            <a:r>
              <a:rPr lang="en-US" sz="3600" b="1">
                <a:solidFill>
                  <a:srgbClr val="C00000"/>
                </a:solidFill>
                <a:latin typeface="Montserrat"/>
              </a:rPr>
              <a:t>Extraction-Based </a:t>
            </a:r>
            <a:r>
              <a:rPr lang="en-US" sz="3600" b="1">
                <a:latin typeface="Montserrat"/>
              </a:rPr>
              <a:t>using</a:t>
            </a:r>
            <a:r>
              <a:rPr lang="en-US" sz="3600" b="1">
                <a:solidFill>
                  <a:srgbClr val="C00000"/>
                </a:solidFill>
                <a:latin typeface="Montserrat"/>
              </a:rPr>
              <a:t> Clustering </a:t>
            </a:r>
            <a:r>
              <a:rPr lang="en-US" sz="3600" b="1">
                <a:latin typeface="Montserrat"/>
              </a:rPr>
              <a:t>and </a:t>
            </a:r>
            <a:r>
              <a:rPr lang="en-US" sz="3600" b="1">
                <a:solidFill>
                  <a:srgbClr val="C00000"/>
                </a:solidFill>
                <a:latin typeface="Montserrat"/>
              </a:rPr>
              <a:t>Topic Modelling </a:t>
            </a:r>
            <a:r>
              <a:rPr lang="en-US" sz="3600" b="1">
                <a:latin typeface="Montserrat"/>
              </a:rPr>
              <a:t>Techniques</a:t>
            </a:r>
            <a:endParaRPr lang="en-SG" sz="3600" b="1">
              <a:latin typeface="Montserrat"/>
            </a:endParaRPr>
          </a:p>
        </p:txBody>
      </p:sp>
      <p:sp>
        <p:nvSpPr>
          <p:cNvPr id="3" name="Subtitle 2">
            <a:extLst>
              <a:ext uri="{FF2B5EF4-FFF2-40B4-BE49-F238E27FC236}">
                <a16:creationId xmlns:a16="http://schemas.microsoft.com/office/drawing/2014/main" id="{C4B9DA83-88FA-E8F3-A97B-687F646F29C3}"/>
              </a:ext>
            </a:extLst>
          </p:cNvPr>
          <p:cNvSpPr>
            <a:spLocks noGrp="1"/>
          </p:cNvSpPr>
          <p:nvPr>
            <p:ph type="subTitle" idx="1"/>
          </p:nvPr>
        </p:nvSpPr>
        <p:spPr>
          <a:xfrm>
            <a:off x="876932" y="2620448"/>
            <a:ext cx="9144000" cy="2737936"/>
          </a:xfrm>
        </p:spPr>
        <p:txBody>
          <a:bodyPr>
            <a:normAutofit/>
          </a:bodyPr>
          <a:lstStyle/>
          <a:p>
            <a:pPr algn="l"/>
            <a:r>
              <a:rPr lang="en-US" dirty="0">
                <a:latin typeface="Montserrat" pitchFamily="2" charset="0"/>
              </a:rPr>
              <a:t>What’s the name, again?</a:t>
            </a:r>
          </a:p>
          <a:p>
            <a:pPr algn="l"/>
            <a:endParaRPr lang="en-US" dirty="0">
              <a:latin typeface="Montserrat" pitchFamily="2" charset="0"/>
            </a:endParaRPr>
          </a:p>
          <a:p>
            <a:pPr algn="l"/>
            <a:r>
              <a:rPr lang="en-US" sz="2000" dirty="0">
                <a:latin typeface="Montserrat" pitchFamily="2" charset="0"/>
              </a:rPr>
              <a:t>Nathaniel Takeshi Inatori Lauw (its5002211175)</a:t>
            </a:r>
          </a:p>
          <a:p>
            <a:pPr algn="l"/>
            <a:r>
              <a:rPr lang="en-US" sz="2000" dirty="0">
                <a:latin typeface="Montserrat" pitchFamily="2" charset="0"/>
              </a:rPr>
              <a:t>Nyoman </a:t>
            </a:r>
            <a:r>
              <a:rPr lang="en-US" sz="2000" dirty="0" err="1">
                <a:latin typeface="Montserrat" pitchFamily="2" charset="0"/>
              </a:rPr>
              <a:t>Wikananda</a:t>
            </a:r>
            <a:r>
              <a:rPr lang="en-US" sz="2000" dirty="0">
                <a:latin typeface="Montserrat" pitchFamily="2" charset="0"/>
              </a:rPr>
              <a:t> Santana (its5002201043)</a:t>
            </a:r>
          </a:p>
          <a:p>
            <a:pPr algn="l"/>
            <a:r>
              <a:rPr lang="en-US" sz="2000" dirty="0">
                <a:latin typeface="Montserrat" pitchFamily="2" charset="0"/>
              </a:rPr>
              <a:t>Muhammad </a:t>
            </a:r>
            <a:r>
              <a:rPr lang="en-US" sz="2000" dirty="0" err="1">
                <a:latin typeface="Montserrat" pitchFamily="2" charset="0"/>
              </a:rPr>
              <a:t>Jalu</a:t>
            </a:r>
            <a:r>
              <a:rPr lang="en-US" sz="2000" dirty="0">
                <a:latin typeface="Montserrat" pitchFamily="2" charset="0"/>
              </a:rPr>
              <a:t> </a:t>
            </a:r>
            <a:r>
              <a:rPr lang="en-US" sz="2000" dirty="0" err="1">
                <a:latin typeface="Montserrat" pitchFamily="2" charset="0"/>
              </a:rPr>
              <a:t>Herlambang</a:t>
            </a:r>
            <a:r>
              <a:rPr lang="en-US" sz="2000">
                <a:latin typeface="Montserrat" pitchFamily="2" charset="0"/>
              </a:rPr>
              <a:t> (its5002201132)</a:t>
            </a:r>
            <a:endParaRPr lang="en-US" sz="2000" dirty="0">
              <a:latin typeface="Montserrat" pitchFamily="2" charset="0"/>
            </a:endParaRPr>
          </a:p>
        </p:txBody>
      </p:sp>
      <p:sp>
        <p:nvSpPr>
          <p:cNvPr id="4" name="Subtitle 2">
            <a:extLst>
              <a:ext uri="{FF2B5EF4-FFF2-40B4-BE49-F238E27FC236}">
                <a16:creationId xmlns:a16="http://schemas.microsoft.com/office/drawing/2014/main" id="{DEB12DC2-F8D2-37C1-43DE-59B9BEEB4DE6}"/>
              </a:ext>
            </a:extLst>
          </p:cNvPr>
          <p:cNvSpPr txBox="1">
            <a:spLocks/>
          </p:cNvSpPr>
          <p:nvPr/>
        </p:nvSpPr>
        <p:spPr>
          <a:xfrm>
            <a:off x="823593" y="3758814"/>
            <a:ext cx="9144000" cy="14641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latin typeface="Montserrat" pitchFamily="2" charset="0"/>
            </a:endParaRPr>
          </a:p>
        </p:txBody>
      </p:sp>
    </p:spTree>
    <p:extLst>
      <p:ext uri="{BB962C8B-B14F-4D97-AF65-F5344CB8AC3E}">
        <p14:creationId xmlns:p14="http://schemas.microsoft.com/office/powerpoint/2010/main" val="3962488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3310-4D62-105F-82BA-B4EEEC134766}"/>
              </a:ext>
            </a:extLst>
          </p:cNvPr>
          <p:cNvSpPr>
            <a:spLocks noGrp="1"/>
          </p:cNvSpPr>
          <p:nvPr>
            <p:ph type="title"/>
          </p:nvPr>
        </p:nvSpPr>
        <p:spPr/>
        <p:txBody>
          <a:bodyPr>
            <a:normAutofit/>
          </a:bodyPr>
          <a:lstStyle/>
          <a:p>
            <a:r>
              <a:rPr lang="en-US" b="1">
                <a:latin typeface="Montserrat" pitchFamily="2" charset="0"/>
              </a:rPr>
              <a:t>K-Means vs HDBSCAN</a:t>
            </a:r>
            <a:endParaRPr lang="en-SG" b="1">
              <a:latin typeface="Montserrat" pitchFamily="2" charset="0"/>
            </a:endParaRPr>
          </a:p>
        </p:txBody>
      </p:sp>
      <p:pic>
        <p:nvPicPr>
          <p:cNvPr id="8" name="Picture 7">
            <a:extLst>
              <a:ext uri="{FF2B5EF4-FFF2-40B4-BE49-F238E27FC236}">
                <a16:creationId xmlns:a16="http://schemas.microsoft.com/office/drawing/2014/main" id="{C66E68B1-C36E-3FD1-11AC-301144E460D4}"/>
              </a:ext>
            </a:extLst>
          </p:cNvPr>
          <p:cNvPicPr>
            <a:picLocks noChangeAspect="1"/>
          </p:cNvPicPr>
          <p:nvPr/>
        </p:nvPicPr>
        <p:blipFill>
          <a:blip r:embed="rId2"/>
          <a:stretch>
            <a:fillRect/>
          </a:stretch>
        </p:blipFill>
        <p:spPr>
          <a:xfrm>
            <a:off x="1623328" y="1690688"/>
            <a:ext cx="3933128" cy="3947276"/>
          </a:xfrm>
          <a:prstGeom prst="rect">
            <a:avLst/>
          </a:prstGeom>
        </p:spPr>
      </p:pic>
      <p:pic>
        <p:nvPicPr>
          <p:cNvPr id="9" name="Picture 8">
            <a:extLst>
              <a:ext uri="{FF2B5EF4-FFF2-40B4-BE49-F238E27FC236}">
                <a16:creationId xmlns:a16="http://schemas.microsoft.com/office/drawing/2014/main" id="{E8C7437B-0C5F-912B-988C-744653928287}"/>
              </a:ext>
            </a:extLst>
          </p:cNvPr>
          <p:cNvPicPr>
            <a:picLocks noChangeAspect="1"/>
          </p:cNvPicPr>
          <p:nvPr/>
        </p:nvPicPr>
        <p:blipFill>
          <a:blip r:embed="rId3"/>
          <a:stretch>
            <a:fillRect/>
          </a:stretch>
        </p:blipFill>
        <p:spPr>
          <a:xfrm>
            <a:off x="6654007" y="1766070"/>
            <a:ext cx="3933128" cy="3852957"/>
          </a:xfrm>
          <a:prstGeom prst="rect">
            <a:avLst/>
          </a:prstGeom>
        </p:spPr>
      </p:pic>
    </p:spTree>
    <p:extLst>
      <p:ext uri="{BB962C8B-B14F-4D97-AF65-F5344CB8AC3E}">
        <p14:creationId xmlns:p14="http://schemas.microsoft.com/office/powerpoint/2010/main" val="407078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AFF94-AB91-3219-8B60-BC7DA87530D2}"/>
              </a:ext>
            </a:extLst>
          </p:cNvPr>
          <p:cNvSpPr>
            <a:spLocks noGrp="1"/>
          </p:cNvSpPr>
          <p:nvPr>
            <p:ph type="title"/>
          </p:nvPr>
        </p:nvSpPr>
        <p:spPr/>
        <p:txBody>
          <a:bodyPr/>
          <a:lstStyle/>
          <a:p>
            <a:r>
              <a:rPr lang="en-US" b="1">
                <a:latin typeface="Montserrat" panose="00000500000000000000" pitchFamily="2" charset="0"/>
              </a:rPr>
              <a:t>HDBSCAN Experiments</a:t>
            </a:r>
            <a:endParaRPr lang="en-SG" b="1">
              <a:latin typeface="Montserrat" panose="00000500000000000000" pitchFamily="2" charset="0"/>
            </a:endParaRPr>
          </a:p>
        </p:txBody>
      </p:sp>
      <p:pic>
        <p:nvPicPr>
          <p:cNvPr id="5" name="Picture 4">
            <a:extLst>
              <a:ext uri="{FF2B5EF4-FFF2-40B4-BE49-F238E27FC236}">
                <a16:creationId xmlns:a16="http://schemas.microsoft.com/office/drawing/2014/main" id="{5EAA754F-7D34-E8B9-E926-DF956034C762}"/>
              </a:ext>
            </a:extLst>
          </p:cNvPr>
          <p:cNvPicPr>
            <a:picLocks noChangeAspect="1"/>
          </p:cNvPicPr>
          <p:nvPr/>
        </p:nvPicPr>
        <p:blipFill>
          <a:blip r:embed="rId2"/>
          <a:stretch>
            <a:fillRect/>
          </a:stretch>
        </p:blipFill>
        <p:spPr>
          <a:xfrm>
            <a:off x="162142" y="1891890"/>
            <a:ext cx="3909604" cy="3775587"/>
          </a:xfrm>
          <a:prstGeom prst="rect">
            <a:avLst/>
          </a:prstGeom>
        </p:spPr>
      </p:pic>
      <p:pic>
        <p:nvPicPr>
          <p:cNvPr id="6" name="Picture 5">
            <a:extLst>
              <a:ext uri="{FF2B5EF4-FFF2-40B4-BE49-F238E27FC236}">
                <a16:creationId xmlns:a16="http://schemas.microsoft.com/office/drawing/2014/main" id="{8BE18740-0E44-03DE-9D17-5BAED49A40D6}"/>
              </a:ext>
            </a:extLst>
          </p:cNvPr>
          <p:cNvPicPr>
            <a:picLocks noChangeAspect="1"/>
          </p:cNvPicPr>
          <p:nvPr/>
        </p:nvPicPr>
        <p:blipFill>
          <a:blip r:embed="rId3"/>
          <a:stretch>
            <a:fillRect/>
          </a:stretch>
        </p:blipFill>
        <p:spPr>
          <a:xfrm>
            <a:off x="4233430" y="2037505"/>
            <a:ext cx="3556857" cy="3484356"/>
          </a:xfrm>
          <a:prstGeom prst="rect">
            <a:avLst/>
          </a:prstGeom>
        </p:spPr>
      </p:pic>
      <p:pic>
        <p:nvPicPr>
          <p:cNvPr id="8" name="Picture 7">
            <a:extLst>
              <a:ext uri="{FF2B5EF4-FFF2-40B4-BE49-F238E27FC236}">
                <a16:creationId xmlns:a16="http://schemas.microsoft.com/office/drawing/2014/main" id="{41FCFAAA-32BF-96B3-4D4C-73CA89321B4A}"/>
              </a:ext>
            </a:extLst>
          </p:cNvPr>
          <p:cNvPicPr>
            <a:picLocks noChangeAspect="1"/>
          </p:cNvPicPr>
          <p:nvPr/>
        </p:nvPicPr>
        <p:blipFill>
          <a:blip r:embed="rId4"/>
          <a:stretch>
            <a:fillRect/>
          </a:stretch>
        </p:blipFill>
        <p:spPr>
          <a:xfrm>
            <a:off x="8050294" y="1891889"/>
            <a:ext cx="3854150" cy="3775588"/>
          </a:xfrm>
          <a:prstGeom prst="rect">
            <a:avLst/>
          </a:prstGeom>
        </p:spPr>
      </p:pic>
    </p:spTree>
    <p:extLst>
      <p:ext uri="{BB962C8B-B14F-4D97-AF65-F5344CB8AC3E}">
        <p14:creationId xmlns:p14="http://schemas.microsoft.com/office/powerpoint/2010/main" val="2790934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871715B-B78A-0FD5-880C-BF350340E3BA}"/>
              </a:ext>
            </a:extLst>
          </p:cNvPr>
          <p:cNvSpPr>
            <a:spLocks noGrp="1"/>
          </p:cNvSpPr>
          <p:nvPr>
            <p:ph type="title"/>
          </p:nvPr>
        </p:nvSpPr>
        <p:spPr>
          <a:xfrm>
            <a:off x="838200" y="365125"/>
            <a:ext cx="10515600" cy="1325563"/>
          </a:xfrm>
        </p:spPr>
        <p:txBody>
          <a:bodyPr>
            <a:normAutofit/>
          </a:bodyPr>
          <a:lstStyle/>
          <a:p>
            <a:r>
              <a:rPr lang="en-US" sz="3600" b="1">
                <a:latin typeface="Montserrat" panose="00000500000000000000" pitchFamily="2" charset="0"/>
              </a:rPr>
              <a:t>Determining K-Means Optimal Clusters</a:t>
            </a:r>
            <a:endParaRPr lang="en-SG" sz="3600" b="1">
              <a:latin typeface="Montserrat" panose="00000500000000000000" pitchFamily="2" charset="0"/>
            </a:endParaRPr>
          </a:p>
        </p:txBody>
      </p:sp>
      <p:pic>
        <p:nvPicPr>
          <p:cNvPr id="7" name="Picture 6">
            <a:extLst>
              <a:ext uri="{FF2B5EF4-FFF2-40B4-BE49-F238E27FC236}">
                <a16:creationId xmlns:a16="http://schemas.microsoft.com/office/drawing/2014/main" id="{FD4FA353-A067-498A-2557-6450D5CC184F}"/>
              </a:ext>
            </a:extLst>
          </p:cNvPr>
          <p:cNvPicPr>
            <a:picLocks noChangeAspect="1"/>
          </p:cNvPicPr>
          <p:nvPr/>
        </p:nvPicPr>
        <p:blipFill>
          <a:blip r:embed="rId2"/>
          <a:stretch>
            <a:fillRect/>
          </a:stretch>
        </p:blipFill>
        <p:spPr>
          <a:xfrm>
            <a:off x="1656354" y="1742036"/>
            <a:ext cx="4073535" cy="4139557"/>
          </a:xfrm>
          <a:prstGeom prst="rect">
            <a:avLst/>
          </a:prstGeom>
        </p:spPr>
      </p:pic>
      <p:pic>
        <p:nvPicPr>
          <p:cNvPr id="9" name="Picture 8">
            <a:extLst>
              <a:ext uri="{FF2B5EF4-FFF2-40B4-BE49-F238E27FC236}">
                <a16:creationId xmlns:a16="http://schemas.microsoft.com/office/drawing/2014/main" id="{0A1CE939-38EA-9CFA-D984-CFB85CA33072}"/>
              </a:ext>
            </a:extLst>
          </p:cNvPr>
          <p:cNvPicPr>
            <a:picLocks noChangeAspect="1"/>
          </p:cNvPicPr>
          <p:nvPr/>
        </p:nvPicPr>
        <p:blipFill>
          <a:blip r:embed="rId3"/>
          <a:stretch>
            <a:fillRect/>
          </a:stretch>
        </p:blipFill>
        <p:spPr>
          <a:xfrm>
            <a:off x="6096000" y="1710081"/>
            <a:ext cx="4132955" cy="4139557"/>
          </a:xfrm>
          <a:prstGeom prst="rect">
            <a:avLst/>
          </a:prstGeom>
        </p:spPr>
      </p:pic>
    </p:spTree>
    <p:extLst>
      <p:ext uri="{BB962C8B-B14F-4D97-AF65-F5344CB8AC3E}">
        <p14:creationId xmlns:p14="http://schemas.microsoft.com/office/powerpoint/2010/main" val="377920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5A11-C303-6D67-4C46-C81AE89D85A2}"/>
              </a:ext>
            </a:extLst>
          </p:cNvPr>
          <p:cNvSpPr>
            <a:spLocks noGrp="1"/>
          </p:cNvSpPr>
          <p:nvPr>
            <p:ph type="title"/>
          </p:nvPr>
        </p:nvSpPr>
        <p:spPr>
          <a:xfrm>
            <a:off x="838199" y="120820"/>
            <a:ext cx="10515600" cy="1325563"/>
          </a:xfrm>
        </p:spPr>
        <p:txBody>
          <a:bodyPr>
            <a:normAutofit/>
          </a:bodyPr>
          <a:lstStyle/>
          <a:p>
            <a:r>
              <a:rPr lang="en-US" sz="3200" b="1">
                <a:latin typeface="Montserrat" pitchFamily="2" charset="0"/>
              </a:rPr>
              <a:t>Clustering using K-Means vs HDBSCAN</a:t>
            </a:r>
            <a:endParaRPr lang="en-SG" sz="3200" b="1">
              <a:latin typeface="Montserrat" pitchFamily="2" charset="0"/>
            </a:endParaRPr>
          </a:p>
        </p:txBody>
      </p:sp>
      <p:graphicFrame>
        <p:nvGraphicFramePr>
          <p:cNvPr id="4" name="Content Placeholder 3">
            <a:extLst>
              <a:ext uri="{FF2B5EF4-FFF2-40B4-BE49-F238E27FC236}">
                <a16:creationId xmlns:a16="http://schemas.microsoft.com/office/drawing/2014/main" id="{3FA3DB5C-22D8-121C-1C9C-537E720EBB4F}"/>
              </a:ext>
            </a:extLst>
          </p:cNvPr>
          <p:cNvGraphicFramePr>
            <a:graphicFrameLocks noGrp="1"/>
          </p:cNvGraphicFramePr>
          <p:nvPr>
            <p:ph idx="1"/>
            <p:extLst>
              <p:ext uri="{D42A27DB-BD31-4B8C-83A1-F6EECF244321}">
                <p14:modId xmlns:p14="http://schemas.microsoft.com/office/powerpoint/2010/main" val="1575049151"/>
              </p:ext>
            </p:extLst>
          </p:nvPr>
        </p:nvGraphicFramePr>
        <p:xfrm>
          <a:off x="2590801" y="5356824"/>
          <a:ext cx="7010397" cy="1116838"/>
        </p:xfrm>
        <a:graphic>
          <a:graphicData uri="http://schemas.openxmlformats.org/drawingml/2006/table">
            <a:tbl>
              <a:tblPr firstRow="1" bandRow="1">
                <a:tableStyleId>{5C22544A-7EE6-4342-B048-85BDC9FD1C3A}</a:tableStyleId>
              </a:tblPr>
              <a:tblGrid>
                <a:gridCol w="2336799">
                  <a:extLst>
                    <a:ext uri="{9D8B030D-6E8A-4147-A177-3AD203B41FA5}">
                      <a16:colId xmlns:a16="http://schemas.microsoft.com/office/drawing/2014/main" val="3052397331"/>
                    </a:ext>
                  </a:extLst>
                </a:gridCol>
                <a:gridCol w="2336799">
                  <a:extLst>
                    <a:ext uri="{9D8B030D-6E8A-4147-A177-3AD203B41FA5}">
                      <a16:colId xmlns:a16="http://schemas.microsoft.com/office/drawing/2014/main" val="2220572647"/>
                    </a:ext>
                  </a:extLst>
                </a:gridCol>
                <a:gridCol w="2336799">
                  <a:extLst>
                    <a:ext uri="{9D8B030D-6E8A-4147-A177-3AD203B41FA5}">
                      <a16:colId xmlns:a16="http://schemas.microsoft.com/office/drawing/2014/main" val="3344798963"/>
                    </a:ext>
                  </a:extLst>
                </a:gridCol>
              </a:tblGrid>
              <a:tr h="558419">
                <a:tc rowSpan="2">
                  <a:txBody>
                    <a:bodyPr/>
                    <a:lstStyle/>
                    <a:p>
                      <a:pPr algn="ctr"/>
                      <a:r>
                        <a:rPr lang="en-SG" sz="2000">
                          <a:latin typeface="Montserrat" pitchFamily="2" charset="0"/>
                        </a:rPr>
                        <a:t>Silhouette Score</a:t>
                      </a:r>
                    </a:p>
                  </a:txBody>
                  <a:tcPr anchor="ctr"/>
                </a:tc>
                <a:tc>
                  <a:txBody>
                    <a:bodyPr/>
                    <a:lstStyle/>
                    <a:p>
                      <a:pPr algn="ctr"/>
                      <a:r>
                        <a:rPr lang="en-US" sz="2000">
                          <a:latin typeface="Montserrat" pitchFamily="2" charset="0"/>
                        </a:rPr>
                        <a:t>K-means</a:t>
                      </a:r>
                      <a:endParaRPr lang="en-SG" sz="2000">
                        <a:latin typeface="Montserrat" pitchFamily="2" charset="0"/>
                      </a:endParaRPr>
                    </a:p>
                  </a:txBody>
                  <a:tcPr anchor="ctr"/>
                </a:tc>
                <a:tc>
                  <a:txBody>
                    <a:bodyPr/>
                    <a:lstStyle/>
                    <a:p>
                      <a:pPr algn="ctr"/>
                      <a:r>
                        <a:rPr lang="en-US" sz="2000">
                          <a:latin typeface="Montserrat" pitchFamily="2" charset="0"/>
                        </a:rPr>
                        <a:t>HDBSCAN</a:t>
                      </a:r>
                      <a:endParaRPr lang="en-SG" sz="2000">
                        <a:latin typeface="Montserrat" pitchFamily="2" charset="0"/>
                      </a:endParaRPr>
                    </a:p>
                  </a:txBody>
                  <a:tcPr anchor="ctr"/>
                </a:tc>
                <a:extLst>
                  <a:ext uri="{0D108BD9-81ED-4DB2-BD59-A6C34878D82A}">
                    <a16:rowId xmlns:a16="http://schemas.microsoft.com/office/drawing/2014/main" val="665499581"/>
                  </a:ext>
                </a:extLst>
              </a:tr>
              <a:tr h="558419">
                <a:tc vMerge="1">
                  <a:txBody>
                    <a:bodyPr/>
                    <a:lstStyle/>
                    <a:p>
                      <a:endParaRPr lang="en-SG"/>
                    </a:p>
                  </a:txBody>
                  <a:tcPr/>
                </a:tc>
                <a:tc>
                  <a:txBody>
                    <a:bodyPr/>
                    <a:lstStyle/>
                    <a:p>
                      <a:pPr algn="ctr"/>
                      <a:r>
                        <a:rPr lang="en-SG" sz="1600" b="1">
                          <a:latin typeface="Montserrat" pitchFamily="2" charset="0"/>
                        </a:rPr>
                        <a:t>0.530</a:t>
                      </a:r>
                    </a:p>
                  </a:txBody>
                  <a:tcPr anchor="ctr"/>
                </a:tc>
                <a:tc>
                  <a:txBody>
                    <a:bodyPr/>
                    <a:lstStyle/>
                    <a:p>
                      <a:pPr algn="ctr"/>
                      <a:r>
                        <a:rPr lang="en-US" sz="1600">
                          <a:effectLst/>
                          <a:latin typeface="Montserrat" pitchFamily="2" charset="0"/>
                        </a:rPr>
                        <a:t>-0.006</a:t>
                      </a:r>
                      <a:endParaRPr lang="en-SG" sz="1600">
                        <a:latin typeface="Montserrat" pitchFamily="2" charset="0"/>
                      </a:endParaRPr>
                    </a:p>
                  </a:txBody>
                  <a:tcPr anchor="ctr"/>
                </a:tc>
                <a:extLst>
                  <a:ext uri="{0D108BD9-81ED-4DB2-BD59-A6C34878D82A}">
                    <a16:rowId xmlns:a16="http://schemas.microsoft.com/office/drawing/2014/main" val="3533471322"/>
                  </a:ext>
                </a:extLst>
              </a:tr>
            </a:tbl>
          </a:graphicData>
        </a:graphic>
      </p:graphicFrame>
      <p:pic>
        <p:nvPicPr>
          <p:cNvPr id="6" name="Picture 5">
            <a:extLst>
              <a:ext uri="{FF2B5EF4-FFF2-40B4-BE49-F238E27FC236}">
                <a16:creationId xmlns:a16="http://schemas.microsoft.com/office/drawing/2014/main" id="{4EE4304B-7A39-E1CF-4658-60A0EB32CDC3}"/>
              </a:ext>
            </a:extLst>
          </p:cNvPr>
          <p:cNvPicPr>
            <a:picLocks noChangeAspect="1"/>
          </p:cNvPicPr>
          <p:nvPr/>
        </p:nvPicPr>
        <p:blipFill>
          <a:blip r:embed="rId2"/>
          <a:stretch>
            <a:fillRect/>
          </a:stretch>
        </p:blipFill>
        <p:spPr>
          <a:xfrm>
            <a:off x="1688110" y="1212786"/>
            <a:ext cx="3933128" cy="3947276"/>
          </a:xfrm>
          <a:prstGeom prst="rect">
            <a:avLst/>
          </a:prstGeom>
        </p:spPr>
      </p:pic>
      <p:pic>
        <p:nvPicPr>
          <p:cNvPr id="8" name="Picture 7">
            <a:extLst>
              <a:ext uri="{FF2B5EF4-FFF2-40B4-BE49-F238E27FC236}">
                <a16:creationId xmlns:a16="http://schemas.microsoft.com/office/drawing/2014/main" id="{BC5C6DC0-F7C0-CF95-104C-04F8A1F2687A}"/>
              </a:ext>
            </a:extLst>
          </p:cNvPr>
          <p:cNvPicPr>
            <a:picLocks noChangeAspect="1"/>
          </p:cNvPicPr>
          <p:nvPr/>
        </p:nvPicPr>
        <p:blipFill>
          <a:blip r:embed="rId3"/>
          <a:stretch>
            <a:fillRect/>
          </a:stretch>
        </p:blipFill>
        <p:spPr>
          <a:xfrm>
            <a:off x="6718789" y="1288168"/>
            <a:ext cx="3933128" cy="3852957"/>
          </a:xfrm>
          <a:prstGeom prst="rect">
            <a:avLst/>
          </a:prstGeom>
        </p:spPr>
      </p:pic>
      <p:sp>
        <p:nvSpPr>
          <p:cNvPr id="9" name="Title 1">
            <a:extLst>
              <a:ext uri="{FF2B5EF4-FFF2-40B4-BE49-F238E27FC236}">
                <a16:creationId xmlns:a16="http://schemas.microsoft.com/office/drawing/2014/main" id="{79E35C1B-B184-9D41-F318-612D3C2D89BB}"/>
              </a:ext>
            </a:extLst>
          </p:cNvPr>
          <p:cNvSpPr txBox="1">
            <a:spLocks/>
          </p:cNvSpPr>
          <p:nvPr/>
        </p:nvSpPr>
        <p:spPr>
          <a:xfrm>
            <a:off x="8222037" y="1196538"/>
            <a:ext cx="1298892" cy="18325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
              <a:t>t-</a:t>
            </a:r>
            <a:r>
              <a:rPr lang="en-US" sz="800" err="1"/>
              <a:t>sne</a:t>
            </a:r>
            <a:r>
              <a:rPr lang="en-US" sz="800"/>
              <a:t> with </a:t>
            </a:r>
            <a:r>
              <a:rPr lang="en-US" sz="800" err="1"/>
              <a:t>HDBScan</a:t>
            </a:r>
            <a:r>
              <a:rPr lang="en-US" sz="800"/>
              <a:t> labels</a:t>
            </a:r>
            <a:endParaRPr lang="en-SG" sz="800"/>
          </a:p>
        </p:txBody>
      </p:sp>
    </p:spTree>
    <p:extLst>
      <p:ext uri="{BB962C8B-B14F-4D97-AF65-F5344CB8AC3E}">
        <p14:creationId xmlns:p14="http://schemas.microsoft.com/office/powerpoint/2010/main" val="386379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05640E-D1D1-C69A-4232-201F59081C36}"/>
              </a:ext>
            </a:extLst>
          </p:cNvPr>
          <p:cNvSpPr txBox="1"/>
          <p:nvPr/>
        </p:nvSpPr>
        <p:spPr>
          <a:xfrm>
            <a:off x="800973" y="405157"/>
            <a:ext cx="6097162" cy="461665"/>
          </a:xfrm>
          <a:prstGeom prst="rect">
            <a:avLst/>
          </a:prstGeom>
          <a:noFill/>
        </p:spPr>
        <p:txBody>
          <a:bodyPr wrap="square">
            <a:spAutoFit/>
          </a:bodyPr>
          <a:lstStyle/>
          <a:p>
            <a:r>
              <a:rPr lang="en-US" sz="2400" b="1">
                <a:latin typeface="Montserrat" pitchFamily="2" charset="0"/>
              </a:rPr>
              <a:t>Cluster Representation</a:t>
            </a:r>
            <a:endParaRPr lang="en-US" sz="2400"/>
          </a:p>
        </p:txBody>
      </p:sp>
      <p:sp>
        <p:nvSpPr>
          <p:cNvPr id="6" name="TextBox 5">
            <a:extLst>
              <a:ext uri="{FF2B5EF4-FFF2-40B4-BE49-F238E27FC236}">
                <a16:creationId xmlns:a16="http://schemas.microsoft.com/office/drawing/2014/main" id="{AC2D9FAA-41D7-3A58-26A3-E1ED824A6387}"/>
              </a:ext>
            </a:extLst>
          </p:cNvPr>
          <p:cNvSpPr txBox="1"/>
          <p:nvPr/>
        </p:nvSpPr>
        <p:spPr>
          <a:xfrm>
            <a:off x="4692627" y="528268"/>
            <a:ext cx="6097162" cy="338554"/>
          </a:xfrm>
          <a:prstGeom prst="rect">
            <a:avLst/>
          </a:prstGeom>
          <a:noFill/>
        </p:spPr>
        <p:txBody>
          <a:bodyPr wrap="square">
            <a:spAutoFit/>
          </a:bodyPr>
          <a:lstStyle/>
          <a:p>
            <a:r>
              <a:rPr lang="en-US" sz="1600" b="1">
                <a:solidFill>
                  <a:srgbClr val="C00000"/>
                </a:solidFill>
                <a:latin typeface="Montserrat" pitchFamily="2" charset="0"/>
              </a:rPr>
              <a:t>Cluster 0</a:t>
            </a:r>
            <a:endParaRPr lang="en-US" sz="1600">
              <a:solidFill>
                <a:srgbClr val="C00000"/>
              </a:solidFill>
            </a:endParaRPr>
          </a:p>
        </p:txBody>
      </p:sp>
      <p:pic>
        <p:nvPicPr>
          <p:cNvPr id="8" name="Picture 7">
            <a:extLst>
              <a:ext uri="{FF2B5EF4-FFF2-40B4-BE49-F238E27FC236}">
                <a16:creationId xmlns:a16="http://schemas.microsoft.com/office/drawing/2014/main" id="{834BF6F0-0CF1-DC54-94A8-99813F0337E1}"/>
              </a:ext>
            </a:extLst>
          </p:cNvPr>
          <p:cNvPicPr>
            <a:picLocks noChangeAspect="1"/>
          </p:cNvPicPr>
          <p:nvPr/>
        </p:nvPicPr>
        <p:blipFill>
          <a:blip r:embed="rId2"/>
          <a:stretch>
            <a:fillRect/>
          </a:stretch>
        </p:blipFill>
        <p:spPr>
          <a:xfrm>
            <a:off x="6096000" y="866822"/>
            <a:ext cx="4009314" cy="2860473"/>
          </a:xfrm>
          <a:prstGeom prst="rect">
            <a:avLst/>
          </a:prstGeom>
        </p:spPr>
      </p:pic>
      <p:pic>
        <p:nvPicPr>
          <p:cNvPr id="12" name="Picture 11">
            <a:extLst>
              <a:ext uri="{FF2B5EF4-FFF2-40B4-BE49-F238E27FC236}">
                <a16:creationId xmlns:a16="http://schemas.microsoft.com/office/drawing/2014/main" id="{6C45ECAF-1BB8-469F-6AF5-B06721782A11}"/>
              </a:ext>
            </a:extLst>
          </p:cNvPr>
          <p:cNvPicPr>
            <a:picLocks noChangeAspect="1"/>
          </p:cNvPicPr>
          <p:nvPr/>
        </p:nvPicPr>
        <p:blipFill>
          <a:blip r:embed="rId3"/>
          <a:stretch>
            <a:fillRect/>
          </a:stretch>
        </p:blipFill>
        <p:spPr>
          <a:xfrm>
            <a:off x="1402210" y="3872223"/>
            <a:ext cx="4324385" cy="2939779"/>
          </a:xfrm>
          <a:prstGeom prst="rect">
            <a:avLst/>
          </a:prstGeom>
        </p:spPr>
      </p:pic>
      <p:pic>
        <p:nvPicPr>
          <p:cNvPr id="14" name="Picture 13">
            <a:extLst>
              <a:ext uri="{FF2B5EF4-FFF2-40B4-BE49-F238E27FC236}">
                <a16:creationId xmlns:a16="http://schemas.microsoft.com/office/drawing/2014/main" id="{67ED49C2-5C8D-A4CD-A6BE-BABE89DDA363}"/>
              </a:ext>
            </a:extLst>
          </p:cNvPr>
          <p:cNvPicPr>
            <a:picLocks noChangeAspect="1"/>
          </p:cNvPicPr>
          <p:nvPr/>
        </p:nvPicPr>
        <p:blipFill>
          <a:blip r:embed="rId4"/>
          <a:stretch>
            <a:fillRect/>
          </a:stretch>
        </p:blipFill>
        <p:spPr>
          <a:xfrm>
            <a:off x="6096000" y="3872223"/>
            <a:ext cx="4080659" cy="2939779"/>
          </a:xfrm>
          <a:prstGeom prst="rect">
            <a:avLst/>
          </a:prstGeom>
        </p:spPr>
      </p:pic>
      <p:pic>
        <p:nvPicPr>
          <p:cNvPr id="16" name="Picture 15">
            <a:extLst>
              <a:ext uri="{FF2B5EF4-FFF2-40B4-BE49-F238E27FC236}">
                <a16:creationId xmlns:a16="http://schemas.microsoft.com/office/drawing/2014/main" id="{AA4964EE-B48D-396C-6B23-60C41E8218C6}"/>
              </a:ext>
            </a:extLst>
          </p:cNvPr>
          <p:cNvPicPr>
            <a:picLocks noChangeAspect="1"/>
          </p:cNvPicPr>
          <p:nvPr/>
        </p:nvPicPr>
        <p:blipFill>
          <a:blip r:embed="rId5"/>
          <a:stretch>
            <a:fillRect/>
          </a:stretch>
        </p:blipFill>
        <p:spPr>
          <a:xfrm>
            <a:off x="1402210" y="866823"/>
            <a:ext cx="4324385" cy="2759178"/>
          </a:xfrm>
          <a:prstGeom prst="rect">
            <a:avLst/>
          </a:prstGeom>
        </p:spPr>
      </p:pic>
    </p:spTree>
    <p:extLst>
      <p:ext uri="{BB962C8B-B14F-4D97-AF65-F5344CB8AC3E}">
        <p14:creationId xmlns:p14="http://schemas.microsoft.com/office/powerpoint/2010/main" val="3147366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05640E-D1D1-C69A-4232-201F59081C36}"/>
              </a:ext>
            </a:extLst>
          </p:cNvPr>
          <p:cNvSpPr txBox="1"/>
          <p:nvPr/>
        </p:nvSpPr>
        <p:spPr>
          <a:xfrm>
            <a:off x="800973" y="405157"/>
            <a:ext cx="6097162" cy="461665"/>
          </a:xfrm>
          <a:prstGeom prst="rect">
            <a:avLst/>
          </a:prstGeom>
          <a:noFill/>
        </p:spPr>
        <p:txBody>
          <a:bodyPr wrap="square">
            <a:spAutoFit/>
          </a:bodyPr>
          <a:lstStyle/>
          <a:p>
            <a:r>
              <a:rPr lang="en-US" sz="2400" b="1">
                <a:latin typeface="Montserrat" pitchFamily="2" charset="0"/>
              </a:rPr>
              <a:t>Cluster Representation (cont.)</a:t>
            </a:r>
            <a:endParaRPr lang="en-US" sz="2400"/>
          </a:p>
        </p:txBody>
      </p:sp>
      <p:sp>
        <p:nvSpPr>
          <p:cNvPr id="6" name="TextBox 5">
            <a:extLst>
              <a:ext uri="{FF2B5EF4-FFF2-40B4-BE49-F238E27FC236}">
                <a16:creationId xmlns:a16="http://schemas.microsoft.com/office/drawing/2014/main" id="{AC2D9FAA-41D7-3A58-26A3-E1ED824A6387}"/>
              </a:ext>
            </a:extLst>
          </p:cNvPr>
          <p:cNvSpPr txBox="1"/>
          <p:nvPr/>
        </p:nvSpPr>
        <p:spPr>
          <a:xfrm>
            <a:off x="5809451" y="528268"/>
            <a:ext cx="6097162" cy="338554"/>
          </a:xfrm>
          <a:prstGeom prst="rect">
            <a:avLst/>
          </a:prstGeom>
          <a:noFill/>
        </p:spPr>
        <p:txBody>
          <a:bodyPr wrap="square">
            <a:spAutoFit/>
          </a:bodyPr>
          <a:lstStyle/>
          <a:p>
            <a:r>
              <a:rPr lang="en-US" sz="1600" b="1">
                <a:solidFill>
                  <a:srgbClr val="C00000"/>
                </a:solidFill>
                <a:latin typeface="Montserrat" pitchFamily="2" charset="0"/>
              </a:rPr>
              <a:t>Cluster 1</a:t>
            </a:r>
            <a:endParaRPr lang="en-US" sz="1600">
              <a:solidFill>
                <a:srgbClr val="C00000"/>
              </a:solidFill>
            </a:endParaRPr>
          </a:p>
        </p:txBody>
      </p:sp>
      <p:pic>
        <p:nvPicPr>
          <p:cNvPr id="7" name="Picture 6">
            <a:extLst>
              <a:ext uri="{FF2B5EF4-FFF2-40B4-BE49-F238E27FC236}">
                <a16:creationId xmlns:a16="http://schemas.microsoft.com/office/drawing/2014/main" id="{245FA0E7-DBFC-4F59-B96E-CC22C5DD04A4}"/>
              </a:ext>
            </a:extLst>
          </p:cNvPr>
          <p:cNvPicPr>
            <a:picLocks noChangeAspect="1"/>
          </p:cNvPicPr>
          <p:nvPr/>
        </p:nvPicPr>
        <p:blipFill>
          <a:blip r:embed="rId2"/>
          <a:stretch>
            <a:fillRect/>
          </a:stretch>
        </p:blipFill>
        <p:spPr>
          <a:xfrm>
            <a:off x="6198376" y="866823"/>
            <a:ext cx="3978283" cy="2838334"/>
          </a:xfrm>
          <a:prstGeom prst="rect">
            <a:avLst/>
          </a:prstGeom>
        </p:spPr>
      </p:pic>
      <p:pic>
        <p:nvPicPr>
          <p:cNvPr id="11" name="Picture 10">
            <a:extLst>
              <a:ext uri="{FF2B5EF4-FFF2-40B4-BE49-F238E27FC236}">
                <a16:creationId xmlns:a16="http://schemas.microsoft.com/office/drawing/2014/main" id="{B20BD392-CB64-54A3-AABE-1228BDD3F06A}"/>
              </a:ext>
            </a:extLst>
          </p:cNvPr>
          <p:cNvPicPr>
            <a:picLocks noChangeAspect="1"/>
          </p:cNvPicPr>
          <p:nvPr/>
        </p:nvPicPr>
        <p:blipFill>
          <a:blip r:embed="rId3"/>
          <a:stretch>
            <a:fillRect/>
          </a:stretch>
        </p:blipFill>
        <p:spPr>
          <a:xfrm>
            <a:off x="1382939" y="3853613"/>
            <a:ext cx="4324385" cy="2939779"/>
          </a:xfrm>
          <a:prstGeom prst="rect">
            <a:avLst/>
          </a:prstGeom>
        </p:spPr>
      </p:pic>
      <p:pic>
        <p:nvPicPr>
          <p:cNvPr id="15" name="Picture 14">
            <a:extLst>
              <a:ext uri="{FF2B5EF4-FFF2-40B4-BE49-F238E27FC236}">
                <a16:creationId xmlns:a16="http://schemas.microsoft.com/office/drawing/2014/main" id="{BDCCE185-BCB4-E416-E39B-0E9112757E78}"/>
              </a:ext>
            </a:extLst>
          </p:cNvPr>
          <p:cNvPicPr>
            <a:picLocks noChangeAspect="1"/>
          </p:cNvPicPr>
          <p:nvPr/>
        </p:nvPicPr>
        <p:blipFill>
          <a:blip r:embed="rId4"/>
          <a:stretch>
            <a:fillRect/>
          </a:stretch>
        </p:blipFill>
        <p:spPr>
          <a:xfrm>
            <a:off x="6096000" y="3853613"/>
            <a:ext cx="4080659" cy="2840366"/>
          </a:xfrm>
          <a:prstGeom prst="rect">
            <a:avLst/>
          </a:prstGeom>
        </p:spPr>
      </p:pic>
      <p:pic>
        <p:nvPicPr>
          <p:cNvPr id="17" name="Picture 16">
            <a:extLst>
              <a:ext uri="{FF2B5EF4-FFF2-40B4-BE49-F238E27FC236}">
                <a16:creationId xmlns:a16="http://schemas.microsoft.com/office/drawing/2014/main" id="{A5B9E037-749E-09FA-9BF9-A6048F999749}"/>
              </a:ext>
            </a:extLst>
          </p:cNvPr>
          <p:cNvPicPr>
            <a:picLocks noChangeAspect="1"/>
          </p:cNvPicPr>
          <p:nvPr/>
        </p:nvPicPr>
        <p:blipFill>
          <a:blip r:embed="rId5"/>
          <a:stretch>
            <a:fillRect/>
          </a:stretch>
        </p:blipFill>
        <p:spPr>
          <a:xfrm>
            <a:off x="1382940" y="866822"/>
            <a:ext cx="4426512" cy="2824341"/>
          </a:xfrm>
          <a:prstGeom prst="rect">
            <a:avLst/>
          </a:prstGeom>
        </p:spPr>
      </p:pic>
    </p:spTree>
    <p:extLst>
      <p:ext uri="{BB962C8B-B14F-4D97-AF65-F5344CB8AC3E}">
        <p14:creationId xmlns:p14="http://schemas.microsoft.com/office/powerpoint/2010/main" val="1278174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7BA63F-D30B-FC54-2B91-61E99AEC7277}"/>
              </a:ext>
            </a:extLst>
          </p:cNvPr>
          <p:cNvSpPr>
            <a:spLocks noGrp="1"/>
          </p:cNvSpPr>
          <p:nvPr>
            <p:ph type="title"/>
          </p:nvPr>
        </p:nvSpPr>
        <p:spPr>
          <a:xfrm>
            <a:off x="859139" y="476809"/>
            <a:ext cx="3559297" cy="626056"/>
          </a:xfrm>
        </p:spPr>
        <p:txBody>
          <a:bodyPr>
            <a:normAutofit/>
          </a:bodyPr>
          <a:lstStyle/>
          <a:p>
            <a:r>
              <a:rPr lang="en-US" sz="3200" b="1">
                <a:latin typeface="Montserrat" pitchFamily="2" charset="0"/>
              </a:rPr>
              <a:t>Topic Modeling</a:t>
            </a:r>
            <a:endParaRPr lang="en-SG" sz="3200" b="1">
              <a:latin typeface="Montserrat" pitchFamily="2" charset="0"/>
            </a:endParaRPr>
          </a:p>
        </p:txBody>
      </p:sp>
      <p:sp>
        <p:nvSpPr>
          <p:cNvPr id="5" name="Title 1">
            <a:extLst>
              <a:ext uri="{FF2B5EF4-FFF2-40B4-BE49-F238E27FC236}">
                <a16:creationId xmlns:a16="http://schemas.microsoft.com/office/drawing/2014/main" id="{394CE4ED-6AA4-E635-D256-34EF48FB7714}"/>
              </a:ext>
            </a:extLst>
          </p:cNvPr>
          <p:cNvSpPr txBox="1">
            <a:spLocks/>
          </p:cNvSpPr>
          <p:nvPr/>
        </p:nvSpPr>
        <p:spPr>
          <a:xfrm>
            <a:off x="859139" y="1718114"/>
            <a:ext cx="5115873" cy="62605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rgbClr val="C00000"/>
                </a:solidFill>
                <a:latin typeface="Montserrat" pitchFamily="2" charset="0"/>
              </a:rPr>
              <a:t>Latent Dirichlet Allocation (LDA)</a:t>
            </a:r>
            <a:endParaRPr lang="en-SG" sz="3200" b="1">
              <a:solidFill>
                <a:srgbClr val="C00000"/>
              </a:solidFill>
              <a:latin typeface="Montserrat" pitchFamily="2" charset="0"/>
            </a:endParaRPr>
          </a:p>
        </p:txBody>
      </p:sp>
      <p:sp>
        <p:nvSpPr>
          <p:cNvPr id="7" name="TextBox 6">
            <a:extLst>
              <a:ext uri="{FF2B5EF4-FFF2-40B4-BE49-F238E27FC236}">
                <a16:creationId xmlns:a16="http://schemas.microsoft.com/office/drawing/2014/main" id="{AB19FF87-8D5D-C8D5-B144-F09BDF3CA410}"/>
              </a:ext>
            </a:extLst>
          </p:cNvPr>
          <p:cNvSpPr txBox="1"/>
          <p:nvPr/>
        </p:nvSpPr>
        <p:spPr>
          <a:xfrm>
            <a:off x="859139" y="2235651"/>
            <a:ext cx="6798088" cy="369332"/>
          </a:xfrm>
          <a:prstGeom prst="rect">
            <a:avLst/>
          </a:prstGeom>
          <a:noFill/>
        </p:spPr>
        <p:txBody>
          <a:bodyPr wrap="square">
            <a:spAutoFit/>
          </a:bodyPr>
          <a:lstStyle/>
          <a:p>
            <a:pPr marL="285750" indent="-285750">
              <a:buFont typeface="Arial" panose="020B0604020202020204" pitchFamily="34" charset="0"/>
              <a:buChar char="•"/>
            </a:pPr>
            <a:r>
              <a:rPr lang="en-SG">
                <a:latin typeface="Montserrat" pitchFamily="2" charset="0"/>
              </a:rPr>
              <a:t>Assume all the documents built by several topics</a:t>
            </a:r>
            <a:endParaRPr lang="en-SG" sz="1800">
              <a:latin typeface="Montserrat" pitchFamily="2" charset="0"/>
            </a:endParaRPr>
          </a:p>
        </p:txBody>
      </p:sp>
      <p:sp>
        <p:nvSpPr>
          <p:cNvPr id="8" name="TextBox 7">
            <a:extLst>
              <a:ext uri="{FF2B5EF4-FFF2-40B4-BE49-F238E27FC236}">
                <a16:creationId xmlns:a16="http://schemas.microsoft.com/office/drawing/2014/main" id="{1C121732-B490-249E-9B86-A24BE1F83DEF}"/>
              </a:ext>
            </a:extLst>
          </p:cNvPr>
          <p:cNvSpPr txBox="1"/>
          <p:nvPr/>
        </p:nvSpPr>
        <p:spPr>
          <a:xfrm>
            <a:off x="868446" y="2677041"/>
            <a:ext cx="6798088" cy="646331"/>
          </a:xfrm>
          <a:prstGeom prst="rect">
            <a:avLst/>
          </a:prstGeom>
          <a:noFill/>
        </p:spPr>
        <p:txBody>
          <a:bodyPr wrap="square">
            <a:spAutoFit/>
          </a:bodyPr>
          <a:lstStyle/>
          <a:p>
            <a:pPr marL="285750" indent="-285750">
              <a:buFont typeface="Arial" panose="020B0604020202020204" pitchFamily="34" charset="0"/>
              <a:buChar char="•"/>
            </a:pPr>
            <a:r>
              <a:rPr lang="en-SG">
                <a:latin typeface="Montserrat" pitchFamily="2" charset="0"/>
              </a:rPr>
              <a:t>Generate the topic by mixture of words by calculating the distribution value</a:t>
            </a:r>
            <a:endParaRPr lang="en-SG" sz="1800">
              <a:latin typeface="Montserrat" pitchFamily="2" charset="0"/>
            </a:endParaRPr>
          </a:p>
        </p:txBody>
      </p:sp>
      <p:sp>
        <p:nvSpPr>
          <p:cNvPr id="9" name="Title 1">
            <a:extLst>
              <a:ext uri="{FF2B5EF4-FFF2-40B4-BE49-F238E27FC236}">
                <a16:creationId xmlns:a16="http://schemas.microsoft.com/office/drawing/2014/main" id="{FEB5EC3E-5D70-B39F-BE95-DBD5226776FC}"/>
              </a:ext>
            </a:extLst>
          </p:cNvPr>
          <p:cNvSpPr txBox="1">
            <a:spLocks/>
          </p:cNvSpPr>
          <p:nvPr/>
        </p:nvSpPr>
        <p:spPr>
          <a:xfrm>
            <a:off x="868446" y="3534629"/>
            <a:ext cx="5115873" cy="6260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a:solidFill>
                  <a:srgbClr val="C00000"/>
                </a:solidFill>
                <a:latin typeface="Montserrat" pitchFamily="2" charset="0"/>
              </a:rPr>
              <a:t>BERT (</a:t>
            </a:r>
            <a:r>
              <a:rPr lang="en-US" sz="2200" b="1" err="1">
                <a:solidFill>
                  <a:srgbClr val="C00000"/>
                </a:solidFill>
                <a:latin typeface="Montserrat" pitchFamily="2" charset="0"/>
              </a:rPr>
              <a:t>BERTopic</a:t>
            </a:r>
            <a:r>
              <a:rPr lang="en-US" sz="2200" b="1">
                <a:solidFill>
                  <a:srgbClr val="C00000"/>
                </a:solidFill>
                <a:latin typeface="Montserrat" pitchFamily="2" charset="0"/>
              </a:rPr>
              <a:t>)</a:t>
            </a:r>
            <a:endParaRPr lang="en-SG" sz="2200" b="1">
              <a:solidFill>
                <a:srgbClr val="C00000"/>
              </a:solidFill>
              <a:latin typeface="Montserrat" pitchFamily="2" charset="0"/>
            </a:endParaRPr>
          </a:p>
        </p:txBody>
      </p:sp>
      <p:sp>
        <p:nvSpPr>
          <p:cNvPr id="10" name="TextBox 9">
            <a:extLst>
              <a:ext uri="{FF2B5EF4-FFF2-40B4-BE49-F238E27FC236}">
                <a16:creationId xmlns:a16="http://schemas.microsoft.com/office/drawing/2014/main" id="{0D1F420A-023D-F9E3-C406-5D045BF9AC83}"/>
              </a:ext>
            </a:extLst>
          </p:cNvPr>
          <p:cNvSpPr txBox="1"/>
          <p:nvPr/>
        </p:nvSpPr>
        <p:spPr>
          <a:xfrm>
            <a:off x="868446" y="4095708"/>
            <a:ext cx="6798088" cy="369332"/>
          </a:xfrm>
          <a:prstGeom prst="rect">
            <a:avLst/>
          </a:prstGeom>
          <a:noFill/>
        </p:spPr>
        <p:txBody>
          <a:bodyPr wrap="square">
            <a:spAutoFit/>
          </a:bodyPr>
          <a:lstStyle/>
          <a:p>
            <a:pPr marL="285750" indent="-285750">
              <a:buFont typeface="Arial" panose="020B0604020202020204" pitchFamily="34" charset="0"/>
              <a:buChar char="•"/>
            </a:pPr>
            <a:r>
              <a:rPr lang="en-SG">
                <a:latin typeface="Montserrat" pitchFamily="2" charset="0"/>
              </a:rPr>
              <a:t>Utilize BERT LLM</a:t>
            </a:r>
            <a:endParaRPr lang="en-SG" sz="1800">
              <a:latin typeface="Montserrat" pitchFamily="2" charset="0"/>
            </a:endParaRPr>
          </a:p>
        </p:txBody>
      </p:sp>
      <p:sp>
        <p:nvSpPr>
          <p:cNvPr id="11" name="TextBox 10">
            <a:extLst>
              <a:ext uri="{FF2B5EF4-FFF2-40B4-BE49-F238E27FC236}">
                <a16:creationId xmlns:a16="http://schemas.microsoft.com/office/drawing/2014/main" id="{02A57D7A-D094-7E37-3604-166497B27105}"/>
              </a:ext>
            </a:extLst>
          </p:cNvPr>
          <p:cNvSpPr txBox="1"/>
          <p:nvPr/>
        </p:nvSpPr>
        <p:spPr>
          <a:xfrm>
            <a:off x="877753" y="4537098"/>
            <a:ext cx="6798088" cy="369332"/>
          </a:xfrm>
          <a:prstGeom prst="rect">
            <a:avLst/>
          </a:prstGeom>
          <a:noFill/>
        </p:spPr>
        <p:txBody>
          <a:bodyPr wrap="square">
            <a:spAutoFit/>
          </a:bodyPr>
          <a:lstStyle/>
          <a:p>
            <a:pPr marL="285750" indent="-285750">
              <a:buFont typeface="Arial" panose="020B0604020202020204" pitchFamily="34" charset="0"/>
              <a:buChar char="•"/>
            </a:pPr>
            <a:r>
              <a:rPr lang="en-SG">
                <a:latin typeface="Montserrat" pitchFamily="2" charset="0"/>
              </a:rPr>
              <a:t>Generate the number of topics exists for all documents</a:t>
            </a:r>
            <a:endParaRPr lang="en-SG" sz="1800">
              <a:latin typeface="Montserrat" pitchFamily="2" charset="0"/>
            </a:endParaRPr>
          </a:p>
        </p:txBody>
      </p:sp>
      <p:sp>
        <p:nvSpPr>
          <p:cNvPr id="12" name="TextBox 11">
            <a:extLst>
              <a:ext uri="{FF2B5EF4-FFF2-40B4-BE49-F238E27FC236}">
                <a16:creationId xmlns:a16="http://schemas.microsoft.com/office/drawing/2014/main" id="{109FF1D8-CCB5-0755-6D60-7EE95BBCEC18}"/>
              </a:ext>
            </a:extLst>
          </p:cNvPr>
          <p:cNvSpPr txBox="1"/>
          <p:nvPr/>
        </p:nvSpPr>
        <p:spPr>
          <a:xfrm>
            <a:off x="877753" y="5009168"/>
            <a:ext cx="6798088" cy="369332"/>
          </a:xfrm>
          <a:prstGeom prst="rect">
            <a:avLst/>
          </a:prstGeom>
          <a:noFill/>
        </p:spPr>
        <p:txBody>
          <a:bodyPr wrap="square">
            <a:spAutoFit/>
          </a:bodyPr>
          <a:lstStyle/>
          <a:p>
            <a:pPr marL="285750" indent="-285750">
              <a:buFont typeface="Arial" panose="020B0604020202020204" pitchFamily="34" charset="0"/>
              <a:buChar char="•"/>
            </a:pPr>
            <a:r>
              <a:rPr lang="en-SG">
                <a:latin typeface="Montserrat" pitchFamily="2" charset="0"/>
              </a:rPr>
              <a:t>Generate the topic by mixture of words</a:t>
            </a:r>
            <a:endParaRPr lang="en-SG" sz="1800">
              <a:latin typeface="Montserrat" pitchFamily="2" charset="0"/>
            </a:endParaRPr>
          </a:p>
        </p:txBody>
      </p:sp>
    </p:spTree>
    <p:extLst>
      <p:ext uri="{BB962C8B-B14F-4D97-AF65-F5344CB8AC3E}">
        <p14:creationId xmlns:p14="http://schemas.microsoft.com/office/powerpoint/2010/main" val="3340269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40F065-F4B4-A879-3452-8B157172993D}"/>
              </a:ext>
            </a:extLst>
          </p:cNvPr>
          <p:cNvPicPr>
            <a:picLocks noChangeAspect="1"/>
          </p:cNvPicPr>
          <p:nvPr/>
        </p:nvPicPr>
        <p:blipFill>
          <a:blip r:embed="rId2"/>
          <a:stretch>
            <a:fillRect/>
          </a:stretch>
        </p:blipFill>
        <p:spPr>
          <a:xfrm>
            <a:off x="5912190" y="1042454"/>
            <a:ext cx="5144372" cy="5144372"/>
          </a:xfrm>
          <a:prstGeom prst="rect">
            <a:avLst/>
          </a:prstGeom>
        </p:spPr>
      </p:pic>
      <p:sp>
        <p:nvSpPr>
          <p:cNvPr id="6" name="Title 1">
            <a:extLst>
              <a:ext uri="{FF2B5EF4-FFF2-40B4-BE49-F238E27FC236}">
                <a16:creationId xmlns:a16="http://schemas.microsoft.com/office/drawing/2014/main" id="{0C16B0F3-001B-9A83-FE4C-D74FBABAAD78}"/>
              </a:ext>
            </a:extLst>
          </p:cNvPr>
          <p:cNvSpPr>
            <a:spLocks noGrp="1"/>
          </p:cNvSpPr>
          <p:nvPr>
            <p:ph type="title"/>
          </p:nvPr>
        </p:nvSpPr>
        <p:spPr>
          <a:xfrm>
            <a:off x="859139" y="476809"/>
            <a:ext cx="4731963" cy="626056"/>
          </a:xfrm>
        </p:spPr>
        <p:txBody>
          <a:bodyPr>
            <a:normAutofit fontScale="90000"/>
          </a:bodyPr>
          <a:lstStyle/>
          <a:p>
            <a:r>
              <a:rPr lang="en-US" sz="3200" b="1">
                <a:latin typeface="Montserrat" pitchFamily="2" charset="0"/>
              </a:rPr>
              <a:t>LDA Optimal Number of Topics</a:t>
            </a:r>
            <a:endParaRPr lang="en-SG" sz="3200" b="1">
              <a:latin typeface="Montserrat" pitchFamily="2" charset="0"/>
            </a:endParaRPr>
          </a:p>
        </p:txBody>
      </p:sp>
      <p:sp>
        <p:nvSpPr>
          <p:cNvPr id="7" name="Title 1">
            <a:extLst>
              <a:ext uri="{FF2B5EF4-FFF2-40B4-BE49-F238E27FC236}">
                <a16:creationId xmlns:a16="http://schemas.microsoft.com/office/drawing/2014/main" id="{8638D157-0B01-7112-2A16-9FA1F0C399E4}"/>
              </a:ext>
            </a:extLst>
          </p:cNvPr>
          <p:cNvSpPr txBox="1">
            <a:spLocks/>
          </p:cNvSpPr>
          <p:nvPr/>
        </p:nvSpPr>
        <p:spPr>
          <a:xfrm>
            <a:off x="859139" y="3574504"/>
            <a:ext cx="3887365" cy="6260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a:latin typeface="Montserrat" pitchFamily="2" charset="0"/>
              </a:rPr>
              <a:t>Coherence score maximized during 3 topics</a:t>
            </a:r>
            <a:endParaRPr lang="en-SG" sz="2000">
              <a:latin typeface="Montserrat" pitchFamily="2" charset="0"/>
            </a:endParaRPr>
          </a:p>
        </p:txBody>
      </p:sp>
      <p:sp>
        <p:nvSpPr>
          <p:cNvPr id="8" name="Title 1">
            <a:extLst>
              <a:ext uri="{FF2B5EF4-FFF2-40B4-BE49-F238E27FC236}">
                <a16:creationId xmlns:a16="http://schemas.microsoft.com/office/drawing/2014/main" id="{2E8995CD-16B0-E1B2-563A-7DDE40A0A5B5}"/>
              </a:ext>
            </a:extLst>
          </p:cNvPr>
          <p:cNvSpPr txBox="1">
            <a:spLocks/>
          </p:cNvSpPr>
          <p:nvPr/>
        </p:nvSpPr>
        <p:spPr>
          <a:xfrm>
            <a:off x="859139" y="2168289"/>
            <a:ext cx="4857607" cy="109318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a:latin typeface="Montserrat" pitchFamily="2" charset="0"/>
              </a:rPr>
              <a:t>Assuming optimal number of topics for </a:t>
            </a:r>
            <a:r>
              <a:rPr lang="en-US" sz="2000" b="1">
                <a:latin typeface="Montserrat" pitchFamily="2" charset="0"/>
              </a:rPr>
              <a:t>all data </a:t>
            </a:r>
            <a:r>
              <a:rPr lang="en-US" sz="2000">
                <a:latin typeface="Montserrat" pitchFamily="2" charset="0"/>
              </a:rPr>
              <a:t>will be applied when extracting topic for </a:t>
            </a:r>
            <a:r>
              <a:rPr lang="en-US" sz="2000" b="1">
                <a:latin typeface="Montserrat" pitchFamily="2" charset="0"/>
              </a:rPr>
              <a:t>each cluster</a:t>
            </a:r>
            <a:endParaRPr lang="en-SG" sz="2000" b="1">
              <a:latin typeface="Montserrat" pitchFamily="2" charset="0"/>
            </a:endParaRPr>
          </a:p>
        </p:txBody>
      </p:sp>
      <p:sp>
        <p:nvSpPr>
          <p:cNvPr id="9" name="Title 1">
            <a:extLst>
              <a:ext uri="{FF2B5EF4-FFF2-40B4-BE49-F238E27FC236}">
                <a16:creationId xmlns:a16="http://schemas.microsoft.com/office/drawing/2014/main" id="{EFF78E2D-48EC-57F3-8D17-C1AF170BE141}"/>
              </a:ext>
            </a:extLst>
          </p:cNvPr>
          <p:cNvSpPr txBox="1">
            <a:spLocks/>
          </p:cNvSpPr>
          <p:nvPr/>
        </p:nvSpPr>
        <p:spPr>
          <a:xfrm>
            <a:off x="859138" y="4542491"/>
            <a:ext cx="3887365" cy="62605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a:latin typeface="Montserrat" pitchFamily="2" charset="0"/>
              </a:rPr>
              <a:t>Optimal number of topics is 3</a:t>
            </a:r>
            <a:endParaRPr lang="en-SG" sz="2000">
              <a:latin typeface="Montserrat" pitchFamily="2" charset="0"/>
            </a:endParaRPr>
          </a:p>
        </p:txBody>
      </p:sp>
    </p:spTree>
    <p:extLst>
      <p:ext uri="{BB962C8B-B14F-4D97-AF65-F5344CB8AC3E}">
        <p14:creationId xmlns:p14="http://schemas.microsoft.com/office/powerpoint/2010/main" val="3133171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EB1941-7FA9-8889-3D76-A15241AE02DD}"/>
              </a:ext>
            </a:extLst>
          </p:cNvPr>
          <p:cNvSpPr>
            <a:spLocks noGrp="1"/>
          </p:cNvSpPr>
          <p:nvPr>
            <p:ph type="title"/>
          </p:nvPr>
        </p:nvSpPr>
        <p:spPr>
          <a:xfrm>
            <a:off x="866119" y="316265"/>
            <a:ext cx="3559297" cy="626056"/>
          </a:xfrm>
        </p:spPr>
        <p:txBody>
          <a:bodyPr>
            <a:normAutofit/>
          </a:bodyPr>
          <a:lstStyle/>
          <a:p>
            <a:r>
              <a:rPr lang="en-US" sz="3200" b="1">
                <a:latin typeface="Montserrat" pitchFamily="2" charset="0"/>
              </a:rPr>
              <a:t>LDA vs BERT</a:t>
            </a:r>
            <a:endParaRPr lang="en-SG" sz="3200" b="1">
              <a:latin typeface="Montserrat" pitchFamily="2" charset="0"/>
            </a:endParaRPr>
          </a:p>
        </p:txBody>
      </p:sp>
      <p:graphicFrame>
        <p:nvGraphicFramePr>
          <p:cNvPr id="5" name="Content Placeholder 3">
            <a:extLst>
              <a:ext uri="{FF2B5EF4-FFF2-40B4-BE49-F238E27FC236}">
                <a16:creationId xmlns:a16="http://schemas.microsoft.com/office/drawing/2014/main" id="{C528FD84-1EC4-AFEC-C181-50F6943F6D9B}"/>
              </a:ext>
            </a:extLst>
          </p:cNvPr>
          <p:cNvGraphicFramePr>
            <a:graphicFrameLocks noGrp="1"/>
          </p:cNvGraphicFramePr>
          <p:nvPr>
            <p:ph idx="1"/>
            <p:extLst>
              <p:ext uri="{D42A27DB-BD31-4B8C-83A1-F6EECF244321}">
                <p14:modId xmlns:p14="http://schemas.microsoft.com/office/powerpoint/2010/main" val="999157826"/>
              </p:ext>
            </p:extLst>
          </p:nvPr>
        </p:nvGraphicFramePr>
        <p:xfrm>
          <a:off x="2590802" y="1450068"/>
          <a:ext cx="7010396" cy="2233676"/>
        </p:xfrm>
        <a:graphic>
          <a:graphicData uri="http://schemas.openxmlformats.org/drawingml/2006/table">
            <a:tbl>
              <a:tblPr firstRow="1" bandRow="1">
                <a:tableStyleId>{5C22544A-7EE6-4342-B048-85BDC9FD1C3A}</a:tableStyleId>
              </a:tblPr>
              <a:tblGrid>
                <a:gridCol w="1752599">
                  <a:extLst>
                    <a:ext uri="{9D8B030D-6E8A-4147-A177-3AD203B41FA5}">
                      <a16:colId xmlns:a16="http://schemas.microsoft.com/office/drawing/2014/main" val="3052397331"/>
                    </a:ext>
                  </a:extLst>
                </a:gridCol>
                <a:gridCol w="1752599">
                  <a:extLst>
                    <a:ext uri="{9D8B030D-6E8A-4147-A177-3AD203B41FA5}">
                      <a16:colId xmlns:a16="http://schemas.microsoft.com/office/drawing/2014/main" val="3571405118"/>
                    </a:ext>
                  </a:extLst>
                </a:gridCol>
                <a:gridCol w="1752599">
                  <a:extLst>
                    <a:ext uri="{9D8B030D-6E8A-4147-A177-3AD203B41FA5}">
                      <a16:colId xmlns:a16="http://schemas.microsoft.com/office/drawing/2014/main" val="2220572647"/>
                    </a:ext>
                  </a:extLst>
                </a:gridCol>
                <a:gridCol w="1752599">
                  <a:extLst>
                    <a:ext uri="{9D8B030D-6E8A-4147-A177-3AD203B41FA5}">
                      <a16:colId xmlns:a16="http://schemas.microsoft.com/office/drawing/2014/main" val="3344798963"/>
                    </a:ext>
                  </a:extLst>
                </a:gridCol>
              </a:tblGrid>
              <a:tr h="558419">
                <a:tc rowSpan="3">
                  <a:txBody>
                    <a:bodyPr/>
                    <a:lstStyle/>
                    <a:p>
                      <a:pPr algn="ctr"/>
                      <a:r>
                        <a:rPr lang="en-SG" sz="2000">
                          <a:latin typeface="Montserrat" pitchFamily="2" charset="0"/>
                        </a:rPr>
                        <a:t>Coherence Score</a:t>
                      </a:r>
                    </a:p>
                  </a:txBody>
                  <a:tcPr anchor="ctr"/>
                </a:tc>
                <a:tc>
                  <a:txBody>
                    <a:bodyPr/>
                    <a:lstStyle/>
                    <a:p>
                      <a:pPr algn="ctr"/>
                      <a:r>
                        <a:rPr lang="en-SG" sz="2000">
                          <a:latin typeface="Montserrat" pitchFamily="2" charset="0"/>
                        </a:rPr>
                        <a:t>Cluster-#</a:t>
                      </a:r>
                    </a:p>
                  </a:txBody>
                  <a:tcPr anchor="ctr"/>
                </a:tc>
                <a:tc>
                  <a:txBody>
                    <a:bodyPr/>
                    <a:lstStyle/>
                    <a:p>
                      <a:pPr algn="ctr"/>
                      <a:r>
                        <a:rPr lang="en-US" sz="2000">
                          <a:latin typeface="Montserrat" pitchFamily="2" charset="0"/>
                        </a:rPr>
                        <a:t>LDA</a:t>
                      </a:r>
                      <a:endParaRPr lang="en-SG" sz="2000">
                        <a:latin typeface="Montserrat" pitchFamily="2" charset="0"/>
                      </a:endParaRPr>
                    </a:p>
                  </a:txBody>
                  <a:tcPr anchor="ctr"/>
                </a:tc>
                <a:tc>
                  <a:txBody>
                    <a:bodyPr/>
                    <a:lstStyle/>
                    <a:p>
                      <a:pPr algn="ctr"/>
                      <a:r>
                        <a:rPr lang="en-US" sz="2000">
                          <a:latin typeface="Montserrat" pitchFamily="2" charset="0"/>
                        </a:rPr>
                        <a:t>BERT</a:t>
                      </a:r>
                      <a:endParaRPr lang="en-SG" sz="2000">
                        <a:latin typeface="Montserrat" pitchFamily="2" charset="0"/>
                      </a:endParaRPr>
                    </a:p>
                  </a:txBody>
                  <a:tcPr anchor="ctr">
                    <a:solidFill>
                      <a:srgbClr val="00B050"/>
                    </a:solidFill>
                  </a:tcPr>
                </a:tc>
                <a:extLst>
                  <a:ext uri="{0D108BD9-81ED-4DB2-BD59-A6C34878D82A}">
                    <a16:rowId xmlns:a16="http://schemas.microsoft.com/office/drawing/2014/main" val="665499581"/>
                  </a:ext>
                </a:extLst>
              </a:tr>
              <a:tr h="558419">
                <a:tc vMerge="1">
                  <a:txBody>
                    <a:bodyPr/>
                    <a:lstStyle/>
                    <a:p>
                      <a:endParaRPr lang="en-SG"/>
                    </a:p>
                  </a:txBody>
                  <a:tcPr/>
                </a:tc>
                <a:tc>
                  <a:txBody>
                    <a:bodyPr/>
                    <a:lstStyle/>
                    <a:p>
                      <a:pPr algn="ctr"/>
                      <a:r>
                        <a:rPr lang="en-SG" sz="1600" b="1">
                          <a:latin typeface="Montserrat" pitchFamily="2" charset="0"/>
                        </a:rPr>
                        <a:t>Cluster 0</a:t>
                      </a:r>
                    </a:p>
                  </a:txBody>
                  <a:tcPr anchor="ctr"/>
                </a:tc>
                <a:tc>
                  <a:txBody>
                    <a:bodyPr/>
                    <a:lstStyle/>
                    <a:p>
                      <a:pPr algn="ctr"/>
                      <a:r>
                        <a:rPr lang="en-SG" sz="1600" b="0">
                          <a:latin typeface="Montserrat" pitchFamily="2" charset="0"/>
                        </a:rPr>
                        <a:t>0.251</a:t>
                      </a:r>
                    </a:p>
                  </a:txBody>
                  <a:tcPr anchor="ctr"/>
                </a:tc>
                <a:tc>
                  <a:txBody>
                    <a:bodyPr/>
                    <a:lstStyle/>
                    <a:p>
                      <a:pPr algn="ctr"/>
                      <a:r>
                        <a:rPr lang="en-US" sz="1600" b="1">
                          <a:effectLst/>
                          <a:latin typeface="Montserrat" pitchFamily="2" charset="0"/>
                        </a:rPr>
                        <a:t>0.787</a:t>
                      </a:r>
                      <a:endParaRPr lang="en-SG" sz="1600" b="1">
                        <a:latin typeface="Montserrat" pitchFamily="2" charset="0"/>
                      </a:endParaRPr>
                    </a:p>
                  </a:txBody>
                  <a:tcPr anchor="ctr"/>
                </a:tc>
                <a:extLst>
                  <a:ext uri="{0D108BD9-81ED-4DB2-BD59-A6C34878D82A}">
                    <a16:rowId xmlns:a16="http://schemas.microsoft.com/office/drawing/2014/main" val="3533471322"/>
                  </a:ext>
                </a:extLst>
              </a:tr>
              <a:tr h="558419">
                <a:tc vMerge="1">
                  <a:txBody>
                    <a:bodyPr/>
                    <a:lstStyle/>
                    <a:p>
                      <a:pPr algn="ctr"/>
                      <a:endParaRPr lang="en-SG" sz="2000">
                        <a:latin typeface="Montserrat" pitchFamily="2" charset="0"/>
                      </a:endParaRPr>
                    </a:p>
                  </a:txBody>
                  <a:tcPr anchor="ctr"/>
                </a:tc>
                <a:tc>
                  <a:txBody>
                    <a:bodyPr/>
                    <a:lstStyle/>
                    <a:p>
                      <a:pPr algn="ctr"/>
                      <a:r>
                        <a:rPr lang="en-SG" sz="1600" b="1">
                          <a:latin typeface="Montserrat" pitchFamily="2" charset="0"/>
                        </a:rPr>
                        <a:t>Cluster 1</a:t>
                      </a:r>
                    </a:p>
                  </a:txBody>
                  <a:tcPr anchor="ctr"/>
                </a:tc>
                <a:tc>
                  <a:txBody>
                    <a:bodyPr/>
                    <a:lstStyle/>
                    <a:p>
                      <a:pPr algn="ctr"/>
                      <a:r>
                        <a:rPr lang="en-SG" sz="1600" b="0">
                          <a:latin typeface="Montserrat" pitchFamily="2" charset="0"/>
                        </a:rPr>
                        <a:t>0.235</a:t>
                      </a:r>
                    </a:p>
                  </a:txBody>
                  <a:tcPr anchor="ctr"/>
                </a:tc>
                <a:tc>
                  <a:txBody>
                    <a:bodyPr/>
                    <a:lstStyle/>
                    <a:p>
                      <a:pPr algn="ctr"/>
                      <a:r>
                        <a:rPr lang="en-SG" sz="1600" b="1">
                          <a:latin typeface="Montserrat" pitchFamily="2" charset="0"/>
                        </a:rPr>
                        <a:t>0.801</a:t>
                      </a:r>
                    </a:p>
                  </a:txBody>
                  <a:tcPr anchor="ctr"/>
                </a:tc>
                <a:extLst>
                  <a:ext uri="{0D108BD9-81ED-4DB2-BD59-A6C34878D82A}">
                    <a16:rowId xmlns:a16="http://schemas.microsoft.com/office/drawing/2014/main" val="4131747766"/>
                  </a:ext>
                </a:extLst>
              </a:tr>
              <a:tr h="558419">
                <a:tc gridSpan="2">
                  <a:txBody>
                    <a:bodyPr/>
                    <a:lstStyle/>
                    <a:p>
                      <a:pPr algn="l"/>
                      <a:r>
                        <a:rPr lang="en-SG" sz="1600" b="1">
                          <a:latin typeface="Montserrat" pitchFamily="2" charset="0"/>
                        </a:rPr>
                        <a:t>Average Coherence Score</a:t>
                      </a:r>
                    </a:p>
                  </a:txBody>
                  <a:tcPr anchor="ctr"/>
                </a:tc>
                <a:tc hMerge="1">
                  <a:txBody>
                    <a:bodyPr/>
                    <a:lstStyle/>
                    <a:p>
                      <a:pPr algn="ctr"/>
                      <a:endParaRPr lang="en-SG" sz="1600" b="1">
                        <a:latin typeface="Montserrat" pitchFamily="2" charset="0"/>
                      </a:endParaRPr>
                    </a:p>
                  </a:txBody>
                  <a:tcPr anchor="ctr"/>
                </a:tc>
                <a:tc>
                  <a:txBody>
                    <a:bodyPr/>
                    <a:lstStyle/>
                    <a:p>
                      <a:pPr algn="ctr"/>
                      <a:r>
                        <a:rPr lang="en-US" sz="1600" b="0" i="0" kern="1200">
                          <a:solidFill>
                            <a:schemeClr val="dk1"/>
                          </a:solidFill>
                          <a:effectLst/>
                          <a:latin typeface="Montserrat" pitchFamily="2" charset="0"/>
                          <a:ea typeface="+mn-ea"/>
                          <a:cs typeface="+mn-cs"/>
                        </a:rPr>
                        <a:t>0.243</a:t>
                      </a:r>
                      <a:endParaRPr lang="en-SG" sz="1400" b="0">
                        <a:latin typeface="Montserrat" pitchFamily="2" charset="0"/>
                      </a:endParaRPr>
                    </a:p>
                  </a:txBody>
                  <a:tcPr anchor="ctr"/>
                </a:tc>
                <a:tc>
                  <a:txBody>
                    <a:bodyPr/>
                    <a:lstStyle/>
                    <a:p>
                      <a:pPr algn="ctr"/>
                      <a:r>
                        <a:rPr lang="en-US" sz="1600" b="1" i="0" kern="1200">
                          <a:solidFill>
                            <a:schemeClr val="dk1"/>
                          </a:solidFill>
                          <a:effectLst/>
                          <a:latin typeface="Montserrat" pitchFamily="2" charset="0"/>
                          <a:ea typeface="+mn-ea"/>
                          <a:cs typeface="+mn-cs"/>
                        </a:rPr>
                        <a:t>0.794</a:t>
                      </a:r>
                      <a:endParaRPr lang="en-SG" sz="1400" b="1">
                        <a:latin typeface="Montserrat" pitchFamily="2" charset="0"/>
                      </a:endParaRPr>
                    </a:p>
                  </a:txBody>
                  <a:tcPr anchor="ctr">
                    <a:solidFill>
                      <a:srgbClr val="00B050"/>
                    </a:solidFill>
                  </a:tcPr>
                </a:tc>
                <a:extLst>
                  <a:ext uri="{0D108BD9-81ED-4DB2-BD59-A6C34878D82A}">
                    <a16:rowId xmlns:a16="http://schemas.microsoft.com/office/drawing/2014/main" val="2424715310"/>
                  </a:ext>
                </a:extLst>
              </a:tr>
            </a:tbl>
          </a:graphicData>
        </a:graphic>
      </p:graphicFrame>
      <p:sp>
        <p:nvSpPr>
          <p:cNvPr id="6" name="Title 1">
            <a:extLst>
              <a:ext uri="{FF2B5EF4-FFF2-40B4-BE49-F238E27FC236}">
                <a16:creationId xmlns:a16="http://schemas.microsoft.com/office/drawing/2014/main" id="{5D13F143-CBE5-C7E9-C277-667BE79EACF6}"/>
              </a:ext>
            </a:extLst>
          </p:cNvPr>
          <p:cNvSpPr txBox="1">
            <a:spLocks/>
          </p:cNvSpPr>
          <p:nvPr/>
        </p:nvSpPr>
        <p:spPr>
          <a:xfrm>
            <a:off x="866119" y="872992"/>
            <a:ext cx="3559297" cy="6260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a:latin typeface="Montserrat" pitchFamily="2" charset="0"/>
              </a:rPr>
              <a:t>K-means Clustering</a:t>
            </a:r>
            <a:endParaRPr lang="en-SG" sz="2000" b="1">
              <a:latin typeface="Montserrat" pitchFamily="2" charset="0"/>
            </a:endParaRPr>
          </a:p>
        </p:txBody>
      </p:sp>
      <p:graphicFrame>
        <p:nvGraphicFramePr>
          <p:cNvPr id="7" name="Content Placeholder 3">
            <a:extLst>
              <a:ext uri="{FF2B5EF4-FFF2-40B4-BE49-F238E27FC236}">
                <a16:creationId xmlns:a16="http://schemas.microsoft.com/office/drawing/2014/main" id="{93F566E0-1054-889E-0130-44BE89F1C6DA}"/>
              </a:ext>
            </a:extLst>
          </p:cNvPr>
          <p:cNvGraphicFramePr>
            <a:graphicFrameLocks/>
          </p:cNvGraphicFramePr>
          <p:nvPr>
            <p:extLst>
              <p:ext uri="{D42A27DB-BD31-4B8C-83A1-F6EECF244321}">
                <p14:modId xmlns:p14="http://schemas.microsoft.com/office/powerpoint/2010/main" val="2443955393"/>
              </p:ext>
            </p:extLst>
          </p:nvPr>
        </p:nvGraphicFramePr>
        <p:xfrm>
          <a:off x="2590802" y="4309437"/>
          <a:ext cx="7010396" cy="2233676"/>
        </p:xfrm>
        <a:graphic>
          <a:graphicData uri="http://schemas.openxmlformats.org/drawingml/2006/table">
            <a:tbl>
              <a:tblPr firstRow="1" bandRow="1">
                <a:tableStyleId>{5C22544A-7EE6-4342-B048-85BDC9FD1C3A}</a:tableStyleId>
              </a:tblPr>
              <a:tblGrid>
                <a:gridCol w="1752599">
                  <a:extLst>
                    <a:ext uri="{9D8B030D-6E8A-4147-A177-3AD203B41FA5}">
                      <a16:colId xmlns:a16="http://schemas.microsoft.com/office/drawing/2014/main" val="3052397331"/>
                    </a:ext>
                  </a:extLst>
                </a:gridCol>
                <a:gridCol w="1752599">
                  <a:extLst>
                    <a:ext uri="{9D8B030D-6E8A-4147-A177-3AD203B41FA5}">
                      <a16:colId xmlns:a16="http://schemas.microsoft.com/office/drawing/2014/main" val="3571405118"/>
                    </a:ext>
                  </a:extLst>
                </a:gridCol>
                <a:gridCol w="1752599">
                  <a:extLst>
                    <a:ext uri="{9D8B030D-6E8A-4147-A177-3AD203B41FA5}">
                      <a16:colId xmlns:a16="http://schemas.microsoft.com/office/drawing/2014/main" val="2220572647"/>
                    </a:ext>
                  </a:extLst>
                </a:gridCol>
                <a:gridCol w="1752599">
                  <a:extLst>
                    <a:ext uri="{9D8B030D-6E8A-4147-A177-3AD203B41FA5}">
                      <a16:colId xmlns:a16="http://schemas.microsoft.com/office/drawing/2014/main" val="3344798963"/>
                    </a:ext>
                  </a:extLst>
                </a:gridCol>
              </a:tblGrid>
              <a:tr h="558419">
                <a:tc rowSpan="3">
                  <a:txBody>
                    <a:bodyPr/>
                    <a:lstStyle/>
                    <a:p>
                      <a:pPr algn="ctr"/>
                      <a:r>
                        <a:rPr lang="en-SG" sz="2000">
                          <a:latin typeface="Montserrat" pitchFamily="2" charset="0"/>
                        </a:rPr>
                        <a:t>Coherence Score</a:t>
                      </a:r>
                    </a:p>
                  </a:txBody>
                  <a:tcPr anchor="ctr"/>
                </a:tc>
                <a:tc>
                  <a:txBody>
                    <a:bodyPr/>
                    <a:lstStyle/>
                    <a:p>
                      <a:pPr algn="ctr"/>
                      <a:r>
                        <a:rPr lang="en-SG" sz="2000">
                          <a:latin typeface="Montserrat" pitchFamily="2" charset="0"/>
                        </a:rPr>
                        <a:t>Cluster-#</a:t>
                      </a:r>
                    </a:p>
                  </a:txBody>
                  <a:tcPr anchor="ctr"/>
                </a:tc>
                <a:tc>
                  <a:txBody>
                    <a:bodyPr/>
                    <a:lstStyle/>
                    <a:p>
                      <a:pPr algn="ctr"/>
                      <a:r>
                        <a:rPr lang="en-US" sz="2000">
                          <a:latin typeface="Montserrat" pitchFamily="2" charset="0"/>
                        </a:rPr>
                        <a:t>LDA</a:t>
                      </a:r>
                      <a:endParaRPr lang="en-SG" sz="2000">
                        <a:latin typeface="Montserrat" pitchFamily="2" charset="0"/>
                      </a:endParaRPr>
                    </a:p>
                  </a:txBody>
                  <a:tcPr anchor="ctr"/>
                </a:tc>
                <a:tc>
                  <a:txBody>
                    <a:bodyPr/>
                    <a:lstStyle/>
                    <a:p>
                      <a:pPr algn="ctr"/>
                      <a:r>
                        <a:rPr lang="en-US" sz="2000">
                          <a:latin typeface="Montserrat" pitchFamily="2" charset="0"/>
                        </a:rPr>
                        <a:t>BERT</a:t>
                      </a:r>
                      <a:endParaRPr lang="en-SG" sz="2000">
                        <a:latin typeface="Montserrat" pitchFamily="2" charset="0"/>
                      </a:endParaRPr>
                    </a:p>
                  </a:txBody>
                  <a:tcPr anchor="ctr"/>
                </a:tc>
                <a:extLst>
                  <a:ext uri="{0D108BD9-81ED-4DB2-BD59-A6C34878D82A}">
                    <a16:rowId xmlns:a16="http://schemas.microsoft.com/office/drawing/2014/main" val="665499581"/>
                  </a:ext>
                </a:extLst>
              </a:tr>
              <a:tr h="558419">
                <a:tc vMerge="1">
                  <a:txBody>
                    <a:bodyPr/>
                    <a:lstStyle/>
                    <a:p>
                      <a:pPr algn="ctr"/>
                      <a:endParaRPr lang="en-SG" sz="2000">
                        <a:latin typeface="Montserrat" pitchFamily="2" charset="0"/>
                      </a:endParaRPr>
                    </a:p>
                  </a:txBody>
                  <a:tcPr anchor="ctr"/>
                </a:tc>
                <a:tc>
                  <a:txBody>
                    <a:bodyPr/>
                    <a:lstStyle/>
                    <a:p>
                      <a:pPr algn="ctr"/>
                      <a:r>
                        <a:rPr lang="en-SG" sz="1400" b="1">
                          <a:latin typeface="Montserrat" pitchFamily="2" charset="0"/>
                        </a:rPr>
                        <a:t>Cluster 0</a:t>
                      </a:r>
                    </a:p>
                  </a:txBody>
                  <a:tcPr anchor="ctr"/>
                </a:tc>
                <a:tc>
                  <a:txBody>
                    <a:bodyPr/>
                    <a:lstStyle/>
                    <a:p>
                      <a:pPr algn="ctr"/>
                      <a:r>
                        <a:rPr lang="en-US" sz="1600" b="0" i="0" kern="1200">
                          <a:solidFill>
                            <a:schemeClr val="dk1"/>
                          </a:solidFill>
                          <a:effectLst/>
                          <a:latin typeface="Montserrat" pitchFamily="2" charset="0"/>
                          <a:ea typeface="+mn-ea"/>
                          <a:cs typeface="+mn-cs"/>
                        </a:rPr>
                        <a:t>0.273</a:t>
                      </a:r>
                      <a:endParaRPr lang="en-SG" sz="1400" b="0">
                        <a:latin typeface="Montserrat" pitchFamily="2" charset="0"/>
                      </a:endParaRPr>
                    </a:p>
                  </a:txBody>
                  <a:tcPr anchor="ctr"/>
                </a:tc>
                <a:tc>
                  <a:txBody>
                    <a:bodyPr/>
                    <a:lstStyle/>
                    <a:p>
                      <a:pPr algn="ctr"/>
                      <a:r>
                        <a:rPr lang="en-US" sz="1600" b="1" i="0" kern="1200">
                          <a:solidFill>
                            <a:schemeClr val="dk1"/>
                          </a:solidFill>
                          <a:effectLst/>
                          <a:latin typeface="Montserrat" pitchFamily="2" charset="0"/>
                          <a:ea typeface="+mn-ea"/>
                          <a:cs typeface="+mn-cs"/>
                        </a:rPr>
                        <a:t>0.832</a:t>
                      </a:r>
                      <a:endParaRPr lang="en-SG" sz="1400" b="1">
                        <a:latin typeface="Montserrat" pitchFamily="2" charset="0"/>
                      </a:endParaRPr>
                    </a:p>
                  </a:txBody>
                  <a:tcPr anchor="ctr"/>
                </a:tc>
                <a:extLst>
                  <a:ext uri="{0D108BD9-81ED-4DB2-BD59-A6C34878D82A}">
                    <a16:rowId xmlns:a16="http://schemas.microsoft.com/office/drawing/2014/main" val="4131747766"/>
                  </a:ext>
                </a:extLst>
              </a:tr>
              <a:tr h="558419">
                <a:tc vMerge="1">
                  <a:txBody>
                    <a:bodyPr/>
                    <a:lstStyle/>
                    <a:p>
                      <a:pPr algn="ctr"/>
                      <a:endParaRPr lang="en-SG" sz="2000">
                        <a:latin typeface="Montserrat" pitchFamily="2" charset="0"/>
                      </a:endParaRPr>
                    </a:p>
                  </a:txBody>
                  <a:tcPr anchor="ctr"/>
                </a:tc>
                <a:tc>
                  <a:txBody>
                    <a:bodyPr/>
                    <a:lstStyle/>
                    <a:p>
                      <a:pPr algn="ctr"/>
                      <a:r>
                        <a:rPr lang="en-SG" sz="1400" b="1">
                          <a:latin typeface="Montserrat" pitchFamily="2" charset="0"/>
                        </a:rPr>
                        <a:t>Cluster 1</a:t>
                      </a:r>
                    </a:p>
                  </a:txBody>
                  <a:tcPr anchor="ctr"/>
                </a:tc>
                <a:tc>
                  <a:txBody>
                    <a:bodyPr/>
                    <a:lstStyle/>
                    <a:p>
                      <a:pPr algn="ctr"/>
                      <a:r>
                        <a:rPr lang="en-US" sz="1600" b="0" i="0" kern="1200">
                          <a:solidFill>
                            <a:schemeClr val="dk1"/>
                          </a:solidFill>
                          <a:effectLst/>
                          <a:latin typeface="Montserrat" pitchFamily="2" charset="0"/>
                          <a:ea typeface="+mn-ea"/>
                          <a:cs typeface="+mn-cs"/>
                        </a:rPr>
                        <a:t>0.252</a:t>
                      </a:r>
                      <a:endParaRPr lang="en-SG" sz="1400" b="0">
                        <a:latin typeface="Montserrat" pitchFamily="2" charset="0"/>
                      </a:endParaRPr>
                    </a:p>
                  </a:txBody>
                  <a:tcPr anchor="ctr"/>
                </a:tc>
                <a:tc>
                  <a:txBody>
                    <a:bodyPr/>
                    <a:lstStyle/>
                    <a:p>
                      <a:pPr algn="ctr"/>
                      <a:r>
                        <a:rPr lang="en-US" sz="1600" b="1" i="0" kern="1200">
                          <a:solidFill>
                            <a:schemeClr val="dk1"/>
                          </a:solidFill>
                          <a:effectLst/>
                          <a:latin typeface="Montserrat" pitchFamily="2" charset="0"/>
                          <a:ea typeface="+mn-ea"/>
                          <a:cs typeface="+mn-cs"/>
                        </a:rPr>
                        <a:t>0.719</a:t>
                      </a:r>
                      <a:endParaRPr lang="en-SG" sz="1400" b="1">
                        <a:latin typeface="Montserrat" pitchFamily="2" charset="0"/>
                      </a:endParaRPr>
                    </a:p>
                  </a:txBody>
                  <a:tcPr anchor="ctr"/>
                </a:tc>
                <a:extLst>
                  <a:ext uri="{0D108BD9-81ED-4DB2-BD59-A6C34878D82A}">
                    <a16:rowId xmlns:a16="http://schemas.microsoft.com/office/drawing/2014/main" val="1286723594"/>
                  </a:ext>
                </a:extLst>
              </a:tr>
              <a:tr h="558419">
                <a:tc gridSpan="2">
                  <a:txBody>
                    <a:bodyPr/>
                    <a:lstStyle/>
                    <a:p>
                      <a:pPr algn="l"/>
                      <a:r>
                        <a:rPr lang="en-SG" sz="1600" b="1">
                          <a:latin typeface="Montserrat" pitchFamily="2" charset="0"/>
                        </a:rPr>
                        <a:t>Average Coherence Score</a:t>
                      </a:r>
                      <a:endParaRPr lang="en-SG" sz="2000" b="1">
                        <a:latin typeface="Montserrat" pitchFamily="2" charset="0"/>
                      </a:endParaRPr>
                    </a:p>
                  </a:txBody>
                  <a:tcPr anchor="ctr"/>
                </a:tc>
                <a:tc hMerge="1">
                  <a:txBody>
                    <a:bodyPr/>
                    <a:lstStyle/>
                    <a:p>
                      <a:pPr algn="ctr"/>
                      <a:endParaRPr lang="en-SG" sz="1400" b="1">
                        <a:latin typeface="Montserrat" pitchFamily="2" charset="0"/>
                      </a:endParaRPr>
                    </a:p>
                  </a:txBody>
                  <a:tcPr anchor="ctr"/>
                </a:tc>
                <a:tc>
                  <a:txBody>
                    <a:bodyPr/>
                    <a:lstStyle/>
                    <a:p>
                      <a:pPr algn="ctr"/>
                      <a:r>
                        <a:rPr lang="en-US" sz="1600" b="0" i="0" kern="1200">
                          <a:solidFill>
                            <a:schemeClr val="dk1"/>
                          </a:solidFill>
                          <a:effectLst/>
                          <a:latin typeface="Montserrat" pitchFamily="2" charset="0"/>
                          <a:ea typeface="+mn-ea"/>
                          <a:cs typeface="+mn-cs"/>
                        </a:rPr>
                        <a:t>0.263</a:t>
                      </a:r>
                      <a:endParaRPr lang="en-SG" sz="1200" b="0">
                        <a:latin typeface="Montserrat" pitchFamily="2" charset="0"/>
                      </a:endParaRPr>
                    </a:p>
                  </a:txBody>
                  <a:tcPr anchor="ctr"/>
                </a:tc>
                <a:tc>
                  <a:txBody>
                    <a:bodyPr/>
                    <a:lstStyle/>
                    <a:p>
                      <a:pPr algn="ctr"/>
                      <a:r>
                        <a:rPr lang="en-US" sz="1600" b="1" i="0" kern="1200">
                          <a:solidFill>
                            <a:schemeClr val="dk1"/>
                          </a:solidFill>
                          <a:effectLst/>
                          <a:latin typeface="Montserrat" pitchFamily="2" charset="0"/>
                          <a:ea typeface="+mn-ea"/>
                          <a:cs typeface="+mn-cs"/>
                        </a:rPr>
                        <a:t>0.776</a:t>
                      </a:r>
                      <a:endParaRPr lang="en-SG" sz="1200" b="1">
                        <a:latin typeface="Montserrat" pitchFamily="2" charset="0"/>
                      </a:endParaRPr>
                    </a:p>
                  </a:txBody>
                  <a:tcPr anchor="ctr"/>
                </a:tc>
                <a:extLst>
                  <a:ext uri="{0D108BD9-81ED-4DB2-BD59-A6C34878D82A}">
                    <a16:rowId xmlns:a16="http://schemas.microsoft.com/office/drawing/2014/main" val="1355004203"/>
                  </a:ext>
                </a:extLst>
              </a:tr>
            </a:tbl>
          </a:graphicData>
        </a:graphic>
      </p:graphicFrame>
      <p:sp>
        <p:nvSpPr>
          <p:cNvPr id="8" name="Title 1">
            <a:extLst>
              <a:ext uri="{FF2B5EF4-FFF2-40B4-BE49-F238E27FC236}">
                <a16:creationId xmlns:a16="http://schemas.microsoft.com/office/drawing/2014/main" id="{33CFBB90-9F76-76AD-4781-2A7D5A8A668E}"/>
              </a:ext>
            </a:extLst>
          </p:cNvPr>
          <p:cNvSpPr txBox="1">
            <a:spLocks/>
          </p:cNvSpPr>
          <p:nvPr/>
        </p:nvSpPr>
        <p:spPr>
          <a:xfrm>
            <a:off x="812021" y="3799558"/>
            <a:ext cx="3559297" cy="6260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a:latin typeface="Montserrat" pitchFamily="2" charset="0"/>
              </a:rPr>
              <a:t>HDBSCAN Clustering</a:t>
            </a:r>
            <a:endParaRPr lang="en-SG" sz="2000" b="1">
              <a:latin typeface="Montserrat" pitchFamily="2" charset="0"/>
            </a:endParaRPr>
          </a:p>
        </p:txBody>
      </p:sp>
    </p:spTree>
    <p:extLst>
      <p:ext uri="{BB962C8B-B14F-4D97-AF65-F5344CB8AC3E}">
        <p14:creationId xmlns:p14="http://schemas.microsoft.com/office/powerpoint/2010/main" val="1023016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1ED615-7B0F-518F-F74A-31280A4BA26E}"/>
              </a:ext>
            </a:extLst>
          </p:cNvPr>
          <p:cNvSpPr>
            <a:spLocks noGrp="1"/>
          </p:cNvSpPr>
          <p:nvPr>
            <p:ph type="title"/>
          </p:nvPr>
        </p:nvSpPr>
        <p:spPr>
          <a:xfrm>
            <a:off x="866119" y="316265"/>
            <a:ext cx="3559297" cy="626056"/>
          </a:xfrm>
        </p:spPr>
        <p:txBody>
          <a:bodyPr>
            <a:normAutofit/>
          </a:bodyPr>
          <a:lstStyle/>
          <a:p>
            <a:r>
              <a:rPr lang="en-US" sz="3200" b="1">
                <a:latin typeface="Montserrat" pitchFamily="2" charset="0"/>
              </a:rPr>
              <a:t>Topic Extracted</a:t>
            </a:r>
            <a:endParaRPr lang="en-SG" sz="3200" b="1">
              <a:latin typeface="Montserrat" pitchFamily="2" charset="0"/>
            </a:endParaRPr>
          </a:p>
        </p:txBody>
      </p:sp>
      <p:sp>
        <p:nvSpPr>
          <p:cNvPr id="5" name="Title 1">
            <a:extLst>
              <a:ext uri="{FF2B5EF4-FFF2-40B4-BE49-F238E27FC236}">
                <a16:creationId xmlns:a16="http://schemas.microsoft.com/office/drawing/2014/main" id="{950B824C-24BA-F217-7CE5-39BF53353912}"/>
              </a:ext>
            </a:extLst>
          </p:cNvPr>
          <p:cNvSpPr txBox="1">
            <a:spLocks/>
          </p:cNvSpPr>
          <p:nvPr/>
        </p:nvSpPr>
        <p:spPr>
          <a:xfrm>
            <a:off x="866119" y="999028"/>
            <a:ext cx="3559297" cy="6260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a:latin typeface="Montserrat" pitchFamily="2" charset="0"/>
              </a:rPr>
              <a:t>Model: </a:t>
            </a:r>
            <a:r>
              <a:rPr lang="en-US" sz="2000" b="1">
                <a:latin typeface="Montserrat" pitchFamily="2" charset="0"/>
              </a:rPr>
              <a:t>K-means + BERT</a:t>
            </a:r>
            <a:endParaRPr lang="en-SG" sz="2000" b="1">
              <a:latin typeface="Montserrat" pitchFamily="2" charset="0"/>
            </a:endParaRPr>
          </a:p>
        </p:txBody>
      </p:sp>
      <p:sp>
        <p:nvSpPr>
          <p:cNvPr id="6" name="Title 1">
            <a:extLst>
              <a:ext uri="{FF2B5EF4-FFF2-40B4-BE49-F238E27FC236}">
                <a16:creationId xmlns:a16="http://schemas.microsoft.com/office/drawing/2014/main" id="{96535567-EC69-7DE1-8947-0514C762CD81}"/>
              </a:ext>
            </a:extLst>
          </p:cNvPr>
          <p:cNvSpPr txBox="1">
            <a:spLocks/>
          </p:cNvSpPr>
          <p:nvPr/>
        </p:nvSpPr>
        <p:spPr>
          <a:xfrm>
            <a:off x="866119" y="1598577"/>
            <a:ext cx="3559297" cy="6260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a:latin typeface="Montserrat" pitchFamily="2" charset="0"/>
              </a:rPr>
              <a:t>Cluster 0:</a:t>
            </a:r>
            <a:endParaRPr lang="en-SG" sz="2000" b="1">
              <a:latin typeface="Montserrat" pitchFamily="2" charset="0"/>
            </a:endParaRPr>
          </a:p>
        </p:txBody>
      </p:sp>
      <p:sp>
        <p:nvSpPr>
          <p:cNvPr id="7" name="Title 1">
            <a:extLst>
              <a:ext uri="{FF2B5EF4-FFF2-40B4-BE49-F238E27FC236}">
                <a16:creationId xmlns:a16="http://schemas.microsoft.com/office/drawing/2014/main" id="{AEAB5F8C-0168-21C2-7186-019210F970CC}"/>
              </a:ext>
            </a:extLst>
          </p:cNvPr>
          <p:cNvSpPr txBox="1">
            <a:spLocks/>
          </p:cNvSpPr>
          <p:nvPr/>
        </p:nvSpPr>
        <p:spPr>
          <a:xfrm>
            <a:off x="866119" y="2167342"/>
            <a:ext cx="4928625" cy="323670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0" i="0">
                <a:solidFill>
                  <a:schemeClr val="bg2">
                    <a:lumMod val="10000"/>
                  </a:schemeClr>
                </a:solidFill>
                <a:effectLst/>
                <a:latin typeface="Consolas" panose="020B0609020204030204" pitchFamily="49" charset="0"/>
              </a:rPr>
              <a:t>['dress', 'top', 'great', 'size', 'fit', 'love', 'fabric', '</a:t>
            </a:r>
            <a:r>
              <a:rPr lang="en-US" sz="1600" b="0" i="0" err="1">
                <a:solidFill>
                  <a:schemeClr val="bg2">
                    <a:lumMod val="10000"/>
                  </a:schemeClr>
                </a:solidFill>
                <a:effectLst/>
                <a:latin typeface="Consolas" panose="020B0609020204030204" pitchFamily="49" charset="0"/>
              </a:rPr>
              <a:t>im</a:t>
            </a:r>
            <a:r>
              <a:rPr lang="en-US" sz="1600" b="0" i="0">
                <a:solidFill>
                  <a:schemeClr val="bg2">
                    <a:lumMod val="10000"/>
                  </a:schemeClr>
                </a:solidFill>
                <a:effectLst/>
                <a:latin typeface="Consolas" panose="020B0609020204030204" pitchFamily="49" charset="0"/>
              </a:rPr>
              <a:t>', 'small', 'material’] </a:t>
            </a:r>
          </a:p>
          <a:p>
            <a:endParaRPr lang="en-US" sz="1600" b="0" i="0">
              <a:solidFill>
                <a:schemeClr val="bg2">
                  <a:lumMod val="10000"/>
                </a:schemeClr>
              </a:solidFill>
              <a:effectLst/>
              <a:latin typeface="Consolas" panose="020B0609020204030204" pitchFamily="49" charset="0"/>
            </a:endParaRPr>
          </a:p>
          <a:p>
            <a:r>
              <a:rPr lang="en-US" sz="1600" b="0" i="0">
                <a:solidFill>
                  <a:schemeClr val="bg2">
                    <a:lumMod val="10000"/>
                  </a:schemeClr>
                </a:solidFill>
                <a:effectLst/>
                <a:latin typeface="Consolas" panose="020B0609020204030204" pitchFamily="49" charset="0"/>
              </a:rPr>
              <a:t>['great', 'size', 'top', 'dress', 'fit', 'love', 'comfortable', 'soft', 'small', 'shirt’] </a:t>
            </a:r>
          </a:p>
          <a:p>
            <a:endParaRPr lang="en-US" sz="1600" b="0" i="0">
              <a:solidFill>
                <a:schemeClr val="bg2">
                  <a:lumMod val="10000"/>
                </a:schemeClr>
              </a:solidFill>
              <a:effectLst/>
              <a:latin typeface="Consolas" panose="020B0609020204030204" pitchFamily="49" charset="0"/>
            </a:endParaRPr>
          </a:p>
          <a:p>
            <a:r>
              <a:rPr lang="en-US" sz="1600" b="0" i="0">
                <a:solidFill>
                  <a:schemeClr val="bg2">
                    <a:lumMod val="10000"/>
                  </a:schemeClr>
                </a:solidFill>
                <a:effectLst/>
                <a:latin typeface="Consolas" panose="020B0609020204030204" pitchFamily="49" charset="0"/>
              </a:rPr>
              <a:t>['daughter', 'gift', 'loves', 'size', 'top', 'beautiful', 'cute', 'birthday', 'petite', '</a:t>
            </a:r>
            <a:r>
              <a:rPr lang="en-US" sz="1600" b="0" i="0" err="1">
                <a:solidFill>
                  <a:schemeClr val="bg2">
                    <a:lumMod val="10000"/>
                  </a:schemeClr>
                </a:solidFill>
                <a:effectLst/>
                <a:latin typeface="Consolas" panose="020B0609020204030204" pitchFamily="49" charset="0"/>
              </a:rPr>
              <a:t>im</a:t>
            </a:r>
            <a:r>
              <a:rPr lang="en-US" sz="1600" b="0" i="0">
                <a:solidFill>
                  <a:schemeClr val="bg2">
                    <a:lumMod val="10000"/>
                  </a:schemeClr>
                </a:solidFill>
                <a:effectLst/>
                <a:latin typeface="Consolas" panose="020B0609020204030204" pitchFamily="49" charset="0"/>
              </a:rPr>
              <a:t>’] </a:t>
            </a:r>
          </a:p>
          <a:p>
            <a:endParaRPr lang="en-US" sz="1600" b="0" i="0">
              <a:solidFill>
                <a:schemeClr val="bg2">
                  <a:lumMod val="10000"/>
                </a:schemeClr>
              </a:solidFill>
              <a:effectLst/>
              <a:latin typeface="Consolas" panose="020B0609020204030204" pitchFamily="49" charset="0"/>
            </a:endParaRPr>
          </a:p>
          <a:p>
            <a:r>
              <a:rPr lang="en-US" sz="1600" b="0" i="0">
                <a:solidFill>
                  <a:schemeClr val="bg2">
                    <a:lumMod val="10000"/>
                  </a:schemeClr>
                </a:solidFill>
                <a:effectLst/>
                <a:latin typeface="Consolas" panose="020B0609020204030204" pitchFamily="49" charset="0"/>
              </a:rPr>
              <a:t>['photos', 'measurements', 'reference', 'medium', 'size', 'top', 'person', 'online', 'much', 'mauve']</a:t>
            </a:r>
            <a:endParaRPr lang="en-SG" sz="4000" b="1">
              <a:solidFill>
                <a:schemeClr val="bg2">
                  <a:lumMod val="10000"/>
                </a:schemeClr>
              </a:solidFill>
              <a:latin typeface="Montserrat" pitchFamily="2" charset="0"/>
            </a:endParaRPr>
          </a:p>
        </p:txBody>
      </p:sp>
      <p:cxnSp>
        <p:nvCxnSpPr>
          <p:cNvPr id="11" name="Straight Arrow Connector 10">
            <a:extLst>
              <a:ext uri="{FF2B5EF4-FFF2-40B4-BE49-F238E27FC236}">
                <a16:creationId xmlns:a16="http://schemas.microsoft.com/office/drawing/2014/main" id="{D31E3670-0F3B-B145-2FC0-625303E57927}"/>
              </a:ext>
            </a:extLst>
          </p:cNvPr>
          <p:cNvCxnSpPr/>
          <p:nvPr/>
        </p:nvCxnSpPr>
        <p:spPr>
          <a:xfrm>
            <a:off x="5794744" y="2573080"/>
            <a:ext cx="1134139" cy="0"/>
          </a:xfrm>
          <a:prstGeom prst="straightConnector1">
            <a:avLst/>
          </a:prstGeom>
          <a:ln>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2FFAED08-74D7-3692-4BE8-7E4930F0F3A5}"/>
              </a:ext>
            </a:extLst>
          </p:cNvPr>
          <p:cNvSpPr txBox="1"/>
          <p:nvPr/>
        </p:nvSpPr>
        <p:spPr>
          <a:xfrm>
            <a:off x="7173432" y="2203748"/>
            <a:ext cx="3175591" cy="738664"/>
          </a:xfrm>
          <a:prstGeom prst="rect">
            <a:avLst/>
          </a:prstGeom>
          <a:noFill/>
        </p:spPr>
        <p:txBody>
          <a:bodyPr wrap="square" rtlCol="0">
            <a:spAutoFit/>
          </a:bodyPr>
          <a:lstStyle/>
          <a:p>
            <a:r>
              <a:rPr lang="en-US" sz="1400">
                <a:latin typeface="Montserrat" pitchFamily="2" charset="0"/>
              </a:rPr>
              <a:t>Regarding the fit, probably some issue with the size (small), the material</a:t>
            </a:r>
          </a:p>
        </p:txBody>
      </p:sp>
      <p:cxnSp>
        <p:nvCxnSpPr>
          <p:cNvPr id="14" name="Straight Arrow Connector 13">
            <a:extLst>
              <a:ext uri="{FF2B5EF4-FFF2-40B4-BE49-F238E27FC236}">
                <a16:creationId xmlns:a16="http://schemas.microsoft.com/office/drawing/2014/main" id="{F97FB1C4-9C05-01BF-1301-2548709DCA45}"/>
              </a:ext>
            </a:extLst>
          </p:cNvPr>
          <p:cNvCxnSpPr/>
          <p:nvPr/>
        </p:nvCxnSpPr>
        <p:spPr>
          <a:xfrm>
            <a:off x="5794744" y="3363433"/>
            <a:ext cx="1134139" cy="0"/>
          </a:xfrm>
          <a:prstGeom prst="straightConnector1">
            <a:avLst/>
          </a:prstGeom>
          <a:ln>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80490495-E07D-3D9F-93FF-AF651FF9CAA8}"/>
              </a:ext>
            </a:extLst>
          </p:cNvPr>
          <p:cNvSpPr txBox="1"/>
          <p:nvPr/>
        </p:nvSpPr>
        <p:spPr>
          <a:xfrm>
            <a:off x="7173432" y="2994101"/>
            <a:ext cx="3175591" cy="738664"/>
          </a:xfrm>
          <a:prstGeom prst="rect">
            <a:avLst/>
          </a:prstGeom>
          <a:noFill/>
        </p:spPr>
        <p:txBody>
          <a:bodyPr wrap="square" rtlCol="0">
            <a:spAutoFit/>
          </a:bodyPr>
          <a:lstStyle/>
          <a:p>
            <a:r>
              <a:rPr lang="en-US" sz="1400">
                <a:latin typeface="Montserrat" pitchFamily="2" charset="0"/>
              </a:rPr>
              <a:t>Regarding the fit, probably some issue with the size (small), the material is comfortable</a:t>
            </a:r>
          </a:p>
        </p:txBody>
      </p:sp>
      <p:cxnSp>
        <p:nvCxnSpPr>
          <p:cNvPr id="18" name="Straight Arrow Connector 17">
            <a:extLst>
              <a:ext uri="{FF2B5EF4-FFF2-40B4-BE49-F238E27FC236}">
                <a16:creationId xmlns:a16="http://schemas.microsoft.com/office/drawing/2014/main" id="{5B5E7159-872D-5916-2A8D-A09A38BBADAA}"/>
              </a:ext>
            </a:extLst>
          </p:cNvPr>
          <p:cNvCxnSpPr/>
          <p:nvPr/>
        </p:nvCxnSpPr>
        <p:spPr>
          <a:xfrm>
            <a:off x="5794744" y="4102097"/>
            <a:ext cx="1134139" cy="0"/>
          </a:xfrm>
          <a:prstGeom prst="straightConnector1">
            <a:avLst/>
          </a:prstGeom>
          <a:ln>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8B6575F-809A-F2D2-F9D9-F9DF51A38C01}"/>
              </a:ext>
            </a:extLst>
          </p:cNvPr>
          <p:cNvSpPr txBox="1"/>
          <p:nvPr/>
        </p:nvSpPr>
        <p:spPr>
          <a:xfrm>
            <a:off x="7173432" y="3784454"/>
            <a:ext cx="3175591" cy="523220"/>
          </a:xfrm>
          <a:prstGeom prst="rect">
            <a:avLst/>
          </a:prstGeom>
          <a:noFill/>
        </p:spPr>
        <p:txBody>
          <a:bodyPr wrap="square" rtlCol="0">
            <a:spAutoFit/>
          </a:bodyPr>
          <a:lstStyle/>
          <a:p>
            <a:r>
              <a:rPr lang="en-US" sz="1400">
                <a:latin typeface="Montserrat" pitchFamily="2" charset="0"/>
              </a:rPr>
              <a:t>Gift for daughter, beautiful and cute design, gift for birthday</a:t>
            </a:r>
          </a:p>
        </p:txBody>
      </p:sp>
      <p:cxnSp>
        <p:nvCxnSpPr>
          <p:cNvPr id="20" name="Straight Arrow Connector 19">
            <a:extLst>
              <a:ext uri="{FF2B5EF4-FFF2-40B4-BE49-F238E27FC236}">
                <a16:creationId xmlns:a16="http://schemas.microsoft.com/office/drawing/2014/main" id="{6D0E3F71-7962-A2AB-C5B4-F6F5EAAB5C60}"/>
              </a:ext>
            </a:extLst>
          </p:cNvPr>
          <p:cNvCxnSpPr/>
          <p:nvPr/>
        </p:nvCxnSpPr>
        <p:spPr>
          <a:xfrm>
            <a:off x="5794744" y="4800302"/>
            <a:ext cx="1134139" cy="0"/>
          </a:xfrm>
          <a:prstGeom prst="straightConnector1">
            <a:avLst/>
          </a:prstGeom>
          <a:ln>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A17D7D34-15C1-E5B3-C87B-183525ECEE97}"/>
              </a:ext>
            </a:extLst>
          </p:cNvPr>
          <p:cNvSpPr txBox="1"/>
          <p:nvPr/>
        </p:nvSpPr>
        <p:spPr>
          <a:xfrm>
            <a:off x="7173432" y="4482659"/>
            <a:ext cx="3175591" cy="1384995"/>
          </a:xfrm>
          <a:prstGeom prst="rect">
            <a:avLst/>
          </a:prstGeom>
          <a:noFill/>
        </p:spPr>
        <p:txBody>
          <a:bodyPr wrap="square" rtlCol="0">
            <a:spAutoFit/>
          </a:bodyPr>
          <a:lstStyle/>
          <a:p>
            <a:r>
              <a:rPr lang="en-US" sz="1400">
                <a:latin typeface="Montserrat" pitchFamily="2" charset="0"/>
              </a:rPr>
              <a:t>Customer may insist availability of photos and measurements. Probably some problem between online reference and actual product. Concern about specific color (mauve)</a:t>
            </a:r>
          </a:p>
        </p:txBody>
      </p:sp>
    </p:spTree>
    <p:extLst>
      <p:ext uri="{BB962C8B-B14F-4D97-AF65-F5344CB8AC3E}">
        <p14:creationId xmlns:p14="http://schemas.microsoft.com/office/powerpoint/2010/main" val="2161445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3261A6C-60A1-18F9-0420-86699CDEBE24}"/>
              </a:ext>
            </a:extLst>
          </p:cNvPr>
          <p:cNvSpPr>
            <a:spLocks noGrp="1"/>
          </p:cNvSpPr>
          <p:nvPr>
            <p:ph type="title"/>
          </p:nvPr>
        </p:nvSpPr>
        <p:spPr/>
        <p:txBody>
          <a:bodyPr>
            <a:normAutofit/>
          </a:bodyPr>
          <a:lstStyle/>
          <a:p>
            <a:r>
              <a:rPr lang="id-ID" sz="4000" b="1">
                <a:latin typeface="Montserrat" pitchFamily="2" charset="0"/>
              </a:rPr>
              <a:t>Background</a:t>
            </a:r>
          </a:p>
        </p:txBody>
      </p:sp>
      <p:sp>
        <p:nvSpPr>
          <p:cNvPr id="3" name="Tampungan Konten 2">
            <a:extLst>
              <a:ext uri="{FF2B5EF4-FFF2-40B4-BE49-F238E27FC236}">
                <a16:creationId xmlns:a16="http://schemas.microsoft.com/office/drawing/2014/main" id="{F273CE81-4DBF-BC2C-49F6-59AA3B12B053}"/>
              </a:ext>
            </a:extLst>
          </p:cNvPr>
          <p:cNvSpPr>
            <a:spLocks noGrp="1"/>
          </p:cNvSpPr>
          <p:nvPr>
            <p:ph idx="1"/>
          </p:nvPr>
        </p:nvSpPr>
        <p:spPr>
          <a:xfrm>
            <a:off x="827717" y="1825625"/>
            <a:ext cx="10101269" cy="4351338"/>
          </a:xfrm>
        </p:spPr>
        <p:txBody>
          <a:bodyPr vert="horz" lIns="91440" tIns="45720" rIns="91440" bIns="45720" rtlCol="0" anchor="t">
            <a:noAutofit/>
          </a:bodyPr>
          <a:lstStyle/>
          <a:p>
            <a:endParaRPr lang="id-ID" sz="2000" b="1" dirty="0">
              <a:solidFill>
                <a:srgbClr val="C00000"/>
              </a:solidFill>
              <a:latin typeface="Montserrat" pitchFamily="2" charset="0"/>
            </a:endParaRPr>
          </a:p>
          <a:p>
            <a:r>
              <a:rPr lang="id-ID" sz="2000" b="1" dirty="0" err="1">
                <a:solidFill>
                  <a:srgbClr val="C00000"/>
                </a:solidFill>
                <a:latin typeface="Montserrat" pitchFamily="2" charset="0"/>
              </a:rPr>
              <a:t>Understanding</a:t>
            </a:r>
            <a:r>
              <a:rPr lang="id-ID" sz="2000" b="1" dirty="0">
                <a:solidFill>
                  <a:srgbClr val="C00000"/>
                </a:solidFill>
                <a:latin typeface="Montserrat" pitchFamily="2" charset="0"/>
              </a:rPr>
              <a:t> </a:t>
            </a:r>
            <a:r>
              <a:rPr lang="en-US" sz="2000" b="1" dirty="0">
                <a:solidFill>
                  <a:srgbClr val="C00000"/>
                </a:solidFill>
                <a:latin typeface="Montserrat" pitchFamily="2" charset="0"/>
              </a:rPr>
              <a:t>customer reviews </a:t>
            </a:r>
            <a:r>
              <a:rPr lang="id-ID" sz="2000" dirty="0" err="1">
                <a:solidFill>
                  <a:srgbClr val="111111"/>
                </a:solidFill>
                <a:latin typeface="Montserrat" pitchFamily="2" charset="0"/>
              </a:rPr>
              <a:t>may</a:t>
            </a:r>
            <a:r>
              <a:rPr lang="id-ID" sz="2000" dirty="0">
                <a:solidFill>
                  <a:srgbClr val="C00000"/>
                </a:solidFill>
                <a:latin typeface="Montserrat" pitchFamily="2" charset="0"/>
              </a:rPr>
              <a:t> </a:t>
            </a:r>
            <a:r>
              <a:rPr lang="id-ID" sz="2000" b="1" dirty="0" err="1">
                <a:solidFill>
                  <a:srgbClr val="C00000"/>
                </a:solidFill>
                <a:latin typeface="Montserrat" pitchFamily="2" charset="0"/>
              </a:rPr>
              <a:t>enhance</a:t>
            </a:r>
            <a:r>
              <a:rPr lang="id-ID" sz="2000" b="1" dirty="0">
                <a:solidFill>
                  <a:srgbClr val="C00000"/>
                </a:solidFill>
                <a:latin typeface="Montserrat" pitchFamily="2" charset="0"/>
              </a:rPr>
              <a:t> </a:t>
            </a:r>
            <a:r>
              <a:rPr lang="id-ID" sz="2000" b="1" dirty="0" err="1">
                <a:solidFill>
                  <a:srgbClr val="C00000"/>
                </a:solidFill>
                <a:latin typeface="Montserrat" pitchFamily="2" charset="0"/>
              </a:rPr>
              <a:t>business</a:t>
            </a:r>
            <a:r>
              <a:rPr lang="id-ID" sz="2000" b="1" dirty="0">
                <a:solidFill>
                  <a:srgbClr val="C00000"/>
                </a:solidFill>
                <a:latin typeface="Montserrat" pitchFamily="2" charset="0"/>
              </a:rPr>
              <a:t> </a:t>
            </a:r>
            <a:r>
              <a:rPr lang="id-ID" sz="2000" b="1" dirty="0" err="1">
                <a:solidFill>
                  <a:srgbClr val="C00000"/>
                </a:solidFill>
                <a:latin typeface="Montserrat" pitchFamily="2" charset="0"/>
              </a:rPr>
              <a:t>marketing</a:t>
            </a:r>
            <a:r>
              <a:rPr lang="id-ID" sz="2000" b="1" dirty="0">
                <a:solidFill>
                  <a:srgbClr val="C00000"/>
                </a:solidFill>
                <a:latin typeface="Montserrat" pitchFamily="2" charset="0"/>
              </a:rPr>
              <a:t> </a:t>
            </a:r>
            <a:r>
              <a:rPr lang="id-ID" sz="2000" b="1" dirty="0" err="1">
                <a:solidFill>
                  <a:srgbClr val="C00000"/>
                </a:solidFill>
                <a:latin typeface="Montserrat" pitchFamily="2" charset="0"/>
              </a:rPr>
              <a:t>strategies</a:t>
            </a:r>
            <a:r>
              <a:rPr lang="id-ID" sz="2000" dirty="0">
                <a:solidFill>
                  <a:srgbClr val="111111"/>
                </a:solidFill>
                <a:latin typeface="Montserrat" pitchFamily="2" charset="0"/>
              </a:rPr>
              <a:t> </a:t>
            </a:r>
            <a:r>
              <a:rPr lang="id-ID" sz="2000" dirty="0" err="1">
                <a:solidFill>
                  <a:srgbClr val="111111"/>
                </a:solidFill>
                <a:latin typeface="Montserrat" pitchFamily="2" charset="0"/>
              </a:rPr>
              <a:t>for</a:t>
            </a:r>
            <a:r>
              <a:rPr lang="id-ID" sz="2000" dirty="0">
                <a:solidFill>
                  <a:srgbClr val="111111"/>
                </a:solidFill>
                <a:latin typeface="Montserrat" pitchFamily="2" charset="0"/>
              </a:rPr>
              <a:t> </a:t>
            </a:r>
            <a:r>
              <a:rPr lang="id-ID" sz="2000" dirty="0" err="1">
                <a:solidFill>
                  <a:srgbClr val="111111"/>
                </a:solidFill>
                <a:latin typeface="Montserrat" pitchFamily="2" charset="0"/>
              </a:rPr>
              <a:t>better</a:t>
            </a:r>
            <a:r>
              <a:rPr lang="id-ID" sz="2000" dirty="0">
                <a:solidFill>
                  <a:srgbClr val="111111"/>
                </a:solidFill>
                <a:latin typeface="Montserrat" pitchFamily="2" charset="0"/>
              </a:rPr>
              <a:t> </a:t>
            </a:r>
            <a:r>
              <a:rPr lang="id-ID" sz="2000" dirty="0" err="1">
                <a:solidFill>
                  <a:srgbClr val="111111"/>
                </a:solidFill>
                <a:latin typeface="Montserrat" pitchFamily="2" charset="0"/>
              </a:rPr>
              <a:t>customer</a:t>
            </a:r>
            <a:r>
              <a:rPr lang="id-ID" sz="2000" dirty="0">
                <a:solidFill>
                  <a:srgbClr val="111111"/>
                </a:solidFill>
                <a:latin typeface="Montserrat" pitchFamily="2" charset="0"/>
              </a:rPr>
              <a:t> </a:t>
            </a:r>
            <a:r>
              <a:rPr lang="id-ID" sz="2000" dirty="0" err="1">
                <a:solidFill>
                  <a:srgbClr val="111111"/>
                </a:solidFill>
                <a:latin typeface="Montserrat" pitchFamily="2" charset="0"/>
              </a:rPr>
              <a:t>acquisition</a:t>
            </a:r>
            <a:r>
              <a:rPr lang="id-ID" sz="2000" dirty="0">
                <a:solidFill>
                  <a:srgbClr val="111111"/>
                </a:solidFill>
                <a:latin typeface="Montserrat" pitchFamily="2" charset="0"/>
              </a:rPr>
              <a:t> </a:t>
            </a:r>
            <a:r>
              <a:rPr lang="id-ID" sz="2000" dirty="0" err="1">
                <a:solidFill>
                  <a:srgbClr val="111111"/>
                </a:solidFill>
                <a:latin typeface="Montserrat" pitchFamily="2" charset="0"/>
              </a:rPr>
              <a:t>and</a:t>
            </a:r>
            <a:r>
              <a:rPr lang="id-ID" sz="2000" dirty="0">
                <a:solidFill>
                  <a:srgbClr val="111111"/>
                </a:solidFill>
                <a:latin typeface="Montserrat" pitchFamily="2" charset="0"/>
              </a:rPr>
              <a:t> </a:t>
            </a:r>
            <a:r>
              <a:rPr lang="id-ID" sz="2000" dirty="0" err="1">
                <a:solidFill>
                  <a:srgbClr val="111111"/>
                </a:solidFill>
                <a:latin typeface="Montserrat" pitchFamily="2" charset="0"/>
              </a:rPr>
              <a:t>retention</a:t>
            </a:r>
            <a:r>
              <a:rPr lang="id-ID" sz="2000" dirty="0">
                <a:solidFill>
                  <a:srgbClr val="111111"/>
                </a:solidFill>
                <a:latin typeface="Montserrat" pitchFamily="2" charset="0"/>
              </a:rPr>
              <a:t>.</a:t>
            </a:r>
            <a:endParaRPr lang="id-ID" sz="2400" dirty="0">
              <a:latin typeface="Montserrat" pitchFamily="2" charset="0"/>
            </a:endParaRPr>
          </a:p>
          <a:p>
            <a:endParaRPr lang="id-ID" sz="2000" dirty="0">
              <a:solidFill>
                <a:srgbClr val="111111"/>
              </a:solidFill>
              <a:latin typeface="Montserrat" pitchFamily="2" charset="0"/>
            </a:endParaRPr>
          </a:p>
          <a:p>
            <a:r>
              <a:rPr lang="id-ID" sz="2000" dirty="0" err="1">
                <a:solidFill>
                  <a:srgbClr val="111111"/>
                </a:solidFill>
                <a:latin typeface="Montserrat" pitchFamily="2" charset="0"/>
                <a:ea typeface="+mn-lt"/>
                <a:cs typeface="+mn-lt"/>
              </a:rPr>
              <a:t>Product</a:t>
            </a:r>
            <a:r>
              <a:rPr lang="id-ID" sz="2000" dirty="0">
                <a:solidFill>
                  <a:srgbClr val="111111"/>
                </a:solidFill>
                <a:latin typeface="Montserrat" pitchFamily="2" charset="0"/>
                <a:ea typeface="+mn-lt"/>
                <a:cs typeface="+mn-lt"/>
              </a:rPr>
              <a:t> </a:t>
            </a:r>
            <a:r>
              <a:rPr lang="id-ID" sz="2000" dirty="0" err="1">
                <a:solidFill>
                  <a:srgbClr val="111111"/>
                </a:solidFill>
                <a:latin typeface="Montserrat" pitchFamily="2" charset="0"/>
                <a:ea typeface="+mn-lt"/>
                <a:cs typeface="+mn-lt"/>
              </a:rPr>
              <a:t>reviews</a:t>
            </a:r>
            <a:r>
              <a:rPr lang="id-ID" sz="2000" dirty="0">
                <a:solidFill>
                  <a:srgbClr val="111111"/>
                </a:solidFill>
                <a:latin typeface="Montserrat" pitchFamily="2" charset="0"/>
                <a:ea typeface="+mn-lt"/>
                <a:cs typeface="+mn-lt"/>
              </a:rPr>
              <a:t> </a:t>
            </a:r>
            <a:r>
              <a:rPr lang="id-ID" sz="2000" dirty="0" err="1">
                <a:solidFill>
                  <a:srgbClr val="111111"/>
                </a:solidFill>
                <a:latin typeface="Montserrat" pitchFamily="2" charset="0"/>
                <a:ea typeface="+mn-lt"/>
                <a:cs typeface="+mn-lt"/>
              </a:rPr>
              <a:t>may</a:t>
            </a:r>
            <a:r>
              <a:rPr lang="id-ID" sz="2000" dirty="0">
                <a:solidFill>
                  <a:srgbClr val="111111"/>
                </a:solidFill>
                <a:latin typeface="Montserrat" pitchFamily="2" charset="0"/>
                <a:ea typeface="+mn-lt"/>
                <a:cs typeface="+mn-lt"/>
              </a:rPr>
              <a:t> </a:t>
            </a:r>
            <a:r>
              <a:rPr lang="id-ID" sz="2000" dirty="0" err="1">
                <a:solidFill>
                  <a:srgbClr val="111111"/>
                </a:solidFill>
                <a:latin typeface="Montserrat" pitchFamily="2" charset="0"/>
                <a:ea typeface="+mn-lt"/>
                <a:cs typeface="+mn-lt"/>
              </a:rPr>
              <a:t>contain</a:t>
            </a:r>
            <a:r>
              <a:rPr lang="id-ID" sz="2000" dirty="0">
                <a:solidFill>
                  <a:srgbClr val="111111"/>
                </a:solidFill>
                <a:latin typeface="Montserrat" pitchFamily="2" charset="0"/>
                <a:ea typeface="+mn-lt"/>
                <a:cs typeface="+mn-lt"/>
              </a:rPr>
              <a:t> </a:t>
            </a:r>
            <a:r>
              <a:rPr lang="id-ID" sz="2000" b="1" dirty="0" err="1">
                <a:solidFill>
                  <a:srgbClr val="C00000"/>
                </a:solidFill>
                <a:latin typeface="Montserrat" pitchFamily="2" charset="0"/>
                <a:ea typeface="+mn-lt"/>
                <a:cs typeface="+mn-lt"/>
              </a:rPr>
              <a:t>satisfactions</a:t>
            </a:r>
            <a:r>
              <a:rPr lang="id-ID" sz="2000" b="1" dirty="0">
                <a:solidFill>
                  <a:srgbClr val="C00000"/>
                </a:solidFill>
                <a:latin typeface="Montserrat" pitchFamily="2" charset="0"/>
                <a:ea typeface="+mn-lt"/>
                <a:cs typeface="+mn-lt"/>
              </a:rPr>
              <a:t> </a:t>
            </a:r>
            <a:r>
              <a:rPr lang="id-ID" sz="2000" b="1" dirty="0" err="1">
                <a:solidFill>
                  <a:srgbClr val="C00000"/>
                </a:solidFill>
                <a:latin typeface="Montserrat" pitchFamily="2" charset="0"/>
                <a:ea typeface="+mn-lt"/>
                <a:cs typeface="+mn-lt"/>
              </a:rPr>
              <a:t>or</a:t>
            </a:r>
            <a:r>
              <a:rPr lang="id-ID" sz="2000" b="1" dirty="0">
                <a:solidFill>
                  <a:srgbClr val="C00000"/>
                </a:solidFill>
                <a:latin typeface="Montserrat" pitchFamily="2" charset="0"/>
                <a:ea typeface="+mn-lt"/>
                <a:cs typeface="+mn-lt"/>
              </a:rPr>
              <a:t> </a:t>
            </a:r>
            <a:r>
              <a:rPr lang="id-ID" sz="2000" b="1" dirty="0" err="1">
                <a:solidFill>
                  <a:srgbClr val="C00000"/>
                </a:solidFill>
                <a:latin typeface="Montserrat" pitchFamily="2" charset="0"/>
                <a:ea typeface="+mn-lt"/>
                <a:cs typeface="+mn-lt"/>
              </a:rPr>
              <a:t>critics</a:t>
            </a:r>
            <a:r>
              <a:rPr lang="id-ID" sz="2000" dirty="0">
                <a:solidFill>
                  <a:srgbClr val="111111"/>
                </a:solidFill>
                <a:latin typeface="Montserrat" pitchFamily="2" charset="0"/>
                <a:ea typeface="+mn-lt"/>
                <a:cs typeface="+mn-lt"/>
              </a:rPr>
              <a:t> </a:t>
            </a:r>
            <a:r>
              <a:rPr lang="id-ID" sz="2000" dirty="0" err="1">
                <a:solidFill>
                  <a:srgbClr val="111111"/>
                </a:solidFill>
                <a:latin typeface="Montserrat" pitchFamily="2" charset="0"/>
                <a:ea typeface="+mn-lt"/>
                <a:cs typeface="+mn-lt"/>
              </a:rPr>
              <a:t>that</a:t>
            </a:r>
            <a:r>
              <a:rPr lang="id-ID" sz="2000" dirty="0">
                <a:solidFill>
                  <a:srgbClr val="111111"/>
                </a:solidFill>
                <a:latin typeface="Montserrat" pitchFamily="2" charset="0"/>
                <a:ea typeface="+mn-lt"/>
                <a:cs typeface="+mn-lt"/>
              </a:rPr>
              <a:t> </a:t>
            </a:r>
            <a:r>
              <a:rPr lang="id-ID" sz="2000" dirty="0" err="1">
                <a:solidFill>
                  <a:srgbClr val="111111"/>
                </a:solidFill>
                <a:latin typeface="Montserrat" pitchFamily="2" charset="0"/>
                <a:ea typeface="+mn-lt"/>
                <a:cs typeface="+mn-lt"/>
              </a:rPr>
              <a:t>helps</a:t>
            </a:r>
            <a:r>
              <a:rPr lang="id-ID" sz="2000" dirty="0">
                <a:solidFill>
                  <a:srgbClr val="111111"/>
                </a:solidFill>
                <a:latin typeface="Montserrat" pitchFamily="2" charset="0"/>
                <a:ea typeface="+mn-lt"/>
                <a:cs typeface="+mn-lt"/>
              </a:rPr>
              <a:t> </a:t>
            </a:r>
            <a:r>
              <a:rPr lang="id-ID" sz="2000" dirty="0" err="1">
                <a:solidFill>
                  <a:srgbClr val="111111"/>
                </a:solidFill>
                <a:latin typeface="Montserrat" pitchFamily="2" charset="0"/>
                <a:ea typeface="+mn-lt"/>
                <a:cs typeface="+mn-lt"/>
              </a:rPr>
              <a:t>boost</a:t>
            </a:r>
            <a:r>
              <a:rPr lang="id-ID" sz="2000" dirty="0">
                <a:solidFill>
                  <a:srgbClr val="111111"/>
                </a:solidFill>
                <a:latin typeface="Montserrat" pitchFamily="2" charset="0"/>
                <a:ea typeface="+mn-lt"/>
                <a:cs typeface="+mn-lt"/>
              </a:rPr>
              <a:t> </a:t>
            </a:r>
            <a:r>
              <a:rPr lang="id-ID" sz="2000" dirty="0" err="1">
                <a:solidFill>
                  <a:srgbClr val="111111"/>
                </a:solidFill>
                <a:latin typeface="Montserrat" pitchFamily="2" charset="0"/>
                <a:ea typeface="+mn-lt"/>
                <a:cs typeface="+mn-lt"/>
              </a:rPr>
              <a:t>sales</a:t>
            </a:r>
            <a:r>
              <a:rPr lang="id-ID" sz="2000" dirty="0">
                <a:solidFill>
                  <a:srgbClr val="111111"/>
                </a:solidFill>
                <a:latin typeface="Montserrat" pitchFamily="2" charset="0"/>
                <a:ea typeface="+mn-lt"/>
                <a:cs typeface="+mn-lt"/>
              </a:rPr>
              <a:t> </a:t>
            </a:r>
            <a:r>
              <a:rPr lang="en-US" sz="2000" dirty="0">
                <a:solidFill>
                  <a:srgbClr val="111111"/>
                </a:solidFill>
                <a:latin typeface="Montserrat" pitchFamily="2" charset="0"/>
                <a:ea typeface="+mn-lt"/>
                <a:cs typeface="+mn-lt"/>
              </a:rPr>
              <a:t>p</a:t>
            </a:r>
            <a:r>
              <a:rPr lang="id-ID" sz="2000" dirty="0" err="1">
                <a:solidFill>
                  <a:srgbClr val="111111"/>
                </a:solidFill>
                <a:latin typeface="Montserrat" pitchFamily="2" charset="0"/>
                <a:ea typeface="+mn-lt"/>
                <a:cs typeface="+mn-lt"/>
              </a:rPr>
              <a:t>erformance</a:t>
            </a:r>
            <a:endParaRPr lang="id-ID" sz="2000" dirty="0">
              <a:solidFill>
                <a:srgbClr val="111111"/>
              </a:solidFill>
              <a:latin typeface="Montserrat" pitchFamily="2" charset="0"/>
            </a:endParaRPr>
          </a:p>
          <a:p>
            <a:endParaRPr lang="id-ID" sz="1100" dirty="0">
              <a:solidFill>
                <a:srgbClr val="111111"/>
              </a:solidFill>
              <a:latin typeface="Montserrat" pitchFamily="2" charset="0"/>
            </a:endParaRPr>
          </a:p>
        </p:txBody>
      </p:sp>
    </p:spTree>
    <p:extLst>
      <p:ext uri="{BB962C8B-B14F-4D97-AF65-F5344CB8AC3E}">
        <p14:creationId xmlns:p14="http://schemas.microsoft.com/office/powerpoint/2010/main" val="1952767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22C068-77B6-B9CD-3AB7-A652A41F3183}"/>
              </a:ext>
            </a:extLst>
          </p:cNvPr>
          <p:cNvSpPr txBox="1">
            <a:spLocks/>
          </p:cNvSpPr>
          <p:nvPr/>
        </p:nvSpPr>
        <p:spPr>
          <a:xfrm>
            <a:off x="866119" y="1853758"/>
            <a:ext cx="3559297" cy="6260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a:latin typeface="Montserrat" pitchFamily="2" charset="0"/>
              </a:rPr>
              <a:t>Cluster 1:</a:t>
            </a:r>
            <a:endParaRPr lang="en-SG" sz="2000" b="1">
              <a:latin typeface="Montserrat" pitchFamily="2" charset="0"/>
            </a:endParaRPr>
          </a:p>
        </p:txBody>
      </p:sp>
      <p:sp>
        <p:nvSpPr>
          <p:cNvPr id="5" name="Title 1">
            <a:extLst>
              <a:ext uri="{FF2B5EF4-FFF2-40B4-BE49-F238E27FC236}">
                <a16:creationId xmlns:a16="http://schemas.microsoft.com/office/drawing/2014/main" id="{E14D6E3A-2EF5-8ACD-0BFE-12CD43A29094}"/>
              </a:ext>
            </a:extLst>
          </p:cNvPr>
          <p:cNvSpPr txBox="1">
            <a:spLocks/>
          </p:cNvSpPr>
          <p:nvPr/>
        </p:nvSpPr>
        <p:spPr>
          <a:xfrm>
            <a:off x="866119" y="2422522"/>
            <a:ext cx="4928625" cy="323670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0" i="0">
                <a:solidFill>
                  <a:schemeClr val="tx1">
                    <a:lumMod val="95000"/>
                    <a:lumOff val="5000"/>
                  </a:schemeClr>
                </a:solidFill>
                <a:effectLst/>
                <a:latin typeface="Consolas" panose="020B0609020204030204" pitchFamily="49" charset="0"/>
              </a:rPr>
              <a:t>['size', 'top', 'fit', 'fabric', '</a:t>
            </a:r>
            <a:r>
              <a:rPr lang="en-US" sz="1600" b="0" i="0" err="1">
                <a:solidFill>
                  <a:schemeClr val="tx1">
                    <a:lumMod val="95000"/>
                    <a:lumOff val="5000"/>
                  </a:schemeClr>
                </a:solidFill>
                <a:effectLst/>
                <a:latin typeface="Consolas" panose="020B0609020204030204" pitchFamily="49" charset="0"/>
              </a:rPr>
              <a:t>im</a:t>
            </a:r>
            <a:r>
              <a:rPr lang="en-US" sz="1600" b="0" i="0">
                <a:solidFill>
                  <a:schemeClr val="tx1">
                    <a:lumMod val="95000"/>
                    <a:lumOff val="5000"/>
                  </a:schemeClr>
                </a:solidFill>
                <a:effectLst/>
                <a:latin typeface="Consolas" panose="020B0609020204030204" pitchFamily="49" charset="0"/>
              </a:rPr>
              <a:t>', 'small', 'dress', 'great', 'little', 'soft’] </a:t>
            </a:r>
          </a:p>
          <a:p>
            <a:endParaRPr lang="en-US" sz="1600">
              <a:solidFill>
                <a:schemeClr val="tx1">
                  <a:lumMod val="95000"/>
                  <a:lumOff val="5000"/>
                </a:schemeClr>
              </a:solidFill>
              <a:latin typeface="Consolas" panose="020B0609020204030204" pitchFamily="49" charset="0"/>
            </a:endParaRPr>
          </a:p>
          <a:p>
            <a:r>
              <a:rPr lang="en-US" sz="1600" b="0" i="0">
                <a:solidFill>
                  <a:schemeClr val="tx1">
                    <a:lumMod val="95000"/>
                    <a:lumOff val="5000"/>
                  </a:schemeClr>
                </a:solidFill>
                <a:effectLst/>
                <a:latin typeface="Consolas" panose="020B0609020204030204" pitchFamily="49" charset="0"/>
              </a:rPr>
              <a:t>['dress', 'size', 'fit', 'top', '</a:t>
            </a:r>
            <a:r>
              <a:rPr lang="en-US" sz="1600" b="0" i="0" err="1">
                <a:solidFill>
                  <a:schemeClr val="tx1">
                    <a:lumMod val="95000"/>
                    <a:lumOff val="5000"/>
                  </a:schemeClr>
                </a:solidFill>
                <a:effectLst/>
                <a:latin typeface="Consolas" panose="020B0609020204030204" pitchFamily="49" charset="0"/>
              </a:rPr>
              <a:t>im</a:t>
            </a:r>
            <a:r>
              <a:rPr lang="en-US" sz="1600" b="0" i="0">
                <a:solidFill>
                  <a:schemeClr val="tx1">
                    <a:lumMod val="95000"/>
                    <a:lumOff val="5000"/>
                  </a:schemeClr>
                </a:solidFill>
                <a:effectLst/>
                <a:latin typeface="Consolas" panose="020B0609020204030204" pitchFamily="49" charset="0"/>
              </a:rPr>
              <a:t>', 'great', 'small', 'fabric', 'little', 'love’] </a:t>
            </a:r>
          </a:p>
          <a:p>
            <a:endParaRPr lang="en-US" sz="1600">
              <a:solidFill>
                <a:schemeClr val="tx1">
                  <a:lumMod val="95000"/>
                  <a:lumOff val="5000"/>
                </a:schemeClr>
              </a:solidFill>
              <a:latin typeface="Consolas" panose="020B0609020204030204" pitchFamily="49" charset="0"/>
            </a:endParaRPr>
          </a:p>
          <a:p>
            <a:r>
              <a:rPr lang="en-US" sz="1600" b="0" i="0">
                <a:solidFill>
                  <a:schemeClr val="tx1">
                    <a:lumMod val="95000"/>
                    <a:lumOff val="5000"/>
                  </a:schemeClr>
                </a:solidFill>
                <a:effectLst/>
                <a:latin typeface="Consolas" panose="020B0609020204030204" pitchFamily="49" charset="0"/>
              </a:rPr>
              <a:t>['joggers', 'jogger', 'fit', 'perfect', 'pair', 'comfy', 'little', 'pants', 'comfortable', 'small’] </a:t>
            </a:r>
          </a:p>
          <a:p>
            <a:endParaRPr lang="en-US" sz="1600">
              <a:solidFill>
                <a:schemeClr val="tx1">
                  <a:lumMod val="95000"/>
                  <a:lumOff val="5000"/>
                </a:schemeClr>
              </a:solidFill>
              <a:latin typeface="Consolas" panose="020B0609020204030204" pitchFamily="49" charset="0"/>
            </a:endParaRPr>
          </a:p>
          <a:p>
            <a:r>
              <a:rPr lang="en-US" sz="1600" b="0" i="0">
                <a:solidFill>
                  <a:schemeClr val="tx1">
                    <a:lumMod val="95000"/>
                    <a:lumOff val="5000"/>
                  </a:schemeClr>
                </a:solidFill>
                <a:effectLst/>
                <a:latin typeface="Consolas" panose="020B0609020204030204" pitchFamily="49" charset="0"/>
              </a:rPr>
              <a:t>['green', 'store', 'saw', 'try', 'great', 'love', 'little', 'online', 'fall', 'catalog']</a:t>
            </a:r>
            <a:endParaRPr lang="en-SG" sz="1600" b="1">
              <a:solidFill>
                <a:schemeClr val="tx1">
                  <a:lumMod val="95000"/>
                  <a:lumOff val="5000"/>
                </a:schemeClr>
              </a:solidFill>
              <a:latin typeface="Montserrat" pitchFamily="2" charset="0"/>
            </a:endParaRPr>
          </a:p>
        </p:txBody>
      </p:sp>
      <p:sp>
        <p:nvSpPr>
          <p:cNvPr id="6" name="Title 1">
            <a:extLst>
              <a:ext uri="{FF2B5EF4-FFF2-40B4-BE49-F238E27FC236}">
                <a16:creationId xmlns:a16="http://schemas.microsoft.com/office/drawing/2014/main" id="{A873D682-2A95-DA96-E56A-2F4C3E82CD4C}"/>
              </a:ext>
            </a:extLst>
          </p:cNvPr>
          <p:cNvSpPr>
            <a:spLocks noGrp="1"/>
          </p:cNvSpPr>
          <p:nvPr>
            <p:ph type="title"/>
          </p:nvPr>
        </p:nvSpPr>
        <p:spPr>
          <a:xfrm>
            <a:off x="866119" y="316265"/>
            <a:ext cx="5655183" cy="626056"/>
          </a:xfrm>
        </p:spPr>
        <p:txBody>
          <a:bodyPr>
            <a:normAutofit/>
          </a:bodyPr>
          <a:lstStyle/>
          <a:p>
            <a:r>
              <a:rPr lang="en-US" sz="3200" b="1">
                <a:latin typeface="Montserrat" pitchFamily="2" charset="0"/>
              </a:rPr>
              <a:t>Topic Extracted (cont.)</a:t>
            </a:r>
            <a:endParaRPr lang="en-SG" sz="3200" b="1">
              <a:latin typeface="Montserrat" pitchFamily="2" charset="0"/>
            </a:endParaRPr>
          </a:p>
        </p:txBody>
      </p:sp>
      <p:sp>
        <p:nvSpPr>
          <p:cNvPr id="7" name="Title 1">
            <a:extLst>
              <a:ext uri="{FF2B5EF4-FFF2-40B4-BE49-F238E27FC236}">
                <a16:creationId xmlns:a16="http://schemas.microsoft.com/office/drawing/2014/main" id="{09AAD7FD-E3B6-DD6C-EB25-2B66CCEB6F0F}"/>
              </a:ext>
            </a:extLst>
          </p:cNvPr>
          <p:cNvSpPr txBox="1">
            <a:spLocks/>
          </p:cNvSpPr>
          <p:nvPr/>
        </p:nvSpPr>
        <p:spPr>
          <a:xfrm>
            <a:off x="866119" y="999028"/>
            <a:ext cx="3559297" cy="6260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a:latin typeface="Montserrat" pitchFamily="2" charset="0"/>
              </a:rPr>
              <a:t>Model: </a:t>
            </a:r>
            <a:r>
              <a:rPr lang="en-US" sz="2000" b="1">
                <a:latin typeface="Montserrat" pitchFamily="2" charset="0"/>
              </a:rPr>
              <a:t>K-means + BERT</a:t>
            </a:r>
            <a:endParaRPr lang="en-SG" sz="2000" b="1">
              <a:latin typeface="Montserrat" pitchFamily="2" charset="0"/>
            </a:endParaRPr>
          </a:p>
        </p:txBody>
      </p:sp>
      <p:cxnSp>
        <p:nvCxnSpPr>
          <p:cNvPr id="10" name="Straight Arrow Connector 9">
            <a:extLst>
              <a:ext uri="{FF2B5EF4-FFF2-40B4-BE49-F238E27FC236}">
                <a16:creationId xmlns:a16="http://schemas.microsoft.com/office/drawing/2014/main" id="{98C186F2-A58B-12D4-3146-985E3BA33F1A}"/>
              </a:ext>
            </a:extLst>
          </p:cNvPr>
          <p:cNvCxnSpPr/>
          <p:nvPr/>
        </p:nvCxnSpPr>
        <p:spPr>
          <a:xfrm>
            <a:off x="5787656" y="2658140"/>
            <a:ext cx="1134139" cy="0"/>
          </a:xfrm>
          <a:prstGeom prst="straightConnector1">
            <a:avLst/>
          </a:prstGeom>
          <a:ln>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98FAB69-1A72-CFEA-C89C-63DA7673C92C}"/>
              </a:ext>
            </a:extLst>
          </p:cNvPr>
          <p:cNvSpPr txBox="1"/>
          <p:nvPr/>
        </p:nvSpPr>
        <p:spPr>
          <a:xfrm>
            <a:off x="7166344" y="2288808"/>
            <a:ext cx="3175591" cy="738664"/>
          </a:xfrm>
          <a:prstGeom prst="rect">
            <a:avLst/>
          </a:prstGeom>
          <a:noFill/>
        </p:spPr>
        <p:txBody>
          <a:bodyPr wrap="square" rtlCol="0">
            <a:spAutoFit/>
          </a:bodyPr>
          <a:lstStyle/>
          <a:p>
            <a:r>
              <a:rPr lang="en-US" sz="1400">
                <a:latin typeface="Montserrat" pitchFamily="2" charset="0"/>
              </a:rPr>
              <a:t>Regarding the fit, probably some issue with the size (small), the material</a:t>
            </a:r>
          </a:p>
        </p:txBody>
      </p:sp>
      <p:cxnSp>
        <p:nvCxnSpPr>
          <p:cNvPr id="12" name="Straight Arrow Connector 11">
            <a:extLst>
              <a:ext uri="{FF2B5EF4-FFF2-40B4-BE49-F238E27FC236}">
                <a16:creationId xmlns:a16="http://schemas.microsoft.com/office/drawing/2014/main" id="{7F8B9DF4-F893-82D5-85DB-7AB9B2903AA4}"/>
              </a:ext>
            </a:extLst>
          </p:cNvPr>
          <p:cNvCxnSpPr/>
          <p:nvPr/>
        </p:nvCxnSpPr>
        <p:spPr>
          <a:xfrm>
            <a:off x="5787656" y="3448493"/>
            <a:ext cx="1134139" cy="0"/>
          </a:xfrm>
          <a:prstGeom prst="straightConnector1">
            <a:avLst/>
          </a:prstGeom>
          <a:ln>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E26E27DF-CD95-0E47-CB7D-697276C6A0C4}"/>
              </a:ext>
            </a:extLst>
          </p:cNvPr>
          <p:cNvSpPr txBox="1"/>
          <p:nvPr/>
        </p:nvSpPr>
        <p:spPr>
          <a:xfrm>
            <a:off x="7166344" y="3079161"/>
            <a:ext cx="3175591" cy="738664"/>
          </a:xfrm>
          <a:prstGeom prst="rect">
            <a:avLst/>
          </a:prstGeom>
          <a:noFill/>
        </p:spPr>
        <p:txBody>
          <a:bodyPr wrap="square" rtlCol="0">
            <a:spAutoFit/>
          </a:bodyPr>
          <a:lstStyle/>
          <a:p>
            <a:r>
              <a:rPr lang="en-US" sz="1400">
                <a:latin typeface="Montserrat" pitchFamily="2" charset="0"/>
              </a:rPr>
              <a:t>Regarding the fit, probably some issue with the size (small), the material is comfortable</a:t>
            </a:r>
          </a:p>
        </p:txBody>
      </p:sp>
      <p:cxnSp>
        <p:nvCxnSpPr>
          <p:cNvPr id="14" name="Straight Arrow Connector 13">
            <a:extLst>
              <a:ext uri="{FF2B5EF4-FFF2-40B4-BE49-F238E27FC236}">
                <a16:creationId xmlns:a16="http://schemas.microsoft.com/office/drawing/2014/main" id="{8F298126-D9B7-8FF3-2546-7683BAB614F6}"/>
              </a:ext>
            </a:extLst>
          </p:cNvPr>
          <p:cNvCxnSpPr/>
          <p:nvPr/>
        </p:nvCxnSpPr>
        <p:spPr>
          <a:xfrm>
            <a:off x="5787656" y="4187157"/>
            <a:ext cx="1134139" cy="0"/>
          </a:xfrm>
          <a:prstGeom prst="straightConnector1">
            <a:avLst/>
          </a:prstGeom>
          <a:ln>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0199FD2F-DF04-09A2-7407-8C21BB55A10D}"/>
              </a:ext>
            </a:extLst>
          </p:cNvPr>
          <p:cNvSpPr txBox="1"/>
          <p:nvPr/>
        </p:nvSpPr>
        <p:spPr>
          <a:xfrm>
            <a:off x="7166344" y="3869514"/>
            <a:ext cx="3175591" cy="738664"/>
          </a:xfrm>
          <a:prstGeom prst="rect">
            <a:avLst/>
          </a:prstGeom>
          <a:noFill/>
        </p:spPr>
        <p:txBody>
          <a:bodyPr wrap="square" rtlCol="0">
            <a:spAutoFit/>
          </a:bodyPr>
          <a:lstStyle/>
          <a:p>
            <a:r>
              <a:rPr lang="en-US" sz="1400">
                <a:latin typeface="Montserrat" pitchFamily="2" charset="0"/>
              </a:rPr>
              <a:t>Jogger outfit with comfortable material, potential problem with size (small)</a:t>
            </a:r>
          </a:p>
        </p:txBody>
      </p:sp>
      <p:cxnSp>
        <p:nvCxnSpPr>
          <p:cNvPr id="16" name="Straight Arrow Connector 15">
            <a:extLst>
              <a:ext uri="{FF2B5EF4-FFF2-40B4-BE49-F238E27FC236}">
                <a16:creationId xmlns:a16="http://schemas.microsoft.com/office/drawing/2014/main" id="{2D6A609D-C635-3988-8116-FBC0FE6FB530}"/>
              </a:ext>
            </a:extLst>
          </p:cNvPr>
          <p:cNvCxnSpPr/>
          <p:nvPr/>
        </p:nvCxnSpPr>
        <p:spPr>
          <a:xfrm>
            <a:off x="5787656" y="4885362"/>
            <a:ext cx="1134139" cy="0"/>
          </a:xfrm>
          <a:prstGeom prst="straightConnector1">
            <a:avLst/>
          </a:prstGeom>
          <a:ln>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AE9D905-600E-7447-353B-B0F65AAEDACC}"/>
              </a:ext>
            </a:extLst>
          </p:cNvPr>
          <p:cNvSpPr txBox="1"/>
          <p:nvPr/>
        </p:nvSpPr>
        <p:spPr>
          <a:xfrm>
            <a:off x="7166344" y="4623752"/>
            <a:ext cx="3175591" cy="738664"/>
          </a:xfrm>
          <a:prstGeom prst="rect">
            <a:avLst/>
          </a:prstGeom>
          <a:noFill/>
        </p:spPr>
        <p:txBody>
          <a:bodyPr wrap="square" rtlCol="0">
            <a:spAutoFit/>
          </a:bodyPr>
          <a:lstStyle/>
          <a:p>
            <a:r>
              <a:rPr lang="en-US" sz="1400">
                <a:latin typeface="Montserrat" pitchFamily="2" charset="0"/>
              </a:rPr>
              <a:t>Regarding color (green), the great online catalogue which make the customer try the cloth</a:t>
            </a:r>
          </a:p>
        </p:txBody>
      </p:sp>
    </p:spTree>
    <p:extLst>
      <p:ext uri="{BB962C8B-B14F-4D97-AF65-F5344CB8AC3E}">
        <p14:creationId xmlns:p14="http://schemas.microsoft.com/office/powerpoint/2010/main" val="361414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2AAB99-3C6E-6420-F858-C7CF1FC9D0EC}"/>
              </a:ext>
            </a:extLst>
          </p:cNvPr>
          <p:cNvSpPr>
            <a:spLocks noGrp="1"/>
          </p:cNvSpPr>
          <p:nvPr>
            <p:ph type="title"/>
          </p:nvPr>
        </p:nvSpPr>
        <p:spPr>
          <a:xfrm>
            <a:off x="719535" y="407008"/>
            <a:ext cx="5655183" cy="626056"/>
          </a:xfrm>
        </p:spPr>
        <p:txBody>
          <a:bodyPr>
            <a:normAutofit/>
          </a:bodyPr>
          <a:lstStyle/>
          <a:p>
            <a:r>
              <a:rPr lang="en-US" sz="3200" b="1">
                <a:latin typeface="Montserrat" pitchFamily="2" charset="0"/>
              </a:rPr>
              <a:t>Conclusion</a:t>
            </a:r>
            <a:endParaRPr lang="en-SG" sz="3200" b="1">
              <a:latin typeface="Montserrat" pitchFamily="2" charset="0"/>
            </a:endParaRPr>
          </a:p>
        </p:txBody>
      </p:sp>
      <p:sp>
        <p:nvSpPr>
          <p:cNvPr id="6" name="TextBox 5">
            <a:extLst>
              <a:ext uri="{FF2B5EF4-FFF2-40B4-BE49-F238E27FC236}">
                <a16:creationId xmlns:a16="http://schemas.microsoft.com/office/drawing/2014/main" id="{53FF5328-1F05-BB61-89CB-66FD44E363A3}"/>
              </a:ext>
            </a:extLst>
          </p:cNvPr>
          <p:cNvSpPr txBox="1"/>
          <p:nvPr/>
        </p:nvSpPr>
        <p:spPr>
          <a:xfrm>
            <a:off x="880078" y="2052576"/>
            <a:ext cx="6798088" cy="646331"/>
          </a:xfrm>
          <a:prstGeom prst="rect">
            <a:avLst/>
          </a:prstGeom>
          <a:noFill/>
        </p:spPr>
        <p:txBody>
          <a:bodyPr wrap="square">
            <a:spAutoFit/>
          </a:bodyPr>
          <a:lstStyle/>
          <a:p>
            <a:pPr marL="285750" indent="-285750">
              <a:buFont typeface="Arial" panose="020B0604020202020204" pitchFamily="34" charset="0"/>
              <a:buChar char="•"/>
            </a:pPr>
            <a:r>
              <a:rPr lang="en-SG" sz="1800">
                <a:latin typeface="Montserrat" pitchFamily="2" charset="0"/>
              </a:rPr>
              <a:t>In clustering, </a:t>
            </a:r>
            <a:r>
              <a:rPr lang="en-SG" sz="1800" b="1">
                <a:latin typeface="Montserrat" pitchFamily="2" charset="0"/>
              </a:rPr>
              <a:t>K-</a:t>
            </a:r>
            <a:r>
              <a:rPr lang="en-SG" b="1">
                <a:latin typeface="Montserrat" pitchFamily="2" charset="0"/>
              </a:rPr>
              <a:t>Means</a:t>
            </a:r>
            <a:r>
              <a:rPr lang="en-SG">
                <a:latin typeface="Montserrat" pitchFamily="2" charset="0"/>
              </a:rPr>
              <a:t> excel in terms of </a:t>
            </a:r>
            <a:r>
              <a:rPr lang="en-SG" b="1">
                <a:latin typeface="Montserrat" pitchFamily="2" charset="0"/>
              </a:rPr>
              <a:t>Silhouette Score metric (</a:t>
            </a:r>
            <a:r>
              <a:rPr lang="en-SG" sz="1800" b="1">
                <a:latin typeface="Montserrat" pitchFamily="2" charset="0"/>
              </a:rPr>
              <a:t>0.5301289)</a:t>
            </a:r>
            <a:r>
              <a:rPr lang="en-SG">
                <a:latin typeface="Montserrat" pitchFamily="2" charset="0"/>
              </a:rPr>
              <a:t> compared to HDBSCAN</a:t>
            </a:r>
            <a:endParaRPr lang="en-SG" sz="1800">
              <a:latin typeface="Montserrat" pitchFamily="2" charset="0"/>
            </a:endParaRPr>
          </a:p>
        </p:txBody>
      </p:sp>
      <p:sp>
        <p:nvSpPr>
          <p:cNvPr id="7" name="TextBox 6">
            <a:extLst>
              <a:ext uri="{FF2B5EF4-FFF2-40B4-BE49-F238E27FC236}">
                <a16:creationId xmlns:a16="http://schemas.microsoft.com/office/drawing/2014/main" id="{023ED75B-1EED-F079-03F2-A0409290235A}"/>
              </a:ext>
            </a:extLst>
          </p:cNvPr>
          <p:cNvSpPr txBox="1"/>
          <p:nvPr/>
        </p:nvSpPr>
        <p:spPr>
          <a:xfrm>
            <a:off x="880078" y="2929252"/>
            <a:ext cx="6798088" cy="646331"/>
          </a:xfrm>
          <a:prstGeom prst="rect">
            <a:avLst/>
          </a:prstGeom>
          <a:noFill/>
        </p:spPr>
        <p:txBody>
          <a:bodyPr wrap="square">
            <a:spAutoFit/>
          </a:bodyPr>
          <a:lstStyle/>
          <a:p>
            <a:pPr marL="285750" indent="-285750">
              <a:buFont typeface="Arial" panose="020B0604020202020204" pitchFamily="34" charset="0"/>
              <a:buChar char="•"/>
            </a:pPr>
            <a:r>
              <a:rPr lang="en-SG">
                <a:latin typeface="Montserrat" pitchFamily="2" charset="0"/>
              </a:rPr>
              <a:t>Best result obtain using </a:t>
            </a:r>
            <a:r>
              <a:rPr lang="en-SG" b="1">
                <a:latin typeface="Montserrat" pitchFamily="2" charset="0"/>
              </a:rPr>
              <a:t>K-Means + BERT </a:t>
            </a:r>
            <a:r>
              <a:rPr lang="en-SG">
                <a:latin typeface="Montserrat" pitchFamily="2" charset="0"/>
              </a:rPr>
              <a:t>in terms of </a:t>
            </a:r>
            <a:r>
              <a:rPr lang="en-SG" b="1">
                <a:latin typeface="Montserrat" pitchFamily="2" charset="0"/>
              </a:rPr>
              <a:t>average coherence score (</a:t>
            </a:r>
            <a:r>
              <a:rPr lang="en-US" sz="1800" b="1" i="0" kern="1200">
                <a:solidFill>
                  <a:schemeClr val="dk1"/>
                </a:solidFill>
                <a:effectLst/>
                <a:latin typeface="Montserrat" pitchFamily="2" charset="0"/>
                <a:ea typeface="+mn-ea"/>
                <a:cs typeface="+mn-cs"/>
              </a:rPr>
              <a:t>0.794)</a:t>
            </a:r>
            <a:endParaRPr lang="en-SG" sz="1800" b="1">
              <a:latin typeface="Montserrat" pitchFamily="2" charset="0"/>
            </a:endParaRPr>
          </a:p>
        </p:txBody>
      </p:sp>
      <p:sp>
        <p:nvSpPr>
          <p:cNvPr id="9" name="TextBox 8">
            <a:extLst>
              <a:ext uri="{FF2B5EF4-FFF2-40B4-BE49-F238E27FC236}">
                <a16:creationId xmlns:a16="http://schemas.microsoft.com/office/drawing/2014/main" id="{5590D90F-24A6-9CE8-A72D-E780861EB2B1}"/>
              </a:ext>
            </a:extLst>
          </p:cNvPr>
          <p:cNvSpPr txBox="1"/>
          <p:nvPr/>
        </p:nvSpPr>
        <p:spPr>
          <a:xfrm>
            <a:off x="880077" y="1226430"/>
            <a:ext cx="7356503" cy="646331"/>
          </a:xfrm>
          <a:prstGeom prst="rect">
            <a:avLst/>
          </a:prstGeom>
          <a:noFill/>
        </p:spPr>
        <p:txBody>
          <a:bodyPr wrap="square">
            <a:spAutoFit/>
          </a:bodyPr>
          <a:lstStyle/>
          <a:p>
            <a:pPr marL="285750" indent="-285750">
              <a:buFont typeface="Arial" panose="020B0604020202020204" pitchFamily="34" charset="0"/>
              <a:buChar char="•"/>
            </a:pPr>
            <a:r>
              <a:rPr lang="en-SG" sz="1800" b="1">
                <a:latin typeface="Montserrat" pitchFamily="2" charset="0"/>
              </a:rPr>
              <a:t>LDA and BERT successfully extract different topics </a:t>
            </a:r>
            <a:r>
              <a:rPr lang="en-SG" sz="1800">
                <a:latin typeface="Montserrat" pitchFamily="2" charset="0"/>
              </a:rPr>
              <a:t>to generalize the review topics</a:t>
            </a:r>
          </a:p>
        </p:txBody>
      </p:sp>
      <p:sp>
        <p:nvSpPr>
          <p:cNvPr id="10" name="TextBox 9">
            <a:extLst>
              <a:ext uri="{FF2B5EF4-FFF2-40B4-BE49-F238E27FC236}">
                <a16:creationId xmlns:a16="http://schemas.microsoft.com/office/drawing/2014/main" id="{987A7367-7043-A085-8BF7-317D514E4A0C}"/>
              </a:ext>
            </a:extLst>
          </p:cNvPr>
          <p:cNvSpPr txBox="1"/>
          <p:nvPr/>
        </p:nvSpPr>
        <p:spPr>
          <a:xfrm>
            <a:off x="880077" y="3695905"/>
            <a:ext cx="6798088" cy="646331"/>
          </a:xfrm>
          <a:prstGeom prst="rect">
            <a:avLst/>
          </a:prstGeom>
          <a:noFill/>
        </p:spPr>
        <p:txBody>
          <a:bodyPr wrap="square">
            <a:spAutoFit/>
          </a:bodyPr>
          <a:lstStyle/>
          <a:p>
            <a:pPr marL="285750" indent="-285750">
              <a:buFont typeface="Arial" panose="020B0604020202020204" pitchFamily="34" charset="0"/>
              <a:buChar char="•"/>
            </a:pPr>
            <a:r>
              <a:rPr lang="en-SG">
                <a:latin typeface="Montserrat" pitchFamily="2" charset="0"/>
              </a:rPr>
              <a:t>Unfortunately, there is only </a:t>
            </a:r>
            <a:r>
              <a:rPr lang="en-SG" b="1">
                <a:latin typeface="Montserrat" pitchFamily="2" charset="0"/>
              </a:rPr>
              <a:t>minimal</a:t>
            </a:r>
            <a:r>
              <a:rPr lang="en-SG">
                <a:latin typeface="Montserrat" pitchFamily="2" charset="0"/>
              </a:rPr>
              <a:t> </a:t>
            </a:r>
            <a:r>
              <a:rPr lang="en-SG" b="1">
                <a:latin typeface="Montserrat" pitchFamily="2" charset="0"/>
              </a:rPr>
              <a:t>negative topics </a:t>
            </a:r>
            <a:r>
              <a:rPr lang="en-SG">
                <a:latin typeface="Montserrat" pitchFamily="2" charset="0"/>
              </a:rPr>
              <a:t>successfully extracted due to imbalance data</a:t>
            </a:r>
            <a:endParaRPr lang="en-SG" sz="1800">
              <a:latin typeface="Montserrat" pitchFamily="2" charset="0"/>
            </a:endParaRPr>
          </a:p>
        </p:txBody>
      </p:sp>
    </p:spTree>
    <p:extLst>
      <p:ext uri="{BB962C8B-B14F-4D97-AF65-F5344CB8AC3E}">
        <p14:creationId xmlns:p14="http://schemas.microsoft.com/office/powerpoint/2010/main" val="2077902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2E98A8-E10C-9EE5-DAE3-68F740CC314E}"/>
              </a:ext>
            </a:extLst>
          </p:cNvPr>
          <p:cNvSpPr>
            <a:spLocks noGrp="1"/>
          </p:cNvSpPr>
          <p:nvPr>
            <p:ph type="title"/>
          </p:nvPr>
        </p:nvSpPr>
        <p:spPr>
          <a:xfrm>
            <a:off x="866115" y="613974"/>
            <a:ext cx="7866055" cy="626056"/>
          </a:xfrm>
        </p:spPr>
        <p:txBody>
          <a:bodyPr>
            <a:normAutofit fontScale="90000"/>
          </a:bodyPr>
          <a:lstStyle/>
          <a:p>
            <a:r>
              <a:rPr lang="en-US" sz="3200" b="1">
                <a:latin typeface="Montserrat" pitchFamily="2" charset="0"/>
              </a:rPr>
              <a:t>Some Insights for the Business Owner</a:t>
            </a:r>
            <a:endParaRPr lang="en-SG" sz="3200" b="1">
              <a:latin typeface="Montserrat" pitchFamily="2" charset="0"/>
            </a:endParaRPr>
          </a:p>
        </p:txBody>
      </p:sp>
      <p:sp>
        <p:nvSpPr>
          <p:cNvPr id="5" name="TextBox 4">
            <a:extLst>
              <a:ext uri="{FF2B5EF4-FFF2-40B4-BE49-F238E27FC236}">
                <a16:creationId xmlns:a16="http://schemas.microsoft.com/office/drawing/2014/main" id="{32F2C63E-8DCA-0C61-71A4-2AF4FFE19D09}"/>
              </a:ext>
            </a:extLst>
          </p:cNvPr>
          <p:cNvSpPr txBox="1"/>
          <p:nvPr/>
        </p:nvSpPr>
        <p:spPr>
          <a:xfrm>
            <a:off x="866114" y="2992017"/>
            <a:ext cx="6798088" cy="369332"/>
          </a:xfrm>
          <a:prstGeom prst="rect">
            <a:avLst/>
          </a:prstGeom>
          <a:noFill/>
        </p:spPr>
        <p:txBody>
          <a:bodyPr wrap="square">
            <a:spAutoFit/>
          </a:bodyPr>
          <a:lstStyle/>
          <a:p>
            <a:pPr marL="285750" indent="-285750">
              <a:buFont typeface="Arial" panose="020B0604020202020204" pitchFamily="34" charset="0"/>
              <a:buChar char="•"/>
            </a:pPr>
            <a:r>
              <a:rPr lang="en-SG" dirty="0">
                <a:latin typeface="Montserrat" pitchFamily="2" charset="0"/>
              </a:rPr>
              <a:t>Make clothing size </a:t>
            </a:r>
            <a:r>
              <a:rPr lang="en-SG" b="1" dirty="0">
                <a:solidFill>
                  <a:srgbClr val="C00000"/>
                </a:solidFill>
                <a:latin typeface="Montserrat" pitchFamily="2" charset="0"/>
              </a:rPr>
              <a:t>information clearer</a:t>
            </a:r>
            <a:endParaRPr lang="en-SG" sz="1800" b="1" dirty="0">
              <a:solidFill>
                <a:srgbClr val="C00000"/>
              </a:solidFill>
              <a:latin typeface="Montserrat" pitchFamily="2" charset="0"/>
            </a:endParaRPr>
          </a:p>
        </p:txBody>
      </p:sp>
      <p:sp>
        <p:nvSpPr>
          <p:cNvPr id="6" name="TextBox 5">
            <a:extLst>
              <a:ext uri="{FF2B5EF4-FFF2-40B4-BE49-F238E27FC236}">
                <a16:creationId xmlns:a16="http://schemas.microsoft.com/office/drawing/2014/main" id="{645000C9-1206-83CC-7678-23DF127AB2AA}"/>
              </a:ext>
            </a:extLst>
          </p:cNvPr>
          <p:cNvSpPr txBox="1"/>
          <p:nvPr/>
        </p:nvSpPr>
        <p:spPr>
          <a:xfrm>
            <a:off x="866113" y="3477570"/>
            <a:ext cx="7753341" cy="646331"/>
          </a:xfrm>
          <a:prstGeom prst="rect">
            <a:avLst/>
          </a:prstGeom>
          <a:noFill/>
        </p:spPr>
        <p:txBody>
          <a:bodyPr wrap="square">
            <a:spAutoFit/>
          </a:bodyPr>
          <a:lstStyle/>
          <a:p>
            <a:pPr marL="285750" indent="-285750">
              <a:buFont typeface="Arial" panose="020B0604020202020204" pitchFamily="34" charset="0"/>
              <a:buChar char="•"/>
            </a:pPr>
            <a:r>
              <a:rPr lang="en-SG" sz="1800" dirty="0">
                <a:latin typeface="Montserrat" pitchFamily="2" charset="0"/>
              </a:rPr>
              <a:t>Available </a:t>
            </a:r>
            <a:r>
              <a:rPr lang="en-SG" sz="1800" b="1" dirty="0">
                <a:solidFill>
                  <a:srgbClr val="C00000"/>
                </a:solidFill>
                <a:latin typeface="Montserrat" pitchFamily="2" charset="0"/>
              </a:rPr>
              <a:t>design is good, keep it. </a:t>
            </a:r>
            <a:r>
              <a:rPr lang="en-SG" sz="1800" dirty="0">
                <a:latin typeface="Montserrat" pitchFamily="2" charset="0"/>
              </a:rPr>
              <a:t>Or </a:t>
            </a:r>
            <a:r>
              <a:rPr lang="en-SG" dirty="0">
                <a:latin typeface="Montserrat" pitchFamily="2" charset="0"/>
              </a:rPr>
              <a:t>i</a:t>
            </a:r>
            <a:r>
              <a:rPr lang="en-SG" sz="1800" dirty="0">
                <a:latin typeface="Montserrat" pitchFamily="2" charset="0"/>
              </a:rPr>
              <a:t>nnovate using the </a:t>
            </a:r>
            <a:r>
              <a:rPr lang="en-SG" sz="1800" b="1" dirty="0">
                <a:solidFill>
                  <a:srgbClr val="C00000"/>
                </a:solidFill>
                <a:latin typeface="Montserrat" pitchFamily="2" charset="0"/>
              </a:rPr>
              <a:t>similar design mood</a:t>
            </a:r>
          </a:p>
        </p:txBody>
      </p:sp>
      <p:sp>
        <p:nvSpPr>
          <p:cNvPr id="7" name="TextBox 6">
            <a:extLst>
              <a:ext uri="{FF2B5EF4-FFF2-40B4-BE49-F238E27FC236}">
                <a16:creationId xmlns:a16="http://schemas.microsoft.com/office/drawing/2014/main" id="{FF3699CA-33F4-09C7-CCE0-C6A37708AF43}"/>
              </a:ext>
            </a:extLst>
          </p:cNvPr>
          <p:cNvSpPr txBox="1"/>
          <p:nvPr/>
        </p:nvSpPr>
        <p:spPr>
          <a:xfrm>
            <a:off x="866116" y="4309534"/>
            <a:ext cx="7753341" cy="369332"/>
          </a:xfrm>
          <a:prstGeom prst="rect">
            <a:avLst/>
          </a:prstGeom>
          <a:noFill/>
        </p:spPr>
        <p:txBody>
          <a:bodyPr wrap="square">
            <a:spAutoFit/>
          </a:bodyPr>
          <a:lstStyle/>
          <a:p>
            <a:pPr marL="285750" indent="-285750">
              <a:buFont typeface="Arial" panose="020B0604020202020204" pitchFamily="34" charset="0"/>
              <a:buChar char="•"/>
            </a:pPr>
            <a:r>
              <a:rPr lang="en-SG" sz="1800" dirty="0">
                <a:latin typeface="Montserrat" pitchFamily="2" charset="0"/>
              </a:rPr>
              <a:t>Utilize </a:t>
            </a:r>
            <a:r>
              <a:rPr lang="en-SG" sz="1800" b="1" dirty="0">
                <a:solidFill>
                  <a:srgbClr val="C00000"/>
                </a:solidFill>
                <a:latin typeface="Montserrat" pitchFamily="2" charset="0"/>
              </a:rPr>
              <a:t>online catalogue, </a:t>
            </a:r>
            <a:r>
              <a:rPr lang="en-SG" sz="1800" dirty="0">
                <a:latin typeface="Montserrat" pitchFamily="2" charset="0"/>
              </a:rPr>
              <a:t>make</a:t>
            </a:r>
            <a:r>
              <a:rPr lang="en-SG" dirty="0">
                <a:latin typeface="Montserrat" pitchFamily="2" charset="0"/>
              </a:rPr>
              <a:t> it pretty</a:t>
            </a:r>
            <a:endParaRPr lang="en-SG" sz="1800" dirty="0">
              <a:latin typeface="Montserrat" pitchFamily="2" charset="0"/>
            </a:endParaRPr>
          </a:p>
        </p:txBody>
      </p:sp>
      <p:sp>
        <p:nvSpPr>
          <p:cNvPr id="8" name="TextBox 7">
            <a:extLst>
              <a:ext uri="{FF2B5EF4-FFF2-40B4-BE49-F238E27FC236}">
                <a16:creationId xmlns:a16="http://schemas.microsoft.com/office/drawing/2014/main" id="{52066119-CD96-B9EB-4A6F-C0CA777660F3}"/>
              </a:ext>
            </a:extLst>
          </p:cNvPr>
          <p:cNvSpPr txBox="1"/>
          <p:nvPr/>
        </p:nvSpPr>
        <p:spPr>
          <a:xfrm>
            <a:off x="866115" y="4813832"/>
            <a:ext cx="7753341" cy="646331"/>
          </a:xfrm>
          <a:prstGeom prst="rect">
            <a:avLst/>
          </a:prstGeom>
          <a:noFill/>
        </p:spPr>
        <p:txBody>
          <a:bodyPr wrap="square">
            <a:spAutoFit/>
          </a:bodyPr>
          <a:lstStyle/>
          <a:p>
            <a:pPr marL="285750" indent="-285750">
              <a:buFont typeface="Arial" panose="020B0604020202020204" pitchFamily="34" charset="0"/>
              <a:buChar char="•"/>
            </a:pPr>
            <a:r>
              <a:rPr lang="en-SG" sz="1800" dirty="0">
                <a:latin typeface="Montserrat" pitchFamily="2" charset="0"/>
              </a:rPr>
              <a:t>Make </a:t>
            </a:r>
            <a:r>
              <a:rPr lang="en-SG" sz="1800" b="1" dirty="0">
                <a:solidFill>
                  <a:srgbClr val="C00000"/>
                </a:solidFill>
                <a:latin typeface="Montserrat" pitchFamily="2" charset="0"/>
              </a:rPr>
              <a:t>Birthday Gift</a:t>
            </a:r>
            <a:r>
              <a:rPr lang="en-SG" b="1" dirty="0">
                <a:solidFill>
                  <a:srgbClr val="C00000"/>
                </a:solidFill>
                <a:latin typeface="Montserrat" pitchFamily="2" charset="0"/>
              </a:rPr>
              <a:t> Event </a:t>
            </a:r>
            <a:r>
              <a:rPr lang="en-SG" dirty="0">
                <a:latin typeface="Montserrat" pitchFamily="2" charset="0"/>
              </a:rPr>
              <a:t>(Package or Discounts) or </a:t>
            </a:r>
            <a:r>
              <a:rPr lang="en-SG" b="1" dirty="0">
                <a:solidFill>
                  <a:srgbClr val="C00000"/>
                </a:solidFill>
                <a:latin typeface="Montserrat" pitchFamily="2" charset="0"/>
              </a:rPr>
              <a:t>children cloth packages or discounts</a:t>
            </a:r>
            <a:endParaRPr lang="en-SG" sz="1800" b="1" dirty="0">
              <a:solidFill>
                <a:srgbClr val="C00000"/>
              </a:solidFill>
              <a:latin typeface="Montserrat" pitchFamily="2" charset="0"/>
            </a:endParaRPr>
          </a:p>
        </p:txBody>
      </p:sp>
      <p:sp>
        <p:nvSpPr>
          <p:cNvPr id="2" name="TextBox 1">
            <a:extLst>
              <a:ext uri="{FF2B5EF4-FFF2-40B4-BE49-F238E27FC236}">
                <a16:creationId xmlns:a16="http://schemas.microsoft.com/office/drawing/2014/main" id="{CA1F05F6-3ACB-E5AC-F5EF-6888530C1D73}"/>
              </a:ext>
            </a:extLst>
          </p:cNvPr>
          <p:cNvSpPr txBox="1"/>
          <p:nvPr/>
        </p:nvSpPr>
        <p:spPr>
          <a:xfrm>
            <a:off x="866114" y="1457272"/>
            <a:ext cx="7753341" cy="646331"/>
          </a:xfrm>
          <a:prstGeom prst="rect">
            <a:avLst/>
          </a:prstGeom>
          <a:noFill/>
        </p:spPr>
        <p:txBody>
          <a:bodyPr wrap="square">
            <a:spAutoFit/>
          </a:bodyPr>
          <a:lstStyle/>
          <a:p>
            <a:pPr marL="285750" indent="-285750">
              <a:buFont typeface="Arial" panose="020B0604020202020204" pitchFamily="34" charset="0"/>
              <a:buChar char="•"/>
            </a:pPr>
            <a:r>
              <a:rPr lang="en-SG" sz="1800" dirty="0">
                <a:latin typeface="Montserrat" pitchFamily="2" charset="0"/>
              </a:rPr>
              <a:t>Most of </a:t>
            </a:r>
            <a:r>
              <a:rPr lang="en-SG" sz="1800" b="1" dirty="0">
                <a:solidFill>
                  <a:srgbClr val="C00000"/>
                </a:solidFill>
                <a:latin typeface="Montserrat" pitchFamily="2" charset="0"/>
              </a:rPr>
              <a:t>customer are around 30-39 and 40-49</a:t>
            </a:r>
            <a:r>
              <a:rPr lang="en-SG" sz="1800" dirty="0">
                <a:latin typeface="Montserrat" pitchFamily="2" charset="0"/>
              </a:rPr>
              <a:t>. </a:t>
            </a:r>
            <a:r>
              <a:rPr lang="en-SG" dirty="0">
                <a:latin typeface="Montserrat" pitchFamily="2" charset="0"/>
              </a:rPr>
              <a:t>Advertising can be more directed towards those group of ages</a:t>
            </a:r>
            <a:endParaRPr lang="en-SG" sz="1800" dirty="0">
              <a:latin typeface="Montserrat" pitchFamily="2" charset="0"/>
            </a:endParaRPr>
          </a:p>
        </p:txBody>
      </p:sp>
      <p:sp>
        <p:nvSpPr>
          <p:cNvPr id="3" name="TextBox 2">
            <a:extLst>
              <a:ext uri="{FF2B5EF4-FFF2-40B4-BE49-F238E27FC236}">
                <a16:creationId xmlns:a16="http://schemas.microsoft.com/office/drawing/2014/main" id="{D3550298-4D53-E71F-6159-493E0A102C26}"/>
              </a:ext>
            </a:extLst>
          </p:cNvPr>
          <p:cNvSpPr txBox="1"/>
          <p:nvPr/>
        </p:nvSpPr>
        <p:spPr>
          <a:xfrm>
            <a:off x="866113" y="2230848"/>
            <a:ext cx="7753341" cy="646331"/>
          </a:xfrm>
          <a:prstGeom prst="rect">
            <a:avLst/>
          </a:prstGeom>
          <a:noFill/>
        </p:spPr>
        <p:txBody>
          <a:bodyPr wrap="square">
            <a:spAutoFit/>
          </a:bodyPr>
          <a:lstStyle/>
          <a:p>
            <a:pPr marL="285750" indent="-285750">
              <a:buFont typeface="Arial" panose="020B0604020202020204" pitchFamily="34" charset="0"/>
              <a:buChar char="•"/>
            </a:pPr>
            <a:r>
              <a:rPr lang="en-SG" dirty="0">
                <a:latin typeface="Montserrat" pitchFamily="2" charset="0"/>
              </a:rPr>
              <a:t>Super popular products are </a:t>
            </a:r>
            <a:r>
              <a:rPr lang="en-SG" b="1" dirty="0">
                <a:solidFill>
                  <a:srgbClr val="C00000"/>
                </a:solidFill>
                <a:latin typeface="Montserrat" pitchFamily="2" charset="0"/>
              </a:rPr>
              <a:t>blouses, dresses, and fine gauge</a:t>
            </a:r>
            <a:r>
              <a:rPr lang="en-SG" dirty="0">
                <a:latin typeface="Montserrat" pitchFamily="2" charset="0"/>
              </a:rPr>
              <a:t>. Advertise and innovate in those products more</a:t>
            </a:r>
            <a:endParaRPr lang="en-SG" sz="1800" dirty="0">
              <a:latin typeface="Montserrat" pitchFamily="2" charset="0"/>
            </a:endParaRPr>
          </a:p>
        </p:txBody>
      </p:sp>
    </p:spTree>
    <p:extLst>
      <p:ext uri="{BB962C8B-B14F-4D97-AF65-F5344CB8AC3E}">
        <p14:creationId xmlns:p14="http://schemas.microsoft.com/office/powerpoint/2010/main" val="1630927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9477-582F-3388-EC62-7D7452C1F05C}"/>
              </a:ext>
            </a:extLst>
          </p:cNvPr>
          <p:cNvSpPr>
            <a:spLocks noGrp="1"/>
          </p:cNvSpPr>
          <p:nvPr>
            <p:ph type="ctrTitle"/>
          </p:nvPr>
        </p:nvSpPr>
        <p:spPr/>
        <p:txBody>
          <a:bodyPr/>
          <a:lstStyle/>
          <a:p>
            <a:r>
              <a:rPr lang="en-US" b="1" err="1">
                <a:latin typeface="Montserrat" pitchFamily="2" charset="0"/>
              </a:rPr>
              <a:t>QnA</a:t>
            </a:r>
            <a:endParaRPr lang="en-SG" b="1">
              <a:latin typeface="Montserrat" pitchFamily="2" charset="0"/>
            </a:endParaRPr>
          </a:p>
        </p:txBody>
      </p:sp>
      <p:sp>
        <p:nvSpPr>
          <p:cNvPr id="3" name="Subtitle 2">
            <a:extLst>
              <a:ext uri="{FF2B5EF4-FFF2-40B4-BE49-F238E27FC236}">
                <a16:creationId xmlns:a16="http://schemas.microsoft.com/office/drawing/2014/main" id="{6C8CD0C6-5318-900D-042A-C9E0CC3D171F}"/>
              </a:ext>
            </a:extLst>
          </p:cNvPr>
          <p:cNvSpPr>
            <a:spLocks noGrp="1"/>
          </p:cNvSpPr>
          <p:nvPr>
            <p:ph type="subTitle" idx="1"/>
          </p:nvPr>
        </p:nvSpPr>
        <p:spPr/>
        <p:txBody>
          <a:bodyPr/>
          <a:lstStyle/>
          <a:p>
            <a:r>
              <a:rPr lang="en-US" i="1">
                <a:latin typeface="Montserrat" pitchFamily="2" charset="0"/>
              </a:rPr>
              <a:t>Questions are like free real estates…</a:t>
            </a:r>
            <a:endParaRPr lang="en-SG" i="1">
              <a:latin typeface="Montserrat" pitchFamily="2" charset="0"/>
            </a:endParaRPr>
          </a:p>
        </p:txBody>
      </p:sp>
    </p:spTree>
    <p:extLst>
      <p:ext uri="{BB962C8B-B14F-4D97-AF65-F5344CB8AC3E}">
        <p14:creationId xmlns:p14="http://schemas.microsoft.com/office/powerpoint/2010/main" val="34286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3261A6C-60A1-18F9-0420-86699CDEBE24}"/>
              </a:ext>
            </a:extLst>
          </p:cNvPr>
          <p:cNvSpPr>
            <a:spLocks noGrp="1"/>
          </p:cNvSpPr>
          <p:nvPr>
            <p:ph type="title"/>
          </p:nvPr>
        </p:nvSpPr>
        <p:spPr/>
        <p:txBody>
          <a:bodyPr>
            <a:normAutofit/>
          </a:bodyPr>
          <a:lstStyle/>
          <a:p>
            <a:r>
              <a:rPr lang="id-ID" sz="4000" b="1">
                <a:latin typeface="Montserrat" pitchFamily="2" charset="0"/>
              </a:rPr>
              <a:t>Objective</a:t>
            </a:r>
          </a:p>
        </p:txBody>
      </p:sp>
      <p:sp>
        <p:nvSpPr>
          <p:cNvPr id="3" name="Tampungan Konten 2">
            <a:extLst>
              <a:ext uri="{FF2B5EF4-FFF2-40B4-BE49-F238E27FC236}">
                <a16:creationId xmlns:a16="http://schemas.microsoft.com/office/drawing/2014/main" id="{F273CE81-4DBF-BC2C-49F6-59AA3B12B053}"/>
              </a:ext>
            </a:extLst>
          </p:cNvPr>
          <p:cNvSpPr>
            <a:spLocks noGrp="1"/>
          </p:cNvSpPr>
          <p:nvPr>
            <p:ph idx="1"/>
          </p:nvPr>
        </p:nvSpPr>
        <p:spPr>
          <a:xfrm>
            <a:off x="817594" y="1825625"/>
            <a:ext cx="10523682" cy="1910730"/>
          </a:xfrm>
        </p:spPr>
        <p:txBody>
          <a:bodyPr vert="horz" lIns="91440" tIns="45720" rIns="91440" bIns="45720" rtlCol="0" anchor="t">
            <a:noAutofit/>
          </a:bodyPr>
          <a:lstStyle/>
          <a:p>
            <a:r>
              <a:rPr lang="id-ID" sz="2000" dirty="0" err="1">
                <a:solidFill>
                  <a:srgbClr val="111111"/>
                </a:solidFill>
                <a:latin typeface="Montserrat" pitchFamily="2" charset="0"/>
                <a:ea typeface="+mn-lt"/>
                <a:cs typeface="+mn-lt"/>
              </a:rPr>
              <a:t>Generate</a:t>
            </a:r>
            <a:r>
              <a:rPr lang="id-ID" sz="2000" b="1" dirty="0">
                <a:solidFill>
                  <a:srgbClr val="111111"/>
                </a:solidFill>
                <a:latin typeface="Montserrat" pitchFamily="2" charset="0"/>
                <a:ea typeface="+mn-lt"/>
                <a:cs typeface="+mn-lt"/>
              </a:rPr>
              <a:t> </a:t>
            </a:r>
            <a:r>
              <a:rPr lang="id-ID" sz="2000" b="1" dirty="0" err="1">
                <a:solidFill>
                  <a:srgbClr val="C00000"/>
                </a:solidFill>
                <a:latin typeface="Montserrat" pitchFamily="2" charset="0"/>
                <a:ea typeface="+mn-lt"/>
                <a:cs typeface="+mn-lt"/>
              </a:rPr>
              <a:t>clusters</a:t>
            </a:r>
            <a:r>
              <a:rPr lang="id-ID" sz="2000" b="1" dirty="0">
                <a:solidFill>
                  <a:srgbClr val="C00000"/>
                </a:solidFill>
                <a:latin typeface="Montserrat" pitchFamily="2" charset="0"/>
                <a:ea typeface="+mn-lt"/>
                <a:cs typeface="+mn-lt"/>
              </a:rPr>
              <a:t> </a:t>
            </a:r>
            <a:r>
              <a:rPr lang="id-ID" sz="2000" b="1" dirty="0" err="1">
                <a:solidFill>
                  <a:srgbClr val="C00000"/>
                </a:solidFill>
                <a:latin typeface="Montserrat" pitchFamily="2" charset="0"/>
                <a:ea typeface="+mn-lt"/>
                <a:cs typeface="+mn-lt"/>
              </a:rPr>
              <a:t>of</a:t>
            </a:r>
            <a:r>
              <a:rPr lang="id-ID" sz="2000" b="1" dirty="0">
                <a:solidFill>
                  <a:srgbClr val="C00000"/>
                </a:solidFill>
                <a:latin typeface="Montserrat" pitchFamily="2" charset="0"/>
                <a:ea typeface="+mn-lt"/>
                <a:cs typeface="+mn-lt"/>
              </a:rPr>
              <a:t> </a:t>
            </a:r>
            <a:r>
              <a:rPr lang="id-ID" sz="2000" b="1" dirty="0" err="1">
                <a:solidFill>
                  <a:srgbClr val="C00000"/>
                </a:solidFill>
                <a:latin typeface="Montserrat" pitchFamily="2" charset="0"/>
                <a:ea typeface="+mn-lt"/>
                <a:cs typeface="+mn-lt"/>
              </a:rPr>
              <a:t>different</a:t>
            </a:r>
            <a:r>
              <a:rPr lang="id-ID" sz="2000" b="1" dirty="0">
                <a:solidFill>
                  <a:srgbClr val="C00000"/>
                </a:solidFill>
                <a:latin typeface="Montserrat" pitchFamily="2" charset="0"/>
                <a:ea typeface="+mn-lt"/>
                <a:cs typeface="+mn-lt"/>
              </a:rPr>
              <a:t> </a:t>
            </a:r>
            <a:r>
              <a:rPr lang="id-ID" sz="2000" b="1" dirty="0" err="1">
                <a:solidFill>
                  <a:srgbClr val="C00000"/>
                </a:solidFill>
                <a:latin typeface="Montserrat" pitchFamily="2" charset="0"/>
                <a:ea typeface="+mn-lt"/>
                <a:cs typeface="+mn-lt"/>
              </a:rPr>
              <a:t>customer</a:t>
            </a:r>
            <a:r>
              <a:rPr lang="id-ID" sz="2000" dirty="0">
                <a:solidFill>
                  <a:srgbClr val="111111"/>
                </a:solidFill>
                <a:latin typeface="Montserrat" pitchFamily="2" charset="0"/>
                <a:ea typeface="+mn-lt"/>
                <a:cs typeface="+mn-lt"/>
              </a:rPr>
              <a:t> </a:t>
            </a:r>
            <a:r>
              <a:rPr lang="id-ID" sz="2000" dirty="0" err="1">
                <a:solidFill>
                  <a:srgbClr val="111111"/>
                </a:solidFill>
                <a:latin typeface="Montserrat" pitchFamily="2" charset="0"/>
                <a:ea typeface="+mn-lt"/>
                <a:cs typeface="+mn-lt"/>
              </a:rPr>
              <a:t>and</a:t>
            </a:r>
            <a:r>
              <a:rPr lang="id-ID" sz="2000" dirty="0">
                <a:solidFill>
                  <a:srgbClr val="111111"/>
                </a:solidFill>
                <a:latin typeface="Montserrat" pitchFamily="2" charset="0"/>
                <a:ea typeface="+mn-lt"/>
                <a:cs typeface="+mn-lt"/>
              </a:rPr>
              <a:t> </a:t>
            </a:r>
            <a:r>
              <a:rPr lang="id-ID" sz="2000" dirty="0" err="1">
                <a:solidFill>
                  <a:srgbClr val="111111"/>
                </a:solidFill>
                <a:latin typeface="Montserrat" pitchFamily="2" charset="0"/>
                <a:ea typeface="+mn-lt"/>
                <a:cs typeface="+mn-lt"/>
              </a:rPr>
              <a:t>extract</a:t>
            </a:r>
            <a:r>
              <a:rPr lang="en-US" sz="2000" dirty="0">
                <a:solidFill>
                  <a:srgbClr val="111111"/>
                </a:solidFill>
                <a:latin typeface="Montserrat" pitchFamily="2" charset="0"/>
                <a:ea typeface="+mn-lt"/>
                <a:cs typeface="+mn-lt"/>
              </a:rPr>
              <a:t> review</a:t>
            </a:r>
            <a:r>
              <a:rPr lang="id-ID" sz="2000" dirty="0">
                <a:solidFill>
                  <a:srgbClr val="111111"/>
                </a:solidFill>
                <a:latin typeface="Montserrat" pitchFamily="2" charset="0"/>
                <a:ea typeface="+mn-lt"/>
                <a:cs typeface="+mn-lt"/>
              </a:rPr>
              <a:t> </a:t>
            </a:r>
            <a:r>
              <a:rPr lang="id-ID" sz="2000" dirty="0" err="1">
                <a:solidFill>
                  <a:srgbClr val="111111"/>
                </a:solidFill>
                <a:latin typeface="Montserrat" pitchFamily="2" charset="0"/>
                <a:ea typeface="+mn-lt"/>
                <a:cs typeface="+mn-lt"/>
              </a:rPr>
              <a:t>information</a:t>
            </a:r>
            <a:r>
              <a:rPr lang="id-ID" sz="2000" dirty="0">
                <a:solidFill>
                  <a:srgbClr val="111111"/>
                </a:solidFill>
                <a:latin typeface="Montserrat" pitchFamily="2" charset="0"/>
                <a:ea typeface="+mn-lt"/>
                <a:cs typeface="+mn-lt"/>
              </a:rPr>
              <a:t> </a:t>
            </a:r>
            <a:r>
              <a:rPr lang="id-ID" sz="2000" dirty="0" err="1">
                <a:solidFill>
                  <a:srgbClr val="111111"/>
                </a:solidFill>
                <a:latin typeface="Montserrat" pitchFamily="2" charset="0"/>
                <a:ea typeface="+mn-lt"/>
                <a:cs typeface="+mn-lt"/>
              </a:rPr>
              <a:t>with</a:t>
            </a:r>
            <a:r>
              <a:rPr lang="id-ID" sz="2000" dirty="0">
                <a:solidFill>
                  <a:srgbClr val="111111"/>
                </a:solidFill>
                <a:latin typeface="Montserrat" pitchFamily="2" charset="0"/>
                <a:ea typeface="+mn-lt"/>
                <a:cs typeface="+mn-lt"/>
              </a:rPr>
              <a:t> </a:t>
            </a:r>
            <a:r>
              <a:rPr lang="id-ID" sz="2000" b="1" dirty="0" err="1">
                <a:solidFill>
                  <a:srgbClr val="C00000"/>
                </a:solidFill>
                <a:latin typeface="Montserrat" pitchFamily="2" charset="0"/>
                <a:ea typeface="+mn-lt"/>
                <a:cs typeface="+mn-lt"/>
              </a:rPr>
              <a:t>topic</a:t>
            </a:r>
            <a:r>
              <a:rPr lang="id-ID" sz="2000" b="1" dirty="0">
                <a:solidFill>
                  <a:srgbClr val="C00000"/>
                </a:solidFill>
                <a:latin typeface="Montserrat" pitchFamily="2" charset="0"/>
                <a:ea typeface="+mn-lt"/>
                <a:cs typeface="+mn-lt"/>
              </a:rPr>
              <a:t> modeling</a:t>
            </a:r>
            <a:r>
              <a:rPr lang="id-ID" sz="2000" dirty="0">
                <a:solidFill>
                  <a:srgbClr val="111111"/>
                </a:solidFill>
                <a:latin typeface="Montserrat" pitchFamily="2" charset="0"/>
                <a:ea typeface="+mn-lt"/>
                <a:cs typeface="+mn-lt"/>
              </a:rPr>
              <a:t> </a:t>
            </a:r>
            <a:r>
              <a:rPr lang="id-ID" sz="2000" dirty="0" err="1">
                <a:solidFill>
                  <a:srgbClr val="111111"/>
                </a:solidFill>
                <a:latin typeface="Montserrat" pitchFamily="2" charset="0"/>
                <a:ea typeface="+mn-lt"/>
                <a:cs typeface="+mn-lt"/>
              </a:rPr>
              <a:t>technique</a:t>
            </a:r>
            <a:endParaRPr lang="id-ID" sz="2000" dirty="0">
              <a:solidFill>
                <a:srgbClr val="111111"/>
              </a:solidFill>
              <a:latin typeface="Montserrat" pitchFamily="2" charset="0"/>
              <a:ea typeface="+mn-lt"/>
              <a:cs typeface="+mn-lt"/>
            </a:endParaRPr>
          </a:p>
          <a:p>
            <a:endParaRPr lang="id-ID" sz="2000" b="1" dirty="0">
              <a:solidFill>
                <a:srgbClr val="111111"/>
              </a:solidFill>
              <a:latin typeface="Montserrat" pitchFamily="2" charset="0"/>
              <a:ea typeface="+mn-lt"/>
              <a:cs typeface="+mn-lt"/>
            </a:endParaRPr>
          </a:p>
          <a:p>
            <a:r>
              <a:rPr lang="id-ID" sz="2000" b="1" dirty="0" err="1">
                <a:solidFill>
                  <a:srgbClr val="C00000"/>
                </a:solidFill>
                <a:latin typeface="Montserrat" pitchFamily="2" charset="0"/>
                <a:ea typeface="+mn-lt"/>
                <a:cs typeface="+mn-lt"/>
              </a:rPr>
              <a:t>Analyzing</a:t>
            </a:r>
            <a:r>
              <a:rPr lang="id-ID" sz="2000" dirty="0">
                <a:solidFill>
                  <a:srgbClr val="111111"/>
                </a:solidFill>
                <a:latin typeface="Montserrat" pitchFamily="2" charset="0"/>
                <a:ea typeface="+mn-lt"/>
                <a:cs typeface="+mn-lt"/>
              </a:rPr>
              <a:t> </a:t>
            </a:r>
            <a:r>
              <a:rPr lang="id-ID" sz="2000" dirty="0" err="1">
                <a:solidFill>
                  <a:srgbClr val="111111"/>
                </a:solidFill>
                <a:latin typeface="Montserrat" pitchFamily="2" charset="0"/>
                <a:ea typeface="+mn-lt"/>
                <a:cs typeface="+mn-lt"/>
              </a:rPr>
              <a:t>different</a:t>
            </a:r>
            <a:r>
              <a:rPr lang="id-ID" sz="2000" dirty="0">
                <a:solidFill>
                  <a:srgbClr val="111111"/>
                </a:solidFill>
                <a:latin typeface="Montserrat" pitchFamily="2" charset="0"/>
                <a:ea typeface="+mn-lt"/>
                <a:cs typeface="+mn-lt"/>
              </a:rPr>
              <a:t> </a:t>
            </a:r>
            <a:r>
              <a:rPr lang="id-ID" sz="2000" dirty="0" err="1">
                <a:solidFill>
                  <a:srgbClr val="111111"/>
                </a:solidFill>
                <a:latin typeface="Montserrat" pitchFamily="2" charset="0"/>
                <a:ea typeface="+mn-lt"/>
                <a:cs typeface="+mn-lt"/>
              </a:rPr>
              <a:t>clustering</a:t>
            </a:r>
            <a:r>
              <a:rPr lang="id-ID" sz="2000" dirty="0">
                <a:solidFill>
                  <a:srgbClr val="111111"/>
                </a:solidFill>
                <a:latin typeface="Montserrat" pitchFamily="2" charset="0"/>
                <a:ea typeface="+mn-lt"/>
                <a:cs typeface="+mn-lt"/>
              </a:rPr>
              <a:t> </a:t>
            </a:r>
            <a:r>
              <a:rPr lang="id-ID" sz="2000" dirty="0" err="1">
                <a:solidFill>
                  <a:srgbClr val="111111"/>
                </a:solidFill>
                <a:latin typeface="Montserrat" pitchFamily="2" charset="0"/>
                <a:ea typeface="+mn-lt"/>
                <a:cs typeface="+mn-lt"/>
              </a:rPr>
              <a:t>and</a:t>
            </a:r>
            <a:r>
              <a:rPr lang="id-ID" sz="2000" dirty="0">
                <a:solidFill>
                  <a:srgbClr val="111111"/>
                </a:solidFill>
                <a:latin typeface="Montserrat" pitchFamily="2" charset="0"/>
                <a:ea typeface="+mn-lt"/>
                <a:cs typeface="+mn-lt"/>
              </a:rPr>
              <a:t> </a:t>
            </a:r>
            <a:r>
              <a:rPr lang="id-ID" sz="2000" dirty="0" err="1">
                <a:solidFill>
                  <a:srgbClr val="111111"/>
                </a:solidFill>
                <a:latin typeface="Montserrat" pitchFamily="2" charset="0"/>
                <a:ea typeface="+mn-lt"/>
                <a:cs typeface="+mn-lt"/>
              </a:rPr>
              <a:t>topic</a:t>
            </a:r>
            <a:r>
              <a:rPr lang="id-ID" sz="2000" dirty="0">
                <a:solidFill>
                  <a:srgbClr val="111111"/>
                </a:solidFill>
                <a:latin typeface="Montserrat" pitchFamily="2" charset="0"/>
                <a:ea typeface="+mn-lt"/>
                <a:cs typeface="+mn-lt"/>
              </a:rPr>
              <a:t> modeling </a:t>
            </a:r>
            <a:r>
              <a:rPr lang="id-ID" sz="2000" dirty="0" err="1">
                <a:solidFill>
                  <a:srgbClr val="111111"/>
                </a:solidFill>
                <a:latin typeface="Montserrat" pitchFamily="2" charset="0"/>
                <a:ea typeface="+mn-lt"/>
                <a:cs typeface="+mn-lt"/>
              </a:rPr>
              <a:t>technique</a:t>
            </a:r>
            <a:r>
              <a:rPr lang="id-ID" sz="2000" b="1" dirty="0">
                <a:solidFill>
                  <a:srgbClr val="111111"/>
                </a:solidFill>
                <a:latin typeface="Montserrat" pitchFamily="2" charset="0"/>
                <a:ea typeface="+mn-lt"/>
                <a:cs typeface="+mn-lt"/>
              </a:rPr>
              <a:t> </a:t>
            </a:r>
            <a:r>
              <a:rPr lang="id-ID" sz="2000" b="1" dirty="0" err="1">
                <a:solidFill>
                  <a:srgbClr val="C00000"/>
                </a:solidFill>
                <a:latin typeface="Montserrat" pitchFamily="2" charset="0"/>
                <a:ea typeface="+mn-lt"/>
                <a:cs typeface="+mn-lt"/>
              </a:rPr>
              <a:t>performance</a:t>
            </a:r>
            <a:endParaRPr lang="id-ID" sz="2000" b="1" dirty="0">
              <a:solidFill>
                <a:srgbClr val="C00000"/>
              </a:solidFill>
              <a:latin typeface="Montserrat" pitchFamily="2" charset="0"/>
              <a:ea typeface="+mn-lt"/>
              <a:cs typeface="+mn-lt"/>
            </a:endParaRPr>
          </a:p>
          <a:p>
            <a:endParaRPr lang="id-ID" sz="2000" b="1" dirty="0">
              <a:solidFill>
                <a:srgbClr val="111111"/>
              </a:solidFill>
              <a:latin typeface="Montserrat" pitchFamily="2" charset="0"/>
              <a:ea typeface="+mn-lt"/>
              <a:cs typeface="+mn-lt"/>
            </a:endParaRPr>
          </a:p>
        </p:txBody>
      </p:sp>
    </p:spTree>
    <p:extLst>
      <p:ext uri="{BB962C8B-B14F-4D97-AF65-F5344CB8AC3E}">
        <p14:creationId xmlns:p14="http://schemas.microsoft.com/office/powerpoint/2010/main" val="170565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ambar 5" descr="Sebuah gambar berisi cuplikan layar, teks, deasin&#10;&#10;Deskripsi dibuat secara otomatis">
            <a:extLst>
              <a:ext uri="{FF2B5EF4-FFF2-40B4-BE49-F238E27FC236}">
                <a16:creationId xmlns:a16="http://schemas.microsoft.com/office/drawing/2014/main" id="{AE8783D1-F0CD-B3F4-CF52-D202B870C75A}"/>
              </a:ext>
            </a:extLst>
          </p:cNvPr>
          <p:cNvPicPr>
            <a:picLocks noChangeAspect="1"/>
          </p:cNvPicPr>
          <p:nvPr/>
        </p:nvPicPr>
        <p:blipFill rotWithShape="1">
          <a:blip r:embed="rId3"/>
          <a:srcRect r="7643" b="-427"/>
          <a:stretch/>
        </p:blipFill>
        <p:spPr>
          <a:xfrm>
            <a:off x="-171973" y="1887592"/>
            <a:ext cx="6100109" cy="3363385"/>
          </a:xfrm>
          <a:prstGeom prst="rect">
            <a:avLst/>
          </a:prstGeom>
        </p:spPr>
      </p:pic>
      <p:pic>
        <p:nvPicPr>
          <p:cNvPr id="10" name="Tampungan Konten 9" descr="Sebuah gambar berisi teks, cuplikan layar, garis, diagram&#10;&#10;Deskripsi dibuat secara otomatis">
            <a:extLst>
              <a:ext uri="{FF2B5EF4-FFF2-40B4-BE49-F238E27FC236}">
                <a16:creationId xmlns:a16="http://schemas.microsoft.com/office/drawing/2014/main" id="{18EA4DE1-32CC-58AA-7238-67F6FB1A89F1}"/>
              </a:ext>
            </a:extLst>
          </p:cNvPr>
          <p:cNvPicPr>
            <a:picLocks noGrp="1" noChangeAspect="1"/>
          </p:cNvPicPr>
          <p:nvPr>
            <p:ph idx="1"/>
          </p:nvPr>
        </p:nvPicPr>
        <p:blipFill>
          <a:blip r:embed="rId4"/>
          <a:stretch>
            <a:fillRect/>
          </a:stretch>
        </p:blipFill>
        <p:spPr>
          <a:xfrm>
            <a:off x="5870536" y="1833245"/>
            <a:ext cx="6401522" cy="3475038"/>
          </a:xfrm>
        </p:spPr>
      </p:pic>
      <p:sp>
        <p:nvSpPr>
          <p:cNvPr id="5" name="Title 1">
            <a:extLst>
              <a:ext uri="{FF2B5EF4-FFF2-40B4-BE49-F238E27FC236}">
                <a16:creationId xmlns:a16="http://schemas.microsoft.com/office/drawing/2014/main" id="{673DBC40-8E96-6C96-71C2-BC6B9505C3F6}"/>
              </a:ext>
            </a:extLst>
          </p:cNvPr>
          <p:cNvSpPr txBox="1">
            <a:spLocks/>
          </p:cNvSpPr>
          <p:nvPr/>
        </p:nvSpPr>
        <p:spPr>
          <a:xfrm>
            <a:off x="659579" y="672251"/>
            <a:ext cx="10515600" cy="5009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atin typeface="Montserrat" pitchFamily="2" charset="0"/>
              </a:rPr>
              <a:t>Exploratory Data Analysis</a:t>
            </a:r>
            <a:endParaRPr lang="en-SG" sz="3200" b="1">
              <a:latin typeface="Montserrat" pitchFamily="2" charset="0"/>
            </a:endParaRPr>
          </a:p>
        </p:txBody>
      </p:sp>
    </p:spTree>
    <p:extLst>
      <p:ext uri="{BB962C8B-B14F-4D97-AF65-F5344CB8AC3E}">
        <p14:creationId xmlns:p14="http://schemas.microsoft.com/office/powerpoint/2010/main" val="427136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ampungan Konten 6" descr="Sebuah gambar berisi teks, cuplikan layar, diagram, deasin&#10;&#10;Deskripsi dibuat secara otomatis">
            <a:extLst>
              <a:ext uri="{FF2B5EF4-FFF2-40B4-BE49-F238E27FC236}">
                <a16:creationId xmlns:a16="http://schemas.microsoft.com/office/drawing/2014/main" id="{CBFEB8F9-8319-AB7E-9953-5AB27BDF1C84}"/>
              </a:ext>
            </a:extLst>
          </p:cNvPr>
          <p:cNvPicPr>
            <a:picLocks noGrp="1" noChangeAspect="1"/>
          </p:cNvPicPr>
          <p:nvPr>
            <p:ph idx="1"/>
          </p:nvPr>
        </p:nvPicPr>
        <p:blipFill>
          <a:blip r:embed="rId3"/>
          <a:stretch>
            <a:fillRect/>
          </a:stretch>
        </p:blipFill>
        <p:spPr>
          <a:xfrm>
            <a:off x="295729" y="2565889"/>
            <a:ext cx="5003800" cy="2828475"/>
          </a:xfrm>
        </p:spPr>
      </p:pic>
      <p:pic>
        <p:nvPicPr>
          <p:cNvPr id="8" name="Gambar 7" descr="Sebuah gambar berisi teks, diagram, cuplikan layar, lingkaran&#10;&#10;Deskripsi dibuat secara otomatis">
            <a:extLst>
              <a:ext uri="{FF2B5EF4-FFF2-40B4-BE49-F238E27FC236}">
                <a16:creationId xmlns:a16="http://schemas.microsoft.com/office/drawing/2014/main" id="{228ED7FC-E188-6FF7-A201-DE7FD95F8634}"/>
              </a:ext>
            </a:extLst>
          </p:cNvPr>
          <p:cNvPicPr>
            <a:picLocks noChangeAspect="1"/>
          </p:cNvPicPr>
          <p:nvPr/>
        </p:nvPicPr>
        <p:blipFill>
          <a:blip r:embed="rId4"/>
          <a:stretch>
            <a:fillRect/>
          </a:stretch>
        </p:blipFill>
        <p:spPr>
          <a:xfrm>
            <a:off x="6466157" y="2567516"/>
            <a:ext cx="4709022" cy="2862499"/>
          </a:xfrm>
          <a:prstGeom prst="rect">
            <a:avLst/>
          </a:prstGeom>
        </p:spPr>
      </p:pic>
      <p:sp>
        <p:nvSpPr>
          <p:cNvPr id="6" name="Title 1">
            <a:extLst>
              <a:ext uri="{FF2B5EF4-FFF2-40B4-BE49-F238E27FC236}">
                <a16:creationId xmlns:a16="http://schemas.microsoft.com/office/drawing/2014/main" id="{7BEBC2CC-B24A-5A61-D4F4-A1752161101A}"/>
              </a:ext>
            </a:extLst>
          </p:cNvPr>
          <p:cNvSpPr txBox="1">
            <a:spLocks/>
          </p:cNvSpPr>
          <p:nvPr/>
        </p:nvSpPr>
        <p:spPr>
          <a:xfrm>
            <a:off x="659579" y="672251"/>
            <a:ext cx="10515600" cy="5009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atin typeface="Montserrat" pitchFamily="2" charset="0"/>
              </a:rPr>
              <a:t>Exploratory Data Analysis (cont.)</a:t>
            </a:r>
            <a:endParaRPr lang="en-SG" sz="3200" b="1">
              <a:latin typeface="Montserrat" pitchFamily="2" charset="0"/>
            </a:endParaRPr>
          </a:p>
        </p:txBody>
      </p:sp>
    </p:spTree>
    <p:extLst>
      <p:ext uri="{BB962C8B-B14F-4D97-AF65-F5344CB8AC3E}">
        <p14:creationId xmlns:p14="http://schemas.microsoft.com/office/powerpoint/2010/main" val="156057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mpungan Konten 5" descr="Sebuah gambar berisi teks, diagram, Plot, cuplikan layar&#10;&#10;Deskripsi dibuat secara otomatis">
            <a:extLst>
              <a:ext uri="{FF2B5EF4-FFF2-40B4-BE49-F238E27FC236}">
                <a16:creationId xmlns:a16="http://schemas.microsoft.com/office/drawing/2014/main" id="{4E81B516-40BF-F1E0-ADAE-D80566094D37}"/>
              </a:ext>
            </a:extLst>
          </p:cNvPr>
          <p:cNvPicPr>
            <a:picLocks noGrp="1" noChangeAspect="1"/>
          </p:cNvPicPr>
          <p:nvPr>
            <p:ph idx="1"/>
          </p:nvPr>
        </p:nvPicPr>
        <p:blipFill rotWithShape="1">
          <a:blip r:embed="rId3"/>
          <a:srcRect l="132" t="760" r="-132" b="37541"/>
          <a:stretch/>
        </p:blipFill>
        <p:spPr>
          <a:xfrm>
            <a:off x="1293607" y="2346715"/>
            <a:ext cx="4224528" cy="2538794"/>
          </a:xfrm>
        </p:spPr>
      </p:pic>
      <p:pic>
        <p:nvPicPr>
          <p:cNvPr id="9" name="Gambar 8" descr="Sebuah gambar berisi teks, cuplikan layar, Font, garis&#10;&#10;Deskripsi dibuat secara otomatis">
            <a:extLst>
              <a:ext uri="{FF2B5EF4-FFF2-40B4-BE49-F238E27FC236}">
                <a16:creationId xmlns:a16="http://schemas.microsoft.com/office/drawing/2014/main" id="{BACE8E3D-C6A1-A6C8-2BBD-71F2FEC861F5}"/>
              </a:ext>
            </a:extLst>
          </p:cNvPr>
          <p:cNvPicPr>
            <a:picLocks noChangeAspect="1"/>
          </p:cNvPicPr>
          <p:nvPr/>
        </p:nvPicPr>
        <p:blipFill>
          <a:blip r:embed="rId4"/>
          <a:stretch>
            <a:fillRect/>
          </a:stretch>
        </p:blipFill>
        <p:spPr>
          <a:xfrm>
            <a:off x="7157440" y="2045043"/>
            <a:ext cx="3936204" cy="3826476"/>
          </a:xfrm>
          <a:prstGeom prst="rect">
            <a:avLst/>
          </a:prstGeom>
        </p:spPr>
      </p:pic>
      <p:sp>
        <p:nvSpPr>
          <p:cNvPr id="7" name="Title 1">
            <a:extLst>
              <a:ext uri="{FF2B5EF4-FFF2-40B4-BE49-F238E27FC236}">
                <a16:creationId xmlns:a16="http://schemas.microsoft.com/office/drawing/2014/main" id="{ABEBF498-01DF-AFBC-C8B7-4341794553B2}"/>
              </a:ext>
            </a:extLst>
          </p:cNvPr>
          <p:cNvSpPr txBox="1">
            <a:spLocks/>
          </p:cNvSpPr>
          <p:nvPr/>
        </p:nvSpPr>
        <p:spPr>
          <a:xfrm>
            <a:off x="659579" y="672251"/>
            <a:ext cx="10515600" cy="5009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atin typeface="Montserrat" pitchFamily="2" charset="0"/>
              </a:rPr>
              <a:t>Exploratory Data Analysis (cont.)</a:t>
            </a:r>
            <a:endParaRPr lang="en-SG" sz="3200" b="1">
              <a:latin typeface="Montserrat" pitchFamily="2" charset="0"/>
            </a:endParaRPr>
          </a:p>
        </p:txBody>
      </p:sp>
      <p:sp>
        <p:nvSpPr>
          <p:cNvPr id="2" name="TextBox 1">
            <a:extLst>
              <a:ext uri="{FF2B5EF4-FFF2-40B4-BE49-F238E27FC236}">
                <a16:creationId xmlns:a16="http://schemas.microsoft.com/office/drawing/2014/main" id="{EB07F4A5-483F-DA56-2CE7-249C186E9D72}"/>
              </a:ext>
            </a:extLst>
          </p:cNvPr>
          <p:cNvSpPr txBox="1"/>
          <p:nvPr/>
        </p:nvSpPr>
        <p:spPr>
          <a:xfrm>
            <a:off x="2436272" y="5256704"/>
            <a:ext cx="859531" cy="253916"/>
          </a:xfrm>
          <a:prstGeom prst="rect">
            <a:avLst/>
          </a:prstGeom>
          <a:noFill/>
        </p:spPr>
        <p:txBody>
          <a:bodyPr wrap="none" rtlCol="0">
            <a:spAutoFit/>
          </a:bodyPr>
          <a:lstStyle/>
          <a:p>
            <a:r>
              <a:rPr lang="en-US" sz="1050" b="1"/>
              <a:t>Text length</a:t>
            </a:r>
          </a:p>
        </p:txBody>
      </p:sp>
      <p:sp>
        <p:nvSpPr>
          <p:cNvPr id="3" name="TextBox 2">
            <a:extLst>
              <a:ext uri="{FF2B5EF4-FFF2-40B4-BE49-F238E27FC236}">
                <a16:creationId xmlns:a16="http://schemas.microsoft.com/office/drawing/2014/main" id="{F0BE6479-07C6-C6B4-7B06-3B942805F745}"/>
              </a:ext>
            </a:extLst>
          </p:cNvPr>
          <p:cNvSpPr txBox="1"/>
          <p:nvPr/>
        </p:nvSpPr>
        <p:spPr>
          <a:xfrm>
            <a:off x="502933" y="3847583"/>
            <a:ext cx="960107" cy="253916"/>
          </a:xfrm>
          <a:prstGeom prst="rect">
            <a:avLst/>
          </a:prstGeom>
          <a:noFill/>
        </p:spPr>
        <p:txBody>
          <a:bodyPr wrap="square" rtlCol="0">
            <a:spAutoFit/>
          </a:bodyPr>
          <a:lstStyle/>
          <a:p>
            <a:r>
              <a:rPr lang="en-US" sz="1050" b="1"/>
              <a:t>Distribution</a:t>
            </a:r>
          </a:p>
        </p:txBody>
      </p:sp>
      <p:pic>
        <p:nvPicPr>
          <p:cNvPr id="4" name="Tampungan Konten 5" descr="Sebuah gambar berisi teks, diagram, Plot, cuplikan layar&#10;&#10;Deskripsi dibuat secara otomatis">
            <a:extLst>
              <a:ext uri="{FF2B5EF4-FFF2-40B4-BE49-F238E27FC236}">
                <a16:creationId xmlns:a16="http://schemas.microsoft.com/office/drawing/2014/main" id="{403B43A3-36F0-6109-1A7E-728B52B4E3AF}"/>
              </a:ext>
            </a:extLst>
          </p:cNvPr>
          <p:cNvPicPr>
            <a:picLocks noChangeAspect="1"/>
          </p:cNvPicPr>
          <p:nvPr/>
        </p:nvPicPr>
        <p:blipFill rotWithShape="1">
          <a:blip r:embed="rId3"/>
          <a:srcRect t="84277" b="6702"/>
          <a:stretch/>
        </p:blipFill>
        <p:spPr>
          <a:xfrm>
            <a:off x="1288042" y="4885509"/>
            <a:ext cx="4224528" cy="371195"/>
          </a:xfrm>
          <a:prstGeom prst="rect">
            <a:avLst/>
          </a:prstGeom>
        </p:spPr>
      </p:pic>
      <p:sp>
        <p:nvSpPr>
          <p:cNvPr id="8" name="TextBox 7">
            <a:extLst>
              <a:ext uri="{FF2B5EF4-FFF2-40B4-BE49-F238E27FC236}">
                <a16:creationId xmlns:a16="http://schemas.microsoft.com/office/drawing/2014/main" id="{F6668D2F-5B53-7306-019F-C5A881F84AB3}"/>
              </a:ext>
            </a:extLst>
          </p:cNvPr>
          <p:cNvSpPr txBox="1"/>
          <p:nvPr/>
        </p:nvSpPr>
        <p:spPr>
          <a:xfrm>
            <a:off x="8205051" y="5931833"/>
            <a:ext cx="1321196" cy="253916"/>
          </a:xfrm>
          <a:prstGeom prst="rect">
            <a:avLst/>
          </a:prstGeom>
          <a:noFill/>
        </p:spPr>
        <p:txBody>
          <a:bodyPr wrap="none" rtlCol="0">
            <a:spAutoFit/>
          </a:bodyPr>
          <a:lstStyle/>
          <a:p>
            <a:r>
              <a:rPr lang="en-US" sz="1050" b="1"/>
              <a:t>Department Name</a:t>
            </a:r>
          </a:p>
        </p:txBody>
      </p:sp>
      <p:sp>
        <p:nvSpPr>
          <p:cNvPr id="10" name="TextBox 9">
            <a:extLst>
              <a:ext uri="{FF2B5EF4-FFF2-40B4-BE49-F238E27FC236}">
                <a16:creationId xmlns:a16="http://schemas.microsoft.com/office/drawing/2014/main" id="{8C22AAAD-AF03-9136-6CED-1522612EC793}"/>
              </a:ext>
            </a:extLst>
          </p:cNvPr>
          <p:cNvSpPr txBox="1"/>
          <p:nvPr/>
        </p:nvSpPr>
        <p:spPr>
          <a:xfrm>
            <a:off x="6308809" y="3680515"/>
            <a:ext cx="971557" cy="253916"/>
          </a:xfrm>
          <a:prstGeom prst="rect">
            <a:avLst/>
          </a:prstGeom>
          <a:noFill/>
        </p:spPr>
        <p:txBody>
          <a:bodyPr wrap="square" rtlCol="0">
            <a:spAutoFit/>
          </a:bodyPr>
          <a:lstStyle/>
          <a:p>
            <a:r>
              <a:rPr lang="en-US" sz="1050" b="1"/>
              <a:t>Distribution</a:t>
            </a:r>
          </a:p>
        </p:txBody>
      </p:sp>
    </p:spTree>
    <p:extLst>
      <p:ext uri="{BB962C8B-B14F-4D97-AF65-F5344CB8AC3E}">
        <p14:creationId xmlns:p14="http://schemas.microsoft.com/office/powerpoint/2010/main" val="2968854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0B01-91C9-F9FC-DCF3-F89E74DAE549}"/>
              </a:ext>
            </a:extLst>
          </p:cNvPr>
          <p:cNvSpPr>
            <a:spLocks noGrp="1"/>
          </p:cNvSpPr>
          <p:nvPr>
            <p:ph type="title"/>
          </p:nvPr>
        </p:nvSpPr>
        <p:spPr>
          <a:xfrm>
            <a:off x="447312" y="511708"/>
            <a:ext cx="10515600" cy="500933"/>
          </a:xfrm>
        </p:spPr>
        <p:txBody>
          <a:bodyPr>
            <a:noAutofit/>
          </a:bodyPr>
          <a:lstStyle/>
          <a:p>
            <a:r>
              <a:rPr lang="en-US" sz="3200" b="1">
                <a:latin typeface="Montserrat" pitchFamily="2" charset="0"/>
              </a:rPr>
              <a:t>Exploratory Data Analysis (cont.)</a:t>
            </a:r>
            <a:endParaRPr lang="en-SG" sz="3200" b="1">
              <a:latin typeface="Montserrat" pitchFamily="2" charset="0"/>
            </a:endParaRPr>
          </a:p>
        </p:txBody>
      </p:sp>
      <p:pic>
        <p:nvPicPr>
          <p:cNvPr id="11" name="Tampungan Konten 10" descr="Sebuah gambar berisi teks, cuplikan layar, Persegi, deasin&#10;&#10;Deskripsi dibuat secara otomatis">
            <a:extLst>
              <a:ext uri="{FF2B5EF4-FFF2-40B4-BE49-F238E27FC236}">
                <a16:creationId xmlns:a16="http://schemas.microsoft.com/office/drawing/2014/main" id="{2CDC47A6-2B97-EF89-8DAF-F240DDFCF417}"/>
              </a:ext>
            </a:extLst>
          </p:cNvPr>
          <p:cNvPicPr>
            <a:picLocks noGrp="1" noChangeAspect="1"/>
          </p:cNvPicPr>
          <p:nvPr>
            <p:ph idx="1"/>
          </p:nvPr>
        </p:nvPicPr>
        <p:blipFill rotWithShape="1">
          <a:blip r:embed="rId3"/>
          <a:srcRect l="4132" t="4000" r="7166" b="14444"/>
          <a:stretch/>
        </p:blipFill>
        <p:spPr>
          <a:xfrm>
            <a:off x="377265" y="1211739"/>
            <a:ext cx="11005537" cy="4990461"/>
          </a:xfrm>
        </p:spPr>
      </p:pic>
    </p:spTree>
    <p:extLst>
      <p:ext uri="{BB962C8B-B14F-4D97-AF65-F5344CB8AC3E}">
        <p14:creationId xmlns:p14="http://schemas.microsoft.com/office/powerpoint/2010/main" val="240116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0B01-91C9-F9FC-DCF3-F89E74DAE549}"/>
              </a:ext>
            </a:extLst>
          </p:cNvPr>
          <p:cNvSpPr>
            <a:spLocks noGrp="1"/>
          </p:cNvSpPr>
          <p:nvPr>
            <p:ph type="title"/>
          </p:nvPr>
        </p:nvSpPr>
        <p:spPr>
          <a:xfrm>
            <a:off x="838200" y="783934"/>
            <a:ext cx="10515600" cy="500933"/>
          </a:xfrm>
        </p:spPr>
        <p:txBody>
          <a:bodyPr>
            <a:noAutofit/>
          </a:bodyPr>
          <a:lstStyle/>
          <a:p>
            <a:r>
              <a:rPr lang="en-US" sz="3200" b="1">
                <a:latin typeface="Montserrat" pitchFamily="2" charset="0"/>
              </a:rPr>
              <a:t>Feature Engineering</a:t>
            </a:r>
          </a:p>
        </p:txBody>
      </p:sp>
      <p:sp>
        <p:nvSpPr>
          <p:cNvPr id="4" name="Tampungan Konten 3">
            <a:extLst>
              <a:ext uri="{FF2B5EF4-FFF2-40B4-BE49-F238E27FC236}">
                <a16:creationId xmlns:a16="http://schemas.microsoft.com/office/drawing/2014/main" id="{983E0309-A041-C109-092C-7EC18DD2CD44}"/>
              </a:ext>
            </a:extLst>
          </p:cNvPr>
          <p:cNvSpPr>
            <a:spLocks noGrp="1"/>
          </p:cNvSpPr>
          <p:nvPr>
            <p:ph idx="1"/>
          </p:nvPr>
        </p:nvSpPr>
        <p:spPr>
          <a:xfrm>
            <a:off x="838200" y="1525557"/>
            <a:ext cx="10515600" cy="1092000"/>
          </a:xfrm>
        </p:spPr>
        <p:txBody>
          <a:bodyPr vert="horz" lIns="91440" tIns="45720" rIns="91440" bIns="45720" rtlCol="0" anchor="t">
            <a:normAutofit/>
          </a:bodyPr>
          <a:lstStyle/>
          <a:p>
            <a:r>
              <a:rPr lang="id-ID" sz="2000">
                <a:latin typeface="Montserrat" pitchFamily="2" charset="0"/>
              </a:rPr>
              <a:t>Add Sentiment rate (VaderSentiment)</a:t>
            </a:r>
          </a:p>
          <a:p>
            <a:r>
              <a:rPr lang="id-ID" sz="2000">
                <a:latin typeface="Montserrat" pitchFamily="2" charset="0"/>
              </a:rPr>
              <a:t>Bucketing Clothing ID's with</a:t>
            </a:r>
            <a:r>
              <a:rPr lang="en-US" sz="2000">
                <a:latin typeface="Montserrat" pitchFamily="2" charset="0"/>
              </a:rPr>
              <a:t> appearance less than </a:t>
            </a:r>
            <a:r>
              <a:rPr lang="id-ID" sz="2000">
                <a:latin typeface="Montserrat" pitchFamily="2" charset="0"/>
              </a:rPr>
              <a:t>200</a:t>
            </a:r>
          </a:p>
          <a:p>
            <a:endParaRPr lang="id-ID" sz="2000">
              <a:latin typeface="Montserrat" pitchFamily="2" charset="0"/>
            </a:endParaRPr>
          </a:p>
        </p:txBody>
      </p:sp>
      <p:sp>
        <p:nvSpPr>
          <p:cNvPr id="3" name="Title 1">
            <a:extLst>
              <a:ext uri="{FF2B5EF4-FFF2-40B4-BE49-F238E27FC236}">
                <a16:creationId xmlns:a16="http://schemas.microsoft.com/office/drawing/2014/main" id="{4D020B01-91C9-F9FC-DCF3-F89E74DAE549}"/>
              </a:ext>
            </a:extLst>
          </p:cNvPr>
          <p:cNvSpPr txBox="1">
            <a:spLocks/>
          </p:cNvSpPr>
          <p:nvPr/>
        </p:nvSpPr>
        <p:spPr>
          <a:xfrm>
            <a:off x="838200" y="3045504"/>
            <a:ext cx="10515600" cy="5009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Montserrat" pitchFamily="2" charset="0"/>
              </a:rPr>
              <a:t>Text Preprocessing</a:t>
            </a:r>
          </a:p>
        </p:txBody>
      </p:sp>
      <p:sp>
        <p:nvSpPr>
          <p:cNvPr id="5" name="Tampungan Konten 3">
            <a:extLst>
              <a:ext uri="{FF2B5EF4-FFF2-40B4-BE49-F238E27FC236}">
                <a16:creationId xmlns:a16="http://schemas.microsoft.com/office/drawing/2014/main" id="{983E0309-A041-C109-092C-7EC18DD2CD44}"/>
              </a:ext>
            </a:extLst>
          </p:cNvPr>
          <p:cNvSpPr txBox="1">
            <a:spLocks/>
          </p:cNvSpPr>
          <p:nvPr/>
        </p:nvSpPr>
        <p:spPr>
          <a:xfrm>
            <a:off x="838200" y="3645386"/>
            <a:ext cx="10515600" cy="177819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2000" err="1">
                <a:latin typeface="Montserrat" pitchFamily="2" charset="0"/>
              </a:rPr>
              <a:t>Lower</a:t>
            </a:r>
            <a:r>
              <a:rPr lang="id-ID" sz="2000">
                <a:latin typeface="Montserrat" pitchFamily="2" charset="0"/>
              </a:rPr>
              <a:t> </a:t>
            </a:r>
            <a:r>
              <a:rPr lang="id-ID" sz="2000" err="1">
                <a:latin typeface="Montserrat" pitchFamily="2" charset="0"/>
              </a:rPr>
              <a:t>casing</a:t>
            </a:r>
            <a:endParaRPr lang="id-ID" sz="2000">
              <a:latin typeface="Montserrat" pitchFamily="2" charset="0"/>
            </a:endParaRPr>
          </a:p>
          <a:p>
            <a:r>
              <a:rPr lang="id-ID" sz="2000" err="1">
                <a:latin typeface="Montserrat" pitchFamily="2" charset="0"/>
              </a:rPr>
              <a:t>Stopword</a:t>
            </a:r>
            <a:r>
              <a:rPr lang="id-ID" sz="2000">
                <a:latin typeface="Montserrat" pitchFamily="2" charset="0"/>
              </a:rPr>
              <a:t> </a:t>
            </a:r>
            <a:r>
              <a:rPr lang="id-ID" sz="2000" err="1">
                <a:latin typeface="Montserrat" pitchFamily="2" charset="0"/>
              </a:rPr>
              <a:t>and</a:t>
            </a:r>
            <a:r>
              <a:rPr lang="id-ID" sz="2000">
                <a:latin typeface="Montserrat" pitchFamily="2" charset="0"/>
              </a:rPr>
              <a:t> </a:t>
            </a:r>
            <a:r>
              <a:rPr lang="id-ID" sz="2000" err="1">
                <a:latin typeface="Montserrat" pitchFamily="2" charset="0"/>
              </a:rPr>
              <a:t>punct</a:t>
            </a:r>
            <a:r>
              <a:rPr lang="id-ID" sz="2000">
                <a:latin typeface="Montserrat" pitchFamily="2" charset="0"/>
              </a:rPr>
              <a:t> </a:t>
            </a:r>
            <a:r>
              <a:rPr lang="id-ID" sz="2000" err="1">
                <a:latin typeface="Montserrat" pitchFamily="2" charset="0"/>
              </a:rPr>
              <a:t>removal</a:t>
            </a:r>
            <a:endParaRPr lang="id-ID" sz="2000">
              <a:latin typeface="Montserrat" pitchFamily="2" charset="0"/>
            </a:endParaRPr>
          </a:p>
          <a:p>
            <a:r>
              <a:rPr lang="id-ID" sz="2000">
                <a:latin typeface="Montserrat" pitchFamily="2" charset="0"/>
              </a:rPr>
              <a:t>POS </a:t>
            </a:r>
            <a:r>
              <a:rPr lang="id-ID" sz="2000" err="1">
                <a:latin typeface="Montserrat" pitchFamily="2" charset="0"/>
              </a:rPr>
              <a:t>tagging</a:t>
            </a:r>
            <a:r>
              <a:rPr lang="id-ID" sz="2000">
                <a:latin typeface="Montserrat" pitchFamily="2" charset="0"/>
              </a:rPr>
              <a:t> (</a:t>
            </a:r>
            <a:r>
              <a:rPr lang="id-ID" sz="2000" err="1">
                <a:latin typeface="Montserrat" pitchFamily="2" charset="0"/>
              </a:rPr>
              <a:t>Noun</a:t>
            </a:r>
            <a:r>
              <a:rPr lang="id-ID" sz="2000">
                <a:latin typeface="Montserrat" pitchFamily="2" charset="0"/>
              </a:rPr>
              <a:t> </a:t>
            </a:r>
            <a:r>
              <a:rPr lang="id-ID" sz="2000" err="1">
                <a:latin typeface="Montserrat" pitchFamily="2" charset="0"/>
              </a:rPr>
              <a:t>and</a:t>
            </a:r>
            <a:r>
              <a:rPr lang="id-ID" sz="2000">
                <a:latin typeface="Montserrat" pitchFamily="2" charset="0"/>
              </a:rPr>
              <a:t> </a:t>
            </a:r>
            <a:r>
              <a:rPr lang="id-ID" sz="2000" err="1">
                <a:latin typeface="Montserrat" pitchFamily="2" charset="0"/>
              </a:rPr>
              <a:t>Adjective</a:t>
            </a:r>
            <a:r>
              <a:rPr lang="id-ID" sz="2000">
                <a:latin typeface="Montserrat" pitchFamily="2" charset="0"/>
              </a:rPr>
              <a:t>) </a:t>
            </a:r>
          </a:p>
          <a:p>
            <a:r>
              <a:rPr lang="id-ID" sz="2000" err="1">
                <a:latin typeface="Montserrat" pitchFamily="2" charset="0"/>
              </a:rPr>
              <a:t>Add</a:t>
            </a:r>
            <a:r>
              <a:rPr lang="id-ID" sz="2000">
                <a:latin typeface="Montserrat" pitchFamily="2" charset="0"/>
              </a:rPr>
              <a:t> </a:t>
            </a:r>
            <a:r>
              <a:rPr lang="id-ID" sz="2000" err="1">
                <a:latin typeface="Montserrat" pitchFamily="2" charset="0"/>
              </a:rPr>
              <a:t>business</a:t>
            </a:r>
            <a:r>
              <a:rPr lang="id-ID" sz="2000">
                <a:latin typeface="Montserrat" pitchFamily="2" charset="0"/>
              </a:rPr>
              <a:t> </a:t>
            </a:r>
            <a:r>
              <a:rPr lang="id-ID" sz="2000" err="1">
                <a:latin typeface="Montserrat" pitchFamily="2" charset="0"/>
              </a:rPr>
              <a:t>stopword</a:t>
            </a:r>
            <a:r>
              <a:rPr lang="id-ID" sz="2000">
                <a:latin typeface="Montserrat" pitchFamily="2" charset="0"/>
              </a:rPr>
              <a:t> </a:t>
            </a:r>
            <a:r>
              <a:rPr lang="id-ID" sz="2000" err="1">
                <a:latin typeface="Montserrat" pitchFamily="2" charset="0"/>
              </a:rPr>
              <a:t>exclude</a:t>
            </a:r>
            <a:endParaRPr lang="id-ID" sz="2000">
              <a:latin typeface="Montserrat" pitchFamily="2" charset="0"/>
            </a:endParaRPr>
          </a:p>
        </p:txBody>
      </p:sp>
    </p:spTree>
    <p:extLst>
      <p:ext uri="{BB962C8B-B14F-4D97-AF65-F5344CB8AC3E}">
        <p14:creationId xmlns:p14="http://schemas.microsoft.com/office/powerpoint/2010/main" val="269485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065AB9D-DC16-9282-D66D-514108AC8E21}"/>
              </a:ext>
            </a:extLst>
          </p:cNvPr>
          <p:cNvSpPr>
            <a:spLocks noGrp="1"/>
          </p:cNvSpPr>
          <p:nvPr>
            <p:ph type="title"/>
          </p:nvPr>
        </p:nvSpPr>
        <p:spPr>
          <a:xfrm>
            <a:off x="604294" y="517629"/>
            <a:ext cx="4342609" cy="500933"/>
          </a:xfrm>
        </p:spPr>
        <p:txBody>
          <a:bodyPr>
            <a:noAutofit/>
          </a:bodyPr>
          <a:lstStyle/>
          <a:p>
            <a:r>
              <a:rPr lang="en-US" sz="3600" b="1">
                <a:latin typeface="Montserrat" pitchFamily="2" charset="0"/>
              </a:rPr>
              <a:t>PCA + t-SNE plot</a:t>
            </a:r>
          </a:p>
        </p:txBody>
      </p:sp>
      <p:pic>
        <p:nvPicPr>
          <p:cNvPr id="10" name="Picture 9">
            <a:extLst>
              <a:ext uri="{FF2B5EF4-FFF2-40B4-BE49-F238E27FC236}">
                <a16:creationId xmlns:a16="http://schemas.microsoft.com/office/drawing/2014/main" id="{57257E67-8293-55C7-B67E-6D7B52E2AC21}"/>
              </a:ext>
            </a:extLst>
          </p:cNvPr>
          <p:cNvPicPr>
            <a:picLocks noChangeAspect="1"/>
          </p:cNvPicPr>
          <p:nvPr/>
        </p:nvPicPr>
        <p:blipFill>
          <a:blip r:embed="rId2"/>
          <a:stretch>
            <a:fillRect/>
          </a:stretch>
        </p:blipFill>
        <p:spPr>
          <a:xfrm>
            <a:off x="604294" y="1123173"/>
            <a:ext cx="5044552" cy="4941726"/>
          </a:xfrm>
          <a:prstGeom prst="rect">
            <a:avLst/>
          </a:prstGeom>
        </p:spPr>
      </p:pic>
      <p:pic>
        <p:nvPicPr>
          <p:cNvPr id="5" name="Picture 4">
            <a:extLst>
              <a:ext uri="{FF2B5EF4-FFF2-40B4-BE49-F238E27FC236}">
                <a16:creationId xmlns:a16="http://schemas.microsoft.com/office/drawing/2014/main" id="{4FA13702-9288-359A-44B0-80F82CB35E96}"/>
              </a:ext>
            </a:extLst>
          </p:cNvPr>
          <p:cNvPicPr>
            <a:picLocks noChangeAspect="1"/>
          </p:cNvPicPr>
          <p:nvPr/>
        </p:nvPicPr>
        <p:blipFill>
          <a:blip r:embed="rId3"/>
          <a:stretch>
            <a:fillRect/>
          </a:stretch>
        </p:blipFill>
        <p:spPr>
          <a:xfrm>
            <a:off x="6450249" y="1018562"/>
            <a:ext cx="5225460" cy="5046337"/>
          </a:xfrm>
          <a:prstGeom prst="rect">
            <a:avLst/>
          </a:prstGeom>
        </p:spPr>
      </p:pic>
      <p:sp>
        <p:nvSpPr>
          <p:cNvPr id="6" name="Tampungan Konten 3">
            <a:extLst>
              <a:ext uri="{FF2B5EF4-FFF2-40B4-BE49-F238E27FC236}">
                <a16:creationId xmlns:a16="http://schemas.microsoft.com/office/drawing/2014/main" id="{E637F179-38BC-4146-9D7A-9BE0DB3C84EF}"/>
              </a:ext>
            </a:extLst>
          </p:cNvPr>
          <p:cNvSpPr txBox="1">
            <a:spLocks/>
          </p:cNvSpPr>
          <p:nvPr/>
        </p:nvSpPr>
        <p:spPr>
          <a:xfrm>
            <a:off x="770466" y="6064899"/>
            <a:ext cx="4712208" cy="38711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latin typeface="Montserrat" pitchFamily="2" charset="0"/>
              </a:rPr>
              <a:t>Perplexity = 171</a:t>
            </a:r>
            <a:endParaRPr lang="id-ID" sz="2000">
              <a:latin typeface="Montserrat" pitchFamily="2" charset="0"/>
            </a:endParaRPr>
          </a:p>
        </p:txBody>
      </p:sp>
      <p:sp>
        <p:nvSpPr>
          <p:cNvPr id="7" name="Tampungan Konten 3">
            <a:extLst>
              <a:ext uri="{FF2B5EF4-FFF2-40B4-BE49-F238E27FC236}">
                <a16:creationId xmlns:a16="http://schemas.microsoft.com/office/drawing/2014/main" id="{9E8AE9E7-3B5E-2E43-8EC5-78F634CB3BB8}"/>
              </a:ext>
            </a:extLst>
          </p:cNvPr>
          <p:cNvSpPr txBox="1">
            <a:spLocks/>
          </p:cNvSpPr>
          <p:nvPr/>
        </p:nvSpPr>
        <p:spPr>
          <a:xfrm>
            <a:off x="6709328" y="6064899"/>
            <a:ext cx="4712208" cy="38711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latin typeface="Montserrat" pitchFamily="2" charset="0"/>
              </a:rPr>
              <a:t>Perplexity = 50</a:t>
            </a:r>
            <a:endParaRPr lang="id-ID" sz="2000">
              <a:latin typeface="Montserrat" pitchFamily="2" charset="0"/>
            </a:endParaRPr>
          </a:p>
        </p:txBody>
      </p:sp>
    </p:spTree>
    <p:extLst>
      <p:ext uri="{BB962C8B-B14F-4D97-AF65-F5344CB8AC3E}">
        <p14:creationId xmlns:p14="http://schemas.microsoft.com/office/powerpoint/2010/main" val="1574247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ab13f930-473f-4b70-bd78-b049e802296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 ma:contentTypeID="0x01010031B50F462E6E804A8A327B154C982079" ma:contentTypeVersion="16" ma:contentTypeDescription="Buat sebuah dokumen baru." ma:contentTypeScope="" ma:versionID="e97ea4b8e26965207c1fbf97a1014541">
  <xsd:schema xmlns:xsd="http://www.w3.org/2001/XMLSchema" xmlns:xs="http://www.w3.org/2001/XMLSchema" xmlns:p="http://schemas.microsoft.com/office/2006/metadata/properties" xmlns:ns3="ab13f930-473f-4b70-bd78-b049e802296c" xmlns:ns4="c0a4d2cf-a664-4485-8929-f695769db879" targetNamespace="http://schemas.microsoft.com/office/2006/metadata/properties" ma:root="true" ma:fieldsID="3995c16d57c16d5f34606a139f2b715c" ns3:_="" ns4:_="">
    <xsd:import namespace="ab13f930-473f-4b70-bd78-b049e802296c"/>
    <xsd:import namespace="c0a4d2cf-a664-4485-8929-f695769db87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ObjectDetectorVersions" minOccurs="0"/>
                <xsd:element ref="ns3:MediaServiceSystemTags" minOccurs="0"/>
                <xsd:element ref="ns3:MediaServiceLocation"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13f930-473f-4b70-bd78-b049e80229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Location" ma:index="20" nillable="true" ma:displayName="Location" ma:indexed="true" ma:internalName="MediaServiceLocation"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0a4d2cf-a664-4485-8929-f695769db879" elementFormDefault="qualified">
    <xsd:import namespace="http://schemas.microsoft.com/office/2006/documentManagement/types"/>
    <xsd:import namespace="http://schemas.microsoft.com/office/infopath/2007/PartnerControls"/>
    <xsd:element name="SharedWithUsers" ma:index="13" nillable="true" ma:displayName="Dibagikan Denga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ibagikan Dengan Detail" ma:internalName="SharedWithDetails" ma:readOnly="true">
      <xsd:simpleType>
        <xsd:restriction base="dms:Note">
          <xsd:maxLength value="255"/>
        </xsd:restriction>
      </xsd:simpleType>
    </xsd:element>
    <xsd:element name="SharingHintHash" ma:index="15" nillable="true" ma:displayName="Berbagi Hash Petunjuk"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E24284-173F-430E-8EEE-4A998A22A023}">
  <ds:schemaRefs>
    <ds:schemaRef ds:uri="http://schemas.microsoft.com/sharepoint/v3/contenttype/forms"/>
  </ds:schemaRefs>
</ds:datastoreItem>
</file>

<file path=customXml/itemProps2.xml><?xml version="1.0" encoding="utf-8"?>
<ds:datastoreItem xmlns:ds="http://schemas.openxmlformats.org/officeDocument/2006/customXml" ds:itemID="{8DD00BAF-6E29-49F5-AEDB-29E664E2F04E}">
  <ds:schemaRefs>
    <ds:schemaRef ds:uri="http://schemas.microsoft.com/office/infopath/2007/PartnerControls"/>
    <ds:schemaRef ds:uri="http://purl.org/dc/dcmitype/"/>
    <ds:schemaRef ds:uri="http://purl.org/dc/elements/1.1/"/>
    <ds:schemaRef ds:uri="http://schemas.openxmlformats.org/package/2006/metadata/core-properties"/>
    <ds:schemaRef ds:uri="http://purl.org/dc/terms/"/>
    <ds:schemaRef ds:uri="http://schemas.microsoft.com/office/2006/documentManagement/types"/>
    <ds:schemaRef ds:uri="http://schemas.microsoft.com/office/2006/metadata/properties"/>
    <ds:schemaRef ds:uri="ab13f930-473f-4b70-bd78-b049e802296c"/>
    <ds:schemaRef ds:uri="http://www.w3.org/XML/1998/namespace"/>
    <ds:schemaRef ds:uri="c0a4d2cf-a664-4485-8929-f695769db879"/>
  </ds:schemaRefs>
</ds:datastoreItem>
</file>

<file path=customXml/itemProps3.xml><?xml version="1.0" encoding="utf-8"?>
<ds:datastoreItem xmlns:ds="http://schemas.openxmlformats.org/officeDocument/2006/customXml" ds:itemID="{E99EB799-A4C6-45FC-B159-8E8EFB0A6808}">
  <ds:schemaRefs>
    <ds:schemaRef ds:uri="ab13f930-473f-4b70-bd78-b049e802296c"/>
    <ds:schemaRef ds:uri="c0a4d2cf-a664-4485-8929-f695769db8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133</TotalTime>
  <Words>1188</Words>
  <Application>Microsoft Office PowerPoint</Application>
  <PresentationFormat>Widescreen</PresentationFormat>
  <Paragraphs>158</Paragraphs>
  <Slides>23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Arial,Sans-Serif</vt:lpstr>
      <vt:lpstr>Aptos</vt:lpstr>
      <vt:lpstr>Aptos Display</vt:lpstr>
      <vt:lpstr>Arial</vt:lpstr>
      <vt:lpstr>Calibri</vt:lpstr>
      <vt:lpstr>Consolas</vt:lpstr>
      <vt:lpstr>Montserrat</vt:lpstr>
      <vt:lpstr>Office Theme</vt:lpstr>
      <vt:lpstr>Women’s Clothing Review Analysis with Extraction-Based using Clustering and Topic Modelling Techniques</vt:lpstr>
      <vt:lpstr>Background</vt:lpstr>
      <vt:lpstr>Objective</vt:lpstr>
      <vt:lpstr>PowerPoint Presentation</vt:lpstr>
      <vt:lpstr>PowerPoint Presentation</vt:lpstr>
      <vt:lpstr>PowerPoint Presentation</vt:lpstr>
      <vt:lpstr>Exploratory Data Analysis (cont.)</vt:lpstr>
      <vt:lpstr>Feature Engineering</vt:lpstr>
      <vt:lpstr>PCA + t-SNE plot</vt:lpstr>
      <vt:lpstr>K-Means vs HDBSCAN</vt:lpstr>
      <vt:lpstr>HDBSCAN Experiments</vt:lpstr>
      <vt:lpstr>Determining K-Means Optimal Clusters</vt:lpstr>
      <vt:lpstr>Clustering using K-Means vs HDBSCAN</vt:lpstr>
      <vt:lpstr>PowerPoint Presentation</vt:lpstr>
      <vt:lpstr>PowerPoint Presentation</vt:lpstr>
      <vt:lpstr>Topic Modeling</vt:lpstr>
      <vt:lpstr>LDA Optimal Number of Topics</vt:lpstr>
      <vt:lpstr>LDA vs BERT</vt:lpstr>
      <vt:lpstr>Topic Extracted</vt:lpstr>
      <vt:lpstr>Topic Extracted (cont.)</vt:lpstr>
      <vt:lpstr>Conclusion</vt:lpstr>
      <vt:lpstr>Some Insights for the Business Owner</vt:lpstr>
      <vt:lpstr>QnA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Takeshi Inatori Lauw</dc:creator>
  <cp:lastModifiedBy>Nathaniel Takeshi Inatori Lauw</cp:lastModifiedBy>
  <cp:revision>2</cp:revision>
  <dcterms:created xsi:type="dcterms:W3CDTF">2024-05-31T14:56:58Z</dcterms:created>
  <dcterms:modified xsi:type="dcterms:W3CDTF">2024-06-12T15:56:51Z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0x01010031B50F462E6E804A8A327B154C982079</vt:lpwstr>
  </property>
</Properties>
</file>