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9" r:id="rId3"/>
    <p:sldId id="257" r:id="rId4"/>
    <p:sldId id="258" r:id="rId5"/>
  </p:sldIdLst>
  <p:sldSz cx="9144000" cy="5143500" type="screen16x9"/>
  <p:notesSz cx="6858000" cy="9144000"/>
  <p:embeddedFontLst>
    <p:embeddedFont>
      <p:font typeface="Dosis" pitchFamily="2" charset="0"/>
      <p:regular r:id="rId7"/>
      <p:bold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84eb88a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84eb88a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9c81fab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9c81fab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4eb88a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4eb88a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bilaputr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hyperlink" Target="https://www.linkedin.com/in/wika-rabila-putr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karabila/Predict-Customer-Personality-to-Boost-Marketing-Campaign-by-Using-Machine-Learning/blob/main/Predicting%20Cust%20Personality%20to%20Boos%20Marketing%20Campaign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/>
        </p:nvSpPr>
        <p:spPr>
          <a:xfrm>
            <a:off x="5959949" y="908900"/>
            <a:ext cx="3106777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latin typeface="Dosis"/>
                <a:ea typeface="Dosis"/>
                <a:cs typeface="Dosis"/>
                <a:sym typeface="Dosis"/>
              </a:rPr>
              <a:t>Created by: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Wika Rabila Putri</a:t>
            </a:r>
            <a:endParaRPr sz="1200" b="1" i="0" u="none" strike="noStrike" cap="none" dirty="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latin typeface="Dosis"/>
                <a:ea typeface="Dosis"/>
                <a:cs typeface="Dosis"/>
                <a:sym typeface="Dosis"/>
                <a:hlinkClick r:id="rId3"/>
              </a:rPr>
              <a:t>rabilaputri@gmail.com</a:t>
            </a:r>
            <a:endParaRPr lang="en-US" sz="1200" dirty="0"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latin typeface="Dosis"/>
                <a:ea typeface="Dosis"/>
                <a:cs typeface="Dosis"/>
                <a:sym typeface="Dosis"/>
                <a:hlinkClick r:id="rId4"/>
              </a:rPr>
              <a:t>https://www.linkedin.com/in/wika-rabila-putri/</a:t>
            </a:r>
            <a:endParaRPr sz="1200" dirty="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D6490D-DC99-BF71-C3F7-93909A410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960" y="643075"/>
            <a:ext cx="1069645" cy="14261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FF14A59C-B1BB-F4A6-CCD9-3A324F6B5AF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713667" y="2350416"/>
            <a:ext cx="406972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latin typeface="Dosis" pitchFamily="2" charset="0"/>
              </a:rPr>
              <a:t>Sebagai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lulusan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baru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dari</a:t>
            </a:r>
            <a:r>
              <a:rPr lang="en-US" altLang="en-US" dirty="0">
                <a:latin typeface="Dosis" pitchFamily="2" charset="0"/>
              </a:rPr>
              <a:t> Program </a:t>
            </a:r>
            <a:r>
              <a:rPr lang="en-US" altLang="en-US" dirty="0" err="1">
                <a:latin typeface="Dosis" pitchFamily="2" charset="0"/>
              </a:rPr>
              <a:t>Studi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Manajemen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Keuangan</a:t>
            </a:r>
            <a:r>
              <a:rPr lang="en-US" altLang="en-US" dirty="0">
                <a:latin typeface="Dosis" pitchFamily="2" charset="0"/>
              </a:rPr>
              <a:t>, </a:t>
            </a:r>
            <a:r>
              <a:rPr lang="en-US" altLang="en-US" dirty="0" err="1">
                <a:latin typeface="Dosis" pitchFamily="2" charset="0"/>
              </a:rPr>
              <a:t>saya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memiliki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semangat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belajar</a:t>
            </a:r>
            <a:r>
              <a:rPr lang="en-US" altLang="en-US" dirty="0">
                <a:latin typeface="Dosis" pitchFamily="2" charset="0"/>
              </a:rPr>
              <a:t> yang </a:t>
            </a:r>
            <a:r>
              <a:rPr lang="en-US" altLang="en-US" dirty="0" err="1">
                <a:latin typeface="Dosis" pitchFamily="2" charset="0"/>
              </a:rPr>
              <a:t>tinggi</a:t>
            </a:r>
            <a:r>
              <a:rPr lang="en-US" altLang="en-US" dirty="0">
                <a:latin typeface="Dosis" pitchFamily="2" charset="0"/>
              </a:rPr>
              <a:t> dan </a:t>
            </a:r>
            <a:r>
              <a:rPr lang="en-US" altLang="en-US" dirty="0" err="1">
                <a:latin typeface="Dosis" pitchFamily="2" charset="0"/>
              </a:rPr>
              <a:t>antusiasme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besar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terhadap</a:t>
            </a:r>
            <a:r>
              <a:rPr lang="en-US" altLang="en-US" dirty="0">
                <a:latin typeface="Dosis" pitchFamily="2" charset="0"/>
              </a:rPr>
              <a:t> dunia data dan </a:t>
            </a:r>
            <a:r>
              <a:rPr lang="en-US" altLang="en-US" i="1" dirty="0">
                <a:latin typeface="Dosis" pitchFamily="2" charset="0"/>
              </a:rPr>
              <a:t>business analytics</a:t>
            </a:r>
            <a:r>
              <a:rPr lang="en-US" altLang="en-US" dirty="0">
                <a:latin typeface="Dosis" pitchFamily="2" charset="0"/>
              </a:rPr>
              <a:t>. Saya </a:t>
            </a:r>
            <a:r>
              <a:rPr lang="en-US" altLang="en-US" dirty="0" err="1">
                <a:latin typeface="Dosis" pitchFamily="2" charset="0"/>
              </a:rPr>
              <a:t>baru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memulai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perjalanan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dalam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mempelajari</a:t>
            </a:r>
            <a:r>
              <a:rPr lang="en-US" altLang="en-US" dirty="0">
                <a:latin typeface="Dosis" pitchFamily="2" charset="0"/>
              </a:rPr>
              <a:t> data dan </a:t>
            </a:r>
            <a:r>
              <a:rPr lang="en-US" altLang="en-US" i="1" dirty="0">
                <a:latin typeface="Dosis" pitchFamily="2" charset="0"/>
              </a:rPr>
              <a:t>business analytics, </a:t>
            </a:r>
            <a:r>
              <a:rPr lang="en-US" altLang="en-US" dirty="0" err="1">
                <a:latin typeface="Dosis" pitchFamily="2" charset="0"/>
              </a:rPr>
              <a:t>serta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membangun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dasar</a:t>
            </a:r>
            <a:r>
              <a:rPr lang="en-US" altLang="en-US" dirty="0">
                <a:latin typeface="Dosis" pitchFamily="2" charset="0"/>
              </a:rPr>
              <a:t> yang </a:t>
            </a:r>
            <a:r>
              <a:rPr lang="en-US" altLang="en-US" dirty="0" err="1">
                <a:latin typeface="Dosis" pitchFamily="2" charset="0"/>
              </a:rPr>
              <a:t>kuat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dalam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penggunaan</a:t>
            </a:r>
            <a:r>
              <a:rPr lang="en-US" altLang="en-US" dirty="0">
                <a:latin typeface="Dosis" pitchFamily="2" charset="0"/>
              </a:rPr>
              <a:t> SQL, Python, dan Data Visualization. </a:t>
            </a:r>
            <a:r>
              <a:rPr lang="en-US" altLang="en-US" dirty="0" err="1">
                <a:latin typeface="Dosis" pitchFamily="2" charset="0"/>
              </a:rPr>
              <a:t>Dengan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pengalaman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dari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pelatihan</a:t>
            </a:r>
            <a:r>
              <a:rPr lang="en-US" altLang="en-US" dirty="0">
                <a:latin typeface="Dosis" pitchFamily="2" charset="0"/>
              </a:rPr>
              <a:t> dan </a:t>
            </a:r>
            <a:r>
              <a:rPr lang="en-US" altLang="en-US" dirty="0" err="1">
                <a:latin typeface="Dosis" pitchFamily="2" charset="0"/>
              </a:rPr>
              <a:t>magang</a:t>
            </a:r>
            <a:r>
              <a:rPr lang="en-US" altLang="en-US" dirty="0">
                <a:latin typeface="Dosis" pitchFamily="2" charset="0"/>
              </a:rPr>
              <a:t> virtual di </a:t>
            </a:r>
            <a:r>
              <a:rPr lang="en-US" altLang="en-US" dirty="0" err="1">
                <a:latin typeface="Dosis" pitchFamily="2" charset="0"/>
              </a:rPr>
              <a:t>bidang</a:t>
            </a:r>
            <a:r>
              <a:rPr lang="en-US" altLang="en-US" dirty="0">
                <a:latin typeface="Dosis" pitchFamily="2" charset="0"/>
              </a:rPr>
              <a:t> data, </a:t>
            </a:r>
            <a:r>
              <a:rPr lang="en-US" altLang="en-US" dirty="0" err="1">
                <a:latin typeface="Dosis" pitchFamily="2" charset="0"/>
              </a:rPr>
              <a:t>saya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siap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mengaplikasikan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keterampilan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saya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untuk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memberikan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solusi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inovatif</a:t>
            </a:r>
            <a:r>
              <a:rPr lang="en-US" altLang="en-US" dirty="0">
                <a:latin typeface="Dosis" pitchFamily="2" charset="0"/>
              </a:rPr>
              <a:t> dan </a:t>
            </a:r>
            <a:r>
              <a:rPr lang="en-US" altLang="en-US" dirty="0" err="1">
                <a:latin typeface="Dosis" pitchFamily="2" charset="0"/>
              </a:rPr>
              <a:t>mendukung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pengambilan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keputusan</a:t>
            </a:r>
            <a:r>
              <a:rPr lang="en-US" altLang="en-US" dirty="0">
                <a:latin typeface="Dosis" pitchFamily="2" charset="0"/>
              </a:rPr>
              <a:t> yang </a:t>
            </a:r>
            <a:r>
              <a:rPr lang="en-US" altLang="en-US" dirty="0" err="1">
                <a:latin typeface="Dosis" pitchFamily="2" charset="0"/>
              </a:rPr>
              <a:t>lebih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baik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dalam</a:t>
            </a:r>
            <a:r>
              <a:rPr lang="en-US" altLang="en-US" dirty="0">
                <a:latin typeface="Dosis" pitchFamily="2" charset="0"/>
              </a:rPr>
              <a:t> dunia </a:t>
            </a:r>
            <a:r>
              <a:rPr lang="en-US" altLang="en-US" dirty="0" err="1">
                <a:latin typeface="Dosis" pitchFamily="2" charset="0"/>
              </a:rPr>
              <a:t>bisnis</a:t>
            </a:r>
            <a:r>
              <a:rPr lang="en-US" altLang="en-US" dirty="0">
                <a:latin typeface="Dosis" pitchFamily="2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Dosis" pitchFamily="2" charset="0"/>
            </a:endParaRPr>
          </a:p>
        </p:txBody>
      </p:sp>
      <p:sp>
        <p:nvSpPr>
          <p:cNvPr id="2" name="Google Shape;99;p25">
            <a:extLst>
              <a:ext uri="{FF2B5EF4-FFF2-40B4-BE49-F238E27FC236}">
                <a16:creationId xmlns:a16="http://schemas.microsoft.com/office/drawing/2014/main" id="{5A8E4342-BAF9-B0ED-4F16-CEAC68A114B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1161800"/>
            <a:ext cx="3736800" cy="20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100" b="1" i="0" u="none" strike="noStrike" dirty="0">
                <a:solidFill>
                  <a:srgbClr val="FFFFFF"/>
                </a:solidFill>
                <a:effectLst/>
                <a:latin typeface="Dosis" pitchFamily="2" charset="0"/>
              </a:rPr>
              <a:t>Predict Customer Personality to boost marketing campaign by using Machine Learning</a:t>
            </a:r>
            <a:endParaRPr lang="en-US" sz="3100" dirty="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92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222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311700" y="1506875"/>
            <a:ext cx="8520600" cy="30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Sebuah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perusahaan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dapat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berkembang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dengan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pesat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saat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mengetahui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perilaku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customer personality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nya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,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sehingga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dapat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memberikan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layanan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serta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manfaat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lebih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baik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kepada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customers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berpotensi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menjadi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loyal customers.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Dengan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mengolah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data historical marketing campaign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guna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menaikkan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performa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dan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menyasar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customers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tepat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agar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dapat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bertransaksi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di platform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perusahaan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,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dari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insight data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tersebut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fokus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kita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adalah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membuat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sebuah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model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prediksi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kluster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sehingga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memudahkan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perusahaan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dalam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membuat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Dosis" pitchFamily="2" charset="0"/>
              </a:rPr>
              <a:t>keputusan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Dosis" pitchFamily="2" charset="0"/>
              </a:rPr>
              <a:t> </a:t>
            </a:r>
            <a:endParaRPr lang="en-ID" sz="1600" b="0" dirty="0"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86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D" sz="1800" b="1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Data Cleaning &amp; Preprocessing</a:t>
            </a:r>
            <a:br>
              <a:rPr lang="en-ID" sz="1600" b="0" dirty="0">
                <a:effectLst/>
              </a:rPr>
            </a:br>
            <a:br>
              <a:rPr lang="en-ID" sz="1600" dirty="0"/>
            </a:br>
            <a:endParaRPr lang="en-ID" sz="1900" b="1" dirty="0"/>
          </a:p>
        </p:txBody>
      </p:sp>
      <p:sp>
        <p:nvSpPr>
          <p:cNvPr id="115" name="Google Shape;115;p27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 err="1">
                <a:solidFill>
                  <a:srgbClr val="000000"/>
                </a:solidFill>
                <a:hlinkClick r:id="rId3"/>
              </a:rPr>
              <a:t>Klik</a:t>
            </a:r>
            <a:r>
              <a:rPr lang="en-ID" sz="1100" dirty="0">
                <a:solidFill>
                  <a:srgbClr val="000000"/>
                </a:solidFill>
                <a:hlinkClick r:id="rId3"/>
              </a:rPr>
              <a:t> </a:t>
            </a:r>
            <a:r>
              <a:rPr lang="en-ID" sz="1100" dirty="0" err="1">
                <a:solidFill>
                  <a:srgbClr val="000000"/>
                </a:solidFill>
                <a:hlinkClick r:id="rId3"/>
              </a:rPr>
              <a:t>disini</a:t>
            </a:r>
            <a:r>
              <a:rPr lang="en-ID" sz="1100" dirty="0">
                <a:solidFill>
                  <a:srgbClr val="000000"/>
                </a:solidFill>
                <a:hlinkClick r:id="rId3"/>
              </a:rPr>
              <a:t> </a:t>
            </a:r>
            <a:r>
              <a:rPr lang="en-ID" sz="1100" dirty="0" err="1">
                <a:solidFill>
                  <a:srgbClr val="000000"/>
                </a:solidFill>
                <a:hlinkClick r:id="rId3"/>
              </a:rPr>
              <a:t>untuk</a:t>
            </a:r>
            <a:r>
              <a:rPr lang="en-ID" sz="1100" dirty="0">
                <a:solidFill>
                  <a:srgbClr val="000000"/>
                </a:solidFill>
                <a:hlinkClick r:id="rId3"/>
              </a:rPr>
              <a:t> code Task 2</a:t>
            </a:r>
            <a:endParaRPr lang="en-ID" sz="1100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886142-FBE9-4F76-0FA6-58782C296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090930"/>
              </p:ext>
            </p:extLst>
          </p:nvPr>
        </p:nvGraphicFramePr>
        <p:xfrm>
          <a:off x="107950" y="1322447"/>
          <a:ext cx="8881503" cy="1036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501">
                  <a:extLst>
                    <a:ext uri="{9D8B030D-6E8A-4147-A177-3AD203B41FA5}">
                      <a16:colId xmlns:a16="http://schemas.microsoft.com/office/drawing/2014/main" val="3827513412"/>
                    </a:ext>
                  </a:extLst>
                </a:gridCol>
                <a:gridCol w="2960501">
                  <a:extLst>
                    <a:ext uri="{9D8B030D-6E8A-4147-A177-3AD203B41FA5}">
                      <a16:colId xmlns:a16="http://schemas.microsoft.com/office/drawing/2014/main" val="594875936"/>
                    </a:ext>
                  </a:extLst>
                </a:gridCol>
                <a:gridCol w="2960501">
                  <a:extLst>
                    <a:ext uri="{9D8B030D-6E8A-4147-A177-3AD203B41FA5}">
                      <a16:colId xmlns:a16="http://schemas.microsoft.com/office/drawing/2014/main" val="381841782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Data Overview: 2012 – 2014.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Terdapat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2240 data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dengan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30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kolom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/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fitur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Tipe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data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terdiri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object, int64, dan float64.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Tidak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ada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data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duplikat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06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ID" sz="1100" b="0" i="0" u="none" strike="noStrike" cap="none" dirty="0">
                        <a:solidFill>
                          <a:schemeClr val="dk1"/>
                        </a:solidFill>
                        <a:latin typeface="Dosi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100" b="0" i="0" u="none" strike="noStrike" cap="none" dirty="0">
                        <a:solidFill>
                          <a:schemeClr val="dk1"/>
                        </a:solidFill>
                        <a:latin typeface="Dosi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Handling</a:t>
                      </a:r>
                      <a:endParaRPr lang="en-ID" sz="1100" b="0" i="0" u="none" strike="noStrike" cap="none" dirty="0">
                        <a:solidFill>
                          <a:schemeClr val="dk1"/>
                        </a:solidFill>
                        <a:latin typeface="Dosi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2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Missing values</a:t>
                      </a:r>
                      <a:endParaRPr lang="en-ID" sz="1100" b="0" i="0" u="none" strike="noStrike" cap="none" dirty="0">
                        <a:solidFill>
                          <a:schemeClr val="dk1"/>
                        </a:solidFill>
                        <a:latin typeface="Dosi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Nilai null Income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sebanyak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 24</a:t>
                      </a:r>
                      <a:endParaRPr lang="en-ID" sz="1100" b="0" i="0" u="none" strike="noStrike" cap="none" dirty="0">
                        <a:solidFill>
                          <a:schemeClr val="dk1"/>
                        </a:solidFill>
                        <a:latin typeface="Dosi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Diisi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dengan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median</a:t>
                      </a:r>
                      <a:endParaRPr lang="en-ID" sz="1100" b="0" i="0" u="none" strike="noStrike" cap="none" dirty="0">
                        <a:solidFill>
                          <a:schemeClr val="dk1"/>
                        </a:solidFill>
                        <a:latin typeface="Dosis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047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Data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anomali</a:t>
                      </a:r>
                      <a:endParaRPr lang="en-ID" sz="1100" b="0" i="0" u="none" strike="noStrike" cap="none" dirty="0">
                        <a:solidFill>
                          <a:schemeClr val="dk1"/>
                        </a:solidFill>
                        <a:latin typeface="Dosi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Fitur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cenderung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memiliki</a:t>
                      </a: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ea typeface="+mn-ea"/>
                          <a:cs typeface="+mn-cs"/>
                          <a:sym typeface="Arial"/>
                        </a:rPr>
                        <a:t> outlier</a:t>
                      </a:r>
                      <a:endParaRPr lang="en-ID" sz="1100" b="0" i="0" u="none" strike="noStrike" cap="none" dirty="0">
                        <a:solidFill>
                          <a:schemeClr val="dk1"/>
                        </a:solidFill>
                        <a:latin typeface="Dosi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Handle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menggunakan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Dosis"/>
                          <a:sym typeface="Arial"/>
                        </a:rPr>
                        <a:t> IQR</a:t>
                      </a:r>
                      <a:endParaRPr lang="en-ID" sz="1100" b="0" i="0" u="none" strike="noStrike" cap="none" dirty="0">
                        <a:solidFill>
                          <a:schemeClr val="dk1"/>
                        </a:solidFill>
                        <a:latin typeface="Dosi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61343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D37FEEF-5E6C-CD15-D95E-3310E0784A0D}"/>
              </a:ext>
            </a:extLst>
          </p:cNvPr>
          <p:cNvSpPr txBox="1"/>
          <p:nvPr/>
        </p:nvSpPr>
        <p:spPr>
          <a:xfrm>
            <a:off x="-61414" y="2571750"/>
            <a:ext cx="90508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 Fitur </a:t>
            </a:r>
            <a:r>
              <a:rPr lang="en-ID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kategorikal</a:t>
            </a:r>
            <a:r>
              <a:rPr lang="en-ID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 di-</a:t>
            </a:r>
            <a:r>
              <a:rPr lang="en-ID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encoding</a:t>
            </a:r>
            <a:r>
              <a:rPr lang="en-ID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 agar </a:t>
            </a:r>
            <a:r>
              <a:rPr lang="en-ID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dapat</a:t>
            </a:r>
            <a:r>
              <a:rPr lang="en-ID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diolah</a:t>
            </a:r>
            <a:r>
              <a:rPr lang="en-ID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 oleh </a:t>
            </a:r>
            <a:r>
              <a:rPr lang="en-ID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algoritma</a:t>
            </a:r>
            <a:r>
              <a:rPr lang="en-ID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 machine learning.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1F2328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Dilakukan</a:t>
            </a:r>
            <a:r>
              <a:rPr lang="en-ID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 </a:t>
            </a:r>
            <a:r>
              <a:rPr lang="en-ID" b="1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standardisasi</a:t>
            </a:r>
            <a:r>
              <a:rPr lang="en-ID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 </a:t>
            </a:r>
            <a:r>
              <a:rPr lang="en-ID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fitur</a:t>
            </a:r>
            <a:r>
              <a:rPr lang="en-ID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untuk</a:t>
            </a:r>
            <a:r>
              <a:rPr lang="en-ID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menghindari</a:t>
            </a:r>
            <a:r>
              <a:rPr lang="en-ID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 bias </a:t>
            </a:r>
            <a:r>
              <a:rPr lang="en-ID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dalam</a:t>
            </a:r>
            <a:r>
              <a:rPr lang="en-ID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  <a:t> model.</a:t>
            </a:r>
            <a:br>
              <a:rPr lang="en-ID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lt"/>
              </a:rPr>
            </a:br>
            <a:endParaRPr lang="en-ID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272</Words>
  <Application>Microsoft Office PowerPoint</Application>
  <PresentationFormat>On-screen Show (16:9)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Roboto</vt:lpstr>
      <vt:lpstr>Dosis</vt:lpstr>
      <vt:lpstr>Simple Light</vt:lpstr>
      <vt:lpstr>Simple Light</vt:lpstr>
      <vt:lpstr>Predict Customer Personality to boost marketing campaign by using Machine Learning</vt:lpstr>
      <vt:lpstr>Overview</vt:lpstr>
      <vt:lpstr>Data Cleaning &amp; Preprocessing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Wika Rabila Putri</dc:creator>
  <cp:lastModifiedBy>Wika Rabila Putri</cp:lastModifiedBy>
  <cp:revision>6</cp:revision>
  <dcterms:modified xsi:type="dcterms:W3CDTF">2024-07-13T09:22:45Z</dcterms:modified>
</cp:coreProperties>
</file>