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6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" y="9035808"/>
            <a:ext cx="5943600" cy="73660"/>
          </a:xfrm>
          <a:custGeom>
            <a:avLst/>
            <a:gdLst/>
            <a:ahLst/>
            <a:cxnLst/>
            <a:rect l="l" t="t" r="r" b="b"/>
            <a:pathLst>
              <a:path w="5943600" h="73659">
                <a:moveTo>
                  <a:pt x="5943600" y="0"/>
                </a:moveTo>
                <a:lnTo>
                  <a:pt x="2976372" y="0"/>
                </a:lnTo>
                <a:lnTo>
                  <a:pt x="0" y="0"/>
                </a:lnTo>
                <a:lnTo>
                  <a:pt x="0" y="73152"/>
                </a:lnTo>
                <a:lnTo>
                  <a:pt x="2976372" y="73152"/>
                </a:lnTo>
                <a:lnTo>
                  <a:pt x="5943600" y="73152"/>
                </a:lnTo>
                <a:lnTo>
                  <a:pt x="5943600" y="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5348" y="2548246"/>
            <a:ext cx="3981703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4852" y="9210329"/>
            <a:ext cx="101790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30345" y="9210329"/>
            <a:ext cx="19113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kafka/nttkafkanp003.celcom.com.my@CELCOM.AD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348" y="2548246"/>
            <a:ext cx="3975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Celcom – Kafka</a:t>
            </a:r>
            <a:r>
              <a:rPr spc="-75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3796" y="5012311"/>
            <a:ext cx="138176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5" dirty="0">
                <a:latin typeface="Times New Roman"/>
                <a:cs typeface="Times New Roman"/>
              </a:rPr>
              <a:t>Kafka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Training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9880" y="3919728"/>
            <a:ext cx="1633727" cy="87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1784" y="950975"/>
            <a:ext cx="954023" cy="737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38348" y="8905988"/>
            <a:ext cx="146939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AXIATA DIGITAL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LABS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46"/>
            <a:ext cx="5963285" cy="748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070BF"/>
                </a:solidFill>
                <a:latin typeface="Times New Roman"/>
                <a:cs typeface="Times New Roman"/>
              </a:rPr>
              <a:t>3: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Advantages </a:t>
            </a:r>
            <a:r>
              <a:rPr sz="1400" b="1" spc="5" dirty="0">
                <a:solidFill>
                  <a:srgbClr val="0070BF"/>
                </a:solidFill>
                <a:latin typeface="Times New Roman"/>
                <a:cs typeface="Times New Roman"/>
              </a:rPr>
              <a:t>of</a:t>
            </a:r>
            <a:r>
              <a:rPr sz="1400" b="1" spc="-5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Kafka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important to </a:t>
            </a:r>
            <a:r>
              <a:rPr sz="1200" dirty="0">
                <a:latin typeface="Times New Roman"/>
                <a:cs typeface="Times New Roman"/>
              </a:rPr>
              <a:t>know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limitations </a:t>
            </a:r>
            <a:r>
              <a:rPr sz="1200" spc="-5" dirty="0">
                <a:latin typeface="Times New Roman"/>
                <a:cs typeface="Times New Roman"/>
              </a:rPr>
              <a:t>of any technology before using </a:t>
            </a:r>
            <a:r>
              <a:rPr sz="1200" dirty="0">
                <a:latin typeface="Times New Roman"/>
                <a:cs typeface="Times New Roman"/>
              </a:rPr>
              <a:t>it, </a:t>
            </a:r>
            <a:r>
              <a:rPr sz="1200" spc="-5" dirty="0">
                <a:latin typeface="Times New Roman"/>
                <a:cs typeface="Times New Roman"/>
              </a:rPr>
              <a:t>same in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 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Advantages of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Kafka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Basically,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lake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228600" algn="just">
              <a:lnSpc>
                <a:spcPts val="141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High-throughput</a:t>
            </a:r>
            <a:endParaRPr sz="1200">
              <a:latin typeface="Times New Roman"/>
              <a:cs typeface="Times New Roman"/>
            </a:endParaRPr>
          </a:p>
          <a:p>
            <a:pPr marL="469900" marR="5080" algn="just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high-velocity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high-  </a:t>
            </a:r>
            <a:r>
              <a:rPr sz="1200" spc="-5" dirty="0">
                <a:latin typeface="Times New Roman"/>
                <a:cs typeface="Times New Roman"/>
              </a:rPr>
              <a:t>volume data. Also, able to support message throughput of thousands of messages per  second.</a:t>
            </a:r>
            <a:endParaRPr sz="1200">
              <a:latin typeface="Times New Roman"/>
              <a:cs typeface="Times New Roman"/>
            </a:endParaRPr>
          </a:p>
          <a:p>
            <a:pPr marL="527685" indent="-287020" algn="just">
              <a:lnSpc>
                <a:spcPts val="1410"/>
              </a:lnSpc>
              <a:spcBef>
                <a:spcPts val="1105"/>
              </a:spcBef>
              <a:buFont typeface="Wingdings"/>
              <a:buChar char=""/>
              <a:tabLst>
                <a:tab pos="52832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Low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Latency</a:t>
            </a:r>
            <a:endParaRPr sz="1200">
              <a:latin typeface="Times New Roman"/>
              <a:cs typeface="Times New Roman"/>
            </a:endParaRPr>
          </a:p>
          <a:p>
            <a:pPr marL="527685" marR="318770">
              <a:lnSpc>
                <a:spcPts val="1380"/>
              </a:lnSpc>
              <a:spcBef>
                <a:spcPts val="65"/>
              </a:spcBef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handle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messages with the </a:t>
            </a:r>
            <a:r>
              <a:rPr sz="1200" spc="-1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low latency of the range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milliseconds,  demanded by most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new 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cases.</a:t>
            </a:r>
            <a:endParaRPr sz="1200">
              <a:latin typeface="Times New Roman"/>
              <a:cs typeface="Times New Roman"/>
            </a:endParaRPr>
          </a:p>
          <a:p>
            <a:pPr marL="527685" indent="-287020" algn="just">
              <a:lnSpc>
                <a:spcPts val="1410"/>
              </a:lnSpc>
              <a:spcBef>
                <a:spcPts val="1105"/>
              </a:spcBef>
              <a:buFont typeface="Wingdings"/>
              <a:buChar char=""/>
              <a:tabLst>
                <a:tab pos="52832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Fault-Tolerant</a:t>
            </a:r>
            <a:endParaRPr sz="1200">
              <a:latin typeface="Times New Roman"/>
              <a:cs typeface="Times New Roman"/>
            </a:endParaRPr>
          </a:p>
          <a:p>
            <a:pPr marL="527685" marR="698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Fault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Tolerance.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inherent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 be resistant to node/machine failure within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cluster.</a:t>
            </a:r>
            <a:endParaRPr sz="1200">
              <a:latin typeface="Times New Roman"/>
              <a:cs typeface="Times New Roman"/>
            </a:endParaRPr>
          </a:p>
          <a:p>
            <a:pPr marL="527685" indent="-287020" algn="just">
              <a:lnSpc>
                <a:spcPts val="1410"/>
              </a:lnSpc>
              <a:spcBef>
                <a:spcPts val="1105"/>
              </a:spcBef>
              <a:buFont typeface="Wingdings"/>
              <a:buChar char=""/>
              <a:tabLst>
                <a:tab pos="528320" algn="l"/>
              </a:tabLst>
            </a:pPr>
            <a:r>
              <a:rPr sz="1200" b="1" dirty="0">
                <a:latin typeface="Times New Roman"/>
                <a:cs typeface="Times New Roman"/>
              </a:rPr>
              <a:t>Durability</a:t>
            </a:r>
            <a:endParaRPr sz="1200">
              <a:latin typeface="Times New Roman"/>
              <a:cs typeface="Times New Roman"/>
            </a:endParaRPr>
          </a:p>
          <a:p>
            <a:pPr marL="527685" marR="508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Here, durability refers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persistence of data/messages on disk. </a:t>
            </a:r>
            <a:r>
              <a:rPr sz="1200" dirty="0">
                <a:latin typeface="Times New Roman"/>
                <a:cs typeface="Times New Roman"/>
              </a:rPr>
              <a:t>Also, </a:t>
            </a:r>
            <a:r>
              <a:rPr sz="1200" spc="-5" dirty="0">
                <a:latin typeface="Times New Roman"/>
                <a:cs typeface="Times New Roman"/>
              </a:rPr>
              <a:t>messages  replication is one of the reasons behind </a:t>
            </a:r>
            <a:r>
              <a:rPr sz="1200" dirty="0">
                <a:latin typeface="Times New Roman"/>
                <a:cs typeface="Times New Roman"/>
              </a:rPr>
              <a:t>durability, </a:t>
            </a:r>
            <a:r>
              <a:rPr sz="1200" spc="-5" dirty="0">
                <a:latin typeface="Times New Roman"/>
                <a:cs typeface="Times New Roman"/>
              </a:rPr>
              <a:t>hence messages are never lost.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00" indent="-285115" algn="just">
              <a:lnSpc>
                <a:spcPts val="1410"/>
              </a:lnSpc>
              <a:spcBef>
                <a:spcPts val="990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Scalability</a:t>
            </a:r>
            <a:endParaRPr sz="1200">
              <a:latin typeface="Times New Roman"/>
              <a:cs typeface="Times New Roman"/>
            </a:endParaRPr>
          </a:p>
          <a:p>
            <a:pPr marL="469900" marR="6350" algn="just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Without incurring any </a:t>
            </a:r>
            <a:r>
              <a:rPr sz="1200" dirty="0">
                <a:latin typeface="Times New Roman"/>
                <a:cs typeface="Times New Roman"/>
              </a:rPr>
              <a:t>downtime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fly by adding </a:t>
            </a:r>
            <a:r>
              <a:rPr sz="1200" dirty="0">
                <a:latin typeface="Times New Roman"/>
                <a:cs typeface="Times New Roman"/>
              </a:rPr>
              <a:t>additional </a:t>
            </a:r>
            <a:r>
              <a:rPr sz="1200" spc="-5" dirty="0">
                <a:latin typeface="Times New Roman"/>
                <a:cs typeface="Times New Roman"/>
              </a:rPr>
              <a:t>nodes, Kafka can </a:t>
            </a:r>
            <a:r>
              <a:rPr sz="1200" spc="5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scaled-out. </a:t>
            </a:r>
            <a:r>
              <a:rPr sz="1200" dirty="0">
                <a:latin typeface="Times New Roman"/>
                <a:cs typeface="Times New Roman"/>
              </a:rPr>
              <a:t>Moreover, inside </a:t>
            </a:r>
            <a:r>
              <a:rPr sz="1200" spc="-5" dirty="0">
                <a:latin typeface="Times New Roman"/>
                <a:cs typeface="Times New Roman"/>
              </a:rPr>
              <a:t>the Kafka cluster,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message handling is </a:t>
            </a:r>
            <a:r>
              <a:rPr sz="1200" dirty="0">
                <a:latin typeface="Times New Roman"/>
                <a:cs typeface="Times New Roman"/>
              </a:rPr>
              <a:t>fully </a:t>
            </a:r>
            <a:r>
              <a:rPr sz="1200" spc="-5" dirty="0">
                <a:latin typeface="Times New Roman"/>
                <a:cs typeface="Times New Roman"/>
              </a:rPr>
              <a:t>transparent,  and these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seamless.</a:t>
            </a:r>
            <a:endParaRPr sz="1200">
              <a:latin typeface="Times New Roman"/>
              <a:cs typeface="Times New Roman"/>
            </a:endParaRPr>
          </a:p>
          <a:p>
            <a:pPr marL="469900" indent="-285115" algn="just">
              <a:lnSpc>
                <a:spcPts val="1410"/>
              </a:lnSpc>
              <a:spcBef>
                <a:spcPts val="1105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Distributed</a:t>
            </a:r>
            <a:endParaRPr sz="1200">
              <a:latin typeface="Times New Roman"/>
              <a:cs typeface="Times New Roman"/>
            </a:endParaRPr>
          </a:p>
          <a:p>
            <a:pPr marL="469900" marR="635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The distributed architecture of Kafka makes it scalable using capabilities like replication  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partitioning.</a:t>
            </a:r>
            <a:endParaRPr sz="1200">
              <a:latin typeface="Times New Roman"/>
              <a:cs typeface="Times New Roman"/>
            </a:endParaRPr>
          </a:p>
          <a:p>
            <a:pPr marL="469900" indent="-285115">
              <a:lnSpc>
                <a:spcPts val="1410"/>
              </a:lnSpc>
              <a:spcBef>
                <a:spcPts val="110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Message Broker Capabilities</a:t>
            </a:r>
            <a:endParaRPr sz="1200">
              <a:latin typeface="Times New Roman"/>
              <a:cs typeface="Times New Roman"/>
            </a:endParaRPr>
          </a:p>
          <a:p>
            <a:pPr marL="469900" marR="9017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Kafka </a:t>
            </a:r>
            <a:r>
              <a:rPr sz="1200" dirty="0">
                <a:latin typeface="Times New Roman"/>
                <a:cs typeface="Times New Roman"/>
              </a:rPr>
              <a:t>tends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work </a:t>
            </a:r>
            <a:r>
              <a:rPr sz="1200" spc="-1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well as a replacement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more traditional </a:t>
            </a:r>
            <a:r>
              <a:rPr sz="1200" spc="-5" dirty="0">
                <a:latin typeface="Times New Roman"/>
                <a:cs typeface="Times New Roman"/>
              </a:rPr>
              <a:t>message broker.  Here, a message </a:t>
            </a:r>
            <a:r>
              <a:rPr sz="1200" dirty="0">
                <a:latin typeface="Times New Roman"/>
                <a:cs typeface="Times New Roman"/>
              </a:rPr>
              <a:t>broker </a:t>
            </a:r>
            <a:r>
              <a:rPr sz="1200" spc="-5" dirty="0">
                <a:latin typeface="Times New Roman"/>
                <a:cs typeface="Times New Roman"/>
              </a:rPr>
              <a:t>refers to an intermediary program, which </a:t>
            </a:r>
            <a:r>
              <a:rPr sz="1200" dirty="0">
                <a:latin typeface="Times New Roman"/>
                <a:cs typeface="Times New Roman"/>
              </a:rPr>
              <a:t>translates </a:t>
            </a:r>
            <a:r>
              <a:rPr sz="1200" spc="-5" dirty="0">
                <a:latin typeface="Times New Roman"/>
                <a:cs typeface="Times New Roman"/>
              </a:rPr>
              <a:t>messages  from the formal </a:t>
            </a:r>
            <a:r>
              <a:rPr sz="1200" dirty="0">
                <a:latin typeface="Times New Roman"/>
                <a:cs typeface="Times New Roman"/>
              </a:rPr>
              <a:t>messaging </a:t>
            </a:r>
            <a:r>
              <a:rPr sz="1200" spc="-5" dirty="0">
                <a:latin typeface="Times New Roman"/>
                <a:cs typeface="Times New Roman"/>
              </a:rPr>
              <a:t>protocol of </a:t>
            </a:r>
            <a:r>
              <a:rPr sz="1200" dirty="0">
                <a:latin typeface="Times New Roman"/>
                <a:cs typeface="Times New Roman"/>
              </a:rPr>
              <a:t>the publisher </a:t>
            </a:r>
            <a:r>
              <a:rPr sz="1200" spc="-5" dirty="0">
                <a:latin typeface="Times New Roman"/>
                <a:cs typeface="Times New Roman"/>
              </a:rPr>
              <a:t>to the formal </a:t>
            </a:r>
            <a:r>
              <a:rPr sz="1200" dirty="0">
                <a:latin typeface="Times New Roman"/>
                <a:cs typeface="Times New Roman"/>
              </a:rPr>
              <a:t>messaging </a:t>
            </a:r>
            <a:r>
              <a:rPr sz="1200" spc="-5" dirty="0">
                <a:latin typeface="Times New Roman"/>
                <a:cs typeface="Times New Roman"/>
              </a:rPr>
              <a:t>protocol of 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12" y="891320"/>
            <a:ext cx="5792470" cy="504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lnSpc>
                <a:spcPts val="1410"/>
              </a:lnSpc>
              <a:spcBef>
                <a:spcPts val="95"/>
              </a:spcBef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1200" b="1" dirty="0">
                <a:latin typeface="Times New Roman"/>
                <a:cs typeface="Times New Roman"/>
              </a:rPr>
              <a:t>High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Concurrency</a:t>
            </a:r>
            <a:endParaRPr sz="1200">
              <a:latin typeface="Times New Roman"/>
              <a:cs typeface="Times New Roman"/>
            </a:endParaRPr>
          </a:p>
          <a:p>
            <a:pPr marL="297180" marR="51625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Kafka can handle thousands of messages </a:t>
            </a:r>
            <a:r>
              <a:rPr sz="1200" dirty="0">
                <a:latin typeface="Times New Roman"/>
                <a:cs typeface="Times New Roman"/>
              </a:rPr>
              <a:t>per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that too </a:t>
            </a:r>
            <a:r>
              <a:rPr sz="1200" spc="-5" dirty="0">
                <a:latin typeface="Times New Roman"/>
                <a:cs typeface="Times New Roman"/>
              </a:rPr>
              <a:t>in low latency  conditions with high throughput.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addition, </a:t>
            </a:r>
            <a:r>
              <a:rPr sz="1200" spc="-5" dirty="0">
                <a:latin typeface="Times New Roman"/>
                <a:cs typeface="Times New Roman"/>
              </a:rPr>
              <a:t>it permits the reading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writing of  messages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it at high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concurrency.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97180" indent="-285115">
              <a:lnSpc>
                <a:spcPts val="1410"/>
              </a:lnSpc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By Default,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Persistent</a:t>
            </a:r>
            <a:endParaRPr sz="1200">
              <a:latin typeface="Times New Roman"/>
              <a:cs typeface="Times New Roman"/>
            </a:endParaRPr>
          </a:p>
          <a:p>
            <a:pPr marL="297180" marR="52641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As we discussed above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 messages </a:t>
            </a:r>
            <a:r>
              <a:rPr sz="1200" dirty="0">
                <a:latin typeface="Times New Roman"/>
                <a:cs typeface="Times New Roman"/>
              </a:rPr>
              <a:t>are persistent, </a:t>
            </a:r>
            <a:r>
              <a:rPr sz="1200" spc="-5" dirty="0">
                <a:latin typeface="Times New Roman"/>
                <a:cs typeface="Times New Roman"/>
              </a:rPr>
              <a:t>that makes it durable </a:t>
            </a:r>
            <a:r>
              <a:rPr sz="1200" spc="-1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reliable.</a:t>
            </a:r>
            <a:endParaRPr sz="1200">
              <a:latin typeface="Times New Roman"/>
              <a:cs typeface="Times New Roman"/>
            </a:endParaRPr>
          </a:p>
          <a:p>
            <a:pPr marL="297180" indent="-285115" algn="just">
              <a:lnSpc>
                <a:spcPts val="1410"/>
              </a:lnSpc>
              <a:spcBef>
                <a:spcPts val="1105"/>
              </a:spcBef>
              <a:buFont typeface="Wingdings"/>
              <a:buChar char=""/>
              <a:tabLst>
                <a:tab pos="297815" algn="l"/>
              </a:tabLst>
            </a:pPr>
            <a:r>
              <a:rPr sz="1200" b="1" dirty="0">
                <a:latin typeface="Times New Roman"/>
                <a:cs typeface="Times New Roman"/>
              </a:rPr>
              <a:t>Consumer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Friendly</a:t>
            </a:r>
            <a:endParaRPr sz="1200">
              <a:latin typeface="Times New Roman"/>
              <a:cs typeface="Times New Roman"/>
            </a:endParaRPr>
          </a:p>
          <a:p>
            <a:pPr marL="297180" marR="5080" algn="just">
              <a:lnSpc>
                <a:spcPts val="1380"/>
              </a:lnSpc>
              <a:spcBef>
                <a:spcPts val="65"/>
              </a:spcBef>
            </a:pP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variety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  is,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consumer,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 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customer has a different ability to handle these messages, coming out of Kafka.  Moreover, Kafka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integrate well with a variety of consumers written in a variety of  languages.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97180" indent="-285115" algn="just">
              <a:lnSpc>
                <a:spcPts val="1410"/>
              </a:lnSpc>
              <a:buFont typeface="Wingdings"/>
              <a:buChar char=""/>
              <a:tabLst>
                <a:tab pos="29781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Batch Handling Capable (ETL </a:t>
            </a:r>
            <a:r>
              <a:rPr sz="1200" b="1" dirty="0">
                <a:latin typeface="Times New Roman"/>
                <a:cs typeface="Times New Roman"/>
              </a:rPr>
              <a:t>like</a:t>
            </a:r>
            <a:r>
              <a:rPr sz="1200" b="1" spc="-5" dirty="0">
                <a:latin typeface="Times New Roman"/>
                <a:cs typeface="Times New Roman"/>
              </a:rPr>
              <a:t> functionality)</a:t>
            </a:r>
            <a:endParaRPr sz="1200">
              <a:latin typeface="Times New Roman"/>
              <a:cs typeface="Times New Roman"/>
            </a:endParaRPr>
          </a:p>
          <a:p>
            <a:pPr marL="297180" marR="34861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Kafka could also be employed for </a:t>
            </a:r>
            <a:r>
              <a:rPr sz="1200" dirty="0">
                <a:latin typeface="Times New Roman"/>
                <a:cs typeface="Times New Roman"/>
              </a:rPr>
              <a:t>batch-like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cases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also do the work of a  traditional ETL, due to its capability of persists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messages.</a:t>
            </a:r>
            <a:endParaRPr sz="1200">
              <a:latin typeface="Times New Roman"/>
              <a:cs typeface="Times New Roman"/>
            </a:endParaRPr>
          </a:p>
          <a:p>
            <a:pPr marL="297180" indent="-285115" algn="just">
              <a:lnSpc>
                <a:spcPts val="1410"/>
              </a:lnSpc>
              <a:spcBef>
                <a:spcPts val="1105"/>
              </a:spcBef>
              <a:buFont typeface="Wingdings"/>
              <a:buChar char=""/>
              <a:tabLst>
                <a:tab pos="29781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Variety of Use Cases</a:t>
            </a:r>
            <a:endParaRPr sz="1200">
              <a:latin typeface="Times New Roman"/>
              <a:cs typeface="Times New Roman"/>
            </a:endParaRPr>
          </a:p>
          <a:p>
            <a:pPr marL="297180" marR="81280" algn="just">
              <a:lnSpc>
                <a:spcPts val="1380"/>
              </a:lnSpc>
              <a:spcBef>
                <a:spcPts val="65"/>
              </a:spcBef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can manage </a:t>
            </a:r>
            <a:r>
              <a:rPr sz="1200" spc="-5" dirty="0">
                <a:latin typeface="Times New Roman"/>
                <a:cs typeface="Times New Roman"/>
              </a:rPr>
              <a:t>the variety of use </a:t>
            </a:r>
            <a:r>
              <a:rPr sz="1200" dirty="0">
                <a:latin typeface="Times New Roman"/>
                <a:cs typeface="Times New Roman"/>
              </a:rPr>
              <a:t>cases commonly </a:t>
            </a:r>
            <a:r>
              <a:rPr sz="1200" spc="-5" dirty="0">
                <a:latin typeface="Times New Roman"/>
                <a:cs typeface="Times New Roman"/>
              </a:rPr>
              <a:t>required for a </a:t>
            </a:r>
            <a:r>
              <a:rPr sz="1200" dirty="0">
                <a:latin typeface="Times New Roman"/>
                <a:cs typeface="Times New Roman"/>
              </a:rPr>
              <a:t>Data Lake. </a:t>
            </a:r>
            <a:r>
              <a:rPr sz="1200" spc="-5" dirty="0">
                <a:latin typeface="Times New Roman"/>
                <a:cs typeface="Times New Roman"/>
              </a:rPr>
              <a:t>For example,  log aggregation, web activity tracking,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105"/>
              </a:spcBef>
            </a:pPr>
            <a:r>
              <a:rPr sz="1200" spc="-5" dirty="0"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297180" algn="just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Real-Time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Handling</a:t>
            </a:r>
            <a:endParaRPr sz="1200">
              <a:latin typeface="Times New Roman"/>
              <a:cs typeface="Times New Roman"/>
            </a:endParaRPr>
          </a:p>
          <a:p>
            <a:pPr marL="297180" marR="243204" algn="just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Kafka can handle real-time data pipeline. Since we need to find a technology </a:t>
            </a:r>
            <a:r>
              <a:rPr sz="1200" dirty="0">
                <a:latin typeface="Times New Roman"/>
                <a:cs typeface="Times New Roman"/>
              </a:rPr>
              <a:t>piece </a:t>
            </a:r>
            <a:r>
              <a:rPr sz="1200" spc="-5" dirty="0">
                <a:latin typeface="Times New Roman"/>
                <a:cs typeface="Times New Roman"/>
              </a:rPr>
              <a:t>to  handle </a:t>
            </a:r>
            <a:r>
              <a:rPr sz="1200" dirty="0">
                <a:latin typeface="Times New Roman"/>
                <a:cs typeface="Times New Roman"/>
              </a:rPr>
              <a:t>real-time </a:t>
            </a:r>
            <a:r>
              <a:rPr sz="1200" spc="-5" dirty="0">
                <a:latin typeface="Times New Roman"/>
                <a:cs typeface="Times New Roman"/>
              </a:rPr>
              <a:t>messages </a:t>
            </a:r>
            <a:r>
              <a:rPr sz="1200" spc="-1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applications, it is one of the core reasons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Kafka as  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46"/>
            <a:ext cx="5962650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70BF"/>
                </a:solidFill>
                <a:latin typeface="Times New Roman"/>
                <a:cs typeface="Times New Roman"/>
              </a:rPr>
              <a:t>4: </a:t>
            </a:r>
            <a:r>
              <a:rPr sz="1400" b="1" spc="-10" dirty="0">
                <a:solidFill>
                  <a:srgbClr val="0070BF"/>
                </a:solidFill>
                <a:latin typeface="Times New Roman"/>
                <a:cs typeface="Times New Roman"/>
              </a:rPr>
              <a:t>Kafka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 Architecture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Zookeeper,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Kafka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Producer.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 we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see some fundamental concepts 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10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below diagram shows the cluster </a:t>
            </a:r>
            <a:r>
              <a:rPr sz="1200" dirty="0">
                <a:latin typeface="Times New Roman"/>
                <a:cs typeface="Times New Roman"/>
              </a:rPr>
              <a:t>diagram </a:t>
            </a:r>
            <a:r>
              <a:rPr sz="1200" spc="-5" dirty="0">
                <a:latin typeface="Times New Roman"/>
                <a:cs typeface="Times New Roman"/>
              </a:rPr>
              <a:t>of Apache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1949" y="2520854"/>
            <a:ext cx="5532176" cy="3180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91320"/>
            <a:ext cx="5735955" cy="7547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Kafka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Broker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 algn="just">
              <a:lnSpc>
                <a:spcPts val="1380"/>
              </a:lnSpc>
              <a:spcBef>
                <a:spcPts val="1035"/>
              </a:spcBef>
              <a:buFont typeface="Symbol"/>
              <a:buChar char="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Basically, to maintain load </a:t>
            </a:r>
            <a:r>
              <a:rPr sz="1200" dirty="0">
                <a:latin typeface="Times New Roman"/>
                <a:cs typeface="Times New Roman"/>
              </a:rPr>
              <a:t>balance </a:t>
            </a:r>
            <a:r>
              <a:rPr sz="1200" spc="-5" dirty="0">
                <a:latin typeface="Times New Roman"/>
                <a:cs typeface="Times New Roman"/>
              </a:rPr>
              <a:t>Kafka cluster typically consists of </a:t>
            </a:r>
            <a:r>
              <a:rPr sz="1200" dirty="0">
                <a:latin typeface="Times New Roman"/>
                <a:cs typeface="Times New Roman"/>
              </a:rPr>
              <a:t>multiple  </a:t>
            </a:r>
            <a:r>
              <a:rPr sz="1200" spc="-5" dirty="0">
                <a:latin typeface="Times New Roman"/>
                <a:cs typeface="Times New Roman"/>
              </a:rPr>
              <a:t>brokers. However, these </a:t>
            </a:r>
            <a:r>
              <a:rPr sz="1200" spc="-1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stateless, hence for maintaining the cluster state they  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Zookeeper.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698500" marR="6985" lvl="1" indent="-228600" algn="just">
              <a:lnSpc>
                <a:spcPts val="1380"/>
              </a:lnSpc>
              <a:buFont typeface="Symbol"/>
              <a:buChar char="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Although, one Kafka </a:t>
            </a:r>
            <a:r>
              <a:rPr sz="1200" dirty="0">
                <a:latin typeface="Times New Roman"/>
                <a:cs typeface="Times New Roman"/>
              </a:rPr>
              <a:t>Broker instance </a:t>
            </a:r>
            <a:r>
              <a:rPr sz="1200" spc="-5" dirty="0">
                <a:latin typeface="Times New Roman"/>
                <a:cs typeface="Times New Roman"/>
              </a:rPr>
              <a:t>can handle hundreds of </a:t>
            </a:r>
            <a:r>
              <a:rPr sz="1200" dirty="0">
                <a:latin typeface="Times New Roman"/>
                <a:cs typeface="Times New Roman"/>
              </a:rPr>
              <a:t>thousands </a:t>
            </a:r>
            <a:r>
              <a:rPr sz="1200" spc="-5" dirty="0">
                <a:latin typeface="Times New Roman"/>
                <a:cs typeface="Times New Roman"/>
              </a:rPr>
              <a:t>of reads  and writes per second. Whereas, without performance impact,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broker </a:t>
            </a:r>
            <a:r>
              <a:rPr sz="1200" spc="-10" dirty="0">
                <a:latin typeface="Times New Roman"/>
                <a:cs typeface="Times New Roman"/>
              </a:rPr>
              <a:t>can  </a:t>
            </a:r>
            <a:r>
              <a:rPr sz="1200" spc="-5" dirty="0">
                <a:latin typeface="Times New Roman"/>
                <a:cs typeface="Times New Roman"/>
              </a:rPr>
              <a:t>handle </a:t>
            </a:r>
            <a:r>
              <a:rPr sz="1200" dirty="0">
                <a:latin typeface="Times New Roman"/>
                <a:cs typeface="Times New Roman"/>
              </a:rPr>
              <a:t>TB </a:t>
            </a:r>
            <a:r>
              <a:rPr sz="1200" spc="-5" dirty="0">
                <a:latin typeface="Times New Roman"/>
                <a:cs typeface="Times New Roman"/>
              </a:rPr>
              <a:t>of messages.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addition, </a:t>
            </a:r>
            <a:r>
              <a:rPr sz="1200" dirty="0">
                <a:latin typeface="Times New Roman"/>
                <a:cs typeface="Times New Roman"/>
              </a:rPr>
              <a:t>make </a:t>
            </a:r>
            <a:r>
              <a:rPr sz="1200" spc="-5" dirty="0">
                <a:latin typeface="Times New Roman"/>
                <a:cs typeface="Times New Roman"/>
              </a:rPr>
              <a:t>sure Zookeeper performs Kafka broker  leader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election.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Kafka –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Zookeeper</a:t>
            </a:r>
            <a:endParaRPr sz="1200">
              <a:latin typeface="Times New Roman"/>
              <a:cs typeface="Times New Roman"/>
            </a:endParaRPr>
          </a:p>
          <a:p>
            <a:pPr marL="698500" marR="7620" lvl="1" indent="-228600" algn="just">
              <a:lnSpc>
                <a:spcPts val="1380"/>
              </a:lnSpc>
              <a:spcBef>
                <a:spcPts val="1035"/>
              </a:spcBef>
              <a:buFont typeface="Symbol"/>
              <a:buChar char="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coordinating,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Kafka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Zookeeper.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Also,  uses it to notify </a:t>
            </a:r>
            <a:r>
              <a:rPr sz="1200" dirty="0">
                <a:latin typeface="Times New Roman"/>
                <a:cs typeface="Times New Roman"/>
              </a:rPr>
              <a:t>producer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consumer about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presence of any new </a:t>
            </a:r>
            <a:r>
              <a:rPr sz="1200" dirty="0">
                <a:latin typeface="Times New Roman"/>
                <a:cs typeface="Times New Roman"/>
              </a:rPr>
              <a:t>broker </a:t>
            </a:r>
            <a:r>
              <a:rPr sz="1200" spc="-5" dirty="0">
                <a:latin typeface="Times New Roman"/>
                <a:cs typeface="Times New Roman"/>
              </a:rPr>
              <a:t>in  the </a:t>
            </a:r>
            <a:r>
              <a:rPr sz="1200" spc="-10" dirty="0">
                <a:latin typeface="Times New Roman"/>
                <a:cs typeface="Times New Roman"/>
              </a:rPr>
              <a:t>Kafka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or failure of the broker in the </a:t>
            </a:r>
            <a:r>
              <a:rPr sz="1200" dirty="0">
                <a:latin typeface="Times New Roman"/>
                <a:cs typeface="Times New Roman"/>
              </a:rPr>
              <a:t>Kafka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ts val="1380"/>
              </a:lnSpc>
              <a:spcBef>
                <a:spcPts val="5"/>
              </a:spcBef>
              <a:buFont typeface="Symbol"/>
              <a:buChar char="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soon as Zookeeper </a:t>
            </a:r>
            <a:r>
              <a:rPr sz="1200" dirty="0">
                <a:latin typeface="Times New Roman"/>
                <a:cs typeface="Times New Roman"/>
              </a:rPr>
              <a:t>send </a:t>
            </a:r>
            <a:r>
              <a:rPr sz="1200" spc="-5" dirty="0">
                <a:latin typeface="Times New Roman"/>
                <a:cs typeface="Times New Roman"/>
              </a:rPr>
              <a:t>the notification regarding presence or failure of the  broker </a:t>
            </a:r>
            <a:r>
              <a:rPr sz="1200" dirty="0">
                <a:latin typeface="Times New Roman"/>
                <a:cs typeface="Times New Roman"/>
              </a:rPr>
              <a:t>then producer </a:t>
            </a:r>
            <a:r>
              <a:rPr sz="1200" spc="-5" dirty="0">
                <a:latin typeface="Times New Roman"/>
                <a:cs typeface="Times New Roman"/>
              </a:rPr>
              <a:t>and consumer, </a:t>
            </a:r>
            <a:r>
              <a:rPr sz="1200" dirty="0">
                <a:latin typeface="Times New Roman"/>
                <a:cs typeface="Times New Roman"/>
              </a:rPr>
              <a:t>take the decision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starts coordinating their  task with some other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broker.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Kafka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Producers</a:t>
            </a:r>
            <a:endParaRPr sz="1200">
              <a:latin typeface="Times New Roman"/>
              <a:cs typeface="Times New Roman"/>
            </a:endParaRPr>
          </a:p>
          <a:p>
            <a:pPr marL="698500" marR="5715" lvl="1" indent="-228600" algn="just">
              <a:lnSpc>
                <a:spcPts val="1380"/>
              </a:lnSpc>
              <a:spcBef>
                <a:spcPts val="1035"/>
              </a:spcBef>
              <a:buFont typeface="Symbol"/>
              <a:buChar char="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Further, Producers in Kafka push data to brokers. Also, all the producers search it  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broker,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exactly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broker  starts.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ts val="1380"/>
              </a:lnSpc>
              <a:buFont typeface="Symbol"/>
              <a:buChar char="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However,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producer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broker  can handle, it </a:t>
            </a:r>
            <a:r>
              <a:rPr sz="1200" dirty="0">
                <a:latin typeface="Times New Roman"/>
                <a:cs typeface="Times New Roman"/>
              </a:rPr>
              <a:t>doesn’t wait </a:t>
            </a:r>
            <a:r>
              <a:rPr sz="1200" spc="-5" dirty="0">
                <a:latin typeface="Times New Roman"/>
                <a:cs typeface="Times New Roman"/>
              </a:rPr>
              <a:t>for acknowledgments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broker.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Kafka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Consumers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 algn="just">
              <a:lnSpc>
                <a:spcPts val="1380"/>
              </a:lnSpc>
              <a:spcBef>
                <a:spcPts val="1035"/>
              </a:spcBef>
              <a:buFont typeface="Symbol"/>
              <a:buChar char="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Basically, by using partition offset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Kafka </a:t>
            </a:r>
            <a:r>
              <a:rPr sz="1200" dirty="0">
                <a:latin typeface="Times New Roman"/>
                <a:cs typeface="Times New Roman"/>
              </a:rPr>
              <a:t>Consumer </a:t>
            </a:r>
            <a:r>
              <a:rPr sz="1200" spc="-5" dirty="0">
                <a:latin typeface="Times New Roman"/>
                <a:cs typeface="Times New Roman"/>
              </a:rPr>
              <a:t>maintains that how many  messages have been consumed because Kafka brokers are stateless. Moreover,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  can </a:t>
            </a:r>
            <a:r>
              <a:rPr sz="1200" dirty="0">
                <a:latin typeface="Times New Roman"/>
                <a:cs typeface="Times New Roman"/>
              </a:rPr>
              <a:t>assure that </a:t>
            </a:r>
            <a:r>
              <a:rPr sz="1200" spc="-5" dirty="0">
                <a:latin typeface="Times New Roman"/>
                <a:cs typeface="Times New Roman"/>
              </a:rPr>
              <a:t>the consumer has consumed all </a:t>
            </a:r>
            <a:r>
              <a:rPr sz="1200" dirty="0">
                <a:latin typeface="Times New Roman"/>
                <a:cs typeface="Times New Roman"/>
              </a:rPr>
              <a:t>prior </a:t>
            </a:r>
            <a:r>
              <a:rPr sz="1200" spc="-5" dirty="0">
                <a:latin typeface="Times New Roman"/>
                <a:cs typeface="Times New Roman"/>
              </a:rPr>
              <a:t>messages once the </a:t>
            </a:r>
            <a:r>
              <a:rPr sz="1200" dirty="0">
                <a:latin typeface="Times New Roman"/>
                <a:cs typeface="Times New Roman"/>
              </a:rPr>
              <a:t>consumer  </a:t>
            </a:r>
            <a:r>
              <a:rPr sz="1200" spc="-5" dirty="0">
                <a:latin typeface="Times New Roman"/>
                <a:cs typeface="Times New Roman"/>
              </a:rPr>
              <a:t>acknowledges a message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offset.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698500" marR="5715" lvl="1" indent="-228600" algn="just">
              <a:lnSpc>
                <a:spcPts val="1380"/>
              </a:lnSpc>
              <a:spcBef>
                <a:spcPts val="5"/>
              </a:spcBef>
              <a:buFont typeface="Symbol"/>
              <a:buChar char="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Also, in order to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a buffer of </a:t>
            </a:r>
            <a:r>
              <a:rPr sz="1200" dirty="0">
                <a:latin typeface="Times New Roman"/>
                <a:cs typeface="Times New Roman"/>
              </a:rPr>
              <a:t>bytes </a:t>
            </a:r>
            <a:r>
              <a:rPr sz="1200" spc="-5" dirty="0">
                <a:latin typeface="Times New Roman"/>
                <a:cs typeface="Times New Roman"/>
              </a:rPr>
              <a:t>ready to consume, the </a:t>
            </a:r>
            <a:r>
              <a:rPr sz="1200" dirty="0">
                <a:latin typeface="Times New Roman"/>
                <a:cs typeface="Times New Roman"/>
              </a:rPr>
              <a:t>consumer issues </a:t>
            </a:r>
            <a:r>
              <a:rPr sz="1200" spc="-5" dirty="0">
                <a:latin typeface="Times New Roman"/>
                <a:cs typeface="Times New Roman"/>
              </a:rPr>
              <a:t>an  asynchronous pull request to the broker. Then simply by </a:t>
            </a:r>
            <a:r>
              <a:rPr sz="1200" dirty="0">
                <a:latin typeface="Times New Roman"/>
                <a:cs typeface="Times New Roman"/>
              </a:rPr>
              <a:t>supplying </a:t>
            </a:r>
            <a:r>
              <a:rPr sz="1200" spc="-5" dirty="0">
                <a:latin typeface="Times New Roman"/>
                <a:cs typeface="Times New Roman"/>
              </a:rPr>
              <a:t>an offset value,  consumers can rewind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skip to any point in a partition.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addition, </a:t>
            </a:r>
            <a:r>
              <a:rPr sz="1200" spc="-5" dirty="0">
                <a:latin typeface="Times New Roman"/>
                <a:cs typeface="Times New Roman"/>
              </a:rPr>
              <a:t>Zookeeper  notifies </a:t>
            </a:r>
            <a:r>
              <a:rPr sz="1200" dirty="0">
                <a:latin typeface="Times New Roman"/>
                <a:cs typeface="Times New Roman"/>
              </a:rPr>
              <a:t>Consumer </a:t>
            </a:r>
            <a:r>
              <a:rPr sz="1200" spc="-5" dirty="0">
                <a:latin typeface="Times New Roman"/>
                <a:cs typeface="Times New Roman"/>
              </a:rPr>
              <a:t>offset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2" y="5516879"/>
            <a:ext cx="5408930" cy="327660"/>
          </a:xfrm>
          <a:custGeom>
            <a:avLst/>
            <a:gdLst/>
            <a:ahLst/>
            <a:cxnLst/>
            <a:rect l="l" t="t" r="r" b="b"/>
            <a:pathLst>
              <a:path w="5408930" h="327660">
                <a:moveTo>
                  <a:pt x="5408675" y="327659"/>
                </a:moveTo>
                <a:lnTo>
                  <a:pt x="0" y="327659"/>
                </a:lnTo>
                <a:lnTo>
                  <a:pt x="0" y="0"/>
                </a:lnTo>
                <a:lnTo>
                  <a:pt x="5408675" y="0"/>
                </a:lnTo>
                <a:lnTo>
                  <a:pt x="5408675" y="3276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7612" y="6019800"/>
            <a:ext cx="5408930" cy="175260"/>
          </a:xfrm>
          <a:custGeom>
            <a:avLst/>
            <a:gdLst/>
            <a:ahLst/>
            <a:cxnLst/>
            <a:rect l="l" t="t" r="r" b="b"/>
            <a:pathLst>
              <a:path w="5408930" h="175260">
                <a:moveTo>
                  <a:pt x="5408675" y="175260"/>
                </a:moveTo>
                <a:lnTo>
                  <a:pt x="0" y="175260"/>
                </a:lnTo>
                <a:lnTo>
                  <a:pt x="0" y="0"/>
                </a:lnTo>
                <a:lnTo>
                  <a:pt x="5408675" y="0"/>
                </a:lnTo>
                <a:lnTo>
                  <a:pt x="5408675" y="175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889846"/>
            <a:ext cx="5965190" cy="722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070BF"/>
                </a:solidFill>
                <a:latin typeface="Times New Roman"/>
                <a:cs typeface="Times New Roman"/>
              </a:rPr>
              <a:t>5: </a:t>
            </a:r>
            <a:r>
              <a:rPr sz="1400" b="1" dirty="0">
                <a:solidFill>
                  <a:srgbClr val="0070BF"/>
                </a:solidFill>
                <a:latin typeface="Times New Roman"/>
                <a:cs typeface="Times New Roman"/>
              </a:rPr>
              <a:t>Setup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Kafka </a:t>
            </a:r>
            <a:r>
              <a:rPr sz="1400" b="1" dirty="0">
                <a:solidFill>
                  <a:srgbClr val="0070BF"/>
                </a:solidFill>
                <a:latin typeface="Times New Roman"/>
                <a:cs typeface="Times New Roman"/>
              </a:rPr>
              <a:t>Cluster: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Apache</a:t>
            </a:r>
            <a:r>
              <a:rPr sz="1400" b="1" spc="-4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Kafka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889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learn </a:t>
            </a:r>
            <a:r>
              <a:rPr sz="1200" dirty="0">
                <a:latin typeface="Times New Roman"/>
                <a:cs typeface="Times New Roman"/>
              </a:rPr>
              <a:t>Kafka multi-node </a:t>
            </a:r>
            <a:r>
              <a:rPr sz="1200" spc="-5" dirty="0">
                <a:latin typeface="Times New Roman"/>
                <a:cs typeface="Times New Roman"/>
              </a:rPr>
              <a:t>cluster </a:t>
            </a:r>
            <a:r>
              <a:rPr sz="1200" dirty="0">
                <a:latin typeface="Times New Roman"/>
                <a:cs typeface="Times New Roman"/>
              </a:rPr>
              <a:t>setup </a:t>
            </a:r>
            <a:r>
              <a:rPr sz="1200" spc="-10" dirty="0">
                <a:latin typeface="Times New Roman"/>
                <a:cs typeface="Times New Roman"/>
              </a:rPr>
              <a:t>and Kafka </a:t>
            </a:r>
            <a:r>
              <a:rPr sz="1200" spc="-5" dirty="0">
                <a:latin typeface="Times New Roman"/>
                <a:cs typeface="Times New Roman"/>
              </a:rPr>
              <a:t>multi-broker cluster setup. Also,  we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see Kafka </a:t>
            </a:r>
            <a:r>
              <a:rPr sz="1200" dirty="0">
                <a:latin typeface="Times New Roman"/>
                <a:cs typeface="Times New Roman"/>
              </a:rPr>
              <a:t>Zookeeper cluster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setup.</a:t>
            </a:r>
            <a:endParaRPr sz="1200">
              <a:latin typeface="Times New Roman"/>
              <a:cs typeface="Times New Roman"/>
            </a:endParaRPr>
          </a:p>
          <a:p>
            <a:pPr marL="218440" lvl="1" indent="-206375">
              <a:lnSpc>
                <a:spcPct val="100000"/>
              </a:lnSpc>
              <a:spcBef>
                <a:spcPts val="1100"/>
              </a:spcBef>
              <a:buSzPct val="92307"/>
              <a:buAutoNum type="arabicPeriod"/>
              <a:tabLst>
                <a:tab pos="219075" algn="l"/>
              </a:tabLst>
            </a:pP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: Kafka Cluster</a:t>
            </a:r>
            <a:r>
              <a:rPr sz="1300" spc="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Setup</a:t>
            </a:r>
            <a:endParaRPr sz="1300">
              <a:latin typeface="Times New Roman"/>
              <a:cs typeface="Times New Roman"/>
            </a:endParaRPr>
          </a:p>
          <a:p>
            <a:pPr marL="927100" marR="7620" lvl="2" indent="-228600">
              <a:lnSpc>
                <a:spcPts val="1380"/>
              </a:lnSpc>
              <a:spcBef>
                <a:spcPts val="103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  </a:t>
            </a:r>
            <a:r>
              <a:rPr sz="1200" spc="-5" dirty="0">
                <a:latin typeface="Times New Roman"/>
                <a:cs typeface="Times New Roman"/>
              </a:rPr>
              <a:t>to setup Kafka in cluster mode at </a:t>
            </a:r>
            <a:r>
              <a:rPr sz="1200" spc="-10" dirty="0">
                <a:latin typeface="Times New Roman"/>
                <a:cs typeface="Times New Roman"/>
              </a:rPr>
              <a:t>very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927100" marR="9525" lvl="2" indent="-228600">
              <a:lnSpc>
                <a:spcPts val="138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our cloudera </a:t>
            </a:r>
            <a:r>
              <a:rPr sz="1200" dirty="0">
                <a:latin typeface="Times New Roman"/>
                <a:cs typeface="Times New Roman"/>
              </a:rPr>
              <a:t>manager </a:t>
            </a:r>
            <a:r>
              <a:rPr sz="1200" spc="-5" dirty="0">
                <a:latin typeface="Times New Roman"/>
                <a:cs typeface="Times New Roman"/>
              </a:rPr>
              <a:t>application we must download </a:t>
            </a:r>
            <a:r>
              <a:rPr sz="1200" dirty="0">
                <a:latin typeface="Times New Roman"/>
                <a:cs typeface="Times New Roman"/>
              </a:rPr>
              <a:t>latest </a:t>
            </a:r>
            <a:r>
              <a:rPr sz="1200" spc="-5" dirty="0">
                <a:latin typeface="Times New Roman"/>
                <a:cs typeface="Times New Roman"/>
              </a:rPr>
              <a:t>parcel for kafka </a:t>
            </a:r>
            <a:r>
              <a:rPr sz="1200" spc="-1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distributed </a:t>
            </a:r>
            <a:r>
              <a:rPr sz="1200" spc="-10" dirty="0">
                <a:latin typeface="Times New Roman"/>
                <a:cs typeface="Times New Roman"/>
              </a:rPr>
              <a:t>between </a:t>
            </a:r>
            <a:r>
              <a:rPr sz="1200" spc="-5" dirty="0">
                <a:latin typeface="Times New Roman"/>
                <a:cs typeface="Times New Roman"/>
              </a:rPr>
              <a:t>related kafka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brokers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10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Now, follow several </a:t>
            </a:r>
            <a:r>
              <a:rPr sz="1200" dirty="0">
                <a:latin typeface="Times New Roman"/>
                <a:cs typeface="Times New Roman"/>
              </a:rPr>
              <a:t>steps </a:t>
            </a:r>
            <a:r>
              <a:rPr sz="1200" spc="-5" dirty="0">
                <a:latin typeface="Times New Roman"/>
                <a:cs typeface="Times New Roman"/>
              </a:rPr>
              <a:t>to set up Kafka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Make a </a:t>
            </a:r>
            <a:r>
              <a:rPr sz="1200" dirty="0">
                <a:latin typeface="Times New Roman"/>
                <a:cs typeface="Times New Roman"/>
              </a:rPr>
              <a:t>folder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name “logs”.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folder, all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Kafka logs will 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ts val="1390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Then, open </a:t>
            </a:r>
            <a:r>
              <a:rPr sz="1200" dirty="0">
                <a:latin typeface="Times New Roman"/>
                <a:cs typeface="Times New Roman"/>
              </a:rPr>
              <a:t>the server. </a:t>
            </a:r>
            <a:r>
              <a:rPr sz="1200" spc="-5" dirty="0">
                <a:latin typeface="Times New Roman"/>
                <a:cs typeface="Times New Roman"/>
              </a:rPr>
              <a:t>properties file, ongoing to the config directory. </a:t>
            </a:r>
            <a:r>
              <a:rPr sz="1200" dirty="0">
                <a:latin typeface="Times New Roman"/>
                <a:cs typeface="Times New Roman"/>
              </a:rPr>
              <a:t>Here, </a:t>
            </a:r>
            <a:r>
              <a:rPr sz="1200" spc="-5" dirty="0">
                <a:latin typeface="Times New Roman"/>
                <a:cs typeface="Times New Roman"/>
              </a:rPr>
              <a:t>we will find  the file, which contains Kafka </a:t>
            </a:r>
            <a:r>
              <a:rPr sz="1200" dirty="0">
                <a:latin typeface="Times New Roman"/>
                <a:cs typeface="Times New Roman"/>
              </a:rPr>
              <a:t>broker</a:t>
            </a:r>
            <a:r>
              <a:rPr sz="1200" spc="-5" dirty="0">
                <a:latin typeface="Times New Roman"/>
                <a:cs typeface="Times New Roman"/>
              </a:rPr>
              <a:t> configurations.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ts val="138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Further, </a:t>
            </a:r>
            <a:r>
              <a:rPr sz="1200" dirty="0"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broker.id to 1. Make </a:t>
            </a:r>
            <a:r>
              <a:rPr sz="1200" dirty="0">
                <a:latin typeface="Times New Roman"/>
                <a:cs typeface="Times New Roman"/>
              </a:rPr>
              <a:t>sure </a:t>
            </a:r>
            <a:r>
              <a:rPr sz="1200" spc="-5" dirty="0">
                <a:latin typeface="Times New Roman"/>
                <a:cs typeface="Times New Roman"/>
              </a:rPr>
              <a:t>it is the id of the broker in a Kafka </a:t>
            </a:r>
            <a:r>
              <a:rPr sz="1200" dirty="0">
                <a:latin typeface="Times New Roman"/>
                <a:cs typeface="Times New Roman"/>
              </a:rPr>
              <a:t>Cluster, </a:t>
            </a:r>
            <a:r>
              <a:rPr sz="1200" spc="-5" dirty="0">
                <a:latin typeface="Times New Roman"/>
                <a:cs typeface="Times New Roman"/>
              </a:rPr>
              <a:t>so for 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broker, </a:t>
            </a:r>
            <a:r>
              <a:rPr sz="1200" spc="-5" dirty="0">
                <a:latin typeface="Times New Roman"/>
                <a:cs typeface="Times New Roman"/>
              </a:rPr>
              <a:t>it must be </a:t>
            </a:r>
            <a:r>
              <a:rPr sz="1200" dirty="0">
                <a:latin typeface="Times New Roman"/>
                <a:cs typeface="Times New Roman"/>
              </a:rPr>
              <a:t>unique.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469900" marR="8890" indent="-228600" algn="just">
              <a:lnSpc>
                <a:spcPts val="1380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Then, listener’s configuration and set it to PLAINTEXT://localhost:9092.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says, </a:t>
            </a:r>
            <a:r>
              <a:rPr sz="1200" spc="-1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connection requests, the </a:t>
            </a:r>
            <a:r>
              <a:rPr sz="1200" spc="-10" dirty="0">
                <a:latin typeface="Times New Roman"/>
                <a:cs typeface="Times New Roman"/>
              </a:rPr>
              <a:t>Kafka </a:t>
            </a:r>
            <a:r>
              <a:rPr sz="1200" dirty="0">
                <a:latin typeface="Times New Roman"/>
                <a:cs typeface="Times New Roman"/>
              </a:rPr>
              <a:t>broker will </a:t>
            </a:r>
            <a:r>
              <a:rPr sz="1200" spc="-5" dirty="0">
                <a:latin typeface="Times New Roman"/>
                <a:cs typeface="Times New Roman"/>
              </a:rPr>
              <a:t>be listening on port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9092.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000">
              <a:latin typeface="Times New Roman"/>
              <a:cs typeface="Times New Roman"/>
            </a:endParaRPr>
          </a:p>
          <a:p>
            <a:pPr marL="812800" marR="5080" lvl="1" indent="-228600">
              <a:lnSpc>
                <a:spcPts val="1380"/>
              </a:lnSpc>
              <a:buFont typeface="Courier New"/>
              <a:buChar char="o"/>
              <a:tabLst>
                <a:tab pos="812165" algn="l"/>
                <a:tab pos="8128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we are </a:t>
            </a:r>
            <a:r>
              <a:rPr sz="1200" spc="-5" dirty="0">
                <a:latin typeface="Times New Roman"/>
                <a:cs typeface="Times New Roman"/>
              </a:rPr>
              <a:t>going to setup secure manner. We have to uses (SASL_SSL) </a:t>
            </a:r>
            <a:r>
              <a:rPr sz="1200" dirty="0">
                <a:latin typeface="Times New Roman"/>
                <a:cs typeface="Times New Roman"/>
              </a:rPr>
              <a:t>self-  </a:t>
            </a:r>
            <a:r>
              <a:rPr sz="1200" spc="-5" dirty="0">
                <a:latin typeface="Times New Roman"/>
                <a:cs typeface="Times New Roman"/>
              </a:rPr>
              <a:t>certificate authentication within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brokers.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812800" marR="8255" lvl="1" indent="-228600">
              <a:lnSpc>
                <a:spcPts val="1380"/>
              </a:lnSpc>
              <a:buFont typeface="Courier New"/>
              <a:buChar char="o"/>
              <a:tabLst>
                <a:tab pos="812165" algn="l"/>
                <a:tab pos="8128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SASL_SSL://localhost:9093.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says,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connection requests, the Kafka </a:t>
            </a:r>
            <a:r>
              <a:rPr sz="1200" dirty="0">
                <a:latin typeface="Times New Roman"/>
                <a:cs typeface="Times New Roman"/>
              </a:rPr>
              <a:t>broker </a:t>
            </a:r>
            <a:r>
              <a:rPr sz="1200" spc="-5" dirty="0">
                <a:latin typeface="Times New Roman"/>
                <a:cs typeface="Times New Roman"/>
              </a:rPr>
              <a:t>will  be listening on port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9093.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69900" marR="8255" indent="-228600" algn="just">
              <a:lnSpc>
                <a:spcPts val="1380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Also, set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Apache Zookeeper address, in the zookeeper. Connect configuration.  However, if Zookeeper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running in a </a:t>
            </a:r>
            <a:r>
              <a:rPr sz="1200" spc="-10" dirty="0">
                <a:latin typeface="Times New Roman"/>
                <a:cs typeface="Times New Roman"/>
              </a:rPr>
              <a:t>Kafka </a:t>
            </a:r>
            <a:r>
              <a:rPr sz="1200" spc="-5" dirty="0">
                <a:latin typeface="Times New Roman"/>
                <a:cs typeface="Times New Roman"/>
              </a:rPr>
              <a:t>cluster,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ensure to give the address as a,  i.e.:localhost:2181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469900" marR="8255" indent="-228600" algn="just">
              <a:lnSpc>
                <a:spcPts val="1380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Basically, these </a:t>
            </a:r>
            <a:r>
              <a:rPr sz="1200" dirty="0">
                <a:latin typeface="Times New Roman"/>
                <a:cs typeface="Times New Roman"/>
              </a:rPr>
              <a:t>are some </a:t>
            </a:r>
            <a:r>
              <a:rPr sz="1200" spc="-5" dirty="0">
                <a:latin typeface="Times New Roman"/>
                <a:cs typeface="Times New Roman"/>
              </a:rPr>
              <a:t>general configurations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need </a:t>
            </a:r>
            <a:r>
              <a:rPr sz="1200" spc="-5" dirty="0">
                <a:latin typeface="Times New Roman"/>
                <a:cs typeface="Times New Roman"/>
              </a:rPr>
              <a:t>to be set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  Production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469900" marR="8255" indent="-228600" algn="just">
              <a:lnSpc>
                <a:spcPts val="1380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Therefore, for all brokers, our configuration is ready. Now, </a:t>
            </a:r>
            <a:r>
              <a:rPr sz="1200" spc="-10" dirty="0">
                <a:latin typeface="Times New Roman"/>
                <a:cs typeface="Times New Roman"/>
              </a:rPr>
              <a:t>run </a:t>
            </a:r>
            <a:r>
              <a:rPr sz="1200" dirty="0">
                <a:latin typeface="Times New Roman"/>
                <a:cs typeface="Times New Roman"/>
              </a:rPr>
              <a:t>the command </a:t>
            </a:r>
            <a:r>
              <a:rPr sz="1200" spc="-5" dirty="0">
                <a:latin typeface="Times New Roman"/>
                <a:cs typeface="Times New Roman"/>
              </a:rPr>
              <a:t>./bin/kafka-  server-start.sh config/server.properties, ongoing to the home directory of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Kafka  folder.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91320"/>
            <a:ext cx="262826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83333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Execute the command (all as 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1438655"/>
            <a:ext cx="6370320" cy="954405"/>
          </a:xfrm>
          <a:prstGeom prst="rect">
            <a:avLst/>
          </a:prstGeom>
          <a:ln w="9144">
            <a:solidFill>
              <a:srgbClr val="DDDDDD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</a:pPr>
            <a:r>
              <a:rPr sz="850" spc="-5" dirty="0">
                <a:solidFill>
                  <a:srgbClr val="444444"/>
                </a:solidFill>
                <a:latin typeface="Times New Roman"/>
                <a:cs typeface="Times New Roman"/>
              </a:rPr>
              <a:t>./bin/kafka-topics.sh --create --zookeeper localhost:2181</a:t>
            </a:r>
            <a:r>
              <a:rPr sz="850" spc="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444444"/>
                </a:solidFill>
                <a:latin typeface="Times New Roman"/>
                <a:cs typeface="Times New Roman"/>
              </a:rPr>
              <a:t>--replication-factor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  <a:spcBef>
                <a:spcPts val="595"/>
              </a:spcBef>
            </a:pPr>
            <a:r>
              <a:rPr sz="850" dirty="0">
                <a:solidFill>
                  <a:srgbClr val="444444"/>
                </a:solidFill>
                <a:latin typeface="Times New Roman"/>
                <a:cs typeface="Times New Roman"/>
              </a:rPr>
              <a:t>3 </a:t>
            </a:r>
            <a:r>
              <a:rPr sz="850" spc="-5" dirty="0">
                <a:solidFill>
                  <a:srgbClr val="444444"/>
                </a:solidFill>
                <a:latin typeface="Times New Roman"/>
                <a:cs typeface="Times New Roman"/>
              </a:rPr>
              <a:t>--partitions </a:t>
            </a:r>
            <a:r>
              <a:rPr sz="850" dirty="0">
                <a:solidFill>
                  <a:srgbClr val="444444"/>
                </a:solidFill>
                <a:latin typeface="Times New Roman"/>
                <a:cs typeface="Times New Roman"/>
              </a:rPr>
              <a:t>5 </a:t>
            </a:r>
            <a:r>
              <a:rPr sz="850" spc="-5" dirty="0">
                <a:solidFill>
                  <a:srgbClr val="444444"/>
                </a:solidFill>
                <a:latin typeface="Times New Roman"/>
                <a:cs typeface="Times New Roman"/>
              </a:rPr>
              <a:t>--topic</a:t>
            </a:r>
            <a:r>
              <a:rPr sz="8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444444"/>
                </a:solidFill>
                <a:latin typeface="Times New Roman"/>
                <a:cs typeface="Times New Roman"/>
              </a:rPr>
              <a:t>demo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2660685"/>
            <a:ext cx="5732145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Here </a:t>
            </a:r>
            <a:r>
              <a:rPr sz="1200" spc="-5" dirty="0">
                <a:latin typeface="Times New Roman"/>
                <a:cs typeface="Times New Roman"/>
              </a:rPr>
              <a:t>with a replication </a:t>
            </a:r>
            <a:r>
              <a:rPr sz="1200" dirty="0">
                <a:latin typeface="Times New Roman"/>
                <a:cs typeface="Times New Roman"/>
              </a:rPr>
              <a:t>factor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10" dirty="0">
                <a:latin typeface="Times New Roman"/>
                <a:cs typeface="Times New Roman"/>
              </a:rPr>
              <a:t>for each </a:t>
            </a:r>
            <a:r>
              <a:rPr sz="1200" dirty="0">
                <a:latin typeface="Times New Roman"/>
                <a:cs typeface="Times New Roman"/>
              </a:rPr>
              <a:t>partition, </a:t>
            </a:r>
            <a:r>
              <a:rPr sz="1200" spc="-5" dirty="0">
                <a:latin typeface="Times New Roman"/>
                <a:cs typeface="Times New Roman"/>
              </a:rPr>
              <a:t>5 partitions </a:t>
            </a:r>
            <a:r>
              <a:rPr sz="1200" spc="-1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 defining a replication factor of </a:t>
            </a:r>
            <a:r>
              <a:rPr sz="1200" dirty="0">
                <a:latin typeface="Times New Roman"/>
                <a:cs typeface="Times New Roman"/>
              </a:rPr>
              <a:t>three, there will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leader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followers,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  partition.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Also, at the time when message or record is sent 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leader, it is copied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Execute 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4259579"/>
            <a:ext cx="6370320" cy="486409"/>
          </a:xfrm>
          <a:prstGeom prst="rect">
            <a:avLst/>
          </a:prstGeom>
          <a:ln w="9144">
            <a:solidFill>
              <a:srgbClr val="DDDDD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</a:pPr>
            <a:r>
              <a:rPr sz="850" spc="-5" dirty="0">
                <a:solidFill>
                  <a:srgbClr val="444444"/>
                </a:solidFill>
                <a:latin typeface="Times New Roman"/>
                <a:cs typeface="Times New Roman"/>
              </a:rPr>
              <a:t>./bin/kafka-topics.sh --describe --topic demo --zookeeper</a:t>
            </a:r>
            <a:r>
              <a:rPr sz="850" spc="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444444"/>
                </a:solidFill>
                <a:latin typeface="Times New Roman"/>
                <a:cs typeface="Times New Roman"/>
              </a:rPr>
              <a:t>localhost:2181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5335304"/>
            <a:ext cx="5003800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helps us to know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which broker is the </a:t>
            </a:r>
            <a:r>
              <a:rPr sz="1200" dirty="0">
                <a:latin typeface="Times New Roman"/>
                <a:cs typeface="Times New Roman"/>
              </a:rPr>
              <a:t>leader </a:t>
            </a:r>
            <a:r>
              <a:rPr sz="1200" spc="-5" dirty="0">
                <a:latin typeface="Times New Roman"/>
                <a:cs typeface="Times New Roman"/>
              </a:rPr>
              <a:t>or follower for which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24940" indent="57785">
              <a:lnSpc>
                <a:spcPts val="1380"/>
              </a:lnSpc>
              <a:buSzPct val="83333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Output:  Topic:demoPartitionCount:50ReplicationFactor:3Configs: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82650" y="6065607"/>
          <a:ext cx="6004560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8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Topic: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55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demoPartition: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0Leader: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ts val="1255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3R</a:t>
                      </a:r>
                      <a:r>
                        <a:rPr sz="1200" spc="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plica</a:t>
                      </a:r>
                      <a:r>
                        <a:rPr sz="1200" spc="-1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2,3,1Isr: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2,3,1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Topic: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demoPartition: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1Leader: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3R</a:t>
                      </a:r>
                      <a:r>
                        <a:rPr sz="1200" spc="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plica</a:t>
                      </a:r>
                      <a:r>
                        <a:rPr sz="1200" spc="-1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3,1,2Isr: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3,1,2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Topic: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demoPartition: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2Leader: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3R</a:t>
                      </a:r>
                      <a:r>
                        <a:rPr sz="1200" spc="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plica</a:t>
                      </a:r>
                      <a:r>
                        <a:rPr sz="1200" spc="-1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1,2,3Isr: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1,2,3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Topic: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demoPartition: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3Leader: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3R</a:t>
                      </a:r>
                      <a:r>
                        <a:rPr sz="1200" spc="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plica</a:t>
                      </a:r>
                      <a:r>
                        <a:rPr sz="1200" spc="-1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2,1,3Isr: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2,1,3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Topic: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demoPartition: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4Leader: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3R</a:t>
                      </a:r>
                      <a:r>
                        <a:rPr sz="1200" spc="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plica</a:t>
                      </a:r>
                      <a:r>
                        <a:rPr sz="1200" spc="-1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3,2,1Isr: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3,2,1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8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Topic: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55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demoPartition: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5Leader: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6540" algn="r">
                        <a:lnSpc>
                          <a:spcPts val="1255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3R</a:t>
                      </a:r>
                      <a:r>
                        <a:rPr sz="1200" spc="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plica</a:t>
                      </a:r>
                      <a:r>
                        <a:rPr sz="1200" spc="-1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200" spc="-5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1,3,2Isr: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200" dirty="0">
                          <a:solidFill>
                            <a:srgbClr val="444444"/>
                          </a:solidFill>
                          <a:latin typeface="Times New Roman"/>
                          <a:cs typeface="Times New Roman"/>
                        </a:rPr>
                        <a:t>1,3,2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1700" y="7613684"/>
            <a:ext cx="252857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here ISR </a:t>
            </a:r>
            <a:r>
              <a:rPr sz="1200" dirty="0">
                <a:latin typeface="Times New Roman"/>
                <a:cs typeface="Times New Roman"/>
              </a:rPr>
              <a:t>refers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n 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ync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eplicas.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343"/>
            <a:ext cx="5965190" cy="5137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8440" lvl="1" indent="-206375">
              <a:lnSpc>
                <a:spcPct val="100000"/>
              </a:lnSpc>
              <a:spcBef>
                <a:spcPts val="90"/>
              </a:spcBef>
              <a:buSzPct val="92307"/>
              <a:buAutoNum type="arabicPeriod" startAt="2"/>
              <a:tabLst>
                <a:tab pos="219075" algn="l"/>
              </a:tabLst>
            </a:pP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: KafkaMirror</a:t>
            </a:r>
            <a:r>
              <a:rPr sz="1300" spc="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Maker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70BF"/>
              </a:buClr>
              <a:buFont typeface="Times New Roman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marL="469900" marR="8890" lvl="2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Apache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Kafka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simple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tool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order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replicate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two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centers.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called  MirrorMaker and at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its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base, it is a series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consumers (named streams)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who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all part  of the same consumer group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read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range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 topics you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have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selected to  replicate.</a:t>
            </a:r>
            <a:endParaRPr sz="1200">
              <a:latin typeface="Times New Roman"/>
              <a:cs typeface="Times New Roman"/>
            </a:endParaRPr>
          </a:p>
          <a:p>
            <a:pPr marL="469900" marR="6350" lvl="2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more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than getting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tied together by a Kafka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consumer 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producer. Information will  be interpreted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from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topics in the origin cluster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written in the destination cluster to a  topic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with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same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name.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Let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us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explore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more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about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Kafka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MirrorMaker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by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understanding  its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Architecture of Kafka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MirrorMaker</a:t>
            </a:r>
            <a:endParaRPr sz="1200">
              <a:latin typeface="Times New Roman"/>
              <a:cs typeface="Times New Roman"/>
            </a:endParaRPr>
          </a:p>
          <a:p>
            <a:pPr marL="1155700" marR="6350" lvl="1" indent="-228600" algn="just">
              <a:lnSpc>
                <a:spcPct val="143700"/>
              </a:lnSpc>
              <a:spcBef>
                <a:spcPts val="705"/>
              </a:spcBef>
              <a:buFont typeface="Wingdings"/>
              <a:buChar char=""/>
              <a:tabLst>
                <a:tab pos="11557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data duplication mechanism between Kafka clusters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named “mirroring”.  Mirroring function 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commonly used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keeping a separate copy of a Kafka  cluster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another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center.</a:t>
            </a:r>
            <a:endParaRPr sz="1200">
              <a:latin typeface="Times New Roman"/>
              <a:cs typeface="Times New Roman"/>
            </a:endParaRPr>
          </a:p>
          <a:p>
            <a:pPr marL="1155700" marR="5715" lvl="1" indent="-228600" algn="just">
              <a:lnSpc>
                <a:spcPct val="143700"/>
              </a:lnSpc>
              <a:spcBef>
                <a:spcPts val="5"/>
              </a:spcBef>
              <a:buFont typeface="Wingdings"/>
              <a:buChar char=""/>
              <a:tabLst>
                <a:tab pos="11557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Kafka’s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MirrorMaker module reads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data from topics in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one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or more Kafka  clusters source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writes the relevant topics to a Kafka cluster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destination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(using the same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topic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names).</a:t>
            </a:r>
            <a:endParaRPr sz="1200">
              <a:latin typeface="Times New Roman"/>
              <a:cs typeface="Times New Roman"/>
            </a:endParaRPr>
          </a:p>
          <a:p>
            <a:pPr marL="1155700" marR="8255" lvl="1" indent="-228600" algn="just">
              <a:lnSpc>
                <a:spcPts val="2080"/>
              </a:lnSpc>
              <a:spcBef>
                <a:spcPts val="160"/>
              </a:spcBef>
              <a:buFont typeface="Wingdings"/>
              <a:buChar char=""/>
              <a:tabLst>
                <a:tab pos="11557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source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target clusters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entirely independent so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that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they can have  specific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partition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numbers and different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offsets.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 algn="just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11557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below</a:t>
            </a:r>
            <a:r>
              <a:rPr sz="1200" spc="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figure</a:t>
            </a:r>
            <a:r>
              <a:rPr sz="1200" spc="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shows</a:t>
            </a:r>
            <a:r>
              <a:rPr sz="1200" spc="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sz="1200" spc="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example</a:t>
            </a:r>
            <a:r>
              <a:rPr sz="1200" spc="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200" spc="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sz="1200" spc="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architecture</a:t>
            </a:r>
            <a:r>
              <a:rPr sz="1200" spc="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200" spc="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</a:t>
            </a:r>
            <a:r>
              <a:rPr sz="1200" spc="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MirrorMaker</a:t>
            </a:r>
            <a:endParaRPr sz="1200">
              <a:latin typeface="Times New Roman"/>
              <a:cs typeface="Times New Roman"/>
            </a:endParaRPr>
          </a:p>
          <a:p>
            <a:pPr marL="1155700" marR="5080" algn="just">
              <a:lnSpc>
                <a:spcPct val="143300"/>
              </a:lnSpc>
              <a:spcBef>
                <a:spcPts val="15"/>
              </a:spcBef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aggregates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messages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two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different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clusters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into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aggregate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  and then copying that aggregated cluster to another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datacenter.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12" y="5783014"/>
            <a:ext cx="5791835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Particularly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while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operating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with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multiple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centers,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it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almost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always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important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copy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messages between them. Therefore,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online applications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can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have access to user activity on  both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domains.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11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For instance, if a user changes the personal information in their account, the update will  need to be noticeable irrespective of the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 center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that shows the search</a:t>
            </a:r>
            <a:r>
              <a:rPr sz="12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110000"/>
              </a:lnSpc>
              <a:spcBef>
                <a:spcPts val="10"/>
              </a:spcBef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 clusters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can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only replicate within 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single cluster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not between different clusters.  Kafka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does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not allow replication within multiple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clusters.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11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Every MirrorMaker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operation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has one producer. The process is easy. MirrorMaker runs a  thread for each consumer.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10000"/>
              </a:lnSpc>
              <a:spcBef>
                <a:spcPts val="15"/>
              </a:spcBef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Each</a:t>
            </a:r>
            <a:r>
              <a:rPr sz="1200" spc="-8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user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collects</a:t>
            </a:r>
            <a:r>
              <a:rPr sz="12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events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topics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partitions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allocated</a:t>
            </a:r>
            <a:r>
              <a:rPr sz="12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him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sz="12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source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  and uses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mutual producer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send events to the target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cluster.</a:t>
            </a:r>
            <a:endParaRPr sz="12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11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consumers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must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tell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every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60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seconds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(by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default)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submit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all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events  to Kafka and wait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before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 accepts those</a:t>
            </a:r>
            <a:r>
              <a:rPr sz="12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events.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614" y="1348178"/>
            <a:ext cx="5835698" cy="3885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12" y="872685"/>
            <a:ext cx="5791835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103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Consumers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contact the Kafka cluster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source </a:t>
            </a:r>
            <a:r>
              <a:rPr sz="1200" spc="10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assign the offsets for all these events.</a:t>
            </a:r>
            <a:r>
              <a:rPr sz="1200" spc="-1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It  means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no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loss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(messages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acknowledged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by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until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offsets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committed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source),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if the MirrorMaker mechanism fails, there will be no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more 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than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60 seconds  worth of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duplicates.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912" y="2218377"/>
            <a:ext cx="5792470" cy="563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715" indent="-228600" algn="just">
              <a:lnSpc>
                <a:spcPct val="110300"/>
              </a:lnSpc>
              <a:spcBef>
                <a:spcPts val="95"/>
              </a:spcBef>
              <a:buClr>
                <a:srgbClr val="444444"/>
              </a:buClr>
              <a:buFont typeface="Wingdings"/>
              <a:buChar char=""/>
              <a:tabLst>
                <a:tab pos="279400" algn="l"/>
              </a:tabLst>
            </a:pPr>
            <a:r>
              <a:rPr dirty="0"/>
              <a:t>	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essentially a consumer-producer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that the consumer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goes to cluster A and connects to  the topic you decide and it gets the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there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generates all the message in cluster  B all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message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that received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by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topic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cluster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will be available in cluster B in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same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topic.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Benefits of Kafka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MirrorMaker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Below are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benefits of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Kafka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MirrorMaker: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Global and Central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Clusters</a:t>
            </a:r>
            <a:endParaRPr sz="1200">
              <a:latin typeface="Times New Roman"/>
              <a:cs typeface="Times New Roman"/>
            </a:endParaRPr>
          </a:p>
          <a:p>
            <a:pPr marL="754380" marR="5080" lvl="1" indent="-228600" algn="just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75501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organization has 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one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or more datacenters in different geographic areas, cities  or continents in some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instances.</a:t>
            </a:r>
            <a:endParaRPr sz="1200">
              <a:latin typeface="Times New Roman"/>
              <a:cs typeface="Times New Roman"/>
            </a:endParaRPr>
          </a:p>
          <a:p>
            <a:pPr marL="754380" marR="5080" lvl="1" indent="-228600" algn="just">
              <a:lnSpc>
                <a:spcPct val="102899"/>
              </a:lnSpc>
              <a:spcBef>
                <a:spcPts val="110"/>
              </a:spcBef>
              <a:buFont typeface="Symbol"/>
              <a:buChar char=""/>
              <a:tabLst>
                <a:tab pos="75501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Many systems can only operate by connecting with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local cluster,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but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some  applications need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multiple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 centers (otherwise you would not be 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looking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at approaches for cross-data center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replication).</a:t>
            </a:r>
            <a:endParaRPr sz="1200">
              <a:latin typeface="Times New Roman"/>
              <a:cs typeface="Times New Roman"/>
            </a:endParaRPr>
          </a:p>
          <a:p>
            <a:pPr marL="754380" marR="7620" lvl="1" indent="-228600" algn="just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75501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many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situations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where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prerequisite, but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classic example is a  business that adjusts pricing based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supply and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demand.</a:t>
            </a:r>
            <a:endParaRPr sz="1200">
              <a:latin typeface="Times New Roman"/>
              <a:cs typeface="Times New Roman"/>
            </a:endParaRPr>
          </a:p>
          <a:p>
            <a:pPr marL="754380" marR="5715" lvl="1" indent="-228600" algn="just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75501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That organization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can 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have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datacenter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each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where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has a location,</a:t>
            </a:r>
            <a:r>
              <a:rPr sz="1200" spc="-1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gather  local supply and demand statistics,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adjust prices</a:t>
            </a:r>
            <a:r>
              <a:rPr sz="1200" spc="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appropriately.</a:t>
            </a:r>
            <a:endParaRPr sz="1200">
              <a:latin typeface="Times New Roman"/>
              <a:cs typeface="Times New Roman"/>
            </a:endParaRPr>
          </a:p>
          <a:p>
            <a:pPr marL="754380" marR="5715" lvl="1" indent="-228600" algn="just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75501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All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information is then replicated to a central cluster where business analysts  will report on their sales across the</a:t>
            </a:r>
            <a:r>
              <a:rPr sz="12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 indent="-172720" algn="just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Redundancy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(DR)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44444"/>
              </a:buClr>
              <a:buFont typeface="Wingdings"/>
              <a:buChar char=""/>
            </a:pPr>
            <a:endParaRPr sz="1350">
              <a:latin typeface="Times New Roman"/>
              <a:cs typeface="Times New Roman"/>
            </a:endParaRPr>
          </a:p>
          <a:p>
            <a:pPr marL="754380" marR="6350" lvl="1" indent="-228600" algn="just">
              <a:lnSpc>
                <a:spcPct val="103299"/>
              </a:lnSpc>
              <a:spcBef>
                <a:spcPts val="5"/>
              </a:spcBef>
              <a:buFont typeface="Symbol"/>
              <a:buChar char=""/>
              <a:tabLst>
                <a:tab pos="75501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Programs operate on a single Kafka cluster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do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not need data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from other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sites,  but you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worried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about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whole cluster’s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capacity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becoming unavailable for  some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reason.</a:t>
            </a:r>
            <a:endParaRPr sz="1200">
              <a:latin typeface="Times New Roman"/>
              <a:cs typeface="Times New Roman"/>
            </a:endParaRPr>
          </a:p>
          <a:p>
            <a:pPr marL="754380" marR="6350" lvl="1" indent="-228600" algn="just">
              <a:lnSpc>
                <a:spcPct val="102499"/>
              </a:lnSpc>
              <a:spcBef>
                <a:spcPts val="105"/>
              </a:spcBef>
              <a:buClr>
                <a:srgbClr val="444444"/>
              </a:buClr>
              <a:buFont typeface="Symbol"/>
              <a:buChar char=""/>
              <a:tabLst>
                <a:tab pos="793115" algn="l"/>
              </a:tabLst>
            </a:pPr>
            <a:r>
              <a:rPr dirty="0"/>
              <a:t>	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Then you would like to have a second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Kafka cluster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with all the data in the first  cluster, so you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can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direct your applications to in case of an</a:t>
            </a:r>
            <a:r>
              <a:rPr sz="1200" spc="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emergency.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91320"/>
            <a:ext cx="5850890" cy="7865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Cloud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Migrations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44444"/>
              </a:buClr>
              <a:buFont typeface="Wingdings"/>
              <a:buChar char=""/>
            </a:pPr>
            <a:endParaRPr sz="1350">
              <a:latin typeface="Times New Roman"/>
              <a:cs typeface="Times New Roman"/>
            </a:endParaRPr>
          </a:p>
          <a:p>
            <a:pPr marL="812800" marR="7620" lvl="1" indent="-228600" algn="just">
              <a:lnSpc>
                <a:spcPct val="103299"/>
              </a:lnSpc>
              <a:spcBef>
                <a:spcPts val="5"/>
              </a:spcBef>
              <a:buFont typeface="Symbol"/>
              <a:buChar char=""/>
              <a:tabLst>
                <a:tab pos="8128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Many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companies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running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business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these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days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both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on-site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datacenter  and a cloud provider.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Sometimes,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cloud platform programs operate on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multiple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regions for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flexibility,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different cloud providers are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sometimes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 used.</a:t>
            </a:r>
            <a:endParaRPr sz="1200">
              <a:latin typeface="Times New Roman"/>
              <a:cs typeface="Times New Roman"/>
            </a:endParaRPr>
          </a:p>
          <a:p>
            <a:pPr marL="812800" marR="5080" lvl="1" indent="-228600" algn="just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81280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these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situations,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at least one Kafka cluster 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often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present in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each on-premises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datacenter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 each cloud</a:t>
            </a:r>
            <a:r>
              <a:rPr sz="1200" spc="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 marL="812800" marR="5715" lvl="1" indent="-228600" algn="just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8128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Those Kafka clusters are used by applications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each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datacentre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and region to  transfer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efficiently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between the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datacenters.</a:t>
            </a:r>
            <a:endParaRPr sz="1200">
              <a:latin typeface="Times New Roman"/>
              <a:cs typeface="Times New Roman"/>
            </a:endParaRPr>
          </a:p>
          <a:p>
            <a:pPr marL="812800" marR="5080" lvl="1" indent="-228600" algn="just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8128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For instance, if 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new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application is introduced in the cloud but needs certain data  that is modified by applications running in the on-site datacenter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stored in an  on-site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database,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you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use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Kafka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Connect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catch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changes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database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local Kafka cluster and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replicate those changes in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 cluster where the  new application is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located.</a:t>
            </a:r>
            <a:endParaRPr sz="1200">
              <a:latin typeface="Times New Roman"/>
              <a:cs typeface="Times New Roman"/>
            </a:endParaRPr>
          </a:p>
          <a:p>
            <a:pPr marL="812800" marR="8255" lvl="1" indent="-228600" algn="just">
              <a:lnSpc>
                <a:spcPct val="102499"/>
              </a:lnSpc>
              <a:spcBef>
                <a:spcPts val="110"/>
              </a:spcBef>
              <a:buClr>
                <a:srgbClr val="444444"/>
              </a:buClr>
              <a:buFont typeface="Symbol"/>
              <a:buChar char=""/>
              <a:tabLst>
                <a:tab pos="850900" algn="l"/>
              </a:tabLst>
            </a:pPr>
            <a:r>
              <a:rPr dirty="0"/>
              <a:t>	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helps to control the effects of cross-data traffic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increases governance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security of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traffic.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5.3: Kafka Console</a:t>
            </a:r>
            <a:r>
              <a:rPr sz="1300" spc="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Producer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99085" marR="6985" indent="-228600">
              <a:lnSpc>
                <a:spcPct val="103299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Kafka-console-producer is a program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that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comes with Kafka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packages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 source of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Kafka.</a:t>
            </a:r>
            <a:endParaRPr sz="1200">
              <a:latin typeface="Times New Roman"/>
              <a:cs typeface="Times New Roman"/>
            </a:endParaRPr>
          </a:p>
          <a:p>
            <a:pPr marL="299085" marR="6985" indent="-228600">
              <a:lnSpc>
                <a:spcPct val="103299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used to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read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from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standard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input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or command line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write it to a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Kafka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topic  (place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holder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messages).</a:t>
            </a:r>
            <a:endParaRPr sz="1200">
              <a:latin typeface="Times New Roman"/>
              <a:cs typeface="Times New Roman"/>
            </a:endParaRPr>
          </a:p>
          <a:p>
            <a:pPr marL="299085" marR="5715" indent="-228600">
              <a:lnSpc>
                <a:spcPts val="1500"/>
              </a:lnSpc>
              <a:spcBef>
                <a:spcPts val="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Kafka-console-producer keeps data into the cluster whenever we enter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any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text into the  console.</a:t>
            </a:r>
            <a:endParaRPr sz="1200">
              <a:latin typeface="Times New Roman"/>
              <a:cs typeface="Times New Roman"/>
            </a:endParaRPr>
          </a:p>
          <a:p>
            <a:pPr marL="299085" indent="-229235">
              <a:lnSpc>
                <a:spcPts val="143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Topics are made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partitions where producers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write this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data. In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other</a:t>
            </a:r>
            <a:r>
              <a:rPr sz="1200" spc="1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words, “it creates</a:t>
            </a:r>
            <a:endParaRPr sz="1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messages from command line input</a:t>
            </a:r>
            <a:r>
              <a:rPr sz="1200" spc="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(STDIN)”.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99085" indent="-22923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Kafka, there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two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types of</a:t>
            </a:r>
            <a:r>
              <a:rPr sz="12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4444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812800" lvl="1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Sync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-It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sends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messages directly in the</a:t>
            </a:r>
            <a:r>
              <a:rPr sz="1200" spc="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background.</a:t>
            </a:r>
            <a:endParaRPr sz="1200">
              <a:latin typeface="Times New Roman"/>
              <a:cs typeface="Times New Roman"/>
            </a:endParaRPr>
          </a:p>
          <a:p>
            <a:pPr marL="812800" marR="8890" lvl="1" indent="-228600" algn="just">
              <a:lnSpc>
                <a:spcPct val="103299"/>
              </a:lnSpc>
              <a:spcBef>
                <a:spcPts val="85"/>
              </a:spcBef>
              <a:buFont typeface="Symbol"/>
              <a:buChar char=""/>
              <a:tabLst>
                <a:tab pos="8128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sync-It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send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messages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whenever</a:t>
            </a:r>
            <a:r>
              <a:rPr sz="1200" spc="-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considering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number</a:t>
            </a:r>
            <a:r>
              <a:rPr sz="1200" spc="-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messages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with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higher  throughput.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99085" indent="-22923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producer automatically finds broker and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partition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where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write.</a:t>
            </a:r>
            <a:endParaRPr sz="1200">
              <a:latin typeface="Times New Roman"/>
              <a:cs typeface="Times New Roman"/>
            </a:endParaRPr>
          </a:p>
          <a:p>
            <a:pPr marL="299085" marR="6350" indent="-228600">
              <a:lnSpc>
                <a:spcPct val="103299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removes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dependency by connecting to Kafka and then producer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that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going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to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 messages to respective broker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partitions.</a:t>
            </a:r>
            <a:endParaRPr sz="1200">
              <a:latin typeface="Times New Roman"/>
              <a:cs typeface="Times New Roman"/>
            </a:endParaRPr>
          </a:p>
          <a:p>
            <a:pPr marL="299085" marR="8255" indent="-228600">
              <a:lnSpc>
                <a:spcPct val="103299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When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a broker failure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some reason broker is going down,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 will  automatically recover,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provides booster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among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partition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12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broker.</a:t>
            </a:r>
            <a:endParaRPr sz="1200">
              <a:latin typeface="Times New Roman"/>
              <a:cs typeface="Times New Roman"/>
            </a:endParaRPr>
          </a:p>
          <a:p>
            <a:pPr marL="299085" indent="-22923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It’s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just well-programmed.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simply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we don’t have </a:t>
            </a:r>
            <a:r>
              <a:rPr sz="1200" spc="10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implement the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46"/>
            <a:ext cx="5953760" cy="472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70BF"/>
                </a:solidFill>
                <a:latin typeface="Times New Roman"/>
                <a:cs typeface="Times New Roman"/>
              </a:rPr>
              <a:t>Table of</a:t>
            </a:r>
            <a:r>
              <a:rPr sz="140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0BF"/>
                </a:solidFill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1: Apache Kafka  Tutorial................................................................................................................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latin typeface="Times New Roman"/>
                <a:cs typeface="Times New Roman"/>
              </a:rPr>
              <a:t>1.1: What is  kafka?......................................................................................................................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1.2: Messaging Systems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Kafka ...............................................................................................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latin typeface="Times New Roman"/>
                <a:cs typeface="Times New Roman"/>
              </a:rPr>
              <a:t>1.3: </a:t>
            </a:r>
            <a:r>
              <a:rPr sz="1200" dirty="0">
                <a:latin typeface="Times New Roman"/>
                <a:cs typeface="Times New Roman"/>
              </a:rPr>
              <a:t>History of </a:t>
            </a:r>
            <a:r>
              <a:rPr sz="1200" spc="-5" dirty="0">
                <a:latin typeface="Times New Roman"/>
                <a:cs typeface="Times New Roman"/>
              </a:rPr>
              <a:t>Apache Kafka .....................................................................................................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latin typeface="Times New Roman"/>
                <a:cs typeface="Times New Roman"/>
              </a:rPr>
              <a:t>2:   Terminology of Kafka ...............................................................................................................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latin typeface="Times New Roman"/>
                <a:cs typeface="Times New Roman"/>
              </a:rPr>
              <a:t>3:  Advantages of  Kafka ................................................................................................................</a:t>
            </a:r>
            <a:r>
              <a:rPr sz="1200" spc="-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4:  Kafka  Architecture....................................................................................................................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latin typeface="Times New Roman"/>
                <a:cs typeface="Times New Roman"/>
              </a:rPr>
              <a:t>5: </a:t>
            </a:r>
            <a:r>
              <a:rPr sz="1200" dirty="0">
                <a:latin typeface="Times New Roman"/>
                <a:cs typeface="Times New Roman"/>
              </a:rPr>
              <a:t>Setup </a:t>
            </a:r>
            <a:r>
              <a:rPr sz="1200" spc="-10" dirty="0">
                <a:latin typeface="Times New Roman"/>
                <a:cs typeface="Times New Roman"/>
              </a:rPr>
              <a:t>Kafka </a:t>
            </a:r>
            <a:r>
              <a:rPr sz="1200" dirty="0">
                <a:latin typeface="Times New Roman"/>
                <a:cs typeface="Times New Roman"/>
              </a:rPr>
              <a:t>Cluster: </a:t>
            </a:r>
            <a:r>
              <a:rPr sz="1200" spc="-5" dirty="0">
                <a:latin typeface="Times New Roman"/>
                <a:cs typeface="Times New Roman"/>
              </a:rPr>
              <a:t>Apache </a:t>
            </a:r>
            <a:r>
              <a:rPr sz="1200" dirty="0">
                <a:latin typeface="Times New Roman"/>
                <a:cs typeface="Times New Roman"/>
              </a:rPr>
              <a:t>Kafka.........................................................................................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latin typeface="Times New Roman"/>
                <a:cs typeface="Times New Roman"/>
              </a:rPr>
              <a:t>5.1: Kafka </a:t>
            </a:r>
            <a:r>
              <a:rPr sz="1200" dirty="0">
                <a:latin typeface="Times New Roman"/>
                <a:cs typeface="Times New Roman"/>
              </a:rPr>
              <a:t>Cluster Setup </a:t>
            </a:r>
            <a:r>
              <a:rPr sz="1200" spc="-5" dirty="0">
                <a:latin typeface="Times New Roman"/>
                <a:cs typeface="Times New Roman"/>
              </a:rPr>
              <a:t>...........................................................................................................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latin typeface="Times New Roman"/>
                <a:cs typeface="Times New Roman"/>
              </a:rPr>
              <a:t>5.2: KafkaMirror </a:t>
            </a:r>
            <a:r>
              <a:rPr sz="1200" dirty="0">
                <a:latin typeface="Times New Roman"/>
                <a:cs typeface="Times New Roman"/>
              </a:rPr>
              <a:t>Maker............................................................................................................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5.3: Kafka </a:t>
            </a:r>
            <a:r>
              <a:rPr sz="1200" dirty="0">
                <a:latin typeface="Times New Roman"/>
                <a:cs typeface="Times New Roman"/>
              </a:rPr>
              <a:t>Console Producer </a:t>
            </a:r>
            <a:r>
              <a:rPr sz="1200" spc="-5" dirty="0">
                <a:latin typeface="Times New Roman"/>
                <a:cs typeface="Times New Roman"/>
              </a:rPr>
              <a:t>....................................................................................................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latin typeface="Times New Roman"/>
                <a:cs typeface="Times New Roman"/>
              </a:rPr>
              <a:t>5.4: Kafka </a:t>
            </a:r>
            <a:r>
              <a:rPr sz="1200" dirty="0">
                <a:latin typeface="Times New Roman"/>
                <a:cs typeface="Times New Roman"/>
              </a:rPr>
              <a:t>Console Consumer </a:t>
            </a:r>
            <a:r>
              <a:rPr sz="1200" spc="-5" dirty="0">
                <a:latin typeface="Times New Roman"/>
                <a:cs typeface="Times New Roman"/>
              </a:rPr>
              <a:t>..................................................................................................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latin typeface="Times New Roman"/>
                <a:cs typeface="Times New Roman"/>
              </a:rPr>
              <a:t>5.5: Kafka Zookeeper ................................................................................................................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latin typeface="Times New Roman"/>
                <a:cs typeface="Times New Roman"/>
              </a:rPr>
              <a:t>6:  Kafka  Monitoring .....................................................................................................................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7:   Kafka Operations .....................................................................................................................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latin typeface="Times New Roman"/>
                <a:cs typeface="Times New Roman"/>
              </a:rPr>
              <a:t>7.1: Initial important  facts ......................................................................................................... 25</a:t>
            </a:r>
            <a:endParaRPr sz="12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latin typeface="Times New Roman"/>
                <a:cs typeface="Times New Roman"/>
              </a:rPr>
              <a:t>7.2 Essential Kafka </a:t>
            </a:r>
            <a:r>
              <a:rPr sz="1200" dirty="0">
                <a:latin typeface="Times New Roman"/>
                <a:cs typeface="Times New Roman"/>
              </a:rPr>
              <a:t>commands </a:t>
            </a:r>
            <a:r>
              <a:rPr sz="1200" spc="-5" dirty="0">
                <a:latin typeface="Times New Roman"/>
                <a:cs typeface="Times New Roman"/>
              </a:rPr>
              <a:t>.................................................................................................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latin typeface="Times New Roman"/>
                <a:cs typeface="Times New Roman"/>
              </a:rPr>
              <a:t>8: Kafka </a:t>
            </a:r>
            <a:r>
              <a:rPr sz="1200" dirty="0">
                <a:latin typeface="Times New Roman"/>
                <a:cs typeface="Times New Roman"/>
              </a:rPr>
              <a:t>Security </a:t>
            </a:r>
            <a:r>
              <a:rPr sz="1200" spc="-5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91320"/>
            <a:ext cx="5735320" cy="635127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8890" indent="-228600">
              <a:lnSpc>
                <a:spcPts val="1380"/>
              </a:lnSpc>
              <a:spcBef>
                <a:spcPts val="19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We have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producer which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sending data to partition 0 of broker 1 of topic A. Producer  Know which brokers to write</a:t>
            </a:r>
            <a:r>
              <a:rPr sz="12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to.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Basically, if the producer sends data without key,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it will choose a broker based on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round-robin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algorithm.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does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load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balancer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among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actual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brokers.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producer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used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write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  by choosing to receive an acknowledgment of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Types of Confirmation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Acknowledgment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8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ack=0;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case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don’t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have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actual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knowledge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about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broker.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sends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 to a broker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it’s already down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a chance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of data loss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danger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as  well.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8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ack=1; This 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default confirmation from the brokers where 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producer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will wait for a  leader that is a broker. 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this case, the broker is present and ready to accept data from the  producer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ack=all; 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case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have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combination of Leader and Replicas. if there is any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broker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failure the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same set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 data is present in replica and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possibly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there 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possibly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no data  loss.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Features of Kafka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console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135890" indent="-228600">
              <a:lnSpc>
                <a:spcPts val="138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Thread-safe: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-In each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has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buffer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space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pool that holds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records,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 is  not yet transmitted to the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server.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I/O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thread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which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used to send these records as a  request to the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cluster.</a:t>
            </a:r>
            <a:endParaRPr sz="1200">
              <a:latin typeface="Times New Roman"/>
              <a:cs typeface="Times New Roman"/>
            </a:endParaRPr>
          </a:p>
          <a:p>
            <a:pPr marL="241300" marR="127000" indent="-228600">
              <a:lnSpc>
                <a:spcPts val="138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Kafka-console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producer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Durable: -The acks is responsible to provide a criteria under  which the request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ace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considered complete. With the help of ack=” all”, blocking on the  full commit of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record,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setting considered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durable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setting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138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provides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scalability: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-The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maintains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buffers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unsent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records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each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partition.  These buffers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sent based on the batch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size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 also handles many messages  simultaneously.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138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Kafka-console producers Fault-tolerant: –When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a node failure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down,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producer  has an essential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feature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provide resistance to a node and recover</a:t>
            </a:r>
            <a:r>
              <a:rPr sz="12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automatically.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8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Kafka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console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producer is idempotent,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which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strengthens delivery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semantics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 at  least once to exactly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once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delivery.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buFont typeface="Wingdings"/>
              <a:buChar char=""/>
              <a:tabLst>
                <a:tab pos="24130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also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used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1200" spc="-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transactional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mode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that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allows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application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send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messages</a:t>
            </a:r>
            <a:r>
              <a:rPr sz="12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multiple  partitions which includes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topic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as well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automatically.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343"/>
            <a:ext cx="5962650" cy="162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8440" lvl="1" indent="-206375">
              <a:lnSpc>
                <a:spcPct val="100000"/>
              </a:lnSpc>
              <a:spcBef>
                <a:spcPts val="90"/>
              </a:spcBef>
              <a:buSzPct val="92307"/>
              <a:buAutoNum type="arabicPeriod" startAt="4"/>
              <a:tabLst>
                <a:tab pos="219075" algn="l"/>
              </a:tabLst>
            </a:pP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: Kafka Console</a:t>
            </a:r>
            <a:r>
              <a:rPr sz="1300" spc="2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Consumer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0070BF"/>
              </a:buClr>
              <a:buFont typeface="Times New Roman"/>
              <a:buAutoNum type="arabicPeriod" startAt="4"/>
            </a:pPr>
            <a:endParaRPr sz="1400">
              <a:latin typeface="Times New Roman"/>
              <a:cs typeface="Times New Roman"/>
            </a:endParaRPr>
          </a:p>
          <a:p>
            <a:pPr marL="469900" marR="5080" lvl="2" indent="-228600" algn="just">
              <a:lnSpc>
                <a:spcPts val="1380"/>
              </a:lnSpc>
              <a:spcBef>
                <a:spcPts val="1205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offers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command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utility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12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view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messages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command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line.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Kafka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offers  the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utility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kafka-console-consumer.sh which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helps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read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messages from topic on  command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Kafka-console-consumer simply reads from a Kafka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topic 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writes data to console  (standard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output).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By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default,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outputs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raw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bytes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 the message with no formatting  (using the Default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Formatter).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014275"/>
            <a:ext cx="5962650" cy="4967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8440" lvl="1" indent="-206375">
              <a:lnSpc>
                <a:spcPct val="100000"/>
              </a:lnSpc>
              <a:spcBef>
                <a:spcPts val="90"/>
              </a:spcBef>
              <a:buSzPct val="92307"/>
              <a:buAutoNum type="arabicPeriod" startAt="5"/>
              <a:tabLst>
                <a:tab pos="219075" algn="l"/>
              </a:tabLst>
            </a:pP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: Kafka</a:t>
            </a:r>
            <a:r>
              <a:rPr sz="1300" spc="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Zookeeper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70BF"/>
              </a:buClr>
              <a:buFont typeface="Times New Roman"/>
              <a:buAutoNum type="arabicPeriod" startAt="5"/>
            </a:pPr>
            <a:endParaRPr sz="1200">
              <a:latin typeface="Times New Roman"/>
              <a:cs typeface="Times New Roman"/>
            </a:endParaRPr>
          </a:p>
          <a:p>
            <a:pPr marL="469900" marR="6985" lvl="2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 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important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part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 Apache Kafka. Zookeeper is a cornerstone for so many  distributed applications, as it provides fantastic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  <a:p>
            <a:pPr marL="469900" marR="6350" lvl="2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 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by Apache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Kafka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store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information regarding the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Kafka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cluster, as  well as user info, in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short,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can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say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that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stores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metadata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about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Kafka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cluster.</a:t>
            </a:r>
            <a:endParaRPr sz="1200">
              <a:latin typeface="Times New Roman"/>
              <a:cs typeface="Times New Roman"/>
            </a:endParaRPr>
          </a:p>
          <a:p>
            <a:pPr marL="469900" marR="6985" lvl="2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It’s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important to us to understand what Zookeeper is and how Kafka fits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with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it.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We’ll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see  what Zookeeper does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in-depth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we’ll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learn why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need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What 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Kafka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 is a centralized, open-source software that manages distributed applications. 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provides a basic collection of primitives for the implementation of higher-level  synchronization,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framework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management, groups,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naming</a:t>
            </a:r>
            <a:r>
              <a:rPr sz="12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planned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be programmable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simple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use.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well-known companies that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Yahoo, Twitter, Netflix, and Facebook these are just a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few</a:t>
            </a:r>
            <a:r>
              <a:rPr sz="1200" spc="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names.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keeps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track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of information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that need to be synchronized across your cluster. Information  such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44444"/>
              </a:buClr>
              <a:buFont typeface="Wingdings"/>
              <a:buChar char=""/>
            </a:pPr>
            <a:endParaRPr sz="1100">
              <a:latin typeface="Times New Roman"/>
              <a:cs typeface="Times New Roman"/>
            </a:endParaRPr>
          </a:p>
          <a:p>
            <a:pPr marL="815340" lvl="1" indent="-117475">
              <a:lnSpc>
                <a:spcPts val="1410"/>
              </a:lnSpc>
              <a:buChar char="•"/>
              <a:tabLst>
                <a:tab pos="81597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 node is the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master?</a:t>
            </a:r>
            <a:endParaRPr sz="1200">
              <a:latin typeface="Times New Roman"/>
              <a:cs typeface="Times New Roman"/>
            </a:endParaRPr>
          </a:p>
          <a:p>
            <a:pPr marL="815340" lvl="1" indent="-117475">
              <a:lnSpc>
                <a:spcPts val="1380"/>
              </a:lnSpc>
              <a:buChar char="•"/>
              <a:tabLst>
                <a:tab pos="81597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 workers will perform which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tasks?</a:t>
            </a:r>
            <a:endParaRPr sz="1200">
              <a:latin typeface="Times New Roman"/>
              <a:cs typeface="Times New Roman"/>
            </a:endParaRPr>
          </a:p>
          <a:p>
            <a:pPr marL="815340" lvl="1" indent="-117475">
              <a:lnSpc>
                <a:spcPts val="1410"/>
              </a:lnSpc>
              <a:buChar char="•"/>
              <a:tabLst>
                <a:tab pos="81597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 workers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currently available?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444444"/>
              </a:buClr>
              <a:buFont typeface="Times New Roman"/>
              <a:buChar char="•"/>
            </a:pPr>
            <a:endParaRPr sz="1250">
              <a:latin typeface="Times New Roman"/>
              <a:cs typeface="Times New Roman"/>
            </a:endParaRPr>
          </a:p>
          <a:p>
            <a:pPr marL="469900" marR="97155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It’s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tool that applications can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recover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from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partial failures in your cluster. 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also  plays an integral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part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 HBase, High-Availability (HA) MapReduce,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Drill,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Storm,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Solr, 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and much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 marL="469900" indent="-228600" algn="just">
              <a:lnSpc>
                <a:spcPts val="1345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 is itself a distributed application providing automated code-writing</a:t>
            </a:r>
            <a:r>
              <a:rPr sz="1200" spc="1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facilities.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91320"/>
            <a:ext cx="5736590" cy="471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specific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services that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offers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are as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584200" marR="5080" indent="-114300">
              <a:lnSpc>
                <a:spcPts val="1380"/>
              </a:lnSpc>
              <a:buChar char="•"/>
              <a:tabLst>
                <a:tab pos="5842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Naming service: Identifying the nodes by name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This is DNS-like except with  nodes.</a:t>
            </a:r>
            <a:endParaRPr sz="1200">
              <a:latin typeface="Times New Roman"/>
              <a:cs typeface="Times New Roman"/>
            </a:endParaRPr>
          </a:p>
          <a:p>
            <a:pPr marL="584200" marR="9525" indent="-114300">
              <a:lnSpc>
                <a:spcPts val="1380"/>
              </a:lnSpc>
              <a:buChar char="•"/>
              <a:tabLst>
                <a:tab pos="5842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Configuration monitoring: The system’s current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up-to-date configuration details  for a node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joins.</a:t>
            </a:r>
            <a:endParaRPr sz="1200">
              <a:latin typeface="Times New Roman"/>
              <a:cs typeface="Times New Roman"/>
            </a:endParaRPr>
          </a:p>
          <a:p>
            <a:pPr marL="586740" indent="-117475">
              <a:lnSpc>
                <a:spcPts val="1315"/>
              </a:lnSpc>
              <a:buChar char="•"/>
              <a:tabLst>
                <a:tab pos="587375" algn="l"/>
              </a:tabLst>
            </a:pP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Cluster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control: Real-time connection / leaving of a node in 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cluster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12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node.</a:t>
            </a:r>
            <a:endParaRPr sz="1200">
              <a:latin typeface="Times New Roman"/>
              <a:cs typeface="Times New Roman"/>
            </a:endParaRPr>
          </a:p>
          <a:p>
            <a:pPr marL="586740" indent="-117475">
              <a:lnSpc>
                <a:spcPts val="1410"/>
              </a:lnSpc>
              <a:buChar char="•"/>
              <a:tabLst>
                <a:tab pos="58737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Leader Election: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Selecting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node as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lead.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How Kafka uses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Below are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points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 in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Kafka: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44444"/>
              </a:buClr>
              <a:buFont typeface="Wingdings"/>
              <a:buChar char=""/>
            </a:pPr>
            <a:endParaRPr sz="10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ct val="110200"/>
              </a:lnSpc>
              <a:buChar char="•"/>
              <a:tabLst>
                <a:tab pos="58737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Electing Leader: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Maintaining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relationship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between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leader and follower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all  partitions is handled by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controller which is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one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brokers 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If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one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node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goes  down, it’s the controller who asks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other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followers to become leaders for a partition  to replace the lost Zookeeper selects only 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new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leader, to make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sure that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there is  only one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leader.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 algn="just">
              <a:lnSpc>
                <a:spcPct val="110000"/>
              </a:lnSpc>
              <a:buChar char="•"/>
              <a:tabLst>
                <a:tab pos="58737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Membership of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Cluster: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What brokers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member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 the cluster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are alive? 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 handled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by</a:t>
            </a:r>
            <a:r>
              <a:rPr sz="1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Zookeeper</a:t>
            </a:r>
            <a:endParaRPr sz="1200">
              <a:latin typeface="Times New Roman"/>
              <a:cs typeface="Times New Roman"/>
            </a:endParaRPr>
          </a:p>
          <a:p>
            <a:pPr marL="698500" marR="7620" lvl="1" indent="-228600" algn="just">
              <a:lnSpc>
                <a:spcPct val="110000"/>
              </a:lnSpc>
              <a:buChar char="•"/>
              <a:tabLst>
                <a:tab pos="58737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Configuration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Topic: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How</a:t>
            </a:r>
            <a:r>
              <a:rPr sz="12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many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partitions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does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each</a:t>
            </a:r>
            <a:r>
              <a:rPr sz="12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topic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has,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do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2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topics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exists  or not and if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exists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then where are </a:t>
            </a:r>
            <a:r>
              <a:rPr sz="1200" spc="5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followers who are the leader</a:t>
            </a:r>
            <a:r>
              <a:rPr sz="12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selected</a:t>
            </a:r>
            <a:endParaRPr sz="1200">
              <a:latin typeface="Times New Roman"/>
              <a:cs typeface="Times New Roman"/>
            </a:endParaRPr>
          </a:p>
          <a:p>
            <a:pPr marL="586740" lvl="1" indent="-117475" algn="just">
              <a:lnSpc>
                <a:spcPct val="100000"/>
              </a:lnSpc>
              <a:spcBef>
                <a:spcPts val="160"/>
              </a:spcBef>
              <a:buChar char="•"/>
              <a:tabLst>
                <a:tab pos="58737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Quotas: what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will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be the amount of data for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each client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read and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write</a:t>
            </a:r>
            <a:endParaRPr sz="1200">
              <a:latin typeface="Times New Roman"/>
              <a:cs typeface="Times New Roman"/>
            </a:endParaRPr>
          </a:p>
          <a:p>
            <a:pPr marL="698500" marR="8890" lvl="1" indent="-228600" algn="just">
              <a:lnSpc>
                <a:spcPct val="110000"/>
              </a:lnSpc>
              <a:buChar char="•"/>
              <a:tabLst>
                <a:tab pos="587375" algn="l"/>
              </a:tabLst>
            </a:pP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ACL: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Who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has access to 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read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write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and to which topic, how many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user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groups  exist and its members also information about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latest offset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from</a:t>
            </a:r>
            <a:r>
              <a:rPr sz="12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each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46"/>
            <a:ext cx="5961380" cy="385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070BF"/>
                </a:solidFill>
                <a:latin typeface="Times New Roman"/>
                <a:cs typeface="Times New Roman"/>
              </a:rPr>
              <a:t>6: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Kafka</a:t>
            </a:r>
            <a:r>
              <a:rPr sz="1400" b="1" spc="-2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Monitoring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With the increasing demand around Kafka </a:t>
            </a:r>
            <a:r>
              <a:rPr sz="1200" dirty="0">
                <a:latin typeface="Times New Roman"/>
                <a:cs typeface="Times New Roman"/>
              </a:rPr>
              <a:t>Cluster monitoring </a:t>
            </a:r>
            <a:r>
              <a:rPr sz="1200" spc="-5" dirty="0">
                <a:latin typeface="Times New Roman"/>
                <a:cs typeface="Times New Roman"/>
              </a:rPr>
              <a:t>and management, several </a:t>
            </a:r>
            <a:r>
              <a:rPr sz="1200" dirty="0">
                <a:latin typeface="Times New Roman"/>
                <a:cs typeface="Times New Roman"/>
              </a:rPr>
              <a:t>open- 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commercial graphical tools have reached the market, offering a variety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administration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monitoring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355600" indent="-285115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282828"/>
                </a:solidFill>
                <a:latin typeface="Times New Roman"/>
                <a:cs typeface="Times New Roman"/>
              </a:rPr>
              <a:t>What </a:t>
            </a:r>
            <a:r>
              <a:rPr sz="1200" dirty="0">
                <a:solidFill>
                  <a:srgbClr val="282828"/>
                </a:solidFill>
                <a:latin typeface="Times New Roman"/>
                <a:cs typeface="Times New Roman"/>
              </a:rPr>
              <a:t>are the </a:t>
            </a:r>
            <a:r>
              <a:rPr sz="1200" spc="-5" dirty="0">
                <a:solidFill>
                  <a:srgbClr val="282828"/>
                </a:solidFill>
                <a:latin typeface="Times New Roman"/>
                <a:cs typeface="Times New Roman"/>
              </a:rPr>
              <a:t>best </a:t>
            </a:r>
            <a:r>
              <a:rPr sz="1200" dirty="0">
                <a:solidFill>
                  <a:srgbClr val="282828"/>
                </a:solidFill>
                <a:latin typeface="Times New Roman"/>
                <a:cs typeface="Times New Roman"/>
              </a:rPr>
              <a:t>monitoring </a:t>
            </a:r>
            <a:r>
              <a:rPr sz="1200" spc="-5" dirty="0">
                <a:solidFill>
                  <a:srgbClr val="282828"/>
                </a:solidFill>
                <a:latin typeface="Times New Roman"/>
                <a:cs typeface="Times New Roman"/>
              </a:rPr>
              <a:t>tools for Apache</a:t>
            </a:r>
            <a:r>
              <a:rPr sz="120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82828"/>
                </a:solidFill>
                <a:latin typeface="Times New Roman"/>
                <a:cs typeface="Times New Roman"/>
              </a:rPr>
              <a:t>Kafka?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82828"/>
              </a:buClr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927100" lvl="1" indent="-285115">
              <a:lnSpc>
                <a:spcPct val="100000"/>
              </a:lnSpc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Confluent Control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Centre</a:t>
            </a:r>
            <a:endParaRPr sz="1200">
              <a:latin typeface="Times New Roman"/>
              <a:cs typeface="Times New Roman"/>
            </a:endParaRPr>
          </a:p>
          <a:p>
            <a:pPr marL="927100" lvl="1" indent="-28511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Lenses</a:t>
            </a:r>
            <a:endParaRPr sz="1200">
              <a:latin typeface="Times New Roman"/>
              <a:cs typeface="Times New Roman"/>
            </a:endParaRPr>
          </a:p>
          <a:p>
            <a:pPr marL="927100" lvl="1" indent="-28511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Datadog Kafka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Dashboard</a:t>
            </a:r>
            <a:endParaRPr sz="1200">
              <a:latin typeface="Times New Roman"/>
              <a:cs typeface="Times New Roman"/>
            </a:endParaRPr>
          </a:p>
          <a:p>
            <a:pPr marL="927100" lvl="1" indent="-28511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Cloudera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  <a:p>
            <a:pPr marL="927100" lvl="1" indent="-28511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Yahoo Kafka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  <a:p>
            <a:pPr marL="927100" lvl="1" indent="-28511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10" dirty="0">
                <a:latin typeface="Times New Roman"/>
                <a:cs typeface="Times New Roman"/>
              </a:rPr>
              <a:t>KafDrop</a:t>
            </a:r>
            <a:endParaRPr sz="1200">
              <a:latin typeface="Times New Roman"/>
              <a:cs typeface="Times New Roman"/>
            </a:endParaRPr>
          </a:p>
          <a:p>
            <a:pPr marL="927100" lvl="1" indent="-28511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LinkedIn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Burrow</a:t>
            </a:r>
            <a:endParaRPr sz="1200">
              <a:latin typeface="Times New Roman"/>
              <a:cs typeface="Times New Roman"/>
            </a:endParaRPr>
          </a:p>
          <a:p>
            <a:pPr marL="927100" lvl="1" indent="-28511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5518184"/>
            <a:ext cx="5737225" cy="1311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1666"/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Cloudera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Kafka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Cloudera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Manager</a:t>
            </a:r>
            <a:r>
              <a:rPr sz="12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clearly a </a:t>
            </a:r>
            <a:r>
              <a:rPr sz="1200" dirty="0">
                <a:latin typeface="Times New Roman"/>
                <a:cs typeface="Times New Roman"/>
              </a:rPr>
              <a:t>less </a:t>
            </a:r>
            <a:r>
              <a:rPr sz="1200" spc="-5" dirty="0">
                <a:latin typeface="Times New Roman"/>
                <a:cs typeface="Times New Roman"/>
              </a:rPr>
              <a:t>rich </a:t>
            </a:r>
            <a:r>
              <a:rPr sz="1200" dirty="0">
                <a:latin typeface="Times New Roman"/>
                <a:cs typeface="Times New Roman"/>
              </a:rPr>
              <a:t>monitoring </a:t>
            </a:r>
            <a:r>
              <a:rPr sz="1200" spc="-5" dirty="0">
                <a:latin typeface="Times New Roman"/>
                <a:cs typeface="Times New Roman"/>
              </a:rPr>
              <a:t>tool compared to Confluent,  Lenses 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Datadog.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However, it is very convenient for companies that </a:t>
            </a:r>
            <a:r>
              <a:rPr sz="1200" spc="-1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already customers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Cloudera and  need their </a:t>
            </a:r>
            <a:r>
              <a:rPr sz="1200" dirty="0">
                <a:latin typeface="Times New Roman"/>
                <a:cs typeface="Times New Roman"/>
              </a:rPr>
              <a:t>monitoring </a:t>
            </a:r>
            <a:r>
              <a:rPr sz="1200" spc="-5" dirty="0">
                <a:latin typeface="Times New Roman"/>
                <a:cs typeface="Times New Roman"/>
              </a:rPr>
              <a:t>mechanisms under </a:t>
            </a:r>
            <a:r>
              <a:rPr sz="1200" dirty="0">
                <a:latin typeface="Times New Roman"/>
                <a:cs typeface="Times New Roman"/>
              </a:rPr>
              <a:t>the same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2054" y="1047197"/>
            <a:ext cx="5624195" cy="4773295"/>
            <a:chOff x="982054" y="1047197"/>
            <a:chExt cx="5624195" cy="4773295"/>
          </a:xfrm>
        </p:grpSpPr>
        <p:sp>
          <p:nvSpPr>
            <p:cNvPr id="3" name="object 3"/>
            <p:cNvSpPr/>
            <p:nvPr/>
          </p:nvSpPr>
          <p:spPr>
            <a:xfrm>
              <a:off x="982054" y="1047197"/>
              <a:ext cx="5623816" cy="46833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6791" y="4936235"/>
              <a:ext cx="2936875" cy="883919"/>
            </a:xfrm>
            <a:custGeom>
              <a:avLst/>
              <a:gdLst/>
              <a:ahLst/>
              <a:cxnLst/>
              <a:rect l="l" t="t" r="r" b="b"/>
              <a:pathLst>
                <a:path w="2936875" h="883920">
                  <a:moveTo>
                    <a:pt x="2936747" y="883919"/>
                  </a:moveTo>
                  <a:lnTo>
                    <a:pt x="0" y="883919"/>
                  </a:lnTo>
                  <a:lnTo>
                    <a:pt x="0" y="0"/>
                  </a:lnTo>
                  <a:lnTo>
                    <a:pt x="2936747" y="0"/>
                  </a:lnTo>
                  <a:lnTo>
                    <a:pt x="2936747" y="88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14400" y="6085332"/>
            <a:ext cx="5972555" cy="265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46"/>
            <a:ext cx="1630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070BF"/>
                </a:solidFill>
                <a:latin typeface="Times New Roman"/>
                <a:cs typeface="Times New Roman"/>
              </a:rPr>
              <a:t>7: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Kafka</a:t>
            </a:r>
            <a:r>
              <a:rPr sz="1400" b="1" spc="-7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Operations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273867"/>
            <a:ext cx="174625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7.1: Initial important</a:t>
            </a:r>
            <a:r>
              <a:rPr sz="130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facts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396941"/>
            <a:ext cx="4766310" cy="265620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Kafka </a:t>
            </a:r>
            <a:r>
              <a:rPr sz="1200" dirty="0">
                <a:latin typeface="Times New Roman"/>
                <a:cs typeface="Times New Roman"/>
              </a:rPr>
              <a:t>brokers should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running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DNS resolution should be available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master </a:t>
            </a:r>
            <a:r>
              <a:rPr sz="1200" dirty="0">
                <a:latin typeface="Times New Roman"/>
                <a:cs typeface="Times New Roman"/>
              </a:rPr>
              <a:t>nodes </a:t>
            </a:r>
            <a:r>
              <a:rPr sz="1200" spc="-5" dirty="0">
                <a:latin typeface="Times New Roman"/>
                <a:cs typeface="Times New Roman"/>
              </a:rPr>
              <a:t>from kafka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brokers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Kerberos authentication server </a:t>
            </a:r>
            <a:r>
              <a:rPr sz="1200" dirty="0">
                <a:latin typeface="Times New Roman"/>
                <a:cs typeface="Times New Roman"/>
              </a:rPr>
              <a:t>side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Zookeeper nodes should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Sentry should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TSL and SSL certification verification should 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NTP service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running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brokers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Kafka </a:t>
            </a:r>
            <a:r>
              <a:rPr sz="1200" dirty="0">
                <a:latin typeface="Times New Roman"/>
                <a:cs typeface="Times New Roman"/>
              </a:rPr>
              <a:t>brokers and </a:t>
            </a:r>
            <a:r>
              <a:rPr sz="1200" spc="-5" dirty="0">
                <a:latin typeface="Times New Roman"/>
                <a:cs typeface="Times New Roman"/>
              </a:rPr>
              <a:t>Zookeeper port should 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telnet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Java heap </a:t>
            </a:r>
            <a:r>
              <a:rPr sz="1200" dirty="0">
                <a:latin typeface="Times New Roman"/>
                <a:cs typeface="Times New Roman"/>
              </a:rPr>
              <a:t>size </a:t>
            </a:r>
            <a:r>
              <a:rPr sz="1200" spc="-5" dirty="0">
                <a:latin typeface="Times New Roman"/>
                <a:cs typeface="Times New Roman"/>
              </a:rPr>
              <a:t>Zookeeper consider, if </a:t>
            </a:r>
            <a:r>
              <a:rPr sz="1200" spc="-1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SzPct val="8333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Disk space alerts for </a:t>
            </a:r>
            <a:r>
              <a:rPr sz="1200" dirty="0">
                <a:latin typeface="Times New Roman"/>
                <a:cs typeface="Times New Roman"/>
              </a:rPr>
              <a:t>kafka </a:t>
            </a:r>
            <a:r>
              <a:rPr sz="1200" spc="-5" dirty="0">
                <a:latin typeface="Times New Roman"/>
                <a:cs typeface="Times New Roman"/>
              </a:rPr>
              <a:t>data folders should be placed 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209068"/>
            <a:ext cx="2899410" cy="78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Kafka application logs verification</a:t>
            </a:r>
            <a:endParaRPr sz="1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55"/>
              </a:spcBef>
              <a:buSzPct val="83333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5" dirty="0">
                <a:latin typeface="Times New Roman"/>
                <a:cs typeface="Times New Roman"/>
              </a:rPr>
              <a:t>Front end log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verification</a:t>
            </a:r>
            <a:endParaRPr sz="12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Cloudera manager </a:t>
            </a:r>
            <a:r>
              <a:rPr sz="1200" dirty="0">
                <a:latin typeface="Times New Roman"/>
                <a:cs typeface="Times New Roman"/>
              </a:rPr>
              <a:t>has logs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7942845"/>
            <a:ext cx="1747520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100" dirty="0">
                <a:latin typeface="Times New Roman"/>
                <a:cs typeface="Times New Roman"/>
              </a:rPr>
              <a:t>Backend log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verifications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buSzPct val="83333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/var/log/kafka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35"/>
              </a:spcBef>
              <a:buSzPct val="83333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/var/log/zookeeper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36420" y="5430012"/>
            <a:ext cx="3982211" cy="2168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343"/>
            <a:ext cx="5964555" cy="7668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079" lvl="1" indent="-247015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259715" algn="l"/>
              </a:tabLst>
            </a:pP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Essential Kafka</a:t>
            </a:r>
            <a:r>
              <a:rPr sz="1300" spc="-3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70BF"/>
                </a:solidFill>
                <a:latin typeface="Times New Roman"/>
                <a:cs typeface="Times New Roman"/>
              </a:rPr>
              <a:t>commands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70BF"/>
              </a:buClr>
              <a:buFont typeface="Times New Roman"/>
              <a:buAutoNum type="arabicPeriod" startAt="2"/>
            </a:pPr>
            <a:endParaRPr sz="1950">
              <a:latin typeface="Times New Roman"/>
              <a:cs typeface="Times New Roman"/>
            </a:endParaRPr>
          </a:p>
          <a:p>
            <a:pPr marL="469900" lvl="2" indent="-228600">
              <a:lnSpc>
                <a:spcPts val="1175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Topics create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describe</a:t>
            </a:r>
            <a:endParaRPr sz="1000">
              <a:latin typeface="Times New Roman"/>
              <a:cs typeface="Times New Roman"/>
            </a:endParaRPr>
          </a:p>
          <a:p>
            <a:pPr marL="737870" lvl="3" indent="-229235">
              <a:lnSpc>
                <a:spcPts val="1145"/>
              </a:lnSpc>
              <a:buAutoNum type="arabicPeriod"/>
              <a:tabLst>
                <a:tab pos="737870" algn="l"/>
                <a:tab pos="738505" algn="l"/>
              </a:tabLst>
            </a:pPr>
            <a:r>
              <a:rPr sz="1000" spc="-5" dirty="0">
                <a:latin typeface="Times New Roman"/>
                <a:cs typeface="Times New Roman"/>
              </a:rPr>
              <a:t>kdestroy</a:t>
            </a:r>
            <a:endParaRPr sz="1000">
              <a:latin typeface="Times New Roman"/>
              <a:cs typeface="Times New Roman"/>
            </a:endParaRPr>
          </a:p>
          <a:p>
            <a:pPr marL="737870" lvl="3" indent="-229235">
              <a:lnSpc>
                <a:spcPts val="1145"/>
              </a:lnSpc>
              <a:buAutoNum type="arabicPeriod"/>
              <a:tabLst>
                <a:tab pos="737870" algn="l"/>
                <a:tab pos="738505" algn="l"/>
              </a:tabLst>
            </a:pPr>
            <a:r>
              <a:rPr sz="1000" spc="-5" dirty="0">
                <a:latin typeface="Times New Roman"/>
                <a:cs typeface="Times New Roman"/>
              </a:rPr>
              <a:t>unset KAFKA_OPTS</a:t>
            </a:r>
            <a:endParaRPr sz="1000">
              <a:latin typeface="Times New Roman"/>
              <a:cs typeface="Times New Roman"/>
            </a:endParaRPr>
          </a:p>
          <a:p>
            <a:pPr marL="737870" marR="5080" lvl="3" indent="-228600">
              <a:lnSpc>
                <a:spcPts val="1150"/>
              </a:lnSpc>
              <a:spcBef>
                <a:spcPts val="55"/>
              </a:spcBef>
              <a:buAutoNum type="arabicPeriod"/>
              <a:tabLst>
                <a:tab pos="737870" algn="l"/>
                <a:tab pos="73850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kafka-topics --zookeeper nttdsaamnp003/kafka --create --replication-factor 3 --topic demo --partitions  8</a:t>
            </a:r>
            <a:endParaRPr sz="1000">
              <a:latin typeface="Times New Roman"/>
              <a:cs typeface="Times New Roman"/>
            </a:endParaRPr>
          </a:p>
          <a:p>
            <a:pPr marL="737870" lvl="3" indent="-229235">
              <a:lnSpc>
                <a:spcPts val="1125"/>
              </a:lnSpc>
              <a:buAutoNum type="arabicPeriod"/>
              <a:tabLst>
                <a:tab pos="737870" algn="l"/>
                <a:tab pos="73850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kafka-topics --zookeeper nttdsaamnp003/kafka --describe --topic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demo</a:t>
            </a:r>
            <a:endParaRPr sz="10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469900" lvl="2" indent="-228600">
              <a:lnSpc>
                <a:spcPts val="1175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Topic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</a:t>
            </a:r>
            <a:endParaRPr sz="1000">
              <a:latin typeface="Times New Roman"/>
              <a:cs typeface="Times New Roman"/>
            </a:endParaRPr>
          </a:p>
          <a:p>
            <a:pPr marL="793750" lvl="3" indent="-260985">
              <a:lnSpc>
                <a:spcPts val="1175"/>
              </a:lnSpc>
              <a:buAutoNum type="arabicPeriod"/>
              <a:tabLst>
                <a:tab pos="793750" algn="l"/>
                <a:tab pos="79438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kafka-topics --zookeeper nttdsaamnp003/kafka --list 2&gt;/dev/null</a:t>
            </a:r>
            <a:endParaRPr sz="10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469900" lvl="2" indent="-228600">
              <a:lnSpc>
                <a:spcPts val="1175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Topic alter and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delete</a:t>
            </a:r>
            <a:endParaRPr sz="1000">
              <a:latin typeface="Times New Roman"/>
              <a:cs typeface="Times New Roman"/>
            </a:endParaRPr>
          </a:p>
          <a:p>
            <a:pPr marL="812800" lvl="3" indent="-228600">
              <a:lnSpc>
                <a:spcPts val="115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kafka-topics --zookeeper nttdsaamnp003/kafka --alter --partitions 10 --topic demo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2&gt;/dev/null</a:t>
            </a:r>
            <a:endParaRPr sz="1000">
              <a:latin typeface="Times New Roman"/>
              <a:cs typeface="Times New Roman"/>
            </a:endParaRPr>
          </a:p>
          <a:p>
            <a:pPr marL="812800" lvl="3" indent="-228600">
              <a:lnSpc>
                <a:spcPts val="1145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kafka-topics --zookeeper nttdsaamnp003/kafka --describe --topic demo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2&gt;/dev/null</a:t>
            </a:r>
            <a:endParaRPr sz="1000">
              <a:latin typeface="Times New Roman"/>
              <a:cs typeface="Times New Roman"/>
            </a:endParaRPr>
          </a:p>
          <a:p>
            <a:pPr marL="812800" lvl="3" indent="-228600">
              <a:lnSpc>
                <a:spcPts val="1145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kafka-topics --zookeeper nttdsaamnp003/kafka --delete --topic testdemo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2&gt;/dev/null</a:t>
            </a:r>
            <a:endParaRPr sz="1000">
              <a:latin typeface="Times New Roman"/>
              <a:cs typeface="Times New Roman"/>
            </a:endParaRPr>
          </a:p>
          <a:p>
            <a:pPr marL="812800" lvl="3" indent="-228600">
              <a:lnSpc>
                <a:spcPts val="1175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kafka-topics --zookeeper nttdsaamnp003/kafka --describe --topic demo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2&gt;/dev/null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596900" indent="-127635">
              <a:lnSpc>
                <a:spcPts val="1175"/>
              </a:lnSpc>
              <a:spcBef>
                <a:spcPts val="5"/>
              </a:spcBef>
              <a:buAutoNum type="arabicPeriod" startAt="4"/>
              <a:tabLst>
                <a:tab pos="597535" algn="l"/>
              </a:tabLst>
            </a:pPr>
            <a:r>
              <a:rPr sz="1000" spc="-5" dirty="0">
                <a:latin typeface="Times New Roman"/>
                <a:cs typeface="Times New Roman"/>
              </a:rPr>
              <a:t>Permission assigning through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sentry</a:t>
            </a:r>
            <a:endParaRPr sz="1000">
              <a:latin typeface="Times New Roman"/>
              <a:cs typeface="Times New Roman"/>
            </a:endParaRPr>
          </a:p>
          <a:p>
            <a:pPr marL="701040" lvl="1" indent="-128270">
              <a:lnSpc>
                <a:spcPts val="1175"/>
              </a:lnSpc>
              <a:buAutoNum type="arabicPeriod"/>
              <a:tabLst>
                <a:tab pos="701675" algn="l"/>
              </a:tabLst>
            </a:pPr>
            <a:r>
              <a:rPr sz="1000" spc="-5" dirty="0">
                <a:latin typeface="Times New Roman"/>
                <a:cs typeface="Times New Roman"/>
              </a:rPr>
              <a:t>Creating user group </a:t>
            </a:r>
            <a:r>
              <a:rPr sz="1000" dirty="0">
                <a:latin typeface="Times New Roman"/>
                <a:cs typeface="Times New Roman"/>
              </a:rPr>
              <a:t>and </a:t>
            </a:r>
            <a:r>
              <a:rPr sz="1000" spc="-5" dirty="0">
                <a:latin typeface="Times New Roman"/>
                <a:cs typeface="Times New Roman"/>
              </a:rPr>
              <a:t>adding AD user(should be executed on all </a:t>
            </a:r>
            <a:r>
              <a:rPr sz="1000" dirty="0">
                <a:latin typeface="Times New Roman"/>
                <a:cs typeface="Times New Roman"/>
              </a:rPr>
              <a:t>kafka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brokers)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900">
              <a:latin typeface="Times New Roman"/>
              <a:cs typeface="Times New Roman"/>
            </a:endParaRPr>
          </a:p>
          <a:p>
            <a:pPr marL="812800">
              <a:lnSpc>
                <a:spcPts val="1175"/>
              </a:lnSpc>
            </a:pPr>
            <a:r>
              <a:rPr sz="1000" spc="-5" dirty="0">
                <a:latin typeface="Times New Roman"/>
                <a:cs typeface="Times New Roman"/>
              </a:rPr>
              <a:t>groupadd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svc_kafka</a:t>
            </a:r>
            <a:endParaRPr sz="1000">
              <a:latin typeface="Times New Roman"/>
              <a:cs typeface="Times New Roman"/>
            </a:endParaRPr>
          </a:p>
          <a:p>
            <a:pPr marL="819150" marR="3483610" indent="-6985">
              <a:lnSpc>
                <a:spcPts val="115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chmod </a:t>
            </a:r>
            <a:r>
              <a:rPr sz="1000" dirty="0">
                <a:latin typeface="Times New Roman"/>
                <a:cs typeface="Times New Roman"/>
              </a:rPr>
              <a:t>-aG </a:t>
            </a:r>
            <a:r>
              <a:rPr sz="1000" spc="-5" dirty="0">
                <a:latin typeface="Times New Roman"/>
                <a:cs typeface="Times New Roman"/>
              </a:rPr>
              <a:t>svc_kafka svc_kafka  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svc_kafka</a:t>
            </a:r>
            <a:endParaRPr sz="1000">
              <a:latin typeface="Times New Roman"/>
              <a:cs typeface="Times New Roman"/>
            </a:endParaRPr>
          </a:p>
          <a:p>
            <a:pPr marL="954405" lvl="1" indent="-370205">
              <a:lnSpc>
                <a:spcPts val="1100"/>
              </a:lnSpc>
              <a:buAutoNum type="arabicPeriod" startAt="2"/>
              <a:tabLst>
                <a:tab pos="953769" algn="l"/>
                <a:tab pos="954405" algn="l"/>
              </a:tabLst>
            </a:pPr>
            <a:r>
              <a:rPr sz="1000" spc="-5" dirty="0">
                <a:latin typeface="Times New Roman"/>
                <a:cs typeface="Times New Roman"/>
              </a:rPr>
              <a:t>Before sentry operations, </a:t>
            </a:r>
            <a:r>
              <a:rPr sz="1000" dirty="0">
                <a:latin typeface="Times New Roman"/>
                <a:cs typeface="Times New Roman"/>
              </a:rPr>
              <a:t>you </a:t>
            </a:r>
            <a:r>
              <a:rPr sz="1000" spc="-10" dirty="0">
                <a:latin typeface="Times New Roman"/>
                <a:cs typeface="Times New Roman"/>
              </a:rPr>
              <a:t>must </a:t>
            </a:r>
            <a:r>
              <a:rPr sz="1000" spc="-5" dirty="0">
                <a:latin typeface="Times New Roman"/>
                <a:cs typeface="Times New Roman"/>
              </a:rPr>
              <a:t>kinit with kafka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45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cd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/var/run/cloudera-scm-agent/process/</a:t>
            </a:r>
            <a:endParaRPr sz="1000">
              <a:latin typeface="Times New Roman"/>
              <a:cs typeface="Times New Roman"/>
            </a:endParaRPr>
          </a:p>
          <a:p>
            <a:pPr marL="990600" marR="3413760" lvl="2" indent="-228600">
              <a:lnSpc>
                <a:spcPts val="1150"/>
              </a:lnSpc>
              <a:spcBef>
                <a:spcPts val="50"/>
              </a:spcBef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select the </a:t>
            </a:r>
            <a:r>
              <a:rPr sz="1000" dirty="0">
                <a:latin typeface="Times New Roman"/>
                <a:cs typeface="Times New Roman"/>
              </a:rPr>
              <a:t>kafka </a:t>
            </a:r>
            <a:r>
              <a:rPr sz="1000" spc="-5" dirty="0">
                <a:latin typeface="Times New Roman"/>
                <a:cs typeface="Times New Roman"/>
              </a:rPr>
              <a:t>runtime folder  ps -ef|grep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BRO</a:t>
            </a:r>
            <a:endParaRPr sz="1000">
              <a:latin typeface="Times New Roman"/>
              <a:cs typeface="Times New Roman"/>
            </a:endParaRPr>
          </a:p>
          <a:p>
            <a:pPr marL="990600">
              <a:lnSpc>
                <a:spcPts val="1100"/>
              </a:lnSpc>
            </a:pPr>
            <a:r>
              <a:rPr sz="1000" spc="-5" dirty="0">
                <a:latin typeface="Times New Roman"/>
                <a:cs typeface="Times New Roman"/>
              </a:rPr>
              <a:t>cd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{foldername}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50"/>
              </a:lnSpc>
              <a:buAutoNum type="arabicPeriod" startAt="3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kinit </a:t>
            </a:r>
            <a:r>
              <a:rPr sz="1000" dirty="0">
                <a:latin typeface="Times New Roman"/>
                <a:cs typeface="Times New Roman"/>
              </a:rPr>
              <a:t>-kt </a:t>
            </a:r>
            <a:r>
              <a:rPr sz="1000" spc="-5" dirty="0">
                <a:latin typeface="Times New Roman"/>
                <a:cs typeface="Times New Roman"/>
              </a:rPr>
              <a:t>kafka.keytab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kafka/nttkafkanp003.celcom.com.my@CELCOM.AD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75"/>
              </a:lnSpc>
              <a:buAutoNum type="arabicPeriod" startAt="3"/>
              <a:tabLst>
                <a:tab pos="990600" algn="l"/>
                <a:tab pos="991235" algn="l"/>
              </a:tabLst>
            </a:pPr>
            <a:r>
              <a:rPr sz="1000" dirty="0">
                <a:latin typeface="Times New Roman"/>
                <a:cs typeface="Times New Roman"/>
              </a:rPr>
              <a:t>check </a:t>
            </a:r>
            <a:r>
              <a:rPr sz="1000" spc="-5" dirty="0">
                <a:latin typeface="Times New Roman"/>
                <a:cs typeface="Times New Roman"/>
              </a:rPr>
              <a:t>keytab validation using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“klist”</a:t>
            </a:r>
            <a:endParaRPr sz="1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AutoNum type="arabicPeriod" startAt="3"/>
            </a:pPr>
            <a:endParaRPr sz="950">
              <a:latin typeface="Times New Roman"/>
              <a:cs typeface="Times New Roman"/>
            </a:endParaRPr>
          </a:p>
          <a:p>
            <a:pPr marL="812800" lvl="1" indent="-228600">
              <a:lnSpc>
                <a:spcPct val="100000"/>
              </a:lnSpc>
              <a:buAutoNum type="arabicPeriod" startAt="2"/>
              <a:tabLst>
                <a:tab pos="812165" algn="l"/>
                <a:tab pos="812800" algn="l"/>
              </a:tabLst>
            </a:pPr>
            <a:r>
              <a:rPr sz="1000" spc="-5" dirty="0">
                <a:latin typeface="Times New Roman"/>
                <a:cs typeface="Times New Roman"/>
              </a:rPr>
              <a:t>Sentry operations - adding 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producer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95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75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</a:t>
            </a:r>
            <a:r>
              <a:rPr sz="1000" dirty="0">
                <a:latin typeface="Times New Roman"/>
                <a:cs typeface="Times New Roman"/>
              </a:rPr>
              <a:t>-cr </a:t>
            </a:r>
            <a:r>
              <a:rPr sz="1000" spc="-5" dirty="0">
                <a:latin typeface="Times New Roman"/>
                <a:cs typeface="Times New Roman"/>
              </a:rPr>
              <a:t>-r kafka_demo_w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2&gt;/dev/null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50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-gpr </a:t>
            </a:r>
            <a:r>
              <a:rPr sz="1000" dirty="0">
                <a:latin typeface="Times New Roman"/>
                <a:cs typeface="Times New Roman"/>
              </a:rPr>
              <a:t>-r </a:t>
            </a:r>
            <a:r>
              <a:rPr sz="1000" spc="-5" dirty="0">
                <a:latin typeface="Times New Roman"/>
                <a:cs typeface="Times New Roman"/>
              </a:rPr>
              <a:t>kafka_demo_w </a:t>
            </a:r>
            <a:r>
              <a:rPr sz="1000" dirty="0">
                <a:latin typeface="Times New Roman"/>
                <a:cs typeface="Times New Roman"/>
              </a:rPr>
              <a:t>-p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"Host=10.5.130.42-&gt;Topic=demo-&gt;Action=describe"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50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-gpr </a:t>
            </a:r>
            <a:r>
              <a:rPr sz="1000" dirty="0">
                <a:latin typeface="Times New Roman"/>
                <a:cs typeface="Times New Roman"/>
              </a:rPr>
              <a:t>-r </a:t>
            </a:r>
            <a:r>
              <a:rPr sz="1000" spc="-5" dirty="0">
                <a:latin typeface="Times New Roman"/>
                <a:cs typeface="Times New Roman"/>
              </a:rPr>
              <a:t>kafka_demo_w </a:t>
            </a:r>
            <a:r>
              <a:rPr sz="1000" dirty="0">
                <a:latin typeface="Times New Roman"/>
                <a:cs typeface="Times New Roman"/>
              </a:rPr>
              <a:t>-p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"Host=10.5.130.42-&gt;Topic=demo-&gt;Action=write"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45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-arg </a:t>
            </a:r>
            <a:r>
              <a:rPr sz="1000" dirty="0">
                <a:latin typeface="Times New Roman"/>
                <a:cs typeface="Times New Roman"/>
              </a:rPr>
              <a:t>-r </a:t>
            </a:r>
            <a:r>
              <a:rPr sz="1000" spc="-5" dirty="0">
                <a:latin typeface="Times New Roman"/>
                <a:cs typeface="Times New Roman"/>
              </a:rPr>
              <a:t>kafka_demo_w </a:t>
            </a:r>
            <a:r>
              <a:rPr sz="1000" dirty="0">
                <a:latin typeface="Times New Roman"/>
                <a:cs typeface="Times New Roman"/>
              </a:rPr>
              <a:t>-g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svc_kafka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70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-lr -g svc_kafka </a:t>
            </a:r>
            <a:r>
              <a:rPr sz="1000" spc="-10" dirty="0">
                <a:latin typeface="Times New Roman"/>
                <a:cs typeface="Times New Roman"/>
              </a:rPr>
              <a:t>|grep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kafka_demo_w</a:t>
            </a:r>
            <a:endParaRPr sz="1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762000" lvl="1" indent="-17843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762635" algn="l"/>
              </a:tabLst>
            </a:pPr>
            <a:r>
              <a:rPr sz="1000" spc="-5" dirty="0">
                <a:latin typeface="Times New Roman"/>
                <a:cs typeface="Times New Roman"/>
              </a:rPr>
              <a:t>Sentry operations – adding a consumer with consumer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group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95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75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</a:t>
            </a:r>
            <a:r>
              <a:rPr sz="1000" dirty="0">
                <a:latin typeface="Times New Roman"/>
                <a:cs typeface="Times New Roman"/>
              </a:rPr>
              <a:t>-cr </a:t>
            </a:r>
            <a:r>
              <a:rPr sz="1000" spc="-5" dirty="0">
                <a:latin typeface="Times New Roman"/>
                <a:cs typeface="Times New Roman"/>
              </a:rPr>
              <a:t>-r kafka_demo_r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2&gt;/dev/null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45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-gpr </a:t>
            </a:r>
            <a:r>
              <a:rPr sz="1000" dirty="0">
                <a:latin typeface="Times New Roman"/>
                <a:cs typeface="Times New Roman"/>
              </a:rPr>
              <a:t>-r </a:t>
            </a:r>
            <a:r>
              <a:rPr sz="1000" spc="-5" dirty="0">
                <a:latin typeface="Times New Roman"/>
                <a:cs typeface="Times New Roman"/>
              </a:rPr>
              <a:t>kafka_demo_r -p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"Host=10.5.130.42-&gt;Topic=demo-&gt;Action=describe"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45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-gpr </a:t>
            </a:r>
            <a:r>
              <a:rPr sz="1000" dirty="0">
                <a:latin typeface="Times New Roman"/>
                <a:cs typeface="Times New Roman"/>
              </a:rPr>
              <a:t>-r </a:t>
            </a:r>
            <a:r>
              <a:rPr sz="1000" spc="-5" dirty="0">
                <a:latin typeface="Times New Roman"/>
                <a:cs typeface="Times New Roman"/>
              </a:rPr>
              <a:t>kafka_demo_r -p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"Host=10.5.130.42-&gt;Topic=demo-&gt;Action=read"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50"/>
              </a:lnSpc>
              <a:buAutoNum type="arabicPeriod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-gpr </a:t>
            </a:r>
            <a:r>
              <a:rPr sz="1000" dirty="0">
                <a:latin typeface="Times New Roman"/>
                <a:cs typeface="Times New Roman"/>
              </a:rPr>
              <a:t>-r </a:t>
            </a:r>
            <a:r>
              <a:rPr sz="1000" spc="-5" dirty="0">
                <a:latin typeface="Times New Roman"/>
                <a:cs typeface="Times New Roman"/>
              </a:rPr>
              <a:t>kafka_allowed_group_list </a:t>
            </a:r>
            <a:r>
              <a:rPr sz="1000" dirty="0">
                <a:latin typeface="Times New Roman"/>
                <a:cs typeface="Times New Roman"/>
              </a:rPr>
              <a:t>-p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"Host=10.5.130.42-</a:t>
            </a:r>
            <a:endParaRPr sz="1000">
              <a:latin typeface="Times New Roman"/>
              <a:cs typeface="Times New Roman"/>
            </a:endParaRPr>
          </a:p>
          <a:p>
            <a:pPr marL="990600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&gt;consumergroup=demo_group-&gt;Action=describe"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50"/>
              </a:lnSpc>
              <a:buAutoNum type="arabicPeriod" startAt="5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-gpr </a:t>
            </a:r>
            <a:r>
              <a:rPr sz="1000" dirty="0">
                <a:latin typeface="Times New Roman"/>
                <a:cs typeface="Times New Roman"/>
              </a:rPr>
              <a:t>-r </a:t>
            </a:r>
            <a:r>
              <a:rPr sz="1000" spc="-5" dirty="0">
                <a:latin typeface="Times New Roman"/>
                <a:cs typeface="Times New Roman"/>
              </a:rPr>
              <a:t>kafka_allowed_group_list </a:t>
            </a:r>
            <a:r>
              <a:rPr sz="1000" dirty="0">
                <a:latin typeface="Times New Roman"/>
                <a:cs typeface="Times New Roman"/>
              </a:rPr>
              <a:t>-p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"Host=10.5.130.42-</a:t>
            </a:r>
            <a:endParaRPr sz="1000">
              <a:latin typeface="Times New Roman"/>
              <a:cs typeface="Times New Roman"/>
            </a:endParaRPr>
          </a:p>
          <a:p>
            <a:pPr marL="990600">
              <a:lnSpc>
                <a:spcPts val="1145"/>
              </a:lnSpc>
            </a:pPr>
            <a:r>
              <a:rPr sz="1000" spc="-5" dirty="0">
                <a:latin typeface="Times New Roman"/>
                <a:cs typeface="Times New Roman"/>
              </a:rPr>
              <a:t>&gt;consumergroup=demo_group-&gt;Action=read"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45"/>
              </a:lnSpc>
              <a:buAutoNum type="arabicPeriod" startAt="6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-arg </a:t>
            </a:r>
            <a:r>
              <a:rPr sz="1000" dirty="0">
                <a:latin typeface="Times New Roman"/>
                <a:cs typeface="Times New Roman"/>
              </a:rPr>
              <a:t>-r </a:t>
            </a:r>
            <a:r>
              <a:rPr sz="1000" spc="-5" dirty="0">
                <a:latin typeface="Times New Roman"/>
                <a:cs typeface="Times New Roman"/>
              </a:rPr>
              <a:t>kafka_demo_r -g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svc_kafka</a:t>
            </a:r>
            <a:endParaRPr sz="1000">
              <a:latin typeface="Times New Roman"/>
              <a:cs typeface="Times New Roman"/>
            </a:endParaRPr>
          </a:p>
          <a:p>
            <a:pPr marL="990600" lvl="2" indent="-229235">
              <a:lnSpc>
                <a:spcPts val="1175"/>
              </a:lnSpc>
              <a:buAutoNum type="arabicPeriod" startAt="6"/>
              <a:tabLst>
                <a:tab pos="990600" algn="l"/>
                <a:tab pos="991235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kafka-sentry -lr -g svc_kafka </a:t>
            </a:r>
            <a:r>
              <a:rPr sz="1000" spc="-10" dirty="0">
                <a:latin typeface="Times New Roman"/>
                <a:cs typeface="Times New Roman"/>
              </a:rPr>
              <a:t>|grep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kafka_demo_r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200" y="894319"/>
            <a:ext cx="5389880" cy="2463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ts val="1175"/>
              </a:lnSpc>
              <a:spcBef>
                <a:spcPts val="95"/>
              </a:spcBef>
              <a:buAutoNum type="arabicPeriod" startAt="5"/>
              <a:tabLst>
                <a:tab pos="191135" algn="l"/>
              </a:tabLst>
            </a:pPr>
            <a:r>
              <a:rPr sz="1000" spc="-5" dirty="0">
                <a:latin typeface="Times New Roman"/>
                <a:cs typeface="Times New Roman"/>
              </a:rPr>
              <a:t>Running a console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producer</a:t>
            </a:r>
            <a:endParaRPr sz="1000">
              <a:latin typeface="Times New Roman"/>
              <a:cs typeface="Times New Roman"/>
            </a:endParaRPr>
          </a:p>
          <a:p>
            <a:pPr marL="419100" lvl="1" indent="-229235">
              <a:lnSpc>
                <a:spcPts val="1175"/>
              </a:lnSpc>
              <a:buAutoNum type="arabicPeriod"/>
              <a:tabLst>
                <a:tab pos="419100" algn="l"/>
                <a:tab pos="419734" algn="l"/>
              </a:tabLst>
            </a:pPr>
            <a:r>
              <a:rPr sz="1000" dirty="0">
                <a:latin typeface="Times New Roman"/>
                <a:cs typeface="Times New Roman"/>
              </a:rPr>
              <a:t>export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KAFKA_OPTS="-</a:t>
            </a:r>
            <a:endParaRPr sz="10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Times New Roman"/>
                <a:cs typeface="Times New Roman"/>
              </a:rPr>
              <a:t>Djava.security.auth.login.config=/home/kafka_adl/kafka_backup/scripts/jaas.conf";</a:t>
            </a:r>
            <a:endParaRPr sz="1000">
              <a:latin typeface="Times New Roman"/>
              <a:cs typeface="Times New Roman"/>
            </a:endParaRPr>
          </a:p>
          <a:p>
            <a:pPr marL="419100" marR="5080" lvl="1" indent="-228600">
              <a:lnSpc>
                <a:spcPct val="110000"/>
              </a:lnSpc>
              <a:buAutoNum type="arabicPeriod" startAt="2"/>
              <a:tabLst>
                <a:tab pos="419100" algn="l"/>
                <a:tab pos="419734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kafka-console-producer </a:t>
            </a:r>
            <a:r>
              <a:rPr sz="1000" spc="-10" dirty="0">
                <a:latin typeface="Times New Roman"/>
                <a:cs typeface="Times New Roman"/>
              </a:rPr>
              <a:t>--topic </a:t>
            </a:r>
            <a:r>
              <a:rPr sz="1000" spc="-5" dirty="0">
                <a:latin typeface="Times New Roman"/>
                <a:cs typeface="Times New Roman"/>
              </a:rPr>
              <a:t>demo --broker-list  nttkafkanp001.celcom.com.my:9093,nttkafkanp002.celcom.com.my:9093,nttkafkanp003.celcom.</a:t>
            </a:r>
            <a:endParaRPr sz="1000">
              <a:latin typeface="Times New Roman"/>
              <a:cs typeface="Times New Roman"/>
            </a:endParaRPr>
          </a:p>
          <a:p>
            <a:pPr marL="419100" marR="453390">
              <a:lnSpc>
                <a:spcPct val="110000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com.my:9093 --producer.config /home/kafka_adl/kafka_backup/scripts/producer-client-  ssl.properties;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170815">
              <a:lnSpc>
                <a:spcPts val="1175"/>
              </a:lnSpc>
              <a:buAutoNum type="arabicPeriod" startAt="6"/>
              <a:tabLst>
                <a:tab pos="241300" algn="l"/>
              </a:tabLst>
            </a:pPr>
            <a:r>
              <a:rPr sz="1000" spc="-5" dirty="0">
                <a:latin typeface="Times New Roman"/>
                <a:cs typeface="Times New Roman"/>
              </a:rPr>
              <a:t>Running a console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consumer</a:t>
            </a:r>
            <a:endParaRPr sz="1000">
              <a:latin typeface="Times New Roman"/>
              <a:cs typeface="Times New Roman"/>
            </a:endParaRPr>
          </a:p>
          <a:p>
            <a:pPr marL="408305" lvl="1" indent="-224154">
              <a:lnSpc>
                <a:spcPts val="1175"/>
              </a:lnSpc>
              <a:buAutoNum type="arabicPeriod"/>
              <a:tabLst>
                <a:tab pos="408305" algn="l"/>
                <a:tab pos="408940" algn="l"/>
              </a:tabLst>
            </a:pPr>
            <a:r>
              <a:rPr sz="1000" spc="-5" dirty="0">
                <a:latin typeface="Times New Roman"/>
                <a:cs typeface="Times New Roman"/>
              </a:rPr>
              <a:t>export KAFKA_OPTS="-</a:t>
            </a:r>
            <a:endParaRPr sz="10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Times New Roman"/>
                <a:cs typeface="Times New Roman"/>
              </a:rPr>
              <a:t>Djava.security.auth.login.config=/home/kafka_adl/kafka_backup/scripts/jaas.conf";</a:t>
            </a:r>
            <a:endParaRPr sz="1000">
              <a:latin typeface="Times New Roman"/>
              <a:cs typeface="Times New Roman"/>
            </a:endParaRPr>
          </a:p>
          <a:p>
            <a:pPr marL="413384" marR="10795" lvl="1" indent="-228600">
              <a:lnSpc>
                <a:spcPct val="110000"/>
              </a:lnSpc>
              <a:buAutoNum type="arabicPeriod" startAt="2"/>
              <a:tabLst>
                <a:tab pos="438150" algn="l"/>
                <a:tab pos="438784" algn="l"/>
              </a:tabLst>
            </a:pPr>
            <a:r>
              <a:rPr sz="1000" spc="-5" dirty="0">
                <a:latin typeface="Times New Roman"/>
                <a:cs typeface="Times New Roman"/>
              </a:rPr>
              <a:t>kafka-console-consumer --topic demo --bootstrap-server  nttkafkanp001.celcom.com.my:9093,nttkafkanp002.celcom.com.my:9093,nttkafkanp003.celcom.  com.my:9093 --from-beginning --consumer-property group.id=demo_group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--consumer.config</a:t>
            </a:r>
            <a:endParaRPr sz="10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135"/>
              </a:spcBef>
            </a:pPr>
            <a:r>
              <a:rPr sz="1000" spc="-5" dirty="0">
                <a:latin typeface="Times New Roman"/>
                <a:cs typeface="Times New Roman"/>
              </a:rPr>
              <a:t>/home/kafka_adl/kafka_backup/scripts/producer-client-ssl.properties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2&gt;/dev/null;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46"/>
            <a:ext cx="5962015" cy="189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070BF"/>
                </a:solidFill>
                <a:latin typeface="Times New Roman"/>
                <a:cs typeface="Times New Roman"/>
              </a:rPr>
              <a:t>8: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Kafka</a:t>
            </a:r>
            <a:r>
              <a:rPr sz="1400" b="1" spc="-2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Security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7851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 will see Kafka authentication and authorization. Also, we will look at Zookeeper  Authentication.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is Apache Kafka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several features added in the </a:t>
            </a:r>
            <a:r>
              <a:rPr sz="1200" spc="-10" dirty="0">
                <a:latin typeface="Times New Roman"/>
                <a:cs typeface="Times New Roman"/>
              </a:rPr>
              <a:t>Kafka </a:t>
            </a:r>
            <a:r>
              <a:rPr sz="1200" spc="-5" dirty="0">
                <a:latin typeface="Times New Roman"/>
                <a:cs typeface="Times New Roman"/>
              </a:rPr>
              <a:t>community, in </a:t>
            </a:r>
            <a:r>
              <a:rPr sz="1200" spc="-10" dirty="0">
                <a:latin typeface="Times New Roman"/>
                <a:cs typeface="Times New Roman"/>
              </a:rPr>
              <a:t>release </a:t>
            </a:r>
            <a:r>
              <a:rPr sz="1200" spc="-5" dirty="0">
                <a:latin typeface="Times New Roman"/>
                <a:cs typeface="Times New Roman"/>
              </a:rPr>
              <a:t>0.9.0.0. There is a </a:t>
            </a:r>
            <a:r>
              <a:rPr sz="1200" dirty="0">
                <a:latin typeface="Times New Roman"/>
                <a:cs typeface="Times New Roman"/>
              </a:rPr>
              <a:t>flexibility 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also,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together,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Kafka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821460"/>
            <a:ext cx="5962650" cy="2837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So, </a:t>
            </a:r>
            <a:r>
              <a:rPr sz="1200" dirty="0">
                <a:latin typeface="Times New Roman"/>
                <a:cs typeface="Times New Roman"/>
              </a:rPr>
              <a:t>the list </a:t>
            </a:r>
            <a:r>
              <a:rPr sz="1200" spc="-5" dirty="0">
                <a:latin typeface="Times New Roman"/>
                <a:cs typeface="Times New Roman"/>
              </a:rPr>
              <a:t>of currently supported security measures is mentioned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99085" marR="7620" indent="-287020" algn="just">
              <a:lnSpc>
                <a:spcPts val="1380"/>
              </a:lnSpc>
              <a:buAutoNum type="arabicPeriod"/>
              <a:tabLst>
                <a:tab pos="299720" algn="l"/>
              </a:tabLst>
            </a:pP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SSL </a:t>
            </a:r>
            <a:r>
              <a:rPr sz="1200" spc="-5" dirty="0">
                <a:latin typeface="Times New Roman"/>
                <a:cs typeface="Times New Roman"/>
              </a:rPr>
              <a:t>or SASL, authentication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connections to </a:t>
            </a:r>
            <a:r>
              <a:rPr sz="1200" spc="-10" dirty="0">
                <a:latin typeface="Times New Roman"/>
                <a:cs typeface="Times New Roman"/>
              </a:rPr>
              <a:t>Kafka </a:t>
            </a:r>
            <a:r>
              <a:rPr sz="1200" dirty="0">
                <a:latin typeface="Times New Roman"/>
                <a:cs typeface="Times New Roman"/>
              </a:rPr>
              <a:t>Brokers </a:t>
            </a:r>
            <a:r>
              <a:rPr sz="1200" spc="-5" dirty="0">
                <a:latin typeface="Times New Roman"/>
                <a:cs typeface="Times New Roman"/>
              </a:rPr>
              <a:t>from clients,  other tools are </a:t>
            </a:r>
            <a:r>
              <a:rPr sz="1200" dirty="0">
                <a:latin typeface="Times New Roman"/>
                <a:cs typeface="Times New Roman"/>
              </a:rPr>
              <a:t>possible. </a:t>
            </a:r>
            <a:r>
              <a:rPr sz="1200" spc="-5" dirty="0">
                <a:latin typeface="Times New Roman"/>
                <a:cs typeface="Times New Roman"/>
              </a:rPr>
              <a:t>It supports various SASL mechanisms: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584200" lvl="1" indent="-228600">
              <a:lnSpc>
                <a:spcPts val="1410"/>
              </a:lnSpc>
              <a:buSzPct val="83333"/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SASL/GSSAPI (Kerberos) – starting at version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0.9.0.0</a:t>
            </a:r>
            <a:endParaRPr sz="1200">
              <a:latin typeface="Times New Roman"/>
              <a:cs typeface="Times New Roman"/>
            </a:endParaRPr>
          </a:p>
          <a:p>
            <a:pPr marL="584200" lvl="1" indent="-228600">
              <a:lnSpc>
                <a:spcPts val="1380"/>
              </a:lnSpc>
              <a:buSzPct val="83333"/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SASL/PLAIN – starting at version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0.10.0.0</a:t>
            </a:r>
            <a:endParaRPr sz="1200">
              <a:latin typeface="Times New Roman"/>
              <a:cs typeface="Times New Roman"/>
            </a:endParaRPr>
          </a:p>
          <a:p>
            <a:pPr marL="584200" lvl="1" indent="-228600">
              <a:lnSpc>
                <a:spcPts val="1410"/>
              </a:lnSpc>
              <a:buSzPct val="83333"/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SASL/SCRAM-SHA-256 and SASL/SCRAM-SHA-512 – starting at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0.10.2.0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2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ts val="1380"/>
              </a:lnSpc>
              <a:spcBef>
                <a:spcPts val="5"/>
              </a:spcBef>
              <a:buAutoNum type="arabicPeriod"/>
              <a:tabLst>
                <a:tab pos="299720" algn="l"/>
              </a:tabLst>
            </a:pPr>
            <a:r>
              <a:rPr sz="1200" spc="-5" dirty="0">
                <a:latin typeface="Times New Roman"/>
                <a:cs typeface="Times New Roman"/>
              </a:rPr>
              <a:t>Also, </a:t>
            </a:r>
            <a:r>
              <a:rPr sz="1200" dirty="0">
                <a:latin typeface="Times New Roman"/>
                <a:cs typeface="Times New Roman"/>
              </a:rPr>
              <a:t>offers </a:t>
            </a:r>
            <a:r>
              <a:rPr sz="1200" spc="-5" dirty="0">
                <a:latin typeface="Times New Roman"/>
                <a:cs typeface="Times New Roman"/>
              </a:rPr>
              <a:t>authentication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connections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brokers to Zookeeper. </a:t>
            </a:r>
            <a:r>
              <a:rPr sz="1200" dirty="0">
                <a:latin typeface="Times New Roman"/>
                <a:cs typeface="Times New Roman"/>
              </a:rPr>
              <a:t>Moreover, </a:t>
            </a: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provides  </a:t>
            </a:r>
            <a:r>
              <a:rPr sz="1200" spc="-5" dirty="0">
                <a:latin typeface="Times New Roman"/>
                <a:cs typeface="Times New Roman"/>
              </a:rPr>
              <a:t>encryption of data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is transferring between brokers and Kafka clients or between  brokers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SSL,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584200" lvl="1" indent="-228600">
              <a:lnSpc>
                <a:spcPts val="1410"/>
              </a:lnSpc>
              <a:buSzPct val="83333"/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Authorization of reading/write operations 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clients.</a:t>
            </a:r>
            <a:endParaRPr sz="1200">
              <a:latin typeface="Times New Roman"/>
              <a:cs typeface="Times New Roman"/>
            </a:endParaRPr>
          </a:p>
          <a:p>
            <a:pPr marL="584200" marR="5080" lvl="1" indent="-228600">
              <a:lnSpc>
                <a:spcPts val="1380"/>
              </a:lnSpc>
              <a:spcBef>
                <a:spcPts val="70"/>
              </a:spcBef>
              <a:buSzPct val="83333"/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Here, authorization is </a:t>
            </a:r>
            <a:r>
              <a:rPr sz="1200" dirty="0">
                <a:latin typeface="Times New Roman"/>
                <a:cs typeface="Times New Roman"/>
              </a:rPr>
              <a:t>pluggable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supports </a:t>
            </a:r>
            <a:r>
              <a:rPr sz="1200" dirty="0">
                <a:latin typeface="Times New Roman"/>
                <a:cs typeface="Times New Roman"/>
              </a:rPr>
              <a:t>integration </a:t>
            </a:r>
            <a:r>
              <a:rPr sz="1200" spc="-5" dirty="0">
                <a:latin typeface="Times New Roman"/>
                <a:cs typeface="Times New Roman"/>
              </a:rPr>
              <a:t>with external authorization  services.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208524"/>
            <a:ext cx="5779412" cy="177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320"/>
            <a:ext cx="5964555" cy="6221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 algn="just">
              <a:lnSpc>
                <a:spcPts val="141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200" spc="-5" dirty="0">
                <a:latin typeface="Times New Roman"/>
                <a:cs typeface="Times New Roman"/>
              </a:rPr>
              <a:t>Note: Make </a:t>
            </a:r>
            <a:r>
              <a:rPr sz="1200" dirty="0">
                <a:latin typeface="Times New Roman"/>
                <a:cs typeface="Times New Roman"/>
              </a:rPr>
              <a:t>sure </a:t>
            </a:r>
            <a:r>
              <a:rPr sz="1200" spc="-5" dirty="0">
                <a:latin typeface="Times New Roman"/>
                <a:cs typeface="Times New Roman"/>
              </a:rPr>
              <a:t>that security 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optional.</a:t>
            </a:r>
            <a:endParaRPr sz="12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380"/>
              </a:lnSpc>
              <a:spcBef>
                <a:spcPts val="6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our cloudera cluster we have implemented sentry authentication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publisher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consumers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Reference -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https://docs.cloudera.com/documentation/enterprise/6/6.1/topics/sentry.html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64465" indent="-152400" algn="just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sz="1200" spc="-10" dirty="0">
                <a:latin typeface="Times New Roman"/>
                <a:cs typeface="Times New Roman"/>
              </a:rPr>
              <a:t>Need </a:t>
            </a:r>
            <a:r>
              <a:rPr sz="1200" spc="-5" dirty="0">
                <a:latin typeface="Times New Roman"/>
                <a:cs typeface="Times New Roman"/>
              </a:rPr>
              <a:t>for Kafka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marL="469900" marR="8255" lvl="1" indent="-228600" algn="just">
              <a:lnSpc>
                <a:spcPct val="143300"/>
              </a:lnSpc>
              <a:spcBef>
                <a:spcPts val="229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Basically,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Apache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plays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middle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back-  </a:t>
            </a:r>
            <a:r>
              <a:rPr sz="1200" spc="-5" dirty="0">
                <a:latin typeface="Times New Roman"/>
                <a:cs typeface="Times New Roman"/>
              </a:rPr>
              <a:t>end systems to share </a:t>
            </a:r>
            <a:r>
              <a:rPr sz="1200" dirty="0">
                <a:latin typeface="Times New Roman"/>
                <a:cs typeface="Times New Roman"/>
              </a:rPr>
              <a:t>real-time </a:t>
            </a:r>
            <a:r>
              <a:rPr sz="1200" spc="-5" dirty="0">
                <a:latin typeface="Times New Roman"/>
                <a:cs typeface="Times New Roman"/>
              </a:rPr>
              <a:t>data feeds with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other through Kafka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topics.</a:t>
            </a:r>
            <a:endParaRPr sz="1200">
              <a:latin typeface="Times New Roman"/>
              <a:cs typeface="Times New Roman"/>
            </a:endParaRPr>
          </a:p>
          <a:p>
            <a:pPr marL="469900" marR="7620" lvl="1" indent="-228600" algn="just">
              <a:lnSpc>
                <a:spcPct val="143300"/>
              </a:lnSpc>
              <a:spcBef>
                <a:spcPts val="10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Generally,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topic,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10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topics, </a:t>
            </a:r>
            <a:r>
              <a:rPr sz="1200" spc="-5" dirty="0">
                <a:latin typeface="Times New Roman"/>
                <a:cs typeface="Times New Roman"/>
              </a:rPr>
              <a:t>with a </a:t>
            </a:r>
            <a:r>
              <a:rPr sz="1200" dirty="0">
                <a:latin typeface="Times New Roman"/>
                <a:cs typeface="Times New Roman"/>
              </a:rPr>
              <a:t>standard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dirty="0">
                <a:latin typeface="Times New Roman"/>
                <a:cs typeface="Times New Roman"/>
              </a:rPr>
              <a:t> setup.</a:t>
            </a:r>
            <a:endParaRPr sz="1200">
              <a:latin typeface="Times New Roman"/>
              <a:cs typeface="Times New Roman"/>
            </a:endParaRPr>
          </a:p>
          <a:p>
            <a:pPr marL="469900" marR="5715" lvl="1" indent="-228600" algn="just">
              <a:lnSpc>
                <a:spcPct val="143700"/>
              </a:lnSpc>
              <a:spcBef>
                <a:spcPts val="5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However, it is a required to implement Kafka security when our company moves towards  a shared tenancy model while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teams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applications use the </a:t>
            </a:r>
            <a:r>
              <a:rPr sz="120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Cluster,  </a:t>
            </a:r>
            <a:r>
              <a:rPr sz="1200" spc="-5" dirty="0">
                <a:latin typeface="Times New Roman"/>
                <a:cs typeface="Times New Roman"/>
              </a:rPr>
              <a:t>or also when Kafka </a:t>
            </a:r>
            <a:r>
              <a:rPr sz="1200" dirty="0">
                <a:latin typeface="Times New Roman"/>
                <a:cs typeface="Times New Roman"/>
              </a:rPr>
              <a:t>Cluster </a:t>
            </a:r>
            <a:r>
              <a:rPr sz="1200" spc="-5" dirty="0">
                <a:latin typeface="Times New Roman"/>
                <a:cs typeface="Times New Roman"/>
              </a:rPr>
              <a:t>starts on boarding some critical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confidential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1050">
              <a:latin typeface="Times New Roman"/>
              <a:cs typeface="Times New Roman"/>
            </a:endParaRPr>
          </a:p>
          <a:p>
            <a:pPr marL="164465" indent="-152400" algn="just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Problems: Kafka Security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solving</a:t>
            </a:r>
            <a:endParaRPr sz="1200">
              <a:latin typeface="Times New Roman"/>
              <a:cs typeface="Times New Roman"/>
            </a:endParaRPr>
          </a:p>
          <a:p>
            <a:pPr marL="469900" marR="5715" lvl="1" indent="-228600" algn="just">
              <a:lnSpc>
                <a:spcPts val="1380"/>
              </a:lnSpc>
              <a:spcBef>
                <a:spcPts val="935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three </a:t>
            </a:r>
            <a:r>
              <a:rPr sz="1200" dirty="0">
                <a:latin typeface="Times New Roman"/>
                <a:cs typeface="Times New Roman"/>
              </a:rPr>
              <a:t>components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Kafka </a:t>
            </a:r>
            <a:r>
              <a:rPr sz="1200" spc="-5" dirty="0">
                <a:latin typeface="Times New Roman"/>
                <a:cs typeface="Times New Roman"/>
              </a:rPr>
              <a:t>Security, Encryption of data in-flight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SSL /  TLS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keeps </a:t>
            </a:r>
            <a:r>
              <a:rPr sz="1200" spc="-5" dirty="0">
                <a:latin typeface="Times New Roman"/>
                <a:cs typeface="Times New Roman"/>
              </a:rPr>
              <a:t>data encrypted between our producers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Kafka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-10" dirty="0">
                <a:latin typeface="Times New Roman"/>
                <a:cs typeface="Times New Roman"/>
              </a:rPr>
              <a:t>well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consumers </a:t>
            </a:r>
            <a:r>
              <a:rPr sz="1200" spc="-1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Kafka. </a:t>
            </a:r>
            <a:r>
              <a:rPr sz="1200" dirty="0">
                <a:latin typeface="Times New Roman"/>
                <a:cs typeface="Times New Roman"/>
              </a:rPr>
              <a:t>However, we can </a:t>
            </a:r>
            <a:r>
              <a:rPr sz="1200" spc="-5" dirty="0">
                <a:latin typeface="Times New Roman"/>
                <a:cs typeface="Times New Roman"/>
              </a:rPr>
              <a:t>say, it is a very common pattern everyone uses when </a:t>
            </a:r>
            <a:r>
              <a:rPr sz="1200" dirty="0">
                <a:latin typeface="Times New Roman"/>
                <a:cs typeface="Times New Roman"/>
              </a:rPr>
              <a:t>going </a:t>
            </a:r>
            <a:r>
              <a:rPr sz="1200" spc="-5" dirty="0">
                <a:latin typeface="Times New Roman"/>
                <a:cs typeface="Times New Roman"/>
              </a:rPr>
              <a:t>on  the web. Authentication using </a:t>
            </a:r>
            <a:r>
              <a:rPr sz="1200" dirty="0">
                <a:latin typeface="Times New Roman"/>
                <a:cs typeface="Times New Roman"/>
              </a:rPr>
              <a:t>SSL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SASL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1200">
              <a:latin typeface="Times New Roman"/>
              <a:cs typeface="Times New Roman"/>
            </a:endParaRPr>
          </a:p>
          <a:p>
            <a:pPr marL="469900" marR="6985" lvl="1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To authenticate to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Kafka </a:t>
            </a:r>
            <a:r>
              <a:rPr sz="1200" dirty="0">
                <a:latin typeface="Times New Roman"/>
                <a:cs typeface="Times New Roman"/>
              </a:rPr>
              <a:t>Cluster, </a:t>
            </a:r>
            <a:r>
              <a:rPr sz="1200" spc="-5" dirty="0">
                <a:latin typeface="Times New Roman"/>
                <a:cs typeface="Times New Roman"/>
              </a:rPr>
              <a:t>it allows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producers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consumers, which  verifies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identity.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1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secure way to enable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clients to </a:t>
            </a:r>
            <a:r>
              <a:rPr sz="1200" dirty="0">
                <a:latin typeface="Times New Roman"/>
                <a:cs typeface="Times New Roman"/>
              </a:rPr>
              <a:t>endorse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identity.  </a:t>
            </a:r>
            <a:r>
              <a:rPr sz="1200" spc="-5" dirty="0">
                <a:latin typeface="Times New Roman"/>
                <a:cs typeface="Times New Roman"/>
              </a:rPr>
              <a:t>That helps well in the authorization.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1200">
              <a:latin typeface="Times New Roman"/>
              <a:cs typeface="Times New Roman"/>
            </a:endParaRPr>
          </a:p>
          <a:p>
            <a:pPr marL="469900" marR="6985" lvl="1" indent="-228600" algn="just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order </a:t>
            </a:r>
            <a:r>
              <a:rPr sz="1200" spc="-5" dirty="0">
                <a:latin typeface="Times New Roman"/>
                <a:cs typeface="Times New Roman"/>
              </a:rPr>
              <a:t>to determine </a:t>
            </a:r>
            <a:r>
              <a:rPr sz="1200" dirty="0">
                <a:latin typeface="Times New Roman"/>
                <a:cs typeface="Times New Roman"/>
              </a:rPr>
              <a:t>whether </a:t>
            </a:r>
            <a:r>
              <a:rPr sz="1200" spc="-5" dirty="0">
                <a:latin typeface="Times New Roman"/>
                <a:cs typeface="Times New Roman"/>
              </a:rPr>
              <a:t>a client would be authorized to </a:t>
            </a:r>
            <a:r>
              <a:rPr sz="1200" dirty="0">
                <a:latin typeface="Times New Roman"/>
                <a:cs typeface="Times New Roman"/>
              </a:rPr>
              <a:t>write </a:t>
            </a:r>
            <a:r>
              <a:rPr sz="1200" spc="-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read </a:t>
            </a:r>
            <a:r>
              <a:rPr sz="1200" spc="-5" dirty="0">
                <a:latin typeface="Times New Roman"/>
                <a:cs typeface="Times New Roman"/>
              </a:rPr>
              <a:t>to some topic,  our Kafka brokers </a:t>
            </a:r>
            <a:r>
              <a:rPr sz="1200" dirty="0">
                <a:latin typeface="Times New Roman"/>
                <a:cs typeface="Times New Roman"/>
              </a:rPr>
              <a:t>can run </a:t>
            </a:r>
            <a:r>
              <a:rPr sz="1200" spc="-5" dirty="0">
                <a:latin typeface="Times New Roman"/>
                <a:cs typeface="Times New Roman"/>
              </a:rPr>
              <a:t>our clients against access control lists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(ACL).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46"/>
            <a:ext cx="5964555" cy="200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070BF"/>
                </a:solidFill>
                <a:latin typeface="Times New Roman"/>
                <a:cs typeface="Times New Roman"/>
              </a:rPr>
              <a:t>1: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Apache Kafka Tutorial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concept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cover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major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topics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Apache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03299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moving </a:t>
            </a:r>
            <a:r>
              <a:rPr sz="1200" spc="-5" dirty="0">
                <a:latin typeface="Times New Roman"/>
                <a:cs typeface="Times New Roman"/>
              </a:rPr>
              <a:t>on to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Kafka tutorial, </a:t>
            </a:r>
            <a:r>
              <a:rPr sz="1200" dirty="0">
                <a:latin typeface="Times New Roman"/>
                <a:cs typeface="Times New Roman"/>
              </a:rPr>
              <a:t>you can </a:t>
            </a:r>
            <a:r>
              <a:rPr sz="1200" spc="-5" dirty="0">
                <a:latin typeface="Times New Roman"/>
                <a:cs typeface="Times New Roman"/>
              </a:rPr>
              <a:t>learn the theory part </a:t>
            </a:r>
            <a:r>
              <a:rPr sz="1200" spc="-10" dirty="0">
                <a:latin typeface="Times New Roman"/>
                <a:cs typeface="Times New Roman"/>
              </a:rPr>
              <a:t>here </a:t>
            </a:r>
            <a:r>
              <a:rPr sz="1200" spc="-5" dirty="0">
                <a:latin typeface="Times New Roman"/>
                <a:cs typeface="Times New Roman"/>
              </a:rPr>
              <a:t>and for  implementing the concepts through real-time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projects,</a:t>
            </a:r>
            <a:endParaRPr sz="1200">
              <a:latin typeface="Times New Roman"/>
              <a:cs typeface="Times New Roman"/>
            </a:endParaRPr>
          </a:p>
          <a:p>
            <a:pPr marL="469900" marR="6985" indent="-228600">
              <a:lnSpc>
                <a:spcPct val="103299"/>
              </a:lnSpc>
              <a:spcBef>
                <a:spcPts val="1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case we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considering Cloudera Kafka </a:t>
            </a:r>
            <a:r>
              <a:rPr sz="1200" dirty="0">
                <a:latin typeface="Times New Roman"/>
                <a:cs typeface="Times New Roman"/>
              </a:rPr>
              <a:t>guideline </a:t>
            </a:r>
            <a:r>
              <a:rPr sz="1200" spc="-5" dirty="0">
                <a:latin typeface="Times New Roman"/>
                <a:cs typeface="Times New Roman"/>
              </a:rPr>
              <a:t>and principles to implement  accordingly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Reference: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https://docs.cloudera.com/documentation/enterprise/6/6.1/topics/kafka.html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7668" y="3639311"/>
            <a:ext cx="5609756" cy="3046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4172" y="8721583"/>
            <a:ext cx="146939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AXIATA DIGITAL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LABS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2927" y="1481327"/>
            <a:ext cx="1633728" cy="87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3211" y="5068942"/>
            <a:ext cx="1355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End!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343"/>
            <a:ext cx="5964555" cy="2207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8440" lvl="1" indent="-206375">
              <a:lnSpc>
                <a:spcPct val="100000"/>
              </a:lnSpc>
              <a:spcBef>
                <a:spcPts val="90"/>
              </a:spcBef>
              <a:buSzPct val="92307"/>
              <a:buAutoNum type="arabicPeriod"/>
              <a:tabLst>
                <a:tab pos="219075" algn="l"/>
              </a:tabLst>
            </a:pPr>
            <a:r>
              <a:rPr sz="1300" spc="-5" dirty="0">
                <a:solidFill>
                  <a:srgbClr val="2F5495"/>
                </a:solidFill>
                <a:latin typeface="Times New Roman"/>
                <a:cs typeface="Times New Roman"/>
              </a:rPr>
              <a:t>: What </a:t>
            </a:r>
            <a:r>
              <a:rPr sz="1300" spc="5" dirty="0">
                <a:solidFill>
                  <a:srgbClr val="2F5495"/>
                </a:solidFill>
                <a:latin typeface="Times New Roman"/>
                <a:cs typeface="Times New Roman"/>
              </a:rPr>
              <a:t>is</a:t>
            </a:r>
            <a:r>
              <a:rPr sz="1300" spc="-20" dirty="0">
                <a:solidFill>
                  <a:srgbClr val="2F5495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F5495"/>
                </a:solidFill>
                <a:latin typeface="Times New Roman"/>
                <a:cs typeface="Times New Roman"/>
              </a:rPr>
              <a:t>kafka?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F5495"/>
              </a:buClr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marR="6985" lvl="2" indent="-228600">
              <a:lnSpc>
                <a:spcPts val="138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Apache Kafka is a fast, scalable, fault-tolerant messaging system which enables  communication between producers and consumers using message-based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topics.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high-end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050">
              <a:latin typeface="Times New Roman"/>
              <a:cs typeface="Times New Roman"/>
            </a:endParaRPr>
          </a:p>
          <a:p>
            <a:pPr marL="469900" marR="5080" lvl="2" indent="-228600">
              <a:lnSpc>
                <a:spcPts val="138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allows many permanent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ad-hoc consumers.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of the </a:t>
            </a:r>
            <a:r>
              <a:rPr sz="1200" dirty="0">
                <a:latin typeface="Times New Roman"/>
                <a:cs typeface="Times New Roman"/>
              </a:rPr>
              <a:t>best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Kafka is, it is  highly available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resilient to node failures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supports automatic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recovery.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000">
              <a:latin typeface="Times New Roman"/>
              <a:cs typeface="Times New Roman"/>
            </a:endParaRPr>
          </a:p>
          <a:p>
            <a:pPr marL="469900" marR="9525" lvl="2" indent="-228600">
              <a:lnSpc>
                <a:spcPts val="138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This feature makes </a:t>
            </a:r>
            <a:r>
              <a:rPr sz="1200" dirty="0">
                <a:latin typeface="Times New Roman"/>
                <a:cs typeface="Times New Roman"/>
              </a:rPr>
              <a:t>Apache </a:t>
            </a:r>
            <a:r>
              <a:rPr sz="1200" spc="-5" dirty="0">
                <a:latin typeface="Times New Roman"/>
                <a:cs typeface="Times New Roman"/>
              </a:rPr>
              <a:t>Kafka ideal for communication and integration between  components of large-scale data systems in real-world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530911"/>
            <a:ext cx="5961380" cy="2363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8440" lvl="1" indent="-206375">
              <a:lnSpc>
                <a:spcPct val="100000"/>
              </a:lnSpc>
              <a:spcBef>
                <a:spcPts val="90"/>
              </a:spcBef>
              <a:buSzPct val="92307"/>
              <a:buAutoNum type="arabicPeriod" startAt="2"/>
              <a:tabLst>
                <a:tab pos="219075" algn="l"/>
              </a:tabLst>
            </a:pPr>
            <a:r>
              <a:rPr sz="1300" spc="-5" dirty="0">
                <a:solidFill>
                  <a:srgbClr val="2F5495"/>
                </a:solidFill>
                <a:latin typeface="Times New Roman"/>
                <a:cs typeface="Times New Roman"/>
              </a:rPr>
              <a:t>: Messaging </a:t>
            </a:r>
            <a:r>
              <a:rPr sz="1300" dirty="0">
                <a:solidFill>
                  <a:srgbClr val="2F5495"/>
                </a:solidFill>
                <a:latin typeface="Times New Roman"/>
                <a:cs typeface="Times New Roman"/>
              </a:rPr>
              <a:t>Systems </a:t>
            </a:r>
            <a:r>
              <a:rPr sz="1300" spc="-5" dirty="0">
                <a:solidFill>
                  <a:srgbClr val="2F5495"/>
                </a:solidFill>
                <a:latin typeface="Times New Roman"/>
                <a:cs typeface="Times New Roman"/>
              </a:rPr>
              <a:t>in</a:t>
            </a:r>
            <a:r>
              <a:rPr sz="1300" spc="-15" dirty="0">
                <a:solidFill>
                  <a:srgbClr val="2F5495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F5495"/>
                </a:solidFill>
                <a:latin typeface="Times New Roman"/>
                <a:cs typeface="Times New Roman"/>
              </a:rPr>
              <a:t>Kafka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F5495"/>
              </a:buClr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469900" marR="5080" lvl="2" indent="-228600">
              <a:lnSpc>
                <a:spcPts val="138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main task of managing system is to transfer data from one </a:t>
            </a:r>
            <a:r>
              <a:rPr sz="1200" dirty="0">
                <a:latin typeface="Times New Roman"/>
                <a:cs typeface="Times New Roman"/>
              </a:rPr>
              <a:t>application </a:t>
            </a:r>
            <a:r>
              <a:rPr sz="1200" spc="-5" dirty="0">
                <a:latin typeface="Times New Roman"/>
                <a:cs typeface="Times New Roman"/>
              </a:rPr>
              <a:t>to another so  that the applications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mainly </a:t>
            </a:r>
            <a:r>
              <a:rPr sz="1200" dirty="0">
                <a:latin typeface="Times New Roman"/>
                <a:cs typeface="Times New Roman"/>
              </a:rPr>
              <a:t>work </a:t>
            </a:r>
            <a:r>
              <a:rPr sz="1200" spc="-5" dirty="0">
                <a:latin typeface="Times New Roman"/>
                <a:cs typeface="Times New Roman"/>
              </a:rPr>
              <a:t>on data </a:t>
            </a:r>
            <a:r>
              <a:rPr sz="1200" dirty="0">
                <a:latin typeface="Times New Roman"/>
                <a:cs typeface="Times New Roman"/>
              </a:rPr>
              <a:t>without </a:t>
            </a:r>
            <a:r>
              <a:rPr sz="1200" spc="-5" dirty="0">
                <a:latin typeface="Times New Roman"/>
                <a:cs typeface="Times New Roman"/>
              </a:rPr>
              <a:t>worrying about sharing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Wingdings"/>
              <a:buChar char=""/>
            </a:pPr>
            <a:endParaRPr sz="1200">
              <a:latin typeface="Times New Roman"/>
              <a:cs typeface="Times New Roman"/>
            </a:endParaRPr>
          </a:p>
          <a:p>
            <a:pPr marL="469900" marR="5080" lvl="2" indent="-228600">
              <a:lnSpc>
                <a:spcPts val="138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Distributed messaging is based on the reliable message queuing process. Messages are  queued </a:t>
            </a:r>
            <a:r>
              <a:rPr sz="1200" dirty="0">
                <a:latin typeface="Times New Roman"/>
                <a:cs typeface="Times New Roman"/>
              </a:rPr>
              <a:t>non-synchronously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messaging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client applications.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 are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messaging patterns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to point messaging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5688" y="6067044"/>
            <a:ext cx="3213899" cy="2188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512" y="901988"/>
            <a:ext cx="5561965" cy="10725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5080" indent="-228600" algn="just">
              <a:lnSpc>
                <a:spcPts val="1380"/>
              </a:lnSpc>
              <a:spcBef>
                <a:spcPts val="19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messaging system, messages continue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remain in a </a:t>
            </a:r>
            <a:r>
              <a:rPr sz="1200" dirty="0">
                <a:latin typeface="Times New Roman"/>
                <a:cs typeface="Times New Roman"/>
              </a:rPr>
              <a:t>queue. </a:t>
            </a:r>
            <a:r>
              <a:rPr sz="1200" spc="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-5" dirty="0">
                <a:latin typeface="Times New Roman"/>
                <a:cs typeface="Times New Roman"/>
              </a:rPr>
              <a:t>one  consumer can consume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messages in the queue but only one consumer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consume 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buFont typeface="Symbol"/>
              <a:buChar char="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consumer reads the message in the queue, the message </a:t>
            </a:r>
            <a:r>
              <a:rPr sz="1200" dirty="0">
                <a:latin typeface="Times New Roman"/>
                <a:cs typeface="Times New Roman"/>
              </a:rPr>
              <a:t>disappears </a:t>
            </a:r>
            <a:r>
              <a:rPr sz="1200" spc="-5" dirty="0">
                <a:latin typeface="Times New Roman"/>
                <a:cs typeface="Times New Roman"/>
              </a:rPr>
              <a:t>from that  queue.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2421416"/>
            <a:ext cx="247840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Publish-subscribe </a:t>
            </a:r>
            <a:r>
              <a:rPr sz="1200" dirty="0">
                <a:latin typeface="Times New Roman"/>
                <a:cs typeface="Times New Roman"/>
              </a:rPr>
              <a:t>messaging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016788"/>
            <a:ext cx="5964555" cy="37503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27100" marR="5715" indent="-228600" algn="just">
              <a:lnSpc>
                <a:spcPts val="1380"/>
              </a:lnSpc>
              <a:spcBef>
                <a:spcPts val="190"/>
              </a:spcBef>
              <a:buFont typeface="Symbol"/>
              <a:buChar char=""/>
              <a:tabLst>
                <a:tab pos="9271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Topic.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Contrary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Point  to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messaging system, consumers can take </a:t>
            </a:r>
            <a:r>
              <a:rPr sz="1200" dirty="0">
                <a:latin typeface="Times New Roman"/>
                <a:cs typeface="Times New Roman"/>
              </a:rPr>
              <a:t>more than one topic and </a:t>
            </a:r>
            <a:r>
              <a:rPr sz="1200" spc="-5" dirty="0">
                <a:latin typeface="Times New Roman"/>
                <a:cs typeface="Times New Roman"/>
              </a:rPr>
              <a:t>consume  every message in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927100" marR="5715" indent="-228600" algn="just">
              <a:lnSpc>
                <a:spcPts val="1390"/>
              </a:lnSpc>
              <a:spcBef>
                <a:spcPts val="5"/>
              </a:spcBef>
              <a:buFont typeface="Symbol"/>
              <a:buChar char="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Message producers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known as publishers and </a:t>
            </a:r>
            <a:r>
              <a:rPr sz="1200" spc="-10" dirty="0">
                <a:latin typeface="Times New Roman"/>
                <a:cs typeface="Times New Roman"/>
              </a:rPr>
              <a:t>Kafka </a:t>
            </a:r>
            <a:r>
              <a:rPr sz="1200" spc="-5" dirty="0">
                <a:latin typeface="Times New Roman"/>
                <a:cs typeface="Times New Roman"/>
              </a:rPr>
              <a:t>consumers </a:t>
            </a:r>
            <a:r>
              <a:rPr sz="1200" dirty="0">
                <a:latin typeface="Times New Roman"/>
                <a:cs typeface="Times New Roman"/>
              </a:rPr>
              <a:t>are known </a:t>
            </a:r>
            <a:r>
              <a:rPr sz="1200" spc="-5" dirty="0">
                <a:latin typeface="Times New Roman"/>
                <a:cs typeface="Times New Roman"/>
              </a:rPr>
              <a:t>as  subscribers.</a:t>
            </a:r>
            <a:endParaRPr sz="1200">
              <a:latin typeface="Times New Roman"/>
              <a:cs typeface="Times New Roman"/>
            </a:endParaRPr>
          </a:p>
          <a:p>
            <a:pPr marL="218440" lvl="1" indent="-206375">
              <a:lnSpc>
                <a:spcPct val="100000"/>
              </a:lnSpc>
              <a:spcBef>
                <a:spcPts val="1100"/>
              </a:spcBef>
              <a:buSzPct val="92307"/>
              <a:buAutoNum type="arabicPeriod" startAt="3"/>
              <a:tabLst>
                <a:tab pos="219075" algn="l"/>
              </a:tabLst>
            </a:pPr>
            <a:r>
              <a:rPr sz="1300" spc="-5" dirty="0">
                <a:solidFill>
                  <a:srgbClr val="2F5495"/>
                </a:solidFill>
                <a:latin typeface="Times New Roman"/>
                <a:cs typeface="Times New Roman"/>
              </a:rPr>
              <a:t>: History of Apache</a:t>
            </a:r>
            <a:r>
              <a:rPr sz="1300" spc="15" dirty="0">
                <a:solidFill>
                  <a:srgbClr val="2F5495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F5495"/>
                </a:solidFill>
                <a:latin typeface="Times New Roman"/>
                <a:cs typeface="Times New Roman"/>
              </a:rPr>
              <a:t>Kafka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F5495"/>
              </a:buClr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927100" marR="5715" lvl="2" indent="-228600" algn="just">
              <a:lnSpc>
                <a:spcPts val="1380"/>
              </a:lnSpc>
              <a:spcBef>
                <a:spcPts val="5"/>
              </a:spcBef>
              <a:buFont typeface="Wingdings"/>
              <a:buChar char="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Previously, LinkedIn </a:t>
            </a:r>
            <a:r>
              <a:rPr sz="1200" dirty="0">
                <a:latin typeface="Times New Roman"/>
                <a:cs typeface="Times New Roman"/>
              </a:rPr>
              <a:t>was </a:t>
            </a:r>
            <a:r>
              <a:rPr sz="1200" spc="-5" dirty="0">
                <a:latin typeface="Times New Roman"/>
                <a:cs typeface="Times New Roman"/>
              </a:rPr>
              <a:t>facing the issue of </a:t>
            </a:r>
            <a:r>
              <a:rPr sz="1200" dirty="0">
                <a:latin typeface="Times New Roman"/>
                <a:cs typeface="Times New Roman"/>
              </a:rPr>
              <a:t>low </a:t>
            </a:r>
            <a:r>
              <a:rPr sz="1200" spc="-5" dirty="0">
                <a:latin typeface="Times New Roman"/>
                <a:cs typeface="Times New Roman"/>
              </a:rPr>
              <a:t>latency ingestion of huge </a:t>
            </a:r>
            <a:r>
              <a:rPr sz="1200" dirty="0">
                <a:latin typeface="Times New Roman"/>
                <a:cs typeface="Times New Roman"/>
              </a:rPr>
              <a:t>amount  </a:t>
            </a:r>
            <a:r>
              <a:rPr sz="1200" spc="-5" dirty="0">
                <a:latin typeface="Times New Roman"/>
                <a:cs typeface="Times New Roman"/>
              </a:rPr>
              <a:t>of data from the website into a lambda architecture which 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able to process  real-time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000">
              <a:latin typeface="Times New Roman"/>
              <a:cs typeface="Times New Roman"/>
            </a:endParaRPr>
          </a:p>
          <a:p>
            <a:pPr marL="927100" marR="8255" lvl="2" indent="-228600" algn="just">
              <a:lnSpc>
                <a:spcPts val="1380"/>
              </a:lnSpc>
              <a:spcBef>
                <a:spcPts val="5"/>
              </a:spcBef>
              <a:buFont typeface="Wingdings"/>
              <a:buChar char="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a solution, Apache Kafka was developed in </a:t>
            </a:r>
            <a:r>
              <a:rPr sz="1200" dirty="0">
                <a:latin typeface="Times New Roman"/>
                <a:cs typeface="Times New Roman"/>
              </a:rPr>
              <a:t>the year </a:t>
            </a:r>
            <a:r>
              <a:rPr sz="1200" spc="-5" dirty="0">
                <a:latin typeface="Times New Roman"/>
                <a:cs typeface="Times New Roman"/>
              </a:rPr>
              <a:t>2010, </a:t>
            </a:r>
            <a:r>
              <a:rPr sz="1200" dirty="0">
                <a:latin typeface="Times New Roman"/>
                <a:cs typeface="Times New Roman"/>
              </a:rPr>
              <a:t>since none </a:t>
            </a:r>
            <a:r>
              <a:rPr sz="1200" spc="-5" dirty="0">
                <a:latin typeface="Times New Roman"/>
                <a:cs typeface="Times New Roman"/>
              </a:rPr>
              <a:t>of the  </a:t>
            </a:r>
            <a:r>
              <a:rPr sz="1200" dirty="0">
                <a:latin typeface="Times New Roman"/>
                <a:cs typeface="Times New Roman"/>
              </a:rPr>
              <a:t>solutions </a:t>
            </a:r>
            <a:r>
              <a:rPr sz="1200" spc="-5" dirty="0">
                <a:latin typeface="Times New Roman"/>
                <a:cs typeface="Times New Roman"/>
              </a:rPr>
              <a:t>was available to </a:t>
            </a:r>
            <a:r>
              <a:rPr sz="1200" spc="-10" dirty="0">
                <a:latin typeface="Times New Roman"/>
                <a:cs typeface="Times New Roman"/>
              </a:rPr>
              <a:t>deal </a:t>
            </a:r>
            <a:r>
              <a:rPr sz="1200" spc="-5" dirty="0">
                <a:latin typeface="Times New Roman"/>
                <a:cs typeface="Times New Roman"/>
              </a:rPr>
              <a:t>with this drawback,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000">
              <a:latin typeface="Times New Roman"/>
              <a:cs typeface="Times New Roman"/>
            </a:endParaRPr>
          </a:p>
          <a:p>
            <a:pPr marL="927100" marR="5080" lvl="2" indent="-228600" algn="just">
              <a:lnSpc>
                <a:spcPts val="1380"/>
              </a:lnSpc>
              <a:spcBef>
                <a:spcPts val="5"/>
              </a:spcBef>
              <a:buFont typeface="Wingdings"/>
              <a:buChar char="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However, there were technologies available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batch processing,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the  deployment details of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5" dirty="0">
                <a:latin typeface="Times New Roman"/>
                <a:cs typeface="Times New Roman"/>
              </a:rPr>
              <a:t>technologies </a:t>
            </a:r>
            <a:r>
              <a:rPr sz="1200" dirty="0">
                <a:latin typeface="Times New Roman"/>
                <a:cs typeface="Times New Roman"/>
              </a:rPr>
              <a:t>were </a:t>
            </a:r>
            <a:r>
              <a:rPr sz="1200" spc="-5" dirty="0">
                <a:latin typeface="Times New Roman"/>
                <a:cs typeface="Times New Roman"/>
              </a:rPr>
              <a:t>shared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the downstream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000">
              <a:latin typeface="Times New Roman"/>
              <a:cs typeface="Times New Roman"/>
            </a:endParaRPr>
          </a:p>
          <a:p>
            <a:pPr marL="927100" marR="8890" lvl="2" indent="-228600" algn="just">
              <a:lnSpc>
                <a:spcPts val="1380"/>
              </a:lnSpc>
              <a:spcBef>
                <a:spcPts val="5"/>
              </a:spcBef>
              <a:buFont typeface="Wingdings"/>
              <a:buChar char=""/>
              <a:tabLst>
                <a:tab pos="965200" algn="l"/>
              </a:tabLst>
            </a:pPr>
            <a:r>
              <a:rPr dirty="0"/>
              <a:t>	</a:t>
            </a:r>
            <a:r>
              <a:rPr sz="1200" spc="-5" dirty="0">
                <a:latin typeface="Times New Roman"/>
                <a:cs typeface="Times New Roman"/>
              </a:rPr>
              <a:t>Hence,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it comes to Real-time Processing, those technologies </a:t>
            </a:r>
            <a:r>
              <a:rPr sz="1200" spc="-10" dirty="0">
                <a:latin typeface="Times New Roman"/>
                <a:cs typeface="Times New Roman"/>
              </a:rPr>
              <a:t>were </a:t>
            </a:r>
            <a:r>
              <a:rPr sz="1200" spc="-5" dirty="0">
                <a:latin typeface="Times New Roman"/>
                <a:cs typeface="Times New Roman"/>
              </a:rPr>
              <a:t>not  enough suitable. Then, in the year 2011 Kafka was made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public.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7426" y="3174399"/>
            <a:ext cx="4162342" cy="159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0" y="891320"/>
            <a:ext cx="5620385" cy="577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Need </a:t>
            </a:r>
            <a:r>
              <a:rPr sz="1200" spc="-5" dirty="0">
                <a:latin typeface="Times New Roman"/>
                <a:cs typeface="Times New Roman"/>
              </a:rPr>
              <a:t>of Apache Kafka</a:t>
            </a:r>
            <a:r>
              <a:rPr sz="1200" dirty="0">
                <a:latin typeface="Times New Roman"/>
                <a:cs typeface="Times New Roman"/>
              </a:rPr>
              <a:t> Cluster</a:t>
            </a:r>
            <a:endParaRPr sz="1200">
              <a:latin typeface="Times New Roman"/>
              <a:cs typeface="Times New Roman"/>
            </a:endParaRPr>
          </a:p>
          <a:p>
            <a:pPr marL="584200" marR="6985" lvl="1" indent="-228600" algn="just">
              <a:lnSpc>
                <a:spcPts val="1380"/>
              </a:lnSpc>
              <a:spcBef>
                <a:spcPts val="950"/>
              </a:spcBef>
              <a:buFont typeface="Wingdings"/>
              <a:buChar char=""/>
              <a:tabLst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enormous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volume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  challenges.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000">
              <a:latin typeface="Times New Roman"/>
              <a:cs typeface="Times New Roman"/>
            </a:endParaRPr>
          </a:p>
          <a:p>
            <a:pPr marL="584200" marR="5080" lvl="1" indent="-228600" algn="just">
              <a:lnSpc>
                <a:spcPts val="1380"/>
              </a:lnSpc>
              <a:buFont typeface="Wingdings"/>
              <a:buChar char=""/>
              <a:tabLst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how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collect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manage a </a:t>
            </a:r>
            <a:r>
              <a:rPr sz="1200" dirty="0">
                <a:latin typeface="Times New Roman"/>
                <a:cs typeface="Times New Roman"/>
              </a:rPr>
              <a:t>large volume </a:t>
            </a:r>
            <a:r>
              <a:rPr sz="1200" spc="-5" dirty="0">
                <a:latin typeface="Times New Roman"/>
                <a:cs typeface="Times New Roman"/>
              </a:rPr>
              <a:t>of data and the </a:t>
            </a:r>
            <a:r>
              <a:rPr sz="1200" dirty="0">
                <a:latin typeface="Times New Roman"/>
                <a:cs typeface="Times New Roman"/>
              </a:rPr>
              <a:t>other one </a:t>
            </a:r>
            <a:r>
              <a:rPr sz="1200" spc="-5" dirty="0">
                <a:latin typeface="Times New Roman"/>
                <a:cs typeface="Times New Roman"/>
              </a:rPr>
              <a:t>is the  analysis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challenges,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  messaging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584200" lvl="1" indent="-2286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many benefits of </a:t>
            </a:r>
            <a:r>
              <a:rPr sz="1200" spc="-10" dirty="0">
                <a:latin typeface="Times New Roman"/>
                <a:cs typeface="Times New Roman"/>
              </a:rPr>
              <a:t>Apache </a:t>
            </a:r>
            <a:r>
              <a:rPr sz="1200" spc="-5" dirty="0">
                <a:latin typeface="Times New Roman"/>
                <a:cs typeface="Times New Roman"/>
              </a:rPr>
              <a:t>Kafka that justifies the usage of Apache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Kafka:</a:t>
            </a:r>
            <a:endParaRPr sz="1200">
              <a:latin typeface="Times New Roman"/>
              <a:cs typeface="Times New Roman"/>
            </a:endParaRPr>
          </a:p>
          <a:p>
            <a:pPr marL="584200" lvl="1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Tracking </a:t>
            </a:r>
            <a:r>
              <a:rPr sz="1200" dirty="0">
                <a:latin typeface="Times New Roman"/>
                <a:cs typeface="Times New Roman"/>
              </a:rPr>
              <a:t>web </a:t>
            </a:r>
            <a:r>
              <a:rPr sz="1200" spc="-5" dirty="0">
                <a:latin typeface="Times New Roman"/>
                <a:cs typeface="Times New Roman"/>
              </a:rPr>
              <a:t>activities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storing/sending the events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real-time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  <a:p>
            <a:pPr marL="584200" lvl="1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Alerting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reporting </a:t>
            </a:r>
            <a:r>
              <a:rPr sz="1200" spc="-5" dirty="0">
                <a:latin typeface="Times New Roman"/>
                <a:cs typeface="Times New Roman"/>
              </a:rPr>
              <a:t>the operational metrics.</a:t>
            </a:r>
            <a:endParaRPr sz="1200">
              <a:latin typeface="Times New Roman"/>
              <a:cs typeface="Times New Roman"/>
            </a:endParaRPr>
          </a:p>
          <a:p>
            <a:pPr marL="584200" lvl="1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Transforming data into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standard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 marL="584200" lvl="1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dirty="0">
                <a:latin typeface="Times New Roman"/>
                <a:cs typeface="Times New Roman"/>
              </a:rPr>
              <a:t>Continuous </a:t>
            </a:r>
            <a:r>
              <a:rPr sz="1200" spc="-5" dirty="0">
                <a:latin typeface="Times New Roman"/>
                <a:cs typeface="Times New Roman"/>
              </a:rPr>
              <a:t>processing of streaming data to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topics.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050">
              <a:latin typeface="Times New Roman"/>
              <a:cs typeface="Times New Roman"/>
            </a:endParaRPr>
          </a:p>
          <a:p>
            <a:pPr marL="584200" marR="237490" lvl="1" indent="-228600">
              <a:lnSpc>
                <a:spcPts val="138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Therefore, this </a:t>
            </a:r>
            <a:r>
              <a:rPr sz="1200" dirty="0">
                <a:latin typeface="Times New Roman"/>
                <a:cs typeface="Times New Roman"/>
              </a:rPr>
              <a:t>technology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giving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tough </a:t>
            </a:r>
            <a:r>
              <a:rPr sz="1200" spc="-5" dirty="0">
                <a:latin typeface="Times New Roman"/>
                <a:cs typeface="Times New Roman"/>
              </a:rPr>
              <a:t>competition to some of the </a:t>
            </a:r>
            <a:r>
              <a:rPr sz="1200" dirty="0">
                <a:latin typeface="Times New Roman"/>
                <a:cs typeface="Times New Roman"/>
              </a:rPr>
              <a:t>most  </a:t>
            </a:r>
            <a:r>
              <a:rPr sz="1200" spc="-5" dirty="0">
                <a:latin typeface="Times New Roman"/>
                <a:cs typeface="Times New Roman"/>
              </a:rPr>
              <a:t>popular applications like ActiveMQ, RabbitMQ, AWS, etc because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its wide  use.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99085" indent="-22923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200" spc="-5" dirty="0">
                <a:latin typeface="Times New Roman"/>
                <a:cs typeface="Times New Roman"/>
              </a:rPr>
              <a:t>Audience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Tutorial</a:t>
            </a:r>
            <a:endParaRPr sz="1200">
              <a:latin typeface="Times New Roman"/>
              <a:cs typeface="Times New Roman"/>
            </a:endParaRPr>
          </a:p>
          <a:p>
            <a:pPr marL="584200" marR="7620" lvl="1" indent="-228600">
              <a:lnSpc>
                <a:spcPts val="1380"/>
              </a:lnSpc>
              <a:spcBef>
                <a:spcPts val="950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Professionals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aspiring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career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Apache  Kafka </a:t>
            </a:r>
            <a:r>
              <a:rPr sz="1200" dirty="0">
                <a:latin typeface="Times New Roman"/>
                <a:cs typeface="Times New Roman"/>
              </a:rPr>
              <a:t>messaging </a:t>
            </a:r>
            <a:r>
              <a:rPr sz="1200" spc="-5" dirty="0">
                <a:latin typeface="Times New Roman"/>
                <a:cs typeface="Times New Roman"/>
              </a:rPr>
              <a:t>system should refer to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Kafka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Tutorial.</a:t>
            </a:r>
            <a:endParaRPr sz="1200">
              <a:latin typeface="Times New Roman"/>
              <a:cs typeface="Times New Roman"/>
            </a:endParaRPr>
          </a:p>
          <a:p>
            <a:pPr marL="584200" lvl="1" indent="-2286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give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a complete understanding of Apache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Kafka.</a:t>
            </a:r>
            <a:endParaRPr sz="1200">
              <a:latin typeface="Times New Roman"/>
              <a:cs typeface="Times New Roman"/>
            </a:endParaRPr>
          </a:p>
          <a:p>
            <a:pPr marL="584200" marR="5080" lvl="1" indent="-228600" algn="just">
              <a:lnSpc>
                <a:spcPct val="103299"/>
              </a:lnSpc>
              <a:spcBef>
                <a:spcPts val="1090"/>
              </a:spcBef>
              <a:buFont typeface="Wingdings"/>
              <a:buChar char=""/>
              <a:tabLst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prerequisites to </a:t>
            </a:r>
            <a:r>
              <a:rPr sz="1200" dirty="0">
                <a:latin typeface="Times New Roman"/>
                <a:cs typeface="Times New Roman"/>
              </a:rPr>
              <a:t>Kafka, </a:t>
            </a:r>
            <a:r>
              <a:rPr sz="1200" spc="-5" dirty="0">
                <a:latin typeface="Times New Roman"/>
                <a:cs typeface="Times New Roman"/>
              </a:rPr>
              <a:t>you must have a </a:t>
            </a:r>
            <a:r>
              <a:rPr sz="1200" dirty="0">
                <a:latin typeface="Times New Roman"/>
                <a:cs typeface="Times New Roman"/>
              </a:rPr>
              <a:t>good </a:t>
            </a:r>
            <a:r>
              <a:rPr sz="1200" spc="-5" dirty="0">
                <a:latin typeface="Times New Roman"/>
                <a:cs typeface="Times New Roman"/>
              </a:rPr>
              <a:t>understanding of Java, Scala,  Distributed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Linux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proceeding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 Apache Kafka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Tutorial.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91320"/>
            <a:ext cx="5733415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Ideal Publish-Subscribe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855"/>
              </a:spcBef>
            </a:pPr>
            <a:r>
              <a:rPr sz="1200" spc="-10" dirty="0">
                <a:latin typeface="Times New Roman"/>
                <a:cs typeface="Times New Roman"/>
              </a:rPr>
              <a:t>Learn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Kafka's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how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publish-subscribe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ideal publish-subscribe system is straightforward: </a:t>
            </a:r>
            <a:r>
              <a:rPr sz="1200" dirty="0">
                <a:latin typeface="Times New Roman"/>
                <a:cs typeface="Times New Roman"/>
              </a:rPr>
              <a:t>Publisher </a:t>
            </a:r>
            <a:r>
              <a:rPr sz="1200" spc="-5" dirty="0">
                <a:latin typeface="Times New Roman"/>
                <a:cs typeface="Times New Roman"/>
              </a:rPr>
              <a:t>A’s messages must make  their way to Subscriber A, </a:t>
            </a:r>
            <a:r>
              <a:rPr sz="1200" dirty="0">
                <a:latin typeface="Times New Roman"/>
                <a:cs typeface="Times New Roman"/>
              </a:rPr>
              <a:t>Publisher B’s </a:t>
            </a:r>
            <a:r>
              <a:rPr sz="1200" spc="-5" dirty="0">
                <a:latin typeface="Times New Roman"/>
                <a:cs typeface="Times New Roman"/>
              </a:rPr>
              <a:t>messages must </a:t>
            </a:r>
            <a:r>
              <a:rPr sz="1200" dirty="0">
                <a:latin typeface="Times New Roman"/>
                <a:cs typeface="Times New Roman"/>
              </a:rPr>
              <a:t>make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way to </a:t>
            </a:r>
            <a:r>
              <a:rPr sz="1200" spc="-5" dirty="0">
                <a:latin typeface="Times New Roman"/>
                <a:cs typeface="Times New Roman"/>
              </a:rPr>
              <a:t>Subscriber B,  and so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518184"/>
            <a:ext cx="5963920" cy="3275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An ideal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system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has the benefit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of: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Clr>
                <a:srgbClr val="333333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Unlimited </a:t>
            </a:r>
            <a:r>
              <a:rPr sz="1200" spc="-5" dirty="0">
                <a:latin typeface="Times New Roman"/>
                <a:cs typeface="Times New Roman"/>
              </a:rPr>
              <a:t>Lookback.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A new Subscriber A1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read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Publisher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A’s stream at any point in 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Clr>
                <a:srgbClr val="333333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Message retention -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no messages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lost.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Clr>
                <a:srgbClr val="333333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Unlimited </a:t>
            </a:r>
            <a:r>
              <a:rPr sz="1200" spc="-5" dirty="0">
                <a:latin typeface="Times New Roman"/>
                <a:cs typeface="Times New Roman"/>
              </a:rPr>
              <a:t>storage</a:t>
            </a:r>
            <a:r>
              <a:rPr sz="12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.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publish-subscribe system has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unlimited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storage of</a:t>
            </a:r>
            <a:r>
              <a:rPr sz="12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messages.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Clr>
                <a:srgbClr val="333333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No Downtime</a:t>
            </a:r>
            <a:r>
              <a:rPr sz="12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, t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he publish-subscribe system is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never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down.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Clr>
                <a:srgbClr val="333333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Unlimited Scaling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.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publish-subscribe system can handle 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any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number of publishers  and/or subscribers with constant message delivery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latency.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"/>
            </a:pPr>
            <a:endParaRPr sz="11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Kafka's architecture however deviates </a:t>
            </a:r>
            <a:r>
              <a:rPr sz="1200" spc="-1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this ideal system. Some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key differences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Messaging is implemented on top of a replicated, distributed commit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client has more functionality and, therefore,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responsibility.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Messaging is optimized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batches </a:t>
            </a:r>
            <a:r>
              <a:rPr sz="1200" dirty="0">
                <a:latin typeface="Times New Roman"/>
                <a:cs typeface="Times New Roman"/>
              </a:rPr>
              <a:t>instead of individual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Messages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retained even after they </a:t>
            </a:r>
            <a:r>
              <a:rPr sz="1200" dirty="0">
                <a:latin typeface="Times New Roman"/>
                <a:cs typeface="Times New Roman"/>
              </a:rPr>
              <a:t>are consumed; </a:t>
            </a:r>
            <a:r>
              <a:rPr sz="1200" spc="-5" dirty="0">
                <a:latin typeface="Times New Roman"/>
                <a:cs typeface="Times New Roman"/>
              </a:rPr>
              <a:t>they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consumed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again.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8551" y="2535936"/>
            <a:ext cx="5068823" cy="2036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218980"/>
            <a:ext cx="417258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The results of these </a:t>
            </a:r>
            <a:r>
              <a:rPr sz="1200" dirty="0">
                <a:latin typeface="Times New Roman"/>
                <a:cs typeface="Times New Roman"/>
              </a:rPr>
              <a:t>design </a:t>
            </a:r>
            <a:r>
              <a:rPr sz="1200" spc="-5" dirty="0">
                <a:latin typeface="Times New Roman"/>
                <a:cs typeface="Times New Roman"/>
              </a:rPr>
              <a:t>decisions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Extreme horizontal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scalability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1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throughput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availability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Different semantics and message delivery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guarantees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194133"/>
            <a:ext cx="5963920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2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: </a:t>
            </a:r>
            <a:r>
              <a:rPr sz="1400" b="1" dirty="0">
                <a:solidFill>
                  <a:srgbClr val="0070BF"/>
                </a:solidFill>
                <a:latin typeface="Times New Roman"/>
                <a:cs typeface="Times New Roman"/>
              </a:rPr>
              <a:t>Terminology </a:t>
            </a:r>
            <a:r>
              <a:rPr sz="1400" b="1" spc="5" dirty="0">
                <a:solidFill>
                  <a:srgbClr val="0070BF"/>
                </a:solidFill>
                <a:latin typeface="Times New Roman"/>
                <a:cs typeface="Times New Roman"/>
              </a:rPr>
              <a:t>of</a:t>
            </a:r>
            <a:r>
              <a:rPr sz="1400" b="1" spc="-4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70BF"/>
                </a:solidFill>
                <a:latin typeface="Times New Roman"/>
                <a:cs typeface="Times New Roman"/>
              </a:rPr>
              <a:t>Kafka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927100" marR="7620" indent="-228600">
              <a:lnSpc>
                <a:spcPts val="1380"/>
              </a:lnSpc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Kafka uses its own </a:t>
            </a:r>
            <a:r>
              <a:rPr sz="1200" dirty="0">
                <a:latin typeface="Times New Roman"/>
                <a:cs typeface="Times New Roman"/>
              </a:rPr>
              <a:t>terminology </a:t>
            </a:r>
            <a:r>
              <a:rPr sz="1200" spc="-5" dirty="0">
                <a:latin typeface="Times New Roman"/>
                <a:cs typeface="Times New Roman"/>
              </a:rPr>
              <a:t>when it comes to its basic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blocks and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  </a:t>
            </a:r>
            <a:r>
              <a:rPr sz="1200" spc="-5" dirty="0">
                <a:latin typeface="Times New Roman"/>
                <a:cs typeface="Times New Roman"/>
              </a:rPr>
              <a:t>concepts.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0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usage of </a:t>
            </a:r>
            <a:r>
              <a:rPr sz="1200" dirty="0">
                <a:latin typeface="Times New Roman"/>
                <a:cs typeface="Times New Roman"/>
              </a:rPr>
              <a:t>these terms </a:t>
            </a:r>
            <a:r>
              <a:rPr sz="1200" spc="-5" dirty="0">
                <a:latin typeface="Times New Roman"/>
                <a:cs typeface="Times New Roman"/>
              </a:rPr>
              <a:t>might </a:t>
            </a:r>
            <a:r>
              <a:rPr sz="1200" spc="-10" dirty="0">
                <a:latin typeface="Times New Roman"/>
                <a:cs typeface="Times New Roman"/>
              </a:rPr>
              <a:t>vary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technologies. The following  provides a </a:t>
            </a:r>
            <a:r>
              <a:rPr sz="1200" dirty="0">
                <a:latin typeface="Times New Roman"/>
                <a:cs typeface="Times New Roman"/>
              </a:rPr>
              <a:t>list </a:t>
            </a:r>
            <a:r>
              <a:rPr sz="1200" spc="-5" dirty="0">
                <a:latin typeface="Times New Roman"/>
                <a:cs typeface="Times New Roman"/>
              </a:rPr>
              <a:t>and definition of the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important concepts of</a:t>
            </a:r>
            <a:r>
              <a:rPr sz="1200" dirty="0">
                <a:latin typeface="Times New Roman"/>
                <a:cs typeface="Times New Roman"/>
              </a:rPr>
              <a:t> Kafka: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3096" y="6504855"/>
            <a:ext cx="86360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5"/>
              </a:lnSpc>
            </a:pPr>
            <a:r>
              <a:rPr sz="1200" spc="-5" dirty="0"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889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651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9192" y="6518147"/>
            <a:ext cx="210820" cy="772795"/>
          </a:xfrm>
          <a:custGeom>
            <a:avLst/>
            <a:gdLst/>
            <a:ahLst/>
            <a:cxnLst/>
            <a:rect l="l" t="t" r="r" b="b"/>
            <a:pathLst>
              <a:path w="210820" h="772795">
                <a:moveTo>
                  <a:pt x="210311" y="772667"/>
                </a:moveTo>
                <a:lnTo>
                  <a:pt x="0" y="772667"/>
                </a:lnTo>
                <a:lnTo>
                  <a:pt x="0" y="0"/>
                </a:lnTo>
                <a:lnTo>
                  <a:pt x="210311" y="0"/>
                </a:lnTo>
                <a:lnTo>
                  <a:pt x="210311" y="772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9500" y="304800"/>
            <a:ext cx="38100" cy="9448800"/>
          </a:xfrm>
          <a:custGeom>
            <a:avLst/>
            <a:gdLst/>
            <a:ahLst/>
            <a:cxnLst/>
            <a:rect l="l" t="t" r="r" b="b"/>
            <a:pathLst>
              <a:path w="38100" h="9448800">
                <a:moveTo>
                  <a:pt x="0" y="0"/>
                </a:moveTo>
                <a:lnTo>
                  <a:pt x="38100" y="0"/>
                </a:lnTo>
                <a:lnTo>
                  <a:pt x="38100" y="9448799"/>
                </a:lnTo>
                <a:lnTo>
                  <a:pt x="0" y="9448799"/>
                </a:lnTo>
                <a:lnTo>
                  <a:pt x="0" y="0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04800" y="304800"/>
            <a:ext cx="7124700" cy="9448800"/>
            <a:chOff x="304800" y="304800"/>
            <a:chExt cx="7124700" cy="9448800"/>
          </a:xfrm>
        </p:grpSpPr>
        <p:sp>
          <p:nvSpPr>
            <p:cNvPr id="8" name="object 8"/>
            <p:cNvSpPr/>
            <p:nvPr/>
          </p:nvSpPr>
          <p:spPr>
            <a:xfrm>
              <a:off x="304800" y="304799"/>
              <a:ext cx="7124700" cy="9411335"/>
            </a:xfrm>
            <a:custGeom>
              <a:avLst/>
              <a:gdLst/>
              <a:ahLst/>
              <a:cxnLst/>
              <a:rect l="l" t="t" r="r" b="b"/>
              <a:pathLst>
                <a:path w="7124700" h="9411335">
                  <a:moveTo>
                    <a:pt x="38100" y="38112"/>
                  </a:moveTo>
                  <a:lnTo>
                    <a:pt x="0" y="38112"/>
                  </a:lnTo>
                  <a:lnTo>
                    <a:pt x="0" y="9410713"/>
                  </a:lnTo>
                  <a:lnTo>
                    <a:pt x="38100" y="9410713"/>
                  </a:lnTo>
                  <a:lnTo>
                    <a:pt x="38100" y="38112"/>
                  </a:lnTo>
                  <a:close/>
                </a:path>
                <a:path w="7124700" h="9411335">
                  <a:moveTo>
                    <a:pt x="71247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124700" y="38100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1872" y="5077967"/>
              <a:ext cx="5318759" cy="38069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800" y="9715500"/>
              <a:ext cx="7124700" cy="38100"/>
            </a:xfrm>
            <a:custGeom>
              <a:avLst/>
              <a:gdLst/>
              <a:ahLst/>
              <a:cxnLst/>
              <a:rect l="l" t="t" r="r" b="b"/>
              <a:pathLst>
                <a:path w="7124700" h="38100">
                  <a:moveTo>
                    <a:pt x="71247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7124700" y="0"/>
                  </a:lnTo>
                  <a:lnTo>
                    <a:pt x="7124700" y="3810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500" y="891320"/>
            <a:ext cx="5278755" cy="30505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6985" indent="-228600">
              <a:lnSpc>
                <a:spcPts val="1380"/>
              </a:lnSpc>
              <a:spcBef>
                <a:spcPts val="19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Broker: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broker is </a:t>
            </a:r>
            <a:r>
              <a:rPr sz="1200" spc="-5" dirty="0">
                <a:latin typeface="Times New Roman"/>
                <a:cs typeface="Times New Roman"/>
              </a:rPr>
              <a:t>a server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stores messages sent to </a:t>
            </a:r>
            <a:r>
              <a:rPr sz="1200" dirty="0">
                <a:latin typeface="Times New Roman"/>
                <a:cs typeface="Times New Roman"/>
              </a:rPr>
              <a:t>the topics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serves  consumer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Topic: </a:t>
            </a:r>
            <a:r>
              <a:rPr sz="1200" spc="-5" dirty="0">
                <a:latin typeface="Times New Roman"/>
                <a:cs typeface="Times New Roman"/>
              </a:rPr>
              <a:t>A topic is a </a:t>
            </a:r>
            <a:r>
              <a:rPr sz="1200" dirty="0">
                <a:latin typeface="Times New Roman"/>
                <a:cs typeface="Times New Roman"/>
              </a:rPr>
              <a:t>queue of </a:t>
            </a:r>
            <a:r>
              <a:rPr sz="1200" spc="-5" dirty="0">
                <a:latin typeface="Times New Roman"/>
                <a:cs typeface="Times New Roman"/>
              </a:rPr>
              <a:t>messages written by one </a:t>
            </a:r>
            <a:r>
              <a:rPr sz="1200" dirty="0">
                <a:latin typeface="Times New Roman"/>
                <a:cs typeface="Times New Roman"/>
              </a:rPr>
              <a:t>or more </a:t>
            </a:r>
            <a:r>
              <a:rPr sz="1200" spc="-5" dirty="0">
                <a:latin typeface="Times New Roman"/>
                <a:cs typeface="Times New Roman"/>
              </a:rPr>
              <a:t>producers </a:t>
            </a:r>
            <a:r>
              <a:rPr sz="1200" dirty="0">
                <a:latin typeface="Times New Roman"/>
                <a:cs typeface="Times New Roman"/>
              </a:rPr>
              <a:t>and read  </a:t>
            </a:r>
            <a:r>
              <a:rPr sz="1200" spc="-5" dirty="0">
                <a:latin typeface="Times New Roman"/>
                <a:cs typeface="Times New Roman"/>
              </a:rPr>
              <a:t>by one or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consumers.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Producer: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producer </a:t>
            </a:r>
            <a:r>
              <a:rPr sz="1200" spc="-5" dirty="0">
                <a:latin typeface="Times New Roman"/>
                <a:cs typeface="Times New Roman"/>
              </a:rPr>
              <a:t>is an </a:t>
            </a:r>
            <a:r>
              <a:rPr sz="1200" dirty="0">
                <a:latin typeface="Times New Roman"/>
                <a:cs typeface="Times New Roman"/>
              </a:rPr>
              <a:t>external </a:t>
            </a:r>
            <a:r>
              <a:rPr sz="1200" spc="-5" dirty="0">
                <a:latin typeface="Times New Roman"/>
                <a:cs typeface="Times New Roman"/>
              </a:rPr>
              <a:t>process that sends records to a Kafka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05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Consumer: </a:t>
            </a:r>
            <a:r>
              <a:rPr sz="1200" spc="-5" dirty="0">
                <a:latin typeface="Times New Roman"/>
                <a:cs typeface="Times New Roman"/>
              </a:rPr>
              <a:t>A consumer is an external process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receives topic streams </a:t>
            </a:r>
            <a:r>
              <a:rPr sz="1200" spc="-1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a  Kafka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Client: </a:t>
            </a:r>
            <a:r>
              <a:rPr sz="1200" spc="-5" dirty="0">
                <a:latin typeface="Times New Roman"/>
                <a:cs typeface="Times New Roman"/>
              </a:rPr>
              <a:t>Client is a </a:t>
            </a:r>
            <a:r>
              <a:rPr sz="1200" spc="-10" dirty="0">
                <a:latin typeface="Times New Roman"/>
                <a:cs typeface="Times New Roman"/>
              </a:rPr>
              <a:t>term </a:t>
            </a:r>
            <a:r>
              <a:rPr sz="1200" spc="-5" dirty="0">
                <a:latin typeface="Times New Roman"/>
                <a:cs typeface="Times New Roman"/>
              </a:rPr>
              <a:t>used to refer to either producers 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05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Record: </a:t>
            </a:r>
            <a:r>
              <a:rPr sz="1200" spc="-5" dirty="0">
                <a:latin typeface="Times New Roman"/>
                <a:cs typeface="Times New Roman"/>
              </a:rPr>
              <a:t>A record is a publish-subscribe message. A record consists of a key/value  pair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metadata </a:t>
            </a:r>
            <a:r>
              <a:rPr sz="1200" dirty="0">
                <a:latin typeface="Times New Roman"/>
                <a:cs typeface="Times New Roman"/>
              </a:rPr>
              <a:t>including </a:t>
            </a:r>
            <a:r>
              <a:rPr sz="1200" spc="-5" dirty="0">
                <a:latin typeface="Times New Roman"/>
                <a:cs typeface="Times New Roman"/>
              </a:rPr>
              <a:t>a timestamp.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0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Partition: </a:t>
            </a:r>
            <a:r>
              <a:rPr sz="1200" spc="-5" dirty="0">
                <a:latin typeface="Times New Roman"/>
                <a:cs typeface="Times New Roman"/>
              </a:rPr>
              <a:t>Kafka divides records into partitions. Partitions can be </a:t>
            </a:r>
            <a:r>
              <a:rPr sz="1200" dirty="0">
                <a:latin typeface="Times New Roman"/>
                <a:cs typeface="Times New Roman"/>
              </a:rPr>
              <a:t>thought </a:t>
            </a:r>
            <a:r>
              <a:rPr sz="1200" spc="-5" dirty="0">
                <a:latin typeface="Times New Roman"/>
                <a:cs typeface="Times New Roman"/>
              </a:rPr>
              <a:t>of as a  subset of all the records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topic.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2800" cy="9448800"/>
          </a:xfrm>
          <a:custGeom>
            <a:avLst/>
            <a:gdLst/>
            <a:ahLst/>
            <a:cxnLst/>
            <a:rect l="l" t="t" r="r" b="b"/>
            <a:pathLst>
              <a:path w="7162800" h="9448800">
                <a:moveTo>
                  <a:pt x="7162800" y="12"/>
                </a:moveTo>
                <a:lnTo>
                  <a:pt x="7124700" y="12"/>
                </a:lnTo>
                <a:lnTo>
                  <a:pt x="0" y="0"/>
                </a:lnTo>
                <a:lnTo>
                  <a:pt x="0" y="38100"/>
                </a:lnTo>
                <a:lnTo>
                  <a:pt x="7124700" y="38100"/>
                </a:lnTo>
                <a:lnTo>
                  <a:pt x="7124700" y="9410700"/>
                </a:lnTo>
                <a:lnTo>
                  <a:pt x="38100" y="9410700"/>
                </a:lnTo>
                <a:lnTo>
                  <a:pt x="38100" y="38112"/>
                </a:lnTo>
                <a:lnTo>
                  <a:pt x="0" y="38112"/>
                </a:lnTo>
                <a:lnTo>
                  <a:pt x="0" y="9410700"/>
                </a:lnTo>
                <a:lnTo>
                  <a:pt x="0" y="9448800"/>
                </a:lnTo>
                <a:lnTo>
                  <a:pt x="7124700" y="9448800"/>
                </a:lnTo>
                <a:lnTo>
                  <a:pt x="7162800" y="9448800"/>
                </a:lnTo>
                <a:lnTo>
                  <a:pt x="7162800" y="1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AXIATA DIGITAL</a:t>
            </a:r>
            <a:r>
              <a:rPr spc="-50" dirty="0"/>
              <a:t> </a:t>
            </a:r>
            <a:r>
              <a:rPr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6233</Words>
  <Application>Microsoft Office PowerPoint</Application>
  <PresentationFormat>Custom</PresentationFormat>
  <Paragraphs>578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Courier New</vt:lpstr>
      <vt:lpstr>Symbol</vt:lpstr>
      <vt:lpstr>Times New Roman</vt:lpstr>
      <vt:lpstr>Wingdings</vt:lpstr>
      <vt:lpstr>Office Theme</vt:lpstr>
      <vt:lpstr>Celcom – Kafka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celcom-kafka training jan-11-edited</dc:title>
  <dc:creator>Wikasitha_105481</dc:creator>
  <cp:lastModifiedBy>Wikasitha Herath</cp:lastModifiedBy>
  <cp:revision>1</cp:revision>
  <dcterms:created xsi:type="dcterms:W3CDTF">2021-01-11T05:28:15Z</dcterms:created>
  <dcterms:modified xsi:type="dcterms:W3CDTF">2021-01-20T06:50:27Z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LastSaved">
    <vt:filetime>2021-01-11T00:00:00Z</vt:filetime>
  </property>
</Properties>
</file>