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50"/>
  </p:notesMasterIdLst>
  <p:handoutMasterIdLst>
    <p:handoutMasterId r:id="rId51"/>
  </p:handoutMasterIdLst>
  <p:sldIdLst>
    <p:sldId id="256" r:id="rId2"/>
    <p:sldId id="308" r:id="rId3"/>
    <p:sldId id="307" r:id="rId4"/>
    <p:sldId id="309" r:id="rId5"/>
    <p:sldId id="261" r:id="rId6"/>
    <p:sldId id="257" r:id="rId7"/>
    <p:sldId id="258" r:id="rId8"/>
    <p:sldId id="259" r:id="rId9"/>
    <p:sldId id="260" r:id="rId10"/>
    <p:sldId id="262" r:id="rId11"/>
    <p:sldId id="271" r:id="rId12"/>
    <p:sldId id="272" r:id="rId13"/>
    <p:sldId id="263" r:id="rId14"/>
    <p:sldId id="273" r:id="rId15"/>
    <p:sldId id="295" r:id="rId16"/>
    <p:sldId id="296" r:id="rId17"/>
    <p:sldId id="297" r:id="rId18"/>
    <p:sldId id="275" r:id="rId19"/>
    <p:sldId id="294" r:id="rId20"/>
    <p:sldId id="313" r:id="rId21"/>
    <p:sldId id="298" r:id="rId22"/>
    <p:sldId id="299" r:id="rId23"/>
    <p:sldId id="310" r:id="rId24"/>
    <p:sldId id="300" r:id="rId25"/>
    <p:sldId id="306" r:id="rId26"/>
    <p:sldId id="302" r:id="rId27"/>
    <p:sldId id="303" r:id="rId28"/>
    <p:sldId id="311" r:id="rId29"/>
    <p:sldId id="304" r:id="rId30"/>
    <p:sldId id="305" r:id="rId31"/>
    <p:sldId id="312" r:id="rId32"/>
    <p:sldId id="314" r:id="rId33"/>
    <p:sldId id="315" r:id="rId34"/>
    <p:sldId id="316" r:id="rId35"/>
    <p:sldId id="318" r:id="rId36"/>
    <p:sldId id="317" r:id="rId37"/>
    <p:sldId id="319" r:id="rId38"/>
    <p:sldId id="321" r:id="rId39"/>
    <p:sldId id="320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01" r:id="rId48"/>
    <p:sldId id="329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2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64DBA-7F27-2849-A714-ECB5E02A23E0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E56D4-93F7-BA48-AE98-A8D8FD184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63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F3978-FE44-534C-8FA5-04F371DAAD82}" type="datetimeFigureOut">
              <a:rPr lang="en-US" smtClean="0"/>
              <a:t>2/21/2014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8E763-031E-E04B-9DF6-651170199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033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7B16EB2E-83EF-4B8F-BF29-F39CF4A3D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computerhistory.org/VirtualVisibleStorage/artifact_frame.php?tax_id=01.04.03.0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for ECE:</a:t>
            </a:r>
            <a:br>
              <a:rPr lang="en-US" dirty="0" smtClean="0"/>
            </a:br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8</a:t>
            </a:r>
            <a:endParaRPr lang="en-US" dirty="0"/>
          </a:p>
        </p:txBody>
      </p:sp>
      <p:pic>
        <p:nvPicPr>
          <p:cNvPr id="1028" name="Picture 4" descr="C:\Documents and Settings\michaelahaas\Local Settings\Temporary Internet Files\Content.IE5\VXFWT52I\MPj03414790000[1]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3429000"/>
            <a:ext cx="2669779" cy="1904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OOP 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Take best ideas of structured programming</a:t>
            </a:r>
          </a:p>
          <a:p>
            <a:r>
              <a:rPr lang="en-US" dirty="0" smtClean="0"/>
              <a:t>Add new concepts:</a:t>
            </a:r>
          </a:p>
          <a:p>
            <a:pPr lvl="1"/>
            <a:r>
              <a:rPr lang="en-US" dirty="0" smtClean="0"/>
              <a:t>Organize program around 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</a:p>
          <a:p>
            <a:pPr lvl="2"/>
            <a:r>
              <a:rPr lang="en-US" dirty="0" smtClean="0"/>
              <a:t>Programmer defines:</a:t>
            </a:r>
          </a:p>
          <a:p>
            <a:pPr lvl="3"/>
            <a:r>
              <a:rPr lang="en-US" dirty="0" smtClean="0"/>
              <a:t>Data</a:t>
            </a:r>
          </a:p>
          <a:p>
            <a:pPr lvl="3"/>
            <a:r>
              <a:rPr lang="en-US" dirty="0" smtClean="0"/>
              <a:t>The routines that can be applied to that data</a:t>
            </a:r>
          </a:p>
          <a:p>
            <a:pPr lvl="2"/>
            <a:r>
              <a:rPr lang="en-US" dirty="0" smtClean="0"/>
              <a:t>Think of it this way:</a:t>
            </a:r>
          </a:p>
          <a:p>
            <a:pPr lvl="3"/>
            <a:r>
              <a:rPr lang="en-US" dirty="0" smtClean="0"/>
              <a:t>The data type defines the data</a:t>
            </a:r>
          </a:p>
          <a:p>
            <a:pPr lvl="4"/>
            <a:r>
              <a:rPr lang="en-US" dirty="0" smtClean="0"/>
              <a:t>Just like </a:t>
            </a:r>
            <a:r>
              <a:rPr lang="en-US" b="1" dirty="0" err="1" smtClean="0">
                <a:solidFill>
                  <a:srgbClr val="3366FF"/>
                </a:solidFill>
              </a:rPr>
              <a:t>int</a:t>
            </a:r>
            <a:r>
              <a:rPr lang="en-US" b="1" dirty="0" smtClean="0">
                <a:solidFill>
                  <a:srgbClr val="3366FF"/>
                </a:solidFill>
              </a:rPr>
              <a:t>, float, double, </a:t>
            </a:r>
            <a:r>
              <a:rPr lang="en-US" b="1" dirty="0" err="1" smtClean="0">
                <a:solidFill>
                  <a:srgbClr val="3366FF"/>
                </a:solidFill>
              </a:rPr>
              <a:t>bool</a:t>
            </a:r>
            <a:endParaRPr lang="en-US" b="1" dirty="0" smtClean="0">
              <a:solidFill>
                <a:srgbClr val="3366FF"/>
              </a:solidFill>
            </a:endParaRPr>
          </a:p>
          <a:p>
            <a:pPr lvl="3"/>
            <a:r>
              <a:rPr lang="en-US" dirty="0" smtClean="0"/>
              <a:t>Plus the what can happen to the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7600" y="4495800"/>
            <a:ext cx="1579880" cy="19748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Should Know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Near-term:</a:t>
            </a:r>
          </a:p>
          <a:p>
            <a:pPr lvl="1"/>
            <a:r>
              <a:rPr lang="en-US" dirty="0" smtClean="0"/>
              <a:t>To survive other classes: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20 EECE 2940</a:t>
            </a:r>
            <a:r>
              <a:rPr lang="en-US" dirty="0" smtClean="0"/>
              <a:t> – Data Structures</a:t>
            </a:r>
          </a:p>
          <a:p>
            <a:pPr lvl="1"/>
            <a:r>
              <a:rPr lang="en-US" dirty="0" smtClean="0"/>
              <a:t>Co-op Jobs</a:t>
            </a:r>
          </a:p>
          <a:p>
            <a:pPr lvl="1"/>
            <a:r>
              <a:rPr lang="en-US" dirty="0" smtClean="0"/>
              <a:t>Understanding Windows Programming (.NET)</a:t>
            </a:r>
          </a:p>
          <a:p>
            <a:pPr lvl="1"/>
            <a:r>
              <a:rPr lang="en-US" dirty="0" smtClean="0"/>
              <a:t>Understanding Java</a:t>
            </a:r>
          </a:p>
          <a:p>
            <a:pPr lvl="1"/>
            <a:r>
              <a:rPr lang="en-US" dirty="0" smtClean="0"/>
              <a:t>Understanding Objective-C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5029200"/>
            <a:ext cx="2133600" cy="16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5181600"/>
            <a:ext cx="1462773" cy="13048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7000" y="5410200"/>
            <a:ext cx="1600200" cy="1024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Should Know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251192" cy="2819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Long-term:</a:t>
            </a:r>
          </a:p>
          <a:p>
            <a:pPr lvl="1"/>
            <a:r>
              <a:rPr lang="en-US" dirty="0" smtClean="0"/>
              <a:t>After-graduation jobs</a:t>
            </a:r>
          </a:p>
          <a:p>
            <a:pPr lvl="2"/>
            <a:r>
              <a:rPr lang="en-US" dirty="0" smtClean="0"/>
              <a:t>Especially at companies with large software systems</a:t>
            </a:r>
          </a:p>
          <a:p>
            <a:pPr lvl="2"/>
            <a:r>
              <a:rPr lang="en-US" dirty="0" smtClean="0"/>
              <a:t>Software Development</a:t>
            </a:r>
          </a:p>
          <a:p>
            <a:pPr lvl="2"/>
            <a:r>
              <a:rPr lang="en-US" dirty="0" smtClean="0"/>
              <a:t>Software Support</a:t>
            </a:r>
          </a:p>
          <a:p>
            <a:pPr lvl="2"/>
            <a:r>
              <a:rPr lang="en-US" dirty="0" smtClean="0"/>
              <a:t>Software Integration</a:t>
            </a:r>
          </a:p>
          <a:p>
            <a:pPr lvl="2"/>
            <a:r>
              <a:rPr lang="en-US" dirty="0" smtClean="0"/>
              <a:t>Engineering Tools (e.g., LabView, etc.)</a:t>
            </a:r>
          </a:p>
          <a:p>
            <a:pPr lvl="1"/>
            <a:r>
              <a:rPr lang="en-US" dirty="0" smtClean="0"/>
              <a:t>Graduate Programs in CE or CS or 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343400"/>
            <a:ext cx="3416300" cy="2374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191000"/>
            <a:ext cx="3619500" cy="2247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You Should Know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3200400" cy="4525963"/>
          </a:xfrm>
        </p:spPr>
        <p:txBody>
          <a:bodyPr/>
          <a:lstStyle/>
          <a:p>
            <a:r>
              <a:rPr lang="en-US" dirty="0" smtClean="0"/>
              <a:t>It’s </a:t>
            </a:r>
          </a:p>
          <a:p>
            <a:pPr lvl="1"/>
            <a:r>
              <a:rPr lang="en-US" dirty="0" smtClean="0"/>
              <a:t>Everywhere</a:t>
            </a:r>
          </a:p>
          <a:p>
            <a:pPr lvl="1"/>
            <a:r>
              <a:rPr lang="en-US" dirty="0" smtClean="0"/>
              <a:t>Current</a:t>
            </a:r>
          </a:p>
          <a:p>
            <a:pPr lvl="1"/>
            <a:r>
              <a:rPr lang="en-US" dirty="0" smtClean="0"/>
              <a:t>Works for </a:t>
            </a:r>
            <a:r>
              <a:rPr lang="en-US" dirty="0" smtClean="0">
                <a:solidFill>
                  <a:srgbClr val="FF0000"/>
                </a:solidFill>
              </a:rPr>
              <a:t>groups</a:t>
            </a:r>
            <a:r>
              <a:rPr lang="en-US" dirty="0" smtClean="0"/>
              <a:t> of software engineers</a:t>
            </a:r>
          </a:p>
          <a:p>
            <a:pPr lvl="1"/>
            <a:endParaRPr lang="en-US" dirty="0"/>
          </a:p>
        </p:txBody>
      </p:sp>
      <p:pic>
        <p:nvPicPr>
          <p:cNvPr id="19459" name="Picture 3" descr="C:\Documents and Settings\michaelahaas\Local Settings\Temporary Internet Files\Content.IE5\Y628KGT3\MCj0289941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3886200"/>
            <a:ext cx="2982913" cy="2417763"/>
          </a:xfrm>
          <a:prstGeom prst="rect">
            <a:avLst/>
          </a:prstGeom>
          <a:noFill/>
        </p:spPr>
      </p:pic>
      <p:sp>
        <p:nvSpPr>
          <p:cNvPr id="8" name="Rectangular Callout 7"/>
          <p:cNvSpPr/>
          <p:nvPr/>
        </p:nvSpPr>
        <p:spPr>
          <a:xfrm>
            <a:off x="3733800" y="2133600"/>
            <a:ext cx="1447800" cy="914400"/>
          </a:xfrm>
          <a:prstGeom prst="wedgeRectCallout">
            <a:avLst>
              <a:gd name="adj1" fmla="val 63378"/>
              <a:gd name="adj2" fmla="val 193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Can you encapsulate this?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324600" y="1676400"/>
            <a:ext cx="1752600" cy="1143000"/>
          </a:xfrm>
          <a:prstGeom prst="wedgeRectCallout">
            <a:avLst>
              <a:gd name="adj1" fmla="val 5465"/>
              <a:gd name="adj2" fmla="val 179900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Of course!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I can </a:t>
            </a:r>
            <a:r>
              <a:rPr lang="en-US" dirty="0" err="1" smtClean="0">
                <a:solidFill>
                  <a:srgbClr val="0070C0"/>
                </a:solidFill>
              </a:rPr>
              <a:t>polymorphize</a:t>
            </a:r>
            <a:r>
              <a:rPr lang="en-US" dirty="0" smtClean="0">
                <a:solidFill>
                  <a:srgbClr val="0070C0"/>
                </a:solidFill>
              </a:rPr>
              <a:t> it too.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One + Three Major Concepts</a:t>
            </a:r>
            <a:br>
              <a:rPr lang="en-US" dirty="0" smtClean="0"/>
            </a:br>
            <a:r>
              <a:rPr lang="en-US" dirty="0" smtClean="0"/>
              <a:t>of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498080" cy="48006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Objects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Encapsulation</a:t>
            </a:r>
          </a:p>
          <a:p>
            <a:pPr lvl="1"/>
            <a:r>
              <a:rPr lang="en-US" dirty="0" smtClean="0"/>
              <a:t>Polymorphism</a:t>
            </a:r>
          </a:p>
          <a:p>
            <a:endParaRPr lang="en-US" dirty="0"/>
          </a:p>
        </p:txBody>
      </p:sp>
      <p:pic>
        <p:nvPicPr>
          <p:cNvPr id="19459" name="Picture 3" descr="C:\Documents and Settings\michaelahaas\Local Settings\Temporary Internet Files\Content.IE5\Y628KGT3\MCj0289941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3886200"/>
            <a:ext cx="2982913" cy="2417763"/>
          </a:xfrm>
          <a:prstGeom prst="rect">
            <a:avLst/>
          </a:prstGeom>
          <a:noFill/>
        </p:spPr>
      </p:pic>
      <p:sp>
        <p:nvSpPr>
          <p:cNvPr id="8" name="Rectangular Callout 7"/>
          <p:cNvSpPr/>
          <p:nvPr/>
        </p:nvSpPr>
        <p:spPr>
          <a:xfrm>
            <a:off x="4343400" y="1524000"/>
            <a:ext cx="1447800" cy="914400"/>
          </a:xfrm>
          <a:prstGeom prst="wedgeRectCallout">
            <a:avLst>
              <a:gd name="adj1" fmla="val 28010"/>
              <a:gd name="adj2" fmla="val 247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Can you encapsulate this object?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324600" y="1219200"/>
            <a:ext cx="1752600" cy="1752600"/>
          </a:xfrm>
          <a:prstGeom prst="wedgeRectCallout">
            <a:avLst>
              <a:gd name="adj1" fmla="val 6900"/>
              <a:gd name="adj2" fmla="val 121065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Of course!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And I can inherit the class too.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930400" y="2260600"/>
            <a:ext cx="3492500" cy="2324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216400" y="2260600"/>
            <a:ext cx="3492500" cy="23241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5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5193792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real life:</a:t>
            </a:r>
          </a:p>
          <a:p>
            <a:pPr lvl="1"/>
            <a:r>
              <a:rPr lang="en-US" dirty="0" smtClean="0"/>
              <a:t>Objects (generally):</a:t>
            </a:r>
          </a:p>
          <a:p>
            <a:pPr lvl="2"/>
            <a:r>
              <a:rPr lang="en-US" dirty="0" smtClean="0"/>
              <a:t>exist</a:t>
            </a:r>
          </a:p>
          <a:p>
            <a:pPr lvl="3"/>
            <a:r>
              <a:rPr lang="en-US" dirty="0" smtClean="0"/>
              <a:t>have to be </a:t>
            </a:r>
            <a:r>
              <a:rPr lang="en-US" dirty="0" smtClean="0">
                <a:solidFill>
                  <a:srgbClr val="FF0000"/>
                </a:solidFill>
              </a:rPr>
              <a:t>created</a:t>
            </a:r>
          </a:p>
          <a:p>
            <a:pPr lvl="2"/>
            <a:r>
              <a:rPr lang="en-US" dirty="0" smtClean="0"/>
              <a:t>have </a:t>
            </a:r>
            <a:r>
              <a:rPr lang="en-US" dirty="0" smtClean="0">
                <a:solidFill>
                  <a:srgbClr val="FF0000"/>
                </a:solidFill>
              </a:rPr>
              <a:t>properties</a:t>
            </a:r>
            <a:r>
              <a:rPr lang="en-US" dirty="0" smtClean="0"/>
              <a:t> that describe them</a:t>
            </a:r>
          </a:p>
          <a:p>
            <a:pPr lvl="3"/>
            <a:r>
              <a:rPr lang="en-US" dirty="0" smtClean="0"/>
              <a:t>some you know about</a:t>
            </a:r>
          </a:p>
          <a:p>
            <a:pPr lvl="3"/>
            <a:r>
              <a:rPr lang="en-US" dirty="0" smtClean="0"/>
              <a:t>some you don't know about</a:t>
            </a:r>
          </a:p>
          <a:p>
            <a:pPr lvl="2"/>
            <a:r>
              <a:rPr lang="en-US" dirty="0" smtClean="0"/>
              <a:t>have things that they </a:t>
            </a:r>
            <a:r>
              <a:rPr lang="en-US" dirty="0" smtClean="0">
                <a:solidFill>
                  <a:srgbClr val="FF0000"/>
                </a:solidFill>
              </a:rPr>
              <a:t>do</a:t>
            </a:r>
          </a:p>
          <a:p>
            <a:pPr lvl="3"/>
            <a:r>
              <a:rPr lang="en-US" dirty="0" smtClean="0"/>
              <a:t>things that the user of the object can do</a:t>
            </a:r>
          </a:p>
          <a:p>
            <a:pPr lvl="3"/>
            <a:r>
              <a:rPr lang="en-US" dirty="0" smtClean="0"/>
              <a:t>things that the designer/builder of the object can do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0784" y="1066800"/>
            <a:ext cx="2363216" cy="2743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4114800"/>
            <a:ext cx="2349500" cy="157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61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5193792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programming life:</a:t>
            </a:r>
          </a:p>
          <a:p>
            <a:pPr lvl="1"/>
            <a:r>
              <a:rPr lang="en-US" dirty="0" smtClean="0"/>
              <a:t>Objects:</a:t>
            </a:r>
          </a:p>
          <a:p>
            <a:pPr lvl="2"/>
            <a:r>
              <a:rPr lang="en-US" dirty="0" smtClean="0"/>
              <a:t>exist</a:t>
            </a:r>
          </a:p>
          <a:p>
            <a:pPr lvl="3"/>
            <a:r>
              <a:rPr lang="en-US" dirty="0" smtClean="0"/>
              <a:t>must be </a:t>
            </a:r>
            <a:r>
              <a:rPr lang="en-US" dirty="0" smtClean="0">
                <a:solidFill>
                  <a:srgbClr val="FF0000"/>
                </a:solidFill>
              </a:rPr>
              <a:t>created</a:t>
            </a:r>
          </a:p>
          <a:p>
            <a:pPr lvl="2"/>
            <a:r>
              <a:rPr lang="en-US" i="1" dirty="0" smtClean="0"/>
              <a:t>usually</a:t>
            </a:r>
            <a:r>
              <a:rPr lang="en-US" dirty="0" smtClean="0"/>
              <a:t> have </a:t>
            </a:r>
            <a:r>
              <a:rPr lang="en-US" dirty="0" smtClean="0">
                <a:solidFill>
                  <a:srgbClr val="FF0000"/>
                </a:solidFill>
              </a:rPr>
              <a:t>properties</a:t>
            </a:r>
            <a:r>
              <a:rPr lang="en-US" dirty="0" smtClean="0"/>
              <a:t> that describe things about them</a:t>
            </a:r>
          </a:p>
          <a:p>
            <a:pPr lvl="3"/>
            <a:r>
              <a:rPr lang="en-US" dirty="0" smtClean="0"/>
              <a:t>some you know about</a:t>
            </a:r>
          </a:p>
          <a:p>
            <a:pPr lvl="3"/>
            <a:r>
              <a:rPr lang="en-US" dirty="0" smtClean="0"/>
              <a:t>some you don't know about</a:t>
            </a:r>
          </a:p>
          <a:p>
            <a:pPr lvl="2"/>
            <a:r>
              <a:rPr lang="en-US" dirty="0" smtClean="0"/>
              <a:t>have </a:t>
            </a:r>
            <a:r>
              <a:rPr lang="en-US" dirty="0" smtClean="0">
                <a:solidFill>
                  <a:srgbClr val="FF0000"/>
                </a:solidFill>
              </a:rPr>
              <a:t>methods</a:t>
            </a:r>
            <a:r>
              <a:rPr lang="en-US" dirty="0" smtClean="0"/>
              <a:t> that they perform</a:t>
            </a:r>
          </a:p>
          <a:p>
            <a:pPr lvl="3"/>
            <a:r>
              <a:rPr lang="en-US" dirty="0" smtClean="0"/>
              <a:t>things that the user of the object can do</a:t>
            </a:r>
          </a:p>
          <a:p>
            <a:pPr lvl="3"/>
            <a:r>
              <a:rPr lang="en-US" dirty="0" smtClean="0"/>
              <a:t>things that the designer/builder of the object can do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4114800"/>
            <a:ext cx="2349500" cy="15720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0784" y="1066800"/>
            <a:ext cx="236321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94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OOP is about describing everything as an </a:t>
            </a:r>
            <a:r>
              <a:rPr lang="en-US" dirty="0" smtClean="0">
                <a:solidFill>
                  <a:srgbClr val="FF0000"/>
                </a:solidFill>
              </a:rPr>
              <a:t>object</a:t>
            </a:r>
          </a:p>
          <a:p>
            <a:r>
              <a:rPr lang="en-US" dirty="0" smtClean="0"/>
              <a:t>It focuses on describing </a:t>
            </a:r>
            <a:r>
              <a:rPr lang="en-US" dirty="0" smtClean="0">
                <a:solidFill>
                  <a:srgbClr val="008000"/>
                </a:solidFill>
              </a:rPr>
              <a:t>data</a:t>
            </a:r>
            <a:r>
              <a:rPr lang="en-US" dirty="0" smtClean="0"/>
              <a:t> vs. </a:t>
            </a:r>
            <a:r>
              <a:rPr lang="en-US" dirty="0" smtClean="0">
                <a:solidFill>
                  <a:srgbClr val="800000"/>
                </a:solidFill>
              </a:rPr>
              <a:t>commands</a:t>
            </a:r>
          </a:p>
          <a:p>
            <a:r>
              <a:rPr lang="en-US" dirty="0" smtClean="0"/>
              <a:t>Every object includes:</a:t>
            </a:r>
          </a:p>
          <a:p>
            <a:pPr lvl="1"/>
            <a:r>
              <a:rPr lang="en-US" dirty="0" smtClean="0"/>
              <a:t>Data, aka attributes, aka </a:t>
            </a:r>
            <a:r>
              <a:rPr lang="en-US" dirty="0" smtClean="0">
                <a:solidFill>
                  <a:srgbClr val="800000"/>
                </a:solidFill>
              </a:rPr>
              <a:t>properties</a:t>
            </a:r>
            <a:endParaRPr lang="en-US" dirty="0">
              <a:solidFill>
                <a:srgbClr val="800000"/>
              </a:solidFill>
            </a:endParaRPr>
          </a:p>
          <a:p>
            <a:pPr lvl="2"/>
            <a:r>
              <a:rPr lang="en-US" dirty="0" smtClean="0"/>
              <a:t>Analogous to </a:t>
            </a:r>
            <a:r>
              <a:rPr lang="en-US" dirty="0" smtClean="0">
                <a:solidFill>
                  <a:srgbClr val="FF0000"/>
                </a:solidFill>
              </a:rPr>
              <a:t>variables, arrays, </a:t>
            </a:r>
            <a:r>
              <a:rPr lang="en-US" dirty="0" err="1" smtClean="0">
                <a:solidFill>
                  <a:srgbClr val="FF0000"/>
                </a:solidFill>
              </a:rPr>
              <a:t>structs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800000"/>
                </a:solidFill>
              </a:rPr>
              <a:t>Methods, </a:t>
            </a:r>
            <a:r>
              <a:rPr lang="en-US" dirty="0" smtClean="0"/>
              <a:t>aka</a:t>
            </a:r>
            <a:r>
              <a:rPr lang="en-US" dirty="0" smtClean="0">
                <a:solidFill>
                  <a:srgbClr val="800000"/>
                </a:solidFill>
              </a:rPr>
              <a:t> Member Functions</a:t>
            </a:r>
          </a:p>
          <a:p>
            <a:pPr lvl="2"/>
            <a:r>
              <a:rPr lang="en-US" dirty="0" smtClean="0"/>
              <a:t>Analogous to </a:t>
            </a:r>
            <a:r>
              <a:rPr lang="en-US" dirty="0" smtClean="0">
                <a:solidFill>
                  <a:srgbClr val="FF0000"/>
                </a:solidFill>
              </a:rPr>
              <a:t>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648200"/>
            <a:ext cx="1981200" cy="190195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1447800"/>
            <a:ext cx="5733288" cy="3505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Are </a:t>
            </a:r>
            <a:r>
              <a:rPr lang="en-US" b="1" dirty="0" smtClean="0">
                <a:solidFill>
                  <a:srgbClr val="FF0000"/>
                </a:solidFill>
              </a:rPr>
              <a:t>defined</a:t>
            </a:r>
            <a:r>
              <a:rPr lang="en-US" dirty="0" smtClean="0"/>
              <a:t> in a </a:t>
            </a:r>
            <a:r>
              <a:rPr lang="en-US" b="1" dirty="0" smtClean="0">
                <a:solidFill>
                  <a:srgbClr val="FF0000"/>
                </a:solidFill>
              </a:rPr>
              <a:t>class </a:t>
            </a:r>
          </a:p>
          <a:p>
            <a:pPr lvl="1"/>
            <a:r>
              <a:rPr lang="en-US" dirty="0" smtClean="0"/>
              <a:t>the class is the "blueprint"</a:t>
            </a:r>
          </a:p>
          <a:p>
            <a:r>
              <a:rPr lang="en-US" dirty="0" smtClean="0"/>
              <a:t>Are </a:t>
            </a:r>
            <a:r>
              <a:rPr lang="en-US" b="1" dirty="0" smtClean="0">
                <a:solidFill>
                  <a:srgbClr val="FF0000"/>
                </a:solidFill>
              </a:rPr>
              <a:t>consumed</a:t>
            </a:r>
            <a:r>
              <a:rPr lang="en-US" dirty="0" smtClean="0"/>
              <a:t> in a program:	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objects</a:t>
            </a:r>
            <a:r>
              <a:rPr lang="en-US" dirty="0" smtClean="0"/>
              <a:t> of the class are </a:t>
            </a:r>
            <a:r>
              <a:rPr lang="en-US" dirty="0" smtClean="0">
                <a:solidFill>
                  <a:srgbClr val="0000FF"/>
                </a:solidFill>
              </a:rPr>
              <a:t>instantiated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properties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member functions </a:t>
            </a:r>
            <a:r>
              <a:rPr lang="en-US" dirty="0" smtClean="0"/>
              <a:t>of the class are available </a:t>
            </a:r>
            <a:r>
              <a:rPr lang="en-US" dirty="0" smtClean="0">
                <a:solidFill>
                  <a:schemeClr val="accent5"/>
                </a:solidFill>
              </a:rPr>
              <a:t>via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660066"/>
                </a:solidFill>
              </a:rPr>
              <a:t>object</a:t>
            </a:r>
          </a:p>
          <a:p>
            <a:pPr lvl="1"/>
            <a:r>
              <a:rPr lang="en-US" dirty="0" smtClean="0"/>
              <a:t>objects can instantiate objects of other classes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200" y="3505200"/>
            <a:ext cx="1600200" cy="1295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Courier New"/>
                <a:cs typeface="Courier New"/>
              </a:rPr>
              <a:t>main()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Class1 c1;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Class2 c2;</a:t>
            </a:r>
          </a:p>
          <a:p>
            <a:r>
              <a:rPr lang="en-US" sz="1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Snip and Round Single Corner Rectangle 6"/>
          <p:cNvSpPr/>
          <p:nvPr/>
        </p:nvSpPr>
        <p:spPr>
          <a:xfrm>
            <a:off x="457200" y="5486400"/>
            <a:ext cx="1828800" cy="1066800"/>
          </a:xfrm>
          <a:prstGeom prst="snip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Class1</a:t>
            </a:r>
            <a:endParaRPr lang="en-US" dirty="0"/>
          </a:p>
        </p:txBody>
      </p:sp>
      <p:sp>
        <p:nvSpPr>
          <p:cNvPr id="8" name="Snip and Round Single Corner Rectangle 7"/>
          <p:cNvSpPr/>
          <p:nvPr/>
        </p:nvSpPr>
        <p:spPr>
          <a:xfrm>
            <a:off x="3733800" y="5257800"/>
            <a:ext cx="1828800" cy="1066800"/>
          </a:xfrm>
          <a:prstGeom prst="snip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Class2</a:t>
            </a:r>
          </a:p>
          <a:p>
            <a:pPr algn="ctr"/>
            <a:endParaRPr lang="en-US" dirty="0"/>
          </a:p>
          <a:p>
            <a:pPr algn="ctr"/>
            <a:r>
              <a:rPr lang="en-US" sz="1400" dirty="0" smtClean="0">
                <a:latin typeface="Courier New"/>
                <a:cs typeface="Courier New"/>
              </a:rPr>
              <a:t>Class1 cc1;</a:t>
            </a:r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0" name="Straight Arrow Connector 9"/>
          <p:cNvCxnSpPr>
            <a:stCxn id="7" idx="3"/>
            <a:endCxn id="6" idx="2"/>
          </p:cNvCxnSpPr>
          <p:nvPr/>
        </p:nvCxnSpPr>
        <p:spPr>
          <a:xfrm flipH="1" flipV="1">
            <a:off x="876300" y="4800600"/>
            <a:ext cx="4953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8" idx="2"/>
          </p:cNvCxnSpPr>
          <p:nvPr/>
        </p:nvCxnSpPr>
        <p:spPr>
          <a:xfrm flipV="1">
            <a:off x="2286000" y="5791200"/>
            <a:ext cx="14478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6" idx="3"/>
          </p:cNvCxnSpPr>
          <p:nvPr/>
        </p:nvCxnSpPr>
        <p:spPr>
          <a:xfrm flipH="1" flipV="1">
            <a:off x="1676400" y="4152900"/>
            <a:ext cx="2971800" cy="1104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9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8600"/>
            <a:ext cx="4546600" cy="17907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You now know the </a:t>
            </a:r>
            <a:r>
              <a:rPr lang="en-US" dirty="0" smtClean="0">
                <a:solidFill>
                  <a:srgbClr val="FF0000"/>
                </a:solidFill>
              </a:rPr>
              <a:t>basics</a:t>
            </a:r>
          </a:p>
          <a:p>
            <a:r>
              <a:rPr lang="en-US" dirty="0" smtClean="0"/>
              <a:t>You can learn any programming language now</a:t>
            </a:r>
          </a:p>
          <a:p>
            <a:r>
              <a:rPr lang="en-US" dirty="0" smtClean="0"/>
              <a:t>You haven't decided to be an English major!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88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Objects: What</a:t>
            </a:r>
            <a:r>
              <a:rPr lang="en-US" dirty="0"/>
              <a:t> </a:t>
            </a:r>
            <a:r>
              <a:rPr lang="en-US" dirty="0" smtClean="0"/>
              <a:t>&amp; How vs. Who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OOP mindset:</a:t>
            </a:r>
          </a:p>
          <a:p>
            <a:pPr lvl="1"/>
            <a:r>
              <a:rPr lang="en-US" dirty="0" smtClean="0"/>
              <a:t>not just </a:t>
            </a:r>
            <a:r>
              <a:rPr lang="en-US" dirty="0" smtClean="0">
                <a:solidFill>
                  <a:srgbClr val="FF0000"/>
                </a:solidFill>
              </a:rPr>
              <a:t>what</a:t>
            </a:r>
            <a:r>
              <a:rPr lang="en-US" dirty="0" smtClean="0"/>
              <a:t> classes and objects do</a:t>
            </a:r>
          </a:p>
          <a:p>
            <a:pPr lvl="1"/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how</a:t>
            </a:r>
            <a:r>
              <a:rPr lang="en-US" dirty="0" smtClean="0"/>
              <a:t> they do 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It's about </a:t>
            </a:r>
            <a:r>
              <a:rPr lang="en-US" dirty="0" smtClean="0">
                <a:solidFill>
                  <a:srgbClr val="FF0000"/>
                </a:solidFill>
              </a:rPr>
              <a:t>who</a:t>
            </a:r>
            <a:r>
              <a:rPr lang="en-US" dirty="0" smtClean="0"/>
              <a:t> makes them</a:t>
            </a:r>
          </a:p>
          <a:p>
            <a:pPr lvl="1"/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who</a:t>
            </a:r>
            <a:r>
              <a:rPr lang="en-US" dirty="0" smtClean="0"/>
              <a:t> uses them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58140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90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475" y="609600"/>
            <a:ext cx="1883523" cy="251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you do OOP</a:t>
            </a:r>
          </a:p>
          <a:p>
            <a:pPr lvl="1"/>
            <a:r>
              <a:rPr lang="en-US" dirty="0" smtClean="0"/>
              <a:t>Think about </a:t>
            </a:r>
            <a:r>
              <a:rPr lang="en-US" u="sng" dirty="0" smtClean="0"/>
              <a:t>two</a:t>
            </a:r>
            <a:r>
              <a:rPr lang="en-US" dirty="0" smtClean="0"/>
              <a:t> people:</a:t>
            </a:r>
          </a:p>
          <a:p>
            <a:pPr lvl="2"/>
            <a:r>
              <a:rPr lang="en-US" b="1" dirty="0" smtClean="0">
                <a:solidFill>
                  <a:srgbClr val="0000FF"/>
                </a:solidFill>
              </a:rPr>
              <a:t>You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the creator of the class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Another </a:t>
            </a:r>
            <a:r>
              <a:rPr lang="en-US" i="1" dirty="0" smtClean="0"/>
              <a:t>programmer</a:t>
            </a:r>
            <a:r>
              <a:rPr lang="en-US" dirty="0" smtClean="0"/>
              <a:t> (we'll call him </a:t>
            </a:r>
            <a:r>
              <a:rPr lang="en-US" b="1" dirty="0" smtClean="0">
                <a:solidFill>
                  <a:srgbClr val="FF0000"/>
                </a:solidFill>
              </a:rPr>
              <a:t>Elmo</a:t>
            </a:r>
            <a:r>
              <a:rPr lang="en-US" dirty="0" smtClean="0"/>
              <a:t>):</a:t>
            </a:r>
          </a:p>
          <a:p>
            <a:pPr lvl="3"/>
            <a:r>
              <a:rPr lang="en-US" dirty="0" smtClean="0"/>
              <a:t>who will </a:t>
            </a:r>
            <a:r>
              <a:rPr lang="en-US" u="sng" dirty="0" smtClean="0"/>
              <a:t>use</a:t>
            </a:r>
            <a:r>
              <a:rPr lang="en-US" dirty="0" smtClean="0"/>
              <a:t> </a:t>
            </a:r>
            <a:r>
              <a:rPr lang="en-US" i="1" dirty="0" smtClean="0"/>
              <a:t>your</a:t>
            </a:r>
            <a:r>
              <a:rPr lang="en-US" dirty="0" smtClean="0"/>
              <a:t> class </a:t>
            </a:r>
            <a:r>
              <a:rPr lang="en-US" u="sng" dirty="0" smtClean="0"/>
              <a:t>in his/her programs</a:t>
            </a:r>
          </a:p>
          <a:p>
            <a:pPr lvl="3"/>
            <a:endParaRPr lang="en-US" dirty="0"/>
          </a:p>
          <a:p>
            <a:pPr lvl="4"/>
            <a:endParaRPr lang="en-US" u="sng" dirty="0" smtClean="0"/>
          </a:p>
          <a:p>
            <a:pPr lvl="4"/>
            <a:endParaRPr lang="en-US" u="sng" dirty="0"/>
          </a:p>
          <a:p>
            <a:pPr lvl="4"/>
            <a:r>
              <a:rPr lang="en-US" u="sng" dirty="0" smtClean="0"/>
              <a:t>Not</a:t>
            </a:r>
            <a:r>
              <a:rPr lang="en-US" dirty="0" smtClean="0"/>
              <a:t> the end user</a:t>
            </a:r>
          </a:p>
          <a:p>
            <a:pPr lvl="5"/>
            <a:r>
              <a:rPr lang="en-US" dirty="0" smtClean="0"/>
              <a:t>who doesn't care about objects</a:t>
            </a:r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305550"/>
            <a:ext cx="2133600" cy="476250"/>
          </a:xfrm>
        </p:spPr>
        <p:txBody>
          <a:bodyPr/>
          <a:lstStyle/>
          <a:p>
            <a:r>
              <a:rPr lang="en-US" smtClean="0"/>
              <a:t>2/27-29/2013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0" y="6305550"/>
            <a:ext cx="2895600" cy="476250"/>
          </a:xfrm>
        </p:spPr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-275167" y="2942167"/>
            <a:ext cx="2667000" cy="21166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690" b="100000" l="9694" r="8979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5200" y="4267200"/>
            <a:ext cx="1968205" cy="259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58200" y="3657600"/>
            <a:ext cx="534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You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8437363" y="3124200"/>
            <a:ext cx="20837" cy="1371600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445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and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8077200" cy="4800600"/>
          </a:xfrm>
        </p:spPr>
        <p:txBody>
          <a:bodyPr/>
          <a:lstStyle/>
          <a:p>
            <a:r>
              <a:rPr lang="en-US" dirty="0" smtClean="0"/>
              <a:t>You've already been </a:t>
            </a:r>
            <a:r>
              <a:rPr lang="en-US" dirty="0" smtClean="0">
                <a:solidFill>
                  <a:srgbClr val="FF0000"/>
                </a:solidFill>
              </a:rPr>
              <a:t>Elmo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You've </a:t>
            </a:r>
            <a:r>
              <a:rPr lang="en-US" u="sng" dirty="0" smtClean="0"/>
              <a:t>used</a:t>
            </a:r>
            <a:r>
              <a:rPr lang="en-US" dirty="0" smtClean="0"/>
              <a:t> an important class</a:t>
            </a:r>
          </a:p>
          <a:p>
            <a:pPr lvl="2"/>
            <a:r>
              <a:rPr lang="en-US" dirty="0" smtClean="0"/>
              <a:t>and its objects</a:t>
            </a:r>
          </a:p>
          <a:p>
            <a:pPr lvl="2"/>
            <a:r>
              <a:rPr lang="en-US" dirty="0" smtClean="0"/>
              <a:t>and its member functions</a:t>
            </a:r>
          </a:p>
          <a:p>
            <a:pPr marL="402336" lvl="1" indent="0">
              <a:buNone/>
            </a:pPr>
            <a:endParaRPr lang="en-US" sz="1400" b="1" dirty="0" smtClean="0">
              <a:latin typeface="Courier New"/>
              <a:cs typeface="Courier New"/>
            </a:endParaRPr>
          </a:p>
          <a:p>
            <a:pPr marL="402336" lvl="1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#include &lt;string&gt;  	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include the class</a:t>
            </a:r>
          </a:p>
          <a:p>
            <a:pPr marL="402336" lvl="1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402336" lvl="1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string </a:t>
            </a:r>
            <a:r>
              <a:rPr lang="en-US" sz="1400" b="1" dirty="0" err="1" smtClean="0">
                <a:latin typeface="Courier New"/>
                <a:cs typeface="Courier New"/>
              </a:rPr>
              <a:t>myname</a:t>
            </a:r>
            <a:r>
              <a:rPr lang="en-US" sz="1400" b="1" dirty="0" smtClean="0">
                <a:latin typeface="Courier New"/>
                <a:cs typeface="Courier New"/>
              </a:rPr>
              <a:t>;	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instantiate an object of the string class</a:t>
            </a:r>
          </a:p>
          <a:p>
            <a:pPr marL="402336" lvl="1" indent="0">
              <a:buNone/>
            </a:pPr>
            <a:r>
              <a:rPr lang="en-US" sz="1400" b="1" dirty="0" err="1" smtClean="0">
                <a:latin typeface="Courier New"/>
                <a:cs typeface="Courier New"/>
              </a:rPr>
              <a:t>myname.length</a:t>
            </a:r>
            <a:r>
              <a:rPr lang="en-US" sz="1400" b="1" dirty="0" smtClean="0">
                <a:latin typeface="Courier New"/>
                <a:cs typeface="Courier New"/>
              </a:rPr>
              <a:t>()	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execute a member function of the string class</a:t>
            </a:r>
          </a:p>
          <a:p>
            <a:pPr marL="402336" lvl="1" indent="0">
              <a:buNone/>
            </a:pPr>
            <a:r>
              <a:rPr lang="en-US" sz="1400" b="1" dirty="0" err="1" smtClean="0">
                <a:latin typeface="Courier New"/>
                <a:cs typeface="Courier New"/>
              </a:rPr>
              <a:t>myname.substr</a:t>
            </a:r>
            <a:r>
              <a:rPr lang="en-US" sz="1400" b="1" dirty="0" smtClean="0">
                <a:latin typeface="Courier New"/>
                <a:cs typeface="Courier New"/>
              </a:rPr>
              <a:t>(0,3);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	// execute another member function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7462124" y="1412691"/>
            <a:ext cx="1875366" cy="148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49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and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8077200" cy="4800600"/>
          </a:xfrm>
        </p:spPr>
        <p:txBody>
          <a:bodyPr/>
          <a:lstStyle/>
          <a:p>
            <a:r>
              <a:rPr lang="en-US" dirty="0" smtClean="0"/>
              <a:t>You've already been </a:t>
            </a:r>
            <a:r>
              <a:rPr lang="en-US" dirty="0" smtClean="0">
                <a:solidFill>
                  <a:srgbClr val="FF0000"/>
                </a:solidFill>
              </a:rPr>
              <a:t>Elmo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You've </a:t>
            </a:r>
            <a:r>
              <a:rPr lang="en-US" u="sng" dirty="0" smtClean="0"/>
              <a:t>used</a:t>
            </a:r>
            <a:r>
              <a:rPr lang="en-US" dirty="0" smtClean="0"/>
              <a:t> an important class</a:t>
            </a:r>
          </a:p>
          <a:p>
            <a:pPr lvl="2"/>
            <a:r>
              <a:rPr lang="en-US" dirty="0" smtClean="0"/>
              <a:t>and its objects</a:t>
            </a:r>
          </a:p>
          <a:p>
            <a:pPr lvl="2"/>
            <a:r>
              <a:rPr lang="en-US" dirty="0" smtClean="0"/>
              <a:t>and its member functions</a:t>
            </a:r>
          </a:p>
          <a:p>
            <a:pPr marL="402336" lvl="1" indent="0">
              <a:buNone/>
            </a:pPr>
            <a:endParaRPr lang="en-US" sz="1400" b="1" dirty="0" smtClean="0">
              <a:latin typeface="Courier New"/>
              <a:cs typeface="Courier New"/>
            </a:endParaRPr>
          </a:p>
          <a:p>
            <a:pPr marL="402336" lvl="1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#include &lt;</a:t>
            </a:r>
            <a:r>
              <a:rPr lang="en-US" sz="1400" b="1" dirty="0" err="1" smtClean="0">
                <a:latin typeface="Courier New"/>
                <a:cs typeface="Courier New"/>
              </a:rPr>
              <a:t>fstream</a:t>
            </a:r>
            <a:r>
              <a:rPr lang="en-US" sz="1400" b="1" dirty="0" smtClean="0">
                <a:latin typeface="Courier New"/>
                <a:cs typeface="Courier New"/>
              </a:rPr>
              <a:t>&gt;  	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include the class</a:t>
            </a:r>
          </a:p>
          <a:p>
            <a:pPr marL="402336" lvl="1" indent="0">
              <a:buNone/>
            </a:pPr>
            <a:endParaRPr lang="en-US" sz="1400" b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402336" lvl="1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 instantiate an object of the </a:t>
            </a:r>
            <a:r>
              <a:rPr lang="en-US" sz="1400" b="1" dirty="0" err="1" smtClean="0">
                <a:solidFill>
                  <a:srgbClr val="008000"/>
                </a:solidFill>
                <a:latin typeface="Courier New"/>
                <a:cs typeface="Courier New"/>
              </a:rPr>
              <a:t>ifstream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 class</a:t>
            </a:r>
            <a:endParaRPr lang="en-US" sz="1400" b="1" dirty="0">
              <a:latin typeface="Courier New"/>
              <a:cs typeface="Courier New"/>
            </a:endParaRPr>
          </a:p>
          <a:p>
            <a:pPr marL="402336" lvl="1" indent="0">
              <a:buNone/>
            </a:pPr>
            <a:r>
              <a:rPr lang="en-US" sz="1400" b="1" dirty="0" err="1">
                <a:latin typeface="Courier New"/>
                <a:cs typeface="Courier New"/>
              </a:rPr>
              <a:t>i</a:t>
            </a:r>
            <a:r>
              <a:rPr lang="en-US" sz="1400" b="1" dirty="0" err="1" smtClean="0">
                <a:latin typeface="Courier New"/>
                <a:cs typeface="Courier New"/>
              </a:rPr>
              <a:t>fstream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infile</a:t>
            </a:r>
            <a:r>
              <a:rPr lang="en-US" sz="1400" b="1" dirty="0" smtClean="0">
                <a:latin typeface="Courier New"/>
                <a:cs typeface="Courier New"/>
              </a:rPr>
              <a:t> (</a:t>
            </a:r>
            <a:r>
              <a:rPr lang="en-US" sz="1400" b="1" dirty="0" err="1" smtClean="0">
                <a:latin typeface="Courier New"/>
                <a:cs typeface="Courier New"/>
              </a:rPr>
              <a:t>filename.c_str</a:t>
            </a:r>
            <a:r>
              <a:rPr lang="en-US" sz="1400" b="1" dirty="0" smtClean="0">
                <a:latin typeface="Courier New"/>
                <a:cs typeface="Courier New"/>
              </a:rPr>
              <a:t>(), </a:t>
            </a:r>
            <a:r>
              <a:rPr lang="en-US" sz="1400" b="1" dirty="0" err="1" smtClean="0">
                <a:latin typeface="Courier New"/>
                <a:cs typeface="Courier New"/>
              </a:rPr>
              <a:t>iostream</a:t>
            </a:r>
            <a:r>
              <a:rPr lang="en-US" sz="1400" b="1" dirty="0" smtClean="0">
                <a:latin typeface="Courier New"/>
                <a:cs typeface="Courier New"/>
              </a:rPr>
              <a:t>::in);</a:t>
            </a:r>
          </a:p>
          <a:p>
            <a:pPr marL="402336" lvl="1" indent="0">
              <a:buNone/>
            </a:pPr>
            <a:r>
              <a:rPr lang="en-US" sz="1400" b="1" dirty="0" err="1" smtClean="0">
                <a:latin typeface="Courier New"/>
                <a:cs typeface="Courier New"/>
              </a:rPr>
              <a:t>infile.is_open</a:t>
            </a:r>
            <a:r>
              <a:rPr lang="en-US" sz="1400" b="1" dirty="0" smtClean="0">
                <a:latin typeface="Courier New"/>
                <a:cs typeface="Courier New"/>
              </a:rPr>
              <a:t>()		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execute a member function</a:t>
            </a:r>
          </a:p>
          <a:p>
            <a:pPr marL="402336" lvl="1" indent="0">
              <a:buNone/>
            </a:pPr>
            <a:r>
              <a:rPr lang="en-US" sz="1400" b="1" dirty="0" err="1" smtClean="0">
                <a:latin typeface="Courier New"/>
                <a:cs typeface="Courier New"/>
              </a:rPr>
              <a:t>getline</a:t>
            </a:r>
            <a:r>
              <a:rPr lang="en-US" sz="1400" b="1" dirty="0" smtClean="0">
                <a:latin typeface="Courier New"/>
                <a:cs typeface="Courier New"/>
              </a:rPr>
              <a:t>( </a:t>
            </a:r>
            <a:r>
              <a:rPr lang="en-US" sz="1400" b="1" dirty="0" err="1" smtClean="0">
                <a:latin typeface="Courier New"/>
                <a:cs typeface="Courier New"/>
              </a:rPr>
              <a:t>infile</a:t>
            </a:r>
            <a:r>
              <a:rPr lang="en-US" sz="1400" b="1" dirty="0" smtClean="0"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latin typeface="Courier New"/>
                <a:cs typeface="Courier New"/>
              </a:rPr>
              <a:t>songname</a:t>
            </a:r>
            <a:r>
              <a:rPr lang="en-US" sz="1400" b="1" dirty="0" smtClean="0">
                <a:latin typeface="Courier New"/>
                <a:cs typeface="Courier New"/>
              </a:rPr>
              <a:t>);</a:t>
            </a:r>
            <a:r>
              <a:rPr lang="en-US" sz="1400" b="1" dirty="0" smtClean="0">
                <a:solidFill>
                  <a:srgbClr val="008000"/>
                </a:solidFill>
                <a:latin typeface="Courier New"/>
                <a:cs typeface="Courier New"/>
              </a:rPr>
              <a:t>	// execute another member function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76200" y="4216284"/>
            <a:ext cx="1675858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65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and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OK, you've used: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objects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member functions </a:t>
            </a:r>
            <a:r>
              <a:rPr lang="en-US" dirty="0" smtClean="0"/>
              <a:t>(aka methods)</a:t>
            </a:r>
          </a:p>
          <a:p>
            <a:r>
              <a:rPr lang="en-US" dirty="0" smtClean="0"/>
              <a:t>Have you used </a:t>
            </a:r>
            <a:r>
              <a:rPr lang="en-US" dirty="0" smtClean="0">
                <a:solidFill>
                  <a:srgbClr val="0000FF"/>
                </a:solidFill>
              </a:rPr>
              <a:t>attributes</a:t>
            </a:r>
            <a:r>
              <a:rPr lang="en-US" dirty="0" smtClean="0"/>
              <a:t> (aka properties)?</a:t>
            </a:r>
          </a:p>
          <a:p>
            <a:endParaRPr lang="en-US" dirty="0"/>
          </a:p>
          <a:p>
            <a:r>
              <a:rPr lang="en-US" dirty="0" smtClean="0"/>
              <a:t>Generally, C++ properties are:</a:t>
            </a:r>
          </a:p>
          <a:p>
            <a:pPr lvl="1"/>
            <a:r>
              <a:rPr lang="en-US" dirty="0" smtClean="0"/>
              <a:t>used within the class (private)</a:t>
            </a:r>
          </a:p>
          <a:p>
            <a:pPr lvl="1"/>
            <a:r>
              <a:rPr lang="en-US" u="sng" dirty="0" smtClean="0">
                <a:solidFill>
                  <a:srgbClr val="0000FF"/>
                </a:solidFill>
              </a:rPr>
              <a:t>not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by consumers of the class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446" y="5334737"/>
            <a:ext cx="2610241" cy="153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79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simple-as-possible class</a:t>
            </a:r>
          </a:p>
          <a:p>
            <a:pPr lvl="1"/>
            <a:r>
              <a:rPr lang="en-US" dirty="0" smtClean="0"/>
              <a:t>how </a:t>
            </a:r>
            <a:r>
              <a:rPr lang="en-US" u="sng" dirty="0" smtClean="0"/>
              <a:t>you</a:t>
            </a:r>
            <a:r>
              <a:rPr lang="en-US" dirty="0" smtClean="0"/>
              <a:t> write it</a:t>
            </a:r>
          </a:p>
          <a:p>
            <a:pPr lvl="1"/>
            <a:r>
              <a:rPr lang="en-US" dirty="0" smtClean="0"/>
              <a:t>how </a:t>
            </a:r>
            <a:r>
              <a:rPr lang="en-US" u="sng" dirty="0" smtClean="0"/>
              <a:t>Elmo</a:t>
            </a:r>
            <a:r>
              <a:rPr lang="en-US" dirty="0" smtClean="0"/>
              <a:t> uses 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0" b="100000" l="9694" r="8979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5200" y="4267200"/>
            <a:ext cx="1968205" cy="2590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163842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08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Class : creating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143000"/>
            <a:ext cx="54864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song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20040" lvl="1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marL="640080" lvl="2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title;	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 property</a:t>
            </a:r>
          </a:p>
          <a:p>
            <a:pPr marL="640080" lvl="2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artist ;	</a:t>
            </a: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 property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640080" lvl="2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album;	</a:t>
            </a: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 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property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393192" lvl="1" indent="0">
              <a:buNone/>
            </a:pP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393192" lvl="1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640080" lvl="2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set()		</a:t>
            </a: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 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member function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640080" lvl="2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640080" lvl="2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intitle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inartist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inalbum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40080" lvl="2" indent="0">
              <a:buNone/>
            </a:pP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3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"Enter the song's title 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==&gt; "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;</a:t>
            </a:r>
          </a:p>
          <a:p>
            <a:pPr marL="914400" lvl="3" indent="0">
              <a:buNone/>
            </a:pP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getline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(cin,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intitle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);</a:t>
            </a:r>
          </a:p>
          <a:p>
            <a:pPr marL="914400" lvl="3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"Enter the song's 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artist 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=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=&gt; "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;</a:t>
            </a:r>
          </a:p>
          <a:p>
            <a:pPr marL="914400" lvl="3" indent="0">
              <a:buNone/>
            </a:pP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getline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(cin,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inartist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;</a:t>
            </a:r>
          </a:p>
          <a:p>
            <a:pPr marL="914400" lvl="3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"Enter the song's 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album 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=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=&gt; "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;</a:t>
            </a:r>
          </a:p>
          <a:p>
            <a:pPr marL="914400" lvl="3" indent="0">
              <a:buNone/>
            </a:pP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getline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(cin,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inalbum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);</a:t>
            </a:r>
          </a:p>
          <a:p>
            <a:pPr marL="640080" lvl="2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}	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// end set</a:t>
            </a:r>
          </a:p>
          <a:p>
            <a:pPr marL="640080" lvl="2" indent="0">
              <a:buNone/>
            </a:pPr>
            <a:endParaRPr lang="en-US" sz="14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45720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};	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// end class</a:t>
            </a:r>
          </a:p>
          <a:p>
            <a:pPr marL="4572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  </a:t>
            </a:r>
            <a:endParaRPr lang="en-US" sz="1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2038-0141-42C7-89AB-1EAA5ED01CC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6477000" y="1981200"/>
            <a:ext cx="1828800" cy="1371600"/>
          </a:xfrm>
          <a:prstGeom prst="lef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Elmo can't access these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6705600" y="2971800"/>
            <a:ext cx="1828800" cy="1371600"/>
          </a:xfrm>
          <a:prstGeom prst="lef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safe for Elmo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98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: using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05000"/>
            <a:ext cx="75438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song song1;	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instantiate an object of the song class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song1.set();	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use the set method to get the data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endParaRPr lang="en-US" sz="1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2038-0141-42C7-89AB-1EAA5ED01CC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200400" y="4343400"/>
            <a:ext cx="5410200" cy="1600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/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Enter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the song's title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==&gt;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Born to be Wild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0" lvl="1"/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Enter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the song's artist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==&gt;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Steppenwolf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0" lvl="1"/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Enter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the song's album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==&gt; Steppenwolf</a:t>
            </a:r>
          </a:p>
          <a:p>
            <a:pPr marL="0" lvl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_</a:t>
            </a:r>
          </a:p>
        </p:txBody>
      </p:sp>
      <p:sp>
        <p:nvSpPr>
          <p:cNvPr id="8" name="Right Arrow 7"/>
          <p:cNvSpPr/>
          <p:nvPr/>
        </p:nvSpPr>
        <p:spPr>
          <a:xfrm>
            <a:off x="609600" y="4191000"/>
            <a:ext cx="2514600" cy="17526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the end user sees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69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: what you </a:t>
            </a:r>
            <a:r>
              <a:rPr lang="en-US" dirty="0" smtClean="0">
                <a:solidFill>
                  <a:srgbClr val="FF0000"/>
                </a:solidFill>
              </a:rPr>
              <a:t>can't</a:t>
            </a:r>
            <a:r>
              <a:rPr lang="en-US" dirty="0" smtClean="0"/>
              <a:t>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05000"/>
            <a:ext cx="75438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song song1;	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instantiate an object of the song class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song1.set();	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use the set method to get the data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"The song title is: " 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&lt;&lt; song1.title 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cout &lt;&lt;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"The 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artist is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 " 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song1.artist ;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"The 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album is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 " 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song1.album ;</a:t>
            </a:r>
          </a:p>
          <a:p>
            <a:pPr marL="0" indent="0">
              <a:buNone/>
            </a:pP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endParaRPr lang="en-US" sz="1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2038-0141-42C7-89AB-1EAA5ED01CC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724400"/>
            <a:ext cx="152019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5147480"/>
            <a:ext cx="2438400" cy="171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9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Class : improving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143000"/>
            <a:ext cx="3657600" cy="5715000"/>
          </a:xfrm>
          <a:ln>
            <a:solidFill>
              <a:schemeClr val="accent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song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20040" lvl="1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marL="640080" lvl="2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title;</a:t>
            </a:r>
          </a:p>
          <a:p>
            <a:pPr marL="640080" lvl="2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artist;</a:t>
            </a:r>
          </a:p>
          <a:p>
            <a:pPr marL="640080" lvl="2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album;</a:t>
            </a:r>
          </a:p>
          <a:p>
            <a:pPr marL="393192" lvl="1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640080" lvl="2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set()	</a:t>
            </a: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 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640080" lvl="2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640080" lvl="2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intitle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inartist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inalbum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40080" lvl="2" indent="0">
              <a:buNone/>
            </a:pP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3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"Enter the song's title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==&gt; "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;</a:t>
            </a:r>
          </a:p>
          <a:p>
            <a:pPr marL="914400" lvl="3" indent="0">
              <a:buNone/>
            </a:pP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getline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(cin, title);</a:t>
            </a:r>
          </a:p>
          <a:p>
            <a:pPr marL="914400" lvl="3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"Enter the song's artist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==&gt; "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;</a:t>
            </a:r>
          </a:p>
          <a:p>
            <a:pPr marL="914400" lvl="3" indent="0">
              <a:buNone/>
            </a:pP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getline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(cin, artist);</a:t>
            </a:r>
          </a:p>
          <a:p>
            <a:pPr marL="914400" lvl="3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"Enter the song's album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==&gt; "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;</a:t>
            </a:r>
          </a:p>
          <a:p>
            <a:pPr marL="914400" lvl="3" indent="0">
              <a:buNone/>
            </a:pP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getline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(cin, album);</a:t>
            </a:r>
          </a:p>
          <a:p>
            <a:pPr marL="640080" lvl="2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}	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// end set</a:t>
            </a:r>
          </a:p>
          <a:p>
            <a:pPr lvl="1"/>
            <a:endParaRPr lang="en-US" sz="1400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876800" y="1143000"/>
            <a:ext cx="4191000" cy="3767328"/>
          </a:xfrm>
          <a:ln>
            <a:solidFill>
              <a:srgbClr val="835E01"/>
            </a:solidFill>
          </a:ln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get()	</a:t>
            </a: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 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cout 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"The song title is: "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song1.title 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cout 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"The artist is: "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song1.artist 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cout 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"The album is: "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song1.album 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end 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set</a:t>
            </a:r>
          </a:p>
          <a:p>
            <a:pPr marL="4572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end class</a:t>
            </a:r>
          </a:p>
          <a:p>
            <a:pPr marL="0" indent="0">
              <a:buNone/>
            </a:pP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2038-0141-42C7-89AB-1EAA5ED01CC3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4628140"/>
            <a:ext cx="1654923" cy="220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9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 for Level 2?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Ready to be a serious programmer?</a:t>
            </a:r>
          </a:p>
          <a:p>
            <a:r>
              <a:rPr lang="en-US" dirty="0" smtClean="0"/>
              <a:t>You now know the basics.</a:t>
            </a:r>
          </a:p>
          <a:p>
            <a:r>
              <a:rPr lang="en-US" dirty="0" smtClean="0"/>
              <a:t>Let's see what you'll do in the real world.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657600"/>
            <a:ext cx="34036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46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514600" y="4648200"/>
            <a:ext cx="5410200" cy="1676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/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Enter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the song's title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==&gt;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Born to be Wild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0" lvl="1"/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Enter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the song's artist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==&gt;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Steppenwolf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0" lvl="1"/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Enter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the song's album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==&gt; Steppenwolf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song title is: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Born to be Wild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artist is: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Steppenwolf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album is: Steppenwolf</a:t>
            </a:r>
          </a:p>
          <a:p>
            <a:pPr marL="0" lvl="1"/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0" lvl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_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: using the improved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75438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song song1;		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instantiate an object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song1.set();		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input (set) the data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song1.get();		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output (get) the data</a:t>
            </a:r>
          </a:p>
          <a:p>
            <a:pPr marL="0" indent="0">
              <a:buNone/>
            </a:pP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endParaRPr lang="en-US" sz="1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2038-0141-42C7-89AB-1EAA5ED01CC3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 flipH="1">
            <a:off x="6751329" y="4446292"/>
            <a:ext cx="2667000" cy="211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2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Rules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Have to </a:t>
            </a:r>
            <a:r>
              <a:rPr lang="en-US" b="1" dirty="0" smtClean="0">
                <a:solidFill>
                  <a:srgbClr val="0000FF"/>
                </a:solidFill>
              </a:rPr>
              <a:t>define</a:t>
            </a:r>
            <a:r>
              <a:rPr lang="en-US" dirty="0" smtClean="0"/>
              <a:t> the class:</a:t>
            </a:r>
          </a:p>
          <a:p>
            <a:pPr lvl="2"/>
            <a:r>
              <a:rPr lang="en-US" dirty="0" smtClean="0"/>
              <a:t>class keyword (lower case)</a:t>
            </a:r>
          </a:p>
          <a:p>
            <a:pPr lvl="2"/>
            <a:r>
              <a:rPr lang="en-US" dirty="0" smtClean="0"/>
              <a:t>class name</a:t>
            </a:r>
          </a:p>
          <a:p>
            <a:pPr lvl="3"/>
            <a:r>
              <a:rPr lang="en-US" dirty="0" smtClean="0"/>
              <a:t>start with letter or underscore</a:t>
            </a:r>
          </a:p>
          <a:p>
            <a:pPr lvl="3"/>
            <a:r>
              <a:rPr lang="en-US" dirty="0" smtClean="0"/>
              <a:t>letters or numbers</a:t>
            </a:r>
          </a:p>
          <a:p>
            <a:pPr lvl="3"/>
            <a:r>
              <a:rPr lang="en-US" dirty="0" smtClean="0"/>
              <a:t>no punctuation except underscore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song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member variables and functions here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 ; 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Left Arrow 6"/>
          <p:cNvSpPr/>
          <p:nvPr/>
        </p:nvSpPr>
        <p:spPr>
          <a:xfrm rot="1477602">
            <a:off x="1892521" y="5601611"/>
            <a:ext cx="762000" cy="95767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4264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Rules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Members are: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public</a:t>
            </a:r>
            <a:r>
              <a:rPr lang="en-US" dirty="0" smtClean="0">
                <a:solidFill>
                  <a:srgbClr val="3366FF"/>
                </a:solidFill>
                <a:latin typeface="Courier New"/>
                <a:cs typeface="Courier New"/>
              </a:rPr>
              <a:t>:</a:t>
            </a:r>
          </a:p>
          <a:p>
            <a:pPr lvl="2"/>
            <a:r>
              <a:rPr lang="en-US" dirty="0" smtClean="0"/>
              <a:t>consumer of class (Elmo) can use them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private:</a:t>
            </a:r>
          </a:p>
          <a:p>
            <a:pPr lvl="2"/>
            <a:r>
              <a:rPr lang="en-US" dirty="0" smtClean="0"/>
              <a:t>only functions in the class (you) can use them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song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20040" lvl="1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640080" lvl="2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string title;</a:t>
            </a:r>
          </a:p>
          <a:p>
            <a:pPr marL="393192" lvl="1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640080" lvl="2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set()	</a:t>
            </a: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 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member function (method)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640080" lvl="2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640080" lvl="2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 ; 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6200" y="3505200"/>
            <a:ext cx="1084453" cy="1447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2209800"/>
            <a:ext cx="666818" cy="104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1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Programming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C++:</a:t>
            </a:r>
          </a:p>
          <a:p>
            <a:pPr lvl="1"/>
            <a:r>
              <a:rPr lang="en-US" dirty="0" smtClean="0"/>
              <a:t>all variables, arrays, </a:t>
            </a:r>
            <a:r>
              <a:rPr lang="en-US" dirty="0" err="1" smtClean="0"/>
              <a:t>structs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3366FF"/>
                </a:solidFill>
              </a:rPr>
              <a:t>private</a:t>
            </a:r>
          </a:p>
          <a:p>
            <a:pPr lvl="1"/>
            <a:r>
              <a:rPr lang="en-US" dirty="0" smtClean="0"/>
              <a:t>create public functions to read (get) and write (set) private variables, arrays, </a:t>
            </a:r>
            <a:r>
              <a:rPr lang="en-US" dirty="0" err="1" smtClean="0"/>
              <a:t>structs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member functions are </a:t>
            </a:r>
            <a:r>
              <a:rPr lang="en-US" dirty="0">
                <a:solidFill>
                  <a:srgbClr val="3366FF"/>
                </a:solidFill>
              </a:rPr>
              <a:t>private </a:t>
            </a:r>
            <a:r>
              <a:rPr lang="en-US" dirty="0"/>
              <a:t>by default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only make functions </a:t>
            </a:r>
            <a:r>
              <a:rPr lang="en-US" dirty="0" smtClean="0">
                <a:solidFill>
                  <a:srgbClr val="3366FF"/>
                </a:solidFill>
              </a:rPr>
              <a:t>public</a:t>
            </a:r>
            <a:r>
              <a:rPr lang="en-US" dirty="0" smtClean="0"/>
              <a:t> if necessary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2" y="4648200"/>
            <a:ext cx="16573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46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Programming Practice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143000"/>
            <a:ext cx="3657600" cy="5715000"/>
          </a:xfrm>
          <a:ln>
            <a:solidFill>
              <a:schemeClr val="accent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song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20040" lvl="1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marL="640080" lvl="2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title;</a:t>
            </a:r>
          </a:p>
          <a:p>
            <a:pPr marL="640080" lvl="2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artist;</a:t>
            </a:r>
          </a:p>
          <a:p>
            <a:pPr marL="640080" lvl="2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album;</a:t>
            </a:r>
          </a:p>
          <a:p>
            <a:pPr marL="393192" lvl="1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640080" lvl="2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set()	</a:t>
            </a: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 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640080" lvl="2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640080" lvl="2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intitle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inartist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inalbum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40080" lvl="2" indent="0">
              <a:buNone/>
            </a:pP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3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"Enter the song's title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==&gt; "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;</a:t>
            </a:r>
          </a:p>
          <a:p>
            <a:pPr marL="914400" lvl="3" indent="0">
              <a:buNone/>
            </a:pP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getline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(cin, title);</a:t>
            </a:r>
          </a:p>
          <a:p>
            <a:pPr marL="914400" lvl="3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"Enter the song's artist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==&gt; "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;</a:t>
            </a:r>
          </a:p>
          <a:p>
            <a:pPr marL="914400" lvl="3" indent="0">
              <a:buNone/>
            </a:pP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getline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(cin, artist);</a:t>
            </a:r>
          </a:p>
          <a:p>
            <a:pPr marL="914400" lvl="3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"Enter the song's album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==&gt; "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;</a:t>
            </a:r>
          </a:p>
          <a:p>
            <a:pPr marL="914400" lvl="3" indent="0">
              <a:buNone/>
            </a:pP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getline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(cin, album);</a:t>
            </a:r>
          </a:p>
          <a:p>
            <a:pPr marL="640080" lvl="2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}	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// end set</a:t>
            </a:r>
          </a:p>
          <a:p>
            <a:pPr lvl="1"/>
            <a:endParaRPr lang="en-US" sz="1400" b="1" dirty="0"/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4876800" y="1143000"/>
            <a:ext cx="4191000" cy="3767328"/>
          </a:xfrm>
          <a:prstGeom prst="rect">
            <a:avLst/>
          </a:prstGeom>
          <a:ln>
            <a:solidFill>
              <a:srgbClr val="835E01"/>
            </a:solidFill>
          </a:ln>
        </p:spPr>
        <p:txBody>
          <a:bodyPr anchor="t"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get()	</a:t>
            </a:r>
            <a:r>
              <a:rPr lang="en-US" sz="1400" b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 method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 2"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Font typeface="Wingdings 2"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cout &lt;&lt; </a:t>
            </a:r>
            <a:r>
              <a:rPr lang="en-US" sz="1400" b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"The song title is: "</a:t>
            </a:r>
            <a:r>
              <a:rPr lang="en-US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	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&lt;&lt; song1.title ;</a:t>
            </a:r>
          </a:p>
          <a:p>
            <a:pPr marL="0" indent="0">
              <a:buFont typeface="Wingdings 2"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cout &lt;&lt; </a:t>
            </a:r>
            <a:r>
              <a:rPr lang="en-US" sz="1400" b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"The artist is: "</a:t>
            </a:r>
            <a:r>
              <a:rPr lang="en-US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Font typeface="Wingdings 2"/>
              <a:buNone/>
            </a:pPr>
            <a:r>
              <a:rPr lang="en-US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&lt;&lt; song1.artist ;</a:t>
            </a:r>
          </a:p>
          <a:p>
            <a:pPr marL="0" indent="0">
              <a:buFont typeface="Wingdings 2"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cout &lt;&lt; </a:t>
            </a:r>
            <a:r>
              <a:rPr lang="en-US" sz="1400" b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"The album is: "</a:t>
            </a:r>
            <a:r>
              <a:rPr lang="en-US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Font typeface="Wingdings 2"/>
              <a:buNone/>
            </a:pPr>
            <a:r>
              <a:rPr lang="en-US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&lt;&lt; song1.album ;</a:t>
            </a:r>
          </a:p>
          <a:p>
            <a:pPr marL="0" indent="0">
              <a:buFont typeface="Wingdings 2"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}	</a:t>
            </a:r>
            <a:r>
              <a:rPr lang="en-US" sz="1400" b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end set</a:t>
            </a:r>
          </a:p>
          <a:p>
            <a:pPr marL="45720" indent="0">
              <a:buFont typeface="Wingdings 2"/>
              <a:buNone/>
            </a:pPr>
            <a:endParaRPr lang="en-US" sz="1400" b="1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5720" indent="0">
              <a:buFont typeface="Wingdings 2"/>
              <a:buNone/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};	</a:t>
            </a:r>
            <a:r>
              <a:rPr lang="en-US" sz="1400" b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end class</a:t>
            </a:r>
          </a:p>
          <a:p>
            <a:pPr marL="0" indent="0">
              <a:buFont typeface="Wingdings 2"/>
              <a:buNone/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48200"/>
            <a:ext cx="16573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14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defined in the class definition</a:t>
            </a:r>
          </a:p>
          <a:p>
            <a:pPr lvl="1"/>
            <a:r>
              <a:rPr lang="en-US" dirty="0" smtClean="0"/>
              <a:t>are "global" to the class</a:t>
            </a:r>
          </a:p>
          <a:p>
            <a:pPr lvl="1"/>
            <a:r>
              <a:rPr lang="en-US" dirty="0" smtClean="0"/>
              <a:t>are called "class variables"</a:t>
            </a:r>
          </a:p>
          <a:p>
            <a:pPr lvl="1"/>
            <a:r>
              <a:rPr lang="en-US" dirty="0" smtClean="0"/>
              <a:t>all functions in the class can "see" them</a:t>
            </a:r>
          </a:p>
          <a:p>
            <a:pPr lvl="1"/>
            <a:r>
              <a:rPr lang="en-US" dirty="0" smtClean="0"/>
              <a:t>no need to pass them to functions in the class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4419362"/>
            <a:ext cx="6858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song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20040" lvl="1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marL="640080" lvl="2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string title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	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any class function can use this</a:t>
            </a:r>
            <a:endParaRPr lang="en-US" sz="14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marL="640080" lvl="2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string artist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;	</a:t>
            </a: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any class function can use 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endParaRPr lang="en-US" sz="14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marL="640080" lvl="2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string album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	</a:t>
            </a: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any class function can use this</a:t>
            </a:r>
          </a:p>
          <a:p>
            <a:pPr marL="640080" lvl="2" indent="0"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824" t="-13278" r="-4739" b="-36514"/>
          <a:stretch/>
        </p:blipFill>
        <p:spPr>
          <a:xfrm>
            <a:off x="6781800" y="-228600"/>
            <a:ext cx="2438400" cy="238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18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There's more!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Constructor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function that</a:t>
            </a:r>
          </a:p>
          <a:p>
            <a:pPr lvl="2"/>
            <a:r>
              <a:rPr lang="en-US" dirty="0" smtClean="0"/>
              <a:t>has the </a:t>
            </a:r>
            <a:r>
              <a:rPr lang="en-US" dirty="0" smtClean="0">
                <a:solidFill>
                  <a:srgbClr val="FF0000"/>
                </a:solidFill>
              </a:rPr>
              <a:t>same name </a:t>
            </a:r>
            <a:r>
              <a:rPr lang="en-US" dirty="0" smtClean="0"/>
              <a:t>as the class</a:t>
            </a:r>
          </a:p>
          <a:p>
            <a:pPr lvl="2"/>
            <a:r>
              <a:rPr lang="en-US" dirty="0" smtClean="0"/>
              <a:t>has </a:t>
            </a:r>
            <a:r>
              <a:rPr lang="en-US" b="1" u="sng" dirty="0" smtClean="0">
                <a:solidFill>
                  <a:srgbClr val="3366FF"/>
                </a:solidFill>
              </a:rPr>
              <a:t>no type</a:t>
            </a:r>
          </a:p>
          <a:p>
            <a:pPr lvl="2"/>
            <a:r>
              <a:rPr lang="en-US" dirty="0" smtClean="0"/>
              <a:t>automatically executes when you instantiate an object of the class</a:t>
            </a:r>
          </a:p>
          <a:p>
            <a:pPr lvl="2"/>
            <a:r>
              <a:rPr lang="en-US" dirty="0" smtClean="0"/>
              <a:t>usually used to initialize class member variables</a:t>
            </a:r>
          </a:p>
          <a:p>
            <a:pPr lvl="2"/>
            <a:r>
              <a:rPr lang="en-US" dirty="0" smtClean="0"/>
              <a:t>is </a:t>
            </a:r>
            <a:r>
              <a:rPr lang="en-US" dirty="0" smtClean="0">
                <a:solidFill>
                  <a:srgbClr val="3366FF"/>
                </a:solidFill>
              </a:rPr>
              <a:t>public </a:t>
            </a:r>
          </a:p>
          <a:p>
            <a:pPr lvl="3"/>
            <a:r>
              <a:rPr lang="en-US" dirty="0"/>
              <a:t>(</a:t>
            </a:r>
            <a:r>
              <a:rPr lang="en-US" dirty="0" smtClean="0"/>
              <a:t>there are very obscure instances where a constructor is private)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187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447800"/>
            <a:ext cx="3657600" cy="4648200"/>
          </a:xfrm>
          <a:ln>
            <a:solidFill>
              <a:schemeClr val="accent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song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20040" lvl="1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marL="640080" lvl="2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title;</a:t>
            </a:r>
          </a:p>
          <a:p>
            <a:pPr marL="640080" lvl="2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artist;</a:t>
            </a:r>
          </a:p>
          <a:p>
            <a:pPr marL="640080" lvl="2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album;</a:t>
            </a:r>
          </a:p>
          <a:p>
            <a:pPr marL="393192" lvl="1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640080" lvl="2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song()	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constructor</a:t>
            </a:r>
          </a:p>
          <a:p>
            <a:pPr marL="640080" lvl="2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marL="640080" lvl="2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title = "";</a:t>
            </a:r>
          </a:p>
          <a:p>
            <a:pPr marL="640080" lvl="2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artist = "";</a:t>
            </a:r>
          </a:p>
          <a:p>
            <a:pPr marL="640080" lvl="2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album = "";</a:t>
            </a:r>
          </a:p>
          <a:p>
            <a:pPr marL="640080" lvl="2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cout &lt;&lt; "Welcome";</a:t>
            </a:r>
          </a:p>
          <a:p>
            <a:pPr marL="640080" lvl="2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  <a:endParaRPr lang="en-US" sz="1400" b="1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/>
            <a:endParaRPr lang="en-US" sz="1400" b="1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029200" y="1066800"/>
            <a:ext cx="3962400" cy="2286000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>
            <a:normAutofit lnSpcReduction="1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 instantiate an object of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song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class, which automatically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executes the constructor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 2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song song1; 	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 2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Wingdings 2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1"/>
            <a:endParaRPr lang="en-US" sz="14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867400" y="4191000"/>
            <a:ext cx="2743200" cy="1600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/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Welcome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9400" y="5181600"/>
            <a:ext cx="1084453" cy="1447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457200"/>
            <a:ext cx="666818" cy="104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385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There's more!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Destructor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function that</a:t>
            </a:r>
          </a:p>
          <a:p>
            <a:pPr lvl="2"/>
            <a:r>
              <a:rPr lang="en-US" dirty="0" smtClean="0"/>
              <a:t>has the </a:t>
            </a:r>
            <a:r>
              <a:rPr lang="en-US" dirty="0" smtClean="0">
                <a:solidFill>
                  <a:srgbClr val="FF0000"/>
                </a:solidFill>
              </a:rPr>
              <a:t>same name </a:t>
            </a:r>
            <a:r>
              <a:rPr lang="en-US" dirty="0" smtClean="0"/>
              <a:t>as the class</a:t>
            </a:r>
          </a:p>
          <a:p>
            <a:pPr lvl="3"/>
            <a:r>
              <a:rPr lang="en-US" dirty="0" smtClean="0"/>
              <a:t>with a tilde </a:t>
            </a:r>
            <a:r>
              <a:rPr lang="en-US" dirty="0" smtClean="0">
                <a:solidFill>
                  <a:srgbClr val="800000"/>
                </a:solidFill>
              </a:rPr>
              <a:t>~</a:t>
            </a:r>
          </a:p>
          <a:p>
            <a:pPr lvl="3"/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~song()</a:t>
            </a:r>
          </a:p>
          <a:p>
            <a:pPr lvl="2"/>
            <a:r>
              <a:rPr lang="en-US" dirty="0" smtClean="0"/>
              <a:t>has </a:t>
            </a:r>
            <a:r>
              <a:rPr lang="en-US" b="1" u="sng" dirty="0" smtClean="0">
                <a:solidFill>
                  <a:srgbClr val="3366FF"/>
                </a:solidFill>
              </a:rPr>
              <a:t>no type</a:t>
            </a:r>
          </a:p>
          <a:p>
            <a:pPr lvl="2"/>
            <a:r>
              <a:rPr lang="en-US" dirty="0" smtClean="0"/>
              <a:t>automatically executes when the object is </a:t>
            </a:r>
            <a:r>
              <a:rPr lang="en-US" b="1" dirty="0" smtClean="0">
                <a:solidFill>
                  <a:srgbClr val="800000"/>
                </a:solidFill>
              </a:rPr>
              <a:t>destroyed</a:t>
            </a:r>
            <a:r>
              <a:rPr lang="en-US" dirty="0" smtClean="0"/>
              <a:t>	</a:t>
            </a:r>
          </a:p>
          <a:p>
            <a:pPr lvl="3"/>
            <a:r>
              <a:rPr lang="en-US" dirty="0" smtClean="0"/>
              <a:t>explicitly (call it from the client app)</a:t>
            </a:r>
          </a:p>
          <a:p>
            <a:pPr lvl="3"/>
            <a:r>
              <a:rPr lang="en-US" dirty="0" smtClean="0"/>
              <a:t>when the function that instantiated the object ends</a:t>
            </a:r>
          </a:p>
          <a:p>
            <a:pPr lvl="2"/>
            <a:r>
              <a:rPr lang="en-US" dirty="0" smtClean="0"/>
              <a:t>usually used </a:t>
            </a:r>
            <a:r>
              <a:rPr lang="en-US" dirty="0" smtClean="0">
                <a:solidFill>
                  <a:srgbClr val="800000"/>
                </a:solidFill>
              </a:rPr>
              <a:t>to clean up</a:t>
            </a:r>
          </a:p>
          <a:p>
            <a:pPr lvl="2"/>
            <a:r>
              <a:rPr lang="en-US" dirty="0" smtClean="0"/>
              <a:t>is </a:t>
            </a:r>
            <a:r>
              <a:rPr lang="en-US" dirty="0" smtClean="0">
                <a:solidFill>
                  <a:srgbClr val="3366FF"/>
                </a:solidFill>
              </a:rPr>
              <a:t>public </a:t>
            </a:r>
          </a:p>
          <a:p>
            <a:pPr lvl="3"/>
            <a:r>
              <a:rPr lang="en-US" dirty="0"/>
              <a:t>(</a:t>
            </a:r>
            <a:r>
              <a:rPr lang="en-US" dirty="0" smtClean="0"/>
              <a:t>there are very obscure instances where a constructor is private)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0800" y="152400"/>
            <a:ext cx="2590800" cy="199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29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447800"/>
            <a:ext cx="3886200" cy="4648200"/>
          </a:xfrm>
          <a:ln>
            <a:solidFill>
              <a:schemeClr val="accent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song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20040" lvl="1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marL="640080" lvl="2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title;</a:t>
            </a:r>
          </a:p>
          <a:p>
            <a:pPr marL="640080" lvl="2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artist;</a:t>
            </a:r>
          </a:p>
          <a:p>
            <a:pPr marL="640080" lvl="2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album;</a:t>
            </a:r>
          </a:p>
          <a:p>
            <a:pPr marL="393192" lvl="1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640080" lvl="2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song()	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constructor</a:t>
            </a:r>
          </a:p>
          <a:p>
            <a:pPr marL="640080" lvl="2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marL="640080" lvl="2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title = "";</a:t>
            </a:r>
          </a:p>
          <a:p>
            <a:pPr marL="640080" lvl="2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artist = "";</a:t>
            </a:r>
          </a:p>
          <a:p>
            <a:pPr marL="640080" lvl="2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album = "";</a:t>
            </a:r>
          </a:p>
          <a:p>
            <a:pPr marL="640080" lvl="2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cout &lt;&lt; 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"Welcome"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&lt;&lt;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endl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;</a:t>
            </a:r>
          </a:p>
          <a:p>
            <a:pPr marL="640080" lvl="2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  <a:p>
            <a:pPr marL="640080" lvl="2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~song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destructor</a:t>
            </a:r>
            <a:endParaRPr lang="en-US" sz="14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marL="640080" lvl="2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marL="640080" lvl="2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cout &lt;&lt; 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"I am dead"</a:t>
            </a:r>
            <a:r>
              <a:rPr lang="en-US" sz="1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;</a:t>
            </a:r>
          </a:p>
          <a:p>
            <a:pPr marL="640080" lvl="2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  <a:p>
            <a:pPr marL="640080" lvl="2" indent="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/>
            <a:endParaRPr lang="en-US" sz="1400" b="1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029200" y="1066800"/>
            <a:ext cx="3962400" cy="2286000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>
            <a:normAutofit lnSpcReduction="1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 instantiate an object of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song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class, which automatically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executes the constructor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 2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song song1; 	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 2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Wingdings 2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1"/>
            <a:endParaRPr lang="en-US" sz="14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867400" y="4191000"/>
            <a:ext cx="2743200" cy="1600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/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Welcome</a:t>
            </a:r>
          </a:p>
          <a:p>
            <a:pPr marL="0" lvl="1"/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 am dead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04800" y="3200400"/>
            <a:ext cx="1084453" cy="1447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457200"/>
            <a:ext cx="666818" cy="104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9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let's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some ancient history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743200"/>
            <a:ext cx="44196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68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 Enough?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go away</a:t>
            </a:r>
          </a:p>
          <a:p>
            <a:r>
              <a:rPr lang="en-US" dirty="0" smtClean="0"/>
              <a:t>There's even more new stuff!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2/27-29/2013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70515" y="3124200"/>
            <a:ext cx="3744824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70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overload functions!</a:t>
            </a:r>
          </a:p>
          <a:p>
            <a:pPr lvl="1"/>
            <a:r>
              <a:rPr lang="en-US" dirty="0" smtClean="0"/>
              <a:t>multiple functions</a:t>
            </a:r>
          </a:p>
          <a:p>
            <a:pPr lvl="1"/>
            <a:r>
              <a:rPr lang="en-US" dirty="0" smtClean="0"/>
              <a:t>same name</a:t>
            </a:r>
          </a:p>
          <a:p>
            <a:pPr lvl="1"/>
            <a:r>
              <a:rPr lang="en-US" dirty="0" smtClean="0"/>
              <a:t>different parameters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3657600"/>
            <a:ext cx="38100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06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371600"/>
            <a:ext cx="7543800" cy="5334000"/>
          </a:xfrm>
          <a:ln>
            <a:solidFill>
              <a:schemeClr val="accent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song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20040" lvl="1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marL="640080" lvl="2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title;</a:t>
            </a:r>
          </a:p>
          <a:p>
            <a:pPr marL="640080" lvl="2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artist;</a:t>
            </a:r>
          </a:p>
          <a:p>
            <a:pPr marL="640080" lvl="2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album;</a:t>
            </a:r>
          </a:p>
          <a:p>
            <a:pPr marL="393192" lvl="1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640080" lvl="2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song()	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constructor</a:t>
            </a:r>
          </a:p>
          <a:p>
            <a:pPr marL="640080" lvl="2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marL="640080" lvl="2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title = "";</a:t>
            </a:r>
          </a:p>
          <a:p>
            <a:pPr marL="640080" lvl="2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artist = "";</a:t>
            </a:r>
          </a:p>
          <a:p>
            <a:pPr marL="640080" lvl="2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album = "";</a:t>
            </a:r>
          </a:p>
          <a:p>
            <a:pPr marL="640080" lvl="2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cout &lt;&lt; 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"I'm blank"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&lt;&lt;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endl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;</a:t>
            </a:r>
          </a:p>
          <a:p>
            <a:pPr marL="640080" lvl="2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  <a:p>
            <a:pPr marL="640080" lvl="2" indent="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640080" lvl="2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song(string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intitle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overloaded constructor</a:t>
            </a:r>
          </a:p>
          <a:p>
            <a:pPr marL="640080" lvl="2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marL="640080" lvl="2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title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intitle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;</a:t>
            </a:r>
          </a:p>
          <a:p>
            <a:pPr marL="640080" lvl="2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cout &lt;&lt;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"I'm </a:t>
            </a:r>
            <a:r>
              <a: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" </a:t>
            </a:r>
            <a:r>
              <a:rPr lang="en-US" sz="1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&lt;&lt;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title &lt;&lt;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;</a:t>
            </a:r>
          </a:p>
          <a:p>
            <a:pPr marL="640080" lvl="2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  <a:p>
            <a:pPr marL="640080" lvl="2" indent="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/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469379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 anchor="t"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914400"/>
            <a:ext cx="4876800" cy="57912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song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20040" lvl="1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marL="640080" lvl="2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title;</a:t>
            </a:r>
          </a:p>
          <a:p>
            <a:pPr marL="640080" lvl="2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artist;</a:t>
            </a:r>
          </a:p>
          <a:p>
            <a:pPr marL="640080" lvl="2" indent="0"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album;</a:t>
            </a:r>
          </a:p>
          <a:p>
            <a:pPr marL="393192" lvl="1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640080" lvl="2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song()	</a:t>
            </a: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constructor</a:t>
            </a:r>
          </a:p>
          <a:p>
            <a:pPr marL="640080" lvl="2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marL="640080" lvl="2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title = "";</a:t>
            </a:r>
          </a:p>
          <a:p>
            <a:pPr marL="640080" lvl="2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artist = "";</a:t>
            </a:r>
          </a:p>
          <a:p>
            <a:pPr marL="640080" lvl="2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album = "";</a:t>
            </a:r>
          </a:p>
          <a:p>
            <a:pPr marL="640080" lvl="2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cout &lt;&lt;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"I'm blank" </a:t>
            </a:r>
            <a:r>
              <a:rPr lang="en-US" sz="1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;</a:t>
            </a:r>
          </a:p>
          <a:p>
            <a:pPr marL="640080" lvl="2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  <a:p>
            <a:pPr marL="640080" lvl="2" indent="0">
              <a:buNone/>
            </a:pPr>
            <a:endParaRPr lang="en-US" sz="1400" b="1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640080" lvl="2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song(string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intitle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	</a:t>
            </a: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overloaded constructor</a:t>
            </a:r>
          </a:p>
          <a:p>
            <a:pPr marL="640080" lvl="2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marL="640080" lvl="2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title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intitle</a:t>
            </a:r>
            <a:r>
              <a:rPr lang="en-US" sz="1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;</a:t>
            </a:r>
          </a:p>
          <a:p>
            <a:pPr marL="640080" lvl="2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cout &lt;&lt; 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"I'm " </a:t>
            </a:r>
            <a:r>
              <a:rPr lang="en-US" sz="1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&lt;&lt; title &lt;&lt;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;</a:t>
            </a:r>
          </a:p>
          <a:p>
            <a:pPr marL="640080" lvl="2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  <a:p>
            <a:pPr marL="640080" lvl="2" indent="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/>
            <a:endParaRPr lang="en-US" sz="1400" b="1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105400" y="381000"/>
            <a:ext cx="3962400" cy="2971800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 instantiate an object of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song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class, which automatically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executes the constructor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song song1; 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song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song2(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"Elmo"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 typeface="Wingdings 2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Font typeface="Wingdings 2"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Wingdings 2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1"/>
            <a:endParaRPr lang="en-US" sz="14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867400" y="4191000"/>
            <a:ext cx="2743200" cy="1600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/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I'm blank</a:t>
            </a:r>
          </a:p>
          <a:p>
            <a:pPr marL="0" lvl="1"/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I'm Elmo</a:t>
            </a:r>
          </a:p>
          <a:p>
            <a:pPr marL="0" lvl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_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0" lvl="1"/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04800" y="3200400"/>
            <a:ext cx="1084453" cy="1447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2209800"/>
            <a:ext cx="666818" cy="104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517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have as many overloads</a:t>
            </a:r>
          </a:p>
          <a:p>
            <a:pPr lvl="1"/>
            <a:r>
              <a:rPr lang="en-US" dirty="0" smtClean="0"/>
              <a:t>as you want</a:t>
            </a:r>
          </a:p>
          <a:p>
            <a:pPr lvl="1"/>
            <a:endParaRPr lang="en-US" dirty="0"/>
          </a:p>
          <a:p>
            <a:r>
              <a:rPr lang="en-US" dirty="0" smtClean="0"/>
              <a:t>As long as:</a:t>
            </a:r>
          </a:p>
          <a:p>
            <a:pPr lvl="1"/>
            <a:r>
              <a:rPr lang="en-US" dirty="0" smtClean="0"/>
              <a:t>the "signature" is different</a:t>
            </a:r>
          </a:p>
          <a:p>
            <a:pPr lvl="1"/>
            <a:r>
              <a:rPr lang="en-US" dirty="0" smtClean="0"/>
              <a:t>different parameter </a:t>
            </a:r>
            <a:r>
              <a:rPr lang="en-US" dirty="0" smtClean="0">
                <a:solidFill>
                  <a:srgbClr val="800000"/>
                </a:solidFill>
              </a:rPr>
              <a:t>types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800000"/>
                </a:solidFill>
              </a:rPr>
              <a:t>numbers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4817618"/>
            <a:ext cx="2209800" cy="204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978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371600"/>
            <a:ext cx="7498080" cy="4800600"/>
          </a:xfrm>
        </p:spPr>
        <p:txBody>
          <a:bodyPr/>
          <a:lstStyle/>
          <a:p>
            <a:r>
              <a:rPr lang="en-US" dirty="0" smtClean="0"/>
              <a:t>OK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OK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95400" y="2057400"/>
            <a:ext cx="7543800" cy="19812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192" lvl="1" indent="0">
              <a:buFont typeface="Verdana"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640080" lvl="2" indent="0">
              <a:buFont typeface="Wingdings 2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song();			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constructor</a:t>
            </a:r>
          </a:p>
          <a:p>
            <a:pPr marL="640080" lvl="2" indent="0">
              <a:buFont typeface="Wingdings 2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song (string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intitle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	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overloaded constructors</a:t>
            </a:r>
          </a:p>
          <a:p>
            <a:pPr marL="640080" lvl="2" indent="0">
              <a:buFont typeface="Wingdings 2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song (int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playcount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);</a:t>
            </a:r>
          </a:p>
          <a:p>
            <a:pPr marL="640080" lvl="2" indent="0">
              <a:buFont typeface="Wingdings 2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song (string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intitle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inartist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);</a:t>
            </a:r>
          </a:p>
          <a:p>
            <a:pPr marL="640080" lvl="2" indent="0">
              <a:buFont typeface="Wingdings 2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song (string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intitle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int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playcount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);</a:t>
            </a:r>
          </a:p>
          <a:p>
            <a:pPr marL="640080" lvl="2" indent="0">
              <a:buFont typeface="Wingdings 2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song (string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intitle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inartist,int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playcount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);</a:t>
            </a:r>
          </a:p>
          <a:p>
            <a:pPr marL="640080" lvl="2" indent="0">
              <a:buFont typeface="Wingdings 2"/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640080" lvl="2" indent="0">
              <a:buFont typeface="Wingdings 2"/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/>
            <a:endParaRPr lang="en-US" sz="14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71600" y="4953000"/>
            <a:ext cx="7543800" cy="1143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192" lvl="1" indent="0">
              <a:buFont typeface="Verdana"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640080" lvl="2" indent="0">
              <a:buFont typeface="Wingdings 2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song()	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constructor</a:t>
            </a:r>
          </a:p>
          <a:p>
            <a:pPr marL="640080" lvl="2" indent="0">
              <a:buFont typeface="Wingdings 2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song (string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intitle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	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overloaded constructors</a:t>
            </a:r>
          </a:p>
          <a:p>
            <a:pPr marL="640080" lvl="2" indent="0">
              <a:buFont typeface="Wingdings 2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song (string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inartist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);	</a:t>
            </a:r>
            <a:r>
              <a:rPr lang="en-US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// same type and number</a:t>
            </a:r>
          </a:p>
          <a:p>
            <a:pPr marL="640080" lvl="2" indent="0">
              <a:buFont typeface="Wingdings 2"/>
              <a:buNone/>
            </a:pPr>
            <a:endParaRPr lang="en-US" sz="14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640080" lvl="2" indent="0">
              <a:buFont typeface="Wingdings 2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lvl="1"/>
            <a:endParaRPr lang="en-US" sz="1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737616"/>
            <a:ext cx="1828800" cy="17007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273077"/>
            <a:ext cx="1299464" cy="157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635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5193792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You can overload </a:t>
            </a:r>
            <a:r>
              <a:rPr lang="en-US" u="sng" dirty="0" smtClean="0">
                <a:solidFill>
                  <a:srgbClr val="FF0000"/>
                </a:solidFill>
              </a:rPr>
              <a:t>any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smtClean="0"/>
              <a:t>not just the constructor</a:t>
            </a:r>
          </a:p>
          <a:p>
            <a:r>
              <a:rPr lang="en-US" dirty="0" smtClean="0"/>
              <a:t>As long as </a:t>
            </a:r>
            <a:r>
              <a:rPr lang="en-US" b="1" dirty="0" smtClean="0">
                <a:solidFill>
                  <a:srgbClr val="FF0000"/>
                </a:solidFill>
              </a:rPr>
              <a:t>signature is different</a:t>
            </a:r>
          </a:p>
          <a:p>
            <a:pPr lvl="1"/>
            <a:r>
              <a:rPr lang="en-US" dirty="0" smtClean="0"/>
              <a:t>types and number of parameters (not names)</a:t>
            </a:r>
          </a:p>
          <a:p>
            <a:pPr lvl="1"/>
            <a:endParaRPr lang="en-US" dirty="0"/>
          </a:p>
          <a:p>
            <a:r>
              <a:rPr lang="en-US" dirty="0" smtClean="0"/>
              <a:t>Except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destructor</a:t>
            </a:r>
          </a:p>
          <a:p>
            <a:pPr lvl="1"/>
            <a:r>
              <a:rPr lang="en-US" dirty="0" smtClean="0"/>
              <a:t>you cannot overload the destructor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19800" y="3962401"/>
            <a:ext cx="3138531" cy="212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Code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SuperSimpleClass</a:t>
            </a:r>
            <a:endParaRPr lang="en-US" dirty="0" smtClean="0"/>
          </a:p>
          <a:p>
            <a:pPr lvl="1"/>
            <a:r>
              <a:rPr lang="en-US" dirty="0" smtClean="0"/>
              <a:t>on Blackboard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891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 Part 1</a:t>
            </a:r>
          </a:p>
          <a:p>
            <a:r>
              <a:rPr lang="en-US" dirty="0" smtClean="0"/>
              <a:t>of Classes</a:t>
            </a:r>
          </a:p>
          <a:p>
            <a:endParaRPr lang="en-US" dirty="0"/>
          </a:p>
          <a:p>
            <a:r>
              <a:rPr lang="en-US" dirty="0" smtClean="0"/>
              <a:t>There's so much more to come!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9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beginning (1940s)…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was binary programming</a:t>
            </a:r>
          </a:p>
          <a:p>
            <a:r>
              <a:rPr lang="en-US" dirty="0" smtClean="0"/>
              <a:t>And manual switches</a:t>
            </a:r>
            <a:endParaRPr lang="en-US" dirty="0"/>
          </a:p>
        </p:txBody>
      </p:sp>
      <p:pic>
        <p:nvPicPr>
          <p:cNvPr id="3074" name="Picture 2" descr="Click to see bigger picture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9525" y="3124200"/>
            <a:ext cx="1504950" cy="295088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943600" y="41148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user interface to the ENIAC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Followed by…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Assembly Language and…</a:t>
            </a:r>
            <a:endParaRPr lang="en-US" dirty="0"/>
          </a:p>
          <a:p>
            <a:r>
              <a:rPr lang="en-US" dirty="0" smtClean="0"/>
              <a:t>procedural programming: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This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This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This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This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This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This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Done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2743200" y="2819400"/>
            <a:ext cx="2209800" cy="3429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Sequent-</a:t>
            </a:r>
            <a:r>
              <a:rPr lang="en-US" dirty="0" err="1" smtClean="0"/>
              <a:t>ial</a:t>
            </a:r>
            <a:r>
              <a:rPr lang="en-US" dirty="0" smtClean="0"/>
              <a:t> set of actions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0" y="1905000"/>
            <a:ext cx="32004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.model small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.stack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.data message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db "Hello world,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I'm learning Assembly !!!", "$"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.code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 proc </a:t>
            </a:r>
          </a:p>
          <a:p>
            <a:pPr lvl="1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ax,seg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message </a:t>
            </a:r>
          </a:p>
          <a:p>
            <a:pPr lvl="1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ds,ax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ah,09 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lea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dx,message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21h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ax,4c00h </a:t>
            </a:r>
          </a:p>
          <a:p>
            <a:pPr lvl="1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21h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end main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michaelahaas\Local Settings\Temporary Internet Files\Content.IE5\B5FZVPLG\MCj0215788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6248400" y="228600"/>
            <a:ext cx="2682875" cy="28765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Higher-level languages (e.g. FORTRAN) with…</a:t>
            </a:r>
          </a:p>
          <a:p>
            <a:r>
              <a:rPr lang="en-US" dirty="0" smtClean="0"/>
              <a:t>Spaghetti code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A: Do this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Z: Do this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X: Do this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done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Z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Done: Now you are done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U-Turn Arrow 4"/>
          <p:cNvSpPr/>
          <p:nvPr/>
        </p:nvSpPr>
        <p:spPr>
          <a:xfrm rot="5400000">
            <a:off x="3733800" y="3200400"/>
            <a:ext cx="1219200" cy="1219200"/>
          </a:xfrm>
          <a:prstGeom prst="uturnArrow">
            <a:avLst>
              <a:gd name="adj1" fmla="val 1225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U-Turn Arrow 5"/>
          <p:cNvSpPr/>
          <p:nvPr/>
        </p:nvSpPr>
        <p:spPr>
          <a:xfrm rot="16200000" flipV="1">
            <a:off x="3200400" y="2667000"/>
            <a:ext cx="3048000" cy="2286000"/>
          </a:xfrm>
          <a:prstGeom prst="uturnArrow">
            <a:avLst>
              <a:gd name="adj1" fmla="val 780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rgbClr val="7030A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U-Turn Arrow 6"/>
          <p:cNvSpPr/>
          <p:nvPr/>
        </p:nvSpPr>
        <p:spPr>
          <a:xfrm rot="16200000" flipV="1">
            <a:off x="3886200" y="2743200"/>
            <a:ext cx="1828800" cy="2895600"/>
          </a:xfrm>
          <a:prstGeom prst="uturnArrow">
            <a:avLst>
              <a:gd name="adj1" fmla="val 7800"/>
              <a:gd name="adj2" fmla="val 21182"/>
              <a:gd name="adj3" fmla="val 25000"/>
              <a:gd name="adj4" fmla="val 50000"/>
              <a:gd name="adj5" fmla="val 71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U-Turn Arrow 7"/>
          <p:cNvSpPr/>
          <p:nvPr/>
        </p:nvSpPr>
        <p:spPr>
          <a:xfrm rot="5400000">
            <a:off x="5372100" y="3009900"/>
            <a:ext cx="1752600" cy="4419600"/>
          </a:xfrm>
          <a:prstGeom prst="uturnArrow">
            <a:avLst>
              <a:gd name="adj1" fmla="val 12250"/>
              <a:gd name="adj2" fmla="val 25000"/>
              <a:gd name="adj3" fmla="val 25000"/>
              <a:gd name="adj4" fmla="val 43750"/>
              <a:gd name="adj5" fmla="val 46733"/>
            </a:avLst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Led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1960s</a:t>
            </a:r>
          </a:p>
          <a:p>
            <a:r>
              <a:rPr lang="en-US" dirty="0" smtClean="0"/>
              <a:t>C, COBOL, Pascal languages</a:t>
            </a:r>
          </a:p>
          <a:p>
            <a:r>
              <a:rPr lang="en-US" dirty="0" smtClean="0"/>
              <a:t>Structured Programming: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main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Call Func1()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Call Func2()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Func1()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Do stuff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Func2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Do other stuff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ube 3"/>
          <p:cNvSpPr/>
          <p:nvPr/>
        </p:nvSpPr>
        <p:spPr>
          <a:xfrm>
            <a:off x="7239000" y="838200"/>
            <a:ext cx="1295400" cy="914400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5791200" y="2133600"/>
            <a:ext cx="1295400" cy="914400"/>
          </a:xfrm>
          <a:prstGeom prst="cub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func1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7467600" y="2133600"/>
            <a:ext cx="1295400" cy="914400"/>
          </a:xfrm>
          <a:prstGeom prst="cub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func2</a:t>
            </a:r>
            <a:endParaRPr lang="en-US" dirty="0"/>
          </a:p>
        </p:txBody>
      </p:sp>
      <p:cxnSp>
        <p:nvCxnSpPr>
          <p:cNvPr id="8" name="Elbow Connector 7"/>
          <p:cNvCxnSpPr>
            <a:stCxn id="4" idx="3"/>
            <a:endCxn id="5" idx="0"/>
          </p:cNvCxnSpPr>
          <p:nvPr/>
        </p:nvCxnSpPr>
        <p:spPr>
          <a:xfrm rot="5400000">
            <a:off x="6972300" y="1333500"/>
            <a:ext cx="381000" cy="12192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3"/>
            <a:endCxn id="6" idx="0"/>
          </p:cNvCxnSpPr>
          <p:nvPr/>
        </p:nvCxnSpPr>
        <p:spPr>
          <a:xfrm rot="16200000" flipH="1">
            <a:off x="7810500" y="1714500"/>
            <a:ext cx="381000" cy="4572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be 10"/>
          <p:cNvSpPr/>
          <p:nvPr/>
        </p:nvSpPr>
        <p:spPr>
          <a:xfrm>
            <a:off x="5791200" y="3429000"/>
            <a:ext cx="1295400" cy="914400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ube 11"/>
          <p:cNvSpPr/>
          <p:nvPr/>
        </p:nvSpPr>
        <p:spPr>
          <a:xfrm>
            <a:off x="5791200" y="4876800"/>
            <a:ext cx="1295400" cy="914400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ube 12"/>
          <p:cNvSpPr/>
          <p:nvPr/>
        </p:nvSpPr>
        <p:spPr>
          <a:xfrm>
            <a:off x="7467600" y="3429000"/>
            <a:ext cx="1295400" cy="914400"/>
          </a:xfrm>
          <a:prstGeom prst="cub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func5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Elbow Connector 14"/>
          <p:cNvCxnSpPr>
            <a:stCxn id="5" idx="3"/>
            <a:endCxn id="11" idx="0"/>
          </p:cNvCxnSpPr>
          <p:nvPr/>
        </p:nvCxnSpPr>
        <p:spPr>
          <a:xfrm rot="16200000" flipH="1">
            <a:off x="6248400" y="3124200"/>
            <a:ext cx="381000" cy="2286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1" idx="3"/>
            <a:endCxn id="12" idx="0"/>
          </p:cNvCxnSpPr>
          <p:nvPr/>
        </p:nvCxnSpPr>
        <p:spPr>
          <a:xfrm rot="16200000" flipH="1">
            <a:off x="6172200" y="4495800"/>
            <a:ext cx="533400" cy="2286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3"/>
            <a:endCxn id="13" idx="0"/>
          </p:cNvCxnSpPr>
          <p:nvPr/>
        </p:nvCxnSpPr>
        <p:spPr>
          <a:xfrm rot="16200000" flipH="1">
            <a:off x="7924800" y="3124200"/>
            <a:ext cx="381000" cy="2286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5200" y="457200"/>
            <a:ext cx="1579880" cy="1974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Led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Object-oriented programming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Driving force: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anaging complexity</a:t>
            </a:r>
          </a:p>
          <a:p>
            <a:pPr lvl="1"/>
            <a:r>
              <a:rPr lang="en-US" dirty="0" smtClean="0"/>
              <a:t>Caused by</a:t>
            </a:r>
          </a:p>
          <a:p>
            <a:pPr lvl="2"/>
            <a:r>
              <a:rPr lang="en-US" dirty="0" smtClean="0"/>
              <a:t>More powerful/diverse hardware</a:t>
            </a:r>
          </a:p>
          <a:p>
            <a:pPr lvl="2"/>
            <a:r>
              <a:rPr lang="en-US" dirty="0" smtClean="0"/>
              <a:t>More complex programs </a:t>
            </a:r>
          </a:p>
          <a:p>
            <a:pPr lvl="2"/>
            <a:r>
              <a:rPr lang="en-US" dirty="0" smtClean="0"/>
              <a:t>More applications (e.g., accounting, engineering, manufacturing, etc.)</a:t>
            </a:r>
          </a:p>
          <a:p>
            <a:pPr lvl="2"/>
            <a:r>
              <a:rPr lang="en-US" dirty="0" smtClean="0"/>
              <a:t>More people creating and supporting programs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2/27-29/2013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PFE Week 8 - Part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EB2E-83EF-4B8F-BF29-F39CF4A3DBE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873</TotalTime>
  <Words>1885</Words>
  <Application>Microsoft Office PowerPoint</Application>
  <PresentationFormat>On-screen Show (4:3)</PresentationFormat>
  <Paragraphs>731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Solstice</vt:lpstr>
      <vt:lpstr>Programming for ECE: Object-Oriented Programming</vt:lpstr>
      <vt:lpstr>PowerPoint Presentation</vt:lpstr>
      <vt:lpstr>Ready for Level 2?</vt:lpstr>
      <vt:lpstr>OK, let's do it</vt:lpstr>
      <vt:lpstr>In the beginning (1940s)…</vt:lpstr>
      <vt:lpstr>Followed by…</vt:lpstr>
      <vt:lpstr>Then…</vt:lpstr>
      <vt:lpstr>Which Led To…</vt:lpstr>
      <vt:lpstr>Which Led To…</vt:lpstr>
      <vt:lpstr>The OOP Promise</vt:lpstr>
      <vt:lpstr>Why You Should Know OOP</vt:lpstr>
      <vt:lpstr>Why You Should Know OOP</vt:lpstr>
      <vt:lpstr>Why You Should Know OOP</vt:lpstr>
      <vt:lpstr>The One + Three Major Concepts of OOP</vt:lpstr>
      <vt:lpstr>Objects</vt:lpstr>
      <vt:lpstr>Objects</vt:lpstr>
      <vt:lpstr>Objects</vt:lpstr>
      <vt:lpstr>Objects</vt:lpstr>
      <vt:lpstr>Objects</vt:lpstr>
      <vt:lpstr>Objects: What &amp; How vs. Who</vt:lpstr>
      <vt:lpstr>Objects</vt:lpstr>
      <vt:lpstr>Objects and Classes</vt:lpstr>
      <vt:lpstr>Objects and Classes</vt:lpstr>
      <vt:lpstr>Objects and Classes</vt:lpstr>
      <vt:lpstr>Example #1</vt:lpstr>
      <vt:lpstr>Class : creating it</vt:lpstr>
      <vt:lpstr>Class : using it</vt:lpstr>
      <vt:lpstr>Class : what you can't do</vt:lpstr>
      <vt:lpstr>Class : improving</vt:lpstr>
      <vt:lpstr>Class : using the improved one</vt:lpstr>
      <vt:lpstr>More details</vt:lpstr>
      <vt:lpstr>More details</vt:lpstr>
      <vt:lpstr>Good Programming Practice</vt:lpstr>
      <vt:lpstr>Good Programming Practice</vt:lpstr>
      <vt:lpstr>Scope</vt:lpstr>
      <vt:lpstr>There's more!</vt:lpstr>
      <vt:lpstr>Constructor</vt:lpstr>
      <vt:lpstr>There's more!</vt:lpstr>
      <vt:lpstr>Destructor</vt:lpstr>
      <vt:lpstr>Had Enough?</vt:lpstr>
      <vt:lpstr>Overloading</vt:lpstr>
      <vt:lpstr>Overloading</vt:lpstr>
      <vt:lpstr>Overloading</vt:lpstr>
      <vt:lpstr>Overloading</vt:lpstr>
      <vt:lpstr>Overloading</vt:lpstr>
      <vt:lpstr>Overloading</vt:lpstr>
      <vt:lpstr>OOP Code Sample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Michael A. Haas</dc:creator>
  <cp:lastModifiedBy>Robert C Montjoy</cp:lastModifiedBy>
  <cp:revision>64</cp:revision>
  <dcterms:created xsi:type="dcterms:W3CDTF">2012-01-02T19:27:35Z</dcterms:created>
  <dcterms:modified xsi:type="dcterms:W3CDTF">2014-02-21T13:25:35Z</dcterms:modified>
</cp:coreProperties>
</file>