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80" r:id="rId19"/>
    <p:sldId id="263" r:id="rId20"/>
    <p:sldId id="264" r:id="rId21"/>
    <p:sldId id="265" r:id="rId22"/>
    <p:sldId id="266" r:id="rId23"/>
    <p:sldId id="281" r:id="rId24"/>
    <p:sldId id="267" r:id="rId25"/>
    <p:sldId id="268" r:id="rId26"/>
    <p:sldId id="269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AFAD-2280-7941-A3AA-F0F710B09EA0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2F90-9AC8-8141-A676-C81E3ECD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0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87A6-7E35-AD49-8BC2-20E6D1EDF99A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E49F-617D-A346-9DDE-C2224AA7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24EC55-711B-584D-8FFC-BB260A2C84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b="1" kern="1200">
          <a:solidFill>
            <a:srgbClr val="800000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ackboard.uc.edu/bbcswebdav/pid-7985594-dt-content-rid-28192134_2/xid-28192134_2" TargetMode="External"/><Relationship Id="rId3" Type="http://schemas.openxmlformats.org/officeDocument/2006/relationships/hyperlink" Target="https://blackboard.uc.edu/bbcswebdav/pid-7985594-dt-content-rid-28192135_2/xid-28192135_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22602"/>
            <a:ext cx="3251200" cy="2501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 are good</a:t>
            </a:r>
          </a:p>
          <a:p>
            <a:r>
              <a:rPr lang="en-US" dirty="0" smtClean="0"/>
              <a:t>Even for storing numbers</a:t>
            </a:r>
          </a:p>
          <a:p>
            <a:r>
              <a:rPr lang="en-US" dirty="0" smtClean="0"/>
              <a:t>As long as you consider data types</a:t>
            </a:r>
          </a:p>
          <a:p>
            <a:pPr lvl="1"/>
            <a:r>
              <a:rPr lang="en-US" dirty="0" smtClean="0"/>
              <a:t>Everything is written to a text file as  a string.</a:t>
            </a:r>
          </a:p>
          <a:p>
            <a:endParaRPr lang="en-US" dirty="0"/>
          </a:p>
          <a:p>
            <a:r>
              <a:rPr lang="en-US" dirty="0" smtClean="0"/>
              <a:t>When you read the file in</a:t>
            </a:r>
          </a:p>
          <a:p>
            <a:pPr lvl="1"/>
            <a:r>
              <a:rPr lang="en-US" dirty="0" smtClean="0"/>
              <a:t>If you want numbers (not the string)</a:t>
            </a:r>
          </a:p>
          <a:p>
            <a:pPr lvl="2"/>
            <a:r>
              <a:rPr lang="en-US" u="sng" dirty="0" smtClean="0"/>
              <a:t>You must convert them back to numbers!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84" y="3219157"/>
            <a:ext cx="2381783" cy="2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There's another option:</a:t>
            </a:r>
          </a:p>
          <a:p>
            <a:endParaRPr lang="en-US" dirty="0"/>
          </a:p>
          <a:p>
            <a:r>
              <a:rPr lang="en-US" dirty="0" smtClean="0"/>
              <a:t>Binary files:</a:t>
            </a:r>
          </a:p>
          <a:p>
            <a:pPr lvl="1"/>
            <a:r>
              <a:rPr lang="en-US" dirty="0" smtClean="0"/>
              <a:t>Write the values to a file in their </a:t>
            </a:r>
            <a:r>
              <a:rPr lang="en-US" u="sng" dirty="0" smtClean="0"/>
              <a:t>native</a:t>
            </a:r>
            <a:r>
              <a:rPr lang="en-US" dirty="0" smtClean="0"/>
              <a:t> format.</a:t>
            </a:r>
          </a:p>
          <a:p>
            <a:pPr lvl="1"/>
            <a:r>
              <a:rPr lang="en-US" dirty="0" smtClean="0"/>
              <a:t>No conversion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16" y="3181433"/>
            <a:ext cx="2260984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419583"/>
          </a:xfrm>
        </p:spPr>
        <p:txBody>
          <a:bodyPr>
            <a:normAutofit/>
          </a:bodyPr>
          <a:lstStyle/>
          <a:p>
            <a:r>
              <a:rPr lang="en-US" dirty="0" smtClean="0"/>
              <a:t>Values written to a file directly:</a:t>
            </a:r>
          </a:p>
          <a:p>
            <a:pPr lvl="1"/>
            <a:r>
              <a:rPr lang="en-US" dirty="0" smtClean="0"/>
              <a:t>strings and chars write as ASCII characters (readable)</a:t>
            </a:r>
          </a:p>
          <a:p>
            <a:pPr lvl="2"/>
            <a:r>
              <a:rPr lang="en-US" dirty="0" smtClean="0"/>
              <a:t>ex: the string </a:t>
            </a:r>
            <a:r>
              <a:rPr lang="en-US" dirty="0" smtClean="0">
                <a:solidFill>
                  <a:srgbClr val="C00000"/>
                </a:solidFill>
              </a:rPr>
              <a:t>"Lyn" </a:t>
            </a:r>
            <a:r>
              <a:rPr lang="en-US" dirty="0" smtClean="0"/>
              <a:t>is written as 3 bytes:</a:t>
            </a:r>
          </a:p>
          <a:p>
            <a:pPr marL="64008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0100  1101    0111  1001    1010  1110</a:t>
            </a:r>
          </a:p>
          <a:p>
            <a:pPr marL="64008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			y		  n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int, </a:t>
            </a:r>
            <a:r>
              <a:rPr lang="en-US" dirty="0" smtClean="0">
                <a:solidFill>
                  <a:srgbClr val="3366FF"/>
                </a:solidFill>
              </a:rPr>
              <a:t>double, float, </a:t>
            </a:r>
            <a:r>
              <a:rPr lang="en-US" dirty="0" err="1" smtClean="0">
                <a:solidFill>
                  <a:srgbClr val="3366FF"/>
                </a:solidFill>
              </a:rPr>
              <a:t>bool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are written in their native binary form</a:t>
            </a:r>
          </a:p>
          <a:p>
            <a:pPr lvl="2"/>
            <a:r>
              <a:rPr lang="en-US" dirty="0" smtClean="0"/>
              <a:t>ex: the </a:t>
            </a:r>
            <a:r>
              <a:rPr lang="en-US" dirty="0" smtClean="0">
                <a:solidFill>
                  <a:srgbClr val="3366FF"/>
                </a:solidFill>
              </a:rPr>
              <a:t>int</a:t>
            </a:r>
            <a:r>
              <a:rPr lang="en-US" dirty="0" smtClean="0"/>
              <a:t> value </a:t>
            </a:r>
            <a:r>
              <a:rPr lang="en-US" b="1" dirty="0" smtClean="0">
                <a:solidFill>
                  <a:srgbClr val="FF0000"/>
                </a:solidFill>
              </a:rPr>
              <a:t>377</a:t>
            </a:r>
            <a:r>
              <a:rPr lang="en-US" b="1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is written as 4 bytes:</a:t>
            </a:r>
          </a:p>
          <a:p>
            <a:pPr marL="64008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0000 0000 0000 0000 0000 0001 0111 1001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Non-strings and non-chars are hard to read by humans:</a:t>
            </a:r>
          </a:p>
          <a:p>
            <a:pPr lvl="1"/>
            <a:r>
              <a:rPr lang="en-US" dirty="0" smtClean="0"/>
              <a:t>Notepad will likely show "garbage"</a:t>
            </a:r>
          </a:p>
          <a:p>
            <a:pPr lvl="1"/>
            <a:r>
              <a:rPr lang="en-US" dirty="0" smtClean="0"/>
              <a:t>This is Good or Bad, depending on who reads them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2466" name="Picture 2" descr="http://t3.gstatic.com/images?q=tbn:ANd9GcS-QxDEcZ6v5wVlUqM82DkNc2vvOsN4qZnY7y9_RIQFXjpErZ-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2262" y="3495675"/>
            <a:ext cx="2861538" cy="2676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3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80232"/>
            <a:ext cx="6781800" cy="1091967"/>
          </a:xfrm>
        </p:spPr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5486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Binary files are a legacy of:</a:t>
            </a:r>
          </a:p>
          <a:p>
            <a:pPr lvl="1"/>
            <a:r>
              <a:rPr lang="en-US" dirty="0" smtClean="0"/>
              <a:t>slow processors</a:t>
            </a:r>
          </a:p>
          <a:p>
            <a:pPr lvl="1"/>
            <a:r>
              <a:rPr lang="en-US" dirty="0" smtClean="0"/>
              <a:t>slow hard drives</a:t>
            </a:r>
          </a:p>
          <a:p>
            <a:pPr lvl="1"/>
            <a:r>
              <a:rPr lang="en-US" dirty="0" smtClean="0"/>
              <a:t>slow I/O interfaces</a:t>
            </a:r>
          </a:p>
          <a:p>
            <a:pPr lvl="1"/>
            <a:r>
              <a:rPr lang="en-US" dirty="0" smtClean="0"/>
              <a:t>expensive/scarce memory</a:t>
            </a:r>
          </a:p>
          <a:p>
            <a:pPr lvl="1"/>
            <a:r>
              <a:rPr lang="en-US" dirty="0" smtClean="0"/>
              <a:t>Binary is better because:</a:t>
            </a:r>
          </a:p>
          <a:p>
            <a:pPr lvl="2"/>
            <a:r>
              <a:rPr lang="en-US" dirty="0" smtClean="0"/>
              <a:t>Faster reads and writes because no conversion</a:t>
            </a:r>
          </a:p>
          <a:p>
            <a:pPr lvl="2"/>
            <a:r>
              <a:rPr lang="en-US" dirty="0" smtClean="0"/>
              <a:t>Can control data size by using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3490" name="Picture 2" descr="http://t3.gstatic.com/images?q=tbn:ANd9GcQRH5Wd-ScbwGO3GFDfqXJE5_sJNEQ-RiGcalVaUZENV8DSZsj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685800"/>
            <a:ext cx="2324100" cy="1952625"/>
          </a:xfrm>
          <a:prstGeom prst="rect">
            <a:avLst/>
          </a:prstGeom>
          <a:noFill/>
        </p:spPr>
      </p:pic>
      <p:pic>
        <p:nvPicPr>
          <p:cNvPr id="63492" name="Picture 4" descr="http://t3.gstatic.com/images?q=tbn:ANd9GcQlcvMYVb7VVBd6lFTAF-BuHSP6nORSGIMwTjZpOfRAh2-3tW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275" y="2690745"/>
            <a:ext cx="2457450" cy="1857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95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33900" y="1199375"/>
            <a:ext cx="44577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7054" y="1177150"/>
            <a:ext cx="4176346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3793303"/>
            <a:ext cx="1676400" cy="369332"/>
          </a:xfrm>
          <a:prstGeom prst="rect">
            <a:avLst/>
          </a:prstGeom>
          <a:noFill/>
          <a:ln>
            <a:solidFill>
              <a:srgbClr val="A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Text Editor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3793303"/>
            <a:ext cx="1676400" cy="369332"/>
          </a:xfrm>
          <a:prstGeom prst="rect">
            <a:avLst/>
          </a:prstGeom>
          <a:noFill/>
          <a:ln>
            <a:solidFill>
              <a:srgbClr val="A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File Viewer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3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Samples:</a:t>
            </a:r>
          </a:p>
          <a:p>
            <a:pPr lvl="1"/>
            <a:r>
              <a:rPr lang="en-US" dirty="0" err="1" smtClean="0"/>
              <a:t>BinaryFiles.cpp</a:t>
            </a:r>
            <a:endParaRPr lang="en-US" dirty="0" smtClean="0"/>
          </a:p>
          <a:p>
            <a:pPr lvl="1"/>
            <a:r>
              <a:rPr lang="en-US" dirty="0" smtClean="0"/>
              <a:t>BinaryFiles2.cpp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Posted on Blackboard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352800"/>
            <a:ext cx="3543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519293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You must </a:t>
            </a:r>
            <a:r>
              <a:rPr lang="en-US" i="1" dirty="0" smtClean="0"/>
              <a:t>know</a:t>
            </a:r>
            <a:r>
              <a:rPr lang="en-US" dirty="0" smtClean="0"/>
              <a:t> the file format:</a:t>
            </a:r>
          </a:p>
          <a:p>
            <a:pPr lvl="2"/>
            <a:r>
              <a:rPr lang="en-US" dirty="0" smtClean="0"/>
              <a:t>Types and lengths of variables</a:t>
            </a:r>
          </a:p>
          <a:p>
            <a:pPr lvl="1"/>
            <a:r>
              <a:rPr lang="en-US" dirty="0" smtClean="0"/>
              <a:t>Very difficult – and dangerous – to edit binary files outside of your program</a:t>
            </a:r>
          </a:p>
          <a:p>
            <a:pPr lvl="2"/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…but you </a:t>
            </a:r>
            <a:r>
              <a:rPr lang="en-US" i="1" dirty="0" smtClean="0"/>
              <a:t>shouldn't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519293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Be careful of </a:t>
            </a:r>
            <a:r>
              <a:rPr lang="en-US" dirty="0" smtClean="0">
                <a:solidFill>
                  <a:srgbClr val="008000"/>
                </a:solidFill>
              </a:rPr>
              <a:t>C++ strings</a:t>
            </a:r>
          </a:p>
          <a:p>
            <a:pPr lvl="1"/>
            <a:r>
              <a:rPr lang="en-US" dirty="0" smtClean="0"/>
              <a:t>will only output 15 characters to a binary file</a:t>
            </a:r>
          </a:p>
          <a:p>
            <a:pPr lvl="2"/>
            <a:r>
              <a:rPr lang="en-US" dirty="0" smtClean="0"/>
              <a:t>see </a:t>
            </a:r>
            <a:r>
              <a:rPr lang="en-US" dirty="0" err="1" smtClean="0"/>
              <a:t>BinaryFiles.cpp</a:t>
            </a:r>
            <a:r>
              <a:rPr lang="en-US" dirty="0" smtClean="0"/>
              <a:t> on Blackboard</a:t>
            </a:r>
          </a:p>
          <a:p>
            <a:pPr lvl="1"/>
            <a:r>
              <a:rPr lang="en-US" dirty="0" smtClean="0"/>
              <a:t>use C-style strings instead</a:t>
            </a:r>
          </a:p>
          <a:p>
            <a:pPr lvl="2"/>
            <a:r>
              <a:rPr lang="en-US" dirty="0" smtClean="0"/>
              <a:t>see BinaryFiles2.cpp on Blackboard</a:t>
            </a:r>
          </a:p>
          <a:p>
            <a:pPr lvl="1"/>
            <a:r>
              <a:rPr lang="en-US" dirty="0" smtClean="0"/>
              <a:t>Better still:</a:t>
            </a:r>
          </a:p>
          <a:p>
            <a:pPr lvl="2"/>
            <a:r>
              <a:rPr lang="en-US" dirty="0" smtClean="0"/>
              <a:t>use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324600" y="2613890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Writing to a Binary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0896" y="361100"/>
            <a:ext cx="7772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items = 10;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 items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 items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shipping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 items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code to supply values to all elements in all arrays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WriteBinaryFile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(price, tax, shipping, items);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call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WriteBinaryFile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price[], 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tax[], 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shipping[], 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items)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"c:\\data\\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newdata.bin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::binary);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open file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items;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outFile.write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(price[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(tax[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outFile.write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tax[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(shipping[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outFile.write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(shipping[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bytestowrite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for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19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1908" y="6337925"/>
            <a:ext cx="1143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price[0]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4908" y="6337925"/>
            <a:ext cx="1143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tax[0]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7908" y="6337925"/>
            <a:ext cx="12954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shipping[0]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3308" y="6337925"/>
            <a:ext cx="1143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price[1]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6308" y="6337925"/>
            <a:ext cx="1143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tax[1]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79308" y="6337925"/>
            <a:ext cx="12954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shipping[1]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54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28300"/>
            <a:ext cx="79248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ReadBinaryFile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int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inputrecord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recordnumber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open the binary file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"c:\\data\\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data.bin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inFile.seekg(0,ifstream::end);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 point to end of file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inFile.tellg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/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 get size of file in bytes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number of records is file size divided by record size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recordnumber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inFile.seekg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// point back to beginning of file (start reading there)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recordnumber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 read the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inFile.read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inputrecord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inputrecord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of for loop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******* Read " &lt;&lt; 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inputcount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&lt;&lt; " records.\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6663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Reading a Binary File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319107" y="2238319"/>
            <a:ext cx="1295400" cy="576573"/>
          </a:xfrm>
          <a:prstGeom prst="leftArrow">
            <a:avLst>
              <a:gd name="adj1" fmla="val 50000"/>
              <a:gd name="adj2" fmla="val 4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6300200"/>
            <a:ext cx="1524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inputarray</a:t>
            </a:r>
            <a:r>
              <a:rPr lang="en-US" sz="1200" dirty="0" smtClean="0">
                <a:latin typeface="Courier New"/>
                <a:cs typeface="Courier New"/>
              </a:rPr>
              <a:t>[0]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6300200"/>
            <a:ext cx="1524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inputarray</a:t>
            </a:r>
            <a:r>
              <a:rPr lang="en-US" sz="1200" dirty="0" smtClean="0">
                <a:latin typeface="Courier New"/>
                <a:cs typeface="Courier New"/>
              </a:rPr>
              <a:t>[1]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0" y="6300200"/>
            <a:ext cx="1524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inputarray</a:t>
            </a:r>
            <a:r>
              <a:rPr lang="en-US" sz="1200" dirty="0" smtClean="0">
                <a:latin typeface="Courier New"/>
                <a:cs typeface="Courier New"/>
              </a:rPr>
              <a:t>[2]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6300200"/>
            <a:ext cx="1524000" cy="304800"/>
          </a:xfrm>
          <a:prstGeom prst="rect">
            <a:avLst/>
          </a:prstGeom>
          <a:ln w="28575" cmpd="sng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inputarray</a:t>
            </a:r>
            <a:r>
              <a:rPr lang="en-US" sz="1200" dirty="0" smtClean="0">
                <a:latin typeface="Courier New"/>
                <a:cs typeface="Courier New"/>
              </a:rPr>
              <a:t>[3]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1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Watchouts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know how much you are going to read</a:t>
            </a:r>
          </a:p>
          <a:p>
            <a:pPr lvl="1"/>
            <a:r>
              <a:rPr lang="en-US" dirty="0" smtClean="0"/>
              <a:t>if you used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seekg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shouldn't</a:t>
            </a:r>
            <a:r>
              <a:rPr lang="en-US" dirty="0" smtClean="0"/>
              <a:t> have </a:t>
            </a:r>
            <a:r>
              <a:rPr lang="en-US" dirty="0" err="1" smtClean="0"/>
              <a:t>eof</a:t>
            </a:r>
            <a:r>
              <a:rPr lang="en-US" dirty="0" smtClean="0"/>
              <a:t>() problems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still need to check for blanks/nulls</a:t>
            </a:r>
          </a:p>
          <a:p>
            <a:pPr lvl="1"/>
            <a:r>
              <a:rPr lang="en-US" dirty="0" smtClean="0"/>
              <a:t>Different scenario, but</a:t>
            </a:r>
          </a:p>
          <a:p>
            <a:pPr lvl="1"/>
            <a:r>
              <a:rPr lang="en-US" dirty="0" smtClean="0"/>
              <a:t>Same questions:</a:t>
            </a:r>
          </a:p>
          <a:p>
            <a:pPr lvl="2"/>
            <a:r>
              <a:rPr lang="en-US" dirty="0" smtClean="0"/>
              <a:t>If blank field/record, do you keep it?</a:t>
            </a:r>
          </a:p>
          <a:p>
            <a:pPr lvl="3"/>
            <a:r>
              <a:rPr lang="en-US" dirty="0" smtClean="0"/>
              <a:t>if so, what goes into variable?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324600" y="3154600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Binary Files.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889" y1="28889" x2="44889" y2="28889"/>
                        <a14:foregroundMark x1="68000" y1="29778" x2="68000" y2="29778"/>
                        <a14:foregroundMark x1="41333" y1="67556" x2="41333" y2="67556"/>
                        <a14:foregroundMark x1="64889" y1="68444" x2="64889" y2="68444"/>
                        <a14:foregroundMark x1="67111" y1="35111" x2="67111" y2="35111"/>
                        <a14:foregroundMark x1="64444" y1="74667" x2="64444" y2="7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00" y="1993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there's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Access</a:t>
            </a:r>
          </a:p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324100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vs. Random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Sequential Access:</a:t>
            </a:r>
          </a:p>
          <a:p>
            <a:pPr lvl="1"/>
            <a:r>
              <a:rPr lang="en-US" dirty="0" smtClean="0"/>
              <a:t>starts at the beginning of the file</a:t>
            </a:r>
          </a:p>
          <a:p>
            <a:pPr lvl="1"/>
            <a:r>
              <a:rPr lang="en-US" dirty="0" smtClean="0"/>
              <a:t>reads or writes:</a:t>
            </a:r>
          </a:p>
          <a:p>
            <a:pPr lvl="2"/>
            <a:r>
              <a:rPr lang="en-US" dirty="0" smtClean="0"/>
              <a:t>a line at a time (text file)</a:t>
            </a:r>
          </a:p>
          <a:p>
            <a:pPr lvl="2"/>
            <a:r>
              <a:rPr lang="en-US" dirty="0" smtClean="0"/>
              <a:t>a byte or value at a time (binary file)</a:t>
            </a:r>
          </a:p>
          <a:p>
            <a:pPr lvl="1"/>
            <a:r>
              <a:rPr lang="en-US" dirty="0" smtClean="0"/>
              <a:t>until the end of the file</a:t>
            </a:r>
          </a:p>
          <a:p>
            <a:pPr lvl="1"/>
            <a:r>
              <a:rPr lang="en-US" dirty="0" smtClean="0"/>
              <a:t>open to read </a:t>
            </a:r>
            <a:r>
              <a:rPr lang="en-US" u="sng" dirty="0" smtClean="0"/>
              <a:t>or</a:t>
            </a:r>
            <a:r>
              <a:rPr lang="en-US" dirty="0" smtClean="0"/>
              <a:t> write: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ofstream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class for output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ifstream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class for input</a:t>
            </a:r>
          </a:p>
          <a:p>
            <a:pPr lvl="1"/>
            <a:r>
              <a:rPr lang="en-US" dirty="0" smtClean="0"/>
              <a:t>Blackboard Examples:</a:t>
            </a:r>
          </a:p>
          <a:p>
            <a:pPr lvl="2"/>
            <a:r>
              <a:rPr lang="en-US" dirty="0" smtClean="0"/>
              <a:t>Files++, </a:t>
            </a:r>
            <a:r>
              <a:rPr lang="en-US" dirty="0" err="1" smtClean="0"/>
              <a:t>BinaryFiles</a:t>
            </a:r>
            <a:r>
              <a:rPr lang="en-US" dirty="0" smtClean="0"/>
              <a:t>, BinaryFiles2, Sequential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10400" y="15240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96000" y="1447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Here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6096000" y="1600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6096000" y="1828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096000" y="1981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096000" y="2209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096000" y="2362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6096000" y="2514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6096000" y="2743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6096000" y="2895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096000" y="3124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446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access individual bytes</a:t>
            </a:r>
          </a:p>
          <a:p>
            <a:r>
              <a:rPr lang="en-US" dirty="0" smtClean="0"/>
              <a:t>Output (</a:t>
            </a:r>
            <a:r>
              <a:rPr lang="en-US" dirty="0" err="1" smtClean="0"/>
              <a:t>ofstream</a:t>
            </a:r>
            <a:r>
              <a:rPr lang="en-US" dirty="0" smtClean="0"/>
              <a:t>) uses:</a:t>
            </a:r>
          </a:p>
          <a:p>
            <a:pPr lvl="1"/>
            <a:r>
              <a:rPr lang="en-US" dirty="0" smtClean="0"/>
              <a:t>put pointer (</a:t>
            </a:r>
            <a:r>
              <a:rPr lang="en-US" dirty="0" err="1" smtClean="0"/>
              <a:t>tellp</a:t>
            </a:r>
            <a:r>
              <a:rPr lang="en-US" dirty="0" smtClean="0"/>
              <a:t>, </a:t>
            </a:r>
            <a:r>
              <a:rPr lang="en-US" dirty="0" err="1" smtClean="0"/>
              <a:t>seekp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points to position of next write operation</a:t>
            </a:r>
          </a:p>
          <a:p>
            <a:r>
              <a:rPr lang="en-US" dirty="0" smtClean="0"/>
              <a:t>Input (</a:t>
            </a:r>
            <a:r>
              <a:rPr lang="en-US" dirty="0" err="1" smtClean="0"/>
              <a:t>ifstream</a:t>
            </a:r>
            <a:r>
              <a:rPr lang="en-US" dirty="0" smtClean="0"/>
              <a:t>) uses:</a:t>
            </a:r>
          </a:p>
          <a:p>
            <a:pPr lvl="1"/>
            <a:r>
              <a:rPr lang="en-US" dirty="0" smtClean="0"/>
              <a:t>get pointer (</a:t>
            </a:r>
            <a:r>
              <a:rPr lang="en-US" dirty="0" err="1" smtClean="0"/>
              <a:t>tellg</a:t>
            </a:r>
            <a:r>
              <a:rPr lang="en-US" dirty="0" smtClean="0"/>
              <a:t>, </a:t>
            </a:r>
            <a:r>
              <a:rPr lang="en-US" dirty="0" err="1" smtClean="0"/>
              <a:t>seekp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points to position of next read operation</a:t>
            </a:r>
          </a:p>
          <a:p>
            <a:r>
              <a:rPr lang="en-US" dirty="0" smtClean="0"/>
              <a:t>Input and Output (</a:t>
            </a:r>
            <a:r>
              <a:rPr lang="en-US" dirty="0" err="1" smtClean="0">
                <a:solidFill>
                  <a:srgbClr val="0000FF"/>
                </a:solidFill>
              </a:rPr>
              <a:t>fstream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a file to read and write</a:t>
            </a:r>
          </a:p>
          <a:p>
            <a:pPr lvl="1"/>
            <a:r>
              <a:rPr lang="en-US" dirty="0" smtClean="0"/>
              <a:t>uses </a:t>
            </a:r>
            <a:r>
              <a:rPr lang="en-US" u="sng" dirty="0" smtClean="0"/>
              <a:t>both</a:t>
            </a:r>
            <a:r>
              <a:rPr lang="en-US" dirty="0" smtClean="0"/>
              <a:t> pointers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7010400" y="15240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19800" y="2133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Here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6019800" y="1447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019800" y="3124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019800" y="2743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019800" y="1600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6019800" y="1828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6019800" y="28956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6019800" y="25908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019800" y="2362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6019800" y="1981200"/>
            <a:ext cx="9906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Then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829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RandomAccess.cpp</a:t>
            </a:r>
          </a:p>
          <a:p>
            <a:pPr lvl="1"/>
            <a:r>
              <a:rPr lang="en-US" dirty="0" smtClean="0"/>
              <a:t>Reads a text file</a:t>
            </a:r>
          </a:p>
          <a:p>
            <a:pPr lvl="1"/>
            <a:r>
              <a:rPr lang="en-US" dirty="0" smtClean="0"/>
              <a:t>Updates a record</a:t>
            </a:r>
          </a:p>
          <a:p>
            <a:pPr lvl="1"/>
            <a:r>
              <a:rPr lang="en-US" dirty="0" smtClean="0"/>
              <a:t>Several challenges:</a:t>
            </a:r>
          </a:p>
          <a:p>
            <a:pPr lvl="2"/>
            <a:r>
              <a:rPr lang="en-US" dirty="0" smtClean="0"/>
              <a:t>fixed record size or delimited</a:t>
            </a:r>
          </a:p>
          <a:p>
            <a:pPr lvl="2"/>
            <a:r>
              <a:rPr lang="en-US" dirty="0" smtClean="0"/>
              <a:t>Update is easy, but…</a:t>
            </a:r>
          </a:p>
          <a:p>
            <a:pPr lvl="3"/>
            <a:r>
              <a:rPr lang="en-US" dirty="0" smtClean="0"/>
              <a:t>it overwrites previous values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Delete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know:</a:t>
            </a:r>
          </a:p>
          <a:p>
            <a:pPr lvl="1"/>
            <a:r>
              <a:rPr lang="en-US" dirty="0" smtClean="0"/>
              <a:t>What sequential access is</a:t>
            </a:r>
          </a:p>
          <a:p>
            <a:pPr lvl="1"/>
            <a:r>
              <a:rPr lang="en-US" dirty="0" smtClean="0"/>
              <a:t>What random access is</a:t>
            </a:r>
          </a:p>
          <a:p>
            <a:pPr lvl="1"/>
            <a:r>
              <a:rPr lang="en-US" dirty="0" smtClean="0"/>
              <a:t>You will see these concepts again.</a:t>
            </a:r>
          </a:p>
          <a:p>
            <a:pPr lvl="1"/>
            <a:endParaRPr lang="en-US" dirty="0"/>
          </a:p>
          <a:p>
            <a:r>
              <a:rPr lang="en-US" dirty="0" smtClean="0"/>
              <a:t>You will not be required to:</a:t>
            </a:r>
          </a:p>
          <a:p>
            <a:pPr lvl="1"/>
            <a:r>
              <a:rPr lang="en-US" dirty="0" smtClean="0"/>
              <a:t>write a random access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18" y="1282633"/>
            <a:ext cx="2906675" cy="20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17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Week 7, Part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Storage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Everything is stored in memory – and on disk – as bits:</a:t>
            </a:r>
          </a:p>
          <a:p>
            <a:pPr lvl="2"/>
            <a:r>
              <a:rPr lang="en-US" dirty="0" smtClean="0"/>
              <a:t>Integers: </a:t>
            </a:r>
            <a:r>
              <a:rPr lang="en-US" dirty="0" smtClean="0"/>
              <a:t>25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is stored as:</a:t>
            </a:r>
          </a:p>
          <a:p>
            <a:pPr lvl="3"/>
            <a:r>
              <a:rPr lang="en-US" dirty="0" smtClean="0"/>
              <a:t>0000 0000 0000 0000 0000 0000 0001 1001</a:t>
            </a:r>
          </a:p>
          <a:p>
            <a:pPr lvl="2"/>
            <a:r>
              <a:rPr lang="en-US" dirty="0" smtClean="0"/>
              <a:t>Floats and Doubles:</a:t>
            </a:r>
          </a:p>
          <a:p>
            <a:pPr lvl="3"/>
            <a:r>
              <a:rPr lang="en-US" dirty="0" smtClean="0"/>
              <a:t>Various standards</a:t>
            </a:r>
          </a:p>
          <a:p>
            <a:pPr lvl="3"/>
            <a:r>
              <a:rPr lang="en-US" dirty="0" smtClean="0"/>
              <a:t>ex: IEEE 32-bit (float):</a:t>
            </a:r>
          </a:p>
          <a:p>
            <a:pPr lvl="4"/>
            <a:r>
              <a:rPr lang="en-US" dirty="0" smtClean="0"/>
              <a:t>1 bit for sign, 8 bits for exponent, 23 bits for mantissa </a:t>
            </a:r>
          </a:p>
          <a:p>
            <a:pPr lvl="2"/>
            <a:r>
              <a:rPr lang="en-US" dirty="0" smtClean="0"/>
              <a:t>Boolean:</a:t>
            </a:r>
          </a:p>
          <a:p>
            <a:pPr lvl="3"/>
            <a:r>
              <a:rPr lang="en-US" dirty="0" smtClean="0"/>
              <a:t>is actually an integer, 4 bytes, 32 bits</a:t>
            </a:r>
          </a:p>
          <a:p>
            <a:pPr lvl="4"/>
            <a:r>
              <a:rPr lang="en-US" dirty="0" smtClean="0"/>
              <a:t>false is </a:t>
            </a:r>
            <a:r>
              <a:rPr lang="en-US" dirty="0"/>
              <a:t>0000 0000 0000 0000 0000 0000 </a:t>
            </a:r>
            <a:r>
              <a:rPr lang="en-US" dirty="0" smtClean="0"/>
              <a:t>0000 0000</a:t>
            </a:r>
          </a:p>
          <a:p>
            <a:pPr lvl="4"/>
            <a:r>
              <a:rPr lang="en-US" dirty="0" smtClean="0"/>
              <a:t>true is anything else </a:t>
            </a:r>
            <a:endParaRPr lang="en-US" dirty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Storage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2686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Everything is stored in memory – and on disk – as bits:</a:t>
            </a:r>
          </a:p>
          <a:p>
            <a:pPr lvl="2"/>
            <a:r>
              <a:rPr lang="en-US" dirty="0" smtClean="0"/>
              <a:t>Characters (char or string):</a:t>
            </a:r>
          </a:p>
          <a:p>
            <a:pPr lvl="3"/>
            <a:r>
              <a:rPr lang="en-US" dirty="0" smtClean="0"/>
              <a:t>uses local coding to represent characters</a:t>
            </a:r>
          </a:p>
          <a:p>
            <a:pPr lvl="3"/>
            <a:r>
              <a:rPr lang="en-US" dirty="0" smtClean="0"/>
              <a:t>In Western world: ASCII code set</a:t>
            </a:r>
          </a:p>
          <a:p>
            <a:pPr lvl="3"/>
            <a:r>
              <a:rPr lang="en-US" dirty="0" smtClean="0"/>
              <a:t>See ASCII tables on Blackboard</a:t>
            </a:r>
          </a:p>
          <a:p>
            <a:pPr lvl="4"/>
            <a:r>
              <a:rPr lang="en-US" dirty="0" smtClean="0">
                <a:hlinkClick r:id="rId2"/>
              </a:rPr>
              <a:t>regular set </a:t>
            </a:r>
            <a:r>
              <a:rPr lang="en-US" dirty="0" smtClean="0"/>
              <a:t>(first 128 chars)</a:t>
            </a:r>
          </a:p>
          <a:p>
            <a:pPr lvl="4"/>
            <a:r>
              <a:rPr lang="en-US" dirty="0" smtClean="0">
                <a:hlinkClick r:id="rId3"/>
              </a:rPr>
              <a:t>extended set </a:t>
            </a:r>
            <a:r>
              <a:rPr lang="en-US" dirty="0" smtClean="0"/>
              <a:t>(second 128 chars, system dependent)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'A' is stored as:</a:t>
            </a:r>
          </a:p>
          <a:p>
            <a:pPr lvl="2"/>
            <a:r>
              <a:rPr lang="en-US" dirty="0" smtClean="0"/>
              <a:t>65</a:t>
            </a:r>
            <a:r>
              <a:rPr lang="en-US" baseline="-25000" dirty="0" smtClean="0"/>
              <a:t>10</a:t>
            </a:r>
          </a:p>
          <a:p>
            <a:pPr lvl="2"/>
            <a:r>
              <a:rPr lang="en-US" dirty="0" smtClean="0"/>
              <a:t>0000 </a:t>
            </a:r>
            <a:r>
              <a:rPr lang="en-US" dirty="0"/>
              <a:t>0000 0000 0000 0000 0000 </a:t>
            </a:r>
            <a:r>
              <a:rPr lang="en-US" dirty="0" smtClean="0"/>
              <a:t>0100 0001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41</a:t>
            </a:r>
            <a:r>
              <a:rPr lang="en-US" baseline="-25000" dirty="0" smtClean="0"/>
              <a:t>16</a:t>
            </a:r>
          </a:p>
          <a:p>
            <a:pPr lvl="2"/>
            <a:endParaRPr lang="en-US" baseline="-25000" dirty="0"/>
          </a:p>
          <a:p>
            <a:pPr lvl="2"/>
            <a:endParaRPr lang="en-US" dirty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33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files store the ASCII character value.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string name = "Waldo";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outfile</a:t>
            </a:r>
            <a:r>
              <a:rPr lang="en-US" dirty="0" smtClean="0">
                <a:latin typeface="Courier New"/>
                <a:cs typeface="Courier New"/>
              </a:rPr>
              <a:t> &lt;&lt; name &lt;&lt; </a:t>
            </a:r>
            <a:r>
              <a:rPr lang="en-US" dirty="0" err="1" smtClean="0">
                <a:latin typeface="Courier New"/>
                <a:cs typeface="Courier New"/>
              </a:rPr>
              <a:t>endl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The file contains this (in hex):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57 61 6C 64 6F 0D 0A</a:t>
            </a:r>
          </a:p>
          <a:p>
            <a:pPr lvl="1"/>
            <a:r>
              <a:rPr lang="en-US" dirty="0" smtClean="0">
                <a:solidFill>
                  <a:srgbClr val="FF2F12"/>
                </a:solidFill>
                <a:latin typeface="Courier New"/>
                <a:cs typeface="Courier New"/>
              </a:rPr>
              <a:t>W  a  l  d  o  CR LF</a:t>
            </a:r>
          </a:p>
          <a:p>
            <a:pPr lvl="1"/>
            <a:endParaRPr lang="en-US" dirty="0">
              <a:solidFill>
                <a:srgbClr val="FF2F1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Notepad translates to "printable" </a:t>
            </a:r>
          </a:p>
          <a:p>
            <a:r>
              <a:rPr lang="en-US" dirty="0" smtClean="0">
                <a:cs typeface="Courier New"/>
              </a:rPr>
              <a:t>File Viewer will show hex codes and "non-printing" characters.</a:t>
            </a:r>
            <a:endParaRPr lang="en-US" dirty="0"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0669" y="2087422"/>
            <a:ext cx="2489532" cy="115688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Waldo</a:t>
            </a: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0669" y="1747902"/>
            <a:ext cx="2489532" cy="339520"/>
          </a:xfrm>
          <a:prstGeom prst="rect">
            <a:avLst/>
          </a:prstGeom>
          <a:solidFill>
            <a:srgbClr val="00009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96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OK so far?</a:t>
            </a:r>
          </a:p>
          <a:p>
            <a:r>
              <a:rPr lang="en-US" dirty="0" smtClean="0"/>
              <a:t>Here's where it gets interesting:</a:t>
            </a:r>
          </a:p>
          <a:p>
            <a:pPr marL="32004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age = 23;</a:t>
            </a:r>
          </a:p>
          <a:p>
            <a:pPr marL="320040" lvl="1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string </a:t>
            </a:r>
            <a:r>
              <a:rPr lang="en-US" b="1" dirty="0">
                <a:latin typeface="Courier New"/>
                <a:cs typeface="Courier New"/>
              </a:rPr>
              <a:t>name = "Waldo";</a:t>
            </a:r>
          </a:p>
          <a:p>
            <a:pPr marL="32004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outfile</a:t>
            </a:r>
            <a:r>
              <a:rPr lang="en-US" b="1" dirty="0">
                <a:latin typeface="Courier New"/>
                <a:cs typeface="Courier New"/>
              </a:rPr>
              <a:t> &lt;&lt; </a:t>
            </a:r>
            <a:r>
              <a:rPr lang="en-US" b="1" dirty="0" smtClean="0">
                <a:latin typeface="Courier New"/>
                <a:cs typeface="Courier New"/>
              </a:rPr>
              <a:t>name &lt;&lt; </a:t>
            </a:r>
            <a:r>
              <a:rPr lang="en-US" b="1" dirty="0" err="1" smtClean="0">
                <a:latin typeface="Courier New"/>
                <a:cs typeface="Courier New"/>
              </a:rPr>
              <a:t>endl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marL="320040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outfile</a:t>
            </a:r>
            <a:r>
              <a:rPr lang="en-US" b="1" dirty="0" smtClean="0">
                <a:latin typeface="Courier New"/>
                <a:cs typeface="Courier New"/>
              </a:rPr>
              <a:t> &lt;&lt; age &lt;&lt; </a:t>
            </a:r>
            <a:r>
              <a:rPr lang="en-US" b="1" dirty="0" err="1" smtClean="0">
                <a:latin typeface="Courier New"/>
                <a:cs typeface="Courier New"/>
              </a:rPr>
              <a:t>endl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contains this (in hex):</a:t>
            </a:r>
          </a:p>
          <a:p>
            <a:pPr marL="320040" lvl="1" indent="0">
              <a:buNone/>
            </a:pPr>
            <a:r>
              <a:rPr lang="en-US" dirty="0">
                <a:latin typeface="Courier New"/>
                <a:cs typeface="Courier New"/>
              </a:rPr>
              <a:t>57 61 6C 64 6F 0D 0A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FF2F12"/>
                </a:solidFill>
                <a:latin typeface="Courier New"/>
                <a:cs typeface="Courier New"/>
              </a:rPr>
              <a:t>W  a  l  d  o  CR </a:t>
            </a:r>
            <a:r>
              <a:rPr lang="en-US" dirty="0" smtClean="0">
                <a:solidFill>
                  <a:srgbClr val="FF2F12"/>
                </a:solidFill>
                <a:latin typeface="Courier New"/>
                <a:cs typeface="Courier New"/>
              </a:rPr>
              <a:t>LF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32 33 0D </a:t>
            </a:r>
            <a:r>
              <a:rPr lang="en-US" dirty="0">
                <a:latin typeface="Courier New"/>
                <a:cs typeface="Courier New"/>
              </a:rPr>
              <a:t>0A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FF2F12"/>
                </a:solidFill>
                <a:latin typeface="Courier New"/>
                <a:cs typeface="Courier New"/>
              </a:rPr>
              <a:t>2  3  CR </a:t>
            </a:r>
            <a:r>
              <a:rPr lang="en-US" dirty="0">
                <a:solidFill>
                  <a:srgbClr val="FF2F12"/>
                </a:solidFill>
                <a:latin typeface="Courier New"/>
                <a:cs typeface="Courier New"/>
              </a:rPr>
              <a:t>LF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FF2F12"/>
              </a:solidFill>
              <a:latin typeface="Courier New"/>
              <a:cs typeface="Courier New"/>
            </a:endParaRPr>
          </a:p>
          <a:p>
            <a:pPr lvl="1"/>
            <a:endParaRPr lang="en-US" dirty="0">
              <a:solidFill>
                <a:srgbClr val="FF2F12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6758" y="4325743"/>
            <a:ext cx="2489532" cy="115688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Waldo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23</a:t>
            </a: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6758" y="3986223"/>
            <a:ext cx="2489532" cy="339520"/>
          </a:xfrm>
          <a:prstGeom prst="rect">
            <a:avLst/>
          </a:prstGeom>
          <a:solidFill>
            <a:srgbClr val="00009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861834" y="1500805"/>
            <a:ext cx="1491021" cy="13654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</a:p>
          <a:p>
            <a:pPr algn="ctr"/>
            <a:r>
              <a:rPr lang="en-US" dirty="0" smtClean="0"/>
              <a:t>to file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96828"/>
          </a:xfrm>
        </p:spPr>
        <p:txBody>
          <a:bodyPr>
            <a:normAutofit/>
          </a:bodyPr>
          <a:lstStyle/>
          <a:p>
            <a:r>
              <a:rPr lang="en-US" dirty="0" smtClean="0"/>
              <a:t>So what?</a:t>
            </a:r>
          </a:p>
          <a:p>
            <a:r>
              <a:rPr lang="en-US" dirty="0" smtClean="0"/>
              <a:t>The </a:t>
            </a:r>
            <a:r>
              <a:rPr lang="en-US" dirty="0"/>
              <a:t>file contains this (in hex):</a:t>
            </a:r>
          </a:p>
          <a:p>
            <a:pPr marL="320040" lvl="1" indent="0">
              <a:buNone/>
            </a:pPr>
            <a:r>
              <a:rPr lang="en-US" dirty="0">
                <a:latin typeface="Courier New"/>
                <a:cs typeface="Courier New"/>
              </a:rPr>
              <a:t>57 61 6C 64 6F 0D 0A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FF2F12"/>
                </a:solidFill>
                <a:latin typeface="Courier New"/>
                <a:cs typeface="Courier New"/>
              </a:rPr>
              <a:t>W  a  l  d  o  CR </a:t>
            </a:r>
            <a:r>
              <a:rPr lang="en-US" dirty="0" smtClean="0">
                <a:solidFill>
                  <a:srgbClr val="FF2F12"/>
                </a:solidFill>
                <a:latin typeface="Courier New"/>
                <a:cs typeface="Courier New"/>
              </a:rPr>
              <a:t>LF</a:t>
            </a:r>
          </a:p>
          <a:p>
            <a:pPr marL="320040" lvl="1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32 33 </a:t>
            </a:r>
            <a:r>
              <a:rPr lang="en-US" dirty="0" smtClean="0">
                <a:latin typeface="Courier New"/>
                <a:cs typeface="Courier New"/>
              </a:rPr>
              <a:t>0D </a:t>
            </a:r>
            <a:r>
              <a:rPr lang="en-US" dirty="0">
                <a:latin typeface="Courier New"/>
                <a:cs typeface="Courier New"/>
              </a:rPr>
              <a:t>0A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FF2F12"/>
                </a:solidFill>
                <a:latin typeface="Courier New"/>
                <a:cs typeface="Courier New"/>
              </a:rPr>
              <a:t>2  3  CR </a:t>
            </a:r>
            <a:r>
              <a:rPr lang="en-US" dirty="0">
                <a:solidFill>
                  <a:srgbClr val="FF2F12"/>
                </a:solidFill>
                <a:latin typeface="Courier New"/>
                <a:cs typeface="Courier New"/>
              </a:rPr>
              <a:t>LF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FF2F12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The </a:t>
            </a:r>
            <a:r>
              <a:rPr lang="en-US" u="sng" dirty="0" smtClean="0"/>
              <a:t>number</a:t>
            </a:r>
            <a:r>
              <a:rPr lang="en-US" dirty="0" smtClean="0"/>
              <a:t> 23</a:t>
            </a:r>
            <a:r>
              <a:rPr lang="en-US" baseline="-25000" dirty="0" smtClean="0"/>
              <a:t>10</a:t>
            </a:r>
            <a:r>
              <a:rPr lang="en-US" dirty="0" smtClean="0"/>
              <a:t> is hex 17</a:t>
            </a:r>
            <a:r>
              <a:rPr lang="en-US" baseline="-25000" dirty="0" smtClean="0"/>
              <a:t>16</a:t>
            </a:r>
            <a:r>
              <a:rPr lang="en-US" dirty="0" smtClean="0"/>
              <a:t> or binary 0001 0111</a:t>
            </a:r>
            <a:r>
              <a:rPr lang="en-US" baseline="-25000" dirty="0" smtClean="0"/>
              <a:t>2</a:t>
            </a:r>
          </a:p>
          <a:p>
            <a:endParaRPr lang="en-US" baseline="-25000" dirty="0"/>
          </a:p>
          <a:p>
            <a:r>
              <a:rPr lang="en-US" dirty="0" smtClean="0"/>
              <a:t>The stored value is not the number 23, it is the string "23" </a:t>
            </a:r>
            <a:endParaRPr lang="en-US" dirty="0"/>
          </a:p>
          <a:p>
            <a:endParaRPr lang="en-US" dirty="0">
              <a:solidFill>
                <a:srgbClr val="FF2F12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0669" y="2087422"/>
            <a:ext cx="2489532" cy="115688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Waldo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23</a:t>
            </a: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0669" y="1747902"/>
            <a:ext cx="2489532" cy="339520"/>
          </a:xfrm>
          <a:prstGeom prst="rect">
            <a:avLst/>
          </a:prstGeom>
          <a:solidFill>
            <a:srgbClr val="00009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96828"/>
          </a:xfrm>
        </p:spPr>
        <p:txBody>
          <a:bodyPr>
            <a:normAutofit/>
          </a:bodyPr>
          <a:lstStyle/>
          <a:p>
            <a:r>
              <a:rPr lang="en-US" dirty="0" smtClean="0"/>
              <a:t>So what?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FF2F12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The </a:t>
            </a:r>
            <a:r>
              <a:rPr lang="en-US" u="sng" dirty="0" smtClean="0"/>
              <a:t>number</a:t>
            </a:r>
            <a:r>
              <a:rPr lang="en-US" dirty="0" smtClean="0"/>
              <a:t> 23</a:t>
            </a:r>
            <a:r>
              <a:rPr lang="en-US" baseline="-25000" dirty="0" smtClean="0"/>
              <a:t>10</a:t>
            </a:r>
            <a:r>
              <a:rPr lang="en-US" dirty="0" smtClean="0"/>
              <a:t> is hex 17</a:t>
            </a:r>
            <a:r>
              <a:rPr lang="en-US" baseline="-25000" dirty="0" smtClean="0"/>
              <a:t>16</a:t>
            </a:r>
            <a:r>
              <a:rPr lang="en-US" dirty="0" smtClean="0"/>
              <a:t> or binary 0001 0111</a:t>
            </a:r>
            <a:r>
              <a:rPr lang="en-US" baseline="-25000" dirty="0" smtClean="0"/>
              <a:t>2</a:t>
            </a:r>
          </a:p>
          <a:p>
            <a:endParaRPr lang="en-US" baseline="-25000" dirty="0"/>
          </a:p>
          <a:p>
            <a:r>
              <a:rPr lang="en-US" dirty="0" smtClean="0"/>
              <a:t>The stored value is not the number 23, it is the string "23" </a:t>
            </a:r>
            <a:endParaRPr lang="en-US" dirty="0"/>
          </a:p>
          <a:p>
            <a:endParaRPr lang="en-US" dirty="0">
              <a:solidFill>
                <a:srgbClr val="FF2F12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0669" y="3370072"/>
            <a:ext cx="2489532" cy="115688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Waldo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23</a:t>
            </a: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0669" y="3030552"/>
            <a:ext cx="2489532" cy="339520"/>
          </a:xfrm>
          <a:prstGeom prst="rect">
            <a:avLst/>
          </a:prstGeom>
          <a:solidFill>
            <a:srgbClr val="00009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4321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store numbers in a text file</a:t>
            </a:r>
          </a:p>
          <a:p>
            <a:pPr lvl="1"/>
            <a:r>
              <a:rPr lang="en-US" dirty="0" smtClean="0"/>
              <a:t>they are stored as strings</a:t>
            </a:r>
          </a:p>
          <a:p>
            <a:pPr lvl="1"/>
            <a:r>
              <a:rPr lang="en-US" dirty="0" smtClean="0"/>
              <a:t>not numbers</a:t>
            </a:r>
          </a:p>
          <a:p>
            <a:r>
              <a:rPr lang="en-US" dirty="0" smtClean="0"/>
              <a:t>When you read the string back in:</a:t>
            </a:r>
          </a:p>
          <a:p>
            <a:pPr lvl="1"/>
            <a:r>
              <a:rPr lang="en-US" dirty="0" smtClean="0"/>
              <a:t>You must convert it back to a number</a:t>
            </a:r>
          </a:p>
          <a:p>
            <a:pPr lvl="1"/>
            <a:r>
              <a:rPr lang="en-US" dirty="0" smtClean="0"/>
              <a:t>If you need it to be a number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r>
              <a:rPr lang="en-US" sz="1500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age = 23;</a:t>
            </a:r>
          </a:p>
          <a:p>
            <a:pPr marL="32004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string name = "Waldo"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pPr marL="320040" lvl="1" indent="0">
              <a:buNone/>
            </a:pPr>
            <a:r>
              <a:rPr lang="en-US" sz="1500" b="1" dirty="0" smtClean="0">
                <a:latin typeface="Courier New"/>
                <a:cs typeface="Courier New"/>
              </a:rPr>
              <a:t>string </a:t>
            </a:r>
            <a:r>
              <a:rPr lang="en-US" sz="1500" b="1" dirty="0" err="1" smtClean="0">
                <a:latin typeface="Courier New"/>
                <a:cs typeface="Courier New"/>
              </a:rPr>
              <a:t>agestring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  <a:endParaRPr lang="en-US" sz="1500" b="1" dirty="0"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1500" b="1" dirty="0" err="1" smtClean="0">
                <a:latin typeface="Courier New"/>
                <a:cs typeface="Courier New"/>
              </a:rPr>
              <a:t>getline</a:t>
            </a:r>
            <a:r>
              <a:rPr lang="en-US" sz="1500" b="1" dirty="0" smtClean="0">
                <a:latin typeface="Courier New"/>
                <a:cs typeface="Courier New"/>
              </a:rPr>
              <a:t> (</a:t>
            </a:r>
            <a:r>
              <a:rPr lang="en-US" sz="1500" b="1" dirty="0" err="1" smtClean="0">
                <a:latin typeface="Courier New"/>
                <a:cs typeface="Courier New"/>
              </a:rPr>
              <a:t>infile</a:t>
            </a:r>
            <a:r>
              <a:rPr lang="en-US" sz="1500" b="1" dirty="0" smtClean="0">
                <a:latin typeface="Courier New"/>
                <a:cs typeface="Courier New"/>
              </a:rPr>
              <a:t> , </a:t>
            </a:r>
            <a:r>
              <a:rPr lang="en-US" sz="1500" b="1" dirty="0">
                <a:latin typeface="Courier New"/>
                <a:cs typeface="Courier New"/>
              </a:rPr>
              <a:t>name </a:t>
            </a:r>
            <a:r>
              <a:rPr lang="en-US" sz="1500" b="1" dirty="0" smtClean="0">
                <a:latin typeface="Courier New"/>
                <a:cs typeface="Courier New"/>
              </a:rPr>
              <a:t>);	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no conversion necessary</a:t>
            </a:r>
            <a:endParaRPr lang="en-US" sz="15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getline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(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infile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,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age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);</a:t>
            </a:r>
            <a:r>
              <a:rPr lang="en-US" sz="1500" b="1" dirty="0" smtClean="0">
                <a:latin typeface="Courier New"/>
                <a:cs typeface="Courier New"/>
              </a:rPr>
              <a:t>	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can't do this</a:t>
            </a:r>
          </a:p>
          <a:p>
            <a:pPr marL="320040" lvl="1" indent="0">
              <a:buNone/>
            </a:pPr>
            <a:r>
              <a:rPr lang="en-US" sz="1500" b="1" dirty="0" err="1" smtClean="0">
                <a:latin typeface="Courier New"/>
                <a:cs typeface="Courier New"/>
              </a:rPr>
              <a:t>getline</a:t>
            </a:r>
            <a:r>
              <a:rPr lang="en-US" sz="1500" b="1" dirty="0" smtClean="0">
                <a:latin typeface="Courier New"/>
                <a:cs typeface="Courier New"/>
              </a:rPr>
              <a:t> (</a:t>
            </a:r>
            <a:r>
              <a:rPr lang="en-US" sz="1500" b="1" dirty="0" err="1" smtClean="0">
                <a:latin typeface="Courier New"/>
                <a:cs typeface="Courier New"/>
              </a:rPr>
              <a:t>infile</a:t>
            </a:r>
            <a:r>
              <a:rPr lang="en-US" sz="1500" b="1" dirty="0" smtClean="0">
                <a:latin typeface="Courier New"/>
                <a:cs typeface="Courier New"/>
              </a:rPr>
              <a:t>, </a:t>
            </a:r>
            <a:r>
              <a:rPr lang="en-US" sz="1500" b="1" dirty="0" err="1" smtClean="0">
                <a:latin typeface="Courier New"/>
                <a:cs typeface="Courier New"/>
              </a:rPr>
              <a:t>agestring</a:t>
            </a:r>
            <a:r>
              <a:rPr lang="en-US" sz="1500" b="1" dirty="0" smtClean="0">
                <a:latin typeface="Courier New"/>
                <a:cs typeface="Courier New"/>
              </a:rPr>
              <a:t>);	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can do this, as a string</a:t>
            </a:r>
          </a:p>
          <a:p>
            <a:pPr marL="320040" lvl="1" indent="0">
              <a:buNone/>
            </a:pPr>
            <a:r>
              <a:rPr lang="en-US" sz="1500" b="1" dirty="0" smtClean="0">
                <a:latin typeface="Courier New"/>
                <a:cs typeface="Courier New"/>
              </a:rPr>
              <a:t>age = </a:t>
            </a:r>
            <a:r>
              <a:rPr lang="en-US" sz="1500" b="1" dirty="0" err="1" smtClean="0">
                <a:latin typeface="Courier New"/>
                <a:cs typeface="Courier New"/>
              </a:rPr>
              <a:t>atoi</a:t>
            </a:r>
            <a:r>
              <a:rPr lang="en-US" sz="1500" b="1" dirty="0" smtClean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agestring.c_str</a:t>
            </a:r>
            <a:r>
              <a:rPr lang="en-US" sz="1500" b="1" dirty="0" smtClean="0">
                <a:latin typeface="Courier New"/>
                <a:cs typeface="Courier New"/>
              </a:rPr>
              <a:t>() );	</a:t>
            </a:r>
            <a:r>
              <a:rPr lang="en-US" sz="15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convert</a:t>
            </a:r>
          </a:p>
          <a:p>
            <a:pPr marL="320040" lvl="1" indent="0">
              <a:buNone/>
            </a:pPr>
            <a:endParaRPr lang="en-US" sz="1500" b="1" dirty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rot="19364437">
            <a:off x="6387284" y="2653291"/>
            <a:ext cx="1491021" cy="13654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file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7 -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EC55-711B-584D-8FFC-BB260A2C84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356</TotalTime>
  <Words>1681</Words>
  <Application>Microsoft Macintosh PowerPoint</Application>
  <PresentationFormat>On-screen Show (4:3)</PresentationFormat>
  <Paragraphs>420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NewsPrint</vt:lpstr>
      <vt:lpstr>Week 7</vt:lpstr>
      <vt:lpstr>Menu</vt:lpstr>
      <vt:lpstr>Binary Storage Review</vt:lpstr>
      <vt:lpstr>Binary Storage Review</vt:lpstr>
      <vt:lpstr>More review</vt:lpstr>
      <vt:lpstr>More Review</vt:lpstr>
      <vt:lpstr>More Review</vt:lpstr>
      <vt:lpstr>More Review</vt:lpstr>
      <vt:lpstr>End of Review </vt:lpstr>
      <vt:lpstr>In Conclusion</vt:lpstr>
      <vt:lpstr>Is that it?</vt:lpstr>
      <vt:lpstr>Binary Files</vt:lpstr>
      <vt:lpstr>Binary Files</vt:lpstr>
      <vt:lpstr>Binary Files</vt:lpstr>
      <vt:lpstr>Binary Files</vt:lpstr>
      <vt:lpstr>Binary Files</vt:lpstr>
      <vt:lpstr>Binary Files</vt:lpstr>
      <vt:lpstr>Binary Files</vt:lpstr>
      <vt:lpstr>Writing to a Binary File</vt:lpstr>
      <vt:lpstr>Reading a Binary File</vt:lpstr>
      <vt:lpstr>Watchouts</vt:lpstr>
      <vt:lpstr>Enough!</vt:lpstr>
      <vt:lpstr>And, there's more</vt:lpstr>
      <vt:lpstr>Sequential vs. Random Access</vt:lpstr>
      <vt:lpstr>Random Access</vt:lpstr>
      <vt:lpstr>Random Access</vt:lpstr>
      <vt:lpstr>What do I need to know?</vt:lpstr>
      <vt:lpstr>The End</vt:lpstr>
    </vt:vector>
  </TitlesOfParts>
  <Company>MAH Technology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Michael Haas</dc:creator>
  <cp:lastModifiedBy>Michael Haas</cp:lastModifiedBy>
  <cp:revision>12</cp:revision>
  <dcterms:created xsi:type="dcterms:W3CDTF">2013-02-10T02:12:43Z</dcterms:created>
  <dcterms:modified xsi:type="dcterms:W3CDTF">2013-02-18T15:11:08Z</dcterms:modified>
</cp:coreProperties>
</file>