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mp3" ContentType="audio/unknown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77" r:id="rId4"/>
    <p:sldId id="278" r:id="rId5"/>
    <p:sldId id="279" r:id="rId6"/>
    <p:sldId id="344" r:id="rId7"/>
    <p:sldId id="281" r:id="rId8"/>
    <p:sldId id="280" r:id="rId9"/>
    <p:sldId id="332" r:id="rId10"/>
    <p:sldId id="282" r:id="rId11"/>
    <p:sldId id="283" r:id="rId12"/>
    <p:sldId id="284" r:id="rId13"/>
    <p:sldId id="321" r:id="rId14"/>
    <p:sldId id="318" r:id="rId15"/>
    <p:sldId id="294" r:id="rId16"/>
    <p:sldId id="292" r:id="rId17"/>
    <p:sldId id="327" r:id="rId18"/>
    <p:sldId id="329" r:id="rId19"/>
    <p:sldId id="330" r:id="rId20"/>
    <p:sldId id="293" r:id="rId21"/>
    <p:sldId id="328" r:id="rId22"/>
    <p:sldId id="338" r:id="rId23"/>
    <p:sldId id="295" r:id="rId24"/>
    <p:sldId id="299" r:id="rId25"/>
    <p:sldId id="333" r:id="rId26"/>
    <p:sldId id="298" r:id="rId27"/>
    <p:sldId id="334" r:id="rId28"/>
    <p:sldId id="300" r:id="rId29"/>
    <p:sldId id="322" r:id="rId30"/>
    <p:sldId id="301" r:id="rId31"/>
    <p:sldId id="335" r:id="rId32"/>
    <p:sldId id="303" r:id="rId33"/>
    <p:sldId id="302" r:id="rId34"/>
    <p:sldId id="304" r:id="rId35"/>
    <p:sldId id="305" r:id="rId36"/>
    <p:sldId id="323" r:id="rId37"/>
    <p:sldId id="339" r:id="rId38"/>
    <p:sldId id="306" r:id="rId39"/>
    <p:sldId id="307" r:id="rId40"/>
    <p:sldId id="309" r:id="rId41"/>
    <p:sldId id="310" r:id="rId42"/>
    <p:sldId id="340" r:id="rId43"/>
    <p:sldId id="342" r:id="rId44"/>
    <p:sldId id="341" r:id="rId45"/>
    <p:sldId id="336" r:id="rId46"/>
    <p:sldId id="343" r:id="rId47"/>
    <p:sldId id="315" r:id="rId48"/>
    <p:sldId id="316" r:id="rId49"/>
    <p:sldId id="319" r:id="rId50"/>
    <p:sldId id="317" r:id="rId51"/>
    <p:sldId id="32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96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A8A3-E145-104B-A727-3A0B25F69A00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FB0E-2BC6-254F-B965-525E51917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1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00B9-B602-4780-838D-CBF0570EE10E}" type="datetimeFigureOut">
              <a:rPr lang="en-US" smtClean="0"/>
              <a:pPr/>
              <a:t>2/26/13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E147-7E4A-49F4-B4DC-266D643DF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8600" y="6467475"/>
            <a:ext cx="800100" cy="238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477000"/>
            <a:ext cx="1143000" cy="2286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PFE Week 6 - Part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504" y="6438900"/>
            <a:ext cx="310896" cy="266700"/>
          </a:xfrm>
        </p:spPr>
        <p:txBody>
          <a:bodyPr/>
          <a:lstStyle>
            <a:lvl1pPr>
              <a:defRPr sz="800"/>
            </a:lvl1pPr>
          </a:lstStyle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08750"/>
            <a:ext cx="2476500" cy="1587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2/15/13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1524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PFE Week 6 - Part 2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400800"/>
            <a:ext cx="310896" cy="2667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0B73C3-892D-4430-8252-B24B41DE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clibrary/cstdio/" TargetMode="Externa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5.wmf"/><Relationship Id="rId5" Type="http://schemas.openxmlformats.org/officeDocument/2006/relationships/image" Target="../media/image22.wmf"/><Relationship Id="rId6" Type="http://schemas.openxmlformats.org/officeDocument/2006/relationships/image" Target="../media/image2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5" Type="http://schemas.openxmlformats.org/officeDocument/2006/relationships/image" Target="../media/image2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5" Type="http://schemas.openxmlformats.org/officeDocument/2006/relationships/image" Target="../media/image2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doc/tutorial/files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info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vviewsoft.com/download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Week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Part 3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ECE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5920" y="3810000"/>
            <a:ext cx="1012159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9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6</a:t>
            </a:r>
            <a:endParaRPr lang="en-US" sz="9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samples:</a:t>
            </a:r>
          </a:p>
          <a:p>
            <a:pPr lvl="1"/>
            <a:r>
              <a:rPr lang="en-US" dirty="0" smtClean="0"/>
              <a:t>C-style I/O: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stdio.h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dirty="0" smtClean="0"/>
          </a:p>
          <a:p>
            <a:pPr lvl="2"/>
            <a:r>
              <a:rPr lang="en-US" dirty="0" smtClean="0"/>
              <a:t>Not covered in this class</a:t>
            </a:r>
          </a:p>
          <a:p>
            <a:pPr lvl="2"/>
            <a:r>
              <a:rPr lang="en-US" dirty="0" smtClean="0"/>
              <a:t>See online references (ex: </a:t>
            </a:r>
            <a:r>
              <a:rPr lang="en-US" dirty="0" smtClean="0">
                <a:hlinkClick r:id="rId2"/>
              </a:rPr>
              <a:t>cplusplus.com stdio library section</a:t>
            </a:r>
            <a:r>
              <a:rPr lang="en-US" dirty="0" smtClean="0"/>
              <a:t>)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C++ I/O:</a:t>
            </a:r>
          </a:p>
          <a:p>
            <a:pPr lvl="2"/>
            <a:r>
              <a:rPr lang="en-US" dirty="0" smtClean="0"/>
              <a:t>Files++.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3"/>
            <a:r>
              <a:rPr lang="en-US" dirty="0" smtClean="0"/>
              <a:t>reads/writes text from/to a file</a:t>
            </a:r>
          </a:p>
          <a:p>
            <a:pPr lvl="3"/>
            <a:r>
              <a:rPr lang="en-US" dirty="0" smtClean="0"/>
              <a:t>reads/writes integers from/to a file</a:t>
            </a:r>
          </a:p>
          <a:p>
            <a:pPr lvl="3"/>
            <a:r>
              <a:rPr lang="en-US" dirty="0" smtClean="0"/>
              <a:t>reads/writes contents of a </a:t>
            </a:r>
            <a:r>
              <a:rPr lang="en-US" dirty="0" err="1" smtClean="0"/>
              <a:t>struct</a:t>
            </a:r>
            <a:r>
              <a:rPr lang="en-US" dirty="0" smtClean="0"/>
              <a:t> from/into a file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files++.cpp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Posted on Blackboard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657600"/>
            <a:ext cx="1811451" cy="180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to remember: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Don't forget about the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OD OA 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carriage return &amp; line feed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check to see if input and output commands </a:t>
            </a:r>
            <a:r>
              <a:rPr lang="en-US" dirty="0" smtClean="0">
                <a:solidFill>
                  <a:srgbClr val="FF0000"/>
                </a:solidFill>
              </a:rPr>
              <a:t>delete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retain </a:t>
            </a:r>
            <a:r>
              <a:rPr lang="en-US" dirty="0" smtClean="0"/>
              <a:t>them</a:t>
            </a:r>
          </a:p>
          <a:p>
            <a:pPr lvl="2"/>
            <a:r>
              <a:rPr lang="en-US" dirty="0" smtClean="0"/>
              <a:t>will affect the length of an input/output string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505200" cy="4572000"/>
          </a:xfrm>
        </p:spPr>
        <p:txBody>
          <a:bodyPr/>
          <a:lstStyle/>
          <a:p>
            <a:r>
              <a:rPr lang="en-US" dirty="0" smtClean="0"/>
              <a:t>Each line terminates with OD OA 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2514600"/>
            <a:ext cx="3160135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14800" y="2514600"/>
            <a:ext cx="44577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Arrow 8"/>
          <p:cNvSpPr/>
          <p:nvPr/>
        </p:nvSpPr>
        <p:spPr>
          <a:xfrm rot="15771122">
            <a:off x="4377428" y="1573784"/>
            <a:ext cx="1828800" cy="914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I use files?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99390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Flashback to Week 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 smtClean="0">
                <a:solidFill>
                  <a:srgbClr val="FF0000"/>
                </a:solidFill>
              </a:rPr>
              <a:t>streams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cin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reads the stream from the keyboard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cout </a:t>
            </a:r>
            <a:r>
              <a:rPr lang="en-US" dirty="0" smtClean="0"/>
              <a:t>writes a stream to the display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14600" y="3352799"/>
            <a:ext cx="3733800" cy="60960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steve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1781044" cy="11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905000" y="2743200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Cube 10"/>
          <p:cNvSpPr/>
          <p:nvPr/>
        </p:nvSpPr>
        <p:spPr>
          <a:xfrm>
            <a:off x="6248400" y="2969682"/>
            <a:ext cx="1339768" cy="11451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steve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2" name="Flowchart: Card 8"/>
          <p:cNvSpPr/>
          <p:nvPr/>
        </p:nvSpPr>
        <p:spPr>
          <a:xfrm rot="19362192">
            <a:off x="6732342" y="2762765"/>
            <a:ext cx="674157" cy="315776"/>
          </a:xfrm>
          <a:prstGeom prst="flowChartPunchedCard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4876800"/>
            <a:ext cx="16759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eft Arrow 13"/>
          <p:cNvSpPr/>
          <p:nvPr/>
        </p:nvSpPr>
        <p:spPr>
          <a:xfrm>
            <a:off x="4495800" y="4724400"/>
            <a:ext cx="3810000" cy="125614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var1 = 7;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cout  &lt;&lt; 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“The number is ”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var1;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97811" y="4994232"/>
            <a:ext cx="1177636" cy="67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543800" y="3200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int </a:t>
            </a:r>
            <a:r>
              <a:rPr lang="en-US" sz="1400" dirty="0" err="1" smtClean="0">
                <a:latin typeface="Courier New"/>
                <a:cs typeface="Courier New"/>
              </a:rPr>
              <a:t>steve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cin</a:t>
            </a:r>
            <a:r>
              <a:rPr lang="en-US" sz="1400" dirty="0" smtClean="0">
                <a:latin typeface="Courier New"/>
                <a:cs typeface="Courier New"/>
              </a:rPr>
              <a:t> &gt;&gt; </a:t>
            </a:r>
            <a:r>
              <a:rPr lang="en-US" sz="1400" dirty="0" err="1" smtClean="0">
                <a:latin typeface="Courier New"/>
                <a:cs typeface="Courier New"/>
              </a:rPr>
              <a:t>steve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61719 -0.00069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and 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you get data </a:t>
            </a:r>
            <a:r>
              <a:rPr lang="en-US" b="1" dirty="0" smtClean="0">
                <a:solidFill>
                  <a:srgbClr val="800000"/>
                </a:solidFill>
              </a:rPr>
              <a:t>into </a:t>
            </a:r>
            <a:r>
              <a:rPr lang="en-US" dirty="0" smtClean="0"/>
              <a:t>a file?:</a:t>
            </a:r>
          </a:p>
          <a:p>
            <a:pPr lvl="1"/>
            <a:r>
              <a:rPr lang="en-US" dirty="0" smtClean="0"/>
              <a:t>A program </a:t>
            </a:r>
            <a:r>
              <a:rPr lang="en-US" b="1" dirty="0" smtClean="0">
                <a:solidFill>
                  <a:srgbClr val="FF0000"/>
                </a:solidFill>
              </a:rPr>
              <a:t>writes </a:t>
            </a:r>
            <a:r>
              <a:rPr lang="en-US" dirty="0" smtClean="0"/>
              <a:t>data </a:t>
            </a:r>
            <a:r>
              <a:rPr lang="en-US" u="sng" dirty="0" smtClean="0"/>
              <a:t>from </a:t>
            </a:r>
            <a:r>
              <a:rPr lang="en-US" dirty="0" smtClean="0"/>
              <a:t>the program </a:t>
            </a:r>
            <a:r>
              <a:rPr lang="en-US" u="sng" dirty="0" smtClean="0"/>
              <a:t>to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output file</a:t>
            </a:r>
          </a:p>
          <a:p>
            <a:pPr lvl="1"/>
            <a:r>
              <a:rPr lang="en-US" dirty="0" smtClean="0"/>
              <a:t>using an output stream</a:t>
            </a:r>
          </a:p>
          <a:p>
            <a:r>
              <a:rPr lang="en-US" dirty="0" smtClean="0"/>
              <a:t>How do you get data </a:t>
            </a:r>
            <a:r>
              <a:rPr lang="en-US" b="1" dirty="0" smtClean="0">
                <a:solidFill>
                  <a:srgbClr val="800000"/>
                </a:solidFill>
              </a:rPr>
              <a:t>out of </a:t>
            </a:r>
            <a:r>
              <a:rPr lang="en-US" dirty="0" smtClean="0"/>
              <a:t>a file?</a:t>
            </a:r>
          </a:p>
          <a:p>
            <a:pPr lvl="1"/>
            <a:r>
              <a:rPr lang="en-US" dirty="0" smtClean="0"/>
              <a:t>A program </a:t>
            </a:r>
            <a:r>
              <a:rPr lang="en-US" b="1" dirty="0" smtClean="0">
                <a:solidFill>
                  <a:srgbClr val="FF0000"/>
                </a:solidFill>
              </a:rPr>
              <a:t>reads </a:t>
            </a:r>
            <a:r>
              <a:rPr lang="en-US" dirty="0" smtClean="0"/>
              <a:t>data </a:t>
            </a:r>
            <a:r>
              <a:rPr lang="en-US" u="sng" dirty="0" smtClean="0"/>
              <a:t>from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input file </a:t>
            </a:r>
            <a:r>
              <a:rPr lang="en-US" u="sng" dirty="0" smtClean="0"/>
              <a:t>to </a:t>
            </a:r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using an input stream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762000" y="409575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Internal Storage 7"/>
          <p:cNvSpPr/>
          <p:nvPr/>
        </p:nvSpPr>
        <p:spPr>
          <a:xfrm>
            <a:off x="3505200" y="4438650"/>
            <a:ext cx="2438400" cy="13716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781800" y="409575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609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Input 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617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 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4659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4583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Write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67000" y="5104606"/>
            <a:ext cx="838200" cy="1588"/>
          </a:xfrm>
          <a:prstGeom prst="straightConnector1">
            <a:avLst/>
          </a:prstGeom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5943600" y="5124450"/>
            <a:ext cx="838200" cy="1588"/>
          </a:xfrm>
          <a:prstGeom prst="straightConnector1">
            <a:avLst/>
          </a:prstGeom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Text File in C++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&lt;string&gt;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*********************************************************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 Writing Text to a File *********************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*********************************************************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note: all C++ I/O is a stream of characters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fileobject(filename.c_str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fileobject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"Here is line "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linecount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fileobject.close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400800" y="3810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2"/>
            <a:endCxn id="7" idx="2"/>
          </p:cNvCxnSpPr>
          <p:nvPr/>
        </p:nvCxnSpPr>
        <p:spPr>
          <a:xfrm rot="5400000">
            <a:off x="7353300" y="2438400"/>
            <a:ext cx="1588" cy="1588"/>
          </a:xfrm>
          <a:prstGeom prst="bentConnector3">
            <a:avLst>
              <a:gd name="adj1" fmla="val 169167065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Arrow 8"/>
          <p:cNvSpPr/>
          <p:nvPr/>
        </p:nvSpPr>
        <p:spPr>
          <a:xfrm rot="20159592">
            <a:off x="2874123" y="419968"/>
            <a:ext cx="2819400" cy="182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 to have this if you are reading/writing files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that's it!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like writing to the display</a:t>
            </a:r>
          </a:p>
          <a:p>
            <a:r>
              <a:rPr lang="en-US" dirty="0" smtClean="0"/>
              <a:t>Just like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cout</a:t>
            </a:r>
          </a:p>
          <a:p>
            <a:pPr lvl="1"/>
            <a:r>
              <a:rPr lang="en-US" dirty="0" smtClean="0"/>
              <a:t>except you write to a file object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That's it! </a:t>
            </a:r>
            <a:r>
              <a:rPr lang="en-US" dirty="0" smtClean="0"/>
              <a:t> All done with writing text files!</a:t>
            </a:r>
            <a:endParaRPr lang="en-US" dirty="0"/>
          </a:p>
        </p:txBody>
      </p:sp>
      <p:pic>
        <p:nvPicPr>
          <p:cNvPr id="8" name="Picture 2" descr="http://t1.gstatic.com/images?q=tbn:ANd9GcSUSG6sjnNI-MRC0ckshYcIkoF34VAgzyY8qEfddPSE5c6dUD0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1468">
            <a:off x="3639948" y="4183086"/>
            <a:ext cx="1924869" cy="1882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that's it!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need:</a:t>
            </a:r>
          </a:p>
          <a:p>
            <a:pPr>
              <a:buNone/>
            </a:pPr>
            <a:endParaRPr lang="en-US" sz="14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		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library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fileobject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open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fileobject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"Output text"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var1 &lt;&lt;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write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fileobject.close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		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close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7586" name="Picture 2" descr="http://t1.gstatic.com/images?q=tbn:ANd9GcSUSG6sjnNI-MRC0ckshYcIkoF34VAgzyY8qEfddPSE5c6dUD0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1468">
            <a:off x="3639948" y="4183086"/>
            <a:ext cx="1924869" cy="1882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is reading a file easy too?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But it </a:t>
            </a:r>
            <a:r>
              <a:rPr lang="en-US" b="1" i="1" dirty="0" smtClean="0">
                <a:solidFill>
                  <a:srgbClr val="C00000"/>
                </a:solidFill>
              </a:rPr>
              <a:t>is</a:t>
            </a:r>
            <a:r>
              <a:rPr lang="en-US" b="1" dirty="0" smtClean="0">
                <a:solidFill>
                  <a:srgbClr val="C00000"/>
                </a:solidFill>
              </a:rPr>
              <a:t> like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getline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 smtClean="0">
                <a:solidFill>
                  <a:srgbClr val="800000"/>
                </a:solidFill>
                <a:cs typeface="Courier New"/>
              </a:rPr>
              <a:t>In fact, it's a </a:t>
            </a:r>
            <a:r>
              <a:rPr lang="en-US" b="1" u="sng" dirty="0" smtClean="0">
                <a:solidFill>
                  <a:srgbClr val="800000"/>
                </a:solidFill>
                <a:cs typeface="Courier New"/>
              </a:rPr>
              <a:t>lot</a:t>
            </a:r>
            <a:r>
              <a:rPr lang="en-US" b="1" dirty="0" smtClean="0">
                <a:solidFill>
                  <a:srgbClr val="800000"/>
                </a:solidFill>
                <a:cs typeface="Courier New"/>
              </a:rPr>
              <a:t> like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getline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6564" name="Picture 4" descr="http://a1.mzstatic.com/us/r1000/006/Purple/09/fe/e3/mzl.nhyilfrm.175x175-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124325"/>
            <a:ext cx="1666875" cy="166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Text Files</a:t>
            </a:r>
          </a:p>
          <a:p>
            <a:r>
              <a:rPr lang="en-US" dirty="0" smtClean="0"/>
              <a:t>Binary Files</a:t>
            </a:r>
          </a:p>
          <a:p>
            <a:r>
              <a:rPr lang="en-US" dirty="0" smtClean="0"/>
              <a:t>Sequential vs. Random Access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86200"/>
            <a:ext cx="2324100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88" y="3810000"/>
            <a:ext cx="2312211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 in C++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&lt;string&gt;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filename =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*********************************************************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 Reading Text from a File *******************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*********************************************************</a:t>
            </a:r>
          </a:p>
          <a:p>
            <a:pPr>
              <a:buNone/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note: all C++ I/O is a stream of characters</a:t>
            </a:r>
          </a:p>
          <a:p>
            <a:pPr>
              <a:buNone/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ifstream::in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infile.good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cout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7010400" y="6858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2"/>
          </p:cNvCxnSpPr>
          <p:nvPr/>
        </p:nvCxnSpPr>
        <p:spPr>
          <a:xfrm rot="5400000">
            <a:off x="5048250" y="2724150"/>
            <a:ext cx="2895600" cy="2933700"/>
          </a:xfrm>
          <a:prstGeom prst="bentConnector2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Arrow 10"/>
          <p:cNvSpPr/>
          <p:nvPr/>
        </p:nvSpPr>
        <p:spPr>
          <a:xfrm rot="20159592">
            <a:off x="2874123" y="419968"/>
            <a:ext cx="2819400" cy="182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 to have this if you are reading/writing files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 in C++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&lt;string&gt;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filename =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*********************************************************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 Reading Text from a File *******************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*********************************************************</a:t>
            </a:r>
          </a:p>
          <a:p>
            <a:pPr>
              <a:buNone/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note: all C++ I/O is a stream of characters</a:t>
            </a:r>
          </a:p>
          <a:p>
            <a:pPr>
              <a:buNone/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ifstream::in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infile.good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7010400" y="6858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2600" y="4876800"/>
            <a:ext cx="2743200" cy="1981200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"/>
                <a:cs typeface="Courier"/>
              </a:rPr>
              <a:t>Here is line 0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1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2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3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4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5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6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7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8</a:t>
            </a:r>
          </a:p>
          <a:p>
            <a:r>
              <a:rPr lang="en-US" sz="1200" dirty="0" smtClean="0">
                <a:latin typeface="Courier"/>
                <a:cs typeface="Courier"/>
              </a:rPr>
              <a:t>Here is line 9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2"/>
          </p:cNvCxnSpPr>
          <p:nvPr/>
        </p:nvCxnSpPr>
        <p:spPr>
          <a:xfrm rot="5400000">
            <a:off x="5048250" y="2724150"/>
            <a:ext cx="2895600" cy="2933700"/>
          </a:xfrm>
          <a:prstGeom prst="bentConnector2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4400" y="5942012"/>
            <a:ext cx="838200" cy="15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Arrow 10"/>
          <p:cNvSpPr/>
          <p:nvPr/>
        </p:nvSpPr>
        <p:spPr>
          <a:xfrm rot="20159592">
            <a:off x="2874123" y="419968"/>
            <a:ext cx="2819400" cy="182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 to have this if you are reading/writing files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Reading Text into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"Test.txt"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 8 )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parse the input line into fields and convert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( 0,firstcomma).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',', firstcomma+1 );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][1]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(firstcomma+1,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lastcomma-firstcomma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-1 ).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][2]= inputline.substr(lastcomma+1);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7010400" y="1447800"/>
            <a:ext cx="1905000" cy="1600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025,099,5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1"/>
          </p:cNvCxnSpPr>
          <p:nvPr/>
        </p:nvCxnSpPr>
        <p:spPr>
          <a:xfrm rot="10800000" flipV="1">
            <a:off x="3352800" y="2247900"/>
            <a:ext cx="3657600" cy="4953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5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Looks good, right?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"Test.txt"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 8 )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parse the input line into fields and convert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( 0,firstcomma).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',', firstcomma+1 );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][1]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(firstcomma+1,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lastcomma-firstcomma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-1 ).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][2]= inputline.substr(lastcomma+1);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7010400" y="1447800"/>
            <a:ext cx="1905000" cy="1600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025,099,5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1"/>
          </p:cNvCxnSpPr>
          <p:nvPr/>
        </p:nvCxnSpPr>
        <p:spPr>
          <a:xfrm rot="10800000" flipV="1">
            <a:off x="3352800" y="2247900"/>
            <a:ext cx="3657600" cy="4953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0" b="100000" l="19366" r="7816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9800" y="4495800"/>
            <a:ext cx="360680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 smtClean="0"/>
              <a:t>Is everyone ok with the basic text file I/O concept?</a:t>
            </a:r>
          </a:p>
          <a:p>
            <a:endParaRPr lang="en-US" dirty="0" smtClean="0"/>
          </a:p>
          <a:p>
            <a:r>
              <a:rPr lang="en-US" dirty="0" smtClean="0"/>
              <a:t>Because…</a:t>
            </a:r>
          </a:p>
          <a:p>
            <a:pPr lvl="1"/>
            <a:r>
              <a:rPr lang="en-US" dirty="0" smtClean="0"/>
              <a:t>the Read examples demonstrated the </a:t>
            </a:r>
            <a:r>
              <a:rPr lang="en-US" b="1" i="1" dirty="0" smtClean="0">
                <a:solidFill>
                  <a:srgbClr val="FF0000"/>
                </a:solidFill>
              </a:rPr>
              <a:t>concept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There were </a:t>
            </a:r>
            <a:r>
              <a:rPr lang="en-US" b="1" i="1" dirty="0" smtClean="0">
                <a:solidFill>
                  <a:srgbClr val="FF0000"/>
                </a:solidFill>
              </a:rPr>
              <a:t>huge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problems with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81600" y="1200150"/>
            <a:ext cx="3733800" cy="4667250"/>
            <a:chOff x="5181600" y="838200"/>
            <a:chExt cx="3733800" cy="46672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181600" y="838200"/>
              <a:ext cx="3733800" cy="46672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153275" y="5181600"/>
              <a:ext cx="238125" cy="152400"/>
            </a:xfrm>
            <a:prstGeom prst="rect">
              <a:avLst/>
            </a:prstGeom>
            <a:solidFill>
              <a:srgbClr val="000000">
                <a:alpha val="7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what you </a:t>
            </a:r>
            <a:r>
              <a:rPr lang="en-US" i="1" dirty="0" smtClean="0">
                <a:solidFill>
                  <a:srgbClr val="FF0000"/>
                </a:solidFill>
              </a:rPr>
              <a:t>think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file is: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733800" y="2362200"/>
            <a:ext cx="1905000" cy="1600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025,099,4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343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lookup table: it finds the shipping zone for the first three digits of a zip code.</a:t>
            </a:r>
          </a:p>
          <a:p>
            <a:endParaRPr lang="en-US" dirty="0"/>
          </a:p>
          <a:p>
            <a:r>
              <a:rPr lang="en-US" dirty="0" smtClean="0"/>
              <a:t>For example: zip code 10445 is in Zone 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4495800"/>
            <a:ext cx="889000" cy="1053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0" y="5867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Now it gets complicated…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"Test.txt"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 8 )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parse the input line into fields and convert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( 0,firstcomma).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',', firstcomma+1 );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][1]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(firstcomma+1,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lastcomma-firstcomma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-1 ).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][2]= inputline.substr(lastcomma+1);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if the file isn't there?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10" name="Shape 9"/>
          <p:cNvCxnSpPr/>
          <p:nvPr/>
        </p:nvCxnSpPr>
        <p:spPr>
          <a:xfrm rot="10800000" flipV="1">
            <a:off x="5867400" y="2400300"/>
            <a:ext cx="1143000" cy="381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j0293216.wmf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619875" y="4538663"/>
            <a:ext cx="1803400" cy="179070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rot="10800000">
            <a:off x="3352800" y="2667000"/>
            <a:ext cx="3343276" cy="276701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 Joy Here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239000" y="1219200"/>
            <a:ext cx="1066800" cy="1905000"/>
            <a:chOff x="7239000" y="1219200"/>
            <a:chExt cx="1066800" cy="1905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9000" y="1219200"/>
              <a:ext cx="1066800" cy="190500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7620000" y="1981200"/>
              <a:ext cx="533400" cy="457200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</a:t>
              </a:r>
              <a:endParaRPr lang="en-US" dirty="0"/>
            </a:p>
          </p:txBody>
        </p:sp>
      </p:grpSp>
      <p:pic>
        <p:nvPicPr>
          <p:cNvPr id="6" name="Explosion_Ultra_Bass-Mark_DiAngelo-1810420658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6172200"/>
            <a:ext cx="3556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7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47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91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"Test.txt"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 8 )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parse the input line into fields and convert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( 0,firstcomma).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',', firstcomma+1 );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][1]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(firstcomma+1,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lastcomma-firstcomma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-1 ).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][2]= inputline.substr(lastcomma+1);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if the file is empty?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7010400" y="13716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1"/>
          </p:cNvCxnSpPr>
          <p:nvPr/>
        </p:nvCxnSpPr>
        <p:spPr>
          <a:xfrm rot="10800000" flipV="1">
            <a:off x="3276600" y="2400300"/>
            <a:ext cx="3733800" cy="381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010400" y="1371600"/>
            <a:ext cx="905752" cy="942975"/>
          </a:xfrm>
          <a:prstGeom prst="rect">
            <a:avLst/>
          </a:prstGeom>
        </p:spPr>
      </p:pic>
      <p:pic>
        <p:nvPicPr>
          <p:cNvPr id="11" name="Picture 10" descr="j0293216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619875" y="4538663"/>
            <a:ext cx="1803400" cy="179070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rot="16200000" flipV="1">
            <a:off x="4555331" y="3293269"/>
            <a:ext cx="2309814" cy="1971676"/>
          </a:xfrm>
          <a:prstGeom prst="bentConnector3">
            <a:avLst>
              <a:gd name="adj1" fmla="val 100086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3810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Agony Here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Explosion_Ultra_Bass-Mark_DiAngelo-1810420658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6172200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7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47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"Test.txt"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 8 )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parse the input line into fields and convert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( 0,firstcomma).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',', firstcomma+1 );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][1]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(firstcomma+1,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lastcomma-firstcomma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-1 ).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][2]= inputline.substr(lastcomma+1);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if there is a blank line?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0" name="Shape 9"/>
          <p:cNvCxnSpPr/>
          <p:nvPr/>
        </p:nvCxnSpPr>
        <p:spPr>
          <a:xfrm rot="10800000" flipV="1">
            <a:off x="3276600" y="2514600"/>
            <a:ext cx="3733800" cy="2286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j0293216.wmf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619875" y="4538663"/>
            <a:ext cx="1803400" cy="179070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rot="10800000">
            <a:off x="2133600" y="4724400"/>
            <a:ext cx="4486276" cy="70961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9800" y="3581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Pain and Agony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7010400" y="1447800"/>
            <a:ext cx="1905000" cy="1600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 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12" name="Explosion_Ultra_Bass-Mark_DiAngelo-1810420658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6172200"/>
            <a:ext cx="3556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7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47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"Test.txt"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 8 )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parse the input line into fields and convert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( 0,firstcomma).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',', firstcomma+1 );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][1]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(firstcomma+1,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lastcomma-firstcomma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-1 ).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) 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][2]= inputline.substr(lastcomma+1);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if more than 8 lines?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0" name="Shape 9"/>
          <p:cNvCxnSpPr/>
          <p:nvPr/>
        </p:nvCxnSpPr>
        <p:spPr>
          <a:xfrm rot="10800000" flipV="1">
            <a:off x="3352800" y="2057400"/>
            <a:ext cx="3657600" cy="6858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j0293216.wmf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619875" y="4538663"/>
            <a:ext cx="1803400" cy="1790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26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Pain and Misery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7010400" y="1066800"/>
            <a:ext cx="1905000" cy="21336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025,099,5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</a:p>
          <a:p>
            <a:r>
              <a:rPr lang="en-US" sz="1200" dirty="0" smtClean="0">
                <a:latin typeface="Courier"/>
                <a:cs typeface="Courier"/>
              </a:rPr>
              <a:t>140,150,6</a:t>
            </a:r>
          </a:p>
          <a:p>
            <a:r>
              <a:rPr lang="en-US" sz="1200" dirty="0" smtClean="0">
                <a:latin typeface="Courier"/>
                <a:cs typeface="Courier"/>
              </a:rPr>
              <a:t>151,177,8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4" name="Elbow Connector 13"/>
          <p:cNvCxnSpPr>
            <a:stCxn id="11" idx="0"/>
          </p:cNvCxnSpPr>
          <p:nvPr/>
        </p:nvCxnSpPr>
        <p:spPr>
          <a:xfrm rot="5400000" flipH="1" flipV="1">
            <a:off x="6634956" y="3629820"/>
            <a:ext cx="1795463" cy="22225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Explosion_Ultra_Bass-Mark_DiAngelo-1810420658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6172200"/>
            <a:ext cx="3556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7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47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file?</a:t>
            </a:r>
          </a:p>
          <a:p>
            <a:r>
              <a:rPr lang="en-US" dirty="0" smtClean="0"/>
              <a:t>Looking at files</a:t>
            </a:r>
          </a:p>
          <a:p>
            <a:r>
              <a:rPr lang="en-US" dirty="0" smtClean="0"/>
              <a:t>Programming for files</a:t>
            </a:r>
          </a:p>
          <a:p>
            <a:pPr lvl="1"/>
            <a:r>
              <a:rPr lang="en-US" dirty="0" smtClean="0"/>
              <a:t>Types: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Techniques:</a:t>
            </a:r>
          </a:p>
          <a:p>
            <a:pPr lvl="2"/>
            <a:r>
              <a:rPr lang="en-US" dirty="0" smtClean="0"/>
              <a:t>Open</a:t>
            </a:r>
          </a:p>
          <a:p>
            <a:pPr lvl="2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Write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pic>
        <p:nvPicPr>
          <p:cNvPr id="43010" name="Picture 2" descr="http://t2.gstatic.com/images?q=tbn:ANd9GcTEGYwgNxXF2foVi1n3A4KVMiy_5rOqmdnYj51X1tBBAs1io9Rn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67400" y="2590800"/>
            <a:ext cx="23812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Many Problems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Many Solutions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Know where your file is.</a:t>
            </a:r>
          </a:p>
          <a:p>
            <a:r>
              <a:rPr lang="en-US" u="sng" dirty="0" smtClean="0"/>
              <a:t>Exactly</a:t>
            </a:r>
            <a:r>
              <a:rPr lang="en-US" dirty="0" smtClean="0"/>
              <a:t> where it is: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C:\Music\</a:t>
            </a:r>
            <a:r>
              <a:rPr lang="en-US" dirty="0" err="1" smtClean="0"/>
              <a:t>songsfile.txt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Check to see if file opened: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fstream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myfile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example.txt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ios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:in 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(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myfile.is_open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) )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ok,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read in the file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end if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  <a:cs typeface="Courier New"/>
              </a:rPr>
              <a:t>"Error Opening file: "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&lt;&lt; filename &lt;&lt; endl;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return;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28674" name="Picture 2" descr="http://t2.gstatic.com/images?q=tbn:ANd9GcRyou4GsS1hiW6O27poTeCfPnX_jGUuWlASDUNyLChJ_WFn_mL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743200"/>
            <a:ext cx="26670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condition check for end-of-file (</a:t>
            </a:r>
            <a:r>
              <a:rPr lang="en-US" dirty="0" err="1" smtClean="0"/>
              <a:t>eof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while </a:t>
            </a:r>
            <a:r>
              <a:rPr lang="en-US" dirty="0" smtClean="0">
                <a:latin typeface="Courier"/>
                <a:cs typeface="Courier"/>
              </a:rPr>
              <a:t>( ! newfile.eof() )</a:t>
            </a:r>
          </a:p>
          <a:p>
            <a:pPr lvl="1"/>
            <a:endParaRPr 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eof</a:t>
            </a:r>
            <a:r>
              <a:rPr lang="en-US" dirty="0" smtClean="0"/>
              <a:t> check </a:t>
            </a:r>
            <a:r>
              <a:rPr lang="en-US" u="sng" dirty="0" smtClean="0"/>
              <a:t>immediately</a:t>
            </a:r>
            <a:r>
              <a:rPr lang="en-US" dirty="0" smtClean="0"/>
              <a:t> after a read</a:t>
            </a:r>
          </a:p>
          <a:p>
            <a:pPr lvl="2"/>
            <a:r>
              <a:rPr lang="en-US" dirty="0" err="1" smtClean="0"/>
              <a:t>eof</a:t>
            </a:r>
            <a:r>
              <a:rPr lang="en-US" dirty="0" smtClean="0"/>
              <a:t>() requires a read to set the internal flags</a:t>
            </a:r>
          </a:p>
          <a:p>
            <a:pPr lvl="2"/>
            <a:r>
              <a:rPr lang="en-US" dirty="0" smtClean="0"/>
              <a:t>read first, then check</a:t>
            </a:r>
          </a:p>
          <a:p>
            <a:pPr lvl="2"/>
            <a:r>
              <a:rPr lang="en-US" dirty="0" smtClean="0"/>
              <a:t>if  you survive </a:t>
            </a:r>
            <a:r>
              <a:rPr lang="en-US" dirty="0" err="1" smtClean="0"/>
              <a:t>eof</a:t>
            </a:r>
            <a:r>
              <a:rPr lang="en-US" dirty="0" smtClean="0"/>
              <a:t>() at the start of each line, it is likely the rest of the line is there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And…</a:t>
            </a:r>
          </a:p>
          <a:p>
            <a:endParaRPr lang="en-US" dirty="0" smtClean="0"/>
          </a:p>
          <a:p>
            <a:r>
              <a:rPr lang="en-US" dirty="0" smtClean="0"/>
              <a:t>Check for "nothing"</a:t>
            </a:r>
            <a:endParaRPr lang="en-US" dirty="0"/>
          </a:p>
        </p:txBody>
      </p:sp>
      <p:pic>
        <p:nvPicPr>
          <p:cNvPr id="28674" name="Picture 2" descr="http://t2.gstatic.com/images?q=tbn:ANd9GcRyou4GsS1hiW6O27poTeCfPnX_jGUuWlASDUNyLChJ_WFn_mL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572000"/>
            <a:ext cx="266700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93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solution is </a:t>
            </a:r>
            <a:r>
              <a:rPr lang="en-US" u="sng" dirty="0" smtClean="0"/>
              <a:t>not </a:t>
            </a:r>
            <a:r>
              <a:rPr lang="en-US" dirty="0" smtClean="0"/>
              <a:t>intuitive.</a:t>
            </a:r>
          </a:p>
          <a:p>
            <a:r>
              <a:rPr lang="en-US" dirty="0" smtClean="0"/>
              <a:t>Read the next example </a:t>
            </a:r>
            <a:r>
              <a:rPr lang="en-US" u="sng" dirty="0" smtClean="0"/>
              <a:t>very carefully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105400" y="3276600"/>
            <a:ext cx="2286000" cy="2286000"/>
          </a:xfrm>
          <a:prstGeom prst="rect">
            <a:avLst/>
          </a:prstGeom>
        </p:spPr>
      </p:pic>
      <p:sp>
        <p:nvSpPr>
          <p:cNvPr id="27652" name="AutoShape 4" descr="data:image/jpg;base64,/9j/4AAQSkZJRgABAQAAAQABAAD/2wCEAAkGBhQSEBQUEhAQEhUSFRcPFhQUEBQVFBIQFRQVFBQVEhUXHCYeFxkjGRQUHy8gIycpLCwsFR4xNTAqNSYrLCkBCQoKDgwOFw8PGikcHBwsKSkpKSkpLCkpKSkpKSkpKSkpKSkpKSkpKSkpKSkpKSkpKSwpKSksKSkpKSksKSkpLP/AABEIAKcBLQMBIgACEQEDEQH/xAAbAAABBQEBAAAAAAAAAAAAAAABAAIDBAUGB//EADoQAAEDAgQEBQMDAQYHAAAAAAEAAgMEEQUSITEGQVFhEyIycZEUUoEjQqGxBxVigtHhFiQzcpLB8P/EABkBAAMBAQEAAAAAAAAAAAAAAAABAgMEBf/EACURAAICAwEAAQQCAwAAAAAAAAABAhEDEiExIgQTQVEUMiNhof/aAAwDAQACEQMRAD8A82yIOapBT9XFD6Nvc+5XJZ7FEJI6hMMgVkQNHIJFoHRAUVM/QFLzfarJeOqaX9AT+E7Jor5Hdk10J+5WST0+SmEHq1MVEHg9yURCOikyH7j+AgWDmf5TsVIhqIxlOgWctGoIyn0rNWsfDmyispOSaxPAVmAxNT3NTE0DQbpXQSsgA3SugkgBIpJJAIJxjPRAFPc9IaRHZSCLRMKeHHQIHQfCFtlIIPLfNtyKjc8gDpuOxUkMgB15/wAFIqispqaic/a35NgmObronC+2uiLJroH05H9E5tM+2bKbA72UtKbuF/xfb8rYhqCA5pt4bvt1seylzNowTMdjBITazcovba6a2Mggua4jn3TakWcVKx3ltmPt/omS0kyAOGa40F+aifuU9zLaqNxVIyYQkEkgmI3jiHt8JhqievwtEMHQfCJXHaPV1f7MwFx/a4o+G77PlaCFkbD1KbYX9Gj8oimfzcP5VxAo2DUqfRHm8/AS+hHMuKt2QKVhqiuKRvT+SnCnb9o+FMErJWwpFasj/TdpyXPkLpKseR3ssCEeZvuO/NdMXw5c0eo0cJ4YnqGl0QbYHJYuANz7oYtw5UUzQZWZQSWg3BuRutHi6rcJxlcBljYPIMgJA3IHNVsLx5nmFU187S05AX6NkP7tUbS9B4sceP0xoInvcGtDnOOwAuSp5sKnb6oZB/kPJb+D07G0ktQGkSRvHhvDvSdeSbBx5VXDTICCbG7AfVoUbtg8Ea6/TliErLsa7A2RVsDWF7s5Y852cybkW5hZ3Gjw6tmNmjzWsG5RoOnJNZbJn9K4q7Ofskuv4boYzRVUj4o3loAaXHzNN+SpYPUUYZlqIHudc+Zrtwdgj7iJ/juk79OeQzLvq7AsPiy+KJoS9oe0Zs2h/wBlymN08DZiKd5fGNiRqmpphk+mlD2jMukuwp+C4JIg5la2+UOcCzRhPIlc/jmECnmdG2ZkoFjnZ6TdNTTIlhnFWyjnRbJY3V3C8EkqM2QsGUX8zgL+3VPruG5omF7w3KDlJDgdU7J1l7RXpXA9L99rf6pOLQdBcf0KggpXvuGNLrC5tyA5qO6AtonDDe9+4Vimyne99z0sqbSRa4Nt09tRY3sfncKWhxZpeCx3nJIGyiE5sQ0m22ihqsRzANsQB3VZr9d7KdTVzSJjBzLgnR04zWzZdL3PVESga2169FC46gncpkMe2C7jmdoOfVRlg/2Ts5sehP8AKjkdqqRLobJ7INTs900KzNnV3SQuldcJ7AUk3MlmRQDkk3MkXJAOumkoXSJToBokRMijRCBAnddp9lj0sZMrAL3LgP5WpUek+ywzIQbg2I59CuhLhyZXUkzd40eTVSA3u2zdd9AsaGgke0ubG9zWaucBo33K6Oix+jMbRPTPkkF88mbVx5FQ4lxDG0FlF4kccjQ2Rrv3OStrlDmoTduRqcP4eJcPdGXxRmSUeZ1wRbuo4uAnXzMqIJMvnsHgEgHks6XGYv7vbCHu8TxC9zcugFtCCs3Bp7VEd3hozi5JNgL8+yy0n06HkxfFPp2tdd+LQg5hbIBZwJGnIrkeJn3qptSf1Hb7781tYrjkceJGUBkzWnTKSGk23CdV8EyTHxWz036v6uXxBduY+k99UoLX0vNJTVRDg4y4VOfueB6P6FcjGLvHuB23XU4hOKWlfRvLjKH5jldePKRpZc1hwvMwdXjlfmrSqzCbVRR0XHzbSxDy6Qs9JJGw6rkgur/tDderI+1jW+nLsOi5UDVaR5Ey+p7M6/hvy4dVnz62bpbL+VyMi7HDYSzCpyWi7ngakhw/yrj3DVRD8mmRNQibONTjwqcNOoZc2blP+6XDbs82WQtc3KXZZHHKT3R4ojymJtiAIm2u4HccrbJ3CTfNKbuFozq2PMdu+ytszS+SQ7BoryyhoAJa5oDXWGunPksfEMPdFIWPtmG9jcLWw2S0VQ4EXsNS3XU8jyTqBoqWeEBExzLyOle6xd2upUmazgnwjx6PLFCPPfJc5gB8dk3g2nD6uMEMI1Nni7dBzU3FUWXwxZgswDyvzAjqoeEMSjgqM8r3MblcAWtzakaaKutGclGM1ZQxj/rP29R9IsN+SpM3U1bMHPcQSQSTfsSoQtEuHNlac7RK43RkKja5SyHn/wDXRQgZfLfuoSVI9/lso06JbCCk1IIsCZJ010roXSuuM9gKSbdDMkA5JNujdAhJXSQJTAKSYZRzIH5UTq9g539kUK0OqfSfZZ2E0DZpgx8rYmnd7tgrE9bdpAa491kLeK4cuaStHXDgJrvRXU7tCd9d1TxTgqWCN0hkic1pA8rtTcX0Cz8Jwp0nms5sTSA+QbMB6rVxbGGxxOpYiyWMOzCa3mOii5J+2aRjjkuqjHw3ApZy4RNzZRc6jZS1vDNRC0ufE4NGhNxYE7LVxuYxQ0+TKwuZcmMkF3/eoeHZn1E4jlc+VhBcWGQi9hpqq24Q8UE6MKno3vJDGOeQMxDQTYdTZNBI5kW7ldtwnDkmqXAvY1sbgcpBIYTa3wqcuAQPlEjHStpNGulIuRJbUfKn7sTT+K6uzlHvJ1JJPUpRSlrg5psQbg9CF3PE8TW01MxhaWgmzvDs4tvoSeas4zjUNO9rH0lPKDGxxIbY7a3QsqfiE/pGutnCV2IyTPL5Xl7ju4nUqKmnLHtcLXaQ4X2uF100MNey1NTx074w6R5LtHN5Bq5yghjEzROT4d/Pl3y9leyMpY5Lqdm83+0ie93RQP1zasXMVdUZHueQAXEusBYC/RdvVcN4eI2y56iNkmbw3EaGw0XG0lIJJWszEBzst7X0vvZTFx/BeSOXiky9hmNwsaGzUwmsdXFxzZeQCkrcdjDQKWN0BcC2TzeoHktF3AsRJDa+IWJFnixBHZQ13Ajo43PFTA4NF7B2pB6Kk0LXKl4ZNJiTWwStJeHSW0GxA6qlTP8AO25AFxqdgL81ZwzBJKh+SIAuALtTbQK9LwNVgX8HMP8AC4FOkZ3k/Q7i2vbJMCx7HgMa27G5RoFn4ThXjl48RjCxpf5v3W5Duq1bh74nZZGlrhuDuEyOBxBLWuIG5ANh7qlwic3J9Qx7bFAJJBUZMddTTv222UCkLBfQk6JDQ0pqRQQS2OBUrhayharQfYDZBa6bYSJVYUzjvIfwj/d45ucfyuaj0rbJHztG7gonVrepPsFI2jYP2hP8IDYD4S4HyKv1h5McUvFkOzQPdWAE66LQqf7KvhyHd4HsEfor7vcVZSKLHqV20bByv7lTMhaNmj4STghsNRko8p9lUwLBTUOfZ7G+G0yEONswG4HdWpvSfZVsE4gNMX2jY/OMvmG3stO1wxnrsti3i2PNALKZjoI3Ma2Rl753DclYTNwurHHzT66Knd/ltos7G8ehma0R0rIXNNyW80JOvAk4t8kWuMb/AKAObSFvqaAduyj4IjvUHVotG4jM0kbdtkaDGqd7P+cbLK8EBrr7RjknVWOQRAOog9j3ZmvzC4yHYBKnRSlFva/C3grh4Va4lt8hA1N9TyVH+/mfQ/T+G/P4niF+bykdLIYXizG0lSxzwHyZcrcty7rryWHGdRtuBqp0NJ5rrVnb8SNOWkZ5yMjDYkG1zyVviGko5JyKiaWOQZW2LRYNyi2yocQTxmophGYiA2MHK7S4te55KXHuE5amd8rHwAOOg8UaWHVZJUzocto86QNLKVrjRn6oSMLZCWH9IbDVcbIbk30XYwE4fDNFMSH1DAWZCHNI7rl6LD5J3kRMc86uIaLkDqtlw48naX/DouJW5aKjAItkJ0ffW/TksThtl6qLf1g6HUfK6PjKleYKcNY4tiiGYiMjKTvmWFwhHesiuAQHXIJsCAOqS/qVkveKZd4h4eqHVD3NieRI4lp0JIBssmpwKpjBL4Zmgbkg2VrEsbnErssr2hrnZQCbAX5KvVcSVMjS188jmncEq4+GeVwv8mjLUFtHE2NzM13Od4bT4gH+MjkspmLVDNpZm7Hd38o4Tj8lOXeHl84ym7b6LoaHHJK9308nhsEmpe2O5FuQT8BS34mclV1j5Xl0ji5x5ldFgDi2hqSC8Xs3RoLT7nksHEaURyOaHZg0kXta+vRW6bF2spXxZH5nm+YPs0DoW806szg9JPYy3oBIpZD0WiOaTtiVqkZcFVVIx+lhzQxxBM3XTZRqbJomOjshCkgwR5jZSRxZu1k+je1oJIu7kpaMCx2UtlRRpAogoBJc56QcyV0gEbIGBJGyVkABJJJACRCSSkCOo9DvZVcIwUy/qPDhCxwEjxbygqxWO8hV7C/Lhs5sPM9rfVr/AOK0ukZuClKiX/h/D3OsyucNT6m8gNFzj8OIkDTdoJsHOaRpe2b2UcDLvaOpH9V23EbC6tp2fqXDWDYXG2wQ5uIRxRyXyqONxXDvBlczOH5beYAgG47qXD8DkmjkezIGxC7rusfx1WtxFgtRJPI9sMr2k2D8m9hqreD0z4qKpzsDS7KLPY7NbqFTycIX09zoxKHhWomZnijzDNk0Ivm9kpeEKttr08nxdbIqXRYcx0bix5lOrXHNYC2wWSOLatun1EmnU9780RnJhkxY4fszKqkfE7LIxzHDkRYpBsg1HiAds1lu4PmrqwfUukkzAklts1gFZ/42mh/SaI3MjuxocwXDQefdPYlY01d0jlppXH1Ocbaak6D8qWgxSSB2aJ7mOta4NtF0mMQipg+rc4Me52Tw2x2bYcwVZbU09PTQeLSxymRjiTs4a6ElLdMf8eXtmHUcZVT2OjdMS14ykWGo6KlheKOglEjA0ubtcXGq6QS01YDDBSNimcRleX2aAN7rlaumLHlptdpI0NxomnF8Ikprt2dHH/aBJ++np3iwGrByUGM8XNnjyikiiJdnzNGtuijp8BjNA+oc6QPD8jQB5T7rAcE0oilkyJdOmocfo8gbLRNJaAMzTYk8yVLU8R0sYz0UUkEwNgT5m5CNd1gYRhn1EzY87WZjbM7Ye6jxKh8KR7MwdkJbmbsbdE6Q1lya2kiKeoL3Fzjck3PutB1BD9IJBP8Aql2UxW2HVZQVyfB5WRNlcwhknpdfdM57cvelRadLSkPjzWIkG3ZZdlvSt8scg2YQ09kNlQjZlV9OGPIGyjjC0nQiWRwOgaHPv16LLBTQpKmWYXDn0Ucx/pZRhycXbJjsUTU6PZKObS1lJFNYbKWNGqClmQRBXOd4bpZ066FkADOhnT9OiSCht0k5IoEAFFNKQQBBiHo/K3cHxIU+H5wxjyZdnsuNuqwq6Mubp7qmcQmdEIc12NOYN03VuCkjP7v25Wjpqbi9kjg00dNdxyh1rWJO6uV5vikYsDYtFmvtsORXE00z4nteBq0hwuLi46rUbxTJ9V9S+KN7vttZu1uSl4u8Kh9VSdlnE+J6iOeRrJntAe4Bua9hfZahxSWfD5JJHvJzNjGgDSAFxdVUl73OItmJdbkL6rUhx9jaMweEcxfnz59Lf9qcocJj9T8rbOjZjppaKnc1rXl2cEPjFrX5FURx6Do+ipnDT9oB0/CUfEFHJBHHNHMfDbYWOgceYRa3CnW807NQDe505lKKr8Fzybf1kiXhSsE1e+RsbIxkcQ0GwGltFDU8A1DiXNdC65zf9QX8x0UfDdZBFNUWmDWmN7WFzfXfYdiudNW6/rd/5FFOxOcdUpdOzxikdBh0cT2vBDzc5gW302WVxVcR0rSXH9IHzW0BPKyvY1KPoaQZoyTcmzyXXP3DkrOO8Lyz+GYhGAyNjLGXmR3UR4+m82pQ+Ji8DxXqgfL5Wud5gSNB2WNiT7yvOmridNt11OEYc6geZKhxY17HxtLCHZnaixXI1EmZxPcrZK2ccvjjp+nT3thA/wAUv39BzauSeFYlo5Gxtc5jwx3pcQcp9lWVxVHNknskjo+BR/zjDroCdG5th0WVjUl5pD1e7+vRQ0OISQvzxPLHbXG9juopJC4kk3JNyepSUe2P7v8Aj1GNC6ziPSipW2A8pOjifzbkuTBWlimPvnZGxzWARDK3KLad+qbTux4skYxdme0aj3XQ1cVozb05bEdCOa52I6j3XQ/VR5bl1zbQEFDDE7sp4JA52fKAS4ZblUKinLTY77H8K/hVcGXudL303Cp1UwcSRzddNBJKis3dSyJjwmqjFhBViJgtqVDCLkJ0uhOiBo2UVWIeeaXgOO7lzUehZZzIOnA5hVvpLmxcU8ULU+BbCa1vVNNd0a4qVtMOieIR0S4FSZTcDvmI7KYOH3uSqAA06JsUug0PwmLwN+jnfARu7qfgJwn7O+Cl9QO/wUDGOL9dRb2VKE6q6+oFjr/Cpwt1KpGc/SeUaJkJ0T5NkyJuiskgqgqtlaqzsqypHNkoVkrJJApmYMqcGpJ7AkUkMaD3ViCKU+ku06OKELLu0V6kc9ubKBuNSVLNYR/2Uagy2DXl5A1AJuB7KvY9Ctt8Ujt3NTYMNcOY+UlIuWFvxlKoxeaSFkT3kxxklrbem6pLdFE4a3b7bqCejDr2LQ4C+W1iU1ImWGQ3Aca+nc8+CyXM0ss4XtfmO6zHuuTotKjpW5MwcMw1y87KCsg1b0dsU00S4PUpscLi+3P2WjjE1O5zfp2PY3KM2Y3JdzVvDsKa8XLhdpy2t/VGfB7xvILSWE7DcBLdWXHFKrRhxsJNhutejnzNILWnQjXdNOGjws7SNBfnvzCy85RVk04el2nnyscAG6nmL29lTcrFK5uU3Ovsk6Ftv3k+yYNNorEp0Y39lJEy49FyOd0oBqdOVkyNSKJ1iFJO67lE/khmTE3RuZkQ9O+nHRPbT9lzWelTIM4uneJ7qb6fVO8JA6ZD4h6FLMeg/JUphTDAfuPwkOmQSgkG9lHTklvRWzTdyo2UVtiVV8JcWMy9yiGDv8pxpu5REPcpWJRI3NFtlnGPotU0/cqIYc3v8qk0RPG34ZbrjmflN8R3IlarsOb3+Uz+7W8i75VqSZzvFMy3PJ3N0LovFjZNWhzu76FJJOcRbbVAhq0oaa8JfmGmllnxtubE27rTkDGxENfc3+UGkSPCmgyC5totSmiZd93D1WWfg8OZ59lo0lFfNp+8jdQzogWQ1n3fwiJI+t/hFuGjopGYUOyzZ1pMiNRH0/lVqpkbrkCxItcXWqzCh9wUzMKHVTdF/bbRyTpREdALEb8wfyoX1wdFlO7XZmldc/AGHM0i9xcdQsvB8DZNDI3aSNxsf6Aq00cuTHJFXA8VDQ4Ovcm+iNTipGcMZob3PS60eGMNjfE7MG5muINyP/azOJqhrXmOI6D1W+7oklbKdxx2zLNa4NLL+W97KqXDogkVukefKbZdoe4Jt0Wi2QfYVi01S6M3abLp6SrE0WbMA5vqFv5CykqZ1YWmqMGF2V5GuqdERZ3urdZFadm9nEa9lA8ta54Bv5vkKkKSplKJgIdflsoQrDKixfp6tPZV2rRHNI6wJ91GnLiPaQ4FG6YEUWAXJBBJAAIQsjdC6YhqV0UCgAFK6BQTEFJQySW3T2Puqj6SznpvUfdRqSceY+6YGrc8rIvkJAqz4ICewDohsehXYwnkpXQkbiyl7A7nRCaMjmkXGFCpgLnM8s9tyr1FieQENzu157KjTOAuTrpt3VikqQ0bbqWbRdGzTYiXtuRbla6mbWDqAsI1ZzIySXCjVnQsp0P1wAuHNNuXNNbiVi4l9r7AHZYAl0TRUAFGo/vG6zEyCDcnLe55qpFUBlU61y2QX3ssxlXa/dQS1xzAg+nT8KlEynls08HrxHUPGUOBJsCdL3VLHaW0hcLWcb6cj0WeZfPe/O6lmq8w3KtRpnPLIpRoq3SukUFocobqalqiwm3PQhQpJNIabTsu1dbmynm3T8KoZLm6aglSG5thui0pqIVEnVo3SSXCe4EFG6SSCggoOKSSBEd0boJJiCU1zkkkxNkTqhvXfsiJB1RSVIx3ZWmn37EBB9SBp2SSVIjZuzMey5Qy2SSWhzyXSyAq8hsUkkIJPgM+x6J75s2qSSCE2ROeiJUkkxOTQ906aakoJJBswtqFG6UlJJMlyY0vKagkqRDYUEkkCCkgkiwCkkkmAkkkkgEi0IJJgf/Z"/>
          <p:cNvSpPr>
            <a:spLocks noChangeAspect="1" noChangeArrowheads="1"/>
          </p:cNvSpPr>
          <p:nvPr/>
        </p:nvSpPr>
        <p:spPr bwMode="auto">
          <a:xfrm>
            <a:off x="76200" y="-762000"/>
            <a:ext cx="2867025" cy="159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jpg;base64,/9j/4AAQSkZJRgABAQAAAQABAAD/2wCEAAkGBhQSEBQUEhAQEhUSFRcPFhQUEBQVFBIQFRQVFBQVEhUXHCYeFxkjGRQUHy8gIycpLCwsFR4xNTAqNSYrLCkBCQoKDgwOFw8PGikcHBwsKSkpKSkpLCkpKSkpKSkpKSkpKSkpKSkpKSkpKSkpKSkpKSwpKSksKSkpKSksKSkpLP/AABEIAKcBLQMBIgACEQEDEQH/xAAbAAABBQEBAAAAAAAAAAAAAAABAAIDBAUGB//EADoQAAEDAgQEBQMDAQYHAAAAAAEAAgMEEQUSITEGQVFhEyIycZEUUoEjQqGxBxVigtHhFiQzcpLB8P/EABkBAAMBAQEAAAAAAAAAAAAAAAABAgMEBf/EACURAAICAwEAAQQCAwAAAAAAAAABAhEDEiExIgQTQVEUMiNhof/aAAwDAQACEQMRAD8A82yIOapBT9XFD6Nvc+5XJZ7FEJI6hMMgVkQNHIJFoHRAUVM/QFLzfarJeOqaX9AT+E7Jor5Hdk10J+5WST0+SmEHq1MVEHg9yURCOikyH7j+AgWDmf5TsVIhqIxlOgWctGoIyn0rNWsfDmyispOSaxPAVmAxNT3NTE0DQbpXQSsgA3SugkgBIpJJAIJxjPRAFPc9IaRHZSCLRMKeHHQIHQfCFtlIIPLfNtyKjc8gDpuOxUkMgB15/wAFIqispqaic/a35NgmObronC+2uiLJroH05H9E5tM+2bKbA72UtKbuF/xfb8rYhqCA5pt4bvt1seylzNowTMdjBITazcovba6a2Mggua4jn3TakWcVKx3ltmPt/omS0kyAOGa40F+aifuU9zLaqNxVIyYQkEkgmI3jiHt8JhqievwtEMHQfCJXHaPV1f7MwFx/a4o+G77PlaCFkbD1KbYX9Gj8oimfzcP5VxAo2DUqfRHm8/AS+hHMuKt2QKVhqiuKRvT+SnCnb9o+FMErJWwpFasj/TdpyXPkLpKseR3ssCEeZvuO/NdMXw5c0eo0cJ4YnqGl0QbYHJYuANz7oYtw5UUzQZWZQSWg3BuRutHi6rcJxlcBljYPIMgJA3IHNVsLx5nmFU187S05AX6NkP7tUbS9B4sceP0xoInvcGtDnOOwAuSp5sKnb6oZB/kPJb+D07G0ktQGkSRvHhvDvSdeSbBx5VXDTICCbG7AfVoUbtg8Ea6/TliErLsa7A2RVsDWF7s5Y852cybkW5hZ3Gjw6tmNmjzWsG5RoOnJNZbJn9K4q7Ofskuv4boYzRVUj4o3loAaXHzNN+SpYPUUYZlqIHudc+Zrtwdgj7iJ/juk79OeQzLvq7AsPiy+KJoS9oe0Zs2h/wBlymN08DZiKd5fGNiRqmpphk+mlD2jMukuwp+C4JIg5la2+UOcCzRhPIlc/jmECnmdG2ZkoFjnZ6TdNTTIlhnFWyjnRbJY3V3C8EkqM2QsGUX8zgL+3VPruG5omF7w3KDlJDgdU7J1l7RXpXA9L99rf6pOLQdBcf0KggpXvuGNLrC5tyA5qO6AtonDDe9+4Vimyne99z0sqbSRa4Nt09tRY3sfncKWhxZpeCx3nJIGyiE5sQ0m22ihqsRzANsQB3VZr9d7KdTVzSJjBzLgnR04zWzZdL3PVESga2169FC46gncpkMe2C7jmdoOfVRlg/2Ts5sehP8AKjkdqqRLobJ7INTs900KzNnV3SQuldcJ7AUk3MlmRQDkk3MkXJAOumkoXSJToBokRMijRCBAnddp9lj0sZMrAL3LgP5WpUek+ywzIQbg2I59CuhLhyZXUkzd40eTVSA3u2zdd9AsaGgke0ubG9zWaucBo33K6Oix+jMbRPTPkkF88mbVx5FQ4lxDG0FlF4kccjQ2Rrv3OStrlDmoTduRqcP4eJcPdGXxRmSUeZ1wRbuo4uAnXzMqIJMvnsHgEgHks6XGYv7vbCHu8TxC9zcugFtCCs3Bp7VEd3hozi5JNgL8+yy0n06HkxfFPp2tdd+LQg5hbIBZwJGnIrkeJn3qptSf1Hb7781tYrjkceJGUBkzWnTKSGk23CdV8EyTHxWz036v6uXxBduY+k99UoLX0vNJTVRDg4y4VOfueB6P6FcjGLvHuB23XU4hOKWlfRvLjKH5jldePKRpZc1hwvMwdXjlfmrSqzCbVRR0XHzbSxDy6Qs9JJGw6rkgur/tDderI+1jW+nLsOi5UDVaR5Ey+p7M6/hvy4dVnz62bpbL+VyMi7HDYSzCpyWi7ngakhw/yrj3DVRD8mmRNQibONTjwqcNOoZc2blP+6XDbs82WQtc3KXZZHHKT3R4ojymJtiAIm2u4HccrbJ3CTfNKbuFozq2PMdu+ytszS+SQ7BoryyhoAJa5oDXWGunPksfEMPdFIWPtmG9jcLWw2S0VQ4EXsNS3XU8jyTqBoqWeEBExzLyOle6xd2upUmazgnwjx6PLFCPPfJc5gB8dk3g2nD6uMEMI1Nni7dBzU3FUWXwxZgswDyvzAjqoeEMSjgqM8r3MblcAWtzakaaKutGclGM1ZQxj/rP29R9IsN+SpM3U1bMHPcQSQSTfsSoQtEuHNlac7RK43RkKja5SyHn/wDXRQgZfLfuoSVI9/lso06JbCCk1IIsCZJ010roXSuuM9gKSbdDMkA5JNujdAhJXSQJTAKSYZRzIH5UTq9g539kUK0OqfSfZZ2E0DZpgx8rYmnd7tgrE9bdpAa491kLeK4cuaStHXDgJrvRXU7tCd9d1TxTgqWCN0hkic1pA8rtTcX0Cz8Jwp0nms5sTSA+QbMB6rVxbGGxxOpYiyWMOzCa3mOii5J+2aRjjkuqjHw3ApZy4RNzZRc6jZS1vDNRC0ufE4NGhNxYE7LVxuYxQ0+TKwuZcmMkF3/eoeHZn1E4jlc+VhBcWGQi9hpqq24Q8UE6MKno3vJDGOeQMxDQTYdTZNBI5kW7ldtwnDkmqXAvY1sbgcpBIYTa3wqcuAQPlEjHStpNGulIuRJbUfKn7sTT+K6uzlHvJ1JJPUpRSlrg5psQbg9CF3PE8TW01MxhaWgmzvDs4tvoSeas4zjUNO9rH0lPKDGxxIbY7a3QsqfiE/pGutnCV2IyTPL5Xl7ju4nUqKmnLHtcLXaQ4X2uF100MNey1NTx074w6R5LtHN5Bq5yghjEzROT4d/Pl3y9leyMpY5Lqdm83+0ie93RQP1zasXMVdUZHueQAXEusBYC/RdvVcN4eI2y56iNkmbw3EaGw0XG0lIJJWszEBzst7X0vvZTFx/BeSOXiky9hmNwsaGzUwmsdXFxzZeQCkrcdjDQKWN0BcC2TzeoHktF3AsRJDa+IWJFnixBHZQ13Ajo43PFTA4NF7B2pB6Kk0LXKl4ZNJiTWwStJeHSW0GxA6qlTP8AO25AFxqdgL81ZwzBJKh+SIAuALtTbQK9LwNVgX8HMP8AC4FOkZ3k/Q7i2vbJMCx7HgMa27G5RoFn4ThXjl48RjCxpf5v3W5Duq1bh74nZZGlrhuDuEyOBxBLWuIG5ANh7qlwic3J9Qx7bFAJJBUZMddTTv222UCkLBfQk6JDQ0pqRQQS2OBUrhayharQfYDZBa6bYSJVYUzjvIfwj/d45ucfyuaj0rbJHztG7gonVrepPsFI2jYP2hP8IDYD4S4HyKv1h5McUvFkOzQPdWAE66LQqf7KvhyHd4HsEfor7vcVZSKLHqV20bByv7lTMhaNmj4STghsNRko8p9lUwLBTUOfZ7G+G0yEONswG4HdWpvSfZVsE4gNMX2jY/OMvmG3stO1wxnrsti3i2PNALKZjoI3Ma2Rl753DclYTNwurHHzT66Knd/ltos7G8ehma0R0rIXNNyW80JOvAk4t8kWuMb/AKAObSFvqaAduyj4IjvUHVotG4jM0kbdtkaDGqd7P+cbLK8EBrr7RjknVWOQRAOog9j3ZmvzC4yHYBKnRSlFva/C3grh4Va4lt8hA1N9TyVH+/mfQ/T+G/P4niF+bykdLIYXizG0lSxzwHyZcrcty7rryWHGdRtuBqp0NJ5rrVnb8SNOWkZ5yMjDYkG1zyVviGko5JyKiaWOQZW2LRYNyi2yocQTxmophGYiA2MHK7S4te55KXHuE5amd8rHwAOOg8UaWHVZJUzocto86QNLKVrjRn6oSMLZCWH9IbDVcbIbk30XYwE4fDNFMSH1DAWZCHNI7rl6LD5J3kRMc86uIaLkDqtlw48naX/DouJW5aKjAItkJ0ffW/TksThtl6qLf1g6HUfK6PjKleYKcNY4tiiGYiMjKTvmWFwhHesiuAQHXIJsCAOqS/qVkveKZd4h4eqHVD3NieRI4lp0JIBssmpwKpjBL4Zmgbkg2VrEsbnErssr2hrnZQCbAX5KvVcSVMjS188jmncEq4+GeVwv8mjLUFtHE2NzM13Od4bT4gH+MjkspmLVDNpZm7Hd38o4Tj8lOXeHl84ym7b6LoaHHJK9308nhsEmpe2O5FuQT8BS34mclV1j5Xl0ji5x5ldFgDi2hqSC8Xs3RoLT7nksHEaURyOaHZg0kXta+vRW6bF2spXxZH5nm+YPs0DoW806szg9JPYy3oBIpZD0WiOaTtiVqkZcFVVIx+lhzQxxBM3XTZRqbJomOjshCkgwR5jZSRxZu1k+je1oJIu7kpaMCx2UtlRRpAogoBJc56QcyV0gEbIGBJGyVkABJJJACRCSSkCOo9DvZVcIwUy/qPDhCxwEjxbygqxWO8hV7C/Lhs5sPM9rfVr/AOK0ukZuClKiX/h/D3OsyucNT6m8gNFzj8OIkDTdoJsHOaRpe2b2UcDLvaOpH9V23EbC6tp2fqXDWDYXG2wQ5uIRxRyXyqONxXDvBlczOH5beYAgG47qXD8DkmjkezIGxC7rusfx1WtxFgtRJPI9sMr2k2D8m9hqreD0z4qKpzsDS7KLPY7NbqFTycIX09zoxKHhWomZnijzDNk0Ivm9kpeEKttr08nxdbIqXRYcx0bix5lOrXHNYC2wWSOLatun1EmnU9780RnJhkxY4fszKqkfE7LIxzHDkRYpBsg1HiAds1lu4PmrqwfUukkzAklts1gFZ/42mh/SaI3MjuxocwXDQefdPYlY01d0jlppXH1Ocbaak6D8qWgxSSB2aJ7mOta4NtF0mMQipg+rc4Me52Tw2x2bYcwVZbU09PTQeLSxymRjiTs4a6ElLdMf8eXtmHUcZVT2OjdMS14ykWGo6KlheKOglEjA0ubtcXGq6QS01YDDBSNimcRleX2aAN7rlaumLHlptdpI0NxomnF8Ikprt2dHH/aBJ++np3iwGrByUGM8XNnjyikiiJdnzNGtuijp8BjNA+oc6QPD8jQB5T7rAcE0oilkyJdOmocfo8gbLRNJaAMzTYk8yVLU8R0sYz0UUkEwNgT5m5CNd1gYRhn1EzY87WZjbM7Ye6jxKh8KR7MwdkJbmbsbdE6Q1lya2kiKeoL3Fzjck3PutB1BD9IJBP8Aql2UxW2HVZQVyfB5WRNlcwhknpdfdM57cvelRadLSkPjzWIkG3ZZdlvSt8scg2YQ09kNlQjZlV9OGPIGyjjC0nQiWRwOgaHPv16LLBTQpKmWYXDn0Ucx/pZRhycXbJjsUTU6PZKObS1lJFNYbKWNGqClmQRBXOd4bpZ066FkADOhnT9OiSCht0k5IoEAFFNKQQBBiHo/K3cHxIU+H5wxjyZdnsuNuqwq6Mubp7qmcQmdEIc12NOYN03VuCkjP7v25Wjpqbi9kjg00dNdxyh1rWJO6uV5vikYsDYtFmvtsORXE00z4nteBq0hwuLi46rUbxTJ9V9S+KN7vttZu1uSl4u8Kh9VSdlnE+J6iOeRrJntAe4Bua9hfZahxSWfD5JJHvJzNjGgDSAFxdVUl73OItmJdbkL6rUhx9jaMweEcxfnz59Lf9qcocJj9T8rbOjZjppaKnc1rXl2cEPjFrX5FURx6Do+ipnDT9oB0/CUfEFHJBHHNHMfDbYWOgceYRa3CnW807NQDe505lKKr8Fzybf1kiXhSsE1e+RsbIxkcQ0GwGltFDU8A1DiXNdC65zf9QX8x0UfDdZBFNUWmDWmN7WFzfXfYdiudNW6/rd/5FFOxOcdUpdOzxikdBh0cT2vBDzc5gW302WVxVcR0rSXH9IHzW0BPKyvY1KPoaQZoyTcmzyXXP3DkrOO8Lyz+GYhGAyNjLGXmR3UR4+m82pQ+Ji8DxXqgfL5Wud5gSNB2WNiT7yvOmridNt11OEYc6geZKhxY17HxtLCHZnaixXI1EmZxPcrZK2ccvjjp+nT3thA/wAUv39BzauSeFYlo5Gxtc5jwx3pcQcp9lWVxVHNknskjo+BR/zjDroCdG5th0WVjUl5pD1e7+vRQ0OISQvzxPLHbXG9juopJC4kk3JNyepSUe2P7v8Aj1GNC6ziPSipW2A8pOjifzbkuTBWlimPvnZGxzWARDK3KLad+qbTux4skYxdme0aj3XQ1cVozb05bEdCOa52I6j3XQ/VR5bl1zbQEFDDE7sp4JA52fKAS4ZblUKinLTY77H8K/hVcGXudL303Cp1UwcSRzddNBJKis3dSyJjwmqjFhBViJgtqVDCLkJ0uhOiBo2UVWIeeaXgOO7lzUehZZzIOnA5hVvpLmxcU8ULU+BbCa1vVNNd0a4qVtMOieIR0S4FSZTcDvmI7KYOH3uSqAA06JsUug0PwmLwN+jnfARu7qfgJwn7O+Cl9QO/wUDGOL9dRb2VKE6q6+oFjr/Cpwt1KpGc/SeUaJkJ0T5NkyJuiskgqgqtlaqzsqypHNkoVkrJJApmYMqcGpJ7AkUkMaD3ViCKU+ku06OKELLu0V6kc9ubKBuNSVLNYR/2Uagy2DXl5A1AJuB7KvY9Ctt8Ujt3NTYMNcOY+UlIuWFvxlKoxeaSFkT3kxxklrbem6pLdFE4a3b7bqCejDr2LQ4C+W1iU1ImWGQ3Aca+nc8+CyXM0ss4XtfmO6zHuuTotKjpW5MwcMw1y87KCsg1b0dsU00S4PUpscLi+3P2WjjE1O5zfp2PY3KM2Y3JdzVvDsKa8XLhdpy2t/VGfB7xvILSWE7DcBLdWXHFKrRhxsJNhutejnzNILWnQjXdNOGjws7SNBfnvzCy85RVk04el2nnyscAG6nmL29lTcrFK5uU3Ovsk6Ftv3k+yYNNorEp0Y39lJEy49FyOd0oBqdOVkyNSKJ1iFJO67lE/khmTE3RuZkQ9O+nHRPbT9lzWelTIM4uneJ7qb6fVO8JA6ZD4h6FLMeg/JUphTDAfuPwkOmQSgkG9lHTklvRWzTdyo2UVtiVV8JcWMy9yiGDv8pxpu5REPcpWJRI3NFtlnGPotU0/cqIYc3v8qk0RPG34ZbrjmflN8R3IlarsOb3+Uz+7W8i75VqSZzvFMy3PJ3N0LovFjZNWhzu76FJJOcRbbVAhq0oaa8JfmGmllnxtubE27rTkDGxENfc3+UGkSPCmgyC5totSmiZd93D1WWfg8OZ59lo0lFfNp+8jdQzogWQ1n3fwiJI+t/hFuGjopGYUOyzZ1pMiNRH0/lVqpkbrkCxItcXWqzCh9wUzMKHVTdF/bbRyTpREdALEb8wfyoX1wdFlO7XZmldc/AGHM0i9xcdQsvB8DZNDI3aSNxsf6Aq00cuTHJFXA8VDQ4Ovcm+iNTipGcMZob3PS60eGMNjfE7MG5muINyP/azOJqhrXmOI6D1W+7oklbKdxx2zLNa4NLL+W97KqXDogkVukefKbZdoe4Jt0Wi2QfYVi01S6M3abLp6SrE0WbMA5vqFv5CykqZ1YWmqMGF2V5GuqdERZ3urdZFadm9nEa9lA8ta54Bv5vkKkKSplKJgIdflsoQrDKixfp6tPZV2rRHNI6wJ91GnLiPaQ4FG6YEUWAXJBBJAAIQsjdC6YhqV0UCgAFK6BQTEFJQySW3T2Puqj6SznpvUfdRqSceY+6YGrc8rIvkJAqz4ICewDohsehXYwnkpXQkbiyl7A7nRCaMjmkXGFCpgLnM8s9tyr1FieQENzu157KjTOAuTrpt3VikqQ0bbqWbRdGzTYiXtuRbla6mbWDqAsI1ZzIySXCjVnQsp0P1wAuHNNuXNNbiVi4l9r7AHZYAl0TRUAFGo/vG6zEyCDcnLe55qpFUBlU61y2QX3ssxlXa/dQS1xzAg+nT8KlEynls08HrxHUPGUOBJsCdL3VLHaW0hcLWcb6cj0WeZfPe/O6lmq8w3KtRpnPLIpRoq3SukUFocobqalqiwm3PQhQpJNIabTsu1dbmynm3T8KoZLm6aglSG5thui0pqIVEnVo3SSXCe4EFG6SSCggoOKSSBEd0boJJiCU1zkkkxNkTqhvXfsiJB1RSVIx3ZWmn37EBB9SBp2SSVIjZuzMey5Qy2SSWhzyXSyAq8hsUkkIJPgM+x6J75s2qSSCE2ROeiJUkkxOTQ906aakoJJBswtqFG6UlJJMlyY0vKagkqRDYUEkkCCkgkiwCkkkmAkkkkgEi0IJJgf/Z"/>
          <p:cNvSpPr>
            <a:spLocks noChangeAspect="1" noChangeArrowheads="1"/>
          </p:cNvSpPr>
          <p:nvPr/>
        </p:nvSpPr>
        <p:spPr bwMode="auto">
          <a:xfrm>
            <a:off x="76200" y="-762000"/>
            <a:ext cx="2867025" cy="159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data:image/jpg;base64,/9j/4AAQSkZJRgABAQAAAQABAAD/2wCEAAkGBhQSEBQUEhAQEhUSFRcPFhQUEBQVFBIQFRQVFBQVEhUXHCYeFxkjGRQUHy8gIycpLCwsFR4xNTAqNSYrLCkBCQoKDgwOFw8PGikcHBwsKSkpKSkpLCkpKSkpKSkpKSkpKSkpKSkpKSkpKSkpKSkpKSwpKSksKSkpKSksKSkpLP/AABEIAKcBLQMBIgACEQEDEQH/xAAbAAABBQEBAAAAAAAAAAAAAAABAAIDBAUGB//EADoQAAEDAgQEBQMDAQYHAAAAAAEAAgMEEQUSITEGQVFhEyIycZEUUoEjQqGxBxVigtHhFiQzcpLB8P/EABkBAAMBAQEAAAAAAAAAAAAAAAABAgMEBf/EACURAAICAwEAAQQCAwAAAAAAAAABAhEDEiExIgQTQVEUMiNhof/aAAwDAQACEQMRAD8A82yIOapBT9XFD6Nvc+5XJZ7FEJI6hMMgVkQNHIJFoHRAUVM/QFLzfarJeOqaX9AT+E7Jor5Hdk10J+5WST0+SmEHq1MVEHg9yURCOikyH7j+AgWDmf5TsVIhqIxlOgWctGoIyn0rNWsfDmyispOSaxPAVmAxNT3NTE0DQbpXQSsgA3SugkgBIpJJAIJxjPRAFPc9IaRHZSCLRMKeHHQIHQfCFtlIIPLfNtyKjc8gDpuOxUkMgB15/wAFIqispqaic/a35NgmObronC+2uiLJroH05H9E5tM+2bKbA72UtKbuF/xfb8rYhqCA5pt4bvt1seylzNowTMdjBITazcovba6a2Mggua4jn3TakWcVKx3ltmPt/omS0kyAOGa40F+aifuU9zLaqNxVIyYQkEkgmI3jiHt8JhqievwtEMHQfCJXHaPV1f7MwFx/a4o+G77PlaCFkbD1KbYX9Gj8oimfzcP5VxAo2DUqfRHm8/AS+hHMuKt2QKVhqiuKRvT+SnCnb9o+FMErJWwpFasj/TdpyXPkLpKseR3ssCEeZvuO/NdMXw5c0eo0cJ4YnqGl0QbYHJYuANz7oYtw5UUzQZWZQSWg3BuRutHi6rcJxlcBljYPIMgJA3IHNVsLx5nmFU187S05AX6NkP7tUbS9B4sceP0xoInvcGtDnOOwAuSp5sKnb6oZB/kPJb+D07G0ktQGkSRvHhvDvSdeSbBx5VXDTICCbG7AfVoUbtg8Ea6/TliErLsa7A2RVsDWF7s5Y852cybkW5hZ3Gjw6tmNmjzWsG5RoOnJNZbJn9K4q7Ofskuv4boYzRVUj4o3loAaXHzNN+SpYPUUYZlqIHudc+Zrtwdgj7iJ/juk79OeQzLvq7AsPiy+KJoS9oe0Zs2h/wBlymN08DZiKd5fGNiRqmpphk+mlD2jMukuwp+C4JIg5la2+UOcCzRhPIlc/jmECnmdG2ZkoFjnZ6TdNTTIlhnFWyjnRbJY3V3C8EkqM2QsGUX8zgL+3VPruG5omF7w3KDlJDgdU7J1l7RXpXA9L99rf6pOLQdBcf0KggpXvuGNLrC5tyA5qO6AtonDDe9+4Vimyne99z0sqbSRa4Nt09tRY3sfncKWhxZpeCx3nJIGyiE5sQ0m22ihqsRzANsQB3VZr9d7KdTVzSJjBzLgnR04zWzZdL3PVESga2169FC46gncpkMe2C7jmdoOfVRlg/2Ts5sehP8AKjkdqqRLobJ7INTs900KzNnV3SQuldcJ7AUk3MlmRQDkk3MkXJAOumkoXSJToBokRMijRCBAnddp9lj0sZMrAL3LgP5WpUek+ywzIQbg2I59CuhLhyZXUkzd40eTVSA3u2zdd9AsaGgke0ubG9zWaucBo33K6Oix+jMbRPTPkkF88mbVx5FQ4lxDG0FlF4kccjQ2Rrv3OStrlDmoTduRqcP4eJcPdGXxRmSUeZ1wRbuo4uAnXzMqIJMvnsHgEgHks6XGYv7vbCHu8TxC9zcugFtCCs3Bp7VEd3hozi5JNgL8+yy0n06HkxfFPp2tdd+LQg5hbIBZwJGnIrkeJn3qptSf1Hb7781tYrjkceJGUBkzWnTKSGk23CdV8EyTHxWz036v6uXxBduY+k99UoLX0vNJTVRDg4y4VOfueB6P6FcjGLvHuB23XU4hOKWlfRvLjKH5jldePKRpZc1hwvMwdXjlfmrSqzCbVRR0XHzbSxDy6Qs9JJGw6rkgur/tDderI+1jW+nLsOi5UDVaR5Ey+p7M6/hvy4dVnz62bpbL+VyMi7HDYSzCpyWi7ngakhw/yrj3DVRD8mmRNQibONTjwqcNOoZc2blP+6XDbs82WQtc3KXZZHHKT3R4ojymJtiAIm2u4HccrbJ3CTfNKbuFozq2PMdu+ytszS+SQ7BoryyhoAJa5oDXWGunPksfEMPdFIWPtmG9jcLWw2S0VQ4EXsNS3XU8jyTqBoqWeEBExzLyOle6xd2upUmazgnwjx6PLFCPPfJc5gB8dk3g2nD6uMEMI1Nni7dBzU3FUWXwxZgswDyvzAjqoeEMSjgqM8r3MblcAWtzakaaKutGclGM1ZQxj/rP29R9IsN+SpM3U1bMHPcQSQSTfsSoQtEuHNlac7RK43RkKja5SyHn/wDXRQgZfLfuoSVI9/lso06JbCCk1IIsCZJ010roXSuuM9gKSbdDMkA5JNujdAhJXSQJTAKSYZRzIH5UTq9g539kUK0OqfSfZZ2E0DZpgx8rYmnd7tgrE9bdpAa491kLeK4cuaStHXDgJrvRXU7tCd9d1TxTgqWCN0hkic1pA8rtTcX0Cz8Jwp0nms5sTSA+QbMB6rVxbGGxxOpYiyWMOzCa3mOii5J+2aRjjkuqjHw3ApZy4RNzZRc6jZS1vDNRC0ufE4NGhNxYE7LVxuYxQ0+TKwuZcmMkF3/eoeHZn1E4jlc+VhBcWGQi9hpqq24Q8UE6MKno3vJDGOeQMxDQTYdTZNBI5kW7ldtwnDkmqXAvY1sbgcpBIYTa3wqcuAQPlEjHStpNGulIuRJbUfKn7sTT+K6uzlHvJ1JJPUpRSlrg5psQbg9CF3PE8TW01MxhaWgmzvDs4tvoSeas4zjUNO9rH0lPKDGxxIbY7a3QsqfiE/pGutnCV2IyTPL5Xl7ju4nUqKmnLHtcLXaQ4X2uF100MNey1NTx074w6R5LtHN5Bq5yghjEzROT4d/Pl3y9leyMpY5Lqdm83+0ie93RQP1zasXMVdUZHueQAXEusBYC/RdvVcN4eI2y56iNkmbw3EaGw0XG0lIJJWszEBzst7X0vvZTFx/BeSOXiky9hmNwsaGzUwmsdXFxzZeQCkrcdjDQKWN0BcC2TzeoHktF3AsRJDa+IWJFnixBHZQ13Ajo43PFTA4NF7B2pB6Kk0LXKl4ZNJiTWwStJeHSW0GxA6qlTP8AO25AFxqdgL81ZwzBJKh+SIAuALtTbQK9LwNVgX8HMP8AC4FOkZ3k/Q7i2vbJMCx7HgMa27G5RoFn4ThXjl48RjCxpf5v3W5Duq1bh74nZZGlrhuDuEyOBxBLWuIG5ANh7qlwic3J9Qx7bFAJJBUZMddTTv222UCkLBfQk6JDQ0pqRQQS2OBUrhayharQfYDZBa6bYSJVYUzjvIfwj/d45ucfyuaj0rbJHztG7gonVrepPsFI2jYP2hP8IDYD4S4HyKv1h5McUvFkOzQPdWAE66LQqf7KvhyHd4HsEfor7vcVZSKLHqV20bByv7lTMhaNmj4STghsNRko8p9lUwLBTUOfZ7G+G0yEONswG4HdWpvSfZVsE4gNMX2jY/OMvmG3stO1wxnrsti3i2PNALKZjoI3Ma2Rl753DclYTNwurHHzT66Knd/ltos7G8ehma0R0rIXNNyW80JOvAk4t8kWuMb/AKAObSFvqaAduyj4IjvUHVotG4jM0kbdtkaDGqd7P+cbLK8EBrr7RjknVWOQRAOog9j3ZmvzC4yHYBKnRSlFva/C3grh4Va4lt8hA1N9TyVH+/mfQ/T+G/P4niF+bykdLIYXizG0lSxzwHyZcrcty7rryWHGdRtuBqp0NJ5rrVnb8SNOWkZ5yMjDYkG1zyVviGko5JyKiaWOQZW2LRYNyi2yocQTxmophGYiA2MHK7S4te55KXHuE5amd8rHwAOOg8UaWHVZJUzocto86QNLKVrjRn6oSMLZCWH9IbDVcbIbk30XYwE4fDNFMSH1DAWZCHNI7rl6LD5J3kRMc86uIaLkDqtlw48naX/DouJW5aKjAItkJ0ffW/TksThtl6qLf1g6HUfK6PjKleYKcNY4tiiGYiMjKTvmWFwhHesiuAQHXIJsCAOqS/qVkveKZd4h4eqHVD3NieRI4lp0JIBssmpwKpjBL4Zmgbkg2VrEsbnErssr2hrnZQCbAX5KvVcSVMjS188jmncEq4+GeVwv8mjLUFtHE2NzM13Od4bT4gH+MjkspmLVDNpZm7Hd38o4Tj8lOXeHl84ym7b6LoaHHJK9308nhsEmpe2O5FuQT8BS34mclV1j5Xl0ji5x5ldFgDi2hqSC8Xs3RoLT7nksHEaURyOaHZg0kXta+vRW6bF2spXxZH5nm+YPs0DoW806szg9JPYy3oBIpZD0WiOaTtiVqkZcFVVIx+lhzQxxBM3XTZRqbJomOjshCkgwR5jZSRxZu1k+je1oJIu7kpaMCx2UtlRRpAogoBJc56QcyV0gEbIGBJGyVkABJJJACRCSSkCOo9DvZVcIwUy/qPDhCxwEjxbygqxWO8hV7C/Lhs5sPM9rfVr/AOK0ukZuClKiX/h/D3OsyucNT6m8gNFzj8OIkDTdoJsHOaRpe2b2UcDLvaOpH9V23EbC6tp2fqXDWDYXG2wQ5uIRxRyXyqONxXDvBlczOH5beYAgG47qXD8DkmjkezIGxC7rusfx1WtxFgtRJPI9sMr2k2D8m9hqreD0z4qKpzsDS7KLPY7NbqFTycIX09zoxKHhWomZnijzDNk0Ivm9kpeEKttr08nxdbIqXRYcx0bix5lOrXHNYC2wWSOLatun1EmnU9780RnJhkxY4fszKqkfE7LIxzHDkRYpBsg1HiAds1lu4PmrqwfUukkzAklts1gFZ/42mh/SaI3MjuxocwXDQefdPYlY01d0jlppXH1Ocbaak6D8qWgxSSB2aJ7mOta4NtF0mMQipg+rc4Me52Tw2x2bYcwVZbU09PTQeLSxymRjiTs4a6ElLdMf8eXtmHUcZVT2OjdMS14ykWGo6KlheKOglEjA0ubtcXGq6QS01YDDBSNimcRleX2aAN7rlaumLHlptdpI0NxomnF8Ikprt2dHH/aBJ++np3iwGrByUGM8XNnjyikiiJdnzNGtuijp8BjNA+oc6QPD8jQB5T7rAcE0oilkyJdOmocfo8gbLRNJaAMzTYk8yVLU8R0sYz0UUkEwNgT5m5CNd1gYRhn1EzY87WZjbM7Ye6jxKh8KR7MwdkJbmbsbdE6Q1lya2kiKeoL3Fzjck3PutB1BD9IJBP8Aql2UxW2HVZQVyfB5WRNlcwhknpdfdM57cvelRadLSkPjzWIkG3ZZdlvSt8scg2YQ09kNlQjZlV9OGPIGyjjC0nQiWRwOgaHPv16LLBTQpKmWYXDn0Ucx/pZRhycXbJjsUTU6PZKObS1lJFNYbKWNGqClmQRBXOd4bpZ066FkADOhnT9OiSCht0k5IoEAFFNKQQBBiHo/K3cHxIU+H5wxjyZdnsuNuqwq6Mubp7qmcQmdEIc12NOYN03VuCkjP7v25Wjpqbi9kjg00dNdxyh1rWJO6uV5vikYsDYtFmvtsORXE00z4nteBq0hwuLi46rUbxTJ9V9S+KN7vttZu1uSl4u8Kh9VSdlnE+J6iOeRrJntAe4Bua9hfZahxSWfD5JJHvJzNjGgDSAFxdVUl73OItmJdbkL6rUhx9jaMweEcxfnz59Lf9qcocJj9T8rbOjZjppaKnc1rXl2cEPjFrX5FURx6Do+ipnDT9oB0/CUfEFHJBHHNHMfDbYWOgceYRa3CnW807NQDe505lKKr8Fzybf1kiXhSsE1e+RsbIxkcQ0GwGltFDU8A1DiXNdC65zf9QX8x0UfDdZBFNUWmDWmN7WFzfXfYdiudNW6/rd/5FFOxOcdUpdOzxikdBh0cT2vBDzc5gW302WVxVcR0rSXH9IHzW0BPKyvY1KPoaQZoyTcmzyXXP3DkrOO8Lyz+GYhGAyNjLGXmR3UR4+m82pQ+Ji8DxXqgfL5Wud5gSNB2WNiT7yvOmridNt11OEYc6geZKhxY17HxtLCHZnaixXI1EmZxPcrZK2ccvjjp+nT3thA/wAUv39BzauSeFYlo5Gxtc5jwx3pcQcp9lWVxVHNknskjo+BR/zjDroCdG5th0WVjUl5pD1e7+vRQ0OISQvzxPLHbXG9juopJC4kk3JNyepSUe2P7v8Aj1GNC6ziPSipW2A8pOjifzbkuTBWlimPvnZGxzWARDK3KLad+qbTux4skYxdme0aj3XQ1cVozb05bEdCOa52I6j3XQ/VR5bl1zbQEFDDE7sp4JA52fKAS4ZblUKinLTY77H8K/hVcGXudL303Cp1UwcSRzddNBJKis3dSyJjwmqjFhBViJgtqVDCLkJ0uhOiBo2UVWIeeaXgOO7lzUehZZzIOnA5hVvpLmxcU8ULU+BbCa1vVNNd0a4qVtMOieIR0S4FSZTcDvmI7KYOH3uSqAA06JsUug0PwmLwN+jnfARu7qfgJwn7O+Cl9QO/wUDGOL9dRb2VKE6q6+oFjr/Cpwt1KpGc/SeUaJkJ0T5NkyJuiskgqgqtlaqzsqypHNkoVkrJJApmYMqcGpJ7AkUkMaD3ViCKU+ku06OKELLu0V6kc9ubKBuNSVLNYR/2Uagy2DXl5A1AJuB7KvY9Ctt8Ujt3NTYMNcOY+UlIuWFvxlKoxeaSFkT3kxxklrbem6pLdFE4a3b7bqCejDr2LQ4C+W1iU1ImWGQ3Aca+nc8+CyXM0ss4XtfmO6zHuuTotKjpW5MwcMw1y87KCsg1b0dsU00S4PUpscLi+3P2WjjE1O5zfp2PY3KM2Y3JdzVvDsKa8XLhdpy2t/VGfB7xvILSWE7DcBLdWXHFKrRhxsJNhutejnzNILWnQjXdNOGjws7SNBfnvzCy85RVk04el2nnyscAG6nmL29lTcrFK5uU3Ovsk6Ftv3k+yYNNorEp0Y39lJEy49FyOd0oBqdOVkyNSKJ1iFJO67lE/khmTE3RuZkQ9O+nHRPbT9lzWelTIM4uneJ7qb6fVO8JA6ZD4h6FLMeg/JUphTDAfuPwkOmQSgkG9lHTklvRWzTdyo2UVtiVV8JcWMy9yiGDv8pxpu5REPcpWJRI3NFtlnGPotU0/cqIYc3v8qk0RPG34ZbrjmflN8R3IlarsOb3+Uz+7W8i75VqSZzvFMy3PJ3N0LovFjZNWhzu76FJJOcRbbVAhq0oaa8JfmGmllnxtubE27rTkDGxENfc3+UGkSPCmgyC5totSmiZd93D1WWfg8OZ59lo0lFfNp+8jdQzogWQ1n3fwiJI+t/hFuGjopGYUOyzZ1pMiNRH0/lVqpkbrkCxItcXWqzCh9wUzMKHVTdF/bbRyTpREdALEb8wfyoX1wdFlO7XZmldc/AGHM0i9xcdQsvB8DZNDI3aSNxsf6Aq00cuTHJFXA8VDQ4Ovcm+iNTipGcMZob3PS60eGMNjfE7MG5muINyP/azOJqhrXmOI6D1W+7oklbKdxx2zLNa4NLL+W97KqXDogkVukefKbZdoe4Jt0Wi2QfYVi01S6M3abLp6SrE0WbMA5vqFv5CykqZ1YWmqMGF2V5GuqdERZ3urdZFadm9nEa9lA8ta54Bv5vkKkKSplKJgIdflsoQrDKixfp6tPZV2rRHNI6wJ91GnLiPaQ4FG6YEUWAXJBBJAAIQsjdC6YhqV0UCgAFK6BQTEFJQySW3T2Puqj6SznpvUfdRqSceY+6YGrc8rIvkJAqz4ICewDohsehXYwnkpXQkbiyl7A7nRCaMjmkXGFCpgLnM8s9tyr1FieQENzu157KjTOAuTrpt3VikqQ0bbqWbRdGzTYiXtuRbla6mbWDqAsI1ZzIySXCjVnQsp0P1wAuHNNuXNNbiVi4l9r7AHZYAl0TRUAFGo/vG6zEyCDcnLe55qpFUBlU61y2QX3ssxlXa/dQS1xzAg+nT8KlEynls08HrxHUPGUOBJsCdL3VLHaW0hcLWcb6cj0WeZfPe/O6lmq8w3KtRpnPLIpRoq3SukUFocobqalqiwm3PQhQpJNIabTsu1dbmynm3T8KoZLm6aglSG5thui0pqIVEnVo3SSXCe4EFG6SSCggoOKSSBEd0boJJiCU1zkkkxNkTqhvXfsiJB1RSVIx3ZWmn37EBB9SBp2SSVIjZuzMey5Qy2SSWhzyXSyAq8hsUkkIJPgM+x6J75s2qSSCE2ROeiJUkkxOTQ906aakoJJBswtqFG6UlJJMlyY0vKagkqRDYUEkkCCkgkiwCkkkmAkkkkgEi0IJJgf/Z"/>
          <p:cNvSpPr>
            <a:spLocks noChangeAspect="1" noChangeArrowheads="1"/>
          </p:cNvSpPr>
          <p:nvPr/>
        </p:nvSpPr>
        <p:spPr bwMode="auto">
          <a:xfrm>
            <a:off x="76200" y="-762000"/>
            <a:ext cx="2867025" cy="159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data:image/jpg;base64,/9j/4AAQSkZJRgABAQAAAQABAAD/2wCEAAkGBhQSEBQUEhAQEhUSFRcPFhQUEBQVFBIQFRQVFBQVEhUXHCYeFxkjGRQUHy8gIycpLCwsFR4xNTAqNSYrLCkBCQoKDgwOFw8PGikcHBwsKSkpKSkpLCkpKSkpKSkpKSkpKSkpKSkpKSkpKSkpKSkpKSwpKSksKSkpKSksKSkpLP/AABEIAKcBLQMBIgACEQEDEQH/xAAbAAABBQEBAAAAAAAAAAAAAAABAAIDBAUGB//EADoQAAEDAgQEBQMDAQYHAAAAAAEAAgMEEQUSITEGQVFhEyIycZEUUoEjQqGxBxVigtHhFiQzcpLB8P/EABkBAAMBAQEAAAAAAAAAAAAAAAABAgMEBf/EACURAAICAwEAAQQCAwAAAAAAAAABAhEDEiExIgQTQVEUMiNhof/aAAwDAQACEQMRAD8A82yIOapBT9XFD6Nvc+5XJZ7FEJI6hMMgVkQNHIJFoHRAUVM/QFLzfarJeOqaX9AT+E7Jor5Hdk10J+5WST0+SmEHq1MVEHg9yURCOikyH7j+AgWDmf5TsVIhqIxlOgWctGoIyn0rNWsfDmyispOSaxPAVmAxNT3NTE0DQbpXQSsgA3SugkgBIpJJAIJxjPRAFPc9IaRHZSCLRMKeHHQIHQfCFtlIIPLfNtyKjc8gDpuOxUkMgB15/wAFIqispqaic/a35NgmObronC+2uiLJroH05H9E5tM+2bKbA72UtKbuF/xfb8rYhqCA5pt4bvt1seylzNowTMdjBITazcovba6a2Mggua4jn3TakWcVKx3ltmPt/omS0kyAOGa40F+aifuU9zLaqNxVIyYQkEkgmI3jiHt8JhqievwtEMHQfCJXHaPV1f7MwFx/a4o+G77PlaCFkbD1KbYX9Gj8oimfzcP5VxAo2DUqfRHm8/AS+hHMuKt2QKVhqiuKRvT+SnCnb9o+FMErJWwpFasj/TdpyXPkLpKseR3ssCEeZvuO/NdMXw5c0eo0cJ4YnqGl0QbYHJYuANz7oYtw5UUzQZWZQSWg3BuRutHi6rcJxlcBljYPIMgJA3IHNVsLx5nmFU187S05AX6NkP7tUbS9B4sceP0xoInvcGtDnOOwAuSp5sKnb6oZB/kPJb+D07G0ktQGkSRvHhvDvSdeSbBx5VXDTICCbG7AfVoUbtg8Ea6/TliErLsa7A2RVsDWF7s5Y852cybkW5hZ3Gjw6tmNmjzWsG5RoOnJNZbJn9K4q7Ofskuv4boYzRVUj4o3loAaXHzNN+SpYPUUYZlqIHudc+Zrtwdgj7iJ/juk79OeQzLvq7AsPiy+KJoS9oe0Zs2h/wBlymN08DZiKd5fGNiRqmpphk+mlD2jMukuwp+C4JIg5la2+UOcCzRhPIlc/jmECnmdG2ZkoFjnZ6TdNTTIlhnFWyjnRbJY3V3C8EkqM2QsGUX8zgL+3VPruG5omF7w3KDlJDgdU7J1l7RXpXA9L99rf6pOLQdBcf0KggpXvuGNLrC5tyA5qO6AtonDDe9+4Vimyne99z0sqbSRa4Nt09tRY3sfncKWhxZpeCx3nJIGyiE5sQ0m22ihqsRzANsQB3VZr9d7KdTVzSJjBzLgnR04zWzZdL3PVESga2169FC46gncpkMe2C7jmdoOfVRlg/2Ts5sehP8AKjkdqqRLobJ7INTs900KzNnV3SQuldcJ7AUk3MlmRQDkk3MkXJAOumkoXSJToBokRMijRCBAnddp9lj0sZMrAL3LgP5WpUek+ywzIQbg2I59CuhLhyZXUkzd40eTVSA3u2zdd9AsaGgke0ubG9zWaucBo33K6Oix+jMbRPTPkkF88mbVx5FQ4lxDG0FlF4kccjQ2Rrv3OStrlDmoTduRqcP4eJcPdGXxRmSUeZ1wRbuo4uAnXzMqIJMvnsHgEgHks6XGYv7vbCHu8TxC9zcugFtCCs3Bp7VEd3hozi5JNgL8+yy0n06HkxfFPp2tdd+LQg5hbIBZwJGnIrkeJn3qptSf1Hb7781tYrjkceJGUBkzWnTKSGk23CdV8EyTHxWz036v6uXxBduY+k99UoLX0vNJTVRDg4y4VOfueB6P6FcjGLvHuB23XU4hOKWlfRvLjKH5jldePKRpZc1hwvMwdXjlfmrSqzCbVRR0XHzbSxDy6Qs9JJGw6rkgur/tDderI+1jW+nLsOi5UDVaR5Ey+p7M6/hvy4dVnz62bpbL+VyMi7HDYSzCpyWi7ngakhw/yrj3DVRD8mmRNQibONTjwqcNOoZc2blP+6XDbs82WQtc3KXZZHHKT3R4ojymJtiAIm2u4HccrbJ3CTfNKbuFozq2PMdu+ytszS+SQ7BoryyhoAJa5oDXWGunPksfEMPdFIWPtmG9jcLWw2S0VQ4EXsNS3XU8jyTqBoqWeEBExzLyOle6xd2upUmazgnwjx6PLFCPPfJc5gB8dk3g2nD6uMEMI1Nni7dBzU3FUWXwxZgswDyvzAjqoeEMSjgqM8r3MblcAWtzakaaKutGclGM1ZQxj/rP29R9IsN+SpM3U1bMHPcQSQSTfsSoQtEuHNlac7RK43RkKja5SyHn/wDXRQgZfLfuoSVI9/lso06JbCCk1IIsCZJ010roXSuuM9gKSbdDMkA5JNujdAhJXSQJTAKSYZRzIH5UTq9g539kUK0OqfSfZZ2E0DZpgx8rYmnd7tgrE9bdpAa491kLeK4cuaStHXDgJrvRXU7tCd9d1TxTgqWCN0hkic1pA8rtTcX0Cz8Jwp0nms5sTSA+QbMB6rVxbGGxxOpYiyWMOzCa3mOii5J+2aRjjkuqjHw3ApZy4RNzZRc6jZS1vDNRC0ufE4NGhNxYE7LVxuYxQ0+TKwuZcmMkF3/eoeHZn1E4jlc+VhBcWGQi9hpqq24Q8UE6MKno3vJDGOeQMxDQTYdTZNBI5kW7ldtwnDkmqXAvY1sbgcpBIYTa3wqcuAQPlEjHStpNGulIuRJbUfKn7sTT+K6uzlHvJ1JJPUpRSlrg5psQbg9CF3PE8TW01MxhaWgmzvDs4tvoSeas4zjUNO9rH0lPKDGxxIbY7a3QsqfiE/pGutnCV2IyTPL5Xl7ju4nUqKmnLHtcLXaQ4X2uF100MNey1NTx074w6R5LtHN5Bq5yghjEzROT4d/Pl3y9leyMpY5Lqdm83+0ie93RQP1zasXMVdUZHueQAXEusBYC/RdvVcN4eI2y56iNkmbw3EaGw0XG0lIJJWszEBzst7X0vvZTFx/BeSOXiky9hmNwsaGzUwmsdXFxzZeQCkrcdjDQKWN0BcC2TzeoHktF3AsRJDa+IWJFnixBHZQ13Ajo43PFTA4NF7B2pB6Kk0LXKl4ZNJiTWwStJeHSW0GxA6qlTP8AO25AFxqdgL81ZwzBJKh+SIAuALtTbQK9LwNVgX8HMP8AC4FOkZ3k/Q7i2vbJMCx7HgMa27G5RoFn4ThXjl48RjCxpf5v3W5Duq1bh74nZZGlrhuDuEyOBxBLWuIG5ANh7qlwic3J9Qx7bFAJJBUZMddTTv222UCkLBfQk6JDQ0pqRQQS2OBUrhayharQfYDZBa6bYSJVYUzjvIfwj/d45ucfyuaj0rbJHztG7gonVrepPsFI2jYP2hP8IDYD4S4HyKv1h5McUvFkOzQPdWAE66LQqf7KvhyHd4HsEfor7vcVZSKLHqV20bByv7lTMhaNmj4STghsNRko8p9lUwLBTUOfZ7G+G0yEONswG4HdWpvSfZVsE4gNMX2jY/OMvmG3stO1wxnrsti3i2PNALKZjoI3Ma2Rl753DclYTNwurHHzT66Knd/ltos7G8ehma0R0rIXNNyW80JOvAk4t8kWuMb/AKAObSFvqaAduyj4IjvUHVotG4jM0kbdtkaDGqd7P+cbLK8EBrr7RjknVWOQRAOog9j3ZmvzC4yHYBKnRSlFva/C3grh4Va4lt8hA1N9TyVH+/mfQ/T+G/P4niF+bykdLIYXizG0lSxzwHyZcrcty7rryWHGdRtuBqp0NJ5rrVnb8SNOWkZ5yMjDYkG1zyVviGko5JyKiaWOQZW2LRYNyi2yocQTxmophGYiA2MHK7S4te55KXHuE5amd8rHwAOOg8UaWHVZJUzocto86QNLKVrjRn6oSMLZCWH9IbDVcbIbk30XYwE4fDNFMSH1DAWZCHNI7rl6LD5J3kRMc86uIaLkDqtlw48naX/DouJW5aKjAItkJ0ffW/TksThtl6qLf1g6HUfK6PjKleYKcNY4tiiGYiMjKTvmWFwhHesiuAQHXIJsCAOqS/qVkveKZd4h4eqHVD3NieRI4lp0JIBssmpwKpjBL4Zmgbkg2VrEsbnErssr2hrnZQCbAX5KvVcSVMjS188jmncEq4+GeVwv8mjLUFtHE2NzM13Od4bT4gH+MjkspmLVDNpZm7Hd38o4Tj8lOXeHl84ym7b6LoaHHJK9308nhsEmpe2O5FuQT8BS34mclV1j5Xl0ji5x5ldFgDi2hqSC8Xs3RoLT7nksHEaURyOaHZg0kXta+vRW6bF2spXxZH5nm+YPs0DoW806szg9JPYy3oBIpZD0WiOaTtiVqkZcFVVIx+lhzQxxBM3XTZRqbJomOjshCkgwR5jZSRxZu1k+je1oJIu7kpaMCx2UtlRRpAogoBJc56QcyV0gEbIGBJGyVkABJJJACRCSSkCOo9DvZVcIwUy/qPDhCxwEjxbygqxWO8hV7C/Lhs5sPM9rfVr/AOK0ukZuClKiX/h/D3OsyucNT6m8gNFzj8OIkDTdoJsHOaRpe2b2UcDLvaOpH9V23EbC6tp2fqXDWDYXG2wQ5uIRxRyXyqONxXDvBlczOH5beYAgG47qXD8DkmjkezIGxC7rusfx1WtxFgtRJPI9sMr2k2D8m9hqreD0z4qKpzsDS7KLPY7NbqFTycIX09zoxKHhWomZnijzDNk0Ivm9kpeEKttr08nxdbIqXRYcx0bix5lOrXHNYC2wWSOLatun1EmnU9780RnJhkxY4fszKqkfE7LIxzHDkRYpBsg1HiAds1lu4PmrqwfUukkzAklts1gFZ/42mh/SaI3MjuxocwXDQefdPYlY01d0jlppXH1Ocbaak6D8qWgxSSB2aJ7mOta4NtF0mMQipg+rc4Me52Tw2x2bYcwVZbU09PTQeLSxymRjiTs4a6ElLdMf8eXtmHUcZVT2OjdMS14ykWGo6KlheKOglEjA0ubtcXGq6QS01YDDBSNimcRleX2aAN7rlaumLHlptdpI0NxomnF8Ikprt2dHH/aBJ++np3iwGrByUGM8XNnjyikiiJdnzNGtuijp8BjNA+oc6QPD8jQB5T7rAcE0oilkyJdOmocfo8gbLRNJaAMzTYk8yVLU8R0sYz0UUkEwNgT5m5CNd1gYRhn1EzY87WZjbM7Ye6jxKh8KR7MwdkJbmbsbdE6Q1lya2kiKeoL3Fzjck3PutB1BD9IJBP8Aql2UxW2HVZQVyfB5WRNlcwhknpdfdM57cvelRadLSkPjzWIkG3ZZdlvSt8scg2YQ09kNlQjZlV9OGPIGyjjC0nQiWRwOgaHPv16LLBTQpKmWYXDn0Ucx/pZRhycXbJjsUTU6PZKObS1lJFNYbKWNGqClmQRBXOd4bpZ066FkADOhnT9OiSCht0k5IoEAFFNKQQBBiHo/K3cHxIU+H5wxjyZdnsuNuqwq6Mubp7qmcQmdEIc12NOYN03VuCkjP7v25Wjpqbi9kjg00dNdxyh1rWJO6uV5vikYsDYtFmvtsORXE00z4nteBq0hwuLi46rUbxTJ9V9S+KN7vttZu1uSl4u8Kh9VSdlnE+J6iOeRrJntAe4Bua9hfZahxSWfD5JJHvJzNjGgDSAFxdVUl73OItmJdbkL6rUhx9jaMweEcxfnz59Lf9qcocJj9T8rbOjZjppaKnc1rXl2cEPjFrX5FURx6Do+ipnDT9oB0/CUfEFHJBHHNHMfDbYWOgceYRa3CnW807NQDe505lKKr8Fzybf1kiXhSsE1e+RsbIxkcQ0GwGltFDU8A1DiXNdC65zf9QX8x0UfDdZBFNUWmDWmN7WFzfXfYdiudNW6/rd/5FFOxOcdUpdOzxikdBh0cT2vBDzc5gW302WVxVcR0rSXH9IHzW0BPKyvY1KPoaQZoyTcmzyXXP3DkrOO8Lyz+GYhGAyNjLGXmR3UR4+m82pQ+Ji8DxXqgfL5Wud5gSNB2WNiT7yvOmridNt11OEYc6geZKhxY17HxtLCHZnaixXI1EmZxPcrZK2ccvjjp+nT3thA/wAUv39BzauSeFYlo5Gxtc5jwx3pcQcp9lWVxVHNknskjo+BR/zjDroCdG5th0WVjUl5pD1e7+vRQ0OISQvzxPLHbXG9juopJC4kk3JNyepSUe2P7v8Aj1GNC6ziPSipW2A8pOjifzbkuTBWlimPvnZGxzWARDK3KLad+qbTux4skYxdme0aj3XQ1cVozb05bEdCOa52I6j3XQ/VR5bl1zbQEFDDE7sp4JA52fKAS4ZblUKinLTY77H8K/hVcGXudL303Cp1UwcSRzddNBJKis3dSyJjwmqjFhBViJgtqVDCLkJ0uhOiBo2UVWIeeaXgOO7lzUehZZzIOnA5hVvpLmxcU8ULU+BbCa1vVNNd0a4qVtMOieIR0S4FSZTcDvmI7KYOH3uSqAA06JsUug0PwmLwN+jnfARu7qfgJwn7O+Cl9QO/wUDGOL9dRb2VKE6q6+oFjr/Cpwt1KpGc/SeUaJkJ0T5NkyJuiskgqgqtlaqzsqypHNkoVkrJJApmYMqcGpJ7AkUkMaD3ViCKU+ku06OKELLu0V6kc9ubKBuNSVLNYR/2Uagy2DXl5A1AJuB7KvY9Ctt8Ujt3NTYMNcOY+UlIuWFvxlKoxeaSFkT3kxxklrbem6pLdFE4a3b7bqCejDr2LQ4C+W1iU1ImWGQ3Aca+nc8+CyXM0ss4XtfmO6zHuuTotKjpW5MwcMw1y87KCsg1b0dsU00S4PUpscLi+3P2WjjE1O5zfp2PY3KM2Y3JdzVvDsKa8XLhdpy2t/VGfB7xvILSWE7DcBLdWXHFKrRhxsJNhutejnzNILWnQjXdNOGjws7SNBfnvzCy85RVk04el2nnyscAG6nmL29lTcrFK5uU3Ovsk6Ftv3k+yYNNorEp0Y39lJEy49FyOd0oBqdOVkyNSKJ1iFJO67lE/khmTE3RuZkQ9O+nHRPbT9lzWelTIM4uneJ7qb6fVO8JA6ZD4h6FLMeg/JUphTDAfuPwkOmQSgkG9lHTklvRWzTdyo2UVtiVV8JcWMy9yiGDv8pxpu5REPcpWJRI3NFtlnGPotU0/cqIYc3v8qk0RPG34ZbrjmflN8R3IlarsOb3+Uz+7W8i75VqSZzvFMy3PJ3N0LovFjZNWhzu76FJJOcRbbVAhq0oaa8JfmGmllnxtubE27rTkDGxENfc3+UGkSPCmgyC5totSmiZd93D1WWfg8OZ59lo0lFfNp+8jdQzogWQ1n3fwiJI+t/hFuGjopGYUOyzZ1pMiNRH0/lVqpkbrkCxItcXWqzCh9wUzMKHVTdF/bbRyTpREdALEb8wfyoX1wdFlO7XZmldc/AGHM0i9xcdQsvB8DZNDI3aSNxsf6Aq00cuTHJFXA8VDQ4Ovcm+iNTipGcMZob3PS60eGMNjfE7MG5muINyP/azOJqhrXmOI6D1W+7oklbKdxx2zLNa4NLL+W97KqXDogkVukefKbZdoe4Jt0Wi2QfYVi01S6M3abLp6SrE0WbMA5vqFv5CykqZ1YWmqMGF2V5GuqdERZ3urdZFadm9nEa9lA8ta54Bv5vkKkKSplKJgIdflsoQrDKixfp6tPZV2rRHNI6wJ91GnLiPaQ4FG6YEUWAXJBBJAAIQsjdC6YhqV0UCgAFK6BQTEFJQySW3T2Puqj6SznpvUfdRqSceY+6YGrc8rIvkJAqz4ICewDohsehXYwnkpXQkbiyl7A7nRCaMjmkXGFCpgLnM8s9tyr1FieQENzu157KjTOAuTrpt3VikqQ0bbqWbRdGzTYiXtuRbla6mbWDqAsI1ZzIySXCjVnQsp0P1wAuHNNuXNNbiVi4l9r7AHZYAl0TRUAFGo/vG6zEyCDcnLe55qpFUBlU61y2QX3ssxlXa/dQS1xzAg+nT8KlEynls08HrxHUPGUOBJsCdL3VLHaW0hcLWcb6cj0WeZfPe/O6lmq8w3KtRpnPLIpRoq3SukUFocobqalqiwm3PQhQpJNIabTsu1dbmynm3T8KoZLm6aglSG5thui0pqIVEnVo3SSXCe4EFG6SSCggoOKSSBEd0boJJiCU1zkkkxNkTqhvXfsiJB1RSVIx3ZWmn37EBB9SBp2SSVIjZuzMey5Qy2SSWhzyXSyAq8hsUkkIJPgM+x6J75s2qSSCE2ROeiJUkkxOTQ906aakoJJBswtqFG6UlJJMlyY0vKagkqRDYUEkkCCkgkiwCkkkmAkkkkgEi0IJJgf/Z"/>
          <p:cNvSpPr>
            <a:spLocks noChangeAspect="1" noChangeArrowheads="1"/>
          </p:cNvSpPr>
          <p:nvPr/>
        </p:nvSpPr>
        <p:spPr bwMode="auto">
          <a:xfrm>
            <a:off x="76200" y="-762000"/>
            <a:ext cx="2867025" cy="159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data:image/jpg;base64,/9j/4AAQSkZJRgABAQAAAQABAAD/2wCEAAkGBhASEA8QDw8QFBQPDw8PDw8UFA8PEA8PFRAVFBQQFBQXGyYeFxkkGRQUIC8hIycpLC0sFR4xNTAqNSYtLCoBCQoKDgwOGA8PGiklHiQsKSwsKi0pKiwvKSwsMiwqMCo1KiksKSotLjU1LCwsLykpLCksKSwpLCopKS8pKiwsKf/AABEIAMcA/QMBIgACEQEDEQH/xAAcAAACAgMBAQAAAAAAAAAAAAAAAQIDBAUGBwj/xAA+EAABAwIEBAMFBQYFBQAAAAABAAIDBBEFEiExBhNBUSJhkQcUMnGBFUKhsfAjJDNSwdElRFSS4RYmRmJy/8QAGgEBAQEBAQEBAAAAAAAAAAAAAAECAwQFBv/EAC4RAAICAQMDAwMCBwEAAAAAAAABAhEDEiExBEFhEyJRcYGhFMEFMkKRsdHwFf/aAAwDAQACEQMRAD8A8OTQEIBhCE0AIRZNACE7JIAQmiyASCE0kAkIshAJCaSASE0kAIQhACSaEAWSTQgEhCEAITQgEhCLIATQhACaSaAFIJJhANCaLKgEITQCshOySASE0KAiiyZSQCshNJAJCaSASE0IBIQmEArITSQAhCEAIQhACEIQAhCEA0ITQAFIJBMICQTsgBWNaqCuyLK3IjIgKrIsplqigIpKVkkBFCkBrqrcjO59FBRjoV5Yzu5RIZ/7KWClCuszzSszzSwUoVpy+aPD5pYKgn+gp+HzQ7L5pYKykrPD5o8PmlgrQpm3moKgEIQgBCE0ArJoQgGmkFJAAUgkAptCAbQrmBRa1ZMMapGIQqRp10GD4I6WwA+S2+IcFyxszOY4fMLRyeTc4J8avw7BppyRDGXkb2tpv3+RWRWUhaTorMIx+elLjA4NzOa51xe+Xb6arjl1qL9Or8noxODfu4KX8L1QJaYHgg2I03WJX4VLDk5rHNzgll7eIDf8x6rqsKxzEauctjewvLS43a0Cwt+v1dWcQ1dNU11BC0vc2N7YaguBbdxlAeBcdw7p1+g8K6jLGemaXFuux7JYcThcG78nN0PC9VM1j4YXOa8uDHCwBLfi3PRY+J4LPT5efG5mfNlvbXKRf8wu24k4oqKCofS0ZZHEwMLGZQ9zQ4ZiLnbVxuq6WofiFDVyVLWvfRxvML7NZywY3vOgFySQP9o7G/OPVZqWWSWh1Xzvx4Ho43cE/d+Dh/s6Xlc/IeXmy59LXvayqp6d8j2RsF3OcGtHck6Bej4JS0owZktZcsE7gALOJJkI2A8+v9lbw/w9S000Zqm+KsmY6hyeIRtsCWl2wI5jep+H5XP+IJKeztNpea/1yy/pU9LT22s8+fgFSJ/djEeaQ08vS9nNDh1tsQsk8G1tyDA4Ft7/AA6W36ra8Z4i+HFKiSB7g7KxoeQL/wAJl7dtltONcUmYyilhcWiWAAt0d8LI/EbC2pJK1+ozP09Ne5eeas1DDi92q9jga2jfE8xyAtcLXHa4uPwKtw/CJp83JYXZbZrdL3t+S2GJ0NRLCa+dzbPe2MDQONgWizRsAGp8JYpLFUQsY6zZJ4s48PiGa1rkaDVep5Jek3GnJf2tcnnWOKyJSunx8+DDxDh6pgbnmiLRcC5tuduqxaShklNo2k2te3nsul9oGJPdUvhzkxtyOA0+Mtu4+pUeDWBsVZNa5iYMg0+MtdlNvmFyjnn6Cyyq3X5O3oY3n9NXS/Y1UXC9W+4bC42vfYLExDDJYCGzMLSRcA22W4/61rwLcywAt/DYP6LV4ni81S9rp35i3wjQNAF+wXTG8+r36a8XZzyRwV7NV+SumwqaQZmMJGuvy3UazD5IsvMaW5hcX6hb3GcRlp3iGAtYzkxHK0Ndq5gJu62997d1gfabXxv94zPeGlsJ/lJ6/ifRI5Mj91KvyWWLErjbtf2NQhCF6jxhZCEIAQhCAYUrqKYQEgVY0qoKYKoL2OWwpJBcLWtKuikVRGrPW/ZtXQMmjMtrA+h6FencWYrS+7PDnMcXDwAWNj38l83YdiRYRYra1HEj3NsXHZV7nnpq0irHZGFzrd/JarDcLdUSta0HLmaJHgXDGndx7aAn6KmrqLndb3hDHKeGGriqHkc/Kz75GTK5rjYAjqvN1U5wxtwVs9fTY05JSLcRxtlJD7lTFwkY9r3VjJMpcDd+Tw+Zb1+6ucwN4FZTOcSP3iEkgkEftBrcXK66mgwK8WaU/F4wfeNW36+FYHFlTh8NRRy4VZ3K/aSX5xaXte0sBzWPQ7dwvn4ckd8ShK5J22q3+p7Mi9ylarwYvtFy+/yFt7cuHe9/4Y3uthwhFfDMVJdYBh0udTyX/d67LbYdiWD1ETajE3A1Ly4yACcAAEtY2zRbYA79R8lpce4kpoY3U+F6R1DZBUlwkcTezW5c+xy5tbfe+VuEZTnjj0yhJONbtbbc7/Y6JqM3kv8A5mSae/DucuuRUCzb3ygznW3S9z+isRnFBq6vCo2xlgppI42+PM5xc5oJvbT4R6lRdjdMMDFKJf27pw90WV58PNJBJIyjTXS+47m2h4XrWRVtLLI/IyOeN73+LwtB1OgJ9F1x4LjklJbqU9P3VGHkacVe234Mvj+IjEJwQRpFoRY/wmrscdxz3OChvEJudDGSTlAaGxsJY05T/MtDjWL0FVisk8rne7mMNBs/M5zYQ0aAE7/l69NV8T4LUGEVTi9kEYjjblnDWgtA6NvpYenVebK5aMKnjk0lukvHH1O+OTTnJSSbOd4joOfh32m+RwdJKxkVM03ijYC5hJHQ+HT691y/DMYdWUjTsaiIG5DRbOOp2W24o4oa9jqKjsKNr2vjaWkOzandxva7j229Z8D1OHRiR9dfmCWDkWEhyAEl7/COmn9uq9sPUx9PJtPe6S5SfC+3c882pZk7+rKvaPGBXyAFpGSO2X4QMugCzPZ7WctlU6wcW8uQMNjmyB52IRx3i+H1JMlOXmTwMBLXNvGNNb7aD8fTXcJY1DA2obMSOc1rNL3t4s2w8wsKMp9EoOLukq77UdouMep1Wqd/4Zs5faU5wdnpoyXOLibga3/+Vxk0he9zur3F1h3Juu3hmwJzbOa9pH3rTOJJHy6Ln8fmow6I0Id4SXPc4EXNxl0PyPquvSuEJOMMco38rb/JjqFKUblNNL4L4MZdTNYySmBfbPnebueHbHbawso1L46qOaZ3gdHYMiaLgjKbucfoFk0eKUUoa6uDnSeLO/xbbMFgNgBf9WWNjOJ0zWBlCCA8O51wdtmi562vt3WkvftFqXz2NuS0bzTj8dznkIQvoHywQhCAEIQgGEwkmgGpBRCYQEwVa1ypCkHKgymSqZmWIHJ51SUXOkVeZRzIUKWtBsTcaD9AKHNKLaLNwKkbLVU0TwS2SeJjgL3LS8AjTVYnJRTk+xuKt0brhLhN1XIea8xwhjyJ7eAyAgNZc6bn9aX0uM4TLTvLXscGuLuU8iwlYDo9p2IILTp/MF2ftCxA03+FQxsbBHyphfM6XM4F5Bc47Xd26eeufE44rh9VUVUbM9BC9tPkzsA/ZOcXOJJufCzc/d8zf40esyKs8v5JVt3V8P73v8Hs9OLWlHLng9n2R9o812fm5OXYZbcwM3779+n00GD4dz6iCC9ubKyO/a7rXXqeDYJLVcOsp4QM7p3EXuBZs2YknXsdv7rV8M+y+vhrKeaRseSGZkj7PJOUam1hqucP4jGMcyyTWpSlS8diPHujUt4AYcV+zhM7KIhI6QgB38EPIGndb4eyKkzOBr7WcW2c6JrxraxHQ6FbgN/7ndbT908/9OO39VzmP+y3EJaqomaIiJZppAS7KSC4u1FtCbrx/rMk5QUs2i4RfC3bu+TokldIw+MeAKOkpHTw1vMeJGMYzNEcwJsTYa9CfouQwLAZqqQMiY5wDm8xwF+WwmxefLf0V3EnDs1FNyJ8mbIyTwnMMrttdNdF3mKE4VhtLJRsaHYhCG1Ej8ziSYL2awkDTM7W3/P01mnixQip65Tftb2Xz2OWmMpW1VHD8Q8MmF0joC6WCPKHVAsWBx6XGnUeqxMAwtk8vLkkEYtfMbLruBcWNS1mFzMYae0spa0OEj3i7xd1zpe21vhHnfmZIWxYkWRjK2OtDWC5OUCaw13K7wy5HrwyfuStP5Xz9TUoQuORLZvg6eb2c0rJCx9WWHKHAPyMdbXe/wAlxmM4Q+B50dy3OcIZCNJWDZwPXQj1XT+1eIitbc3vAw+fxO3HRVcbOkdSYe+XQlnhFj8GRljr3XDpMuWscpSvX+NrOueGJqajGtP5ONSsmhfYPliQhCAAhATQCQpJWQCCkEkBASTSTCAaaSFQSundRQgJBNqipNQpILccHj/EKLX/ADMPY/fC0yysMrOTPFNlDuVIyTITYOym9ibLjmi5Y5RXdM3B00e18WcYYdTVToqmk5sgZE7PkjdoW6audfQH8VXHjtLU4ZiMlJDyWxwSscC1jA57oXfyk30t6+vk3FHELq2odUOjZHmaxoY0kgBrQ0alZeB8YvpqSrpWxMcKoEGRxILAWFmgG+hPX/n87/5Djhg1etabWrbtfg9ayq6O2w/E5YOGubA9zHiYgPFgQDUAEDfp+u/O8LcaV8tbSRPq5XMfPExzdDmaXDTTVamTjST7NGGiJmXPnMtznP7TPa229u+3pqMHxIwTwzhocYZGyBh0DspvYr2Yuh9uXXFXKUmuO/Bh5Fao9e/8o2v+6juf8uN1z3E2NY2KurZC6s5YmlazIxxbyw42ykN2stIfaJIcS+0nQRF3LEYiu7IBkyXvvfquhPt1n/0cH+6T6rw/o+oxShJYlOoRi7a2aN64/JwuNR10hM9WyoJ8LDLIx4AAFmtuRYL1+s4ggpMNwyStg5zXwxtY0BpLXckG5Dz2sPquC4q9qs1bTOpnU8MbXuY5zml5d4Tm0vpqQPRabHuNJKmlpKV0UbW0gAa5uYufZgZc3+p+q9eTpMvVRxLLBRSbtJ8Ktt1+xlZIwumem8O8fUVVUNhp6Hlve15MmWNuVobrq3Vecz0Tn4vLymueGV2ZzmNd4W88eIhurQtVwzxC6jqG1DI2PLWvaGvzZfELE6LZ4Tx/NTz1dQyGEuq3Zng5g1njLrNAO1z+C3DoJdNObwK04pK33vz4L60ZRSl8nQ+17B5nVrHRQvc0wgBzGudrncbGw3sQde4VHtLid7nhr3ubcRiMts5r2ubE24Id4tNr91UfbFV5ZByIBndmBtJ4Pl4vJcViFe+eWSWQ3dI9zz2ueydH0udLHHKklDje7tV9i5cuOpaXbZipKTm2Ubr7Z4AQhCAYKMySEA7oukhANAVnKUhEpaLTKwhW8tLIliiCankCeQK2XSQCZU8oTyhBRUpNUyAoh2401VI1QWScmCk86qAdlFymq3KASEBCoEhK6ZUAiUkFCEBJBQgGpRmxUEXVBOR11XZNCASEJoBIQhACE0kBtDQN81iuY27Rf5qDXm4BcdfMolC4xi06bO0pJ7pG5ZhcbhdrvxSOFt/RWmjce5/FbTBsI54ncZmRiCCSa7zbOW2tE0XuXEmwtf01E9OS/qOiyRf9JGWiaC3Te/4I9yCjzczImfycz5m5vr6BbbhWClFVGa5r3QgPL2MuXOOQ5RoRYXtquscbe1mNa50mrNIPJRNM0a3Gy3PE2BQNmaygfJODDHJLla54jldq5gIGoGmpHkqIqSiFBM6R8nvnPY2GMXDBFbxuf0/rcLXpy+TLyL4NUxjbC9ljSbmy6F3BNUKAYiWt5Dn5Ac1nXzZb5TuL6aLBZw7OYJanIRHEYw5x8PxkhpAO406LDkoumzahKa2Rq7qDll02GyyX5Ub3ZfiIBIGhOp+QPosUhbvscBkoc/QjXW2iQbfZINKAiFIHukGIyFCEXb6IRZBaoBFJS5ZsT2sD9Ug0oWhJJ5UWVIJCdkrIATSsiyAEIshAATSQgBCLIQFrNwpTFVXUlmt7NXtRfQ0rpHtY34nEADuSbAeq9Gxj2PT0lOJZKuK5Ia6MA+EkbXvrqbbLzmlkIddt7+W63Y4hqC17C91pC0vJu4kt23V2rk6Q09/JuuHKcQTNjnga9jZ28xwF2kA+IE69xpbuvU58Uw6hjFUyjDw6mc+wa1ti5+VrBm3uNDbYDqvFYMXkazIJfCXFxFhubDf6Lf8AFfHM9dDTwPEEbILFgjDgSQzIL3J0t0XL04KfqN+Dq5Jqo3wbb2T8aUtJNWvqG5Oc3O1wGjGtzOMQ663Fh5LmMTwySrrppLNi94lM+W9+UyUcwZgNiGkXUMMx73emracMhe6sDGmZ1y+Jrb/ANr679FTwzxVNQc004izyty817c72NsQclzYb/gvTqUjyuDXBlz4XM8UtLBWCcSzPjigDnFsZBH7QtF8rTmdrYfCTtqs+t4uElLLBV01zHTR0lHk8EUb43+KZx+87fy1Pda/g+vpWNq46pus8YbHNbM6ItObwi3xOIAvpoSvYZMSwZ0cMc0sB5dO13NDbtbJcDONNxroehIO6509Vvc6651SPDMGxCcNdSRzNiZUOvK82bo1p0c7fL5Dc7AnRS4u4RNCYGvqIZHzRmR7Izcw66Ncb2uQfwPkT1/CfE2FUTZeZTc+TNJkkcxmW2YZCAb5dBfTULiOLcabVVUs7IWQiQk8tmw8/mr9TlpjHj6moiGv0P5JXREdT8j+SSgJAqJO6RckVKIO6WdRCYCoMqGUct7bC7nMN+oAv/dY5d/VWwPFnDqctvoSseTdZXJt/yokB3UXnsogoLlowBSTzJKgEwUkwEAFJMpIAQhCAEIQgGpMKny0xGoUlBMWm4NunRZBqCdyVjiJSbEVGkzabotD1ZnPkqOWU8hSjSZeC5IRkqjXzRd3mlMWjLbC5XGWS1tbWt9FgB7u5U/eX2+IrLTNao+S4t7hYdSBfRZsBLmOJ6HUnoFhSnf8AWisW2znNJcEIxv8AIpFyGHU/IqN1owIlIlCRKpBJ5kkkBdCd1VIdSpwnf5KsrK5NPhCQhC0ZBMJJhAJF0IQDKSChACEIQAhCEBsGxqYiSbIrWyLNCyIjUhH5K5jgr2zAJRLZh+7k9E/dSsw1gUXVPyVoqbMXkWTEB32Hcq11QOirM990otlbm9vVQMayNEzZKLZTBIW3BtY9OiwZDqfmrqh/iP4KkDVKoN2iRisoiJScUiSoZD3dRNMVLOU85U3BUadyXJPZW50i/RLYKmaZvkokKQO/66qL91S9hWRlSurI3KshCydlbmTYs2CgNTyFX2SITUa0spLSllVpCS0mZKrJ2U7ougIWRZTuhAZAepCRCEBLnJmTuUIQoucgSIQqAD1IOQhAWZ9EByEKGkiqcbKkuQhAxXQShChkV0IQgEolCEBAD8UpN00KjsQTa5NCEHmVkTtUIUfAJkqIbqhC5nUk4JBvkmhaXAa3K5N1GySFpHN8ghCFQf/Z"/>
          <p:cNvSpPr>
            <a:spLocks noChangeAspect="1" noChangeArrowheads="1"/>
          </p:cNvSpPr>
          <p:nvPr/>
        </p:nvSpPr>
        <p:spPr bwMode="auto">
          <a:xfrm>
            <a:off x="76200" y="-906463"/>
            <a:ext cx="2409825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data:image/jpg;base64,/9j/4AAQSkZJRgABAQAAAQABAAD/2wCEAAkGBhASEA8QDw8QFBQPDw8PDw8UFA8PEA8PFRAVFBQQFBQXGyYeFxkkGRQUIC8hIycpLC0sFR4xNTAqNSYtLCoBCQoKDgwOGA8PGiklHiQsKSwsKi0pKiwvKSwsMiwqMCo1KiksKSotLjU1LCwsLykpLCksKSwpLCopKS8pKiwsKf/AABEIAMcA/QMBIgACEQEDEQH/xAAcAAACAgMBAQAAAAAAAAAAAAAAAQIDBAUGBwj/xAA+EAABAwIEBAMFBQYFBQAAAAABAAIDBBEFEiExBhNBUSJhkQcUMnGBFUKhsfAjJDNSwdElRFSS4RYmRmJy/8QAGgEBAQEBAQEBAAAAAAAAAAAAAAECAwQFBv/EAC4RAAICAQMDAwMCBwEAAAAAAAABAhEDEiExBEFhEyJRcYGhFMEFMkKRsdHwFf/aAAwDAQACEQMRAD8A8OTQEIBhCE0AIRZNACE7JIAQmiyASCE0kAkIshAJCaSASE0kAIQhACSaEAWSTQgEhCEAITQgEhCLIATQhACaSaAFIJJhANCaLKgEITQCshOySASE0KAiiyZSQCshNJAJCaSASE0IBIQmEArITSQAhCEAIQhACEIQAhCEA0ITQAFIJBMICQTsgBWNaqCuyLK3IjIgKrIsplqigIpKVkkBFCkBrqrcjO59FBRjoV5Yzu5RIZ/7KWClCuszzSszzSwUoVpy+aPD5pYKgn+gp+HzQ7L5pYKykrPD5o8PmlgrQpm3moKgEIQgBCE0ArJoQgGmkFJAAUgkAptCAbQrmBRa1ZMMapGIQqRp10GD4I6WwA+S2+IcFyxszOY4fMLRyeTc4J8avw7BppyRDGXkb2tpv3+RWRWUhaTorMIx+elLjA4NzOa51xe+Xb6arjl1qL9Or8noxODfu4KX8L1QJaYHgg2I03WJX4VLDk5rHNzgll7eIDf8x6rqsKxzEauctjewvLS43a0Cwt+v1dWcQ1dNU11BC0vc2N7YaguBbdxlAeBcdw7p1+g8K6jLGemaXFuux7JYcThcG78nN0PC9VM1j4YXOa8uDHCwBLfi3PRY+J4LPT5efG5mfNlvbXKRf8wu24k4oqKCofS0ZZHEwMLGZQ9zQ4ZiLnbVxuq6WofiFDVyVLWvfRxvML7NZywY3vOgFySQP9o7G/OPVZqWWSWh1Xzvx4Ho43cE/d+Dh/s6Xlc/IeXmy59LXvayqp6d8j2RsF3OcGtHck6Bej4JS0owZktZcsE7gALOJJkI2A8+v9lbw/w9S000Zqm+KsmY6hyeIRtsCWl2wI5jep+H5XP+IJKeztNpea/1yy/pU9LT22s8+fgFSJ/djEeaQ08vS9nNDh1tsQsk8G1tyDA4Ft7/AA6W36ra8Z4i+HFKiSB7g7KxoeQL/wAJl7dtltONcUmYyilhcWiWAAt0d8LI/EbC2pJK1+ozP09Ne5eeas1DDi92q9jga2jfE8xyAtcLXHa4uPwKtw/CJp83JYXZbZrdL3t+S2GJ0NRLCa+dzbPe2MDQONgWizRsAGp8JYpLFUQsY6zZJ4s48PiGa1rkaDVep5Jek3GnJf2tcnnWOKyJSunx8+DDxDh6pgbnmiLRcC5tuduqxaShklNo2k2te3nsul9oGJPdUvhzkxtyOA0+Mtu4+pUeDWBsVZNa5iYMg0+MtdlNvmFyjnn6Cyyq3X5O3oY3n9NXS/Y1UXC9W+4bC42vfYLExDDJYCGzMLSRcA22W4/61rwLcywAt/DYP6LV4ni81S9rp35i3wjQNAF+wXTG8+r36a8XZzyRwV7NV+SumwqaQZmMJGuvy3UazD5IsvMaW5hcX6hb3GcRlp3iGAtYzkxHK0Ndq5gJu62997d1gfabXxv94zPeGlsJ/lJ6/ifRI5Mj91KvyWWLErjbtf2NQhCF6jxhZCEIAQhCAYUrqKYQEgVY0qoKYKoL2OWwpJBcLWtKuikVRGrPW/ZtXQMmjMtrA+h6FencWYrS+7PDnMcXDwAWNj38l83YdiRYRYra1HEj3NsXHZV7nnpq0irHZGFzrd/JarDcLdUSta0HLmaJHgXDGndx7aAn6KmrqLndb3hDHKeGGriqHkc/Kz75GTK5rjYAjqvN1U5wxtwVs9fTY05JSLcRxtlJD7lTFwkY9r3VjJMpcDd+Tw+Zb1+6ucwN4FZTOcSP3iEkgkEftBrcXK66mgwK8WaU/F4wfeNW36+FYHFlTh8NRRy4VZ3K/aSX5xaXte0sBzWPQ7dwvn4ckd8ShK5J22q3+p7Mi9ylarwYvtFy+/yFt7cuHe9/4Y3uthwhFfDMVJdYBh0udTyX/d67LbYdiWD1ETajE3A1Ly4yACcAAEtY2zRbYA79R8lpce4kpoY3U+F6R1DZBUlwkcTezW5c+xy5tbfe+VuEZTnjj0yhJONbtbbc7/Y6JqM3kv8A5mSae/DucuuRUCzb3ygznW3S9z+isRnFBq6vCo2xlgppI42+PM5xc5oJvbT4R6lRdjdMMDFKJf27pw90WV58PNJBJIyjTXS+47m2h4XrWRVtLLI/IyOeN73+LwtB1OgJ9F1x4LjklJbqU9P3VGHkacVe234Mvj+IjEJwQRpFoRY/wmrscdxz3OChvEJudDGSTlAaGxsJY05T/MtDjWL0FVisk8rne7mMNBs/M5zYQ0aAE7/l69NV8T4LUGEVTi9kEYjjblnDWgtA6NvpYenVebK5aMKnjk0lukvHH1O+OTTnJSSbOd4joOfh32m+RwdJKxkVM03ijYC5hJHQ+HT691y/DMYdWUjTsaiIG5DRbOOp2W24o4oa9jqKjsKNr2vjaWkOzandxva7j229Z8D1OHRiR9dfmCWDkWEhyAEl7/COmn9uq9sPUx9PJtPe6S5SfC+3c882pZk7+rKvaPGBXyAFpGSO2X4QMugCzPZ7WctlU6wcW8uQMNjmyB52IRx3i+H1JMlOXmTwMBLXNvGNNb7aD8fTXcJY1DA2obMSOc1rNL3t4s2w8wsKMp9EoOLukq77UdouMep1Wqd/4Zs5faU5wdnpoyXOLibga3/+Vxk0he9zur3F1h3Juu3hmwJzbOa9pH3rTOJJHy6Ln8fmow6I0Id4SXPc4EXNxl0PyPquvSuEJOMMco38rb/JjqFKUblNNL4L4MZdTNYySmBfbPnebueHbHbawso1L46qOaZ3gdHYMiaLgjKbucfoFk0eKUUoa6uDnSeLO/xbbMFgNgBf9WWNjOJ0zWBlCCA8O51wdtmi562vt3WkvftFqXz2NuS0bzTj8dznkIQvoHywQhCAEIQgGEwkmgGpBRCYQEwVa1ypCkHKgymSqZmWIHJ51SUXOkVeZRzIUKWtBsTcaD9AKHNKLaLNwKkbLVU0TwS2SeJjgL3LS8AjTVYnJRTk+xuKt0brhLhN1XIea8xwhjyJ7eAyAgNZc6bn9aX0uM4TLTvLXscGuLuU8iwlYDo9p2IILTp/MF2ftCxA03+FQxsbBHyphfM6XM4F5Bc47Xd26eeufE44rh9VUVUbM9BC9tPkzsA/ZOcXOJJufCzc/d8zf40esyKs8v5JVt3V8P73v8Hs9OLWlHLng9n2R9o812fm5OXYZbcwM3779+n00GD4dz6iCC9ubKyO/a7rXXqeDYJLVcOsp4QM7p3EXuBZs2YknXsdv7rV8M+y+vhrKeaRseSGZkj7PJOUam1hqucP4jGMcyyTWpSlS8diPHujUt4AYcV+zhM7KIhI6QgB38EPIGndb4eyKkzOBr7WcW2c6JrxraxHQ6FbgN/7ndbT908/9OO39VzmP+y3EJaqomaIiJZppAS7KSC4u1FtCbrx/rMk5QUs2i4RfC3bu+TokldIw+MeAKOkpHTw1vMeJGMYzNEcwJsTYa9CfouQwLAZqqQMiY5wDm8xwF+WwmxefLf0V3EnDs1FNyJ8mbIyTwnMMrttdNdF3mKE4VhtLJRsaHYhCG1Ej8ziSYL2awkDTM7W3/P01mnixQip65Tftb2Xz2OWmMpW1VHD8Q8MmF0joC6WCPKHVAsWBx6XGnUeqxMAwtk8vLkkEYtfMbLruBcWNS1mFzMYae0spa0OEj3i7xd1zpe21vhHnfmZIWxYkWRjK2OtDWC5OUCaw13K7wy5HrwyfuStP5Xz9TUoQuORLZvg6eb2c0rJCx9WWHKHAPyMdbXe/wAlxmM4Q+B50dy3OcIZCNJWDZwPXQj1XT+1eIitbc3vAw+fxO3HRVcbOkdSYe+XQlnhFj8GRljr3XDpMuWscpSvX+NrOueGJqajGtP5ONSsmhfYPliQhCAAhATQCQpJWQCCkEkBASTSTCAaaSFQSundRQgJBNqipNQpILccHj/EKLX/ADMPY/fC0yysMrOTPFNlDuVIyTITYOym9ibLjmi5Y5RXdM3B00e18WcYYdTVToqmk5sgZE7PkjdoW6audfQH8VXHjtLU4ZiMlJDyWxwSscC1jA57oXfyk30t6+vk3FHELq2odUOjZHmaxoY0kgBrQ0alZeB8YvpqSrpWxMcKoEGRxILAWFmgG+hPX/n87/5Djhg1etabWrbtfg9ayq6O2w/E5YOGubA9zHiYgPFgQDUAEDfp+u/O8LcaV8tbSRPq5XMfPExzdDmaXDTTVamTjST7NGGiJmXPnMtznP7TPa229u+3pqMHxIwTwzhocYZGyBh0DspvYr2Yuh9uXXFXKUmuO/Bh5Fao9e/8o2v+6juf8uN1z3E2NY2KurZC6s5YmlazIxxbyw42ykN2stIfaJIcS+0nQRF3LEYiu7IBkyXvvfquhPt1n/0cH+6T6rw/o+oxShJYlOoRi7a2aN64/JwuNR10hM9WyoJ8LDLIx4AAFmtuRYL1+s4ggpMNwyStg5zXwxtY0BpLXckG5Dz2sPquC4q9qs1bTOpnU8MbXuY5zml5d4Tm0vpqQPRabHuNJKmlpKV0UbW0gAa5uYufZgZc3+p+q9eTpMvVRxLLBRSbtJ8Ktt1+xlZIwumem8O8fUVVUNhp6Hlve15MmWNuVobrq3Vecz0Tn4vLymueGV2ZzmNd4W88eIhurQtVwzxC6jqG1DI2PLWvaGvzZfELE6LZ4Tx/NTz1dQyGEuq3Zng5g1njLrNAO1z+C3DoJdNObwK04pK33vz4L60ZRSl8nQ+17B5nVrHRQvc0wgBzGudrncbGw3sQde4VHtLid7nhr3ubcRiMts5r2ubE24Id4tNr91UfbFV5ZByIBndmBtJ4Pl4vJcViFe+eWSWQ3dI9zz2ueydH0udLHHKklDje7tV9i5cuOpaXbZipKTm2Ubr7Z4AQhCAYKMySEA7oukhANAVnKUhEpaLTKwhW8tLIliiCankCeQK2XSQCZU8oTyhBRUpNUyAoh2401VI1QWScmCk86qAdlFymq3KASEBCoEhK6ZUAiUkFCEBJBQgGpRmxUEXVBOR11XZNCASEJoBIQhACE0kBtDQN81iuY27Rf5qDXm4BcdfMolC4xi06bO0pJ7pG5ZhcbhdrvxSOFt/RWmjce5/FbTBsI54ncZmRiCCSa7zbOW2tE0XuXEmwtf01E9OS/qOiyRf9JGWiaC3Te/4I9yCjzczImfycz5m5vr6BbbhWClFVGa5r3QgPL2MuXOOQ5RoRYXtquscbe1mNa50mrNIPJRNM0a3Gy3PE2BQNmaygfJODDHJLla54jldq5gIGoGmpHkqIqSiFBM6R8nvnPY2GMXDBFbxuf0/rcLXpy+TLyL4NUxjbC9ljSbmy6F3BNUKAYiWt5Dn5Ac1nXzZb5TuL6aLBZw7OYJanIRHEYw5x8PxkhpAO406LDkoumzahKa2Rq7qDll02GyyX5Ub3ZfiIBIGhOp+QPosUhbvscBkoc/QjXW2iQbfZINKAiFIHukGIyFCEXb6IRZBaoBFJS5ZsT2sD9Ug0oWhJJ5UWVIJCdkrIATSsiyAEIshAATSQgBCLIQFrNwpTFVXUlmt7NXtRfQ0rpHtY34nEADuSbAeq9Gxj2PT0lOJZKuK5Ia6MA+EkbXvrqbbLzmlkIddt7+W63Y4hqC17C91pC0vJu4kt23V2rk6Q09/JuuHKcQTNjnga9jZ28xwF2kA+IE69xpbuvU58Uw6hjFUyjDw6mc+wa1ti5+VrBm3uNDbYDqvFYMXkazIJfCXFxFhubDf6Lf8AFfHM9dDTwPEEbILFgjDgSQzIL3J0t0XL04KfqN+Dq5Jqo3wbb2T8aUtJNWvqG5Oc3O1wGjGtzOMQ663Fh5LmMTwySrrppLNi94lM+W9+UyUcwZgNiGkXUMMx73emracMhe6sDGmZ1y+Jrb/ANr679FTwzxVNQc004izyty817c72NsQclzYb/gvTqUjyuDXBlz4XM8UtLBWCcSzPjigDnFsZBH7QtF8rTmdrYfCTtqs+t4uElLLBV01zHTR0lHk8EUb43+KZx+87fy1Pda/g+vpWNq46pus8YbHNbM6ItObwi3xOIAvpoSvYZMSwZ0cMc0sB5dO13NDbtbJcDONNxroehIO6509Vvc6651SPDMGxCcNdSRzNiZUOvK82bo1p0c7fL5Dc7AnRS4u4RNCYGvqIZHzRmR7Izcw66Ncb2uQfwPkT1/CfE2FUTZeZTc+TNJkkcxmW2YZCAb5dBfTULiOLcabVVUs7IWQiQk8tmw8/mr9TlpjHj6moiGv0P5JXREdT8j+SSgJAqJO6RckVKIO6WdRCYCoMqGUct7bC7nMN+oAv/dY5d/VWwPFnDqctvoSseTdZXJt/yokB3UXnsogoLlowBSTzJKgEwUkwEAFJMpIAQhCAEIQgGpMKny0xGoUlBMWm4NunRZBqCdyVjiJSbEVGkzabotD1ZnPkqOWU8hSjSZeC5IRkqjXzRd3mlMWjLbC5XGWS1tbWt9FgB7u5U/eX2+IrLTNao+S4t7hYdSBfRZsBLmOJ6HUnoFhSnf8AWisW2znNJcEIxv8AIpFyGHU/IqN1owIlIlCRKpBJ5kkkBdCd1VIdSpwnf5KsrK5NPhCQhC0ZBMJJhAJF0IQDKSChACEIQAhCEBsGxqYiSbIrWyLNCyIjUhH5K5jgr2zAJRLZh+7k9E/dSsw1gUXVPyVoqbMXkWTEB32Hcq11QOirM990otlbm9vVQMayNEzZKLZTBIW3BtY9OiwZDqfmrqh/iP4KkDVKoN2iRisoiJScUiSoZD3dRNMVLOU85U3BUadyXJPZW50i/RLYKmaZvkokKQO/66qL91S9hWRlSurI3KshCydlbmTYs2CgNTyFX2SITUa0spLSllVpCS0mZKrJ2U7ougIWRZTuhAZAepCRCEBLnJmTuUIQoucgSIQqAD1IOQhAWZ9EByEKGkiqcbKkuQhAxXQShChkV0IQgEolCEBAD8UpN00KjsQTa5NCEHmVkTtUIUfAJkqIbqhC5nUk4JBvkmhaXAa3K5N1GySFpHN8ghCFQf/Z"/>
          <p:cNvSpPr>
            <a:spLocks noChangeAspect="1" noChangeArrowheads="1"/>
          </p:cNvSpPr>
          <p:nvPr/>
        </p:nvSpPr>
        <p:spPr bwMode="auto">
          <a:xfrm>
            <a:off x="76200" y="-906463"/>
            <a:ext cx="2409825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8" name="Picture 20" descr="http://t1.gstatic.com/images?q=tbn:ANd9GcTJl-c3eWkeUHRwvgCnGa4kMrzXnhQIztZ5UDAw_Q-0hQLnLSv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2403661" cy="2200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if the file is empty?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0"/>
            <a:ext cx="8686800" cy="6629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newfile.eof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inputline.length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 0 )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you got something so parse the input line into fields and convert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(',');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][0] = 		 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(0,firstcomma);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inputline.find(',',firstcomma+1);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][1] = 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(firstcomma+1,lastcomma-firstcomma – 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 = inputline.substr(lastcomma+1);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 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design: do you count a blank line as a record?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	// read next line from 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7010400" y="1600200"/>
            <a:ext cx="1905000" cy="2057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0" name="Shape 9"/>
          <p:cNvCxnSpPr>
            <a:stCxn id="7" idx="1"/>
          </p:cNvCxnSpPr>
          <p:nvPr/>
        </p:nvCxnSpPr>
        <p:spPr>
          <a:xfrm rot="10800000">
            <a:off x="3429000" y="1676400"/>
            <a:ext cx="3581400" cy="9525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010400" y="1524000"/>
            <a:ext cx="905752" cy="942975"/>
          </a:xfrm>
          <a:prstGeom prst="rect">
            <a:avLst/>
          </a:prstGeom>
        </p:spPr>
      </p:pic>
      <p:sp>
        <p:nvSpPr>
          <p:cNvPr id="12" name="Curved Left Arrow 11"/>
          <p:cNvSpPr/>
          <p:nvPr/>
        </p:nvSpPr>
        <p:spPr>
          <a:xfrm>
            <a:off x="3352800" y="2209800"/>
            <a:ext cx="838200" cy="3962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0"/>
            <a:ext cx="8686800" cy="6629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newfile.eof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inputline.length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 0 )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you got something so parse the input line into fields and convert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(',');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][0] = 		 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(0,firstcomma);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inputline.find(',',firstcomma+1);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][1] = 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(firstcomma+1,lastcomma-firstcomma – 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 = inputline.substr(lastcomma+1);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 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design: do you count a blank line as a record?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	// read next line from 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2" name="Folded Corner 41"/>
          <p:cNvSpPr/>
          <p:nvPr/>
        </p:nvSpPr>
        <p:spPr>
          <a:xfrm>
            <a:off x="7010400" y="1447800"/>
            <a:ext cx="1905000" cy="21336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025,099,5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</a:p>
          <a:p>
            <a:r>
              <a:rPr lang="en-US" sz="1200" dirty="0" smtClean="0">
                <a:latin typeface="Courier"/>
                <a:cs typeface="Courier"/>
              </a:rPr>
              <a:t>140,150,6</a:t>
            </a:r>
          </a:p>
          <a:p>
            <a:r>
              <a:rPr lang="en-US" sz="1200" dirty="0" smtClean="0">
                <a:latin typeface="Courier"/>
                <a:cs typeface="Courier"/>
              </a:rPr>
              <a:t>151,177,8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if the file </a:t>
            </a:r>
            <a:r>
              <a:rPr lang="en-US" i="1" dirty="0" smtClean="0">
                <a:solidFill>
                  <a:srgbClr val="FF0000"/>
                </a:solidFill>
              </a:rPr>
              <a:t>isn't</a:t>
            </a:r>
            <a:r>
              <a:rPr lang="en-US" dirty="0" smtClean="0">
                <a:solidFill>
                  <a:srgbClr val="FF0000"/>
                </a:solidFill>
              </a:rPr>
              <a:t> empty?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10" name="Shape 9"/>
          <p:cNvCxnSpPr/>
          <p:nvPr/>
        </p:nvCxnSpPr>
        <p:spPr>
          <a:xfrm rot="10800000" flipV="1">
            <a:off x="3505200" y="1600200"/>
            <a:ext cx="3581400" cy="762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hape 9"/>
          <p:cNvCxnSpPr/>
          <p:nvPr/>
        </p:nvCxnSpPr>
        <p:spPr>
          <a:xfrm rot="5400000">
            <a:off x="3505200" y="2133600"/>
            <a:ext cx="3733800" cy="3124200"/>
          </a:xfrm>
          <a:prstGeom prst="bentConnector3">
            <a:avLst>
              <a:gd name="adj1" fmla="val 100417"/>
            </a:avLst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4200" y="1828800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1981200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2133600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34200" y="2286000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34200" y="2513012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34200" y="2665412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2894012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3046412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4200" y="3275012"/>
            <a:ext cx="152400" cy="1588"/>
          </a:xfrm>
          <a:prstGeom prst="line">
            <a:avLst/>
          </a:prstGeom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304800"/>
            <a:ext cx="8686800" cy="6629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newfile.eof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inputline.length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 0 )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you got something so parse the input line into fields and convert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(',');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][0] = 		 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(0,firstcomma);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inputline.find(',',firstcomma+1);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][1] = 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(firstcomma+1,lastcomma-firstcomma – 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 = inputline.substr(lastcomma+1);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 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design: do you count a blank line as a record?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	// read next line from 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7010400" y="1066800"/>
            <a:ext cx="1905000" cy="21336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025,099,5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140,150,6</a:t>
            </a:r>
          </a:p>
          <a:p>
            <a:r>
              <a:rPr lang="en-US" sz="1200" dirty="0" smtClean="0">
                <a:latin typeface="Courier"/>
                <a:cs typeface="Courier"/>
              </a:rPr>
              <a:t>151,177,8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about a blank line?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V="1">
            <a:off x="3810000" y="2667000"/>
            <a:ext cx="3429000" cy="381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0"/>
            <a:ext cx="8686800" cy="6629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[120][3];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 );</a:t>
            </a:r>
          </a:p>
          <a:p>
            <a:pPr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newfile.eof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inputline.length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 0 )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you got something so parse the input line into fields and convert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(',');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][0] = 		 </a:t>
            </a: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(0,firstcomma);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lastcomma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inputline.find(',',firstcomma+1);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][1] = 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(firstcomma+1,lastcomma-firstcomma – 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][2] = inputline.substr(lastcomma+1);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++; 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design: do you count a blank line as a record?</a:t>
            </a:r>
          </a:p>
          <a:p>
            <a:pPr lvl="1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	// read next line from 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12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newfile.close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6934200" y="1066800"/>
            <a:ext cx="1905000" cy="21336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001,003,2</a:t>
            </a:r>
          </a:p>
          <a:p>
            <a:r>
              <a:rPr lang="en-US" sz="1200" dirty="0" smtClean="0">
                <a:latin typeface="Courier"/>
                <a:cs typeface="Courier"/>
              </a:rPr>
              <a:t>004,008,3</a:t>
            </a:r>
          </a:p>
          <a:p>
            <a:r>
              <a:rPr lang="en-US" sz="1200" dirty="0" smtClean="0">
                <a:latin typeface="Courier"/>
                <a:cs typeface="Courier"/>
              </a:rPr>
              <a:t>009,011,4</a:t>
            </a:r>
          </a:p>
          <a:p>
            <a:r>
              <a:rPr lang="en-US" sz="1200" dirty="0" smtClean="0">
                <a:latin typeface="Courier"/>
                <a:cs typeface="Courier"/>
              </a:rPr>
              <a:t>012,020,4</a:t>
            </a:r>
          </a:p>
          <a:p>
            <a:r>
              <a:rPr lang="en-US" sz="1200" dirty="0" smtClean="0">
                <a:latin typeface="Courier"/>
                <a:cs typeface="Courier"/>
              </a:rPr>
              <a:t>021,024,3</a:t>
            </a:r>
          </a:p>
          <a:p>
            <a:r>
              <a:rPr lang="en-US" sz="1200" dirty="0" smtClean="0">
                <a:latin typeface="Courier"/>
                <a:cs typeface="Courier"/>
              </a:rPr>
              <a:t>025,099,5</a:t>
            </a:r>
          </a:p>
          <a:p>
            <a:r>
              <a:rPr lang="en-US" sz="1200" dirty="0" smtClean="0">
                <a:latin typeface="Courier"/>
                <a:cs typeface="Courier"/>
              </a:rPr>
              <a:t>100,120,5</a:t>
            </a:r>
          </a:p>
          <a:p>
            <a:r>
              <a:rPr lang="en-US" sz="1200" dirty="0" smtClean="0">
                <a:latin typeface="Courier"/>
                <a:cs typeface="Courier"/>
              </a:rPr>
              <a:t>121,139,4</a:t>
            </a:r>
          </a:p>
          <a:p>
            <a:r>
              <a:rPr lang="en-US" sz="1200" dirty="0" smtClean="0">
                <a:latin typeface="Courier"/>
                <a:cs typeface="Courier"/>
              </a:rPr>
              <a:t>140,150,6</a:t>
            </a:r>
          </a:p>
          <a:p>
            <a:r>
              <a:rPr lang="en-US" sz="1200" dirty="0" smtClean="0">
                <a:latin typeface="Courier"/>
                <a:cs typeface="Courier"/>
              </a:rPr>
              <a:t>151,177,8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What about &gt;8 lines?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971800" y="2209800"/>
            <a:ext cx="4038600" cy="457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time to be happy!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of the biggest problems have been fixed!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27432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9067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eof</a:t>
            </a:r>
            <a:r>
              <a:rPr lang="en-US" dirty="0" smtClean="0"/>
              <a:t>() is </a:t>
            </a:r>
            <a:r>
              <a:rPr lang="en-US" u="sng" dirty="0" smtClean="0">
                <a:solidFill>
                  <a:srgbClr val="FF0000"/>
                </a:solidFill>
              </a:rPr>
              <a:t>not the same as a blank line</a:t>
            </a:r>
          </a:p>
          <a:p>
            <a:pPr lvl="1"/>
            <a:r>
              <a:rPr lang="en-US" dirty="0" err="1" smtClean="0"/>
              <a:t>eof</a:t>
            </a:r>
            <a:r>
              <a:rPr lang="en-US" dirty="0" smtClean="0"/>
              <a:t>() is </a:t>
            </a:r>
          </a:p>
          <a:p>
            <a:pPr lvl="2"/>
            <a:r>
              <a:rPr lang="en-US" dirty="0" smtClean="0"/>
              <a:t>a function that checks an internal status flag, </a:t>
            </a:r>
          </a:p>
          <a:p>
            <a:pPr lvl="2"/>
            <a:r>
              <a:rPr lang="en-US" dirty="0" smtClean="0"/>
              <a:t>looking for a flag set by "no more characters </a:t>
            </a:r>
            <a:r>
              <a:rPr lang="en-US" i="1" dirty="0" smtClean="0"/>
              <a:t>in the stream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the absence of something</a:t>
            </a:r>
            <a:r>
              <a:rPr lang="en-US" dirty="0" smtClean="0"/>
              <a:t> (like "dark" is really the "absence of light")</a:t>
            </a:r>
          </a:p>
          <a:p>
            <a:pPr lvl="1"/>
            <a:r>
              <a:rPr lang="en-US" dirty="0" err="1" smtClean="0"/>
              <a:t>eof</a:t>
            </a:r>
            <a:r>
              <a:rPr lang="en-US" dirty="0" smtClean="0"/>
              <a:t>() is </a:t>
            </a:r>
            <a:r>
              <a:rPr lang="en-US" u="sng" dirty="0" smtClean="0"/>
              <a:t>not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 thing</a:t>
            </a:r>
          </a:p>
          <a:p>
            <a:pPr lvl="2"/>
            <a:r>
              <a:rPr lang="en-US" dirty="0" smtClean="0"/>
              <a:t>a character or set of characters</a:t>
            </a:r>
          </a:p>
          <a:p>
            <a:pPr lvl="1"/>
            <a:r>
              <a:rPr lang="en-US" dirty="0" smtClean="0"/>
              <a:t>Note: a "blank line" is actually OD OA (carriage return &amp; line feed)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And:</a:t>
            </a:r>
          </a:p>
          <a:p>
            <a:pPr lvl="1"/>
            <a:r>
              <a:rPr lang="en-US" dirty="0" smtClean="0"/>
              <a:t> Check return values on </a:t>
            </a:r>
            <a:r>
              <a:rPr lang="en-US" dirty="0" smtClean="0">
                <a:latin typeface="Courier"/>
                <a:cs typeface="Courier"/>
              </a:rPr>
              <a:t>find </a:t>
            </a:r>
            <a:r>
              <a:rPr lang="en-US" dirty="0" smtClean="0"/>
              <a:t>functions:</a:t>
            </a:r>
            <a:r>
              <a:rPr lang="en-US" sz="1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pPr>
              <a:buNone/>
            </a:pPr>
            <a:endParaRPr lang="en-US" sz="1200" dirty="0" smtClean="0">
              <a:solidFill>
                <a:schemeClr val="tx1"/>
              </a:solidFill>
              <a:latin typeface="Courier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inputline.find_first_of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(',');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firstcomma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string::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ziptable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][0]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inputline.substr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(0,firstcomma);</a:t>
            </a:r>
          </a:p>
          <a:p>
            <a:pPr lvl="1">
              <a:buNone/>
            </a:pPr>
            <a:r>
              <a:rPr lang="en-US" sz="1514" b="1" dirty="0" smtClean="0">
                <a:latin typeface="Courier"/>
                <a:cs typeface="Courier"/>
              </a:rPr>
              <a:t>                                      </a:t>
            </a:r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934200" y="1295400"/>
            <a:ext cx="19177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Design decisions:</a:t>
            </a:r>
          </a:p>
          <a:p>
            <a:pPr lvl="2"/>
            <a:r>
              <a:rPr lang="en-US" dirty="0" smtClean="0"/>
              <a:t>If it is a blank line:</a:t>
            </a:r>
          </a:p>
          <a:p>
            <a:pPr lvl="3"/>
            <a:r>
              <a:rPr lang="en-US" dirty="0" smtClean="0"/>
              <a:t>do you keep it?</a:t>
            </a:r>
          </a:p>
          <a:p>
            <a:pPr lvl="3"/>
            <a:r>
              <a:rPr lang="en-US" dirty="0" smtClean="0"/>
              <a:t>ignore it?</a:t>
            </a:r>
          </a:p>
          <a:p>
            <a:pPr lvl="3"/>
            <a:r>
              <a:rPr lang="en-US" dirty="0" smtClean="0"/>
              <a:t>stop reading the file?</a:t>
            </a:r>
          </a:p>
          <a:p>
            <a:pPr lvl="2"/>
            <a:r>
              <a:rPr lang="en-US" dirty="0" smtClean="0"/>
              <a:t>If it is an incomplete line,</a:t>
            </a:r>
          </a:p>
          <a:p>
            <a:pPr lvl="3"/>
            <a:r>
              <a:rPr lang="en-US" dirty="0" smtClean="0"/>
              <a:t>do you keep it?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f so, what goes in the remaining variables?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It all comes back to:</a:t>
            </a:r>
          </a:p>
          <a:p>
            <a:pPr lvl="1"/>
            <a:r>
              <a:rPr lang="en-US" dirty="0" smtClean="0"/>
              <a:t>complexity vs. reliability</a:t>
            </a:r>
          </a:p>
          <a:p>
            <a:pPr lvl="1"/>
            <a:r>
              <a:rPr lang="en-US" dirty="0" smtClean="0"/>
              <a:t>knowing your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685800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file:</a:t>
            </a:r>
          </a:p>
          <a:p>
            <a:pPr lvl="1">
              <a:buNone/>
            </a:pPr>
            <a:r>
              <a:rPr lang="en-US" b="1" dirty="0" smtClean="0"/>
              <a:t>(n.) A collection of data, information, or executable code that is stored on </a:t>
            </a:r>
            <a:r>
              <a:rPr lang="en-US" b="1" dirty="0" smtClean="0">
                <a:solidFill>
                  <a:srgbClr val="0070C0"/>
                </a:solidFill>
              </a:rPr>
              <a:t>media</a:t>
            </a:r>
            <a:r>
              <a:rPr lang="en-US" b="1" dirty="0" smtClean="0"/>
              <a:t> (disk, iPod, flash drive, etc.).  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Every file has a </a:t>
            </a:r>
            <a:r>
              <a:rPr lang="en-US" b="1" i="1" dirty="0" smtClean="0"/>
              <a:t>file name </a:t>
            </a:r>
            <a:r>
              <a:rPr lang="en-US" b="1" dirty="0" smtClean="0"/>
              <a:t>that the hardware's operating system can use to </a:t>
            </a:r>
            <a:r>
              <a:rPr lang="en-US" b="1" dirty="0" smtClean="0">
                <a:solidFill>
                  <a:srgbClr val="0070C0"/>
                </a:solidFill>
              </a:rPr>
              <a:t>identify</a:t>
            </a:r>
            <a:r>
              <a:rPr lang="en-US" b="1" dirty="0" smtClean="0"/>
              <a:t> the file.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Files usually have a path name the hardware's operating system can use to </a:t>
            </a:r>
            <a:r>
              <a:rPr lang="en-US" b="1" dirty="0" smtClean="0">
                <a:solidFill>
                  <a:srgbClr val="0070C0"/>
                </a:solidFill>
              </a:rPr>
              <a:t>locate</a:t>
            </a:r>
            <a:r>
              <a:rPr lang="en-US" b="1" dirty="0" smtClean="0"/>
              <a:t> the file.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304800"/>
            <a:ext cx="1333500" cy="128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files?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C/C++ does not natively know about the OS's file system</a:t>
            </a:r>
          </a:p>
          <a:p>
            <a:pPr lvl="1"/>
            <a:r>
              <a:rPr lang="en-US" dirty="0" smtClean="0"/>
              <a:t>Program will read from or write to:</a:t>
            </a:r>
          </a:p>
          <a:p>
            <a:pPr lvl="2"/>
            <a:r>
              <a:rPr lang="en-US" dirty="0" smtClean="0"/>
              <a:t>A specific location (full path) – </a:t>
            </a:r>
            <a:r>
              <a:rPr lang="en-US" b="1" dirty="0" smtClean="0">
                <a:solidFill>
                  <a:srgbClr val="FF0000"/>
                </a:solidFill>
              </a:rPr>
              <a:t>this is the best way</a:t>
            </a:r>
            <a:r>
              <a:rPr lang="en-US" dirty="0" smtClean="0"/>
              <a:t>:</a:t>
            </a:r>
          </a:p>
          <a:p>
            <a:pPr lvl="3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lvl="3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"C:\\My Documents\\Data\\Test.txt"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default location (system dependent)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8824" y="152400"/>
            <a:ext cx="807976" cy="1423827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114800" y="3276600"/>
            <a:ext cx="2362200" cy="2057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double back-</a:t>
            </a:r>
          </a:p>
          <a:p>
            <a:pPr algn="ctr"/>
            <a:r>
              <a:rPr lang="en-US" dirty="0" smtClean="0"/>
              <a:t>slashes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files?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9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 you run from Windows Explorer or CMD prompt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Debug </a:t>
            </a:r>
            <a:r>
              <a:rPr lang="en-US" dirty="0" smtClean="0"/>
              <a:t>Folder where the </a:t>
            </a:r>
            <a:r>
              <a:rPr lang="en-US" dirty="0" smtClean="0">
                <a:solidFill>
                  <a:srgbClr val="FF0000"/>
                </a:solidFill>
              </a:rPr>
              <a:t>.exe </a:t>
            </a:r>
            <a:r>
              <a:rPr lang="en-US" dirty="0" smtClean="0"/>
              <a:t>file is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If you run from </a:t>
            </a:r>
            <a:r>
              <a:rPr lang="en-US" u="sng" dirty="0" smtClean="0"/>
              <a:t>within</a:t>
            </a:r>
            <a:r>
              <a:rPr lang="en-US" dirty="0" smtClean="0"/>
              <a:t> Visual Studio:</a:t>
            </a:r>
          </a:p>
          <a:p>
            <a:pPr lvl="2"/>
            <a:r>
              <a:rPr lang="en-US" dirty="0" smtClean="0"/>
              <a:t>Folder where the .</a:t>
            </a:r>
            <a:r>
              <a:rPr lang="en-US" dirty="0" err="1" smtClean="0"/>
              <a:t>cpp</a:t>
            </a:r>
            <a:r>
              <a:rPr lang="en-US" dirty="0" smtClean="0"/>
              <a:t> file is (folder name matches project name)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			OR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/>
              <a:t>other </a:t>
            </a:r>
            <a:r>
              <a:rPr lang="en-US" b="1" dirty="0" smtClean="0">
                <a:solidFill>
                  <a:srgbClr val="FF0000"/>
                </a:solidFill>
              </a:rPr>
              <a:t>Debug </a:t>
            </a:r>
            <a:r>
              <a:rPr lang="en-US" dirty="0" smtClean="0"/>
              <a:t>folder (subfolder of source code folder)</a:t>
            </a:r>
          </a:p>
          <a:p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705600" y="1219200"/>
            <a:ext cx="1219200" cy="5334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Visual Studio Projects</a:t>
            </a:r>
            <a:endParaRPr lang="en-US" sz="14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705600" y="2362200"/>
            <a:ext cx="1219200" cy="5334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 7</a:t>
            </a:r>
            <a:endParaRPr lang="en-US" sz="14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715000" y="3810000"/>
            <a:ext cx="1219200" cy="5334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 7</a:t>
            </a:r>
            <a:endParaRPr lang="en-US" sz="14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7315200" y="3810000"/>
            <a:ext cx="1219200" cy="5334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Debug</a:t>
            </a:r>
            <a:endParaRPr lang="en-US" sz="1400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5181600" y="5105400"/>
            <a:ext cx="1219200" cy="53340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Debug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4445913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Lab7.cpp</a:t>
            </a:r>
          </a:p>
          <a:p>
            <a:r>
              <a:rPr lang="en-US" sz="1100" dirty="0" err="1" smtClean="0"/>
              <a:t>Data.txt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44196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Lab7.exe</a:t>
            </a:r>
          </a:p>
          <a:p>
            <a:r>
              <a:rPr lang="en-US" sz="1100" dirty="0" err="1" smtClean="0"/>
              <a:t>Data.txt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9718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Lab7.sln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56819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Data.txt</a:t>
            </a:r>
            <a:endParaRPr lang="en-US" sz="11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6323806" y="4344194"/>
            <a:ext cx="153194" cy="381794"/>
            <a:chOff x="6323806" y="4344194"/>
            <a:chExt cx="153194" cy="381794"/>
          </a:xfrm>
        </p:grpSpPr>
        <p:cxnSp>
          <p:nvCxnSpPr>
            <p:cNvPr id="20" name="Straight Connector 19"/>
            <p:cNvCxnSpPr>
              <a:stCxn id="9" idx="1"/>
            </p:cNvCxnSpPr>
            <p:nvPr/>
          </p:nvCxnSpPr>
          <p:spPr>
            <a:xfrm rot="5400000">
              <a:off x="6134100" y="4533900"/>
              <a:ext cx="381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24600" y="45720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24600" y="47244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695406" y="4343400"/>
            <a:ext cx="153194" cy="381794"/>
            <a:chOff x="6323806" y="4344194"/>
            <a:chExt cx="153194" cy="381794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6134100" y="4533900"/>
              <a:ext cx="381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324600" y="45720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24600" y="47244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rot="5400000">
            <a:off x="5372497" y="5751909"/>
            <a:ext cx="2293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87194" y="5865812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048103" y="3010297"/>
            <a:ext cx="2293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62800" y="3124200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1"/>
            <a:endCxn id="8" idx="3"/>
          </p:cNvCxnSpPr>
          <p:nvPr/>
        </p:nvCxnSpPr>
        <p:spPr>
          <a:xfrm rot="5400000">
            <a:off x="7010400" y="2057400"/>
            <a:ext cx="609600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9" idx="3"/>
          </p:cNvCxnSpPr>
          <p:nvPr/>
        </p:nvCxnSpPr>
        <p:spPr>
          <a:xfrm rot="5400000">
            <a:off x="6287294" y="2932906"/>
            <a:ext cx="914400" cy="8397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3"/>
          </p:cNvCxnSpPr>
          <p:nvPr/>
        </p:nvCxnSpPr>
        <p:spPr>
          <a:xfrm rot="16200000" flipH="1">
            <a:off x="7124700" y="3009900"/>
            <a:ext cx="838200" cy="762000"/>
          </a:xfrm>
          <a:prstGeom prst="bentConnector3">
            <a:avLst>
              <a:gd name="adj1" fmla="val 59396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1"/>
            <a:endCxn id="11" idx="3"/>
          </p:cNvCxnSpPr>
          <p:nvPr/>
        </p:nvCxnSpPr>
        <p:spPr>
          <a:xfrm rot="5400000">
            <a:off x="5676900" y="4457700"/>
            <a:ext cx="762000" cy="5334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1981200"/>
            <a:ext cx="807976" cy="1423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files?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9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Code::Blocks: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you run from Windows Explorer or CMD prompt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bin/Debug </a:t>
            </a:r>
            <a:r>
              <a:rPr lang="en-US" dirty="0"/>
              <a:t>Folder where the </a:t>
            </a:r>
            <a:r>
              <a:rPr lang="en-US" dirty="0">
                <a:solidFill>
                  <a:srgbClr val="FF0000"/>
                </a:solidFill>
              </a:rPr>
              <a:t>.exe </a:t>
            </a:r>
            <a:r>
              <a:rPr lang="en-US" dirty="0"/>
              <a:t>file </a:t>
            </a:r>
            <a:r>
              <a:rPr lang="en-US" dirty="0" smtClean="0"/>
              <a:t>is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You should always test from 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run from within CB: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the first level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where the .</a:t>
            </a:r>
            <a:r>
              <a:rPr lang="en-US" dirty="0" err="1" smtClean="0">
                <a:solidFill>
                  <a:srgbClr val="C00000"/>
                </a:solidFill>
              </a:rPr>
              <a:t>cpp</a:t>
            </a:r>
            <a:r>
              <a:rPr lang="en-US" dirty="0" smtClean="0">
                <a:solidFill>
                  <a:srgbClr val="C00000"/>
                </a:solidFill>
              </a:rPr>
              <a:t> file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705600" y="1219200"/>
            <a:ext cx="1219200" cy="533400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Programs</a:t>
            </a:r>
            <a:endParaRPr lang="en-US" sz="14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705600" y="2362200"/>
            <a:ext cx="1219200" cy="53340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 7</a:t>
            </a:r>
            <a:endParaRPr lang="en-US" sz="14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391400" y="3810000"/>
            <a:ext cx="1219200" cy="5334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</a:t>
            </a:r>
            <a:endParaRPr lang="en-US" sz="14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7467600" y="4648200"/>
            <a:ext cx="1219200" cy="5334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Debug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29718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Lab7.cpp</a:t>
            </a:r>
          </a:p>
          <a:p>
            <a:r>
              <a:rPr lang="en-US" sz="1100" dirty="0" err="1" smtClean="0"/>
              <a:t>Data.txt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2578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Lab7.exe</a:t>
            </a:r>
          </a:p>
          <a:p>
            <a:r>
              <a:rPr lang="en-US" sz="1100" dirty="0" err="1" smtClean="0"/>
              <a:t>Data.txt</a:t>
            </a:r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239000" y="2895600"/>
            <a:ext cx="153194" cy="381794"/>
            <a:chOff x="7239000" y="2895600"/>
            <a:chExt cx="153194" cy="381794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7049294" y="3085306"/>
              <a:ext cx="381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39794" y="3275806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239000" y="31242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Elbow Connector 37"/>
          <p:cNvCxnSpPr>
            <a:stCxn id="7" idx="1"/>
            <a:endCxn id="8" idx="3"/>
          </p:cNvCxnSpPr>
          <p:nvPr/>
        </p:nvCxnSpPr>
        <p:spPr>
          <a:xfrm rot="5400000">
            <a:off x="7010400" y="2057400"/>
            <a:ext cx="609600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9" idx="3"/>
          </p:cNvCxnSpPr>
          <p:nvPr/>
        </p:nvCxnSpPr>
        <p:spPr>
          <a:xfrm rot="16200000" flipH="1">
            <a:off x="7162800" y="2971800"/>
            <a:ext cx="914400" cy="762000"/>
          </a:xfrm>
          <a:prstGeom prst="bentConnector3">
            <a:avLst>
              <a:gd name="adj1" fmla="val 69843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1981200"/>
            <a:ext cx="807976" cy="1423827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7924006" y="5180806"/>
            <a:ext cx="153194" cy="381794"/>
            <a:chOff x="7239000" y="2895600"/>
            <a:chExt cx="153194" cy="381794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7049294" y="3085306"/>
              <a:ext cx="381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239794" y="3275806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239000" y="3124200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Elbow Connector 45"/>
          <p:cNvCxnSpPr>
            <a:stCxn id="9" idx="1"/>
            <a:endCxn id="10" idx="3"/>
          </p:cNvCxnSpPr>
          <p:nvPr/>
        </p:nvCxnSpPr>
        <p:spPr>
          <a:xfrm rot="16200000" flipH="1">
            <a:off x="7886700" y="4457700"/>
            <a:ext cx="304800" cy="762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files?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91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Xcode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you run from </a:t>
            </a:r>
            <a:r>
              <a:rPr lang="en-US" dirty="0" smtClean="0"/>
              <a:t>Terminal: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Derived Data/</a:t>
            </a:r>
            <a:r>
              <a:rPr lang="en-US" b="1" dirty="0" err="1" smtClean="0">
                <a:solidFill>
                  <a:srgbClr val="FF0000"/>
                </a:solidFill>
              </a:rPr>
              <a:t>projectname</a:t>
            </a:r>
            <a:r>
              <a:rPr lang="en-US" b="1" dirty="0" smtClean="0">
                <a:solidFill>
                  <a:srgbClr val="FF0000"/>
                </a:solidFill>
              </a:rPr>
              <a:t>/Build/Products/Debug</a:t>
            </a:r>
          </a:p>
          <a:p>
            <a:pPr lvl="2"/>
            <a:r>
              <a:rPr lang="en-US" dirty="0" smtClean="0"/>
              <a:t>Folder </a:t>
            </a:r>
            <a:r>
              <a:rPr lang="en-US" dirty="0"/>
              <a:t>where the </a:t>
            </a:r>
            <a:r>
              <a:rPr lang="en-US" dirty="0">
                <a:solidFill>
                  <a:srgbClr val="FF0000"/>
                </a:solidFill>
              </a:rPr>
              <a:t>.exe </a:t>
            </a:r>
            <a:r>
              <a:rPr lang="en-US" dirty="0"/>
              <a:t>file </a:t>
            </a:r>
            <a:r>
              <a:rPr lang="en-US" dirty="0" smtClean="0"/>
              <a:t>is</a:t>
            </a:r>
          </a:p>
          <a:p>
            <a:pPr lvl="2"/>
            <a:r>
              <a:rPr lang="en-US" dirty="0" smtClean="0"/>
              <a:t>Derived Data location is an </a:t>
            </a:r>
            <a:r>
              <a:rPr lang="en-US" dirty="0" err="1" smtClean="0"/>
              <a:t>Xcode</a:t>
            </a:r>
            <a:r>
              <a:rPr lang="en-US" dirty="0" smtClean="0"/>
              <a:t> Preference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You should </a:t>
            </a:r>
            <a:r>
              <a:rPr lang="en-US" u="sng" dirty="0" smtClean="0"/>
              <a:t>always</a:t>
            </a:r>
            <a:r>
              <a:rPr lang="en-US" dirty="0" smtClean="0"/>
              <a:t> test from 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run from within CB: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project folder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where .</a:t>
            </a:r>
            <a:r>
              <a:rPr lang="en-US" dirty="0" err="1" smtClean="0">
                <a:solidFill>
                  <a:srgbClr val="C00000"/>
                </a:solidFill>
              </a:rPr>
              <a:t>cpp</a:t>
            </a:r>
            <a:r>
              <a:rPr lang="en-US" dirty="0" smtClean="0">
                <a:solidFill>
                  <a:srgbClr val="C00000"/>
                </a:solidFill>
              </a:rPr>
              <a:t> files 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3200400"/>
            <a:ext cx="807976" cy="14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81200"/>
            <a:ext cx="1954503" cy="214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FILES?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smtClean="0"/>
              <a:t>system- and IDE-dependent</a:t>
            </a:r>
            <a:r>
              <a:rPr lang="en-US" dirty="0"/>
              <a:t>; you just have to try it…</a:t>
            </a:r>
          </a:p>
          <a:p>
            <a:r>
              <a:rPr lang="en-US" dirty="0"/>
              <a:t>…and find the file (look at </a:t>
            </a:r>
            <a:r>
              <a:rPr lang="en-US" b="1" dirty="0">
                <a:solidFill>
                  <a:srgbClr val="3366FF"/>
                </a:solidFill>
              </a:rPr>
              <a:t>time stamp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Be sure you know where the file is!</a:t>
            </a:r>
          </a:p>
          <a:p>
            <a:endParaRPr lang="en-US" dirty="0"/>
          </a:p>
          <a:p>
            <a:r>
              <a:rPr lang="en-US" dirty="0" smtClean="0"/>
              <a:t>You can spend hours debugging your program…</a:t>
            </a:r>
          </a:p>
          <a:p>
            <a:pPr lvl="1"/>
            <a:r>
              <a:rPr lang="en-US" dirty="0" smtClean="0"/>
              <a:t>only to find you were looking at the wrong file.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54" y="4267200"/>
            <a:ext cx="1598346" cy="23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>
                <a:solidFill>
                  <a:srgbClr val="3366FF"/>
                </a:solidFill>
              </a:rPr>
              <a:t>specific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folder</a:t>
            </a:r>
            <a:r>
              <a:rPr lang="en-US" dirty="0" smtClean="0"/>
              <a:t> to put your data files in.</a:t>
            </a:r>
          </a:p>
          <a:p>
            <a:r>
              <a:rPr lang="en-US" dirty="0" smtClean="0"/>
              <a:t>Memorize (or write down) the name of that folder </a:t>
            </a:r>
          </a:p>
          <a:p>
            <a:pPr lvl="1"/>
            <a:r>
              <a:rPr lang="en-US" dirty="0" smtClean="0"/>
              <a:t>Windows: Drive letter </a:t>
            </a:r>
            <a:r>
              <a:rPr lang="en-US" u="sng" dirty="0" smtClean="0"/>
              <a:t>and</a:t>
            </a:r>
            <a:r>
              <a:rPr lang="en-US" dirty="0" smtClean="0"/>
              <a:t> folder name(s) </a:t>
            </a:r>
            <a:r>
              <a:rPr lang="en-US" u="sng" dirty="0" smtClean="0"/>
              <a:t>and</a:t>
            </a:r>
            <a:r>
              <a:rPr lang="en-US" dirty="0" smtClean="0"/>
              <a:t> file name</a:t>
            </a:r>
          </a:p>
          <a:p>
            <a:r>
              <a:rPr lang="en-US" dirty="0" smtClean="0"/>
              <a:t>Use the complete</a:t>
            </a:r>
            <a:r>
              <a:rPr lang="en-US" b="1" dirty="0" smtClean="0">
                <a:solidFill>
                  <a:srgbClr val="3366FF"/>
                </a:solidFill>
              </a:rPr>
              <a:t> path and file name</a:t>
            </a:r>
            <a:r>
              <a:rPr lang="en-US" dirty="0" smtClean="0"/>
              <a:t> in your code:</a:t>
            </a:r>
          </a:p>
          <a:p>
            <a:pPr marL="320040" lvl="1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320040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string filename =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  <a:cs typeface="Courier New"/>
              </a:rPr>
              <a:t>"C:\\Music\\</a:t>
            </a:r>
            <a:r>
              <a:rPr lang="en-US" sz="14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cTunes.txt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 ;</a:t>
            </a:r>
          </a:p>
          <a:p>
            <a:pPr lvl="1"/>
            <a:endParaRPr lang="en-US" dirty="0"/>
          </a:p>
          <a:p>
            <a:r>
              <a:rPr lang="en-US" u="sng" dirty="0" smtClean="0"/>
              <a:t>Don't</a:t>
            </a:r>
            <a:r>
              <a:rPr lang="en-US" dirty="0" smtClean="0"/>
              <a:t> rely on the default location:</a:t>
            </a:r>
          </a:p>
          <a:p>
            <a:pPr marL="320040" lvl="1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320040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filename = </a:t>
            </a:r>
            <a:r>
              <a:rPr lang="en-US" sz="1400" b="1" dirty="0" smtClean="0">
                <a:solidFill>
                  <a:srgbClr val="800000"/>
                </a:solidFill>
                <a:latin typeface="Courier New"/>
                <a:cs typeface="Courier New"/>
              </a:rPr>
              <a:t>"lab6.txt"</a:t>
            </a:r>
            <a:r>
              <a:rPr lang="en-US" sz="1400" b="1" dirty="0" smtClean="0">
                <a:latin typeface="Courier New"/>
                <a:cs typeface="Courier New"/>
              </a:rPr>
              <a:t> 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191000"/>
            <a:ext cx="2552700" cy="18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3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had a dollar…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"wrong file location" problem that I've seen</a:t>
            </a:r>
          </a:p>
          <a:p>
            <a:r>
              <a:rPr lang="en-US" dirty="0" smtClean="0"/>
              <a:t>I would be here: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2/13/13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6 - Part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314700"/>
            <a:ext cx="3289300" cy="247650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9663233">
            <a:off x="5410200" y="2819400"/>
            <a:ext cx="2514600" cy="1447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Prof. Haas's boat for Monday-Wednesday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file i/o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multiple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/>
              <a:t> functions </a:t>
            </a:r>
            <a:r>
              <a:rPr lang="en-US" u="sng" dirty="0" smtClean="0"/>
              <a:t>instead</a:t>
            </a:r>
            <a:r>
              <a:rPr lang="en-US" dirty="0" smtClean="0"/>
              <a:t> of parsing lines:</a:t>
            </a:r>
          </a:p>
          <a:p>
            <a:pPr>
              <a:buNone/>
            </a:pPr>
            <a:endParaRPr lang="en-US" sz="15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[20][3]; </a:t>
            </a:r>
          </a:p>
          <a:p>
            <a:pPr>
              <a:buNone/>
            </a:pP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>
              <a:buNone/>
            </a:pP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"c:\\zips\\</a:t>
            </a:r>
            <a:r>
              <a:rPr lang="en-US" sz="15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zipzone.txt</a:t>
            </a:r>
            <a:r>
              <a:rPr lang="en-US" sz="15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::in); </a:t>
            </a:r>
          </a:p>
          <a:p>
            <a:pPr>
              <a:buNone/>
            </a:pP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[count][0], 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until comma</a:t>
            </a:r>
          </a:p>
          <a:p>
            <a:pPr>
              <a:buNone/>
            </a:pPr>
            <a:endParaRPr lang="en-US" sz="15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 infile.eof())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count][1], 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until comma</a:t>
            </a: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count]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until end of line</a:t>
            </a:r>
          </a:p>
          <a:p>
            <a:pPr>
              <a:buNone/>
            </a:pPr>
            <a:endParaRPr lang="en-US" sz="15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count++;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count][0], 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//read next line till comma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CFE8800-93D8-43D0-8212-F3FA4669A27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91400" y="533400"/>
            <a:ext cx="1447800" cy="28956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128,129,5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130,149,4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150,157,3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158,159,4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160,165,3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166,239,4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240,244,3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245,245,4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246,253,3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BEST WAY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77724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Use multiple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/>
              <a:t> functions instead of parsing, check input:</a:t>
            </a:r>
          </a:p>
          <a:p>
            <a:pPr>
              <a:buNone/>
            </a:pPr>
            <a:endParaRPr lang="en-US" sz="15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[20][3]; 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>
              <a:buNone/>
            </a:pPr>
            <a:endParaRPr lang="en-US" sz="2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"c:\\zips\\</a:t>
            </a:r>
            <a:r>
              <a:rPr lang="en-US" sz="22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zipzone.txt</a:t>
            </a:r>
            <a:r>
              <a:rPr lang="en-US" sz="22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::in); </a:t>
            </a:r>
          </a:p>
          <a:p>
            <a:pPr>
              <a:buNone/>
            </a:pP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until comma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 infile.eof())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inputfield.length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&gt; 0)			</a:t>
            </a:r>
            <a:r>
              <a:rPr lang="en-US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if #1</a:t>
            </a:r>
          </a:p>
          <a:p>
            <a:pPr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[count][0] =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       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until comma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inputfield.length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&gt; 0)		</a:t>
            </a:r>
            <a:r>
              <a:rPr lang="en-US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if #2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	{</a:t>
            </a:r>
          </a:p>
          <a:p>
            <a:pPr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[count][1] =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         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until end of line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inputfield.length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&gt; 0)		</a:t>
            </a:r>
            <a:r>
              <a:rPr lang="en-US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if #3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	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zipszones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[count][2] =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if #3</a:t>
            </a:r>
          </a:p>
          <a:p>
            <a:pPr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2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if #2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}					</a:t>
            </a:r>
            <a:r>
              <a:rPr lang="en-US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if #3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count++;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inputfield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','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read next line until space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end while</a:t>
            </a:r>
            <a:endParaRPr lang="en-US" sz="2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CFE8800-93D8-43D0-8212-F3FA4669A27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PFE Week 6 - Part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91400" y="533400"/>
            <a:ext cx="1447800" cy="28956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128,129,5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130,149,4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150,157,3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158,159,4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160,165,3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166,239,4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240,244,3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245,245,4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246,253,3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228600"/>
            <a:ext cx="1117600" cy="111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cannot count on:</a:t>
            </a:r>
          </a:p>
          <a:p>
            <a:pPr lvl="1"/>
            <a:r>
              <a:rPr lang="en-US" dirty="0" smtClean="0"/>
              <a:t>every field…</a:t>
            </a:r>
          </a:p>
          <a:p>
            <a:pPr lvl="1"/>
            <a:r>
              <a:rPr lang="en-US" dirty="0" smtClean="0"/>
              <a:t>in every file…</a:t>
            </a:r>
          </a:p>
          <a:p>
            <a:pPr lvl="1"/>
            <a:r>
              <a:rPr lang="en-US" dirty="0" smtClean="0"/>
              <a:t>in every case…</a:t>
            </a:r>
          </a:p>
          <a:p>
            <a:pPr lvl="1"/>
            <a:r>
              <a:rPr lang="en-US" dirty="0" smtClean="0"/>
              <a:t>being absolutely, positively, perfectly the way you expect it to be.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286000" y="4267200"/>
            <a:ext cx="2209800" cy="22098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128 129 5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130 149 4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150 157 3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158 1 9 4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160 165 3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166 239 4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240 244 3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245 245 4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246 253 3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410" name="Picture 2" descr="http://t3.gstatic.com/images?q=tbn:ANd9GcRiTRebfuvnIuAO8KrCieBELPTtwjog1qgkmsGaP0xhprOhZwJ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71950"/>
            <a:ext cx="2124075" cy="21526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495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What's wrong with this file's data?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Fundamentally two types: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Either</a:t>
            </a:r>
            <a:r>
              <a:rPr lang="en-US" dirty="0" smtClean="0"/>
              <a:t> type </a:t>
            </a:r>
            <a:r>
              <a:rPr lang="en-US" u="sng" dirty="0" smtClean="0"/>
              <a:t>can</a:t>
            </a:r>
            <a:r>
              <a:rPr lang="en-US" dirty="0" smtClean="0"/>
              <a:t> contain:</a:t>
            </a:r>
          </a:p>
          <a:p>
            <a:pPr lvl="1"/>
            <a:r>
              <a:rPr lang="en-US" dirty="0" smtClean="0"/>
              <a:t>Data:</a:t>
            </a:r>
          </a:p>
          <a:p>
            <a:pPr lvl="2"/>
            <a:r>
              <a:rPr lang="en-US" dirty="0" smtClean="0"/>
              <a:t>text file </a:t>
            </a:r>
            <a:r>
              <a:rPr lang="en-US" u="sng" dirty="0" smtClean="0">
                <a:solidFill>
                  <a:srgbClr val="FF0000"/>
                </a:solidFill>
              </a:rPr>
              <a:t>can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 user data, </a:t>
            </a:r>
            <a:r>
              <a:rPr lang="en-US" dirty="0" err="1" smtClean="0"/>
              <a:t>config</a:t>
            </a:r>
            <a:r>
              <a:rPr lang="en-US" dirty="0" smtClean="0"/>
              <a:t> data, OS data, etc.;</a:t>
            </a:r>
          </a:p>
          <a:p>
            <a:pPr lvl="3"/>
            <a:r>
              <a:rPr lang="en-US" dirty="0" smtClean="0"/>
              <a:t> ex: </a:t>
            </a:r>
            <a:r>
              <a:rPr lang="en-US" dirty="0" err="1" smtClean="0"/>
              <a:t>mystuff.txt</a:t>
            </a:r>
            <a:endParaRPr lang="en-US" dirty="0" smtClean="0"/>
          </a:p>
          <a:p>
            <a:pPr lvl="2"/>
            <a:r>
              <a:rPr lang="en-US" dirty="0" smtClean="0"/>
              <a:t>binary file </a:t>
            </a:r>
            <a:r>
              <a:rPr lang="en-US" u="sng" dirty="0" smtClean="0">
                <a:solidFill>
                  <a:srgbClr val="FF0000"/>
                </a:solidFill>
              </a:rPr>
              <a:t>can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 "enhanced" data; ex: Word, Excel, </a:t>
            </a:r>
            <a:r>
              <a:rPr lang="en-US" dirty="0" err="1" smtClean="0"/>
              <a:t>Powerpoint</a:t>
            </a:r>
            <a:r>
              <a:rPr lang="en-US" dirty="0" smtClean="0"/>
              <a:t>, etc.</a:t>
            </a:r>
          </a:p>
          <a:p>
            <a:pPr lvl="3"/>
            <a:r>
              <a:rPr lang="en-US" dirty="0" smtClean="0"/>
              <a:t>ex: Lab1.docx</a:t>
            </a:r>
          </a:p>
          <a:p>
            <a:pPr lvl="1"/>
            <a:r>
              <a:rPr lang="en-US" dirty="0" smtClean="0"/>
              <a:t>Executable code:</a:t>
            </a:r>
          </a:p>
          <a:p>
            <a:pPr lvl="2"/>
            <a:r>
              <a:rPr lang="en-US" dirty="0" smtClean="0"/>
              <a:t>text file </a:t>
            </a:r>
            <a:r>
              <a:rPr lang="en-US" u="sng" dirty="0" smtClean="0">
                <a:solidFill>
                  <a:srgbClr val="FF0000"/>
                </a:solidFill>
              </a:rPr>
              <a:t>can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 scripts or interpreted code</a:t>
            </a:r>
          </a:p>
          <a:p>
            <a:pPr lvl="3"/>
            <a:r>
              <a:rPr lang="en-US" dirty="0" err="1" smtClean="0"/>
              <a:t>dothis.bat</a:t>
            </a:r>
            <a:endParaRPr lang="en-US" dirty="0" smtClean="0"/>
          </a:p>
          <a:p>
            <a:pPr lvl="2"/>
            <a:r>
              <a:rPr lang="en-US" dirty="0" smtClean="0"/>
              <a:t>binary file </a:t>
            </a:r>
            <a:r>
              <a:rPr lang="en-US" u="sng" dirty="0" smtClean="0">
                <a:solidFill>
                  <a:srgbClr val="FF0000"/>
                </a:solidFill>
              </a:rPr>
              <a:t>can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 executable code (created from compiled source and object code) or intermediate code that can be linked, interpreted, et. al.</a:t>
            </a:r>
          </a:p>
          <a:p>
            <a:pPr lvl="3"/>
            <a:r>
              <a:rPr lang="en-US" dirty="0" smtClean="0"/>
              <a:t>Lab1.exe, </a:t>
            </a:r>
            <a:r>
              <a:rPr lang="en-US" dirty="0" err="1" smtClean="0"/>
              <a:t>Word.app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8600"/>
            <a:ext cx="28575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EOF.cpp</a:t>
            </a:r>
          </a:p>
          <a:p>
            <a:r>
              <a:rPr lang="en-US" dirty="0" smtClean="0"/>
              <a:t>posted on Blackboard</a:t>
            </a:r>
          </a:p>
          <a:p>
            <a:endParaRPr lang="en-US" dirty="0"/>
          </a:p>
          <a:p>
            <a:r>
              <a:rPr lang="en-US" dirty="0" smtClean="0"/>
              <a:t>Read: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cplusplus.com Files tutorial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CFE8800-93D8-43D0-8212-F3FA4669A27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with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171700"/>
            <a:ext cx="32385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Each line is a </a:t>
            </a:r>
            <a:r>
              <a:rPr lang="en-US" b="1" dirty="0" smtClean="0">
                <a:solidFill>
                  <a:srgbClr val="008000"/>
                </a:solidFill>
              </a:rPr>
              <a:t>record</a:t>
            </a:r>
          </a:p>
          <a:p>
            <a:pPr lvl="2"/>
            <a:r>
              <a:rPr lang="en-US" dirty="0" smtClean="0"/>
              <a:t>The line ends with</a:t>
            </a:r>
          </a:p>
          <a:p>
            <a:pPr lvl="3"/>
            <a:r>
              <a:rPr lang="en-US" dirty="0" smtClean="0"/>
              <a:t>a Carriage Return (CR) character (hex OD)</a:t>
            </a:r>
          </a:p>
          <a:p>
            <a:pPr lvl="4"/>
            <a:r>
              <a:rPr lang="en-US" dirty="0" smtClean="0"/>
              <a:t>Windows default</a:t>
            </a:r>
          </a:p>
          <a:p>
            <a:pPr lvl="3"/>
            <a:r>
              <a:rPr lang="en-US" dirty="0" smtClean="0"/>
              <a:t>a New Line (NL) character (hex OA)</a:t>
            </a:r>
          </a:p>
          <a:p>
            <a:pPr lvl="4"/>
            <a:r>
              <a:rPr lang="en-US" dirty="0" smtClean="0"/>
              <a:t>all systems</a:t>
            </a:r>
          </a:p>
          <a:p>
            <a:pPr lvl="1"/>
            <a:r>
              <a:rPr lang="en-US" dirty="0" smtClean="0"/>
              <a:t>Each record can have </a:t>
            </a:r>
            <a:r>
              <a:rPr lang="en-US" b="1" dirty="0" smtClean="0">
                <a:solidFill>
                  <a:srgbClr val="0000FF"/>
                </a:solidFill>
              </a:rPr>
              <a:t>fields</a:t>
            </a:r>
          </a:p>
          <a:p>
            <a:pPr lvl="2"/>
            <a:r>
              <a:rPr lang="en-US" dirty="0" smtClean="0"/>
              <a:t>Distinct data items</a:t>
            </a:r>
          </a:p>
          <a:p>
            <a:pPr lvl="1"/>
            <a:r>
              <a:rPr lang="en-US" dirty="0" smtClean="0"/>
              <a:t>Fields are separated by </a:t>
            </a:r>
            <a:r>
              <a:rPr lang="en-US" dirty="0" err="1" smtClean="0">
                <a:solidFill>
                  <a:srgbClr val="FF0000"/>
                </a:solidFill>
              </a:rPr>
              <a:t>delimitors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038600" y="457200"/>
            <a:ext cx="4495800" cy="12954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Dalton,Andy,QB</a:t>
            </a:r>
            <a:endParaRPr lang="en-US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Green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lang="en-US" dirty="0" err="1" smtClean="0">
                <a:latin typeface="Courier New"/>
                <a:cs typeface="Courier New"/>
              </a:rPr>
              <a:t>A.J.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lang="en-US" dirty="0" err="1" smtClean="0">
                <a:latin typeface="Courier New"/>
                <a:cs typeface="Courier New"/>
              </a:rPr>
              <a:t>WR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Green-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Elis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BenJarvus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RB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565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2209800"/>
            <a:ext cx="3160135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14800" y="2209800"/>
            <a:ext cx="44577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3EB6-37D4-4C7B-9D9A-C1CABC8675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text file:</a:t>
            </a:r>
          </a:p>
          <a:p>
            <a:pPr lvl="1"/>
            <a:r>
              <a:rPr lang="en-US" dirty="0" smtClean="0"/>
              <a:t> is human-readable</a:t>
            </a:r>
          </a:p>
          <a:p>
            <a:pPr lvl="2"/>
            <a:r>
              <a:rPr lang="en-US" dirty="0" smtClean="0"/>
              <a:t>but, you may not be able to see every character in the file</a:t>
            </a:r>
          </a:p>
          <a:p>
            <a:pPr lvl="1"/>
            <a:r>
              <a:rPr lang="en-US" dirty="0" smtClean="0"/>
              <a:t>consists of lines of text</a:t>
            </a:r>
          </a:p>
          <a:p>
            <a:pPr lvl="1"/>
            <a:r>
              <a:rPr lang="en-US" dirty="0" smtClean="0"/>
              <a:t>separated by carriage return/line feed characters (Hex </a:t>
            </a:r>
            <a:r>
              <a:rPr lang="en-US" b="1" dirty="0" smtClean="0">
                <a:solidFill>
                  <a:srgbClr val="C00000"/>
                </a:solidFill>
              </a:rPr>
              <a:t>OD OA</a:t>
            </a:r>
            <a:r>
              <a:rPr lang="en-US" dirty="0" smtClean="0"/>
              <a:t>)*</a:t>
            </a:r>
          </a:p>
          <a:p>
            <a:pPr lvl="1"/>
            <a:r>
              <a:rPr lang="en-US" dirty="0" smtClean="0"/>
              <a:t>Can be edited by Notepad, Excel, Word, Visual Studio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5638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system dependent, may just be 0A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really in a file?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6 -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3C3-892D-4430-8252-B24B41DE9B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a File Viewer – </a:t>
            </a:r>
            <a:r>
              <a:rPr lang="en-US" u="sng" dirty="0" smtClean="0"/>
              <a:t>not</a:t>
            </a:r>
            <a:r>
              <a:rPr lang="en-US" dirty="0" smtClean="0"/>
              <a:t> a text editor – to see what is really inside of a file:</a:t>
            </a:r>
          </a:p>
          <a:p>
            <a:endParaRPr lang="en-US" dirty="0"/>
          </a:p>
          <a:p>
            <a:pPr lvl="1"/>
            <a:r>
              <a:rPr lang="en-US" dirty="0" smtClean="0"/>
              <a:t>PC: </a:t>
            </a:r>
            <a:r>
              <a:rPr lang="en-US" dirty="0" smtClean="0">
                <a:hlinkClick r:id="rId2"/>
              </a:rPr>
              <a:t>Universal Viewer</a:t>
            </a:r>
            <a:endParaRPr lang="en-US" dirty="0" smtClean="0"/>
          </a:p>
          <a:p>
            <a:pPr lvl="1"/>
            <a:r>
              <a:rPr lang="en-US" dirty="0" smtClean="0"/>
              <a:t>Mac: </a:t>
            </a:r>
            <a:r>
              <a:rPr lang="en-US" dirty="0" smtClean="0">
                <a:hlinkClick r:id="rId3"/>
              </a:rPr>
              <a:t>File Viewer</a:t>
            </a:r>
            <a:r>
              <a:rPr lang="en-US" dirty="0" smtClean="0"/>
              <a:t> on Apple App Store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343400"/>
            <a:ext cx="127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572000"/>
            <a:ext cx="1129748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38600"/>
            <a:ext cx="1308100" cy="17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0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3113</TotalTime>
  <Words>3934</Words>
  <Application>Microsoft Macintosh PowerPoint</Application>
  <PresentationFormat>On-screen Show (4:3)</PresentationFormat>
  <Paragraphs>976</Paragraphs>
  <Slides>51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Equity</vt:lpstr>
      <vt:lpstr>Programming for ECE</vt:lpstr>
      <vt:lpstr>Agenda</vt:lpstr>
      <vt:lpstr>File I/O</vt:lpstr>
      <vt:lpstr>What is a file?</vt:lpstr>
      <vt:lpstr>Types of Files</vt:lpstr>
      <vt:lpstr>Text Files</vt:lpstr>
      <vt:lpstr>Text File</vt:lpstr>
      <vt:lpstr>Text files</vt:lpstr>
      <vt:lpstr>What's really in a file?</vt:lpstr>
      <vt:lpstr>Text Files</vt:lpstr>
      <vt:lpstr>Text Files</vt:lpstr>
      <vt:lpstr>Text File</vt:lpstr>
      <vt:lpstr>So how do I use files?</vt:lpstr>
      <vt:lpstr>Flashback to Week I</vt:lpstr>
      <vt:lpstr>In and Out</vt:lpstr>
      <vt:lpstr>Writing a Text File in C++</vt:lpstr>
      <vt:lpstr>And, that's it!</vt:lpstr>
      <vt:lpstr>And, that's it!</vt:lpstr>
      <vt:lpstr>So, is reading a file easy too?</vt:lpstr>
      <vt:lpstr>Reading a Text File in C++</vt:lpstr>
      <vt:lpstr>Reading a Text File in C++</vt:lpstr>
      <vt:lpstr>Reading Text into an array</vt:lpstr>
      <vt:lpstr>Looks good, right?</vt:lpstr>
      <vt:lpstr>Checkpoint</vt:lpstr>
      <vt:lpstr>Here's what you think the file is:</vt:lpstr>
      <vt:lpstr>What if the file isn't there?</vt:lpstr>
      <vt:lpstr>What if the file is empty?</vt:lpstr>
      <vt:lpstr>What if there is a blank line?</vt:lpstr>
      <vt:lpstr>What if more than 8 lines?</vt:lpstr>
      <vt:lpstr>Many Problems Many Solutions</vt:lpstr>
      <vt:lpstr>Solutions</vt:lpstr>
      <vt:lpstr>WARNING!</vt:lpstr>
      <vt:lpstr>What if the file is empty?</vt:lpstr>
      <vt:lpstr>What if the file isn't empty?</vt:lpstr>
      <vt:lpstr>What about a blank line?</vt:lpstr>
      <vt:lpstr>What about &gt;8 lines?</vt:lpstr>
      <vt:lpstr>It's time to be happy!</vt:lpstr>
      <vt:lpstr>What have we learned?</vt:lpstr>
      <vt:lpstr>And even more…</vt:lpstr>
      <vt:lpstr>Where are the files?</vt:lpstr>
      <vt:lpstr>Where are the files?</vt:lpstr>
      <vt:lpstr>Where are the files?</vt:lpstr>
      <vt:lpstr>Where are the files?</vt:lpstr>
      <vt:lpstr>WHERE ARE THE FILES?</vt:lpstr>
      <vt:lpstr>Solution</vt:lpstr>
      <vt:lpstr>If I had a dollar…</vt:lpstr>
      <vt:lpstr>more file i/o tips</vt:lpstr>
      <vt:lpstr>THE BEST WAY</vt:lpstr>
      <vt:lpstr>Remember this!</vt:lpstr>
      <vt:lpstr>Refer to:</vt:lpstr>
      <vt:lpstr>Done with Text Files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II</dc:title>
  <dc:creator>Michael A. Haas</dc:creator>
  <cp:lastModifiedBy>Michael Haas</cp:lastModifiedBy>
  <cp:revision>78</cp:revision>
  <dcterms:created xsi:type="dcterms:W3CDTF">2011-05-10T01:54:33Z</dcterms:created>
  <dcterms:modified xsi:type="dcterms:W3CDTF">2013-02-26T22:17:26Z</dcterms:modified>
</cp:coreProperties>
</file>