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309" r:id="rId3"/>
    <p:sldId id="312" r:id="rId4"/>
    <p:sldId id="342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0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ECFF"/>
    <a:srgbClr val="FFCCFF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1" d="100"/>
          <a:sy n="101" d="100"/>
        </p:scale>
        <p:origin x="-120" y="-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40022-D49D-1644-933F-C0DFFDCC03CB}" type="datetimeFigureOut">
              <a:rPr lang="en-US" smtClean="0"/>
              <a:pPr/>
              <a:t>2/22/13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5E7CF-95C0-2848-A5CF-87EDC6FC64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500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FA005-513B-4F25-96F6-40D3463A0220}" type="datetimeFigureOut">
              <a:rPr lang="en-US" smtClean="0"/>
              <a:pPr/>
              <a:t>2/22/13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D5758-375A-4D33-A67A-BDB623B12F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124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D072-02BF-46D8-8C0F-964F33E84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D072-02BF-46D8-8C0F-964F33E84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D072-02BF-46D8-8C0F-964F33E84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  <a:alpha val="59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>
                <a:solidFill>
                  <a:srgbClr val="7030A0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82986" y="6613525"/>
            <a:ext cx="990600" cy="244475"/>
          </a:xfrm>
        </p:spPr>
        <p:txBody>
          <a:bodyPr/>
          <a:lstStyle>
            <a:lvl1pPr algn="r">
              <a:defRPr sz="800"/>
            </a:lvl1pPr>
          </a:lstStyle>
          <a:p>
            <a:r>
              <a:rPr lang="en-US" smtClean="0"/>
              <a:t>3/22/2012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0" y="6613525"/>
            <a:ext cx="1344386" cy="244475"/>
          </a:xfrm>
        </p:spPr>
        <p:txBody>
          <a:bodyPr/>
          <a:lstStyle>
            <a:lvl1pPr algn="r">
              <a:defRPr sz="800"/>
            </a:lvl1pPr>
          </a:lstStyle>
          <a:p>
            <a:r>
              <a:rPr lang="en-US" smtClean="0"/>
              <a:t>PFE Week 7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6613525"/>
            <a:ext cx="990600" cy="244475"/>
          </a:xfrm>
        </p:spPr>
        <p:txBody>
          <a:bodyPr/>
          <a:lstStyle>
            <a:lvl1pPr algn="r">
              <a:defRPr sz="800"/>
            </a:lvl1pPr>
          </a:lstStyle>
          <a:p>
            <a:fld id="{DC3FD072-02BF-46D8-8C0F-964F33E84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D072-02BF-46D8-8C0F-964F33E84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Part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D072-02BF-46D8-8C0F-964F33E84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Part 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D072-02BF-46D8-8C0F-964F33E84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D072-02BF-46D8-8C0F-964F33E84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Part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D072-02BF-46D8-8C0F-964F33E84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Part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D072-02BF-46D8-8C0F-964F33E84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Part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D072-02BF-46D8-8C0F-964F33E84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3/22/2012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PFE Week 7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FD072-02BF-46D8-8C0F-964F33E84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Long_intege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chemeClr val="accent4">
                <a:lumMod val="75000"/>
                <a:alpha val="59000"/>
              </a:schemeClr>
            </a:gs>
            <a:gs pos="76000">
              <a:schemeClr val="bg1"/>
            </a:gs>
            <a:gs pos="26000">
              <a:schemeClr val="accent4">
                <a:tint val="37000"/>
                <a:satMod val="300000"/>
                <a:alpha val="59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for ECE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97303" y="4265473"/>
            <a:ext cx="234939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Week 7</a:t>
            </a:r>
          </a:p>
          <a:p>
            <a:pPr algn="ctr"/>
            <a:r>
              <a:rPr lang="en-US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Part 2</a:t>
            </a:r>
            <a:endParaRPr lang="en-US" sz="5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Signed:</a:t>
            </a:r>
          </a:p>
          <a:p>
            <a:pPr lvl="1"/>
            <a:r>
              <a:rPr lang="en-US" dirty="0" smtClean="0"/>
              <a:t>Can represent positive and negative integers:</a:t>
            </a:r>
          </a:p>
          <a:p>
            <a:pPr lvl="2"/>
            <a:r>
              <a:rPr lang="en-US" dirty="0" smtClean="0"/>
              <a:t>Examples – these are the equivalent:</a:t>
            </a:r>
          </a:p>
          <a:p>
            <a:pPr lvl="3"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igned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;</a:t>
            </a:r>
          </a:p>
          <a:p>
            <a:pPr lvl="3"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igned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 ;</a:t>
            </a:r>
          </a:p>
          <a:p>
            <a:pPr lvl="2"/>
            <a:r>
              <a:rPr lang="en-US" dirty="0" smtClean="0"/>
              <a:t>Assigning value:</a:t>
            </a:r>
          </a:p>
          <a:p>
            <a:pPr lvl="3"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igned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;</a:t>
            </a:r>
          </a:p>
          <a:p>
            <a:pPr lvl="3"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-725 ;</a:t>
            </a:r>
          </a:p>
          <a:p>
            <a:pPr lvl="3"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578 ;</a:t>
            </a:r>
          </a:p>
          <a:p>
            <a:pPr lvl="3"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-2147483648 ; </a:t>
            </a:r>
          </a:p>
          <a:p>
            <a:pPr lvl="3"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2147483647 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1721-D907-4648-9A1D-3E23E419B6F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Part 2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3581400"/>
            <a:ext cx="34417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66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/>
          <a:lstStyle/>
          <a:p>
            <a:r>
              <a:rPr lang="en-US" dirty="0" smtClean="0"/>
              <a:t>What's really there?</a:t>
            </a:r>
          </a:p>
          <a:p>
            <a:pPr lvl="1">
              <a:buNone/>
            </a:pP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igned int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 = 5 ;</a:t>
            </a:r>
          </a:p>
          <a:p>
            <a:pPr lvl="1">
              <a:buNone/>
            </a:pPr>
            <a:r>
              <a:rPr lang="en-US" dirty="0" smtClean="0">
                <a:solidFill>
                  <a:srgbClr val="800000"/>
                </a:solidFill>
              </a:rPr>
              <a:t>	</a:t>
            </a:r>
            <a:endParaRPr lang="en-US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signed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 = -5 ;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>
              <a:solidFill>
                <a:srgbClr val="80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10200" y="1752600"/>
            <a:ext cx="3429000" cy="914400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48300" y="1790700"/>
            <a:ext cx="8382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0000 0000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62900" y="1790700"/>
            <a:ext cx="8382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0000 0101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24700" y="1790700"/>
            <a:ext cx="8382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0000 0000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6500" y="1790700"/>
            <a:ext cx="8382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0000 0000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0200" y="26640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0033FF00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48400" y="26640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0033FF01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26640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0033FF02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924800" y="26640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0033FF03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5410200" y="5029200"/>
            <a:ext cx="3429000" cy="914400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48300" y="5067300"/>
            <a:ext cx="8382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1111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1111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62900" y="5067300"/>
            <a:ext cx="8382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1111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1011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24700" y="5067300"/>
            <a:ext cx="8382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1111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1111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86500" y="5067300"/>
            <a:ext cx="8382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1111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1111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0200" y="59406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0033FF00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248400" y="59406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0033FF01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7086600" y="59406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0033FF02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924800" y="59406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0033FF03</a:t>
            </a:r>
            <a:endParaRPr lang="en-US" sz="1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295400" y="5410200"/>
            <a:ext cx="4114800" cy="923330"/>
            <a:chOff x="1295400" y="5410200"/>
            <a:chExt cx="4114800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1295400" y="5410200"/>
              <a:ext cx="3276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800000"/>
                  </a:solidFill>
                </a:rPr>
                <a:t>This</a:t>
              </a:r>
              <a:r>
                <a:rPr lang="en-US" b="1" dirty="0" smtClean="0">
                  <a:solidFill>
                    <a:srgbClr val="800000"/>
                  </a:solidFill>
                </a:rPr>
                <a:t> </a:t>
              </a:r>
              <a:r>
                <a:rPr lang="en-US" b="1" dirty="0" smtClean="0">
                  <a:solidFill>
                    <a:srgbClr val="008000"/>
                  </a:solidFill>
                </a:rPr>
                <a:t>is the </a:t>
              </a:r>
              <a:r>
                <a:rPr lang="en-US" b="1" i="1" dirty="0" smtClean="0">
                  <a:solidFill>
                    <a:srgbClr val="008000"/>
                  </a:solidFill>
                </a:rPr>
                <a:t>2's complement</a:t>
              </a:r>
              <a:r>
                <a:rPr lang="en-US" b="1" dirty="0" smtClean="0">
                  <a:solidFill>
                    <a:srgbClr val="008000"/>
                  </a:solidFill>
                </a:rPr>
                <a:t> of 5; how negative integers are really stored.</a:t>
              </a:r>
            </a:p>
          </p:txBody>
        </p:sp>
        <p:cxnSp>
          <p:nvCxnSpPr>
            <p:cNvPr id="25" name="Straight Arrow Connector 24"/>
            <p:cNvCxnSpPr>
              <a:endCxn id="14" idx="1"/>
            </p:cNvCxnSpPr>
            <p:nvPr/>
          </p:nvCxnSpPr>
          <p:spPr>
            <a:xfrm flipV="1">
              <a:off x="4495800" y="5486400"/>
              <a:ext cx="914400" cy="15240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3/22/2012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1721-D907-4648-9A1D-3E23E419B6F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Part 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410200" y="3581400"/>
            <a:ext cx="3429000" cy="914400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448300" y="3619500"/>
            <a:ext cx="8382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000 0000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962900" y="3619500"/>
            <a:ext cx="8382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0000 0101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24700" y="3619500"/>
            <a:ext cx="8382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0000 0000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86500" y="3619500"/>
            <a:ext cx="8382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0000 0000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10200" y="44928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0033FF00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6248400" y="44928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0033FF01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44928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0033FF02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7924800" y="44928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0033FF03</a:t>
            </a:r>
            <a:endParaRPr lang="en-US" sz="1400" dirty="0"/>
          </a:p>
        </p:txBody>
      </p:sp>
      <p:cxnSp>
        <p:nvCxnSpPr>
          <p:cNvPr id="41" name="Straight Arrow Connector 40"/>
          <p:cNvCxnSpPr>
            <a:endCxn id="30" idx="1"/>
          </p:cNvCxnSpPr>
          <p:nvPr/>
        </p:nvCxnSpPr>
        <p:spPr>
          <a:xfrm flipV="1">
            <a:off x="3124200" y="4038600"/>
            <a:ext cx="2286000" cy="5334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981200" y="2590800"/>
            <a:ext cx="3429000" cy="3810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&quot;No&quot; Symbol 47"/>
          <p:cNvSpPr/>
          <p:nvPr/>
        </p:nvSpPr>
        <p:spPr>
          <a:xfrm>
            <a:off x="6553200" y="3276600"/>
            <a:ext cx="1524000" cy="1524000"/>
          </a:xfrm>
          <a:prstGeom prst="noSmoking">
            <a:avLst>
              <a:gd name="adj" fmla="val 7121"/>
            </a:avLst>
          </a:prstGeom>
          <a:solidFill>
            <a:srgbClr val="800000">
              <a:alpha val="37000"/>
            </a:srgb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2000" y="27432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800000"/>
                </a:solidFill>
              </a:rPr>
              <a:t>THIS</a:t>
            </a:r>
            <a:endParaRPr lang="en-US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1219200" y="44196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800000"/>
                </a:solidFill>
              </a:rPr>
              <a:t>NOT THIS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8217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/>
      <p:bldP spid="38" grpId="0"/>
      <p:bldP spid="48" grpId="0" animBg="1"/>
      <p:bldP spid="49" grpId="0"/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2's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Makes it easy – and fast - to add and subtract in hardware</a:t>
            </a:r>
          </a:p>
          <a:p>
            <a:r>
              <a:rPr lang="en-US" dirty="0" smtClean="0"/>
              <a:t>How to do it:</a:t>
            </a:r>
          </a:p>
          <a:p>
            <a:pPr lvl="1"/>
            <a:r>
              <a:rPr lang="en-US" dirty="0" smtClean="0"/>
              <a:t>Convert to binary</a:t>
            </a:r>
          </a:p>
          <a:p>
            <a:pPr lvl="1"/>
            <a:r>
              <a:rPr lang="en-US" dirty="0" smtClean="0"/>
              <a:t>Invert the magnitude part</a:t>
            </a:r>
          </a:p>
          <a:p>
            <a:pPr lvl="2"/>
            <a:r>
              <a:rPr lang="en-US" dirty="0" smtClean="0"/>
              <a:t>but </a:t>
            </a:r>
            <a:r>
              <a:rPr lang="en-US" i="1" dirty="0" smtClean="0"/>
              <a:t>not</a:t>
            </a:r>
            <a:r>
              <a:rPr lang="en-US" dirty="0" smtClean="0"/>
              <a:t> the sign</a:t>
            </a:r>
          </a:p>
          <a:p>
            <a:pPr lvl="1"/>
            <a:r>
              <a:rPr lang="en-US" dirty="0" smtClean="0"/>
              <a:t>Add binary 1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1721-D907-4648-9A1D-3E23E419B6F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Part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13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2's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signed int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 = 5 ;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 = -x;</a:t>
            </a:r>
          </a:p>
          <a:p>
            <a:pPr lvl="1"/>
            <a:r>
              <a:rPr lang="en-US" dirty="0" smtClean="0"/>
              <a:t>Do in 8 bits for simplicity: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aseline="-25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would be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0000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0101</a:t>
            </a:r>
            <a:r>
              <a:rPr lang="en-US" baseline="-25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 negate:</a:t>
            </a:r>
          </a:p>
          <a:p>
            <a:pPr lvl="3"/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Make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ost 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ignificant 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 = 1: 	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000 0101</a:t>
            </a:r>
          </a:p>
          <a:p>
            <a:pPr lvl="3"/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Invert the rest of the bits: 	1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111 1010</a:t>
            </a:r>
          </a:p>
          <a:p>
            <a:pPr lvl="4">
              <a:buNone/>
            </a:pP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            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+1</a:t>
            </a:r>
          </a:p>
          <a:p>
            <a:pPr lvl="3"/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Add 1: 1111 1010 + 1 = 		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1111 1011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1721-D907-4648-9A1D-3E23E419B6F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Part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67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2's Complement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600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7400" y="1600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1600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86600" y="1600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71800" y="1600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43400" y="1600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46915" y="1600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72200" y="1600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43000" y="3505200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57400" y="3505200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" y="3505200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86600" y="3505200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71800" y="3505200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43400" y="3505200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46915" y="3505200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72200" y="3505200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 rot="16200000">
            <a:off x="533400" y="876300"/>
            <a:ext cx="304800" cy="838200"/>
          </a:xfrm>
          <a:prstGeom prst="rightBrace">
            <a:avLst>
              <a:gd name="adj1" fmla="val 5036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229600" y="18288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1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10</a:t>
            </a:r>
            <a:endParaRPr lang="en-US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29600" y="57912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-1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10</a:t>
            </a:r>
            <a:endParaRPr lang="en-US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600" y="6974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Plus sign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471273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Minus sign</a:t>
            </a:r>
            <a:endParaRPr lang="en-US" dirty="0"/>
          </a:p>
        </p:txBody>
      </p:sp>
      <p:sp>
        <p:nvSpPr>
          <p:cNvPr id="25" name="Right Brace 24"/>
          <p:cNvSpPr/>
          <p:nvPr/>
        </p:nvSpPr>
        <p:spPr>
          <a:xfrm rot="5400000" flipV="1">
            <a:off x="533400" y="4229100"/>
            <a:ext cx="304800" cy="838200"/>
          </a:xfrm>
          <a:prstGeom prst="rightBrace">
            <a:avLst>
              <a:gd name="adj1" fmla="val 5036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304800" y="2590800"/>
            <a:ext cx="762000" cy="83820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00"/>
                </a:solidFill>
              </a:rPr>
              <a:t>+ to -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43000" y="5638800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106386" y="5638800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8600" y="5638800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086600" y="5638800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71800" y="5638800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343400" y="5638800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46915" y="5638800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72200" y="5638800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7" name="Down Arrow 36"/>
          <p:cNvSpPr/>
          <p:nvPr/>
        </p:nvSpPr>
        <p:spPr>
          <a:xfrm>
            <a:off x="1143000" y="2590800"/>
            <a:ext cx="914400" cy="83820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00"/>
                </a:solidFill>
              </a:rPr>
              <a:t>Invert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2057400" y="2590800"/>
            <a:ext cx="914400" cy="83820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00"/>
                </a:solidFill>
              </a:rPr>
              <a:t>Invert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39" name="Down Arrow 38"/>
          <p:cNvSpPr/>
          <p:nvPr/>
        </p:nvSpPr>
        <p:spPr>
          <a:xfrm>
            <a:off x="2971800" y="2590800"/>
            <a:ext cx="914400" cy="83820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00"/>
                </a:solidFill>
              </a:rPr>
              <a:t>Invert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40" name="Down Arrow 39"/>
          <p:cNvSpPr/>
          <p:nvPr/>
        </p:nvSpPr>
        <p:spPr>
          <a:xfrm>
            <a:off x="4343400" y="2590800"/>
            <a:ext cx="914400" cy="83820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00"/>
                </a:solidFill>
              </a:rPr>
              <a:t>Invert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5246915" y="2590800"/>
            <a:ext cx="914400" cy="83820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00"/>
                </a:solidFill>
              </a:rPr>
              <a:t>Invert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42" name="Down Arrow 41"/>
          <p:cNvSpPr/>
          <p:nvPr/>
        </p:nvSpPr>
        <p:spPr>
          <a:xfrm>
            <a:off x="6172200" y="2590800"/>
            <a:ext cx="914400" cy="83820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00"/>
                </a:solidFill>
              </a:rPr>
              <a:t>Invert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7086600" y="2590800"/>
            <a:ext cx="914400" cy="83820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00"/>
                </a:solidFill>
              </a:rPr>
              <a:t>Invert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53400" y="4724400"/>
            <a:ext cx="803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Add 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5" name="Down Arrow 44"/>
          <p:cNvSpPr/>
          <p:nvPr/>
        </p:nvSpPr>
        <p:spPr>
          <a:xfrm>
            <a:off x="7086600" y="4648200"/>
            <a:ext cx="914400" cy="83820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00"/>
                </a:solidFill>
              </a:rPr>
              <a:t>+1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46" name="Date Placeholder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3/22/2012</a:t>
            </a:r>
            <a:endParaRPr 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1721-D907-4648-9A1D-3E23E419B6F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8" name="Footer Placeholder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Part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65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3810000" cy="274319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igned char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 ;</a:t>
            </a:r>
          </a:p>
          <a:p>
            <a:pPr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solidFill>
                <a:schemeClr val="bg2">
                  <a:lumMod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itchFamily="49" charset="0"/>
              </a:rPr>
              <a:t>(remember: </a:t>
            </a: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itchFamily="49" charset="0"/>
              </a:rPr>
              <a:t> is a one-byte integer)</a:t>
            </a:r>
            <a:endParaRPr lang="en-US" sz="2600" dirty="0">
              <a:solidFill>
                <a:schemeClr val="bg2">
                  <a:lumMod val="25000"/>
                </a:schemeClr>
              </a:solidFill>
              <a:latin typeface="+mj-lt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0" y="1219200"/>
          <a:ext cx="4572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Binary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Decimal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0111 1111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127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0111 1110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126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0111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1101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125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0000 0011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0000 0010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0000 0001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0000 0000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1111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1111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1111 1111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1000 0001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-127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0000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-128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1721-D907-4648-9A1D-3E23E419B6F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Part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88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Don't believe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Ask Microsoft: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35434"/>
            <a:ext cx="4029075" cy="238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114800"/>
            <a:ext cx="4038600" cy="239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Arrow 6"/>
          <p:cNvSpPr/>
          <p:nvPr/>
        </p:nvSpPr>
        <p:spPr>
          <a:xfrm rot="18558195">
            <a:off x="60487" y="3118523"/>
            <a:ext cx="1600200" cy="9144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8558195">
            <a:off x="4632486" y="5023523"/>
            <a:ext cx="1600200" cy="9144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3/22/2012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1721-D907-4648-9A1D-3E23E419B6F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Part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1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why…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for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signed 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is 4 bytes or </a:t>
            </a:r>
            <a:r>
              <a:rPr lang="en-US" b="1" dirty="0" smtClean="0">
                <a:solidFill>
                  <a:srgbClr val="800000"/>
                </a:solidFill>
              </a:rPr>
              <a:t>32</a:t>
            </a:r>
            <a:r>
              <a:rPr lang="en-US" dirty="0" smtClean="0"/>
              <a:t> bits</a:t>
            </a:r>
          </a:p>
          <a:p>
            <a:pPr lvl="1"/>
            <a:r>
              <a:rPr lang="en-US" dirty="0" smtClean="0"/>
              <a:t>2</a:t>
            </a:r>
            <a:r>
              <a:rPr lang="en-US" b="1" baseline="30000" dirty="0" smtClean="0">
                <a:solidFill>
                  <a:srgbClr val="800000"/>
                </a:solidFill>
              </a:rPr>
              <a:t>32</a:t>
            </a:r>
            <a:r>
              <a:rPr lang="en-US" dirty="0" smtClean="0"/>
              <a:t> is 4,294,967,296</a:t>
            </a:r>
          </a:p>
          <a:p>
            <a:pPr lvl="1"/>
            <a:r>
              <a:rPr lang="en-US" dirty="0" smtClean="0"/>
              <a:t>But, MSB is the plus/minus sign, so…</a:t>
            </a:r>
          </a:p>
          <a:p>
            <a:pPr lvl="1"/>
            <a:r>
              <a:rPr lang="en-US" dirty="0" smtClean="0"/>
              <a:t>Only 31 bits to represent magnitude, so…</a:t>
            </a:r>
          </a:p>
          <a:p>
            <a:pPr lvl="2"/>
            <a:r>
              <a:rPr lang="en-US" dirty="0" smtClean="0"/>
              <a:t>Negative: -2</a:t>
            </a:r>
            <a:r>
              <a:rPr lang="en-US" baseline="30000" dirty="0" smtClean="0"/>
              <a:t>31</a:t>
            </a:r>
            <a:r>
              <a:rPr lang="en-US" dirty="0" smtClean="0"/>
              <a:t> = −2,147,483,648 </a:t>
            </a:r>
          </a:p>
          <a:p>
            <a:pPr lvl="2"/>
            <a:r>
              <a:rPr lang="en-US" dirty="0" smtClean="0"/>
              <a:t>Positive: (2</a:t>
            </a:r>
            <a:r>
              <a:rPr lang="en-US" baseline="30000" dirty="0" smtClean="0"/>
              <a:t>31</a:t>
            </a:r>
            <a:r>
              <a:rPr lang="en-US" dirty="0" smtClean="0"/>
              <a:t> – 1) = +2,147,483,678 </a:t>
            </a:r>
          </a:p>
          <a:p>
            <a:pPr lvl="2"/>
            <a:r>
              <a:rPr lang="en-US" dirty="0" smtClean="0"/>
              <a:t>Zero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1721-D907-4648-9A1D-3E23E419B6F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Part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35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nsigned </a:t>
            </a:r>
            <a:r>
              <a:rPr lang="en-US" dirty="0" smtClean="0"/>
              <a:t>is easy: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No negative numbers</a:t>
            </a:r>
          </a:p>
          <a:p>
            <a:pPr lvl="1"/>
            <a:r>
              <a:rPr lang="en-US" dirty="0" smtClean="0"/>
              <a:t>Range:</a:t>
            </a:r>
          </a:p>
          <a:p>
            <a:pPr lvl="2"/>
            <a:r>
              <a:rPr lang="en-US" dirty="0" smtClean="0"/>
              <a:t>0 to +4,294,967,295 for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0 to +18,446,744,073,709,551,615 for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unsigned long 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long</a:t>
            </a:r>
            <a:endParaRPr lang="en-US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0 to +65,535 for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unsigned short</a:t>
            </a:r>
          </a:p>
          <a:p>
            <a:pPr lvl="2"/>
            <a:r>
              <a:rPr lang="en-US" dirty="0" smtClean="0"/>
              <a:t>0 to 255 for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unsigned char</a:t>
            </a:r>
            <a:endParaRPr lang="en-US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1721-D907-4648-9A1D-3E23E419B6F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Part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5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sum up…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57400" y="1295400"/>
          <a:ext cx="4953000" cy="484598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651000"/>
                <a:gridCol w="1651000"/>
                <a:gridCol w="1651000"/>
              </a:tblGrid>
              <a:tr h="232005">
                <a:tc>
                  <a:txBody>
                    <a:bodyPr/>
                    <a:lstStyle/>
                    <a:p>
                      <a:r>
                        <a:rPr lang="en-US" sz="1050" dirty="0"/>
                        <a:t>Type</a:t>
                      </a:r>
                    </a:p>
                  </a:txBody>
                  <a:tcPr marL="33531" marR="33531" marT="33531" marB="33531"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&lt;limits.h&gt; Constant</a:t>
                      </a:r>
                    </a:p>
                  </a:txBody>
                  <a:tcPr marL="33531" marR="33531" marT="33531" marB="33531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Minimum </a:t>
                      </a:r>
                      <a:r>
                        <a:rPr lang="en-US" sz="1050" dirty="0" smtClean="0"/>
                        <a:t>Value</a:t>
                      </a:r>
                    </a:p>
                    <a:p>
                      <a:r>
                        <a:rPr lang="en-US" sz="1050" dirty="0" smtClean="0"/>
                        <a:t>Maximum</a:t>
                      </a:r>
                      <a:r>
                        <a:rPr lang="en-US" sz="1050" baseline="0" dirty="0" smtClean="0"/>
                        <a:t> Value</a:t>
                      </a:r>
                      <a:endParaRPr lang="en-US" sz="1050" dirty="0"/>
                    </a:p>
                  </a:txBody>
                  <a:tcPr marL="33531" marR="33531" marT="33531" marB="33531" anchor="ctr"/>
                </a:tc>
              </a:tr>
              <a:tr h="381681">
                <a:tc>
                  <a:txBody>
                    <a:bodyPr/>
                    <a:lstStyle/>
                    <a:p>
                      <a:r>
                        <a:rPr lang="en-US" sz="1050"/>
                        <a:t>signed char</a:t>
                      </a:r>
                    </a:p>
                  </a:txBody>
                  <a:tcPr marL="33531" marR="33531" marT="33531" marB="33531"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SCHAR_MIN</a:t>
                      </a:r>
                      <a:br>
                        <a:rPr lang="en-US" sz="1050"/>
                      </a:br>
                      <a:r>
                        <a:rPr lang="en-US" sz="1050"/>
                        <a:t>SCHAR_MAX</a:t>
                      </a:r>
                    </a:p>
                  </a:txBody>
                  <a:tcPr marL="33531" marR="33531" marT="33531" marB="33531"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-127</a:t>
                      </a:r>
                      <a:br>
                        <a:rPr lang="en-US" sz="1050"/>
                      </a:br>
                      <a:r>
                        <a:rPr lang="en-US" sz="1050"/>
                        <a:t> 127</a:t>
                      </a:r>
                    </a:p>
                  </a:txBody>
                  <a:tcPr marL="33531" marR="33531" marT="33531" marB="33531" anchor="ctr"/>
                </a:tc>
              </a:tr>
              <a:tr h="381681">
                <a:tc>
                  <a:txBody>
                    <a:bodyPr/>
                    <a:lstStyle/>
                    <a:p>
                      <a:r>
                        <a:rPr lang="en-US" sz="1050" dirty="0"/>
                        <a:t>unsigned char</a:t>
                      </a:r>
                    </a:p>
                  </a:txBody>
                  <a:tcPr marL="33531" marR="33531" marT="33531" marB="33531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 </a:t>
                      </a:r>
                      <a:endParaRPr lang="en-US" sz="1050" dirty="0" smtClean="0"/>
                    </a:p>
                    <a:p>
                      <a:r>
                        <a:rPr lang="en-US" sz="1050" dirty="0" smtClean="0"/>
                        <a:t>UCHAR_MAX</a:t>
                      </a:r>
                      <a:endParaRPr lang="en-US" sz="1050" dirty="0"/>
                    </a:p>
                  </a:txBody>
                  <a:tcPr marL="33531" marR="33531" marT="33531" marB="33531"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</a:t>
                      </a:r>
                      <a:br>
                        <a:rPr lang="en-US" sz="1050"/>
                      </a:br>
                      <a:r>
                        <a:rPr lang="en-US" sz="1050"/>
                        <a:t>255</a:t>
                      </a:r>
                    </a:p>
                  </a:txBody>
                  <a:tcPr marL="33531" marR="33531" marT="33531" marB="33531" anchor="ctr"/>
                </a:tc>
              </a:tr>
              <a:tr h="381681">
                <a:tc>
                  <a:txBody>
                    <a:bodyPr/>
                    <a:lstStyle/>
                    <a:p>
                      <a:r>
                        <a:rPr lang="en-US" sz="1050" dirty="0"/>
                        <a:t>signed short</a:t>
                      </a:r>
                    </a:p>
                  </a:txBody>
                  <a:tcPr marL="33531" marR="33531" marT="33531" marB="33531"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SHRT_MIN</a:t>
                      </a:r>
                      <a:br>
                        <a:rPr lang="en-US" sz="1050"/>
                      </a:br>
                      <a:r>
                        <a:rPr lang="en-US" sz="1050"/>
                        <a:t>SHRT_MAX</a:t>
                      </a:r>
                    </a:p>
                  </a:txBody>
                  <a:tcPr marL="33531" marR="33531" marT="33531" marB="33531"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-32767</a:t>
                      </a:r>
                      <a:br>
                        <a:rPr lang="en-US" sz="1050"/>
                      </a:br>
                      <a:r>
                        <a:rPr lang="en-US" sz="1050"/>
                        <a:t> 32767</a:t>
                      </a:r>
                    </a:p>
                  </a:txBody>
                  <a:tcPr marL="33531" marR="33531" marT="33531" marB="33531" anchor="ctr"/>
                </a:tc>
              </a:tr>
              <a:tr h="381681">
                <a:tc>
                  <a:txBody>
                    <a:bodyPr/>
                    <a:lstStyle/>
                    <a:p>
                      <a:r>
                        <a:rPr lang="en-US" sz="1050"/>
                        <a:t>unsigned short</a:t>
                      </a:r>
                    </a:p>
                  </a:txBody>
                  <a:tcPr marL="33531" marR="33531" marT="33531" marB="33531"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 </a:t>
                      </a:r>
                      <a:br>
                        <a:rPr lang="en-US" sz="1050"/>
                      </a:br>
                      <a:r>
                        <a:rPr lang="en-US" sz="1050"/>
                        <a:t>USHRT_MAX</a:t>
                      </a:r>
                    </a:p>
                  </a:txBody>
                  <a:tcPr marL="33531" marR="33531" marT="33531" marB="33531"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</a:t>
                      </a:r>
                      <a:br>
                        <a:rPr lang="en-US" sz="1050"/>
                      </a:br>
                      <a:r>
                        <a:rPr lang="en-US" sz="1050"/>
                        <a:t>65535</a:t>
                      </a:r>
                    </a:p>
                  </a:txBody>
                  <a:tcPr marL="33531" marR="33531" marT="33531" marB="33531" anchor="ctr"/>
                </a:tc>
              </a:tr>
              <a:tr h="381681">
                <a:tc>
                  <a:txBody>
                    <a:bodyPr/>
                    <a:lstStyle/>
                    <a:p>
                      <a:r>
                        <a:rPr lang="en-US" sz="1050"/>
                        <a:t>signed int</a:t>
                      </a:r>
                    </a:p>
                  </a:txBody>
                  <a:tcPr marL="33531" marR="33531" marT="33531" marB="33531"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INT_MIN</a:t>
                      </a:r>
                      <a:br>
                        <a:rPr lang="en-US" sz="1050"/>
                      </a:br>
                      <a:r>
                        <a:rPr lang="en-US" sz="1050"/>
                        <a:t>INT_MAX</a:t>
                      </a:r>
                    </a:p>
                  </a:txBody>
                  <a:tcPr marL="33531" marR="33531" marT="33531" marB="33531"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-32767</a:t>
                      </a:r>
                      <a:br>
                        <a:rPr lang="en-US" sz="1050"/>
                      </a:br>
                      <a:r>
                        <a:rPr lang="en-US" sz="1050"/>
                        <a:t> 32767</a:t>
                      </a:r>
                    </a:p>
                  </a:txBody>
                  <a:tcPr marL="33531" marR="33531" marT="33531" marB="33531" anchor="ctr"/>
                </a:tc>
              </a:tr>
              <a:tr h="381681">
                <a:tc>
                  <a:txBody>
                    <a:bodyPr/>
                    <a:lstStyle/>
                    <a:p>
                      <a:r>
                        <a:rPr lang="en-US" sz="1050"/>
                        <a:t>unsigned int</a:t>
                      </a:r>
                    </a:p>
                  </a:txBody>
                  <a:tcPr marL="33531" marR="33531" marT="33531" marB="33531"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 </a:t>
                      </a:r>
                      <a:br>
                        <a:rPr lang="en-US" sz="1050"/>
                      </a:br>
                      <a:r>
                        <a:rPr lang="en-US" sz="1050"/>
                        <a:t>UINT_MAX</a:t>
                      </a:r>
                    </a:p>
                  </a:txBody>
                  <a:tcPr marL="33531" marR="33531" marT="33531" marB="33531"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</a:t>
                      </a:r>
                      <a:br>
                        <a:rPr lang="en-US" sz="1050"/>
                      </a:br>
                      <a:r>
                        <a:rPr lang="en-US" sz="1050"/>
                        <a:t>65535</a:t>
                      </a:r>
                    </a:p>
                  </a:txBody>
                  <a:tcPr marL="33531" marR="33531" marT="33531" marB="33531" anchor="ctr"/>
                </a:tc>
              </a:tr>
              <a:tr h="381681">
                <a:tc>
                  <a:txBody>
                    <a:bodyPr/>
                    <a:lstStyle/>
                    <a:p>
                      <a:r>
                        <a:rPr lang="en-US" sz="1050"/>
                        <a:t>signed long</a:t>
                      </a:r>
                    </a:p>
                  </a:txBody>
                  <a:tcPr marL="33531" marR="33531" marT="33531" marB="33531"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LONG_MIN</a:t>
                      </a:r>
                      <a:br>
                        <a:rPr lang="en-US" sz="1050"/>
                      </a:br>
                      <a:r>
                        <a:rPr lang="en-US" sz="1050"/>
                        <a:t>LONG_MAX</a:t>
                      </a:r>
                    </a:p>
                  </a:txBody>
                  <a:tcPr marL="33531" marR="33531" marT="33531" marB="33531"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-2147483647</a:t>
                      </a:r>
                      <a:br>
                        <a:rPr lang="en-US" sz="1050"/>
                      </a:br>
                      <a:r>
                        <a:rPr lang="en-US" sz="1050"/>
                        <a:t> 2147483647</a:t>
                      </a:r>
                    </a:p>
                  </a:txBody>
                  <a:tcPr marL="33531" marR="33531" marT="33531" marB="33531" anchor="ctr"/>
                </a:tc>
              </a:tr>
              <a:tr h="381681">
                <a:tc>
                  <a:txBody>
                    <a:bodyPr/>
                    <a:lstStyle/>
                    <a:p>
                      <a:r>
                        <a:rPr lang="en-US" sz="1050"/>
                        <a:t>unsigned long</a:t>
                      </a:r>
                    </a:p>
                  </a:txBody>
                  <a:tcPr marL="33531" marR="33531" marT="33531" marB="33531"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 </a:t>
                      </a:r>
                      <a:br>
                        <a:rPr lang="en-US" sz="1050"/>
                      </a:br>
                      <a:r>
                        <a:rPr lang="en-US" sz="1050"/>
                        <a:t>ULONG_MAX</a:t>
                      </a:r>
                    </a:p>
                  </a:txBody>
                  <a:tcPr marL="33531" marR="33531" marT="33531" marB="33531"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</a:t>
                      </a:r>
                      <a:br>
                        <a:rPr lang="en-US" sz="1050"/>
                      </a:br>
                      <a:r>
                        <a:rPr lang="en-US" sz="1050"/>
                        <a:t>4294967295</a:t>
                      </a:r>
                    </a:p>
                  </a:txBody>
                  <a:tcPr marL="33531" marR="33531" marT="33531" marB="33531" anchor="ctr"/>
                </a:tc>
              </a:tr>
              <a:tr h="830709">
                <a:tc>
                  <a:txBody>
                    <a:bodyPr/>
                    <a:lstStyle/>
                    <a:p>
                      <a:r>
                        <a:rPr lang="en-US" sz="1050"/>
                        <a:t>signed long long</a:t>
                      </a:r>
                    </a:p>
                  </a:txBody>
                  <a:tcPr marL="33531" marR="33531" marT="33531" marB="33531"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LLONG_MIN</a:t>
                      </a:r>
                      <a:br>
                        <a:rPr lang="en-US" sz="1050"/>
                      </a:br>
                      <a:r>
                        <a:rPr lang="en-US" sz="1050"/>
                        <a:t>LLONG_MAX</a:t>
                      </a:r>
                    </a:p>
                  </a:txBody>
                  <a:tcPr marL="33531" marR="33531" marT="33531" marB="33531"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-9223372036854775807 </a:t>
                      </a:r>
                      <a:br>
                        <a:rPr lang="en-US" sz="1050"/>
                      </a:br>
                      <a:r>
                        <a:rPr lang="en-US" sz="1050"/>
                        <a:t> 9223372036854775807</a:t>
                      </a:r>
                    </a:p>
                  </a:txBody>
                  <a:tcPr marL="33531" marR="33531" marT="33531" marB="33531" anchor="ctr"/>
                </a:tc>
              </a:tr>
              <a:tr h="531358">
                <a:tc>
                  <a:txBody>
                    <a:bodyPr/>
                    <a:lstStyle/>
                    <a:p>
                      <a:r>
                        <a:rPr lang="en-US" sz="1050"/>
                        <a:t>unsigned long long</a:t>
                      </a:r>
                    </a:p>
                  </a:txBody>
                  <a:tcPr marL="33531" marR="33531" marT="33531" marB="33531"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 </a:t>
                      </a:r>
                      <a:br>
                        <a:rPr lang="en-US" sz="1050"/>
                      </a:br>
                      <a:r>
                        <a:rPr lang="en-US" sz="1050"/>
                        <a:t>ULLONG_MAX</a:t>
                      </a:r>
                    </a:p>
                  </a:txBody>
                  <a:tcPr marL="33531" marR="33531" marT="33531" marB="33531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  <a:br>
                        <a:rPr lang="en-US" sz="1050" dirty="0"/>
                      </a:br>
                      <a:r>
                        <a:rPr lang="en-US" sz="1050" dirty="0"/>
                        <a:t>18446744073709551615</a:t>
                      </a:r>
                    </a:p>
                  </a:txBody>
                  <a:tcPr marL="33531" marR="33531" marT="33531" marB="33531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6172200"/>
            <a:ext cx="853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DON'T MEMORIZE: these limits are available on line and in code by using &lt;</a:t>
            </a:r>
            <a:r>
              <a:rPr lang="en-US" sz="1400" dirty="0" err="1" smtClean="0"/>
              <a:t>limits.h</a:t>
            </a:r>
            <a:r>
              <a:rPr lang="en-US" sz="1400" dirty="0" smtClean="0"/>
              <a:t>&gt; constants.</a:t>
            </a:r>
            <a:endParaRPr lang="en-US" sz="1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1721-D907-4648-9A1D-3E23E419B6F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Part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46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Stuff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D072-02BF-46D8-8C0F-964F33E8406E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00" y="2082800"/>
            <a:ext cx="3022600" cy="2692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33600" y="52578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How many data types have you seen so far?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108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do we care?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principle:</a:t>
            </a:r>
          </a:p>
          <a:p>
            <a:pPr lvl="1"/>
            <a:r>
              <a:rPr lang="en-US" dirty="0" smtClean="0"/>
              <a:t>It's reality, </a:t>
            </a:r>
          </a:p>
          <a:p>
            <a:pPr lvl="2"/>
            <a:r>
              <a:rPr lang="en-US" dirty="0" smtClean="0"/>
              <a:t>so learn it, know it, live it</a:t>
            </a:r>
          </a:p>
          <a:p>
            <a:r>
              <a:rPr lang="en-US" dirty="0" smtClean="0"/>
              <a:t>In practice:</a:t>
            </a:r>
          </a:p>
          <a:p>
            <a:pPr lvl="1"/>
            <a:r>
              <a:rPr lang="en-US" dirty="0" smtClean="0"/>
              <a:t>Speed/timing-critical applications</a:t>
            </a:r>
          </a:p>
          <a:p>
            <a:pPr lvl="1"/>
            <a:r>
              <a:rPr lang="en-US" dirty="0" smtClean="0"/>
              <a:t>Small-memory applications (short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Large-number applications (long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Hardware control (bit patterns)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1721-D907-4648-9A1D-3E23E419B6F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Part 2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48001" y="3012450"/>
            <a:ext cx="2324100" cy="253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76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modifier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</a:t>
            </a:r>
            <a:r>
              <a:rPr lang="en-US" b="1" dirty="0" smtClean="0">
                <a:solidFill>
                  <a:schemeClr val="tx2"/>
                </a:solidFill>
              </a:rPr>
              <a:t>onstant</a:t>
            </a:r>
          </a:p>
          <a:p>
            <a:r>
              <a:rPr lang="en-US" dirty="0" smtClean="0"/>
              <a:t>A variable that can be:</a:t>
            </a:r>
          </a:p>
          <a:p>
            <a:pPr lvl="1"/>
            <a:r>
              <a:rPr lang="en-US" dirty="0" smtClean="0"/>
              <a:t>Declared</a:t>
            </a:r>
          </a:p>
          <a:p>
            <a:pPr lvl="1"/>
            <a:r>
              <a:rPr lang="en-US" dirty="0" smtClean="0"/>
              <a:t>Initialized</a:t>
            </a:r>
          </a:p>
          <a:p>
            <a:pPr lvl="1"/>
            <a:r>
              <a:rPr lang="en-US" u="sng" dirty="0" smtClean="0"/>
              <a:t>Not</a:t>
            </a:r>
            <a:r>
              <a:rPr lang="en-US" dirty="0" smtClean="0"/>
              <a:t> changed</a:t>
            </a:r>
          </a:p>
          <a:p>
            <a:pPr lvl="1"/>
            <a:endParaRPr lang="en-US" dirty="0"/>
          </a:p>
          <a:p>
            <a:r>
              <a:rPr lang="en-US" dirty="0" smtClean="0"/>
              <a:t>A constant </a:t>
            </a:r>
            <a:r>
              <a:rPr lang="en-US" b="1" dirty="0" smtClean="0">
                <a:solidFill>
                  <a:srgbClr val="800000"/>
                </a:solidFill>
              </a:rPr>
              <a:t>only</a:t>
            </a:r>
            <a:r>
              <a:rPr lang="en-US" dirty="0" smtClean="0"/>
              <a:t> gets its value when initialized</a:t>
            </a:r>
          </a:p>
          <a:p>
            <a:pPr lvl="1"/>
            <a:r>
              <a:rPr lang="en-US" dirty="0" smtClean="0"/>
              <a:t>Can't be </a:t>
            </a:r>
            <a:r>
              <a:rPr lang="en-US" u="sng" dirty="0" smtClean="0"/>
              <a:t>assigned </a:t>
            </a:r>
            <a:r>
              <a:rPr lang="en-US" dirty="0" smtClean="0"/>
              <a:t>a value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1721-D907-4648-9A1D-3E23E419B6F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Part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48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cs typeface="Courier New" pitchFamily="49" charset="0"/>
              </a:rPr>
              <a:t>Examples: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const 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PEPPEROINIRADIUS= 1.5 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const char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SIGMA= 'X' 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const float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MAXBET= 10000.00 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const double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PI= 3.1415926535897932384626433832795 ;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1721-D907-4648-9A1D-3E23E419B6F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Part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95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</a:t>
            </a:r>
            <a:r>
              <a:rPr lang="en-US" b="1" dirty="0" smtClean="0">
                <a:solidFill>
                  <a:srgbClr val="800000"/>
                </a:solidFill>
              </a:rPr>
              <a:t>can</a:t>
            </a:r>
            <a:r>
              <a:rPr lang="en-US" dirty="0" smtClean="0"/>
              <a:t> do this sequence:</a:t>
            </a:r>
          </a:p>
          <a:p>
            <a:pPr lvl="2"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PI = 3.1415926535897932384626433832795 ;</a:t>
            </a:r>
          </a:p>
          <a:p>
            <a:pPr lvl="2">
              <a:buNone/>
            </a:pP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SLICE= 1 ;	</a:t>
            </a:r>
          </a:p>
          <a:p>
            <a:pPr lvl="2"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ME[] = "Michael" 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You </a:t>
            </a:r>
            <a:r>
              <a:rPr lang="en-US" b="1" dirty="0" smtClean="0">
                <a:solidFill>
                  <a:srgbClr val="800000"/>
                </a:solidFill>
              </a:rPr>
              <a:t>can't</a:t>
            </a:r>
            <a:r>
              <a:rPr lang="en-US" dirty="0" smtClean="0"/>
              <a:t> do this sequence:</a:t>
            </a:r>
          </a:p>
          <a:p>
            <a:pPr lvl="2"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PI = 3.14 ;</a:t>
            </a:r>
          </a:p>
          <a:p>
            <a:pPr lvl="2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PI = 44 ;	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can't change a constant</a:t>
            </a:r>
            <a:endParaRPr lang="en-US" sz="18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1721-D907-4648-9A1D-3E23E419B6F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Part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54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constants?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0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Dice.cpp</a:t>
            </a:r>
            <a:r>
              <a:rPr lang="en-US" sz="1000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0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Michael Haas, February, 2009</a:t>
            </a:r>
          </a:p>
          <a:p>
            <a:pPr>
              <a:buNone/>
            </a:pPr>
            <a:r>
              <a:rPr lang="en-US" sz="10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simulates a simple dice game</a:t>
            </a:r>
          </a:p>
          <a:p>
            <a:pPr>
              <a:buNone/>
            </a:pPr>
            <a:endParaRPr lang="en-US" sz="10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b="1" dirty="0" smtClean="0">
                <a:solidFill>
                  <a:srgbClr val="3366FF"/>
                </a:solidFill>
                <a:latin typeface="Courier New"/>
                <a:cs typeface="Courier New"/>
              </a:rPr>
              <a:t>const double </a:t>
            </a:r>
            <a:r>
              <a:rPr lang="en-US" sz="1000" b="1" dirty="0" smtClean="0">
                <a:latin typeface="Courier New"/>
                <a:cs typeface="Courier New"/>
              </a:rPr>
              <a:t>STARTINGBALANCE = 1000 ;	</a:t>
            </a:r>
            <a:r>
              <a:rPr lang="en-US" sz="10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start with 1000 dollars</a:t>
            </a:r>
          </a:p>
          <a:p>
            <a:pPr>
              <a:buNone/>
            </a:pPr>
            <a:endParaRPr lang="en-US" sz="10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000" b="1" dirty="0" smtClean="0">
                <a:latin typeface="Courier New"/>
                <a:cs typeface="Courier New"/>
              </a:rPr>
              <a:t>main ()</a:t>
            </a:r>
          </a:p>
          <a:p>
            <a:pPr>
              <a:buNone/>
            </a:pPr>
            <a:r>
              <a:rPr lang="en-US" sz="1000" b="1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000" b="1" dirty="0" smtClean="0">
                <a:latin typeface="Courier New"/>
                <a:cs typeface="Courier New"/>
              </a:rPr>
              <a:t>	</a:t>
            </a:r>
            <a:r>
              <a:rPr lang="en-US" sz="10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1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000" b="1" dirty="0" err="1" smtClean="0">
                <a:latin typeface="Courier New"/>
                <a:cs typeface="Courier New"/>
              </a:rPr>
              <a:t>playagain</a:t>
            </a:r>
            <a:r>
              <a:rPr lang="en-US" sz="1000" b="1" dirty="0" smtClean="0">
                <a:latin typeface="Courier New"/>
                <a:cs typeface="Courier New"/>
              </a:rPr>
              <a:t> = true ;</a:t>
            </a:r>
          </a:p>
          <a:p>
            <a:pPr>
              <a:buNone/>
            </a:pPr>
            <a:r>
              <a:rPr lang="en-US" sz="1000" b="1" dirty="0" smtClean="0">
                <a:latin typeface="Courier New"/>
                <a:cs typeface="Courier New"/>
              </a:rPr>
              <a:t>	</a:t>
            </a:r>
            <a:r>
              <a:rPr lang="en-US" sz="1000" b="1" dirty="0" smtClean="0">
                <a:solidFill>
                  <a:srgbClr val="3366FF"/>
                </a:solidFill>
                <a:latin typeface="Courier New"/>
                <a:cs typeface="Courier New"/>
              </a:rPr>
              <a:t>double </a:t>
            </a:r>
            <a:r>
              <a:rPr lang="en-US" sz="1000" b="1" dirty="0" smtClean="0">
                <a:latin typeface="Courier New"/>
                <a:cs typeface="Courier New"/>
              </a:rPr>
              <a:t>bet = 0 ;</a:t>
            </a:r>
          </a:p>
          <a:p>
            <a:pPr>
              <a:buNone/>
            </a:pPr>
            <a:r>
              <a:rPr lang="en-US" sz="1000" b="1" dirty="0" smtClean="0">
                <a:latin typeface="Courier New"/>
                <a:cs typeface="Courier New"/>
              </a:rPr>
              <a:t>	</a:t>
            </a:r>
            <a:r>
              <a:rPr lang="en-US" sz="1000" b="1" dirty="0" smtClean="0">
                <a:solidFill>
                  <a:srgbClr val="3366FF"/>
                </a:solidFill>
                <a:latin typeface="Courier New"/>
                <a:cs typeface="Courier New"/>
              </a:rPr>
              <a:t>double </a:t>
            </a:r>
            <a:r>
              <a:rPr lang="en-US" sz="1000" b="1" dirty="0" err="1" smtClean="0">
                <a:latin typeface="Courier New"/>
                <a:cs typeface="Courier New"/>
              </a:rPr>
              <a:t>currentbalance</a:t>
            </a:r>
            <a:r>
              <a:rPr lang="en-US" sz="1000" b="1" dirty="0" smtClean="0">
                <a:latin typeface="Courier New"/>
                <a:cs typeface="Courier New"/>
              </a:rPr>
              <a:t> = STARTINGBALANCE  ;</a:t>
            </a:r>
          </a:p>
          <a:p>
            <a:pPr>
              <a:buNone/>
            </a:pPr>
            <a:r>
              <a:rPr lang="en-US" sz="1000" b="1" dirty="0" smtClean="0">
                <a:latin typeface="Courier New"/>
                <a:cs typeface="Courier New"/>
              </a:rPr>
              <a:t>…</a:t>
            </a:r>
          </a:p>
          <a:p>
            <a:pPr>
              <a:buNone/>
            </a:pPr>
            <a:r>
              <a:rPr lang="en-US" sz="1000" b="1" dirty="0" smtClean="0">
                <a:latin typeface="Courier New"/>
                <a:cs typeface="Courier New"/>
              </a:rPr>
              <a:t>}	</a:t>
            </a:r>
            <a:r>
              <a:rPr lang="en-US" sz="10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end of main function</a:t>
            </a:r>
            <a:endParaRPr lang="en-US" sz="10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0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0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b="1" dirty="0" smtClean="0">
                <a:solidFill>
                  <a:srgbClr val="3366FF"/>
                </a:solidFill>
                <a:latin typeface="Courier New"/>
                <a:cs typeface="Courier New"/>
              </a:rPr>
              <a:t>double </a:t>
            </a:r>
            <a:r>
              <a:rPr lang="en-US" sz="1000" b="1" dirty="0" err="1" smtClean="0">
                <a:latin typeface="Courier New"/>
                <a:cs typeface="Courier New"/>
              </a:rPr>
              <a:t>Balance(</a:t>
            </a:r>
            <a:r>
              <a:rPr lang="en-US" sz="10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double</a:t>
            </a:r>
            <a:r>
              <a:rPr lang="en-US" sz="1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000" b="1" dirty="0" err="1" smtClean="0">
                <a:latin typeface="Courier New"/>
                <a:cs typeface="Courier New"/>
              </a:rPr>
              <a:t>newamount</a:t>
            </a:r>
            <a:r>
              <a:rPr lang="en-US" sz="1000" b="1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000" b="1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000" b="1" dirty="0" smtClean="0">
                <a:latin typeface="Courier New"/>
                <a:cs typeface="Courier New"/>
              </a:rPr>
              <a:t>	</a:t>
            </a:r>
            <a:r>
              <a:rPr lang="en-US" sz="1000" b="1" dirty="0" smtClean="0">
                <a:solidFill>
                  <a:srgbClr val="3366FF"/>
                </a:solidFill>
                <a:latin typeface="Courier New"/>
                <a:cs typeface="Courier New"/>
              </a:rPr>
              <a:t>static double </a:t>
            </a:r>
            <a:r>
              <a:rPr lang="en-US" sz="1000" b="1" dirty="0" err="1" smtClean="0">
                <a:latin typeface="Courier New"/>
                <a:cs typeface="Courier New"/>
              </a:rPr>
              <a:t>currentbalance</a:t>
            </a:r>
            <a:r>
              <a:rPr lang="en-US" sz="1000" b="1" dirty="0" smtClean="0">
                <a:latin typeface="Courier New"/>
                <a:cs typeface="Courier New"/>
              </a:rPr>
              <a:t> = STARTINGBALANCE  ;	// starting balance on first call</a:t>
            </a:r>
          </a:p>
          <a:p>
            <a:pPr>
              <a:buNone/>
            </a:pPr>
            <a:endParaRPr lang="en-US" sz="10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b="1" dirty="0" smtClean="0">
                <a:latin typeface="Courier New"/>
                <a:cs typeface="Courier New"/>
              </a:rPr>
              <a:t>	</a:t>
            </a:r>
            <a:r>
              <a:rPr lang="en-US" sz="1000" b="1" dirty="0" err="1" smtClean="0">
                <a:latin typeface="Courier New"/>
                <a:cs typeface="Courier New"/>
              </a:rPr>
              <a:t>currentbalance</a:t>
            </a:r>
            <a:r>
              <a:rPr lang="en-US" sz="1000" b="1" dirty="0" smtClean="0">
                <a:latin typeface="Courier New"/>
                <a:cs typeface="Courier New"/>
              </a:rPr>
              <a:t> = </a:t>
            </a:r>
            <a:r>
              <a:rPr lang="en-US" sz="1000" b="1" dirty="0" err="1" smtClean="0">
                <a:latin typeface="Courier New"/>
                <a:cs typeface="Courier New"/>
              </a:rPr>
              <a:t>currentbalance</a:t>
            </a:r>
            <a:r>
              <a:rPr lang="en-US" sz="1000" b="1" dirty="0" smtClean="0">
                <a:latin typeface="Courier New"/>
                <a:cs typeface="Courier New"/>
              </a:rPr>
              <a:t> + </a:t>
            </a:r>
            <a:r>
              <a:rPr lang="en-US" sz="1000" b="1" dirty="0" err="1" smtClean="0">
                <a:latin typeface="Courier New"/>
                <a:cs typeface="Courier New"/>
              </a:rPr>
              <a:t>newamount</a:t>
            </a:r>
            <a:r>
              <a:rPr lang="en-US" sz="1000" b="1" dirty="0" smtClean="0">
                <a:latin typeface="Courier New"/>
                <a:cs typeface="Courier New"/>
              </a:rPr>
              <a:t> ;</a:t>
            </a:r>
          </a:p>
          <a:p>
            <a:pPr>
              <a:buNone/>
            </a:pPr>
            <a:endParaRPr lang="en-US" sz="10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0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b="1" dirty="0" smtClean="0">
                <a:latin typeface="Courier New"/>
                <a:cs typeface="Courier New"/>
              </a:rPr>
              <a:t>	cout &lt;&lt; </a:t>
            </a:r>
            <a:r>
              <a:rPr lang="en-US" sz="1000" b="1" dirty="0" err="1" smtClean="0">
                <a:latin typeface="Courier New"/>
                <a:cs typeface="Courier New"/>
              </a:rPr>
              <a:t>endl</a:t>
            </a:r>
            <a:r>
              <a:rPr lang="en-US" sz="1000" b="1" dirty="0" smtClean="0">
                <a:latin typeface="Courier New"/>
                <a:cs typeface="Courier New"/>
              </a:rPr>
              <a:t> &lt;&lt; </a:t>
            </a:r>
            <a:r>
              <a:rPr lang="en-US" sz="1000" b="1" dirty="0" smtClean="0">
                <a:solidFill>
                  <a:srgbClr val="800000"/>
                </a:solidFill>
                <a:latin typeface="Courier New"/>
                <a:cs typeface="Courier New"/>
              </a:rPr>
              <a:t>"Your balance is now: " </a:t>
            </a:r>
            <a:r>
              <a:rPr lang="en-US" sz="1000" b="1" dirty="0" smtClean="0">
                <a:latin typeface="Courier New"/>
                <a:cs typeface="Courier New"/>
              </a:rPr>
              <a:t>&lt;&lt; </a:t>
            </a:r>
            <a:r>
              <a:rPr lang="en-US" sz="1000" b="1" dirty="0" err="1" smtClean="0">
                <a:latin typeface="Courier New"/>
                <a:cs typeface="Courier New"/>
              </a:rPr>
              <a:t>currentbalance</a:t>
            </a:r>
            <a:r>
              <a:rPr lang="en-US" sz="1000" b="1" dirty="0" smtClean="0">
                <a:latin typeface="Courier New"/>
                <a:cs typeface="Courier New"/>
              </a:rPr>
              <a:t> &lt;&lt; </a:t>
            </a:r>
            <a:r>
              <a:rPr lang="en-US" sz="1000" b="1" dirty="0" err="1" smtClean="0">
                <a:latin typeface="Courier New"/>
                <a:cs typeface="Courier New"/>
              </a:rPr>
              <a:t>endl</a:t>
            </a:r>
            <a:r>
              <a:rPr lang="en-US" sz="1000" b="1" dirty="0" smtClean="0">
                <a:latin typeface="Courier New"/>
                <a:cs typeface="Courier New"/>
              </a:rPr>
              <a:t> ;</a:t>
            </a:r>
          </a:p>
          <a:p>
            <a:pPr>
              <a:buNone/>
            </a:pPr>
            <a:endParaRPr lang="en-US" sz="10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b="1" dirty="0" smtClean="0">
                <a:latin typeface="Courier New"/>
                <a:cs typeface="Courier New"/>
              </a:rPr>
              <a:t>…</a:t>
            </a:r>
          </a:p>
          <a:p>
            <a:pPr>
              <a:buNone/>
            </a:pPr>
            <a:endParaRPr lang="en-US" sz="10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b="1" dirty="0" smtClean="0">
                <a:latin typeface="Courier New"/>
                <a:cs typeface="Courier New"/>
              </a:rPr>
              <a:t>	</a:t>
            </a:r>
            <a:r>
              <a:rPr lang="en-US" sz="10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 </a:t>
            </a:r>
            <a:r>
              <a:rPr lang="en-US" sz="1000" b="1" dirty="0" err="1" smtClean="0">
                <a:latin typeface="Courier New"/>
                <a:cs typeface="Courier New"/>
              </a:rPr>
              <a:t>currentbalance</a:t>
            </a:r>
            <a:r>
              <a:rPr lang="en-US" sz="1000" b="1" dirty="0" smtClean="0">
                <a:latin typeface="Courier New"/>
                <a:cs typeface="Courier New"/>
              </a:rPr>
              <a:t> ;</a:t>
            </a:r>
          </a:p>
          <a:p>
            <a:pPr>
              <a:buNone/>
            </a:pPr>
            <a:endParaRPr lang="en-US" sz="10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b="1" dirty="0" smtClean="0">
                <a:latin typeface="Courier New"/>
                <a:cs typeface="Courier New"/>
              </a:rPr>
              <a:t>}	</a:t>
            </a:r>
            <a:r>
              <a:rPr lang="en-US" sz="10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end of Balance function</a:t>
            </a:r>
            <a:endParaRPr lang="en-US" sz="1000" b="1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1721-D907-4648-9A1D-3E23E419B6F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Left Arrow 6"/>
          <p:cNvSpPr/>
          <p:nvPr/>
        </p:nvSpPr>
        <p:spPr>
          <a:xfrm rot="19573290">
            <a:off x="4185915" y="2396977"/>
            <a:ext cx="3124200" cy="17526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Why?</a:t>
            </a:r>
          </a:p>
          <a:p>
            <a:pPr algn="ctr"/>
            <a:r>
              <a:rPr lang="en-US" dirty="0" smtClean="0"/>
              <a:t>So you don</a:t>
            </a:r>
            <a:r>
              <a:rPr lang="fr-FR" dirty="0" smtClean="0"/>
              <a:t>’</a:t>
            </a:r>
            <a:r>
              <a:rPr lang="en-US" dirty="0" smtClean="0"/>
              <a:t>t have to search for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17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on Modifiers?</a:t>
            </a:r>
            <a:endParaRPr lang="en-US" dirty="0"/>
          </a:p>
        </p:txBody>
      </p:sp>
      <p:pic>
        <p:nvPicPr>
          <p:cNvPr id="1026" name="Picture 2" descr="C:\Documents and Settings\michaelahaas\Local Settings\Temporary Internet Files\Content.IE5\C3T24JMD\MCj0434859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4438" y="3021013"/>
            <a:ext cx="1714500" cy="17145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1721-D907-4648-9A1D-3E23E419B6F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Part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8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Half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 down</a:t>
            </a:r>
          </a:p>
          <a:p>
            <a:r>
              <a:rPr lang="en-US" dirty="0"/>
              <a:t>7</a:t>
            </a:r>
            <a:r>
              <a:rPr lang="en-US" dirty="0" smtClean="0"/>
              <a:t> to go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D072-02BF-46D8-8C0F-964F33E8406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600" y="2133600"/>
            <a:ext cx="1868024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7</a:t>
            </a:r>
          </a:p>
        </p:txBody>
      </p:sp>
      <p:sp>
        <p:nvSpPr>
          <p:cNvPr id="8" name="Multiply 7"/>
          <p:cNvSpPr/>
          <p:nvPr/>
        </p:nvSpPr>
        <p:spPr>
          <a:xfrm>
            <a:off x="3124200" y="2438400"/>
            <a:ext cx="3048000" cy="2438400"/>
          </a:xfrm>
          <a:prstGeom prst="mathMultiply">
            <a:avLst>
              <a:gd name="adj1" fmla="val 7372"/>
            </a:avLst>
          </a:prstGeom>
          <a:gradFill flip="none" rotWithShape="1">
            <a:gsLst>
              <a:gs pos="0">
                <a:schemeClr val="accent2">
                  <a:shade val="51000"/>
                  <a:satMod val="130000"/>
                  <a:alpha val="59000"/>
                </a:schemeClr>
              </a:gs>
              <a:gs pos="80000">
                <a:schemeClr val="accent2">
                  <a:shade val="93000"/>
                  <a:satMod val="130000"/>
                  <a:alpha val="59000"/>
                </a:schemeClr>
              </a:gs>
              <a:gs pos="100000">
                <a:schemeClr val="accent2">
                  <a:shade val="94000"/>
                  <a:satMod val="135000"/>
                  <a:alpha val="5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400800" y="2158767"/>
            <a:ext cx="2324100" cy="325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60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int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float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double</a:t>
            </a:r>
          </a:p>
          <a:p>
            <a:r>
              <a:rPr lang="en-US" dirty="0" err="1" smtClean="0">
                <a:solidFill>
                  <a:srgbClr val="3366FF"/>
                </a:solidFill>
              </a:rPr>
              <a:t>bool</a:t>
            </a:r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 smtClean="0">
                <a:solidFill>
                  <a:srgbClr val="3366FF"/>
                </a:solidFill>
              </a:rPr>
              <a:t>char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actually, an object, but acts like a type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D072-02BF-46D8-8C0F-964F33E8406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54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modify </a:t>
            </a:r>
            <a:r>
              <a:rPr lang="en-US" i="1" dirty="0" smtClean="0"/>
              <a:t>some</a:t>
            </a:r>
            <a:r>
              <a:rPr lang="en-US" dirty="0" smtClean="0"/>
              <a:t> existing data types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D072-02BF-46D8-8C0F-964F33E8406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2819400"/>
            <a:ext cx="3543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28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Two new types: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hort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a "short" integer</a:t>
            </a:r>
          </a:p>
          <a:p>
            <a:pPr lvl="2"/>
            <a:r>
              <a:rPr lang="en-US" dirty="0" smtClean="0"/>
              <a:t>Size of 2 bytes</a:t>
            </a:r>
          </a:p>
          <a:p>
            <a:pPr lvl="2"/>
            <a:r>
              <a:rPr lang="en-US" dirty="0" smtClean="0"/>
              <a:t>Example:</a:t>
            </a:r>
          </a:p>
          <a:p>
            <a:pPr lvl="3">
              <a:buNone/>
            </a:pP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hort x = 55</a:t>
            </a:r>
          </a:p>
          <a:p>
            <a:pPr lvl="3">
              <a:buNone/>
            </a:pP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short int y = 55 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ong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A "long" integer</a:t>
            </a:r>
          </a:p>
          <a:p>
            <a:pPr lvl="2"/>
            <a:r>
              <a:rPr lang="en-US" dirty="0" smtClean="0"/>
              <a:t>Size of 4 bytes (in C and C++)</a:t>
            </a:r>
          </a:p>
          <a:p>
            <a:pPr lvl="2"/>
            <a:r>
              <a:rPr lang="en-US" dirty="0" smtClean="0"/>
              <a:t>Example:</a:t>
            </a:r>
          </a:p>
          <a:p>
            <a:pPr lvl="3">
              <a:buNone/>
            </a:pP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ong x = 577799 ;</a:t>
            </a:r>
          </a:p>
          <a:p>
            <a:pPr lvl="3">
              <a:buNone/>
            </a:pP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ong 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y = 5700033449990 ;</a:t>
            </a:r>
          </a:p>
          <a:p>
            <a:pPr lvl="2"/>
            <a:r>
              <a:rPr lang="en-US" dirty="0" smtClean="0"/>
              <a:t>In C and C++, 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dirty="0" smtClean="0"/>
              <a:t> are the </a:t>
            </a:r>
            <a:r>
              <a:rPr lang="en-US" b="1" dirty="0" smtClean="0">
                <a:solidFill>
                  <a:srgbClr val="800000"/>
                </a:solidFill>
              </a:rPr>
              <a:t>same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Note:  in </a:t>
            </a:r>
            <a:r>
              <a:rPr lang="en-US" i="1" dirty="0" smtClean="0"/>
              <a:t>most</a:t>
            </a:r>
            <a:r>
              <a:rPr lang="en-US" dirty="0" smtClean="0"/>
              <a:t> other languages,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dirty="0" smtClean="0"/>
              <a:t> is 8 bytes  (see this </a:t>
            </a:r>
            <a:r>
              <a:rPr lang="en-US" dirty="0" smtClean="0">
                <a:hlinkClick r:id="rId2"/>
              </a:rPr>
              <a:t>table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1721-D907-4648-9A1D-3E23E419B6F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Part 2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62600" y="2667000"/>
            <a:ext cx="8382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0000 0000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00800" y="2667000"/>
            <a:ext cx="8382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0011 1111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252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Another new type: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long long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A "really long" integer</a:t>
            </a:r>
          </a:p>
          <a:p>
            <a:pPr lvl="2"/>
            <a:r>
              <a:rPr lang="en-US" dirty="0" smtClean="0"/>
              <a:t>Size of 8 bytes (in C and C++)</a:t>
            </a:r>
          </a:p>
          <a:p>
            <a:pPr lvl="2"/>
            <a:r>
              <a:rPr lang="en-US" dirty="0" smtClean="0"/>
              <a:t>Range:</a:t>
            </a:r>
          </a:p>
          <a:p>
            <a:pPr marL="1371600" lvl="3" indent="0">
              <a:buNone/>
            </a:pPr>
            <a:r>
              <a:rPr lang="en-US" dirty="0"/>
              <a:t>–9,223,372,036,854,775,808 </a:t>
            </a:r>
            <a:endParaRPr lang="en-US" dirty="0" smtClean="0"/>
          </a:p>
          <a:p>
            <a:pPr marL="2286000" lvl="5" indent="0">
              <a:buNone/>
            </a:pPr>
            <a:r>
              <a:rPr lang="en-US" dirty="0" smtClean="0"/>
              <a:t>to</a:t>
            </a:r>
          </a:p>
          <a:p>
            <a:pPr marL="1371600" lvl="3" indent="0">
              <a:buNone/>
            </a:pPr>
            <a:r>
              <a:rPr lang="en-US" dirty="0" smtClean="0"/>
              <a:t> </a:t>
            </a:r>
            <a:r>
              <a:rPr lang="en-US" dirty="0"/>
              <a:t>9,223,372,036,854,775,807</a:t>
            </a:r>
            <a:endParaRPr lang="en-US" dirty="0" smtClean="0"/>
          </a:p>
          <a:p>
            <a:pPr lvl="2"/>
            <a:r>
              <a:rPr lang="en-US" dirty="0" smtClean="0"/>
              <a:t>Example:</a:t>
            </a:r>
          </a:p>
          <a:p>
            <a:pPr lvl="3">
              <a:buNone/>
            </a:pP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ong long x = 577799 ;</a:t>
            </a:r>
          </a:p>
          <a:p>
            <a:pPr lvl="3">
              <a:buNone/>
            </a:pP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ong long int y = </a:t>
            </a:r>
            <a:r>
              <a:rPr lang="en-US" dirty="0" smtClean="0"/>
              <a:t>9223372036854775807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914400" lvl="2" indent="0">
              <a:buNone/>
            </a:pPr>
            <a:endParaRPr lang="en-US" sz="1600" dirty="0"/>
          </a:p>
          <a:p>
            <a:pPr lvl="2"/>
            <a:r>
              <a:rPr lang="en-US" sz="1400" dirty="0" smtClean="0"/>
              <a:t>Note:  this works in Microsoft Visual Studio 2005 and up; may not work in other compilers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1721-D907-4648-9A1D-3E23E419B6F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Part 2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905000"/>
            <a:ext cx="3327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97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if you want 1-byte storage?</a:t>
            </a:r>
          </a:p>
          <a:p>
            <a:pPr lvl="1"/>
            <a:r>
              <a:rPr lang="en-US" dirty="0" smtClean="0"/>
              <a:t>In </a:t>
            </a:r>
            <a:r>
              <a:rPr lang="en-US" i="1" dirty="0" smtClean="0"/>
              <a:t>some</a:t>
            </a:r>
            <a:r>
              <a:rPr lang="en-US" dirty="0" smtClean="0"/>
              <a:t> languages you do this:</a:t>
            </a:r>
          </a:p>
          <a:p>
            <a:pPr lvl="2">
              <a:buNone/>
            </a:pP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yte x = 255</a:t>
            </a:r>
          </a:p>
          <a:p>
            <a:pPr lvl="2">
              <a:buNone/>
            </a:pPr>
            <a:endParaRPr lang="en-US" dirty="0"/>
          </a:p>
          <a:p>
            <a:pPr lvl="1"/>
            <a:r>
              <a:rPr lang="en-US" dirty="0" smtClean="0"/>
              <a:t>In C and C++:</a:t>
            </a:r>
          </a:p>
          <a:p>
            <a:pPr lvl="2">
              <a:buNone/>
            </a:pP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har x = 255 ;</a:t>
            </a:r>
            <a:endParaRPr lang="en-US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Be careful:</a:t>
            </a:r>
          </a:p>
          <a:p>
            <a:pPr marL="914400" lvl="2" indent="0">
              <a:buNone/>
            </a:pPr>
            <a:r>
              <a:rPr lang="en-US" sz="18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78;</a:t>
            </a:r>
          </a:p>
          <a:p>
            <a:pPr marL="914400" lvl="2" indent="0">
              <a:buNone/>
            </a:pPr>
            <a:r>
              <a:rPr lang="en-US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y = 41;</a:t>
            </a:r>
          </a:p>
          <a:p>
            <a:pPr marL="914400" lvl="2" indent="0">
              <a:buNone/>
            </a:pPr>
            <a:r>
              <a:rPr lang="en-US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&lt;&lt; x + y;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endParaRPr lang="en-US" sz="1800" b="1" dirty="0" smtClean="0">
              <a:latin typeface="+mj-lt"/>
              <a:cs typeface="Courier New" pitchFamily="49" charset="0"/>
            </a:endParaRPr>
          </a:p>
          <a:p>
            <a:pPr lvl="2"/>
            <a:endParaRPr lang="en-US" dirty="0" smtClean="0">
              <a:latin typeface="+mj-lt"/>
              <a:cs typeface="Courier New" pitchFamily="49" charset="0"/>
            </a:endParaRPr>
          </a:p>
          <a:p>
            <a:pPr lvl="1"/>
            <a:endParaRPr lang="en-US" dirty="0" smtClean="0">
              <a:solidFill>
                <a:srgbClr val="0070C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91400" y="1600200"/>
            <a:ext cx="8382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1111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1111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5600" y="838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har x = 255 ;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1721-D907-4648-9A1D-3E23E419B6F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Part 2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976" y="3124200"/>
            <a:ext cx="2743200" cy="29591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371600" y="6096000"/>
            <a:ext cx="2286000" cy="685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13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more: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new keywords:</a:t>
            </a:r>
          </a:p>
          <a:p>
            <a:pPr lvl="2">
              <a:buNone/>
            </a:pP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igned</a:t>
            </a:r>
          </a:p>
          <a:p>
            <a:pPr lvl="2">
              <a:buNone/>
            </a:pP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nsigned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Which leads us to:</a:t>
            </a:r>
          </a:p>
          <a:p>
            <a:pPr lvl="1"/>
            <a:r>
              <a:rPr lang="en-US" dirty="0" smtClean="0"/>
              <a:t>How positive and negative integers are represented.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1721-D907-4648-9A1D-3E23E419B6F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Part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19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Signed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Can represent </a:t>
            </a:r>
          </a:p>
          <a:p>
            <a:pPr lvl="2"/>
            <a:r>
              <a:rPr lang="en-US" dirty="0" smtClean="0"/>
              <a:t>positive </a:t>
            </a:r>
            <a:r>
              <a:rPr lang="en-US" u="sng" dirty="0" smtClean="0"/>
              <a:t>and</a:t>
            </a:r>
            <a:r>
              <a:rPr lang="en-US" dirty="0" smtClean="0"/>
              <a:t> negative integers:</a:t>
            </a:r>
          </a:p>
          <a:p>
            <a:pPr lvl="2"/>
            <a:r>
              <a:rPr lang="en-US" dirty="0" smtClean="0"/>
              <a:t>Range:</a:t>
            </a:r>
          </a:p>
          <a:p>
            <a:pPr lvl="3"/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dirty="0" smtClean="0"/>
              <a:t> (which is </a:t>
            </a:r>
            <a:r>
              <a:rPr lang="en-US" dirty="0"/>
              <a:t>4</a:t>
            </a:r>
            <a:r>
              <a:rPr lang="en-US" dirty="0" smtClean="0"/>
              <a:t> bytes) can store:</a:t>
            </a:r>
          </a:p>
          <a:p>
            <a:pPr lvl="3"/>
            <a:r>
              <a:rPr lang="en-US" dirty="0" smtClean="0">
                <a:solidFill>
                  <a:srgbClr val="0070C0"/>
                </a:solidFill>
              </a:rPr>
              <a:t>-2,147,483,648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0070C0"/>
                </a:solidFill>
              </a:rPr>
              <a:t>2,147,483,647</a:t>
            </a:r>
          </a:p>
          <a:p>
            <a:pPr lvl="3"/>
            <a:r>
              <a:rPr lang="en-US" dirty="0" smtClean="0">
                <a:solidFill>
                  <a:srgbClr val="0070C0"/>
                </a:solidFill>
              </a:rPr>
              <a:t>-2</a:t>
            </a:r>
            <a:r>
              <a:rPr lang="en-US" baseline="30000" dirty="0" smtClean="0">
                <a:solidFill>
                  <a:srgbClr val="0070C0"/>
                </a:solidFill>
              </a:rPr>
              <a:t>31</a:t>
            </a:r>
            <a:r>
              <a:rPr lang="en-US" dirty="0" smtClean="0">
                <a:solidFill>
                  <a:srgbClr val="0070C0"/>
                </a:solidFill>
              </a:rPr>
              <a:t> to 2</a:t>
            </a:r>
            <a:r>
              <a:rPr lang="en-US" baseline="30000" dirty="0" smtClean="0">
                <a:solidFill>
                  <a:srgbClr val="0070C0"/>
                </a:solidFill>
              </a:rPr>
              <a:t>31</a:t>
            </a:r>
            <a:r>
              <a:rPr lang="en-US" dirty="0" smtClean="0">
                <a:solidFill>
                  <a:srgbClr val="0070C0"/>
                </a:solidFill>
              </a:rPr>
              <a:t>-1</a:t>
            </a:r>
          </a:p>
          <a:p>
            <a:pPr lvl="3"/>
            <a:r>
              <a:rPr lang="en-US" dirty="0" smtClean="0">
                <a:solidFill>
                  <a:srgbClr val="0070C0"/>
                </a:solidFill>
              </a:rPr>
              <a:t>Uses 31 bits for value and one bit for the sign:</a:t>
            </a:r>
          </a:p>
          <a:p>
            <a:pPr lvl="4"/>
            <a:r>
              <a:rPr lang="en-US" dirty="0" smtClean="0">
                <a:solidFill>
                  <a:srgbClr val="0070C0"/>
                </a:solidFill>
              </a:rPr>
              <a:t>0 for </a:t>
            </a:r>
            <a:r>
              <a:rPr lang="en-US" dirty="0" err="1" smtClean="0">
                <a:solidFill>
                  <a:srgbClr val="0070C0"/>
                </a:solidFill>
              </a:rPr>
              <a:t>postive</a:t>
            </a:r>
            <a:endParaRPr lang="en-US" dirty="0" smtClean="0">
              <a:solidFill>
                <a:srgbClr val="0070C0"/>
              </a:solidFill>
            </a:endParaRPr>
          </a:p>
          <a:p>
            <a:pPr lvl="4"/>
            <a:r>
              <a:rPr lang="en-US" dirty="0" smtClean="0">
                <a:solidFill>
                  <a:srgbClr val="0070C0"/>
                </a:solidFill>
              </a:rPr>
              <a:t>1 for negative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Integer variables are </a:t>
            </a:r>
            <a:r>
              <a:rPr lang="en-US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signed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u="sng" dirty="0" smtClean="0">
                <a:solidFill>
                  <a:schemeClr val="tx1"/>
                </a:solidFill>
              </a:rPr>
              <a:t>by default </a:t>
            </a:r>
            <a:r>
              <a:rPr lang="en-US" dirty="0" smtClean="0">
                <a:solidFill>
                  <a:schemeClr val="tx1"/>
                </a:solidFill>
              </a:rPr>
              <a:t>in C/C++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1721-D907-4648-9A1D-3E23E419B6F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Part 2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70418" y="1905000"/>
            <a:ext cx="8382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0</a:t>
            </a:r>
            <a:r>
              <a:rPr lang="en-US" dirty="0" smtClean="0">
                <a:solidFill>
                  <a:srgbClr val="0070C0"/>
                </a:solidFill>
              </a:rPr>
              <a:t>000 0000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85018" y="1905000"/>
            <a:ext cx="8382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0000 0101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46818" y="1905000"/>
            <a:ext cx="8382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0000 0000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08618" y="1905000"/>
            <a:ext cx="8382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0000 0000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5600" y="28956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z = 5;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91400" y="838200"/>
            <a:ext cx="1600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MSB is the sign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>
            <a:off x="6019800" y="1022866"/>
            <a:ext cx="1371600" cy="1034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628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2969</TotalTime>
  <Words>1303</Words>
  <Application>Microsoft Macintosh PowerPoint</Application>
  <PresentationFormat>On-screen Show (4:3)</PresentationFormat>
  <Paragraphs>431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Programming for ECE</vt:lpstr>
      <vt:lpstr>New Stuff</vt:lpstr>
      <vt:lpstr>Data Types</vt:lpstr>
      <vt:lpstr>Modifiers</vt:lpstr>
      <vt:lpstr>New Modifiers</vt:lpstr>
      <vt:lpstr>New Modifiers</vt:lpstr>
      <vt:lpstr>More on sizes</vt:lpstr>
      <vt:lpstr>Even more:</vt:lpstr>
      <vt:lpstr>Signed Integers</vt:lpstr>
      <vt:lpstr>Signed Integers</vt:lpstr>
      <vt:lpstr>Signed Integers</vt:lpstr>
      <vt:lpstr>2's Complement</vt:lpstr>
      <vt:lpstr>2's Complement</vt:lpstr>
      <vt:lpstr>2's Complement</vt:lpstr>
      <vt:lpstr>So…</vt:lpstr>
      <vt:lpstr>Don't believe it?</vt:lpstr>
      <vt:lpstr>Which is why…</vt:lpstr>
      <vt:lpstr>Unsigned</vt:lpstr>
      <vt:lpstr>To sum up…</vt:lpstr>
      <vt:lpstr>Why do we care?</vt:lpstr>
      <vt:lpstr>One more modifier</vt:lpstr>
      <vt:lpstr>const</vt:lpstr>
      <vt:lpstr>Constant rules</vt:lpstr>
      <vt:lpstr>Why use constants?</vt:lpstr>
      <vt:lpstr>Questions on Modifiers?</vt:lpstr>
      <vt:lpstr>It's Half Time!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CET II</dc:title>
  <dc:creator>Michael A. Haas</dc:creator>
  <cp:lastModifiedBy>Michael Haas</cp:lastModifiedBy>
  <cp:revision>61</cp:revision>
  <dcterms:created xsi:type="dcterms:W3CDTF">2010-04-24T21:26:52Z</dcterms:created>
  <dcterms:modified xsi:type="dcterms:W3CDTF">2013-02-23T04:30:18Z</dcterms:modified>
</cp:coreProperties>
</file>