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13" r:id="rId3"/>
    <p:sldId id="29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315" r:id="rId12"/>
    <p:sldId id="316" r:id="rId13"/>
    <p:sldId id="268" r:id="rId14"/>
    <p:sldId id="266" r:id="rId15"/>
    <p:sldId id="267" r:id="rId16"/>
    <p:sldId id="314" r:id="rId17"/>
    <p:sldId id="271" r:id="rId18"/>
    <p:sldId id="269" r:id="rId19"/>
    <p:sldId id="270" r:id="rId20"/>
    <p:sldId id="319" r:id="rId21"/>
    <p:sldId id="318" r:id="rId22"/>
    <p:sldId id="320" r:id="rId23"/>
    <p:sldId id="321" r:id="rId24"/>
    <p:sldId id="322" r:id="rId25"/>
    <p:sldId id="317" r:id="rId26"/>
    <p:sldId id="290" r:id="rId27"/>
    <p:sldId id="293" r:id="rId28"/>
    <p:sldId id="294" r:id="rId29"/>
    <p:sldId id="295" r:id="rId30"/>
    <p:sldId id="272" r:id="rId31"/>
    <p:sldId id="291" r:id="rId32"/>
    <p:sldId id="292" r:id="rId33"/>
    <p:sldId id="273" r:id="rId34"/>
    <p:sldId id="300" r:id="rId35"/>
    <p:sldId id="328" r:id="rId36"/>
    <p:sldId id="299" r:id="rId37"/>
    <p:sldId id="274" r:id="rId38"/>
    <p:sldId id="282" r:id="rId39"/>
    <p:sldId id="275" r:id="rId40"/>
    <p:sldId id="301" r:id="rId41"/>
    <p:sldId id="283" r:id="rId42"/>
    <p:sldId id="324" r:id="rId43"/>
    <p:sldId id="302" r:id="rId44"/>
    <p:sldId id="326" r:id="rId45"/>
    <p:sldId id="32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3B3B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7473A-3530-444E-9119-341F89746A3D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D48F5-5C68-AC42-A295-7B78265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869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2D377-C7F0-4385-AB05-B9B516D39DD2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5BEA-6189-4221-A886-774AA118B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267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886700" y="881062"/>
            <a:ext cx="2133600" cy="365125"/>
          </a:xfrm>
        </p:spPr>
        <p:txBody>
          <a:bodyPr anchor="t"/>
          <a:lstStyle>
            <a:lvl1pPr>
              <a:defRPr sz="800"/>
            </a:lvl1pPr>
          </a:lstStyle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505700" y="2789238"/>
            <a:ext cx="2895600" cy="365125"/>
          </a:xfrm>
        </p:spPr>
        <p:txBody>
          <a:bodyPr anchor="t"/>
          <a:lstStyle>
            <a:lvl1pPr>
              <a:defRPr sz="800"/>
            </a:lvl1pPr>
          </a:lstStyle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886700" y="5608637"/>
            <a:ext cx="2133600" cy="365125"/>
          </a:xfrm>
        </p:spPr>
        <p:txBody>
          <a:bodyPr anchor="t"/>
          <a:lstStyle>
            <a:lvl1pPr>
              <a:defRPr sz="800"/>
            </a:lvl1pPr>
          </a:lstStyle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894639" y="884237"/>
            <a:ext cx="2133600" cy="365125"/>
          </a:xfrm>
        </p:spPr>
        <p:txBody>
          <a:bodyPr anchor="t"/>
          <a:lstStyle>
            <a:lvl1pPr>
              <a:defRPr sz="800"/>
            </a:lvl1pPr>
          </a:lstStyle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513637" y="3094037"/>
            <a:ext cx="2895600" cy="365125"/>
          </a:xfrm>
        </p:spPr>
        <p:txBody>
          <a:bodyPr anchor="t"/>
          <a:lstStyle>
            <a:lvl1pPr>
              <a:defRPr sz="800"/>
            </a:lvl1pPr>
          </a:lstStyle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894637" y="5608638"/>
            <a:ext cx="2133600" cy="365125"/>
          </a:xfrm>
        </p:spPr>
        <p:txBody>
          <a:bodyPr anchor="t"/>
          <a:lstStyle>
            <a:lvl1pPr>
              <a:defRPr sz="800"/>
            </a:lvl1pPr>
          </a:lstStyle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0">
              <a:schemeClr val="accent3">
                <a:lumMod val="40000"/>
                <a:lumOff val="60000"/>
              </a:schemeClr>
            </a:gs>
            <a:gs pos="5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51C3-98CB-7E43-8A54-A0E5482AF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ECE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/>
          <a:p>
            <a:r>
              <a:rPr lang="en-US" dirty="0" smtClean="0"/>
              <a:t>Week 5</a:t>
            </a:r>
          </a:p>
          <a:p>
            <a:r>
              <a:rPr lang="en-US" dirty="0" smtClean="0"/>
              <a:t> Part 2: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05000" y="4754563"/>
            <a:ext cx="5334000" cy="731837"/>
            <a:chOff x="685800" y="5897563"/>
            <a:chExt cx="5334000" cy="731837"/>
          </a:xfrm>
        </p:grpSpPr>
        <p:sp>
          <p:nvSpPr>
            <p:cNvPr id="4" name="Rectangle 3"/>
            <p:cNvSpPr/>
            <p:nvPr/>
          </p:nvSpPr>
          <p:spPr>
            <a:xfrm>
              <a:off x="685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9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5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7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505200" y="231775"/>
            <a:ext cx="2045293" cy="205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Arrays act like variables (because they </a:t>
            </a:r>
            <a:r>
              <a:rPr lang="en-US" i="1" dirty="0" smtClean="0"/>
              <a:t>are </a:t>
            </a:r>
            <a:r>
              <a:rPr lang="en-US" dirty="0" smtClean="0"/>
              <a:t>variables):</a:t>
            </a:r>
          </a:p>
          <a:p>
            <a:pPr lvl="1"/>
            <a:r>
              <a:rPr lang="en-US" dirty="0" smtClean="0"/>
              <a:t>They must be </a:t>
            </a:r>
            <a:r>
              <a:rPr lang="en-US" dirty="0" smtClean="0">
                <a:solidFill>
                  <a:srgbClr val="FF0000"/>
                </a:solidFill>
              </a:rPr>
              <a:t>typed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They must be </a:t>
            </a:r>
            <a:r>
              <a:rPr lang="en-US" dirty="0" smtClean="0">
                <a:solidFill>
                  <a:srgbClr val="FF0000"/>
                </a:solidFill>
              </a:rPr>
              <a:t>named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They must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FF0000"/>
                </a:solidFill>
              </a:rPr>
              <a:t>sized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They must have a </a:t>
            </a:r>
            <a:r>
              <a:rPr lang="en-US" dirty="0" smtClean="0">
                <a:solidFill>
                  <a:srgbClr val="FF0000"/>
                </a:solidFill>
              </a:rPr>
              <a:t>value </a:t>
            </a:r>
            <a:r>
              <a:rPr lang="en-US" dirty="0" smtClean="0"/>
              <a:t>before they can be used.</a:t>
            </a:r>
          </a:p>
          <a:p>
            <a:pPr lvl="1"/>
            <a:r>
              <a:rPr lang="en-US" dirty="0" smtClean="0"/>
              <a:t>General declaration form:</a:t>
            </a:r>
          </a:p>
          <a:p>
            <a:pPr lvl="2">
              <a:buNone/>
            </a:pPr>
            <a:r>
              <a:rPr lang="en-US" dirty="0" smtClean="0">
                <a:solidFill>
                  <a:srgbClr val="3366FF"/>
                </a:solidFill>
              </a:rPr>
              <a:t>type </a:t>
            </a:r>
            <a:r>
              <a:rPr lang="en-US" i="1" dirty="0">
                <a:solidFill>
                  <a:srgbClr val="FF0000"/>
                </a:solidFill>
              </a:rPr>
              <a:t>variable-</a:t>
            </a: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[number-of-elements] ;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Declaration Examples: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nt 		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[10] 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ouble 	</a:t>
            </a:r>
            <a:r>
              <a:rPr lang="en-US" dirty="0" err="1" smtClean="0">
                <a:latin typeface="Courier New"/>
                <a:cs typeface="Courier New"/>
              </a:rPr>
              <a:t>dblarray</a:t>
            </a:r>
            <a:r>
              <a:rPr lang="en-US" dirty="0" smtClean="0">
                <a:latin typeface="Courier New"/>
                <a:cs typeface="Courier New"/>
              </a:rPr>
              <a:t>[20] 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har 	</a:t>
            </a:r>
            <a:r>
              <a:rPr lang="en-US" dirty="0" err="1" smtClean="0">
                <a:latin typeface="Courier New"/>
                <a:cs typeface="Courier New"/>
              </a:rPr>
              <a:t>carray</a:t>
            </a:r>
            <a:r>
              <a:rPr lang="en-US" dirty="0" smtClean="0">
                <a:latin typeface="Courier New"/>
                <a:cs typeface="Courier New"/>
              </a:rPr>
              <a:t>[5] 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loat 	</a:t>
            </a:r>
            <a:r>
              <a:rPr lang="en-US" dirty="0" err="1" smtClean="0">
                <a:latin typeface="Courier New"/>
                <a:cs typeface="Courier New"/>
              </a:rPr>
              <a:t>flarrary</a:t>
            </a:r>
            <a:r>
              <a:rPr lang="en-US" dirty="0" smtClean="0">
                <a:latin typeface="Courier New"/>
                <a:cs typeface="Courier New"/>
              </a:rPr>
              <a:t>[100] 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ool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	</a:t>
            </a:r>
            <a:r>
              <a:rPr lang="en-US" dirty="0" err="1" smtClean="0">
                <a:latin typeface="Courier New"/>
                <a:cs typeface="Courier New"/>
              </a:rPr>
              <a:t>barray</a:t>
            </a:r>
            <a:r>
              <a:rPr lang="en-US" dirty="0" smtClean="0">
                <a:latin typeface="Courier New"/>
                <a:cs typeface="Courier New"/>
              </a:rPr>
              <a:t>[77]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248400" y="4500055"/>
            <a:ext cx="2235200" cy="162610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733800" y="2590800"/>
            <a:ext cx="48768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You must declare this!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act like variables (because they </a:t>
            </a:r>
            <a:r>
              <a:rPr lang="en-US" i="1" dirty="0" smtClean="0"/>
              <a:t>are </a:t>
            </a:r>
            <a:r>
              <a:rPr lang="en-US" dirty="0" smtClean="0"/>
              <a:t>variables):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must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FF0000"/>
                </a:solidFill>
              </a:rPr>
              <a:t>sized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size of the array is a measure of:</a:t>
            </a:r>
          </a:p>
          <a:p>
            <a:pPr lvl="2"/>
            <a:r>
              <a:rPr lang="en-US" dirty="0" smtClean="0"/>
              <a:t> the </a:t>
            </a:r>
            <a:r>
              <a:rPr lang="en-US" b="1" dirty="0" smtClean="0">
                <a:solidFill>
                  <a:srgbClr val="FF0000"/>
                </a:solidFill>
              </a:rPr>
              <a:t>number of elements.</a:t>
            </a:r>
          </a:p>
          <a:p>
            <a:pPr lvl="2"/>
            <a:endParaRPr lang="en-US" b="1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3366FF"/>
                </a:solidFill>
              </a:rPr>
              <a:t>type </a:t>
            </a:r>
            <a:r>
              <a:rPr lang="en-US" i="1" dirty="0">
                <a:solidFill>
                  <a:srgbClr val="FF0000"/>
                </a:solidFill>
              </a:rPr>
              <a:t>variable-</a:t>
            </a: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[number of</a:t>
            </a:r>
            <a:r>
              <a:rPr lang="en-US" dirty="0"/>
              <a:t> </a:t>
            </a:r>
            <a:r>
              <a:rPr lang="en-US" dirty="0" smtClean="0"/>
              <a:t>elements] ;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05600" y="4953000"/>
            <a:ext cx="2235200" cy="162610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5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act like variables </a:t>
            </a:r>
          </a:p>
          <a:p>
            <a:r>
              <a:rPr lang="en-US" dirty="0" smtClean="0"/>
              <a:t>(because they </a:t>
            </a:r>
            <a:r>
              <a:rPr lang="en-US" i="1" dirty="0" smtClean="0"/>
              <a:t>are </a:t>
            </a:r>
            <a:r>
              <a:rPr lang="en-US" dirty="0" smtClean="0"/>
              <a:t>variables):</a:t>
            </a:r>
          </a:p>
          <a:p>
            <a:pPr lvl="1"/>
            <a:r>
              <a:rPr lang="en-US" dirty="0" smtClean="0"/>
              <a:t>Each element has a number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Starting with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3214171"/>
            <a:ext cx="2603500" cy="1981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867400" y="2452171"/>
            <a:ext cx="8382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0</a:t>
            </a:r>
            <a:endParaRPr lang="en-US" sz="1200" dirty="0"/>
          </a:p>
        </p:txBody>
      </p:sp>
      <p:sp>
        <p:nvSpPr>
          <p:cNvPr id="10" name="Down Arrow 9"/>
          <p:cNvSpPr/>
          <p:nvPr/>
        </p:nvSpPr>
        <p:spPr>
          <a:xfrm>
            <a:off x="6477000" y="2375971"/>
            <a:ext cx="8382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1</a:t>
            </a:r>
            <a:endParaRPr lang="en-US" sz="1200" dirty="0"/>
          </a:p>
        </p:txBody>
      </p:sp>
      <p:sp>
        <p:nvSpPr>
          <p:cNvPr id="11" name="Down Arrow 10"/>
          <p:cNvSpPr/>
          <p:nvPr/>
        </p:nvSpPr>
        <p:spPr>
          <a:xfrm>
            <a:off x="7010400" y="2299771"/>
            <a:ext cx="8382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2</a:t>
            </a:r>
            <a:endParaRPr lang="en-US" sz="1200" dirty="0"/>
          </a:p>
        </p:txBody>
      </p:sp>
      <p:sp>
        <p:nvSpPr>
          <p:cNvPr id="12" name="Up Arrow 11"/>
          <p:cNvSpPr/>
          <p:nvPr/>
        </p:nvSpPr>
        <p:spPr>
          <a:xfrm>
            <a:off x="6172200" y="5042971"/>
            <a:ext cx="838200" cy="965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3</a:t>
            </a:r>
            <a:endParaRPr lang="en-US" sz="1200" dirty="0"/>
          </a:p>
        </p:txBody>
      </p:sp>
      <p:sp>
        <p:nvSpPr>
          <p:cNvPr id="13" name="Up Arrow 12"/>
          <p:cNvSpPr/>
          <p:nvPr/>
        </p:nvSpPr>
        <p:spPr>
          <a:xfrm>
            <a:off x="6743700" y="4890571"/>
            <a:ext cx="838200" cy="965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4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>
            <a:off x="7429500" y="4738171"/>
            <a:ext cx="838200" cy="965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51194" y="626833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[6];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499411"/>
            <a:ext cx="190500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50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is:</a:t>
            </a:r>
          </a:p>
          <a:p>
            <a:pPr lvl="1"/>
            <a:r>
              <a:rPr lang="en-US" dirty="0" smtClean="0"/>
              <a:t>A contiguous chunk of memory locations</a:t>
            </a:r>
          </a:p>
          <a:p>
            <a:pPr lvl="2"/>
            <a:r>
              <a:rPr lang="en-US" dirty="0" smtClean="0"/>
              <a:t>called "elements"</a:t>
            </a:r>
          </a:p>
          <a:p>
            <a:pPr lvl="1"/>
            <a:r>
              <a:rPr lang="en-US" dirty="0" smtClean="0"/>
              <a:t>With a single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</a:p>
          <a:p>
            <a:pPr lvl="4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But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Each </a:t>
            </a:r>
            <a:r>
              <a:rPr lang="en-US" b="1" dirty="0" smtClean="0">
                <a:solidFill>
                  <a:schemeClr val="accent6"/>
                </a:solidFill>
              </a:rPr>
              <a:t>element </a:t>
            </a:r>
            <a:r>
              <a:rPr lang="en-US" dirty="0" smtClean="0"/>
              <a:t>can be individually addressed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4953000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0" y="61399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660066"/>
                </a:solidFill>
              </a:rPr>
              <a:t>myarray</a:t>
            </a:r>
            <a:r>
              <a:rPr lang="en-US" dirty="0" smtClean="0"/>
              <a:t>: elements 0-9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2600" y="6323012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85800" y="63246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Rules:</a:t>
            </a:r>
            <a:br>
              <a:rPr lang="en-US" dirty="0" smtClean="0"/>
            </a:b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must </a:t>
            </a:r>
            <a:r>
              <a:rPr lang="en-US" u="sng" dirty="0" smtClean="0"/>
              <a:t>declare </a:t>
            </a:r>
            <a:r>
              <a:rPr lang="en-US" dirty="0" smtClean="0"/>
              <a:t>an array:</a:t>
            </a:r>
          </a:p>
          <a:p>
            <a:pPr>
              <a:buNone/>
            </a:pPr>
            <a:endParaRPr lang="en-US" sz="3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3600" dirty="0" smtClean="0">
                <a:solidFill>
                  <a:schemeClr val="tx1"/>
                </a:solidFill>
                <a:latin typeface="Courier New"/>
                <a:cs typeface="Courier New"/>
              </a:rPr>
              <a:t>myarray[10] ;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334000" y="2408238"/>
            <a:ext cx="2971800" cy="1630362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9094320">
            <a:off x="4876800" y="3475038"/>
            <a:ext cx="2971800" cy="1630362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in this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 rot="18353975">
            <a:off x="6586204" y="3870974"/>
            <a:ext cx="2667000" cy="14433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not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83"/>
            <a:ext cx="8321676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Array Rules:</a:t>
            </a:r>
            <a:br>
              <a:rPr lang="en-US" dirty="0" smtClean="0"/>
            </a:br>
            <a:r>
              <a:rPr lang="en-US" dirty="0" smtClean="0"/>
              <a:t>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You </a:t>
            </a:r>
            <a:r>
              <a:rPr lang="en-US" i="1" dirty="0">
                <a:solidFill>
                  <a:srgbClr val="002060"/>
                </a:solidFill>
              </a:rPr>
              <a:t>can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assign</a:t>
            </a:r>
            <a:r>
              <a:rPr lang="en-US" dirty="0">
                <a:solidFill>
                  <a:srgbClr val="002060"/>
                </a:solidFill>
              </a:rPr>
              <a:t> values to the elements of an array</a:t>
            </a:r>
          </a:p>
          <a:p>
            <a:pPr lvl="1"/>
            <a:r>
              <a:rPr lang="en-US" dirty="0"/>
              <a:t>anytime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You </a:t>
            </a:r>
            <a:r>
              <a:rPr lang="en-US" i="1" dirty="0">
                <a:solidFill>
                  <a:srgbClr val="002060"/>
                </a:solidFill>
              </a:rPr>
              <a:t>can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initialize</a:t>
            </a:r>
            <a:r>
              <a:rPr lang="en-US" dirty="0">
                <a:solidFill>
                  <a:srgbClr val="002060"/>
                </a:solidFill>
              </a:rPr>
              <a:t> the elements of an array</a:t>
            </a:r>
          </a:p>
          <a:p>
            <a:pPr lvl="1"/>
            <a:r>
              <a:rPr lang="en-US" dirty="0"/>
              <a:t>when you declare the array.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BUT</a:t>
            </a:r>
          </a:p>
          <a:p>
            <a:r>
              <a:rPr lang="en-US" dirty="0" smtClean="0"/>
              <a:t>You </a:t>
            </a:r>
            <a:r>
              <a:rPr lang="en-US" i="1" dirty="0"/>
              <a:t>must</a:t>
            </a:r>
            <a:r>
              <a:rPr lang="en-US" dirty="0"/>
              <a:t> </a:t>
            </a:r>
            <a:r>
              <a:rPr lang="en-US" dirty="0" smtClean="0"/>
              <a:t>initialize </a:t>
            </a:r>
            <a:r>
              <a:rPr lang="en-US" u="sng" dirty="0" smtClean="0"/>
              <a:t>or</a:t>
            </a:r>
            <a:r>
              <a:rPr lang="en-US" dirty="0" smtClean="0"/>
              <a:t> assign values </a:t>
            </a:r>
            <a:r>
              <a:rPr lang="en-US" dirty="0"/>
              <a:t>to </a:t>
            </a:r>
            <a:r>
              <a:rPr lang="en-US" dirty="0" smtClean="0"/>
              <a:t>elements before </a:t>
            </a:r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them.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1676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Array Rules:</a:t>
            </a:r>
            <a:br>
              <a:rPr lang="en-US" dirty="0" smtClean="0"/>
            </a:br>
            <a:r>
              <a:rPr lang="en-US" dirty="0" smtClean="0"/>
              <a:t>Assignment (part 1)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myarray</a:t>
            </a:r>
            <a:r>
              <a:rPr lang="en-US" sz="1800" b="1" dirty="0" smtClean="0">
                <a:latin typeface="Courier New"/>
                <a:cs typeface="Courier New"/>
              </a:rPr>
              <a:t>[0] = 4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myarray[1] = 7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myarray[2] = 44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myarray[3] = 2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myarray[4] = 16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myarray[5] = 0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myarray[6] = 22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myarray[7] = 14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myarray[8] = 77 ;</a:t>
            </a:r>
          </a:p>
          <a:p>
            <a:pPr lvl="1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myarray[9] = 42 ;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920275" y="977385"/>
            <a:ext cx="1831975" cy="2015530"/>
            <a:chOff x="6543675" y="1955800"/>
            <a:chExt cx="1831975" cy="2015530"/>
          </a:xfrm>
        </p:grpSpPr>
        <p:pic>
          <p:nvPicPr>
            <p:cNvPr id="3074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0" name="Rectangle 19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7462" y="2738326"/>
            <a:ext cx="335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example shows </a:t>
            </a:r>
            <a:r>
              <a:rPr lang="en-US" b="1" dirty="0" smtClean="0">
                <a:solidFill>
                  <a:srgbClr val="FF0000"/>
                </a:solidFill>
              </a:rPr>
              <a:t>assignment.</a:t>
            </a:r>
          </a:p>
          <a:p>
            <a:r>
              <a:rPr lang="en-US" dirty="0" smtClean="0"/>
              <a:t>You can do this </a:t>
            </a:r>
            <a:r>
              <a:rPr lang="en-US" b="1" dirty="0" smtClean="0">
                <a:solidFill>
                  <a:srgbClr val="800000"/>
                </a:solidFill>
              </a:rPr>
              <a:t>anytime </a:t>
            </a:r>
          </a:p>
          <a:p>
            <a:r>
              <a:rPr lang="en-US" u="sng" dirty="0" smtClean="0"/>
              <a:t>after</a:t>
            </a:r>
            <a:r>
              <a:rPr lang="en-US" dirty="0" smtClean="0"/>
              <a:t> the array has been declared.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6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Assignment (part 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0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nt 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myarray[10]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or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0 ;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 10 ;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myarray[x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2800" b="1" dirty="0" smtClean="0">
                <a:latin typeface="Courier New"/>
                <a:cs typeface="Courier New"/>
              </a:rPr>
              <a:t>				</a:t>
            </a:r>
            <a:endParaRPr lang="en-US" sz="2800" b="1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43675" y="1955800"/>
            <a:ext cx="1831975" cy="2015530"/>
            <a:chOff x="6543675" y="1955800"/>
            <a:chExt cx="1831975" cy="2015530"/>
          </a:xfrm>
        </p:grpSpPr>
        <p:pic>
          <p:nvPicPr>
            <p:cNvPr id="22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3" name="Rectangle 22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6106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myarray[10]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={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0,7,44,0,22,1,0,0,0,0} ;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myarray[10]={0,7,44,0,22,1} ;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			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946901" y="3429000"/>
            <a:ext cx="1831975" cy="2015530"/>
            <a:chOff x="6543675" y="1955800"/>
            <a:chExt cx="1831975" cy="2015530"/>
          </a:xfrm>
        </p:grpSpPr>
        <p:pic>
          <p:nvPicPr>
            <p:cNvPr id="26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6231" y="4182069"/>
            <a:ext cx="335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example shows </a:t>
            </a:r>
            <a:r>
              <a:rPr lang="en-US" b="1" dirty="0" smtClean="0">
                <a:solidFill>
                  <a:srgbClr val="FF0000"/>
                </a:solidFill>
              </a:rPr>
              <a:t>initialization.</a:t>
            </a:r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do this once: when</a:t>
            </a:r>
          </a:p>
          <a:p>
            <a:r>
              <a:rPr lang="en-US" dirty="0" smtClean="0"/>
              <a:t>the array is declared.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Explicit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[10]={0,7,44,0,22,1,0,0,0,0} ;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			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03812" y="3048000"/>
            <a:ext cx="1831975" cy="2015530"/>
            <a:chOff x="6543675" y="1955800"/>
            <a:chExt cx="1831975" cy="2015530"/>
          </a:xfrm>
        </p:grpSpPr>
        <p:pic>
          <p:nvPicPr>
            <p:cNvPr id="26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</a:p>
          <a:p>
            <a:pPr lvl="1"/>
            <a:r>
              <a:rPr lang="en-US" dirty="0" smtClean="0"/>
              <a:t>you know that you can allocate memory to store a value.</a:t>
            </a:r>
          </a:p>
          <a:p>
            <a:pPr lvl="2"/>
            <a:r>
              <a:rPr lang="en-US" dirty="0" smtClean="0"/>
              <a:t>this is a variable:</a:t>
            </a:r>
          </a:p>
          <a:p>
            <a:pPr marL="1371600" lvl="3" indent="0">
              <a:buNone/>
            </a:pP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var1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1026" name="Picture 2" descr="http://t0.gstatic.com/images?q=tbn:ANd9GcRhhxmshr4JwCePnggnOh_FSOq5atHw07YZczRfswLN9NGmA_1QL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053750" y="4495800"/>
            <a:ext cx="1295400" cy="19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28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Explicit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[10]=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2400" b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I','w','a','n','t','a','b','e','e','r</a:t>
            </a:r>
            <a:r>
              <a:rPr lang="en-US" sz="24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} 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		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05880" y="609600"/>
            <a:ext cx="1831975" cy="2015530"/>
            <a:chOff x="6543675" y="1955800"/>
            <a:chExt cx="1831975" cy="2015530"/>
          </a:xfrm>
        </p:grpSpPr>
        <p:pic>
          <p:nvPicPr>
            <p:cNvPr id="26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3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Implicit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[10]={0} 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		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03812" y="3048000"/>
            <a:ext cx="1831975" cy="2015530"/>
            <a:chOff x="6543675" y="1955800"/>
            <a:chExt cx="1831975" cy="2015530"/>
          </a:xfrm>
        </p:grpSpPr>
        <p:pic>
          <p:nvPicPr>
            <p:cNvPr id="26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0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Implicit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[10]={5, 6, 7} 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		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03812" y="3048000"/>
            <a:ext cx="1831975" cy="2015530"/>
            <a:chOff x="6543675" y="1955800"/>
            <a:chExt cx="1831975" cy="2015530"/>
          </a:xfrm>
        </p:grpSpPr>
        <p:pic>
          <p:nvPicPr>
            <p:cNvPr id="26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5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Implicit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[10]={} 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		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03812" y="3048000"/>
            <a:ext cx="1831975" cy="2015530"/>
            <a:chOff x="6543675" y="1955800"/>
            <a:chExt cx="1831975" cy="2015530"/>
          </a:xfrm>
        </p:grpSpPr>
        <p:pic>
          <p:nvPicPr>
            <p:cNvPr id="26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19800" y="1676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Important</a:t>
            </a:r>
            <a:r>
              <a:rPr lang="en-US" dirty="0" smtClean="0"/>
              <a:t>: a value of 0 in a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variable does </a:t>
            </a:r>
            <a:r>
              <a:rPr lang="en-US" u="sng" dirty="0" smtClean="0"/>
              <a:t>not</a:t>
            </a:r>
            <a:r>
              <a:rPr lang="en-US" dirty="0" smtClean="0"/>
              <a:t> mean the character </a:t>
            </a:r>
            <a:r>
              <a:rPr lang="en-US" dirty="0" smtClean="0">
                <a:solidFill>
                  <a:srgbClr val="C00000"/>
                </a:solidFill>
              </a:rPr>
              <a:t>'0'</a:t>
            </a:r>
            <a:r>
              <a:rPr lang="en-US" dirty="0" smtClean="0"/>
              <a:t> – it is called a "null character" or just "null"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4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Implicit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lang="en-US" sz="2400" b="1" dirty="0" err="1" smtClean="0">
                <a:latin typeface="Courier New"/>
                <a:cs typeface="Courier New"/>
              </a:rPr>
              <a:t>myarray</a:t>
            </a:r>
            <a:r>
              <a:rPr lang="en-US" sz="2400" b="1" dirty="0" smtClean="0">
                <a:latin typeface="Courier New"/>
                <a:cs typeface="Courier New"/>
              </a:rPr>
              <a:t>[10]={'</a:t>
            </a:r>
            <a:r>
              <a:rPr lang="en-US" sz="2400" b="1" dirty="0" err="1" smtClean="0">
                <a:latin typeface="Courier New"/>
                <a:cs typeface="Courier New"/>
              </a:rPr>
              <a:t>I','w','a</a:t>
            </a:r>
            <a:r>
              <a:rPr lang="en-US" sz="2400" b="1" dirty="0" smtClean="0">
                <a:latin typeface="Courier New"/>
                <a:cs typeface="Courier New"/>
              </a:rPr>
              <a:t>'};</a:t>
            </a:r>
          </a:p>
          <a:p>
            <a:pPr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		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03812" y="3048000"/>
            <a:ext cx="1831975" cy="2015530"/>
            <a:chOff x="6543675" y="1955800"/>
            <a:chExt cx="1831975" cy="2015530"/>
          </a:xfrm>
        </p:grpSpPr>
        <p:pic>
          <p:nvPicPr>
            <p:cNvPr id="26" name="Picture 2" descr="C:\Documents and Settings\michaelahaas\My Documents\My Pictures\Microsoft Clip Organizer\j0434665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1955800"/>
              <a:ext cx="1831975" cy="1685925"/>
            </a:xfrm>
            <a:prstGeom prst="rect">
              <a:avLst/>
            </a:prstGeom>
            <a:noFill/>
          </p:spPr>
        </p:pic>
        <p:sp>
          <p:nvSpPr>
            <p:cNvPr id="27" name="Rectangle 26"/>
            <p:cNvSpPr/>
            <p:nvPr/>
          </p:nvSpPr>
          <p:spPr>
            <a:xfrm>
              <a:off x="7344599" y="3048000"/>
              <a:ext cx="10310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374323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Important</a:t>
            </a:r>
            <a:r>
              <a:rPr lang="en-US" dirty="0" smtClean="0"/>
              <a:t>: a value of 0 in a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variable does </a:t>
            </a:r>
            <a:r>
              <a:rPr lang="en-US" u="sng" dirty="0" smtClean="0"/>
              <a:t>not</a:t>
            </a:r>
            <a:r>
              <a:rPr lang="en-US" dirty="0" smtClean="0"/>
              <a:t> mean the character </a:t>
            </a:r>
            <a:r>
              <a:rPr lang="en-US" dirty="0" smtClean="0">
                <a:solidFill>
                  <a:srgbClr val="C00000"/>
                </a:solidFill>
              </a:rPr>
              <a:t>'0'</a:t>
            </a:r>
            <a:r>
              <a:rPr lang="en-US" dirty="0" smtClean="0"/>
              <a:t> – it is called a "null character" or just "null"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3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err="1" smtClean="0"/>
              <a:t>Watchouts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</a:p>
          <a:p>
            <a:pPr lvl="1"/>
            <a:r>
              <a:rPr lang="en-US" dirty="0" smtClean="0"/>
              <a:t>There is a </a:t>
            </a:r>
            <a:r>
              <a:rPr lang="en-US" u="sng" dirty="0" smtClean="0">
                <a:solidFill>
                  <a:srgbClr val="FF0000"/>
                </a:solidFill>
              </a:rPr>
              <a:t>lot</a:t>
            </a:r>
            <a:r>
              <a:rPr lang="en-US" dirty="0" smtClean="0"/>
              <a:t> that you can do wrong with arrays.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9600" y="2861581"/>
            <a:ext cx="1822450" cy="1896836"/>
          </a:xfrm>
          <a:prstGeom prst="rect">
            <a:avLst/>
          </a:prstGeom>
        </p:spPr>
      </p:pic>
      <p:pic>
        <p:nvPicPr>
          <p:cNvPr id="8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19866" y="3047999"/>
            <a:ext cx="1474054" cy="1524000"/>
          </a:xfrm>
          <a:prstGeom prst="rect">
            <a:avLst/>
          </a:prstGeom>
          <a:noFill/>
        </p:spPr>
      </p:pic>
      <p:pic>
        <p:nvPicPr>
          <p:cNvPr id="9" name="Picture 2" descr="C:\Documents and Settings\michaelahaas\Local Settings\Temporary Internet Files\Content.IE5\7M5FKBVK\MCj043491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1737" y="2666999"/>
            <a:ext cx="2286000" cy="228600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7125" y="4848904"/>
            <a:ext cx="1666875" cy="166687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51793" y="5009730"/>
            <a:ext cx="1295400" cy="134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73400" y="4758417"/>
            <a:ext cx="2337200" cy="184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0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u="sng" dirty="0" smtClean="0">
                <a:solidFill>
                  <a:srgbClr val="C00000"/>
                </a:solidFill>
              </a:rPr>
              <a:t>Bad</a:t>
            </a:r>
            <a:r>
              <a:rPr lang="en-US" dirty="0" smtClean="0"/>
              <a:t> 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6106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urier New"/>
                <a:cs typeface="Courier New"/>
              </a:rPr>
              <a:t>myarray</a:t>
            </a:r>
            <a:r>
              <a:rPr lang="en-US" sz="2800" dirty="0" smtClean="0">
                <a:solidFill>
                  <a:schemeClr val="tx1"/>
                </a:solidFill>
                <a:latin typeface="Courier New"/>
                <a:cs typeface="Courier New"/>
              </a:rPr>
              <a:t>[10] ;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tx1"/>
                </a:solidFill>
                <a:latin typeface="Courier New"/>
                <a:cs typeface="Courier New"/>
              </a:rPr>
              <a:t>myarray</a:t>
            </a:r>
            <a:r>
              <a:rPr lang="en-US" sz="2800" dirty="0" smtClean="0">
                <a:solidFill>
                  <a:schemeClr val="tx1"/>
                </a:solidFill>
                <a:latin typeface="Courier New"/>
                <a:cs typeface="Courier New"/>
              </a:rPr>
              <a:t>[10] = 0 ;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5800" y="5897563"/>
            <a:ext cx="7620000" cy="731837"/>
            <a:chOff x="685800" y="5897563"/>
            <a:chExt cx="7620000" cy="731837"/>
          </a:xfrm>
        </p:grpSpPr>
        <p:sp>
          <p:nvSpPr>
            <p:cNvPr id="7" name="Rectangle 6"/>
            <p:cNvSpPr/>
            <p:nvPr/>
          </p:nvSpPr>
          <p:spPr>
            <a:xfrm>
              <a:off x="685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9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81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43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992986">
            <a:off x="4153597" y="2423285"/>
            <a:ext cx="4353994" cy="2961546"/>
            <a:chOff x="5305796" y="2222913"/>
            <a:chExt cx="4353994" cy="2961546"/>
          </a:xfrm>
        </p:grpSpPr>
        <p:sp>
          <p:nvSpPr>
            <p:cNvPr id="22" name="Left Arrow 21"/>
            <p:cNvSpPr/>
            <p:nvPr/>
          </p:nvSpPr>
          <p:spPr>
            <a:xfrm>
              <a:off x="5305796" y="2222913"/>
              <a:ext cx="4267200" cy="2961546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 </a:t>
              </a:r>
              <a:r>
                <a:rPr lang="en-US" sz="2800" b="1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</a:t>
              </a:r>
              <a:r>
                <a:rPr 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do this</a:t>
              </a:r>
              <a:endPara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Picture 2" descr="C:\Documents and Settings\michaelahaas\Local Settings\Temporary Internet Files\Content.IE5\6G7OAOG7\MCj04126180000[1]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712" y="3150439"/>
              <a:ext cx="1328078" cy="1276350"/>
            </a:xfrm>
            <a:prstGeom prst="rect">
              <a:avLst/>
            </a:prstGeom>
            <a:noFill/>
          </p:spPr>
        </p:pic>
      </p:grpSp>
      <p:sp>
        <p:nvSpPr>
          <p:cNvPr id="25" name="TextBox 24"/>
          <p:cNvSpPr txBox="1"/>
          <p:nvPr/>
        </p:nvSpPr>
        <p:spPr>
          <a:xfrm>
            <a:off x="228599" y="3962400"/>
            <a:ext cx="320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Does </a:t>
            </a:r>
            <a:r>
              <a:rPr lang="en-US" sz="2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exist</a:t>
            </a:r>
          </a:p>
        </p:txBody>
      </p:sp>
      <p:pic>
        <p:nvPicPr>
          <p:cNvPr id="2051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4525" y="212725"/>
            <a:ext cx="1827213" cy="1889125"/>
          </a:xfrm>
          <a:prstGeom prst="rect">
            <a:avLst/>
          </a:prstGeom>
          <a:noFill/>
        </p:spPr>
      </p:pic>
      <p:pic>
        <p:nvPicPr>
          <p:cNvPr id="27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212725"/>
            <a:ext cx="1827213" cy="1889125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 Bad </a:t>
            </a:r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6106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[10] 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[10] = 0 ;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599" y="3962400"/>
            <a:ext cx="320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Does </a:t>
            </a:r>
            <a:r>
              <a:rPr lang="en-US" sz="2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exist</a:t>
            </a:r>
          </a:p>
        </p:txBody>
      </p:sp>
      <p:pic>
        <p:nvPicPr>
          <p:cNvPr id="2051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4525" y="212725"/>
            <a:ext cx="1827213" cy="1889125"/>
          </a:xfrm>
          <a:prstGeom prst="rect">
            <a:avLst/>
          </a:prstGeom>
          <a:noFill/>
        </p:spPr>
      </p:pic>
      <p:pic>
        <p:nvPicPr>
          <p:cNvPr id="27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212725"/>
            <a:ext cx="1827213" cy="1889125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67907"/>
            <a:ext cx="4038600" cy="18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178305">
            <a:off x="3891072" y="4152899"/>
            <a:ext cx="1717522" cy="1143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</a:t>
            </a:r>
            <a:r>
              <a:rPr lang="en-US" i="1" dirty="0" smtClean="0"/>
              <a:t>might</a:t>
            </a:r>
            <a:r>
              <a:rPr lang="en-US" dirty="0" smtClean="0"/>
              <a:t> get </a:t>
            </a:r>
            <a:r>
              <a:rPr lang="en-US" i="1" dirty="0" smtClean="0"/>
              <a:t>this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 Bad </a:t>
            </a:r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6106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int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myarray[10] 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myarray[10] = 0 ;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62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5920899"/>
            <a:ext cx="533400" cy="327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2051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4525" y="212725"/>
            <a:ext cx="1827213" cy="1889125"/>
          </a:xfrm>
          <a:prstGeom prst="rect">
            <a:avLst/>
          </a:prstGeom>
          <a:noFill/>
        </p:spPr>
      </p:pic>
      <p:pic>
        <p:nvPicPr>
          <p:cNvPr id="27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212725"/>
            <a:ext cx="1827213" cy="1889125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6019800" y="5920899"/>
            <a:ext cx="533400" cy="327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5920899"/>
            <a:ext cx="533400" cy="327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20000" y="5920899"/>
            <a:ext cx="533400" cy="327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86600" y="5920899"/>
            <a:ext cx="533400" cy="327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6304002"/>
            <a:ext cx="2362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var1	   var2 	     var3          var4</a:t>
            </a:r>
          </a:p>
          <a:p>
            <a:endParaRPr lang="en-US" sz="1000" b="1" dirty="0" smtClean="0"/>
          </a:p>
          <a:p>
            <a:endParaRPr lang="en-US" sz="10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209800"/>
            <a:ext cx="3200401" cy="3711097"/>
            <a:chOff x="4572000" y="2209800"/>
            <a:chExt cx="3200401" cy="3711097"/>
          </a:xfrm>
        </p:grpSpPr>
        <p:sp>
          <p:nvSpPr>
            <p:cNvPr id="25" name="TextBox 24"/>
            <p:cNvSpPr txBox="1"/>
            <p:nvPr/>
          </p:nvSpPr>
          <p:spPr>
            <a:xfrm>
              <a:off x="4572000" y="2209800"/>
              <a:ext cx="3200401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myarray[10] </a:t>
              </a:r>
            </a:p>
            <a:p>
              <a:pPr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Does </a:t>
              </a:r>
              <a:r>
                <a:rPr lang="en-US" sz="2800" b="1" u="sng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not</a:t>
              </a:r>
              <a:r>
                <a:rPr lang="en-US" sz="2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exist</a:t>
              </a:r>
            </a:p>
            <a:p>
              <a:pPr>
                <a:buNone/>
              </a:pPr>
              <a:endPara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Some systems will put value of myarray[10] </a:t>
              </a:r>
              <a:r>
                <a:rPr lang="en-US" sz="2800" b="1" u="sng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here</a:t>
              </a:r>
              <a:r>
                <a:rPr lang="en-US" sz="2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cxnSp>
          <p:nvCxnSpPr>
            <p:cNvPr id="44" name="Elbow Connector 43"/>
            <p:cNvCxnSpPr/>
            <p:nvPr/>
          </p:nvCxnSpPr>
          <p:spPr>
            <a:xfrm rot="16200000" flipH="1">
              <a:off x="5764451" y="5360747"/>
              <a:ext cx="815499" cy="304801"/>
            </a:xfrm>
            <a:prstGeom prst="bentConnector3">
              <a:avLst>
                <a:gd name="adj1" fmla="val 773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953000" y="658100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myarray[9]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" y="6553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myarray[0]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33" name="Straight Arrow Connector 32"/>
          <p:cNvCxnSpPr>
            <a:stCxn id="31" idx="0"/>
            <a:endCxn id="7" idx="2"/>
          </p:cNvCxnSpPr>
          <p:nvPr/>
        </p:nvCxnSpPr>
        <p:spPr>
          <a:xfrm rot="16200000" flipV="1">
            <a:off x="819150" y="63817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6" idx="2"/>
          </p:cNvCxnSpPr>
          <p:nvPr/>
        </p:nvCxnSpPr>
        <p:spPr>
          <a:xfrm rot="5400000" flipH="1" flipV="1">
            <a:off x="5529649" y="6357551"/>
            <a:ext cx="332602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to recap: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Bad </a:t>
            </a:r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6106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int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myarray[10] 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myarray[10] = 0 ;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 rot="992986">
            <a:off x="4153597" y="2423285"/>
            <a:ext cx="4353994" cy="2961546"/>
            <a:chOff x="5305796" y="2222913"/>
            <a:chExt cx="4353994" cy="2961546"/>
          </a:xfrm>
        </p:grpSpPr>
        <p:sp>
          <p:nvSpPr>
            <p:cNvPr id="22" name="Left Arrow 21"/>
            <p:cNvSpPr/>
            <p:nvPr/>
          </p:nvSpPr>
          <p:spPr>
            <a:xfrm>
              <a:off x="5305796" y="2222913"/>
              <a:ext cx="4267200" cy="2961546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 </a:t>
              </a:r>
              <a:r>
                <a:rPr lang="en-US" sz="2800" b="1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</a:t>
              </a:r>
              <a:r>
                <a:rPr 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do this</a:t>
              </a:r>
              <a:endPara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Picture 2" descr="C:\Documents and Settings\michaelahaas\Local Settings\Temporary Internet Files\Content.IE5\6G7OAOG7\MCj04126180000[1].wm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712" y="3150439"/>
              <a:ext cx="1328078" cy="1276350"/>
            </a:xfrm>
            <a:prstGeom prst="rect">
              <a:avLst/>
            </a:prstGeom>
            <a:noFill/>
          </p:spPr>
        </p:pic>
      </p:grpSp>
      <p:sp>
        <p:nvSpPr>
          <p:cNvPr id="25" name="TextBox 24"/>
          <p:cNvSpPr txBox="1"/>
          <p:nvPr/>
        </p:nvSpPr>
        <p:spPr>
          <a:xfrm>
            <a:off x="228599" y="3962400"/>
            <a:ext cx="320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myarray[10]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Does </a:t>
            </a:r>
            <a:r>
              <a:rPr lang="en-US" sz="2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exist</a:t>
            </a:r>
          </a:p>
        </p:txBody>
      </p:sp>
      <p:pic>
        <p:nvPicPr>
          <p:cNvPr id="2051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4525" y="212725"/>
            <a:ext cx="1827213" cy="1889125"/>
          </a:xfrm>
          <a:prstGeom prst="rect">
            <a:avLst/>
          </a:prstGeom>
          <a:noFill/>
        </p:spPr>
      </p:pic>
      <p:pic>
        <p:nvPicPr>
          <p:cNvPr id="27" name="Picture 3" descr="C:\Documents and Settings\michaelahaas\Local Settings\Temporary Internet Files\Content.IE5\7M5FKBVK\MCj03107340000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212725"/>
            <a:ext cx="1827213" cy="188912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So…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you know that you can allocate memory to store a value.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this is a variable</a:t>
            </a:r>
          </a:p>
          <a:p>
            <a:pPr marL="1371600" lvl="3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 var1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/>
                <a:cs typeface="Courier New"/>
              </a:rPr>
              <a:t>;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array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allocates a </a:t>
            </a:r>
            <a:r>
              <a:rPr lang="en-US" u="sng" dirty="0" smtClean="0">
                <a:solidFill>
                  <a:srgbClr val="C00000"/>
                </a:solidFill>
              </a:rPr>
              <a:t>contiguous</a:t>
            </a:r>
            <a:r>
              <a:rPr lang="en-US" dirty="0" smtClean="0"/>
              <a:t> bank of memory to hold a </a:t>
            </a:r>
            <a:r>
              <a:rPr lang="en-US" u="sng" dirty="0" smtClean="0">
                <a:solidFill>
                  <a:srgbClr val="C00000"/>
                </a:solidFill>
              </a:rPr>
              <a:t>collection</a:t>
            </a:r>
            <a:r>
              <a:rPr lang="en-US" dirty="0" smtClean="0"/>
              <a:t> of </a:t>
            </a:r>
            <a:r>
              <a:rPr lang="en-US" b="1" u="sng" dirty="0" smtClean="0">
                <a:solidFill>
                  <a:srgbClr val="C00000"/>
                </a:solidFill>
              </a:rPr>
              <a:t>similar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733800" y="5257800"/>
            <a:ext cx="1981200" cy="131419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r>
              <a:rPr lang="en-US" dirty="0" smtClean="0"/>
              <a:t>Accessin</a:t>
            </a:r>
            <a:r>
              <a:rPr lang="en-US" dirty="0"/>
              <a:t>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nt </a:t>
            </a:r>
            <a:r>
              <a:rPr lang="en-US" sz="2800" dirty="0" err="1" smtClean="0">
                <a:latin typeface="Courier New"/>
                <a:cs typeface="Courier New"/>
              </a:rPr>
              <a:t>x</a:t>
            </a:r>
            <a:r>
              <a:rPr lang="en-US" sz="2800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2800" dirty="0" err="1" smtClean="0">
                <a:solidFill>
                  <a:schemeClr val="tx1"/>
                </a:solidFill>
                <a:latin typeface="Courier New"/>
                <a:cs typeface="Courier New"/>
              </a:rPr>
              <a:t>myarray</a:t>
            </a:r>
            <a:r>
              <a:rPr lang="en-US" sz="2800" dirty="0" smtClean="0">
                <a:solidFill>
                  <a:schemeClr val="tx1"/>
                </a:solidFill>
                <a:latin typeface="Courier New"/>
                <a:cs typeface="Courier New"/>
              </a:rPr>
              <a:t>[]={0,7,44,0,22,1,0,0,0,0} 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= 0 ;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&lt; 10 ;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myarray[x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] &lt;&lt; </a:t>
            </a:r>
            <a:r>
              <a:rPr lang="en-US" sz="2800" dirty="0" smtClean="0">
                <a:solidFill>
                  <a:srgbClr val="800000"/>
                </a:solidFill>
                <a:latin typeface="Courier New"/>
                <a:cs typeface="Courier New"/>
              </a:rPr>
              <a:t>" "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			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4038600"/>
            <a:ext cx="7772400" cy="990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/>
                <a:cs typeface="Courier New"/>
              </a:rPr>
              <a:t>0 7 44 0 22 1 0 0 0 0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" y="3657600"/>
            <a:ext cx="7772400" cy="3810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C:\WINDOWS\System32\cmd.exe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4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7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5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7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9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81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43800" y="5897563"/>
            <a:ext cx="7620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Watchout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myarray[10]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{0} 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 = 0 ; x &lt;= 10 ; x++)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cout &lt;&lt;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[x] &lt;&lt;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dirty="0" smtClean="0"/>
          </a:p>
          <a:p>
            <a:r>
              <a:rPr lang="en-US" sz="2800" dirty="0" smtClean="0"/>
              <a:t>This will compile and run…</a:t>
            </a:r>
          </a:p>
          <a:p>
            <a:r>
              <a:rPr lang="en-US" sz="2800" dirty="0" smtClean="0"/>
              <a:t>…but may </a:t>
            </a:r>
            <a:r>
              <a:rPr lang="en-US" sz="2800" u="sng" dirty="0" smtClean="0"/>
              <a:t>not</a:t>
            </a:r>
            <a:r>
              <a:rPr lang="en-US" sz="2800" dirty="0" smtClean="0"/>
              <a:t> do what you think it does.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64350" y="274638"/>
            <a:ext cx="1822450" cy="189683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rot="10800000" flipV="1">
            <a:off x="4114800" y="1828798"/>
            <a:ext cx="2749550" cy="99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5791200"/>
            <a:ext cx="7772400" cy="990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/>
                <a:cs typeface="Courier New"/>
              </a:rPr>
              <a:t>0 0 0 0 0 0 0 0 0 0 54FF77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5410200"/>
            <a:ext cx="7772400" cy="3810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C:\WINDOWS\System32\cmd.exe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 different </a:t>
            </a:r>
            <a:r>
              <a:rPr lang="en-US" dirty="0" err="1" smtClean="0"/>
              <a:t>Watchout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myarray[10]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{0} 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(x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; x &lt;=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; x++)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cout &lt;&lt;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[x] &lt;&lt;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4098" name="Picture 2" descr="C:\Documents and Settings\michaelahaas\Local Settings\Temporary Internet Files\Content.IE5\7M5FKBVK\MCj043491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-190500"/>
            <a:ext cx="2286000" cy="22860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685800" y="5897563"/>
            <a:ext cx="7620000" cy="731837"/>
            <a:chOff x="685800" y="5897563"/>
            <a:chExt cx="7620000" cy="731837"/>
          </a:xfrm>
        </p:grpSpPr>
        <p:sp>
          <p:nvSpPr>
            <p:cNvPr id="8" name="Rectangle 7"/>
            <p:cNvSpPr/>
            <p:nvPr/>
          </p:nvSpPr>
          <p:spPr>
            <a:xfrm>
              <a:off x="685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7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9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3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5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dirty="0"/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897563"/>
              <a:ext cx="762000" cy="731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pic>
        <p:nvPicPr>
          <p:cNvPr id="21" name="Picture 2" descr="C:\Documents and Settings\michaelahaas\Local Settings\Temporary Internet Files\Content.IE5\7M5FKBVK\MCj043491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-190500"/>
            <a:ext cx="2286000" cy="22860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04800" y="56343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/>
                <a:cs typeface="Courier New"/>
              </a:rPr>
              <a:t>myarray[0]  myarray[1]   myarray[2]   myarray[3]   myarray[4]   myarray[5]  myarray[6]  myarray[7]  myarray[8]  myarray[9]</a:t>
            </a:r>
          </a:p>
          <a:p>
            <a:pPr algn="ctr"/>
            <a:endParaRPr lang="en-US" sz="800" dirty="0" smtClean="0">
              <a:latin typeface="Courier New"/>
              <a:cs typeface="Courier New"/>
            </a:endParaRPr>
          </a:p>
          <a:p>
            <a:pPr algn="ctr"/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4419600"/>
            <a:ext cx="7772400" cy="990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/>
                <a:cs typeface="Courier New"/>
              </a:rPr>
              <a:t>0 0 0 0 0 0 0 0 0 54FF77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4038600"/>
            <a:ext cx="7772400" cy="3810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C:\WINDOWS\System32\cmd.exe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Why Use them?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of similar or related values</a:t>
            </a:r>
          </a:p>
          <a:p>
            <a:pPr lvl="1"/>
            <a:r>
              <a:rPr lang="en-US" dirty="0" smtClean="0"/>
              <a:t>example: grades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mygrades[6]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mygrades[0]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'A'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mygrades[1]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'B'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mygrades[2]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'C'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mygrades[3]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'D'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mygrades[4]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'F'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mygrades[5]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'W'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  <a:endParaRPr lang="en-US" sz="2800" b="1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64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585936"/>
            <a:ext cx="8382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mygrades[0] mygrades[1] mygrades[2] mygrades[3] mygrades[4] mygrades[5]  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PFE Week 5 Part 2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Why?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of similar or related values</a:t>
            </a:r>
          </a:p>
          <a:p>
            <a:pPr lvl="1"/>
            <a:r>
              <a:rPr lang="en-US" dirty="0" smtClean="0"/>
              <a:t>example: grades</a:t>
            </a:r>
          </a:p>
          <a:p>
            <a:pPr lvl="1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mygrades[6]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mygrades[0]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92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mygrades[1]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55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mygrades[2]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73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mygrades[3]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63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mygrades[4]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99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mygrades[5] = 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81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  <a:endParaRPr lang="en-US" sz="2800" b="1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64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585936"/>
            <a:ext cx="8382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mygrades[0]  mygrades[1]  mygrades[2]  mygrades[3]  mygrades[4] mygrades[5]  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Familiar?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Some of you have already used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motor</a:t>
            </a:r>
            <a:r>
              <a:rPr lang="en-US" sz="1600" b="1" dirty="0">
                <a:latin typeface="Courier New"/>
                <a:cs typeface="Courier New"/>
              </a:rPr>
              <a:t>[</a:t>
            </a:r>
            <a:r>
              <a:rPr lang="en-US" sz="1600" b="1" dirty="0" err="1">
                <a:latin typeface="Courier New"/>
                <a:cs typeface="Courier New"/>
              </a:rPr>
              <a:t>motorC</a:t>
            </a:r>
            <a:r>
              <a:rPr lang="en-US" sz="1600" b="1" dirty="0">
                <a:latin typeface="Courier New"/>
                <a:cs typeface="Courier New"/>
              </a:rPr>
              <a:t>] = 70;  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Motor C is run at a power level of 70.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motor</a:t>
            </a:r>
            <a:r>
              <a:rPr lang="en-US" sz="1600" b="1" dirty="0">
                <a:latin typeface="Courier New"/>
                <a:cs typeface="Courier New"/>
              </a:rPr>
              <a:t>[</a:t>
            </a:r>
            <a:r>
              <a:rPr lang="en-US" sz="1600" b="1" dirty="0" err="1">
                <a:latin typeface="Courier New"/>
                <a:cs typeface="Courier New"/>
              </a:rPr>
              <a:t>motorB</a:t>
            </a:r>
            <a:r>
              <a:rPr lang="en-US" sz="1600" b="1" dirty="0">
                <a:latin typeface="Courier New"/>
                <a:cs typeface="Courier New"/>
              </a:rPr>
              <a:t>] = 70;  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Motor B is run at a power level of 70.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 descr="Lego Robot small lef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562599" y="4185410"/>
            <a:ext cx="3304549" cy="24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45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Why?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(known as </a:t>
            </a:r>
            <a:r>
              <a:rPr lang="en-US" b="1" dirty="0" smtClean="0">
                <a:solidFill>
                  <a:srgbClr val="C00000"/>
                </a:solidFill>
              </a:rPr>
              <a:t>c strings</a:t>
            </a:r>
            <a:r>
              <a:rPr lang="en-US" dirty="0" smtClean="0"/>
              <a:t>):</a:t>
            </a:r>
          </a:p>
          <a:p>
            <a:pPr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myname[6] 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yname[0] = 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'W'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yname[1] = 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'a'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yname[2] = 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yname[3] = 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yname[4] = 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myname[5] = </a:t>
            </a:r>
            <a:r>
              <a:rPr lang="en-US" sz="1800" b="1" dirty="0" smtClean="0">
                <a:solidFill>
                  <a:srgbClr val="C00000"/>
                </a:solidFill>
                <a:latin typeface="Courier New"/>
                <a:cs typeface="Courier New"/>
              </a:rPr>
              <a:t>'\0'</a:t>
            </a:r>
            <a:r>
              <a:rPr lang="en-US" sz="1800" b="1" dirty="0" smtClean="0">
                <a:latin typeface="Courier New"/>
                <a:cs typeface="Courier New"/>
              </a:rPr>
              <a:t> ;</a:t>
            </a:r>
            <a:endParaRPr lang="en-US" sz="2800" b="1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64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585936"/>
            <a:ext cx="838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myname[0]    myname[1]    myname[2]    myname[3]    myname[4]    myname[5]  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Words (known as </a:t>
            </a:r>
            <a:r>
              <a:rPr lang="en-US" sz="2800" i="1" dirty="0" smtClean="0">
                <a:solidFill>
                  <a:srgbClr val="C00000"/>
                </a:solidFill>
              </a:rPr>
              <a:t>c strings</a:t>
            </a:r>
            <a:r>
              <a:rPr lang="en-US" sz="2800" dirty="0" smtClean="0"/>
              <a:t>):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lang="en-US" sz="1400" dirty="0" smtClean="0">
                <a:latin typeface="Courier New"/>
                <a:cs typeface="Courier New"/>
              </a:rPr>
              <a:t>myname[6] ;</a:t>
            </a:r>
          </a:p>
          <a:p>
            <a:pPr lvl="2">
              <a:buNone/>
            </a:pPr>
            <a:r>
              <a:rPr lang="en-US" sz="1400" dirty="0">
                <a:latin typeface="Courier New"/>
                <a:cs typeface="Courier New"/>
              </a:rPr>
              <a:t>m</a:t>
            </a:r>
            <a:r>
              <a:rPr lang="en-US" sz="1400" dirty="0" smtClean="0">
                <a:latin typeface="Courier New"/>
                <a:cs typeface="Courier New"/>
              </a:rPr>
              <a:t>yname[0] = 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'W'</a:t>
            </a:r>
            <a:r>
              <a:rPr lang="en-US" sz="1400" dirty="0" smtClean="0">
                <a:latin typeface="Courier New"/>
                <a:cs typeface="Courier New"/>
              </a:rPr>
              <a:t> ;</a:t>
            </a:r>
          </a:p>
          <a:p>
            <a:pPr lvl="2">
              <a:buNone/>
            </a:pPr>
            <a:r>
              <a:rPr lang="en-US" sz="1400" dirty="0">
                <a:latin typeface="Courier New"/>
                <a:cs typeface="Courier New"/>
              </a:rPr>
              <a:t>m</a:t>
            </a:r>
            <a:r>
              <a:rPr lang="en-US" sz="1400" dirty="0" smtClean="0">
                <a:latin typeface="Courier New"/>
                <a:cs typeface="Courier New"/>
              </a:rPr>
              <a:t>yname[1] = 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'a'</a:t>
            </a:r>
            <a:r>
              <a:rPr lang="en-US" sz="1400" dirty="0" smtClean="0">
                <a:latin typeface="Courier New"/>
                <a:cs typeface="Courier New"/>
              </a:rPr>
              <a:t> ;</a:t>
            </a:r>
          </a:p>
          <a:p>
            <a:pPr lvl="2">
              <a:buNone/>
            </a:pPr>
            <a:r>
              <a:rPr lang="en-US" sz="1400" dirty="0">
                <a:latin typeface="Courier New"/>
                <a:cs typeface="Courier New"/>
              </a:rPr>
              <a:t>m</a:t>
            </a:r>
            <a:r>
              <a:rPr lang="en-US" sz="1400" dirty="0" smtClean="0">
                <a:latin typeface="Courier New"/>
                <a:cs typeface="Courier New"/>
              </a:rPr>
              <a:t>yname[2] = 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4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400" dirty="0" smtClean="0">
                <a:latin typeface="Courier New"/>
                <a:cs typeface="Courier New"/>
              </a:rPr>
              <a:t> ;</a:t>
            </a:r>
          </a:p>
          <a:p>
            <a:pPr lvl="2">
              <a:buNone/>
            </a:pPr>
            <a:r>
              <a:rPr lang="en-US" sz="1400" dirty="0">
                <a:latin typeface="Courier New"/>
                <a:cs typeface="Courier New"/>
              </a:rPr>
              <a:t>m</a:t>
            </a:r>
            <a:r>
              <a:rPr lang="en-US" sz="1400" dirty="0" smtClean="0">
                <a:latin typeface="Courier New"/>
                <a:cs typeface="Courier New"/>
              </a:rPr>
              <a:t>yname[3] = 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4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400" dirty="0" smtClean="0">
                <a:latin typeface="Courier New"/>
                <a:cs typeface="Courier New"/>
              </a:rPr>
              <a:t> ;</a:t>
            </a:r>
          </a:p>
          <a:p>
            <a:pPr lvl="2">
              <a:buNone/>
            </a:pPr>
            <a:r>
              <a:rPr lang="en-US" sz="1400" dirty="0">
                <a:latin typeface="Courier New"/>
                <a:cs typeface="Courier New"/>
              </a:rPr>
              <a:t>m</a:t>
            </a:r>
            <a:r>
              <a:rPr lang="en-US" sz="1400" dirty="0" smtClean="0">
                <a:latin typeface="Courier New"/>
                <a:cs typeface="Courier New"/>
              </a:rPr>
              <a:t>yname[4] = 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4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US" sz="1400" dirty="0" smtClean="0">
                <a:latin typeface="Courier New"/>
                <a:cs typeface="Courier New"/>
              </a:rPr>
              <a:t> ;</a:t>
            </a:r>
          </a:p>
          <a:p>
            <a:pPr lvl="2">
              <a:buNone/>
            </a:pPr>
            <a:r>
              <a:rPr lang="en-US" sz="1400" dirty="0" smtClean="0">
                <a:latin typeface="Courier New"/>
                <a:cs typeface="Courier New"/>
              </a:rPr>
              <a:t>myname[5] = 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'\0'</a:t>
            </a:r>
            <a:r>
              <a:rPr lang="en-US" sz="1400" dirty="0" smtClean="0">
                <a:latin typeface="Courier New"/>
                <a:cs typeface="Courier New"/>
              </a:rPr>
              <a:t> ;</a:t>
            </a:r>
          </a:p>
          <a:p>
            <a:pPr lvl="2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err="1">
                <a:latin typeface="Courier New"/>
                <a:cs typeface="Courier New"/>
              </a:rPr>
              <a:t>::cout</a:t>
            </a:r>
            <a:r>
              <a:rPr lang="en-US" sz="1400" dirty="0">
                <a:latin typeface="Courier New"/>
                <a:cs typeface="Courier New"/>
              </a:rPr>
              <a:t> &lt;&lt;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"My 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name is</a:t>
            </a:r>
            <a:r>
              <a:rPr lang="en-US" sz="1400" dirty="0" smtClean="0">
                <a:solidFill>
                  <a:srgbClr val="C00000"/>
                </a:solidFill>
                <a:latin typeface="Courier New"/>
                <a:cs typeface="Courier New"/>
              </a:rPr>
              <a:t> " </a:t>
            </a:r>
            <a:r>
              <a:rPr lang="en-US" sz="1400" dirty="0">
                <a:latin typeface="Courier New"/>
                <a:cs typeface="Courier New"/>
              </a:rPr>
              <a:t>&lt;&lt; </a:t>
            </a:r>
            <a:r>
              <a:rPr lang="en-US" sz="1400" dirty="0" err="1">
                <a:latin typeface="Courier New"/>
                <a:cs typeface="Courier New"/>
              </a:rPr>
              <a:t>myname</a:t>
            </a:r>
            <a:r>
              <a:rPr lang="en-US" sz="1400" dirty="0">
                <a:latin typeface="Courier New"/>
                <a:cs typeface="Courier New"/>
              </a:rPr>
              <a:t> &lt;&lt; </a:t>
            </a:r>
            <a:r>
              <a:rPr lang="en-US" sz="1400" dirty="0" err="1">
                <a:latin typeface="Courier New"/>
                <a:cs typeface="Courier New"/>
              </a:rPr>
              <a:t>std::</a:t>
            </a:r>
            <a:r>
              <a:rPr lang="en-US" sz="1400" dirty="0" err="1" smtClean="0">
                <a:latin typeface="Courier New"/>
                <a:cs typeface="Courier New"/>
              </a:rPr>
              <a:t>endl</a:t>
            </a:r>
            <a:r>
              <a:rPr lang="en-US" sz="1400" dirty="0" smtClean="0">
                <a:latin typeface="Courier New"/>
                <a:cs typeface="Courier New"/>
              </a:rPr>
              <a:t> 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64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589756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5410200"/>
            <a:ext cx="838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myname[0]    myname[1]    myname[2]    myname[3]    myname[4]    myname[5]  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5800" y="4648200"/>
            <a:ext cx="7772400" cy="60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/>
                <a:cs typeface="Courier New"/>
              </a:rPr>
              <a:t>My name is Waldo</a:t>
            </a:r>
          </a:p>
          <a:p>
            <a:r>
              <a:rPr lang="en-US" dirty="0">
                <a:latin typeface="Courier New"/>
                <a:cs typeface="Courier New"/>
              </a:rPr>
              <a:t>_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4267200"/>
            <a:ext cx="7772400" cy="3810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C:\WINDOWS\System32\cmd.exe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886200" y="2438400"/>
            <a:ext cx="4343400" cy="1066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quotes for individual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char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2193" b="100000" l="0" r="968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804365" y="228600"/>
            <a:ext cx="1846513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too (</a:t>
            </a:r>
            <a:r>
              <a:rPr lang="en-US" dirty="0" err="1" smtClean="0"/>
              <a:t>autosizing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myname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] =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Ozzy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Note that the array has 5 elements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 is added </a:t>
            </a:r>
            <a:r>
              <a:rPr lang="en-US" u="sng" dirty="0" smtClean="0"/>
              <a:t>automatically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Integer 0 or character '\0' is called a </a:t>
            </a:r>
            <a:r>
              <a:rPr lang="en-US" dirty="0" smtClean="0">
                <a:solidFill>
                  <a:srgbClr val="C00000"/>
                </a:solidFill>
              </a:rPr>
              <a:t>null</a:t>
            </a:r>
          </a:p>
          <a:p>
            <a:pPr lvl="2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5112227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5112227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5112227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4648200"/>
            <a:ext cx="838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myname[0]    myname[1]    myname[2]    myname[3]    myname[4]   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90800" y="5105400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5098573"/>
            <a:ext cx="990600" cy="731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7239000" y="990600"/>
            <a:ext cx="1905000" cy="31242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 smtClean="0"/>
              <a:t>quotes for entire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char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rgbClr val="3366FF"/>
                </a:solidFill>
              </a:rPr>
              <a:t>char </a:t>
            </a:r>
            <a:r>
              <a:rPr lang="en-US" dirty="0" smtClean="0">
                <a:solidFill>
                  <a:schemeClr val="tx1"/>
                </a:solidFill>
              </a:rPr>
              <a:t>array is called a "</a:t>
            </a:r>
            <a:r>
              <a:rPr lang="en-US" b="1" dirty="0" smtClean="0">
                <a:solidFill>
                  <a:srgbClr val="FF0000"/>
                </a:solidFill>
              </a:rPr>
              <a:t>c string</a:t>
            </a:r>
            <a:r>
              <a:rPr lang="en-US" b="1" dirty="0" smtClean="0">
                <a:solidFill>
                  <a:srgbClr val="000000"/>
                </a:solidFill>
              </a:rPr>
              <a:t>"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"string" </a:t>
            </a:r>
            <a:r>
              <a:rPr lang="en-US" b="1" dirty="0" smtClean="0">
                <a:solidFill>
                  <a:schemeClr val="tx1"/>
                </a:solidFill>
              </a:rPr>
              <a:t>is different (next week)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If</a:t>
            </a:r>
            <a:r>
              <a:rPr lang="en-US" dirty="0" smtClean="0"/>
              <a:t> it ends with a null (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'\0'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rgbClr val="3366FF"/>
                </a:solidFill>
              </a:rPr>
              <a:t>char </a:t>
            </a:r>
            <a:r>
              <a:rPr lang="en-US" dirty="0" smtClean="0">
                <a:solidFill>
                  <a:schemeClr val="tx1"/>
                </a:solidFill>
              </a:rPr>
              <a:t>array is the name of the string</a:t>
            </a:r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 </a:t>
            </a: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myname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[] = 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Ozzy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cout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"My name is " </a:t>
            </a:r>
            <a:r>
              <a:rPr lang="en-US" sz="2000" b="1" dirty="0" smtClean="0">
                <a:latin typeface="Courier New"/>
                <a:cs typeface="Courier New"/>
              </a:rPr>
              <a:t>&lt;&lt; 	</a:t>
            </a:r>
            <a:r>
              <a:rPr lang="en-US" sz="2000" b="1" dirty="0" err="1" smtClean="0">
                <a:latin typeface="Courier New"/>
                <a:cs typeface="Courier New"/>
              </a:rPr>
              <a:t>myname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err="1" smtClean="0">
                <a:latin typeface="Courier New"/>
                <a:cs typeface="Courier New"/>
              </a:rPr>
              <a:t>endl</a:t>
            </a:r>
            <a:r>
              <a:rPr lang="en-US" sz="2000" b="1" dirty="0" smtClean="0">
                <a:latin typeface="Courier New"/>
                <a:cs typeface="Courier New"/>
              </a:rPr>
              <a:t> 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6096000" y="-1"/>
            <a:ext cx="3048000" cy="2362201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Really important slide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5000" y="6096000"/>
            <a:ext cx="3962400" cy="685800"/>
          </a:xfrm>
          <a:prstGeom prst="roundRect">
            <a:avLst>
              <a:gd name="adj" fmla="val 11857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FFFFFF"/>
                </a:solidFill>
                <a:latin typeface="Courier New"/>
                <a:cs typeface="Courier New"/>
              </a:rPr>
              <a:t>My name is </a:t>
            </a:r>
            <a:r>
              <a:rPr lang="en-US" sz="1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Ozzy</a:t>
            </a:r>
            <a:endParaRPr lang="en-US" sz="1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endParaRPr lang="en-US" sz="14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5791200"/>
            <a:ext cx="3962400" cy="3810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C:\WINDOWS\System32\cmd.exe</a:t>
            </a:r>
            <a:endParaRPr lang="en-US"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 is: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Packaging variables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902927"/>
            <a:ext cx="1981200" cy="1642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1519354"/>
            <a:ext cx="25400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4267200"/>
            <a:ext cx="3302000" cy="240220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55303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Beer[6]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64847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Beer[24]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35444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Beer[12]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missed the last slide: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3366FF"/>
                </a:solidFill>
                <a:latin typeface="Courier New"/>
                <a:cs typeface="Courier New"/>
              </a:rPr>
              <a:t>char </a:t>
            </a:r>
            <a:r>
              <a:rPr lang="en-US" sz="2000" dirty="0" err="1" smtClean="0">
                <a:latin typeface="Courier New"/>
                <a:cs typeface="Courier New"/>
              </a:rPr>
              <a:t>myname</a:t>
            </a:r>
            <a:r>
              <a:rPr lang="en-US" sz="2000" dirty="0" smtClean="0">
                <a:latin typeface="Courier New"/>
                <a:cs typeface="Courier New"/>
              </a:rPr>
              <a:t>[] = "</a:t>
            </a:r>
            <a:r>
              <a:rPr lang="en-US" sz="2000" dirty="0" err="1" smtClean="0">
                <a:latin typeface="Courier New"/>
                <a:cs typeface="Courier New"/>
              </a:rPr>
              <a:t>Ozzy</a:t>
            </a:r>
            <a:r>
              <a:rPr lang="en-US" sz="2000" dirty="0" smtClean="0">
                <a:latin typeface="Courier New"/>
                <a:cs typeface="Courier New"/>
              </a:rPr>
              <a:t>" ;</a:t>
            </a:r>
          </a:p>
          <a:p>
            <a:pPr lvl="1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cout</a:t>
            </a:r>
            <a:r>
              <a:rPr lang="en-US" sz="2000" dirty="0" smtClean="0">
                <a:latin typeface="Courier New"/>
                <a:cs typeface="Courier New"/>
              </a:rPr>
              <a:t> &lt;&lt; 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cs typeface="Courier New"/>
              </a:rPr>
              <a:t>"My name is " </a:t>
            </a:r>
            <a:r>
              <a:rPr lang="en-US" sz="2000" dirty="0" smtClean="0">
                <a:latin typeface="Courier New"/>
                <a:cs typeface="Courier New"/>
              </a:rPr>
              <a:t>&lt;&lt; </a:t>
            </a:r>
            <a:r>
              <a:rPr lang="en-US" sz="2000" dirty="0" err="1" smtClean="0">
                <a:latin typeface="Courier New"/>
                <a:cs typeface="Courier New"/>
              </a:rPr>
              <a:t>myname</a:t>
            </a:r>
            <a:r>
              <a:rPr lang="en-US" sz="2000" dirty="0" smtClean="0">
                <a:latin typeface="Courier New"/>
                <a:cs typeface="Courier New"/>
              </a:rPr>
              <a:t> &lt;&lt; </a:t>
            </a:r>
            <a:r>
              <a:rPr lang="en-US" sz="2000" dirty="0" err="1" smtClean="0">
                <a:latin typeface="Courier New"/>
                <a:cs typeface="Courier New"/>
              </a:rPr>
              <a:t>endl</a:t>
            </a:r>
            <a:r>
              <a:rPr lang="en-US" sz="2000" dirty="0" smtClean="0">
                <a:latin typeface="Courier New"/>
                <a:cs typeface="Courier New"/>
              </a:rPr>
              <a:t> 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5867400"/>
            <a:ext cx="7772400" cy="60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/>
                <a:cs typeface="Courier New"/>
              </a:rPr>
              <a:t>My name is </a:t>
            </a:r>
            <a:r>
              <a:rPr lang="en-US" dirty="0" err="1" smtClean="0">
                <a:latin typeface="Courier New"/>
                <a:cs typeface="Courier New"/>
              </a:rPr>
              <a:t>Ozzy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_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486400"/>
            <a:ext cx="7772400" cy="3810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C:\WINDOWS\System32\cmd.exe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xplosion 1 8"/>
          <p:cNvSpPr/>
          <p:nvPr/>
        </p:nvSpPr>
        <p:spPr>
          <a:xfrm>
            <a:off x="3124200" y="1905000"/>
            <a:ext cx="5334000" cy="1828800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name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3366FF"/>
                </a:solidFill>
              </a:rPr>
              <a:t>char </a:t>
            </a:r>
            <a:r>
              <a:rPr lang="en-US" dirty="0" smtClean="0"/>
              <a:t>array is the </a:t>
            </a:r>
            <a:r>
              <a:rPr lang="en-US" dirty="0" smtClean="0">
                <a:solidFill>
                  <a:srgbClr val="C0504D"/>
                </a:solidFill>
              </a:rPr>
              <a:t>name </a:t>
            </a:r>
            <a:r>
              <a:rPr lang="en-US" dirty="0" smtClean="0"/>
              <a:t>of the string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null (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 smtClean="0"/>
              <a:t>) makes processing </a:t>
            </a:r>
            <a:r>
              <a:rPr lang="en-US" dirty="0" smtClean="0">
                <a:solidFill>
                  <a:srgbClr val="C0504D"/>
                </a:solidFill>
              </a:rPr>
              <a:t>string </a:t>
            </a:r>
            <a:r>
              <a:rPr lang="en-US" dirty="0" smtClean="0"/>
              <a:t>arrays easy.</a:t>
            </a:r>
          </a:p>
          <a:p>
            <a:pPr lvl="1"/>
            <a:r>
              <a:rPr lang="en-US" dirty="0" smtClean="0"/>
              <a:t>Ex: a </a:t>
            </a:r>
            <a:r>
              <a:rPr lang="en-US" dirty="0" err="1" smtClean="0"/>
              <a:t>stringlength</a:t>
            </a:r>
            <a:r>
              <a:rPr lang="en-US" dirty="0" smtClean="0"/>
              <a:t> function:</a:t>
            </a:r>
          </a:p>
          <a:p>
            <a:pPr lvl="2">
              <a:buNone/>
            </a:pPr>
            <a:endParaRPr lang="en-US" sz="1514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2">
              <a:buNone/>
            </a:pPr>
            <a:r>
              <a:rPr lang="en-US" sz="1514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514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514" b="1" dirty="0" smtClean="0">
                <a:solidFill>
                  <a:srgbClr val="008000"/>
                </a:solidFill>
                <a:latin typeface="Courier New"/>
                <a:cs typeface="Courier New"/>
              </a:rPr>
              <a:t>prototype</a:t>
            </a:r>
          </a:p>
          <a:p>
            <a:pPr lvl="2">
              <a:buNone/>
            </a:pPr>
            <a:r>
              <a:rPr lang="en-US" sz="1514" b="1" dirty="0" smtClean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1514" b="1" dirty="0" err="1">
                <a:latin typeface="Courier New"/>
                <a:cs typeface="Courier New"/>
              </a:rPr>
              <a:t>stringlength</a:t>
            </a:r>
            <a:r>
              <a:rPr lang="en-US" sz="1514" b="1" dirty="0">
                <a:latin typeface="Courier New"/>
                <a:cs typeface="Courier New"/>
              </a:rPr>
              <a:t>( char </a:t>
            </a:r>
            <a:r>
              <a:rPr lang="en-US" sz="1514" b="1" dirty="0" err="1">
                <a:latin typeface="Courier New"/>
                <a:cs typeface="Courier New"/>
              </a:rPr>
              <a:t>stringarray</a:t>
            </a:r>
            <a:r>
              <a:rPr lang="en-US" sz="1514" b="1" dirty="0">
                <a:latin typeface="Courier New"/>
                <a:cs typeface="Courier New"/>
              </a:rPr>
              <a:t>[] </a:t>
            </a:r>
            <a:r>
              <a:rPr lang="en-US" sz="1514" b="1" dirty="0" smtClean="0">
                <a:latin typeface="Courier New"/>
                <a:cs typeface="Courier New"/>
              </a:rPr>
              <a:t>) ;</a:t>
            </a:r>
          </a:p>
          <a:p>
            <a:pPr lvl="2">
              <a:buNone/>
            </a:pPr>
            <a:endParaRPr lang="en-US" sz="1514" b="1" dirty="0" smtClean="0">
              <a:latin typeface="Courier New"/>
              <a:cs typeface="Courier New"/>
            </a:endParaRPr>
          </a:p>
          <a:p>
            <a:pPr lvl="2">
              <a:buNone/>
            </a:pPr>
            <a:r>
              <a:rPr lang="en-US" sz="1514" b="1" dirty="0" smtClean="0">
                <a:solidFill>
                  <a:srgbClr val="008000"/>
                </a:solidFill>
                <a:latin typeface="Courier New"/>
                <a:cs typeface="Courier New"/>
              </a:rPr>
              <a:t>// function </a:t>
            </a:r>
            <a:r>
              <a:rPr lang="en-US" sz="1514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stringlength</a:t>
            </a:r>
            <a:r>
              <a:rPr lang="en-US" sz="1514" b="1" dirty="0" smtClean="0">
                <a:solidFill>
                  <a:srgbClr val="008000"/>
                </a:solidFill>
                <a:latin typeface="Courier New"/>
                <a:cs typeface="Courier New"/>
              </a:rPr>
              <a:t> counts the # of characters in a c string</a:t>
            </a:r>
          </a:p>
          <a:p>
            <a:pPr lvl="2">
              <a:buNone/>
            </a:pPr>
            <a:r>
              <a:rPr lang="en-US" sz="1514" b="1" dirty="0" smtClean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1514" b="1" dirty="0" err="1" smtClean="0">
                <a:latin typeface="Courier New"/>
                <a:cs typeface="Courier New"/>
              </a:rPr>
              <a:t>stringlength</a:t>
            </a:r>
            <a:r>
              <a:rPr lang="en-US" sz="1514" b="1" dirty="0" smtClean="0">
                <a:latin typeface="Courier New"/>
                <a:cs typeface="Courier New"/>
              </a:rPr>
              <a:t>( char </a:t>
            </a:r>
            <a:r>
              <a:rPr lang="en-US" sz="1514" b="1" dirty="0" err="1" smtClean="0">
                <a:latin typeface="Courier New"/>
                <a:cs typeface="Courier New"/>
              </a:rPr>
              <a:t>stringarray</a:t>
            </a:r>
            <a:r>
              <a:rPr lang="en-US" sz="1514" b="1" dirty="0" smtClean="0">
                <a:latin typeface="Courier New"/>
                <a:cs typeface="Courier New"/>
              </a:rPr>
              <a:t>[] )</a:t>
            </a:r>
          </a:p>
          <a:p>
            <a:pPr lvl="2">
              <a:buNone/>
            </a:pPr>
            <a:r>
              <a:rPr lang="en-US" sz="1514" b="1" dirty="0" smtClean="0">
                <a:latin typeface="Courier New"/>
                <a:cs typeface="Courier New"/>
              </a:rPr>
              <a:t>{</a:t>
            </a:r>
          </a:p>
          <a:p>
            <a:pPr lvl="3">
              <a:buNone/>
            </a:pPr>
            <a:r>
              <a:rPr lang="en-US" sz="1514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1514" b="1" dirty="0" err="1">
                <a:latin typeface="Courier New"/>
                <a:cs typeface="Courier New"/>
              </a:rPr>
              <a:t>j</a:t>
            </a:r>
            <a:r>
              <a:rPr lang="en-US" sz="1514" b="1" dirty="0">
                <a:latin typeface="Courier New"/>
                <a:cs typeface="Courier New"/>
              </a:rPr>
              <a:t> = </a:t>
            </a:r>
            <a:r>
              <a:rPr lang="en-US" sz="1514" b="1" dirty="0" smtClean="0">
                <a:latin typeface="Courier New"/>
                <a:cs typeface="Courier New"/>
              </a:rPr>
              <a:t>0 ;</a:t>
            </a:r>
          </a:p>
          <a:p>
            <a:pPr lvl="3">
              <a:buNone/>
            </a:pPr>
            <a:r>
              <a:rPr lang="en-US" sz="1514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1514" b="1" dirty="0" smtClean="0">
                <a:solidFill>
                  <a:srgbClr val="0000FF"/>
                </a:solidFill>
                <a:latin typeface="Courier New"/>
                <a:cs typeface="Courier New"/>
              </a:rPr>
              <a:t>nt </a:t>
            </a:r>
            <a:r>
              <a:rPr lang="en-US" sz="1514" b="1" dirty="0" err="1" smtClean="0">
                <a:latin typeface="Courier New"/>
                <a:cs typeface="Courier New"/>
              </a:rPr>
              <a:t>charcount</a:t>
            </a:r>
            <a:r>
              <a:rPr lang="en-US" sz="1514" b="1" dirty="0" smtClean="0">
                <a:latin typeface="Courier New"/>
                <a:cs typeface="Courier New"/>
              </a:rPr>
              <a:t> = 0 ;</a:t>
            </a:r>
          </a:p>
          <a:p>
            <a:pPr lvl="3">
              <a:buNone/>
            </a:pPr>
            <a:r>
              <a:rPr lang="en-US" sz="1514" b="1" dirty="0" smtClean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sz="1514" b="1" dirty="0">
                <a:latin typeface="Courier New"/>
                <a:cs typeface="Courier New"/>
              </a:rPr>
              <a:t>(</a:t>
            </a:r>
            <a:r>
              <a:rPr lang="en-US" sz="1514" b="1" dirty="0" err="1">
                <a:latin typeface="Courier New"/>
                <a:cs typeface="Courier New"/>
              </a:rPr>
              <a:t>j</a:t>
            </a:r>
            <a:r>
              <a:rPr lang="en-US" sz="1514" b="1" dirty="0">
                <a:latin typeface="Courier New"/>
                <a:cs typeface="Courier New"/>
              </a:rPr>
              <a:t> = </a:t>
            </a:r>
            <a:r>
              <a:rPr lang="en-US" sz="1514" b="1" dirty="0" smtClean="0">
                <a:latin typeface="Courier New"/>
                <a:cs typeface="Courier New"/>
              </a:rPr>
              <a:t>0 ; </a:t>
            </a:r>
            <a:r>
              <a:rPr lang="en-US" sz="1514" b="1" dirty="0" err="1" smtClean="0">
                <a:latin typeface="Courier New"/>
                <a:cs typeface="Courier New"/>
              </a:rPr>
              <a:t>stringarray[</a:t>
            </a:r>
            <a:r>
              <a:rPr lang="en-US" sz="1514" b="1" dirty="0" err="1">
                <a:latin typeface="Courier New"/>
                <a:cs typeface="Courier New"/>
              </a:rPr>
              <a:t>j</a:t>
            </a:r>
            <a:r>
              <a:rPr lang="en-US" sz="1514" b="1" dirty="0">
                <a:latin typeface="Courier New"/>
                <a:cs typeface="Courier New"/>
              </a:rPr>
              <a:t>] !=</a:t>
            </a:r>
            <a:r>
              <a:rPr lang="en-US" sz="1514" b="1" dirty="0" smtClean="0">
                <a:latin typeface="Courier New"/>
                <a:cs typeface="Courier New"/>
              </a:rPr>
              <a:t> </a:t>
            </a:r>
            <a:r>
              <a:rPr lang="en-US" sz="1514" b="1" dirty="0" smtClean="0">
                <a:solidFill>
                  <a:srgbClr val="C00000"/>
                </a:solidFill>
                <a:latin typeface="Courier New"/>
                <a:cs typeface="Courier New"/>
              </a:rPr>
              <a:t>'\0'</a:t>
            </a:r>
            <a:r>
              <a:rPr lang="en-US" sz="1514" b="1" dirty="0" smtClean="0">
                <a:latin typeface="Courier New"/>
                <a:cs typeface="Courier New"/>
              </a:rPr>
              <a:t> ; </a:t>
            </a:r>
            <a:r>
              <a:rPr lang="en-US" sz="1514" b="1" dirty="0" err="1">
                <a:latin typeface="Courier New"/>
                <a:cs typeface="Courier New"/>
              </a:rPr>
              <a:t>j</a:t>
            </a:r>
            <a:r>
              <a:rPr lang="en-US" sz="1514" b="1" dirty="0">
                <a:latin typeface="Courier New"/>
                <a:cs typeface="Courier New"/>
              </a:rPr>
              <a:t>++)</a:t>
            </a:r>
          </a:p>
          <a:p>
            <a:pPr lvl="3">
              <a:buNone/>
            </a:pPr>
            <a:r>
              <a:rPr lang="en-US" sz="1514" b="1" dirty="0">
                <a:latin typeface="Courier New"/>
                <a:cs typeface="Courier New"/>
              </a:rPr>
              <a:t>{</a:t>
            </a:r>
          </a:p>
          <a:p>
            <a:pPr lvl="3">
              <a:buNone/>
            </a:pPr>
            <a:r>
              <a:rPr lang="en-US" sz="1514" b="1" dirty="0">
                <a:latin typeface="Courier New"/>
                <a:cs typeface="Courier New"/>
              </a:rPr>
              <a:t>  </a:t>
            </a:r>
            <a:r>
              <a:rPr lang="en-US" sz="1514" b="1" dirty="0" smtClean="0">
                <a:latin typeface="Courier New"/>
                <a:cs typeface="Courier New"/>
              </a:rPr>
              <a:t> </a:t>
            </a:r>
            <a:r>
              <a:rPr lang="en-US" sz="1514" b="1" dirty="0" err="1" smtClean="0">
                <a:latin typeface="Courier New"/>
                <a:cs typeface="Courier New"/>
              </a:rPr>
              <a:t>charcount</a:t>
            </a:r>
            <a:r>
              <a:rPr lang="en-US" sz="1514" b="1" dirty="0" smtClean="0">
                <a:latin typeface="Courier New"/>
                <a:cs typeface="Courier New"/>
              </a:rPr>
              <a:t>++ ;</a:t>
            </a:r>
          </a:p>
          <a:p>
            <a:pPr lvl="3">
              <a:buNone/>
            </a:pPr>
            <a:r>
              <a:rPr lang="en-US" sz="1514" b="1" dirty="0" smtClean="0">
                <a:latin typeface="Courier New"/>
                <a:cs typeface="Courier New"/>
              </a:rPr>
              <a:t>}</a:t>
            </a:r>
          </a:p>
          <a:p>
            <a:pPr lvl="2">
              <a:buNone/>
            </a:pPr>
            <a:r>
              <a:rPr lang="en-US" sz="1514" b="1" dirty="0" smtClean="0">
                <a:solidFill>
                  <a:srgbClr val="0000FF"/>
                </a:solidFill>
                <a:latin typeface="Courier New"/>
                <a:cs typeface="Courier New"/>
              </a:rPr>
              <a:t>		return </a:t>
            </a:r>
            <a:r>
              <a:rPr lang="en-US" sz="1514" b="1" dirty="0" err="1" smtClean="0">
                <a:latin typeface="Courier New"/>
                <a:cs typeface="Courier New"/>
              </a:rPr>
              <a:t>charcount</a:t>
            </a:r>
            <a:r>
              <a:rPr lang="en-US" sz="1514" b="1" dirty="0" smtClean="0">
                <a:latin typeface="Courier New"/>
                <a:cs typeface="Courier New"/>
              </a:rPr>
              <a:t> ;</a:t>
            </a:r>
          </a:p>
          <a:p>
            <a:pPr lvl="2">
              <a:buNone/>
            </a:pPr>
            <a:r>
              <a:rPr lang="en-US" sz="1514" b="1" dirty="0">
                <a:latin typeface="Courier New"/>
                <a:cs typeface="Courier New"/>
              </a:rPr>
              <a:t>}</a:t>
            </a:r>
            <a:endParaRPr lang="en-US" sz="1514" b="1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char array without a NULL terminator</a:t>
            </a:r>
          </a:p>
          <a:p>
            <a:pPr lvl="1"/>
            <a:r>
              <a:rPr lang="en-US" dirty="0" smtClean="0"/>
              <a:t>is just an array of char values</a:t>
            </a:r>
          </a:p>
          <a:p>
            <a:pPr lvl="1"/>
            <a:r>
              <a:rPr lang="en-US" dirty="0" smtClean="0"/>
              <a:t>it is not a C string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7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1700" b="1" dirty="0" smtClean="0">
                <a:latin typeface="Courier New"/>
                <a:cs typeface="Courier New"/>
              </a:rPr>
              <a:t> </a:t>
            </a:r>
            <a:r>
              <a:rPr lang="en-US" sz="1700" b="1" dirty="0" err="1" smtClean="0">
                <a:latin typeface="Courier New"/>
                <a:cs typeface="Courier New"/>
              </a:rPr>
              <a:t>cstring</a:t>
            </a:r>
            <a:r>
              <a:rPr lang="en-US" sz="1700" b="1" dirty="0" smtClean="0">
                <a:latin typeface="Courier New"/>
                <a:cs typeface="Courier New"/>
              </a:rPr>
              <a:t>[3] = </a:t>
            </a:r>
            <a:r>
              <a:rPr lang="en-US" sz="1700" b="1" dirty="0" smtClean="0">
                <a:solidFill>
                  <a:srgbClr val="800000"/>
                </a:solidFill>
                <a:latin typeface="Courier New"/>
                <a:cs typeface="Courier New"/>
              </a:rPr>
              <a:t>"is"</a:t>
            </a:r>
            <a:r>
              <a:rPr lang="en-US" sz="1700" b="1" dirty="0" smtClean="0">
                <a:latin typeface="Courier New"/>
                <a:cs typeface="Courier New"/>
              </a:rPr>
              <a:t>;		</a:t>
            </a:r>
            <a:r>
              <a:rPr lang="en-US" sz="17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is a C string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1600" b="1" dirty="0" smtClean="0">
                <a:latin typeface="Courier New"/>
                <a:cs typeface="Courier New"/>
              </a:rPr>
              <a:t> chars[5] = {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 'I', 's', 'n', 'o', 't</a:t>
            </a:r>
            <a:r>
              <a:rPr lang="en-US" sz="1600" b="1" dirty="0" smtClean="0">
                <a:latin typeface="Courier New"/>
                <a:cs typeface="Courier New"/>
              </a:rPr>
              <a:t>'};		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isn't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2385" y="4184173"/>
            <a:ext cx="694140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75460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cstring</a:t>
            </a:r>
            <a:r>
              <a:rPr lang="en-US" sz="1400" dirty="0" smtClean="0"/>
              <a:t>[0]    </a:t>
            </a:r>
            <a:r>
              <a:rPr lang="en-US" sz="1400" dirty="0" err="1" smtClean="0"/>
              <a:t>cstring</a:t>
            </a:r>
            <a:r>
              <a:rPr lang="en-US" sz="1400" dirty="0" smtClean="0"/>
              <a:t>[1]    </a:t>
            </a:r>
            <a:r>
              <a:rPr lang="en-US" sz="1400" dirty="0" err="1" smtClean="0"/>
              <a:t>cstrring</a:t>
            </a:r>
            <a:r>
              <a:rPr lang="en-US" sz="1400" dirty="0" smtClean="0"/>
              <a:t>[2]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6260" y="4184173"/>
            <a:ext cx="694140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1049" y="4184173"/>
            <a:ext cx="723551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6185" y="5943600"/>
            <a:ext cx="694140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651403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chars[0]    chars[1]    chars[2</a:t>
            </a:r>
            <a:r>
              <a:rPr lang="en-US" sz="1400" dirty="0"/>
              <a:t>]    chars</a:t>
            </a:r>
            <a:r>
              <a:rPr lang="en-US" sz="1400" dirty="0" smtClean="0"/>
              <a:t>[3]    </a:t>
            </a:r>
            <a:r>
              <a:rPr lang="en-US" sz="1400" dirty="0"/>
              <a:t>chars</a:t>
            </a:r>
            <a:r>
              <a:rPr lang="en-US" sz="1400" dirty="0" smtClean="0"/>
              <a:t>[4]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0060" y="5943600"/>
            <a:ext cx="694140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4849" y="5943600"/>
            <a:ext cx="723551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06125" y="5943600"/>
            <a:ext cx="694140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0" y="5943600"/>
            <a:ext cx="694140" cy="540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xmlns="" val="650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This:</a:t>
            </a:r>
          </a:p>
          <a:p>
            <a:pPr lvl="1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char </a:t>
            </a:r>
            <a:r>
              <a:rPr lang="en-US" sz="2000" b="1" dirty="0" err="1" smtClean="0">
                <a:latin typeface="Courier New"/>
                <a:cs typeface="Courier New"/>
              </a:rPr>
              <a:t>myname</a:t>
            </a:r>
            <a:r>
              <a:rPr lang="en-US" sz="2000" b="1" dirty="0" smtClean="0">
                <a:latin typeface="Courier New"/>
                <a:cs typeface="Courier New"/>
              </a:rPr>
              <a:t>[] = "</a:t>
            </a:r>
            <a:r>
              <a:rPr lang="en-US" sz="2000" b="1" dirty="0" err="1" smtClean="0">
                <a:latin typeface="Courier New"/>
                <a:cs typeface="Courier New"/>
              </a:rPr>
              <a:t>Ozzy</a:t>
            </a:r>
            <a:r>
              <a:rPr lang="en-US" sz="2000" b="1" dirty="0" smtClean="0">
                <a:latin typeface="Courier New"/>
                <a:cs typeface="Courier New"/>
              </a:rPr>
              <a:t>" 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cout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"My name is " </a:t>
            </a:r>
            <a:r>
              <a:rPr lang="en-US" sz="2000" b="1" dirty="0" smtClean="0">
                <a:latin typeface="Courier New"/>
                <a:cs typeface="Courier New"/>
              </a:rPr>
              <a:t>&lt;&lt; </a:t>
            </a:r>
            <a:r>
              <a:rPr lang="en-US" sz="2000" b="1" dirty="0" err="1" smtClean="0">
                <a:latin typeface="Courier New"/>
                <a:cs typeface="Courier New"/>
              </a:rPr>
              <a:t>myname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err="1" smtClean="0">
                <a:latin typeface="Courier New"/>
                <a:cs typeface="Courier New"/>
              </a:rPr>
              <a:t>endl</a:t>
            </a:r>
            <a:r>
              <a:rPr lang="en-US" sz="2000" b="1" dirty="0" smtClean="0">
                <a:latin typeface="Courier New"/>
                <a:cs typeface="Courier New"/>
              </a:rPr>
              <a:t> 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Only works with a </a:t>
            </a:r>
            <a:r>
              <a:rPr lang="en-US" u="sng" dirty="0" smtClean="0">
                <a:solidFill>
                  <a:srgbClr val="000000"/>
                </a:solidFill>
              </a:rPr>
              <a:t>null-terminated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char </a:t>
            </a:r>
            <a:r>
              <a:rPr lang="en-US" dirty="0" smtClean="0">
                <a:solidFill>
                  <a:srgbClr val="000000"/>
                </a:solidFill>
              </a:rPr>
              <a:t>array.</a:t>
            </a:r>
          </a:p>
          <a:p>
            <a:endParaRPr lang="en-US" dirty="0" smtClean="0"/>
          </a:p>
          <a:p>
            <a:r>
              <a:rPr lang="en-US" dirty="0" smtClean="0"/>
              <a:t>This:</a:t>
            </a:r>
          </a:p>
          <a:p>
            <a:pPr lvl="1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char </a:t>
            </a:r>
            <a:r>
              <a:rPr lang="en-US" sz="2000" b="1" dirty="0" err="1" smtClean="0">
                <a:latin typeface="Courier New"/>
                <a:cs typeface="Courier New"/>
              </a:rPr>
              <a:t>myarray</a:t>
            </a:r>
            <a:r>
              <a:rPr lang="en-US" sz="2000" b="1" dirty="0" smtClean="0">
                <a:latin typeface="Courier New"/>
                <a:cs typeface="Courier New"/>
              </a:rPr>
              <a:t>[] = {0,1,2,3,4,5,6,7,8,9};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cout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myarray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 contains: " </a:t>
            </a:r>
            <a:r>
              <a:rPr lang="en-US" sz="2000" b="1" dirty="0" smtClean="0">
                <a:latin typeface="Courier New"/>
                <a:cs typeface="Courier New"/>
              </a:rPr>
              <a:t>&lt;&lt; </a:t>
            </a:r>
            <a:r>
              <a:rPr lang="en-US" sz="2000" b="1" dirty="0" err="1" smtClean="0">
                <a:latin typeface="Courier New"/>
                <a:cs typeface="Courier New"/>
              </a:rPr>
              <a:t>myarray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err="1" smtClean="0">
                <a:latin typeface="Courier New"/>
                <a:cs typeface="Courier New"/>
              </a:rPr>
              <a:t>endl</a:t>
            </a:r>
            <a:r>
              <a:rPr lang="en-US" sz="2000" b="1" dirty="0" smtClean="0">
                <a:latin typeface="Courier New"/>
                <a:cs typeface="Courier New"/>
              </a:rPr>
              <a:t> 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outputs the </a:t>
            </a:r>
            <a:r>
              <a:rPr lang="en-US" dirty="0" smtClean="0">
                <a:solidFill>
                  <a:srgbClr val="FF0000"/>
                </a:solidFill>
              </a:rPr>
              <a:t>physical address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myarray</a:t>
            </a:r>
            <a:endParaRPr lang="en-US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52400"/>
            <a:ext cx="2286000" cy="228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6771" y="3582318"/>
            <a:ext cx="3567629" cy="60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/>
                <a:cs typeface="Courier New"/>
              </a:rPr>
              <a:t>My name is </a:t>
            </a:r>
            <a:r>
              <a:rPr lang="en-US" dirty="0" err="1" smtClean="0">
                <a:latin typeface="Courier New"/>
                <a:cs typeface="Courier New"/>
              </a:rPr>
              <a:t>Ozzy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_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6771" y="5998551"/>
            <a:ext cx="3567629" cy="60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 contains: 38FA91</a:t>
            </a:r>
          </a:p>
          <a:p>
            <a:r>
              <a:rPr lang="en-US" dirty="0">
                <a:latin typeface="Courier New"/>
                <a:cs typeface="Courier New"/>
              </a:rPr>
              <a:t>_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193" b="100000" l="0" r="96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152400" y="-1"/>
            <a:ext cx="1255628" cy="1295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 strings are painful</a:t>
            </a:r>
          </a:p>
          <a:p>
            <a:endParaRPr lang="en-US" dirty="0"/>
          </a:p>
          <a:p>
            <a:r>
              <a:rPr lang="en-US" dirty="0" smtClean="0"/>
              <a:t>Next week, we'll look at a better way</a:t>
            </a:r>
          </a:p>
          <a:p>
            <a:endParaRPr lang="en-US" dirty="0"/>
          </a:p>
          <a:p>
            <a:r>
              <a:rPr lang="en-US" dirty="0" smtClean="0"/>
              <a:t>But, you need to know about C Strings</a:t>
            </a:r>
          </a:p>
          <a:p>
            <a:pPr lvl="1"/>
            <a:r>
              <a:rPr lang="en-US" dirty="0" smtClean="0"/>
              <a:t>lots of old C programs use them</a:t>
            </a:r>
          </a:p>
          <a:p>
            <a:pPr lvl="1"/>
            <a:r>
              <a:rPr lang="en-US" dirty="0" smtClean="0"/>
              <a:t>lots of C libraries use them</a:t>
            </a:r>
          </a:p>
          <a:p>
            <a:pPr lvl="1"/>
            <a:r>
              <a:rPr lang="en-US" dirty="0" smtClean="0"/>
              <a:t>lots of OS functions (API) use them</a:t>
            </a:r>
          </a:p>
          <a:p>
            <a:pPr lvl="1"/>
            <a:r>
              <a:rPr lang="en-US" dirty="0" smtClean="0"/>
              <a:t>lots of use on internet sites</a:t>
            </a:r>
          </a:p>
          <a:p>
            <a:pPr lvl="1"/>
            <a:r>
              <a:rPr lang="en-US" dirty="0" smtClean="0"/>
              <a:t>one of those things you'll have to live with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2/7/13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24600" y="4361541"/>
            <a:ext cx="2579648" cy="17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rrays-demo.cpp</a:t>
            </a:r>
            <a:endParaRPr lang="en-US" dirty="0" smtClean="0"/>
          </a:p>
          <a:p>
            <a:pPr lvl="1"/>
            <a:r>
              <a:rPr lang="en-US" dirty="0" smtClean="0"/>
              <a:t>Blackboard</a:t>
            </a:r>
          </a:p>
          <a:p>
            <a:pPr lvl="3"/>
            <a:r>
              <a:rPr lang="en-US" dirty="0" smtClean="0"/>
              <a:t>Course Documents</a:t>
            </a:r>
          </a:p>
          <a:p>
            <a:pPr lvl="4"/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3268663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00" cy="2590800"/>
          </a:xfrm>
        </p:spPr>
        <p:txBody>
          <a:bodyPr/>
          <a:lstStyle/>
          <a:p>
            <a:r>
              <a:rPr lang="en-US" dirty="0" smtClean="0"/>
              <a:t>Consider a can of beer:</a:t>
            </a:r>
          </a:p>
          <a:p>
            <a:pPr lvl="1"/>
            <a:r>
              <a:rPr lang="en-US" dirty="0" smtClean="0"/>
              <a:t>It has a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Can</a:t>
            </a:r>
          </a:p>
          <a:p>
            <a:pPr lvl="1"/>
            <a:r>
              <a:rPr lang="en-US" dirty="0" smtClean="0"/>
              <a:t>It has 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3366FF"/>
                </a:solidFill>
              </a:rPr>
              <a:t>Bud_Light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It has a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12</a:t>
            </a:r>
            <a:r>
              <a:rPr lang="en-US" dirty="0" smtClean="0"/>
              <a:t> (e.g., ounces of beer)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4343400"/>
            <a:ext cx="4521200" cy="230298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525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= 12 ;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 smtClean="0"/>
              <a:t>You can group beer cans together:</a:t>
            </a:r>
          </a:p>
          <a:p>
            <a:pPr lvl="1"/>
            <a:r>
              <a:rPr lang="en-US" dirty="0" smtClean="0"/>
              <a:t>Easier to carry</a:t>
            </a:r>
          </a:p>
          <a:p>
            <a:pPr lvl="1"/>
            <a:r>
              <a:rPr lang="en-US" dirty="0" smtClean="0"/>
              <a:t>Easier to access</a:t>
            </a:r>
          </a:p>
          <a:p>
            <a:pPr lvl="1"/>
            <a:r>
              <a:rPr lang="en-US" dirty="0" smtClean="0"/>
              <a:t>Easier to count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2895600"/>
            <a:ext cx="2603500" cy="1981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715000" y="2133600"/>
            <a:ext cx="8382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0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6324600" y="2057400"/>
            <a:ext cx="8382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1</a:t>
            </a:r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6858000" y="1981200"/>
            <a:ext cx="8382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2</a:t>
            </a:r>
            <a:endParaRPr lang="en-US" sz="1200" dirty="0"/>
          </a:p>
        </p:txBody>
      </p:sp>
      <p:sp>
        <p:nvSpPr>
          <p:cNvPr id="9" name="Up Arrow 8"/>
          <p:cNvSpPr/>
          <p:nvPr/>
        </p:nvSpPr>
        <p:spPr>
          <a:xfrm>
            <a:off x="6019800" y="4724400"/>
            <a:ext cx="838200" cy="965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3</a:t>
            </a:r>
            <a:endParaRPr lang="en-US" sz="1200" dirty="0"/>
          </a:p>
        </p:txBody>
      </p:sp>
      <p:sp>
        <p:nvSpPr>
          <p:cNvPr id="10" name="Up Arrow 9"/>
          <p:cNvSpPr/>
          <p:nvPr/>
        </p:nvSpPr>
        <p:spPr>
          <a:xfrm>
            <a:off x="6591300" y="4572000"/>
            <a:ext cx="838200" cy="965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4</a:t>
            </a:r>
            <a:endParaRPr lang="en-US" sz="1200" dirty="0"/>
          </a:p>
        </p:txBody>
      </p:sp>
      <p:sp>
        <p:nvSpPr>
          <p:cNvPr id="11" name="Up Arrow 10"/>
          <p:cNvSpPr/>
          <p:nvPr/>
        </p:nvSpPr>
        <p:spPr>
          <a:xfrm>
            <a:off x="7277100" y="4419600"/>
            <a:ext cx="838200" cy="965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5</a:t>
            </a:r>
            <a:endParaRPr lang="en-US" sz="12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5941497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366FF"/>
                </a:solidFill>
              </a:rPr>
              <a:t>Can</a:t>
            </a:r>
            <a:r>
              <a:rPr lang="en-US" dirty="0" smtClean="0"/>
              <a:t> </a:t>
            </a:r>
            <a:r>
              <a:rPr lang="en-US" dirty="0" err="1" smtClean="0"/>
              <a:t>Bud_Light</a:t>
            </a:r>
            <a:r>
              <a:rPr lang="en-US" dirty="0" smtClean="0"/>
              <a:t> [6] = </a:t>
            </a:r>
            <a:r>
              <a:rPr lang="en-US" dirty="0" smtClean="0">
                <a:solidFill>
                  <a:srgbClr val="800000"/>
                </a:solidFill>
              </a:rPr>
              <a:t>{12,12,12,12,12,12} 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principle, different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429000"/>
            <a:ext cx="2540000" cy="22098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4521200" y="4934900"/>
            <a:ext cx="1270000" cy="8136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11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8600" y="3276600"/>
            <a:ext cx="1600200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0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293822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[1] = 12 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2667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[0] = 12 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48067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[3] = 12 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320944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[2] = 12 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375189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[4] = 12 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402312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[5] = 12 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45655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[7] = 12 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429434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[6] = 12 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483679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[8] = 12 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510801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[9] = 12 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537924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[10] = 12 ;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5650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[11] = 12 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Bud_Light</a:t>
            </a:r>
            <a:r>
              <a:rPr lang="en-US" dirty="0" smtClean="0"/>
              <a:t> [12]  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</a:t>
            </a:r>
            <a:r>
              <a:rPr lang="en-US" b="1" dirty="0" smtClean="0">
                <a:solidFill>
                  <a:srgbClr val="C00000"/>
                </a:solidFill>
              </a:rPr>
              <a:t>same-type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Same </a:t>
            </a:r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 smtClean="0"/>
              <a:t>(int, </a:t>
            </a:r>
            <a:r>
              <a:rPr lang="en-US" dirty="0" err="1" smtClean="0"/>
              <a:t>bool</a:t>
            </a:r>
            <a:r>
              <a:rPr lang="en-US" dirty="0" smtClean="0"/>
              <a:t>, double, float, char)</a:t>
            </a:r>
          </a:p>
          <a:p>
            <a:pPr lvl="1"/>
            <a:r>
              <a:rPr lang="en-US" dirty="0" smtClean="0"/>
              <a:t>Same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>
                <a:solidFill>
                  <a:srgbClr val="FF0000"/>
                </a:solidFill>
              </a:rPr>
              <a:t>values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6200000">
            <a:off x="6942416" y="3767415"/>
            <a:ext cx="2311400" cy="1177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6200000">
            <a:off x="5765047" y="4529415"/>
            <a:ext cx="2311400" cy="11773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Beer[24] ;</a:t>
            </a:r>
          </a:p>
          <a:p>
            <a:pPr lvl="1"/>
            <a:r>
              <a:rPr lang="en-US" dirty="0" smtClean="0"/>
              <a:t>Beer[0] = 12 ;</a:t>
            </a:r>
          </a:p>
          <a:p>
            <a:pPr lvl="1"/>
            <a:r>
              <a:rPr lang="en-US" dirty="0" smtClean="0"/>
              <a:t>Beer[1] = 12 ;</a:t>
            </a:r>
          </a:p>
          <a:p>
            <a:pPr lvl="1"/>
            <a:r>
              <a:rPr lang="en-US" dirty="0" smtClean="0"/>
              <a:t>Beer[23] = 12 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2/7/13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352800"/>
            <a:ext cx="3302000" cy="24022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5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51C3-98CB-7E43-8A54-A0E5482AF4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2606</Words>
  <Application>Microsoft Office PowerPoint</Application>
  <PresentationFormat>On-screen Show (4:3)</PresentationFormat>
  <Paragraphs>750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Programming for ECE</vt:lpstr>
      <vt:lpstr>Arrays</vt:lpstr>
      <vt:lpstr>Arrays</vt:lpstr>
      <vt:lpstr>Arrays</vt:lpstr>
      <vt:lpstr>Packaging</vt:lpstr>
      <vt:lpstr>Packaging</vt:lpstr>
      <vt:lpstr>Packaging</vt:lpstr>
      <vt:lpstr>Arrays</vt:lpstr>
      <vt:lpstr>Arrays</vt:lpstr>
      <vt:lpstr>Arrays: Parts</vt:lpstr>
      <vt:lpstr>Arrays: Size</vt:lpstr>
      <vt:lpstr>Arrays: Elements</vt:lpstr>
      <vt:lpstr>Arrays: Elements</vt:lpstr>
      <vt:lpstr>Array Rules: Declaration</vt:lpstr>
      <vt:lpstr>Array Rules: Values</vt:lpstr>
      <vt:lpstr>Array Rules: Assignment (part 1)</vt:lpstr>
      <vt:lpstr>Array: Assignment (part 2)</vt:lpstr>
      <vt:lpstr>Array: Initialization</vt:lpstr>
      <vt:lpstr>Array: Explicit Initialization</vt:lpstr>
      <vt:lpstr>Array: Explicit Initialization</vt:lpstr>
      <vt:lpstr>Array: Implicit Initialization</vt:lpstr>
      <vt:lpstr>Array: Implicit Initialization</vt:lpstr>
      <vt:lpstr>Array: Implicit Initialization</vt:lpstr>
      <vt:lpstr>Array: Implicit Initialization</vt:lpstr>
      <vt:lpstr>Arrays: Watchouts</vt:lpstr>
      <vt:lpstr>Array:  Bad Assignment</vt:lpstr>
      <vt:lpstr>Array:  Bad Assignment</vt:lpstr>
      <vt:lpstr>Array:  Bad Assignment</vt:lpstr>
      <vt:lpstr>So, to recap:  Bad Assignment</vt:lpstr>
      <vt:lpstr>Array: Accessing</vt:lpstr>
      <vt:lpstr>A Watchout</vt:lpstr>
      <vt:lpstr>A different Watchout</vt:lpstr>
      <vt:lpstr>Arrays: Why Use them?</vt:lpstr>
      <vt:lpstr>Arrays: Why?</vt:lpstr>
      <vt:lpstr>Look Familiar?</vt:lpstr>
      <vt:lpstr>Arrays: Why?</vt:lpstr>
      <vt:lpstr>Arrays: Why?</vt:lpstr>
      <vt:lpstr>Arrays</vt:lpstr>
      <vt:lpstr>C Strings</vt:lpstr>
      <vt:lpstr>C Strings</vt:lpstr>
      <vt:lpstr>C Strings</vt:lpstr>
      <vt:lpstr>C Strings</vt:lpstr>
      <vt:lpstr>Warning!</vt:lpstr>
      <vt:lpstr>C Strings</vt:lpstr>
      <vt:lpstr>Code Sample</vt:lpstr>
    </vt:vector>
  </TitlesOfParts>
  <Company>University of Cincinnati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I</dc:title>
  <dc:creator>Michael Haas</dc:creator>
  <cp:lastModifiedBy>admin</cp:lastModifiedBy>
  <cp:revision>59</cp:revision>
  <dcterms:created xsi:type="dcterms:W3CDTF">2013-02-06T01:53:00Z</dcterms:created>
  <dcterms:modified xsi:type="dcterms:W3CDTF">2014-01-28T20:52:34Z</dcterms:modified>
</cp:coreProperties>
</file>