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370" r:id="rId2"/>
    <p:sldId id="314" r:id="rId3"/>
    <p:sldId id="389" r:id="rId4"/>
    <p:sldId id="390" r:id="rId5"/>
    <p:sldId id="391" r:id="rId6"/>
    <p:sldId id="392" r:id="rId7"/>
    <p:sldId id="393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2" r:id="rId25"/>
    <p:sldId id="423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387" r:id="rId45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CCFF"/>
    <a:srgbClr val="0099FF"/>
    <a:srgbClr val="6666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4" autoAdjust="0"/>
    <p:restoredTop sz="78475" autoAdjust="0"/>
  </p:normalViewPr>
  <p:slideViewPr>
    <p:cSldViewPr>
      <p:cViewPr varScale="1">
        <p:scale>
          <a:sx n="69" d="100"/>
          <a:sy n="69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4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fld id="{B2C274F7-F816-4E20-BD1A-01DB9B8989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30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475FE3-33E7-49D8-86F7-B112AA955278}" type="datetimeFigureOut">
              <a:rPr lang="fr-FR"/>
              <a:pPr>
                <a:defRPr/>
              </a:pPr>
              <a:t>14/09/2023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70388"/>
            <a:ext cx="5486400" cy="4138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737600"/>
            <a:ext cx="2971800" cy="4603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D1F2C6-6379-4029-A88D-5C0D04DEDF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895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F2C6-6379-4029-A88D-5C0D04DEDF5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w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w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w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w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w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.w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.w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.w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.w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.w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4968-392E-4146-9487-71C1890C5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82C49-CA83-4100-AAD6-9C651EC0F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0BF74-5D4D-48D0-AECC-89A88B85E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</a:t>
            </a:r>
            <a:r>
              <a:rPr lang="en-US" sz="2000" b="1" baseline="0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0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63100-DA9A-4504-82D3-4249BE0F4D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4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87F5C88-7829-40FA-AA6E-3B502368B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3BBA5-F95D-43E0-8015-EDC774550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94A1-0B16-4AB9-8FA3-5D0ED456AC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D0ED5-0CF4-4B93-962D-4E02C7871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DFC15-1738-4980-9A26-679B9BFA12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81830-FCDA-49A2-9FB5-837D394A2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C84B6-00A4-448C-8DEE-60B799CF9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25130-17FE-495A-B590-F67734FE5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3EFB90-5490-4EB8-9295-64ADEF412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25" imgW="71848" imgH="44334" progId="">
                  <p:embed/>
                </p:oleObj>
              </mc:Choice>
              <mc:Fallback>
                <p:oleObj r:id="rId25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 smtClean="0">
                <a:solidFill>
                  <a:srgbClr val="000090"/>
                </a:solidFill>
                <a:latin typeface="Arial" charset="0"/>
                <a:ea typeface="ＭＳ Ｐゴシック" charset="0"/>
              </a:rPr>
              <a:t>Lecture 9 - Linked List Variations</a:t>
            </a:r>
            <a:endParaRPr lang="en-US" sz="2000" b="1" dirty="0">
              <a:solidFill>
                <a:srgbClr val="000090"/>
              </a:solidFill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666FF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666FF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666FF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666FF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666FF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ChangeArrowheads="1"/>
          </p:cNvSpPr>
          <p:nvPr/>
        </p:nvSpPr>
        <p:spPr bwMode="auto">
          <a:xfrm>
            <a:off x="685800" y="23399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 dirty="0" smtClean="0">
                <a:solidFill>
                  <a:srgbClr val="660066"/>
                </a:solidFill>
              </a:rPr>
              <a:t>Linked </a:t>
            </a:r>
            <a:r>
              <a:rPr lang="en-US" sz="4000" dirty="0">
                <a:solidFill>
                  <a:srgbClr val="660066"/>
                </a:solidFill>
              </a:rPr>
              <a:t>Lists</a:t>
            </a:r>
          </a:p>
        </p:txBody>
      </p:sp>
      <p:sp>
        <p:nvSpPr>
          <p:cNvPr id="24580" name="ZoneTexte 1"/>
          <p:cNvSpPr txBox="1">
            <a:spLocks noChangeArrowheads="1"/>
          </p:cNvSpPr>
          <p:nvPr/>
        </p:nvSpPr>
        <p:spPr bwMode="auto">
          <a:xfrm>
            <a:off x="3148013" y="250825"/>
            <a:ext cx="185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 sz="2800"/>
          </a:p>
        </p:txBody>
      </p:sp>
      <p:grpSp>
        <p:nvGrpSpPr>
          <p:cNvPr id="2" name="Group 1"/>
          <p:cNvGrpSpPr/>
          <p:nvPr/>
        </p:nvGrpSpPr>
        <p:grpSpPr>
          <a:xfrm>
            <a:off x="1524000" y="1905000"/>
            <a:ext cx="6019800" cy="533400"/>
            <a:chOff x="1524000" y="1905000"/>
            <a:chExt cx="6019800" cy="533400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524000" y="19050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PMingLiU" pitchFamily="18" charset="-120"/>
                </a:rPr>
                <a:t>L</a:t>
              </a: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2133600" y="2209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514600" y="19050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PMingLiU" pitchFamily="18" charset="-120"/>
                </a:rPr>
                <a:t>I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3124200" y="2209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505200" y="19050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PMingLiU" pitchFamily="18" charset="-120"/>
                </a:rPr>
                <a:t>N</a:t>
              </a: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4114800" y="2209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495800" y="19050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PMingLiU" pitchFamily="18" charset="-120"/>
                </a:rPr>
                <a:t>K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5486400" y="19050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fr-FR" sz="2400" b="1">
                  <a:latin typeface="Times New Roman" pitchFamily="18" charset="0"/>
                  <a:ea typeface="PMingLiU" pitchFamily="18" charset="-120"/>
                </a:rPr>
                <a:t>E</a:t>
              </a: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6096000" y="2209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6477000" y="19050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fr-FR" sz="2400" b="1">
                  <a:latin typeface="Times New Roman" pitchFamily="18" charset="0"/>
                  <a:ea typeface="PMingLiU" pitchFamily="18" charset="-120"/>
                </a:rPr>
                <a:t>D</a:t>
              </a:r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5105400" y="2209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7086600" y="220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7467600" y="1981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7543800" y="21336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1143000" y="3505200"/>
            <a:ext cx="5715000" cy="4572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41325" y="1095375"/>
            <a:ext cx="8169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</a:rPr>
              <a:t>Node* List::InsertNode(int index, double 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&lt; 0) return NULL;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int currIndex	=	1;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currNode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while (currNode &amp;&amp; index &gt; currIndex)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currIndex++;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&gt; 0 &amp;&amp; currNode == NULL) return NULL;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newNode =new	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newNode-&gt;data	=	x;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== 0)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newNode-&gt;next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head		=	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else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newNode-&gt;next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currNode-&gt;next	=	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return 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9636" name="AutoShape 5"/>
          <p:cNvSpPr>
            <a:spLocks/>
          </p:cNvSpPr>
          <p:nvPr/>
        </p:nvSpPr>
        <p:spPr bwMode="auto">
          <a:xfrm>
            <a:off x="6629400" y="4419600"/>
            <a:ext cx="2514600" cy="381000"/>
          </a:xfrm>
          <a:prstGeom prst="borderCallout1">
            <a:avLst>
              <a:gd name="adj1" fmla="val 30000"/>
              <a:gd name="adj2" fmla="val -3032"/>
              <a:gd name="adj3" fmla="val -114167"/>
              <a:gd name="adj4" fmla="val -31185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CN">
                <a:solidFill>
                  <a:schemeClr val="bg2"/>
                </a:solidFill>
                <a:ea typeface="SimSun" pitchFamily="2" charset="-122"/>
              </a:rPr>
              <a:t>Create a new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1143000" y="3962400"/>
            <a:ext cx="5715000" cy="9144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41325" y="1095375"/>
            <a:ext cx="8169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</a:rPr>
              <a:t>Node* List::InsertNode(int index, double 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&lt; 0) return NULL;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int currIndex	=	1;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currNode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while (currNode &amp;&amp; index &gt; currIndex)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currIndex++;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&gt; 0 &amp;&amp; currNode == NULL) return NULL;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newNode =new	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newNode-&gt;data	=	x;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== 0)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newNode-&gt;next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head		=	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else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newNode-&gt;next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currNode-&gt;next	=	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return 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0660" name="AutoShape 5"/>
          <p:cNvSpPr>
            <a:spLocks/>
          </p:cNvSpPr>
          <p:nvPr/>
        </p:nvSpPr>
        <p:spPr bwMode="auto">
          <a:xfrm>
            <a:off x="6172200" y="38100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CN">
                <a:solidFill>
                  <a:schemeClr val="bg2"/>
                </a:solidFill>
                <a:ea typeface="SimSun" pitchFamily="2" charset="-122"/>
              </a:rPr>
              <a:t>Insert as first element</a:t>
            </a:r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8534400" y="44958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8153400" y="4502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7402513" y="4191000"/>
            <a:ext cx="584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  <a:ea typeface="SimSun" pitchFamily="2" charset="-122"/>
              </a:rPr>
              <a:t>head</a:t>
            </a:r>
          </a:p>
        </p:txBody>
      </p:sp>
      <p:sp>
        <p:nvSpPr>
          <p:cNvPr id="70664" name="Rectangle 13"/>
          <p:cNvSpPr>
            <a:spLocks noChangeArrowheads="1"/>
          </p:cNvSpPr>
          <p:nvPr/>
        </p:nvSpPr>
        <p:spPr bwMode="auto">
          <a:xfrm>
            <a:off x="7543800" y="450215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0665" name="Line 11"/>
          <p:cNvSpPr>
            <a:spLocks noChangeShapeType="1"/>
          </p:cNvSpPr>
          <p:nvPr/>
        </p:nvSpPr>
        <p:spPr bwMode="auto">
          <a:xfrm flipV="1">
            <a:off x="7753350" y="4686300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6" name="Rectangle 14"/>
          <p:cNvSpPr>
            <a:spLocks noChangeArrowheads="1"/>
          </p:cNvSpPr>
          <p:nvPr/>
        </p:nvSpPr>
        <p:spPr bwMode="auto">
          <a:xfrm>
            <a:off x="8086725" y="5146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0667" name="Rectangle 15"/>
          <p:cNvSpPr>
            <a:spLocks noChangeArrowheads="1"/>
          </p:cNvSpPr>
          <p:nvPr/>
        </p:nvSpPr>
        <p:spPr bwMode="auto">
          <a:xfrm>
            <a:off x="7705725" y="5153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0668" name="Line 16"/>
          <p:cNvSpPr>
            <a:spLocks noChangeShapeType="1"/>
          </p:cNvSpPr>
          <p:nvPr/>
        </p:nvSpPr>
        <p:spPr bwMode="auto">
          <a:xfrm flipV="1">
            <a:off x="8753475" y="4676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9" name="Text Box 17"/>
          <p:cNvSpPr txBox="1">
            <a:spLocks noChangeArrowheads="1"/>
          </p:cNvSpPr>
          <p:nvPr/>
        </p:nvSpPr>
        <p:spPr bwMode="auto">
          <a:xfrm>
            <a:off x="7543800" y="55626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newNode</a:t>
            </a:r>
          </a:p>
        </p:txBody>
      </p:sp>
      <p:sp>
        <p:nvSpPr>
          <p:cNvPr id="70670" name="Line 18"/>
          <p:cNvSpPr>
            <a:spLocks noChangeShapeType="1"/>
          </p:cNvSpPr>
          <p:nvPr/>
        </p:nvSpPr>
        <p:spPr bwMode="auto">
          <a:xfrm>
            <a:off x="7772400" y="4800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1" name="Line 19"/>
          <p:cNvSpPr>
            <a:spLocks noChangeShapeType="1"/>
          </p:cNvSpPr>
          <p:nvPr/>
        </p:nvSpPr>
        <p:spPr bwMode="auto">
          <a:xfrm flipV="1">
            <a:off x="8305800" y="4876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1143000" y="4800600"/>
            <a:ext cx="5715000" cy="9144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41325" y="1095375"/>
            <a:ext cx="8169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</a:rPr>
              <a:t>Node* List::InsertNode(int index, double 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&lt; 0) return NULL;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int currIndex	=	1;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currNode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while (currNode &amp;&amp; index &gt; currIndex)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currIndex++;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&gt; 0 &amp;&amp; currNode == NULL) return NULL;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newNode =new	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newNode-&gt;data	=	x;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== 0)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newNode-&gt;next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head		=	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else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newNode-&gt;next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currNode-&gt;next	=	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return 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1684" name="AutoShape 5"/>
          <p:cNvSpPr>
            <a:spLocks/>
          </p:cNvSpPr>
          <p:nvPr/>
        </p:nvSpPr>
        <p:spPr bwMode="auto">
          <a:xfrm>
            <a:off x="6172200" y="42672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CN">
                <a:solidFill>
                  <a:schemeClr val="bg2"/>
                </a:solidFill>
                <a:ea typeface="SimSun" pitchFamily="2" charset="-122"/>
              </a:rPr>
              <a:t>Insert after 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  <a:ea typeface="SimSun" pitchFamily="2" charset="-122"/>
              </a:rPr>
              <a:t>currNode</a:t>
            </a: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8534400" y="49577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8153400" y="4959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1687" name="Rectangle 11"/>
          <p:cNvSpPr>
            <a:spLocks noChangeArrowheads="1"/>
          </p:cNvSpPr>
          <p:nvPr/>
        </p:nvSpPr>
        <p:spPr bwMode="auto">
          <a:xfrm>
            <a:off x="8086725" y="56038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1688" name="Rectangle 12"/>
          <p:cNvSpPr>
            <a:spLocks noChangeArrowheads="1"/>
          </p:cNvSpPr>
          <p:nvPr/>
        </p:nvSpPr>
        <p:spPr bwMode="auto">
          <a:xfrm>
            <a:off x="7705725" y="56102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V="1">
            <a:off x="8753475" y="51339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690" name="Text Box 14"/>
          <p:cNvSpPr txBox="1">
            <a:spLocks noChangeArrowheads="1"/>
          </p:cNvSpPr>
          <p:nvPr/>
        </p:nvSpPr>
        <p:spPr bwMode="auto">
          <a:xfrm>
            <a:off x="7543800" y="60198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newNode</a:t>
            </a:r>
          </a:p>
        </p:txBody>
      </p:sp>
      <p:sp>
        <p:nvSpPr>
          <p:cNvPr id="71691" name="Line 16"/>
          <p:cNvSpPr>
            <a:spLocks noChangeShapeType="1"/>
          </p:cNvSpPr>
          <p:nvPr/>
        </p:nvSpPr>
        <p:spPr bwMode="auto">
          <a:xfrm flipV="1">
            <a:off x="8305800" y="53340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692" name="Rectangle 20"/>
          <p:cNvSpPr>
            <a:spLocks noChangeArrowheads="1"/>
          </p:cNvSpPr>
          <p:nvPr/>
        </p:nvSpPr>
        <p:spPr bwMode="auto">
          <a:xfrm>
            <a:off x="7518400" y="49577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1693" name="Rectangle 21"/>
          <p:cNvSpPr>
            <a:spLocks noChangeArrowheads="1"/>
          </p:cNvSpPr>
          <p:nvPr/>
        </p:nvSpPr>
        <p:spPr bwMode="auto">
          <a:xfrm>
            <a:off x="7137400" y="4959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1694" name="Line 22"/>
          <p:cNvSpPr>
            <a:spLocks noChangeShapeType="1"/>
          </p:cNvSpPr>
          <p:nvPr/>
        </p:nvSpPr>
        <p:spPr bwMode="auto">
          <a:xfrm flipV="1">
            <a:off x="7737475" y="51339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7772400" y="52578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696" name="Text Box 23"/>
          <p:cNvSpPr txBox="1">
            <a:spLocks noChangeArrowheads="1"/>
          </p:cNvSpPr>
          <p:nvPr/>
        </p:nvSpPr>
        <p:spPr bwMode="auto">
          <a:xfrm>
            <a:off x="7018338" y="4648200"/>
            <a:ext cx="1058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currNode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Finding a node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828800"/>
          </a:xfrm>
        </p:spPr>
        <p:txBody>
          <a:bodyPr/>
          <a:lstStyle/>
          <a:p>
            <a:r>
              <a:rPr lang="en-US" altLang="zh-CN" sz="2400" noProof="0" smtClean="0">
                <a:solidFill>
                  <a:schemeClr val="accent2"/>
                </a:solidFill>
                <a:latin typeface="Courier New" pitchFamily="49" charset="0"/>
                <a:ea typeface="SimSun" pitchFamily="2" charset="-122"/>
              </a:rPr>
              <a:t>int</a:t>
            </a:r>
            <a:r>
              <a:rPr lang="en-US" altLang="zh-CN" sz="2400" noProof="0" smtClean="0">
                <a:latin typeface="Courier New" pitchFamily="49" charset="0"/>
                <a:ea typeface="SimSun" pitchFamily="2" charset="-122"/>
              </a:rPr>
              <a:t> FindNode(</a:t>
            </a:r>
            <a:r>
              <a:rPr lang="en-US" altLang="zh-CN" sz="2400" noProof="0" smtClean="0">
                <a:solidFill>
                  <a:schemeClr val="accent2"/>
                </a:solidFill>
                <a:latin typeface="Courier New" pitchFamily="49" charset="0"/>
                <a:ea typeface="SimSun" pitchFamily="2" charset="-122"/>
              </a:rPr>
              <a:t>double</a:t>
            </a:r>
            <a:r>
              <a:rPr lang="en-US" altLang="zh-CN" sz="2400" noProof="0" smtClean="0">
                <a:latin typeface="Courier New" pitchFamily="49" charset="0"/>
                <a:ea typeface="SimSun" pitchFamily="2" charset="-122"/>
              </a:rPr>
              <a:t> x)</a:t>
            </a:r>
          </a:p>
          <a:p>
            <a:pPr lvl="1"/>
            <a:r>
              <a:rPr lang="en-US" altLang="zh-CN" sz="2000" noProof="0" smtClean="0">
                <a:ea typeface="SimSun" pitchFamily="2" charset="-122"/>
              </a:rPr>
              <a:t>Search for a node with the value equal to </a:t>
            </a:r>
            <a:r>
              <a:rPr lang="en-US" altLang="zh-CN" sz="2000" noProof="0" smtClean="0">
                <a:latin typeface="Courier New" pitchFamily="49" charset="0"/>
                <a:ea typeface="SimSun" pitchFamily="2" charset="-122"/>
              </a:rPr>
              <a:t>x</a:t>
            </a:r>
            <a:r>
              <a:rPr lang="en-US" altLang="zh-CN" sz="2000" noProof="0" smtClean="0">
                <a:ea typeface="SimSun" pitchFamily="2" charset="-122"/>
              </a:rPr>
              <a:t> in the list.</a:t>
            </a:r>
          </a:p>
          <a:p>
            <a:pPr lvl="1"/>
            <a:r>
              <a:rPr lang="en-US" altLang="zh-CN" sz="2000" noProof="0" smtClean="0">
                <a:ea typeface="SimSun" pitchFamily="2" charset="-122"/>
              </a:rPr>
              <a:t>If such a node is found, return its position. Otherwise, return 0.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676400" y="3157538"/>
            <a:ext cx="66595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</a:rPr>
              <a:t>int List::FindNode(double x) {</a:t>
            </a:r>
          </a:p>
          <a:p>
            <a:r>
              <a:rPr lang="en-US" altLang="zh-CN" b="1" i="1">
                <a:solidFill>
                  <a:srgbClr val="000000"/>
                </a:solidFill>
              </a:rPr>
              <a:t>	Node* currNode	=	head;</a:t>
            </a:r>
          </a:p>
          <a:p>
            <a:r>
              <a:rPr lang="en-US" altLang="zh-CN" b="1" i="1">
                <a:solidFill>
                  <a:srgbClr val="000000"/>
                </a:solidFill>
              </a:rPr>
              <a:t>	int currIndex	=	1;</a:t>
            </a:r>
          </a:p>
          <a:p>
            <a:r>
              <a:rPr lang="en-US" altLang="zh-CN" b="1" i="1">
                <a:solidFill>
                  <a:srgbClr val="000000"/>
                </a:solidFill>
              </a:rPr>
              <a:t>	while (currNode &amp;&amp; currNode-&gt;data != x) {</a:t>
            </a:r>
          </a:p>
          <a:p>
            <a:r>
              <a:rPr lang="en-US" altLang="zh-CN" b="1" i="1">
                <a:solidFill>
                  <a:srgbClr val="000000"/>
                </a:solidFill>
              </a:rPr>
              <a:t>		currNode	=	currNode-&gt;next;</a:t>
            </a:r>
          </a:p>
          <a:p>
            <a:r>
              <a:rPr lang="en-US" altLang="zh-CN" b="1" i="1">
                <a:solidFill>
                  <a:srgbClr val="000000"/>
                </a:solidFill>
              </a:rPr>
              <a:t>		currIndex++;</a:t>
            </a:r>
          </a:p>
          <a:p>
            <a:r>
              <a:rPr lang="en-US" altLang="zh-CN" b="1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b="1" i="1">
                <a:solidFill>
                  <a:srgbClr val="000000"/>
                </a:solidFill>
              </a:rPr>
              <a:t>	if (currNode) return currIndex;</a:t>
            </a:r>
          </a:p>
          <a:p>
            <a:r>
              <a:rPr lang="en-US" altLang="zh-CN" b="1" i="1">
                <a:solidFill>
                  <a:srgbClr val="000000"/>
                </a:solidFill>
              </a:rPr>
              <a:t>	return 0;</a:t>
            </a:r>
          </a:p>
          <a:p>
            <a:r>
              <a:rPr lang="en-US" altLang="zh-CN" b="1" i="1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57200" y="3552825"/>
            <a:ext cx="6858000" cy="974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2000">
              <a:latin typeface="Courier"/>
              <a:ea typeface="SimSun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urier"/>
                <a:ea typeface="SimSun" pitchFamily="2" charset="-122"/>
              </a:rPr>
              <a:t>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urier"/>
                <a:ea typeface="SimSun" pitchFamily="2" charset="-122"/>
              </a:rPr>
              <a:t>current-&gt;next = current-&gt;next-&gt;next;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1295400" y="1295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A0   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981200" y="1295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886200" y="1295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A1   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4572000" y="1295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629400" y="1295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A2   </a:t>
            </a: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315200" y="1295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3737" name="Line 11"/>
          <p:cNvSpPr>
            <a:spLocks noChangeShapeType="1"/>
          </p:cNvSpPr>
          <p:nvPr/>
        </p:nvSpPr>
        <p:spPr bwMode="auto">
          <a:xfrm>
            <a:off x="2209800" y="1676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3738" name="Line 12"/>
          <p:cNvSpPr>
            <a:spLocks noChangeShapeType="1"/>
          </p:cNvSpPr>
          <p:nvPr/>
        </p:nvSpPr>
        <p:spPr bwMode="auto">
          <a:xfrm>
            <a:off x="4800600" y="1676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3739" name="Oval 15"/>
          <p:cNvSpPr>
            <a:spLocks noChangeAspect="1" noChangeArrowheads="1"/>
          </p:cNvSpPr>
          <p:nvPr/>
        </p:nvSpPr>
        <p:spPr bwMode="auto">
          <a:xfrm>
            <a:off x="7467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73740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304800"/>
          </a:xfrm>
        </p:spPr>
        <p:txBody>
          <a:bodyPr/>
          <a:lstStyle/>
          <a:p>
            <a:pPr eaLnBrk="1" hangingPunct="1"/>
            <a:r>
              <a:rPr lang="en-US" altLang="zh-CN" sz="3200" noProof="0" smtClean="0">
                <a:ea typeface="SimSun" pitchFamily="2" charset="-122"/>
              </a:rPr>
              <a:t/>
            </a:r>
            <a:br>
              <a:rPr lang="en-US" altLang="zh-CN" sz="3200" noProof="0" smtClean="0">
                <a:ea typeface="SimSun" pitchFamily="2" charset="-122"/>
              </a:rPr>
            </a:br>
            <a:r>
              <a:rPr lang="en-US" altLang="zh-CN" sz="3200" noProof="0" smtClean="0">
                <a:ea typeface="SimSun" pitchFamily="2" charset="-122"/>
              </a:rPr>
              <a:t/>
            </a:r>
            <a:br>
              <a:rPr lang="en-US" altLang="zh-CN" sz="3200" noProof="0" smtClean="0">
                <a:ea typeface="SimSun" pitchFamily="2" charset="-122"/>
              </a:rPr>
            </a:br>
            <a:r>
              <a:rPr lang="en-US" altLang="zh-CN" sz="3200" noProof="0" smtClean="0">
                <a:ea typeface="SimSun" pitchFamily="2" charset="-122"/>
              </a:rPr>
              <a:t>Deleting a node</a:t>
            </a:r>
          </a:p>
        </p:txBody>
      </p:sp>
      <p:sp>
        <p:nvSpPr>
          <p:cNvPr id="73741" name="Text Box 17"/>
          <p:cNvSpPr txBox="1">
            <a:spLocks noChangeArrowheads="1"/>
          </p:cNvSpPr>
          <p:nvPr/>
        </p:nvSpPr>
        <p:spPr bwMode="auto">
          <a:xfrm>
            <a:off x="1011238" y="2743200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73742" name="Line 18"/>
          <p:cNvSpPr>
            <a:spLocks noChangeShapeType="1"/>
          </p:cNvSpPr>
          <p:nvPr/>
        </p:nvSpPr>
        <p:spPr bwMode="auto">
          <a:xfrm flipH="1" flipV="1">
            <a:off x="12954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0"/>
          <p:cNvSpPr>
            <a:spLocks noChangeArrowheads="1"/>
          </p:cNvSpPr>
          <p:nvPr/>
        </p:nvSpPr>
        <p:spPr bwMode="auto">
          <a:xfrm>
            <a:off x="381000" y="4114800"/>
            <a:ext cx="4343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381000" y="3552825"/>
            <a:ext cx="8686800" cy="974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2000" dirty="0">
              <a:latin typeface="Courier"/>
              <a:ea typeface="SimSun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latin typeface="Courier"/>
                <a:ea typeface="SimSun" pitchFamily="2" charset="-122"/>
              </a:rPr>
              <a:t>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latin typeface="Courier"/>
                <a:ea typeface="SimSun" pitchFamily="2" charset="-122"/>
              </a:rPr>
              <a:t>Current-&gt;next = current-&gt;next-&gt;next;  </a:t>
            </a:r>
            <a:r>
              <a:rPr lang="en-US" altLang="zh-CN" sz="2000" dirty="0" smtClean="0">
                <a:latin typeface="Courier"/>
                <a:ea typeface="SimSun" pitchFamily="2" charset="-122"/>
              </a:rPr>
              <a:t>       </a:t>
            </a:r>
            <a:r>
              <a:rPr lang="en-US" altLang="zh-CN" sz="2000" b="1" dirty="0" smtClean="0">
                <a:latin typeface="Courier"/>
                <a:ea typeface="SimSun" pitchFamily="2" charset="-122"/>
              </a:rPr>
              <a:t>Memory </a:t>
            </a:r>
            <a:r>
              <a:rPr lang="en-US" altLang="zh-CN" sz="2000" b="1" dirty="0">
                <a:latin typeface="Courier"/>
                <a:ea typeface="SimSun" pitchFamily="2" charset="-122"/>
              </a:rPr>
              <a:t>leak!</a:t>
            </a: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1295400" y="14478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A0   </a:t>
            </a:r>
          </a:p>
        </p:txBody>
      </p:sp>
      <p:sp>
        <p:nvSpPr>
          <p:cNvPr id="74757" name="Line 4"/>
          <p:cNvSpPr>
            <a:spLocks noChangeShapeType="1"/>
          </p:cNvSpPr>
          <p:nvPr/>
        </p:nvSpPr>
        <p:spPr bwMode="auto">
          <a:xfrm>
            <a:off x="19812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3886200" y="14478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A1   </a:t>
            </a:r>
          </a:p>
        </p:txBody>
      </p:sp>
      <p:sp>
        <p:nvSpPr>
          <p:cNvPr id="74759" name="Line 6"/>
          <p:cNvSpPr>
            <a:spLocks noChangeShapeType="1"/>
          </p:cNvSpPr>
          <p:nvPr/>
        </p:nvSpPr>
        <p:spPr bwMode="auto">
          <a:xfrm>
            <a:off x="45720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6629400" y="14478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A2   </a:t>
            </a:r>
          </a:p>
        </p:txBody>
      </p:sp>
      <p:sp>
        <p:nvSpPr>
          <p:cNvPr id="74761" name="Line 8"/>
          <p:cNvSpPr>
            <a:spLocks noChangeShapeType="1"/>
          </p:cNvSpPr>
          <p:nvPr/>
        </p:nvSpPr>
        <p:spPr bwMode="auto">
          <a:xfrm>
            <a:off x="73152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209800" y="1828800"/>
            <a:ext cx="16764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4800600" y="1828800"/>
            <a:ext cx="1828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4764" name="Oval 13"/>
          <p:cNvSpPr>
            <a:spLocks noChangeAspect="1" noChangeArrowheads="1"/>
          </p:cNvSpPr>
          <p:nvPr/>
        </p:nvSpPr>
        <p:spPr bwMode="auto">
          <a:xfrm>
            <a:off x="74676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74765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304800"/>
          </a:xfrm>
        </p:spPr>
        <p:txBody>
          <a:bodyPr/>
          <a:lstStyle/>
          <a:p>
            <a:pPr eaLnBrk="1" hangingPunct="1"/>
            <a:r>
              <a:rPr lang="en-US" altLang="zh-CN" sz="3200" noProof="0" smtClean="0">
                <a:ea typeface="SimSun" pitchFamily="2" charset="-122"/>
              </a:rPr>
              <a:t/>
            </a:r>
            <a:br>
              <a:rPr lang="en-US" altLang="zh-CN" sz="3200" noProof="0" smtClean="0">
                <a:ea typeface="SimSun" pitchFamily="2" charset="-122"/>
              </a:rPr>
            </a:br>
            <a:r>
              <a:rPr lang="en-US" altLang="zh-CN" sz="3200" noProof="0" smtClean="0">
                <a:ea typeface="SimSun" pitchFamily="2" charset="-122"/>
              </a:rPr>
              <a:t/>
            </a:r>
            <a:br>
              <a:rPr lang="en-US" altLang="zh-CN" sz="3200" noProof="0" smtClean="0">
                <a:ea typeface="SimSun" pitchFamily="2" charset="-122"/>
              </a:rPr>
            </a:br>
            <a:r>
              <a:rPr lang="en-US" altLang="zh-CN" sz="3200" noProof="0" smtClean="0">
                <a:ea typeface="SimSun" pitchFamily="2" charset="-122"/>
              </a:rPr>
              <a:t>Deleting a node</a:t>
            </a:r>
          </a:p>
        </p:txBody>
      </p:sp>
      <p:sp>
        <p:nvSpPr>
          <p:cNvPr id="74766" name="Text Box 15"/>
          <p:cNvSpPr txBox="1">
            <a:spLocks noChangeArrowheads="1"/>
          </p:cNvSpPr>
          <p:nvPr/>
        </p:nvSpPr>
        <p:spPr bwMode="auto">
          <a:xfrm>
            <a:off x="1011238" y="2819400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74767" name="Line 16"/>
          <p:cNvSpPr>
            <a:spLocks noChangeShapeType="1"/>
          </p:cNvSpPr>
          <p:nvPr/>
        </p:nvSpPr>
        <p:spPr bwMode="auto">
          <a:xfrm flipH="1" flipV="1">
            <a:off x="12954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7"/>
          <p:cNvSpPr>
            <a:spLocks noChangeShapeType="1"/>
          </p:cNvSpPr>
          <p:nvPr/>
        </p:nvSpPr>
        <p:spPr bwMode="auto">
          <a:xfrm>
            <a:off x="2209800" y="1905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Line 18"/>
          <p:cNvSpPr>
            <a:spLocks noChangeShapeType="1"/>
          </p:cNvSpPr>
          <p:nvPr/>
        </p:nvSpPr>
        <p:spPr bwMode="auto">
          <a:xfrm>
            <a:off x="3200400" y="2667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Line 19"/>
          <p:cNvSpPr>
            <a:spLocks noChangeShapeType="1"/>
          </p:cNvSpPr>
          <p:nvPr/>
        </p:nvSpPr>
        <p:spPr bwMode="auto">
          <a:xfrm flipV="1">
            <a:off x="5562600" y="1981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457200" y="3987800"/>
            <a:ext cx="8686800" cy="1803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>
                <a:latin typeface="Courier"/>
                <a:ea typeface="SimSun" pitchFamily="2" charset="-122"/>
              </a:rPr>
              <a:t>Node *deletedNode = current-&gt;next;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>
                <a:latin typeface="Courier"/>
                <a:ea typeface="SimSun" pitchFamily="2" charset="-122"/>
              </a:rPr>
              <a:t>current-&gt;next = current-&gt;next-&gt;next;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>
                <a:latin typeface="Courier"/>
                <a:ea typeface="SimSun" pitchFamily="2" charset="-122"/>
              </a:rPr>
              <a:t>delete deletedNode;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2000">
              <a:latin typeface="Courier"/>
              <a:ea typeface="SimSun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urier"/>
                <a:ea typeface="SimSun" pitchFamily="2" charset="-122"/>
              </a:rPr>
              <a:t>  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295400" y="14478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A0   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19812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886200" y="14478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A1   </a:t>
            </a: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45720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629400" y="14478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A2   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7315200" y="144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785" name="Line 10"/>
          <p:cNvSpPr>
            <a:spLocks noChangeShapeType="1"/>
          </p:cNvSpPr>
          <p:nvPr/>
        </p:nvSpPr>
        <p:spPr bwMode="auto">
          <a:xfrm>
            <a:off x="2209800" y="1828800"/>
            <a:ext cx="16764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786" name="Line 11"/>
          <p:cNvSpPr>
            <a:spLocks noChangeShapeType="1"/>
          </p:cNvSpPr>
          <p:nvPr/>
        </p:nvSpPr>
        <p:spPr bwMode="auto">
          <a:xfrm>
            <a:off x="4800600" y="1828800"/>
            <a:ext cx="1828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787" name="Oval 13"/>
          <p:cNvSpPr>
            <a:spLocks noChangeAspect="1" noChangeArrowheads="1"/>
          </p:cNvSpPr>
          <p:nvPr/>
        </p:nvSpPr>
        <p:spPr bwMode="auto">
          <a:xfrm>
            <a:off x="74676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75788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noProof="0" smtClean="0">
                <a:ea typeface="SimSun" pitchFamily="2" charset="-122"/>
              </a:rPr>
              <a:t>Deleting a node</a:t>
            </a:r>
          </a:p>
        </p:txBody>
      </p:sp>
      <p:sp>
        <p:nvSpPr>
          <p:cNvPr id="75789" name="Text Box 15"/>
          <p:cNvSpPr txBox="1">
            <a:spLocks noChangeArrowheads="1"/>
          </p:cNvSpPr>
          <p:nvPr/>
        </p:nvSpPr>
        <p:spPr bwMode="auto">
          <a:xfrm>
            <a:off x="1011238" y="2819400"/>
            <a:ext cx="1046162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75790" name="Line 16"/>
          <p:cNvSpPr>
            <a:spLocks noChangeShapeType="1"/>
          </p:cNvSpPr>
          <p:nvPr/>
        </p:nvSpPr>
        <p:spPr bwMode="auto">
          <a:xfrm flipH="1" flipV="1">
            <a:off x="12954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17"/>
          <p:cNvSpPr>
            <a:spLocks noChangeShapeType="1"/>
          </p:cNvSpPr>
          <p:nvPr/>
        </p:nvSpPr>
        <p:spPr bwMode="auto">
          <a:xfrm>
            <a:off x="2209800" y="1905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Line 18"/>
          <p:cNvSpPr>
            <a:spLocks noChangeShapeType="1"/>
          </p:cNvSpPr>
          <p:nvPr/>
        </p:nvSpPr>
        <p:spPr bwMode="auto">
          <a:xfrm>
            <a:off x="3200400" y="2667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Line 19"/>
          <p:cNvSpPr>
            <a:spLocks noChangeShapeType="1"/>
          </p:cNvSpPr>
          <p:nvPr/>
        </p:nvSpPr>
        <p:spPr bwMode="auto">
          <a:xfrm flipV="1">
            <a:off x="5562600" y="19812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48600" cy="762000"/>
          </a:xfrm>
        </p:spPr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Deleting a node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extLst>
            <a:ext uri="{FAA26D3D-D897-4be2-8F04-BA451C77F1D7}"/>
          </a:extLst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altLang="zh-CN" sz="2000" b="1" i="1" noProof="0">
                <a:solidFill>
                  <a:srgbClr val="000000"/>
                </a:solidFill>
              </a:rPr>
              <a:t>int DeleteNode(double x)</a:t>
            </a:r>
          </a:p>
          <a:p>
            <a:pPr lvl="1">
              <a:buFont typeface="Wingdings" charset="0"/>
              <a:buChar char="¨"/>
              <a:defRPr/>
            </a:pPr>
            <a:r>
              <a:rPr lang="en-US" altLang="zh-CN" sz="1800" noProof="0">
                <a:ea typeface="Courier New" charset="0"/>
                <a:cs typeface="Courier New" charset="0"/>
              </a:rPr>
              <a:t>Delete a node with the value equal to </a:t>
            </a:r>
            <a:r>
              <a:rPr lang="en-US" altLang="zh-CN" sz="1800" noProof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altLang="zh-CN" sz="1800" noProof="0">
                <a:ea typeface="Courier New" charset="0"/>
                <a:cs typeface="Courier New" charset="0"/>
              </a:rPr>
              <a:t> from the list.</a:t>
            </a:r>
          </a:p>
          <a:p>
            <a:pPr lvl="1">
              <a:buFont typeface="Wingdings" charset="0"/>
              <a:buChar char="¨"/>
              <a:defRPr/>
            </a:pPr>
            <a:r>
              <a:rPr lang="en-US" altLang="zh-CN" sz="1800" noProof="0">
                <a:ea typeface="Courier New" charset="0"/>
                <a:cs typeface="Courier New" charset="0"/>
              </a:rPr>
              <a:t>If such a node is found, return its position. Otherwise, return </a:t>
            </a:r>
            <a:r>
              <a:rPr lang="en-US" altLang="zh-CN" sz="1800" noProof="0" smtClean="0">
                <a:ea typeface="Courier New" charset="0"/>
                <a:cs typeface="Courier New" charset="0"/>
              </a:rPr>
              <a:t>0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altLang="zh-CN" sz="1800" noProof="0" smtClean="0">
                <a:ea typeface="Courier New" charset="0"/>
                <a:cs typeface="Courier New" charset="0"/>
              </a:rPr>
              <a:t>.</a:t>
            </a:r>
            <a:endParaRPr lang="en-US" altLang="zh-CN" sz="1800" noProof="0">
              <a:ea typeface="Courier New" charset="0"/>
              <a:cs typeface="Courier New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altLang="zh-CN" sz="2000" noProof="0">
                <a:ea typeface="Courier New" charset="0"/>
                <a:cs typeface="Courier New" charset="0"/>
              </a:rPr>
              <a:t>Steps</a:t>
            </a:r>
          </a:p>
          <a:p>
            <a:pPr lvl="1">
              <a:buFont typeface="Wingdings" charset="0"/>
              <a:buChar char="¨"/>
              <a:defRPr/>
            </a:pPr>
            <a:r>
              <a:rPr lang="en-US" altLang="zh-CN" sz="1800" noProof="0">
                <a:ea typeface="Courier New" charset="0"/>
                <a:cs typeface="Courier New" charset="0"/>
              </a:rPr>
              <a:t>Find the desirable node (similar to </a:t>
            </a:r>
            <a:r>
              <a:rPr lang="en-US" altLang="zh-CN" sz="1800" noProof="0">
                <a:latin typeface="Courier New" charset="0"/>
                <a:ea typeface="Courier New" charset="0"/>
                <a:cs typeface="Courier New" charset="0"/>
              </a:rPr>
              <a:t>FindNode</a:t>
            </a:r>
            <a:r>
              <a:rPr lang="en-US" altLang="zh-CN" sz="1800" noProof="0">
                <a:ea typeface="Courier New" charset="0"/>
                <a:cs typeface="Courier New" charset="0"/>
              </a:rPr>
              <a:t>)</a:t>
            </a:r>
          </a:p>
          <a:p>
            <a:pPr lvl="1">
              <a:buFont typeface="Wingdings" charset="0"/>
              <a:buChar char="¨"/>
              <a:defRPr/>
            </a:pPr>
            <a:r>
              <a:rPr lang="en-US" altLang="zh-CN" sz="1800" noProof="0">
                <a:ea typeface="Courier New" charset="0"/>
                <a:cs typeface="Courier New" charset="0"/>
              </a:rPr>
              <a:t>Release the memory occupied by the found node</a:t>
            </a:r>
          </a:p>
          <a:p>
            <a:pPr lvl="1">
              <a:buFont typeface="Wingdings" charset="0"/>
              <a:buChar char="¨"/>
              <a:defRPr/>
            </a:pPr>
            <a:r>
              <a:rPr lang="en-US" altLang="zh-CN" sz="1800" noProof="0">
                <a:ea typeface="Courier New" charset="0"/>
                <a:cs typeface="Courier New" charset="0"/>
              </a:rPr>
              <a:t>Set the pointer of the predecessor of the found node to the successor of the found </a:t>
            </a:r>
            <a:r>
              <a:rPr lang="en-US" altLang="zh-CN" sz="1800" noProof="0" smtClean="0">
                <a:ea typeface="Courier New" charset="0"/>
                <a:cs typeface="Courier New" charset="0"/>
              </a:rPr>
              <a:t>node</a:t>
            </a:r>
          </a:p>
          <a:p>
            <a:pPr lvl="1">
              <a:buFont typeface="Wingdings" charset="0"/>
              <a:buChar char="¨"/>
              <a:defRPr/>
            </a:pPr>
            <a:endParaRPr lang="en-US" altLang="zh-CN" sz="1800" noProof="0">
              <a:ea typeface="Courier New" charset="0"/>
              <a:cs typeface="Courier New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altLang="zh-CN" sz="2000" noProof="0">
                <a:ea typeface="Courier New" charset="0"/>
                <a:cs typeface="Courier New" charset="0"/>
              </a:rPr>
              <a:t>Like </a:t>
            </a:r>
            <a:r>
              <a:rPr lang="en-US" altLang="zh-CN" sz="2000" noProof="0">
                <a:latin typeface="Courier New" charset="0"/>
                <a:ea typeface="Courier New" charset="0"/>
                <a:cs typeface="Courier New" charset="0"/>
              </a:rPr>
              <a:t>InsertNode</a:t>
            </a:r>
            <a:r>
              <a:rPr lang="en-US" altLang="zh-CN" sz="2000" noProof="0">
                <a:ea typeface="Courier New" charset="0"/>
                <a:cs typeface="Courier New" charset="0"/>
              </a:rPr>
              <a:t>, there are two special cases</a:t>
            </a:r>
          </a:p>
          <a:p>
            <a:pPr lvl="1">
              <a:buFont typeface="Wingdings" charset="0"/>
              <a:buChar char="¨"/>
              <a:defRPr/>
            </a:pPr>
            <a:r>
              <a:rPr lang="en-US" altLang="zh-CN" sz="1800" noProof="0">
                <a:ea typeface="Courier New" charset="0"/>
                <a:cs typeface="Courier New" charset="0"/>
              </a:rPr>
              <a:t>Delete first node</a:t>
            </a:r>
          </a:p>
          <a:p>
            <a:pPr lvl="1">
              <a:buFont typeface="Wingdings" charset="0"/>
              <a:buChar char="¨"/>
              <a:defRPr/>
            </a:pPr>
            <a:r>
              <a:rPr lang="en-US" altLang="zh-CN" sz="1800" noProof="0">
                <a:ea typeface="Courier New" charset="0"/>
                <a:cs typeface="Courier New" charset="0"/>
              </a:rPr>
              <a:t>Delete the node in middle or at the end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1143000" y="1752600"/>
            <a:ext cx="6175375" cy="1657350"/>
          </a:xfrm>
          <a:prstGeom prst="rect">
            <a:avLst/>
          </a:prstGeom>
          <a:solidFill>
            <a:srgbClr val="FFFF00"/>
          </a:solidFill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725488" y="1462088"/>
            <a:ext cx="701675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 i="1" dirty="0" err="1">
                <a:solidFill>
                  <a:srgbClr val="000000"/>
                </a:solidFill>
              </a:rPr>
              <a:t>int</a:t>
            </a:r>
            <a:r>
              <a:rPr lang="en-US" altLang="zh-CN" sz="1400" i="1" dirty="0">
                <a:solidFill>
                  <a:srgbClr val="000000"/>
                </a:solidFill>
              </a:rPr>
              <a:t> List::</a:t>
            </a:r>
            <a:r>
              <a:rPr lang="en-US" altLang="zh-CN" sz="1400" i="1" dirty="0" err="1">
                <a:solidFill>
                  <a:srgbClr val="000000"/>
                </a:solidFill>
              </a:rPr>
              <a:t>DeleteNode</a:t>
            </a:r>
            <a:r>
              <a:rPr lang="en-US" altLang="zh-CN" sz="1400" i="1" dirty="0">
                <a:solidFill>
                  <a:srgbClr val="000000"/>
                </a:solidFill>
              </a:rPr>
              <a:t>(double x) {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Node* </a:t>
            </a:r>
            <a:r>
              <a:rPr lang="en-US" altLang="zh-CN" sz="1400" i="1" dirty="0" err="1">
                <a:solidFill>
                  <a:srgbClr val="000000"/>
                </a:solidFill>
              </a:rPr>
              <a:t>prevNode</a:t>
            </a:r>
            <a:r>
              <a:rPr lang="en-US" altLang="zh-CN" sz="1400" i="1" dirty="0">
                <a:solidFill>
                  <a:srgbClr val="000000"/>
                </a:solidFill>
              </a:rPr>
              <a:t>	=	NULL;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Node* 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	=	head;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</a:t>
            </a:r>
            <a:r>
              <a:rPr lang="en-US" altLang="zh-CN" sz="1400" i="1" dirty="0" err="1">
                <a:solidFill>
                  <a:srgbClr val="000000"/>
                </a:solidFill>
              </a:rPr>
              <a:t>int</a:t>
            </a:r>
            <a:r>
              <a:rPr lang="en-US" altLang="zh-CN" sz="1400" i="1" dirty="0">
                <a:solidFill>
                  <a:srgbClr val="000000"/>
                </a:solidFill>
              </a:rPr>
              <a:t> 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currIndex</a:t>
            </a:r>
            <a:r>
              <a:rPr lang="en-US" altLang="zh-CN" sz="1400" i="1" dirty="0">
                <a:solidFill>
                  <a:srgbClr val="000000"/>
                </a:solidFill>
              </a:rPr>
              <a:t>	=	1;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while (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 &amp;&amp; 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-&gt;data != x) {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</a:t>
            </a:r>
            <a:r>
              <a:rPr lang="en-US" altLang="zh-CN" sz="1400" i="1" dirty="0" err="1">
                <a:solidFill>
                  <a:srgbClr val="000000"/>
                </a:solidFill>
              </a:rPr>
              <a:t>prevNode</a:t>
            </a:r>
            <a:r>
              <a:rPr lang="en-US" altLang="zh-CN" sz="1400" i="1" dirty="0">
                <a:solidFill>
                  <a:srgbClr val="000000"/>
                </a:solidFill>
              </a:rPr>
              <a:t>	=	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	=	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-&gt;next;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currIndex</a:t>
            </a:r>
            <a:r>
              <a:rPr lang="en-US" altLang="zh-CN" sz="1400" i="1" dirty="0">
                <a:solidFill>
                  <a:srgbClr val="000000"/>
                </a:solidFill>
              </a:rPr>
              <a:t>++;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if (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) {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if (</a:t>
            </a:r>
            <a:r>
              <a:rPr lang="en-US" altLang="zh-CN" sz="1400" i="1" dirty="0" err="1">
                <a:solidFill>
                  <a:srgbClr val="000000"/>
                </a:solidFill>
              </a:rPr>
              <a:t>prevNode</a:t>
            </a:r>
            <a:r>
              <a:rPr lang="en-US" altLang="zh-CN" sz="1400" i="1" dirty="0">
                <a:solidFill>
                  <a:srgbClr val="000000"/>
                </a:solidFill>
              </a:rPr>
              <a:t>) {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	</a:t>
            </a:r>
            <a:r>
              <a:rPr lang="en-US" altLang="zh-CN" sz="1400" i="1" dirty="0" err="1">
                <a:solidFill>
                  <a:srgbClr val="000000"/>
                </a:solidFill>
              </a:rPr>
              <a:t>prevNode</a:t>
            </a:r>
            <a:r>
              <a:rPr lang="en-US" altLang="zh-CN" sz="1400" i="1" dirty="0">
                <a:solidFill>
                  <a:srgbClr val="000000"/>
                </a:solidFill>
              </a:rPr>
              <a:t>-&gt;next	=	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-&gt;next;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	delete 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}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else {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	head		=	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-&gt;next;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	delete 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currNode</a:t>
            </a:r>
            <a:r>
              <a:rPr lang="en-US" altLang="zh-CN" sz="1400" i="1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}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	return </a:t>
            </a:r>
            <a:r>
              <a:rPr lang="en-US" altLang="zh-CN" sz="1400" i="1" dirty="0" err="1">
                <a:solidFill>
                  <a:srgbClr val="000000"/>
                </a:solidFill>
              </a:rPr>
              <a:t>currIndex</a:t>
            </a:r>
            <a:r>
              <a:rPr lang="en-US" altLang="zh-CN" sz="1400" i="1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	return 0;</a:t>
            </a:r>
          </a:p>
          <a:p>
            <a:r>
              <a:rPr lang="en-US" altLang="zh-CN" sz="1400" i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7828" name="AutoShape 6"/>
          <p:cNvSpPr>
            <a:spLocks/>
          </p:cNvSpPr>
          <p:nvPr/>
        </p:nvSpPr>
        <p:spPr bwMode="auto">
          <a:xfrm>
            <a:off x="5867400" y="1219200"/>
            <a:ext cx="3200400" cy="838200"/>
          </a:xfrm>
          <a:prstGeom prst="borderCallout1">
            <a:avLst>
              <a:gd name="adj1" fmla="val 51252"/>
              <a:gd name="adj2" fmla="val -410"/>
              <a:gd name="adj3" fmla="val 140304"/>
              <a:gd name="adj4" fmla="val -31486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CN">
                <a:solidFill>
                  <a:schemeClr val="bg2"/>
                </a:solidFill>
                <a:ea typeface="SimSun" pitchFamily="2" charset="-122"/>
              </a:rPr>
              <a:t>Try to find the node with its value equal to 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  <a:ea typeface="SimSun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ChangeArrowheads="1"/>
          </p:cNvSpPr>
          <p:nvPr/>
        </p:nvSpPr>
        <p:spPr bwMode="auto">
          <a:xfrm>
            <a:off x="2054225" y="3657600"/>
            <a:ext cx="6175375" cy="9144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725488" y="1462088"/>
            <a:ext cx="701675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</a:rPr>
              <a:t>int List::DeleteNode(double 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prevNode	=	NULL;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currNode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int currIndex	=	1;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while (currNode &amp;&amp; currNode-&gt;data != 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prevNode	=	currNode;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currIndex++;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(currNode)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if (prevNode)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	prevNode-&gt;next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	delete currNode;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else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	head	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	delete currNode;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return currIndex;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return 0;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8852" name="Text Box 16"/>
          <p:cNvSpPr txBox="1">
            <a:spLocks noChangeArrowheads="1"/>
          </p:cNvSpPr>
          <p:nvPr/>
        </p:nvSpPr>
        <p:spPr bwMode="auto">
          <a:xfrm>
            <a:off x="6781800" y="29210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currNode</a:t>
            </a:r>
          </a:p>
        </p:txBody>
      </p:sp>
      <p:sp>
        <p:nvSpPr>
          <p:cNvPr id="78853" name="Rectangle 17"/>
          <p:cNvSpPr>
            <a:spLocks noChangeArrowheads="1"/>
          </p:cNvSpPr>
          <p:nvPr/>
        </p:nvSpPr>
        <p:spPr bwMode="auto">
          <a:xfrm>
            <a:off x="63246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8854" name="Rectangle 18"/>
          <p:cNvSpPr>
            <a:spLocks noChangeArrowheads="1"/>
          </p:cNvSpPr>
          <p:nvPr/>
        </p:nvSpPr>
        <p:spPr bwMode="auto">
          <a:xfrm>
            <a:off x="59436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8855" name="Line 19"/>
          <p:cNvSpPr>
            <a:spLocks noChangeShapeType="1"/>
          </p:cNvSpPr>
          <p:nvPr/>
        </p:nvSpPr>
        <p:spPr bwMode="auto">
          <a:xfrm flipV="1">
            <a:off x="6543675" y="3381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56" name="Rectangle 20"/>
          <p:cNvSpPr>
            <a:spLocks noChangeArrowheads="1"/>
          </p:cNvSpPr>
          <p:nvPr/>
        </p:nvSpPr>
        <p:spPr bwMode="auto">
          <a:xfrm>
            <a:off x="73152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8857" name="Rectangle 21"/>
          <p:cNvSpPr>
            <a:spLocks noChangeArrowheads="1"/>
          </p:cNvSpPr>
          <p:nvPr/>
        </p:nvSpPr>
        <p:spPr bwMode="auto">
          <a:xfrm>
            <a:off x="69342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8858" name="Line 22"/>
          <p:cNvSpPr>
            <a:spLocks noChangeShapeType="1"/>
          </p:cNvSpPr>
          <p:nvPr/>
        </p:nvSpPr>
        <p:spPr bwMode="auto">
          <a:xfrm flipV="1">
            <a:off x="7534275" y="3381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59" name="Rectangle 23"/>
          <p:cNvSpPr>
            <a:spLocks noChangeArrowheads="1"/>
          </p:cNvSpPr>
          <p:nvPr/>
        </p:nvSpPr>
        <p:spPr bwMode="auto">
          <a:xfrm>
            <a:off x="83058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8860" name="Rectangle 24"/>
          <p:cNvSpPr>
            <a:spLocks noChangeArrowheads="1"/>
          </p:cNvSpPr>
          <p:nvPr/>
        </p:nvSpPr>
        <p:spPr bwMode="auto">
          <a:xfrm>
            <a:off x="79248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8861" name="Line 25"/>
          <p:cNvSpPr>
            <a:spLocks noChangeShapeType="1"/>
          </p:cNvSpPr>
          <p:nvPr/>
        </p:nvSpPr>
        <p:spPr bwMode="auto">
          <a:xfrm flipV="1">
            <a:off x="8524875" y="33813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62" name="Text Box 26"/>
          <p:cNvSpPr txBox="1">
            <a:spLocks noChangeArrowheads="1"/>
          </p:cNvSpPr>
          <p:nvPr/>
        </p:nvSpPr>
        <p:spPr bwMode="auto">
          <a:xfrm>
            <a:off x="5791200" y="29210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prevNode</a:t>
            </a:r>
          </a:p>
        </p:txBody>
      </p:sp>
      <p:sp>
        <p:nvSpPr>
          <p:cNvPr id="78863" name="Line 27"/>
          <p:cNvSpPr>
            <a:spLocks noChangeShapeType="1"/>
          </p:cNvSpPr>
          <p:nvPr/>
        </p:nvSpPr>
        <p:spPr bwMode="auto">
          <a:xfrm>
            <a:off x="6553200" y="34290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4" name="Line 28"/>
          <p:cNvSpPr>
            <a:spLocks noChangeShapeType="1"/>
          </p:cNvSpPr>
          <p:nvPr/>
        </p:nvSpPr>
        <p:spPr bwMode="auto">
          <a:xfrm>
            <a:off x="6553200" y="38100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865" name="Line 29"/>
          <p:cNvSpPr>
            <a:spLocks noChangeShapeType="1"/>
          </p:cNvSpPr>
          <p:nvPr/>
        </p:nvSpPr>
        <p:spPr bwMode="auto">
          <a:xfrm flipV="1">
            <a:off x="8077200" y="35814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>
                <a:ea typeface="ＭＳ Ｐゴシック" pitchFamily="34" charset="-128"/>
              </a:rPr>
              <a:t>Roadmap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239000" cy="4459287"/>
          </a:xfrm>
        </p:spPr>
        <p:txBody>
          <a:bodyPr/>
          <a:lstStyle/>
          <a:p>
            <a:r>
              <a:rPr lang="en-US" sz="2400" noProof="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List as an ADT</a:t>
            </a:r>
          </a:p>
          <a:p>
            <a:r>
              <a:rPr lang="en-US" sz="2400" noProof="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An Array-Based Implementation of Lists</a:t>
            </a:r>
          </a:p>
          <a:p>
            <a:r>
              <a:rPr lang="en-US" sz="2400" noProof="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Introduction to Linked Lists</a:t>
            </a:r>
          </a:p>
          <a:p>
            <a:r>
              <a:rPr lang="en-US" sz="2400" noProof="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A Pointer-Based Implementation in C++</a:t>
            </a:r>
          </a:p>
          <a:p>
            <a:r>
              <a:rPr lang="en-US" sz="2400" noProof="0" dirty="0" smtClean="0">
                <a:ea typeface="ＭＳ Ｐゴシック" pitchFamily="34" charset="-128"/>
              </a:rPr>
              <a:t>Variations of Linked-lists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ChangeArrowheads="1"/>
          </p:cNvSpPr>
          <p:nvPr/>
        </p:nvSpPr>
        <p:spPr bwMode="auto">
          <a:xfrm>
            <a:off x="1978025" y="4495800"/>
            <a:ext cx="6175375" cy="9144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725488" y="1462088"/>
            <a:ext cx="701675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</a:rPr>
              <a:t>int List::DeleteNode(double 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prevNode	=	NULL;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currNode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int currIndex	=	1;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while (currNode &amp;&amp; currNode-&gt;data != 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prevNode	=	currNode;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currIndex++;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(currNode)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if (prevNode)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	prevNode-&gt;next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	delete currNode;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else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	head	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	delete currNode;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return currIndex;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return 0;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6781800" y="53340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currNode</a:t>
            </a:r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6324600" y="5613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9878" name="Line 8"/>
          <p:cNvSpPr>
            <a:spLocks noChangeShapeType="1"/>
          </p:cNvSpPr>
          <p:nvPr/>
        </p:nvSpPr>
        <p:spPr bwMode="auto">
          <a:xfrm flipV="1">
            <a:off x="6543675" y="5794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9" name="Rectangle 9"/>
          <p:cNvSpPr>
            <a:spLocks noChangeArrowheads="1"/>
          </p:cNvSpPr>
          <p:nvPr/>
        </p:nvSpPr>
        <p:spPr bwMode="auto">
          <a:xfrm>
            <a:off x="7315200" y="5613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9880" name="Rectangle 10"/>
          <p:cNvSpPr>
            <a:spLocks noChangeArrowheads="1"/>
          </p:cNvSpPr>
          <p:nvPr/>
        </p:nvSpPr>
        <p:spPr bwMode="auto">
          <a:xfrm>
            <a:off x="6934200" y="5619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9881" name="Line 11"/>
          <p:cNvSpPr>
            <a:spLocks noChangeShapeType="1"/>
          </p:cNvSpPr>
          <p:nvPr/>
        </p:nvSpPr>
        <p:spPr bwMode="auto">
          <a:xfrm flipV="1">
            <a:off x="7534275" y="5794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82" name="Rectangle 12"/>
          <p:cNvSpPr>
            <a:spLocks noChangeArrowheads="1"/>
          </p:cNvSpPr>
          <p:nvPr/>
        </p:nvSpPr>
        <p:spPr bwMode="auto">
          <a:xfrm>
            <a:off x="8305800" y="5613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9883" name="Rectangle 13"/>
          <p:cNvSpPr>
            <a:spLocks noChangeArrowheads="1"/>
          </p:cNvSpPr>
          <p:nvPr/>
        </p:nvSpPr>
        <p:spPr bwMode="auto">
          <a:xfrm>
            <a:off x="7924800" y="5619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79884" name="Line 14"/>
          <p:cNvSpPr>
            <a:spLocks noChangeShapeType="1"/>
          </p:cNvSpPr>
          <p:nvPr/>
        </p:nvSpPr>
        <p:spPr bwMode="auto">
          <a:xfrm flipV="1">
            <a:off x="8524875" y="57943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85" name="Text Box 15"/>
          <p:cNvSpPr txBox="1">
            <a:spLocks noChangeArrowheads="1"/>
          </p:cNvSpPr>
          <p:nvPr/>
        </p:nvSpPr>
        <p:spPr bwMode="auto">
          <a:xfrm>
            <a:off x="6172200" y="5334000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head</a:t>
            </a:r>
          </a:p>
        </p:txBody>
      </p:sp>
      <p:sp>
        <p:nvSpPr>
          <p:cNvPr id="79886" name="Line 16"/>
          <p:cNvSpPr>
            <a:spLocks noChangeShapeType="1"/>
          </p:cNvSpPr>
          <p:nvPr/>
        </p:nvSpPr>
        <p:spPr bwMode="auto">
          <a:xfrm>
            <a:off x="6553200" y="58420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7" name="Line 17"/>
          <p:cNvSpPr>
            <a:spLocks noChangeShapeType="1"/>
          </p:cNvSpPr>
          <p:nvPr/>
        </p:nvSpPr>
        <p:spPr bwMode="auto">
          <a:xfrm>
            <a:off x="6553200" y="62230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8" name="Line 18"/>
          <p:cNvSpPr>
            <a:spLocks noChangeShapeType="1"/>
          </p:cNvSpPr>
          <p:nvPr/>
        </p:nvSpPr>
        <p:spPr bwMode="auto">
          <a:xfrm flipV="1">
            <a:off x="8077200" y="59944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Printing all the elements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US" altLang="zh-CN" i="1" noProof="0" smtClean="0">
                <a:solidFill>
                  <a:srgbClr val="000000"/>
                </a:solidFill>
                <a:ea typeface="ＭＳ Ｐゴシック" pitchFamily="34" charset="-128"/>
              </a:rPr>
              <a:t>void DisplayList(void)</a:t>
            </a:r>
          </a:p>
          <a:p>
            <a:pPr lvl="1"/>
            <a:r>
              <a:rPr lang="en-US" altLang="zh-CN" noProof="0" smtClean="0">
                <a:ea typeface="Arial" pitchFamily="34" charset="0"/>
              </a:rPr>
              <a:t>Print the data of all the elements </a:t>
            </a:r>
          </a:p>
          <a:p>
            <a:pPr lvl="1"/>
            <a:r>
              <a:rPr lang="en-US" altLang="zh-CN" noProof="0" smtClean="0">
                <a:ea typeface="Arial" pitchFamily="34" charset="0"/>
              </a:rPr>
              <a:t>Print the number of the nodes in the list</a:t>
            </a:r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1600200" y="3417888"/>
            <a:ext cx="541337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void List::DisplayList()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   int num		=	0;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   Node* currNode	=	head;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   while (currNode != NULL){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cout &lt;&lt; currNode-&gt;data &lt;&lt; endl;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currNode	=	currNode-&gt;next;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num++;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   }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   cout &lt;&lt; "Number of nodes in the list: " &lt;&lt; num &lt;&lt; endl;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Destroying the list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48600" cy="1524000"/>
          </a:xfrm>
        </p:spPr>
        <p:txBody>
          <a:bodyPr/>
          <a:lstStyle/>
          <a:p>
            <a:r>
              <a:rPr lang="en-US" altLang="zh-CN" sz="2400" i="1" noProof="0" smtClean="0">
                <a:solidFill>
                  <a:srgbClr val="000000"/>
                </a:solidFill>
                <a:ea typeface="ＭＳ Ｐゴシック" pitchFamily="34" charset="-128"/>
              </a:rPr>
              <a:t>~List(void)</a:t>
            </a:r>
          </a:p>
          <a:p>
            <a:pPr lvl="1"/>
            <a:r>
              <a:rPr lang="en-US" altLang="zh-CN" sz="2000" noProof="0" smtClean="0">
                <a:ea typeface="Arial" pitchFamily="34" charset="0"/>
              </a:rPr>
              <a:t>Use the destructor to release all the memory used by the list.</a:t>
            </a:r>
          </a:p>
          <a:p>
            <a:pPr lvl="1"/>
            <a:r>
              <a:rPr lang="en-US" altLang="zh-CN" sz="2000" noProof="0" smtClean="0">
                <a:ea typeface="Arial" pitchFamily="34" charset="0"/>
              </a:rPr>
              <a:t>Step through the list and delete each node one by one.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028825" y="3275013"/>
            <a:ext cx="44958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List::~List(void) {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   Node* currNode = head, *nextNode = NULL;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   while (currNode != NULL)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   {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nextNode	=	currNode-&gt;next;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// destroy the current node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delete currNode;	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currNode	=	nextNode;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   }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Using </a:t>
            </a:r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List</a:t>
            </a:r>
          </a:p>
        </p:txBody>
      </p:sp>
      <p:sp>
        <p:nvSpPr>
          <p:cNvPr id="82947" name="Rectangle 7"/>
          <p:cNvSpPr>
            <a:spLocks noChangeArrowheads="1"/>
          </p:cNvSpPr>
          <p:nvPr/>
        </p:nvSpPr>
        <p:spPr bwMode="auto">
          <a:xfrm>
            <a:off x="76200" y="1893888"/>
            <a:ext cx="932815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int main(void)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List list;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list.InsertNode(0, 7.0);	// successful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list.InsertNode(1, 5.0);	// successful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list.InsertNode(-1, 5.0);	// unsuccessful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list.InsertNode(0, 6.0);	// successful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list.InsertNode(8, 4.0);	// unsuccessful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// print all the elements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list.DisplayList();			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if(list.FindNode(5.0) &gt; 0)	cout &lt;&lt; "5.0 found" &lt;&lt; endl;	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else				cout &lt;&lt; "5.0 not found" &lt;&lt; endl;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if(list.FindNode(4.5) &gt; 0) cout &lt;&lt; "4.5 found" &lt;&lt; endl;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else				cout &lt;&lt; "4.5 not found" &lt;&lt; endl;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list.DeleteNode(7.0);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list.DisplayList();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	return 0;</a:t>
            </a:r>
          </a:p>
          <a:p>
            <a:r>
              <a:rPr lang="en-US" altLang="zh-CN" sz="1600" i="1">
                <a:solidFill>
                  <a:srgbClr val="000000"/>
                </a:solidFill>
              </a:rPr>
              <a:t>}</a:t>
            </a:r>
          </a:p>
          <a:p>
            <a:endParaRPr lang="en-US" altLang="zh-CN" sz="1600" i="1">
              <a:solidFill>
                <a:srgbClr val="000000"/>
              </a:solidFill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5715000" y="1828800"/>
            <a:ext cx="2895600" cy="21336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Monotype Sorts"/>
              <a:buNone/>
            </a:pP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6</a:t>
            </a:r>
          </a:p>
          <a:p>
            <a:pPr>
              <a:buFont typeface="Monotype Sorts"/>
              <a:buNone/>
            </a:pP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7</a:t>
            </a:r>
          </a:p>
          <a:p>
            <a:pPr>
              <a:buFont typeface="Monotype Sorts"/>
              <a:buNone/>
            </a:pP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5</a:t>
            </a:r>
          </a:p>
          <a:p>
            <a:pPr>
              <a:buFont typeface="Monotype Sorts"/>
              <a:buNone/>
            </a:pP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Number of nodes in the list: 3</a:t>
            </a:r>
          </a:p>
          <a:p>
            <a:pPr>
              <a:buFont typeface="Monotype Sorts"/>
              <a:buNone/>
            </a:pP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5.0 found</a:t>
            </a:r>
          </a:p>
          <a:p>
            <a:pPr>
              <a:buFont typeface="Monotype Sorts"/>
              <a:buNone/>
            </a:pP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4.5 not found</a:t>
            </a:r>
          </a:p>
          <a:p>
            <a:pPr>
              <a:buFont typeface="Monotype Sorts"/>
              <a:buNone/>
            </a:pP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6</a:t>
            </a:r>
          </a:p>
          <a:p>
            <a:pPr>
              <a:buFont typeface="Monotype Sorts"/>
              <a:buNone/>
            </a:pP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5</a:t>
            </a:r>
          </a:p>
          <a:p>
            <a:pPr>
              <a:buFont typeface="Monotype Sorts"/>
              <a:buNone/>
            </a:pP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Number of nodes in the list: 2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934200" y="1905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/>
              <a:buNone/>
            </a:pPr>
            <a:r>
              <a:rPr lang="en-US" altLang="zh-CN">
                <a:solidFill>
                  <a:schemeClr val="bg2"/>
                </a:solidFill>
                <a:ea typeface="SimSun" pitchFamily="2" charset="-122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338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/>
              <a:t>Linked Lists - Advantages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3200" noProof="0"/>
              <a:t>Access any item as long as external link to first item maintained</a:t>
            </a:r>
          </a:p>
          <a:p>
            <a:pPr>
              <a:buFont typeface="Wingdings" charset="0"/>
              <a:buChar char="n"/>
              <a:defRPr/>
            </a:pPr>
            <a:r>
              <a:rPr lang="en-US" sz="3200" noProof="0"/>
              <a:t>Insert new item without shifting</a:t>
            </a:r>
          </a:p>
          <a:p>
            <a:pPr>
              <a:buFont typeface="Wingdings" charset="0"/>
              <a:buChar char="n"/>
              <a:defRPr/>
            </a:pPr>
            <a:r>
              <a:rPr lang="en-US" sz="3200" noProof="0"/>
              <a:t>Delete existing item without shifting</a:t>
            </a:r>
          </a:p>
          <a:p>
            <a:pPr>
              <a:buFont typeface="Wingdings" charset="0"/>
              <a:buChar char="n"/>
              <a:defRPr/>
            </a:pPr>
            <a:r>
              <a:rPr lang="en-US" sz="3200" noProof="0"/>
              <a:t>Can expand/contract </a:t>
            </a:r>
            <a:r>
              <a:rPr lang="en-US" sz="3200" noProof="0" smtClean="0"/>
              <a:t>(flexibile) as </a:t>
            </a:r>
            <a:r>
              <a:rPr lang="en-US" sz="3200" noProof="0"/>
              <a:t>necessary</a:t>
            </a:r>
          </a:p>
          <a:p>
            <a:pPr>
              <a:buFont typeface="Wingdings" charset="0"/>
              <a:buChar char="n"/>
              <a:defRPr/>
            </a:pPr>
            <a:endParaRPr lang="en-US" sz="3200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/>
              <a:t>Linked Lists - Disadvantages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8720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sz="2400" noProof="0" dirty="0" smtClean="0"/>
              <a:t>dynamic</a:t>
            </a:r>
            <a:r>
              <a:rPr lang="en-US" sz="2400" noProof="0" dirty="0"/>
              <a:t>, must provide </a:t>
            </a:r>
          </a:p>
          <a:p>
            <a:pPr lvl="1">
              <a:lnSpc>
                <a:spcPct val="80000"/>
              </a:lnSpc>
              <a:buFont typeface="Wingdings" charset="0"/>
              <a:buChar char="¨"/>
              <a:defRPr/>
            </a:pPr>
            <a:r>
              <a:rPr lang="en-US" sz="2000" noProof="0" dirty="0"/>
              <a:t>destructor</a:t>
            </a:r>
          </a:p>
          <a:p>
            <a:pPr lvl="1">
              <a:lnSpc>
                <a:spcPct val="80000"/>
              </a:lnSpc>
              <a:buFont typeface="Wingdings" charset="0"/>
              <a:buChar char="¨"/>
              <a:defRPr/>
            </a:pPr>
            <a:r>
              <a:rPr lang="en-US" sz="2000" noProof="0" dirty="0"/>
              <a:t>copy </a:t>
            </a:r>
            <a:r>
              <a:rPr lang="en-US" sz="2000" noProof="0" dirty="0" smtClean="0"/>
              <a:t>constructor</a:t>
            </a:r>
          </a:p>
          <a:p>
            <a:pPr lvl="1">
              <a:lnSpc>
                <a:spcPct val="80000"/>
              </a:lnSpc>
              <a:buFont typeface="Wingdings" charset="0"/>
              <a:buChar char="¨"/>
              <a:defRPr/>
            </a:pPr>
            <a:r>
              <a:rPr lang="en-US" sz="2000" dirty="0"/>
              <a:t>a</a:t>
            </a:r>
            <a:r>
              <a:rPr lang="en-US" sz="2000" dirty="0" smtClean="0"/>
              <a:t>ssignment operator</a:t>
            </a:r>
            <a:endParaRPr lang="en-US" sz="2000" noProof="0" dirty="0" smtClean="0"/>
          </a:p>
          <a:p>
            <a:pPr lvl="1">
              <a:lnSpc>
                <a:spcPct val="80000"/>
              </a:lnSpc>
              <a:buFont typeface="Wingdings" charset="0"/>
              <a:buChar char="¨"/>
              <a:defRPr/>
            </a:pPr>
            <a:endParaRPr lang="en-US" sz="2000" noProof="0" dirty="0"/>
          </a:p>
          <a:p>
            <a:pPr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sz="2400" noProof="0" dirty="0"/>
              <a:t>No longer have direct access to each element of the list</a:t>
            </a:r>
          </a:p>
          <a:p>
            <a:pPr lvl="1">
              <a:lnSpc>
                <a:spcPct val="80000"/>
              </a:lnSpc>
              <a:buFont typeface="Wingdings" charset="0"/>
              <a:buChar char="¨"/>
              <a:defRPr/>
            </a:pPr>
            <a:r>
              <a:rPr lang="en-US" sz="2000" noProof="0" dirty="0"/>
              <a:t>Many sorting algorithms need direct access</a:t>
            </a:r>
          </a:p>
          <a:p>
            <a:pPr lvl="1">
              <a:lnSpc>
                <a:spcPct val="80000"/>
              </a:lnSpc>
              <a:buFont typeface="Wingdings" charset="0"/>
              <a:buChar char="¨"/>
              <a:defRPr/>
            </a:pPr>
            <a:r>
              <a:rPr lang="en-US" sz="2000" noProof="0" dirty="0"/>
              <a:t>Binary search needs direct access</a:t>
            </a:r>
          </a:p>
          <a:p>
            <a:pPr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sz="2400" noProof="0" dirty="0"/>
              <a:t>Access of n</a:t>
            </a:r>
            <a:r>
              <a:rPr lang="en-US" sz="2400" baseline="30000" noProof="0" dirty="0"/>
              <a:t>th</a:t>
            </a:r>
            <a:r>
              <a:rPr lang="en-US" sz="2400" noProof="0" dirty="0"/>
              <a:t> item now less efficient </a:t>
            </a:r>
          </a:p>
          <a:p>
            <a:pPr lvl="1">
              <a:lnSpc>
                <a:spcPct val="80000"/>
              </a:lnSpc>
              <a:buFont typeface="Wingdings" charset="0"/>
              <a:buChar char="¨"/>
              <a:defRPr/>
            </a:pPr>
            <a:r>
              <a:rPr lang="en-US" sz="2000" noProof="0" dirty="0"/>
              <a:t>must go through first element, </a:t>
            </a:r>
            <a:r>
              <a:rPr lang="en-US" sz="2000" noProof="0" dirty="0" smtClean="0"/>
              <a:t>then </a:t>
            </a:r>
            <a:r>
              <a:rPr lang="en-US" sz="2000" noProof="0" dirty="0"/>
              <a:t>second, and then third,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smtClean="0"/>
              <a:t>Some Applications?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2400" noProof="0" dirty="0" smtClean="0"/>
              <a:t>A linked list would be a reasonably good choice for implementing any of the following:</a:t>
            </a:r>
          </a:p>
          <a:p>
            <a:pPr>
              <a:buFont typeface="Wingdings" charset="0"/>
              <a:buChar char="n"/>
              <a:defRPr/>
            </a:pPr>
            <a:endParaRPr lang="en-US" sz="2400" noProof="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sz="2000" noProof="0" dirty="0" smtClean="0"/>
              <a:t>1. Applications that have an </a:t>
            </a:r>
            <a:r>
              <a:rPr lang="en-US" sz="2000" noProof="0" dirty="0" smtClean="0">
                <a:solidFill>
                  <a:srgbClr val="FF0000"/>
                </a:solidFill>
              </a:rPr>
              <a:t>MRU</a:t>
            </a:r>
            <a:r>
              <a:rPr lang="en-US" sz="2000" noProof="0" dirty="0" smtClean="0"/>
              <a:t> list (a linked list of file names)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noProof="0" dirty="0" smtClean="0"/>
              <a:t>2. The cache in your browser that allows you to hit the </a:t>
            </a:r>
            <a:r>
              <a:rPr lang="en-US" sz="2000" noProof="0" dirty="0" smtClean="0">
                <a:solidFill>
                  <a:srgbClr val="FF0000"/>
                </a:solidFill>
              </a:rPr>
              <a:t>BACK</a:t>
            </a:r>
            <a:r>
              <a:rPr lang="en-US" sz="2000" noProof="0" dirty="0" smtClean="0"/>
              <a:t> button (a linked list of URLs) </a:t>
            </a:r>
            <a:endParaRPr lang="en-US" sz="2000" noProof="0" dirty="0" smtClean="0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000" noProof="0" dirty="0" smtClean="0"/>
              <a:t>3. Undo functionality in Photoshop or Word (a linked list of state)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noProof="0" dirty="0" smtClean="0"/>
              <a:t>4. A list in the GPS of the turns along your route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noProof="0" dirty="0" smtClean="0"/>
              <a:t>	</a:t>
            </a:r>
            <a:r>
              <a:rPr lang="en-US" sz="2000" noProof="0" dirty="0" smtClean="0">
                <a:solidFill>
                  <a:srgbClr val="FF0000"/>
                </a:solidFill>
              </a:rPr>
              <a:t> Can we go back in current implementation?</a:t>
            </a:r>
            <a:endParaRPr lang="en-US" sz="2000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ChangeArrowheads="1"/>
          </p:cNvSpPr>
          <p:nvPr/>
        </p:nvSpPr>
        <p:spPr bwMode="auto">
          <a:xfrm>
            <a:off x="1066800" y="246856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3048000" y="246856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5029200" y="246856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sp>
        <p:nvSpPr>
          <p:cNvPr id="41988" name="Rectangle 9"/>
          <p:cNvSpPr>
            <a:spLocks noChangeArrowheads="1"/>
          </p:cNvSpPr>
          <p:nvPr/>
        </p:nvSpPr>
        <p:spPr bwMode="auto">
          <a:xfrm>
            <a:off x="7010400" y="2468563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990600" y="376396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1990" name="Line 12"/>
          <p:cNvSpPr>
            <a:spLocks noChangeShapeType="1"/>
          </p:cNvSpPr>
          <p:nvPr/>
        </p:nvSpPr>
        <p:spPr bwMode="auto">
          <a:xfrm>
            <a:off x="1981200" y="26590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13"/>
          <p:cNvSpPr>
            <a:spLocks noChangeShapeType="1"/>
          </p:cNvSpPr>
          <p:nvPr/>
        </p:nvSpPr>
        <p:spPr bwMode="auto">
          <a:xfrm>
            <a:off x="3962400" y="26590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14"/>
          <p:cNvSpPr>
            <a:spLocks noChangeShapeType="1"/>
          </p:cNvSpPr>
          <p:nvPr/>
        </p:nvSpPr>
        <p:spPr bwMode="auto">
          <a:xfrm flipH="1" flipV="1">
            <a:off x="1066800" y="3230563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15"/>
          <p:cNvSpPr>
            <a:spLocks noChangeShapeType="1"/>
          </p:cNvSpPr>
          <p:nvPr/>
        </p:nvSpPr>
        <p:spPr bwMode="auto">
          <a:xfrm>
            <a:off x="5943600" y="26590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Oval 16"/>
          <p:cNvSpPr>
            <a:spLocks noChangeAspect="1" noChangeArrowheads="1"/>
          </p:cNvSpPr>
          <p:nvPr/>
        </p:nvSpPr>
        <p:spPr bwMode="auto">
          <a:xfrm>
            <a:off x="7848600" y="26209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752600" y="2468563"/>
            <a:ext cx="381000" cy="381000"/>
            <a:chOff x="1104" y="1008"/>
            <a:chExt cx="240" cy="240"/>
          </a:xfrm>
        </p:grpSpPr>
        <p:sp>
          <p:nvSpPr>
            <p:cNvPr id="42025" name="Line 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733800" y="2468563"/>
            <a:ext cx="381000" cy="381000"/>
            <a:chOff x="1104" y="1008"/>
            <a:chExt cx="240" cy="240"/>
          </a:xfrm>
        </p:grpSpPr>
        <p:sp>
          <p:nvSpPr>
            <p:cNvPr id="42023" name="Line 2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2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715000" y="2468563"/>
            <a:ext cx="381000" cy="381000"/>
            <a:chOff x="1104" y="1008"/>
            <a:chExt cx="240" cy="240"/>
          </a:xfrm>
        </p:grpSpPr>
        <p:sp>
          <p:nvSpPr>
            <p:cNvPr id="42021" name="Line 2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2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696200" y="2468563"/>
            <a:ext cx="381000" cy="381000"/>
            <a:chOff x="1104" y="1008"/>
            <a:chExt cx="240" cy="240"/>
          </a:xfrm>
        </p:grpSpPr>
        <p:sp>
          <p:nvSpPr>
            <p:cNvPr id="42019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flipH="1" flipV="1">
            <a:off x="1066800" y="2849563"/>
            <a:ext cx="381000" cy="381000"/>
            <a:chOff x="1104" y="1008"/>
            <a:chExt cx="240" cy="240"/>
          </a:xfrm>
        </p:grpSpPr>
        <p:sp>
          <p:nvSpPr>
            <p:cNvPr id="42017" name="Line 2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3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 flipH="1" flipV="1">
            <a:off x="3048000" y="2849563"/>
            <a:ext cx="381000" cy="381000"/>
            <a:chOff x="1104" y="1008"/>
            <a:chExt cx="240" cy="240"/>
          </a:xfrm>
        </p:grpSpPr>
        <p:sp>
          <p:nvSpPr>
            <p:cNvPr id="42015" name="Line 3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3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flipH="1" flipV="1">
            <a:off x="5029200" y="2849563"/>
            <a:ext cx="381000" cy="381000"/>
            <a:chOff x="1104" y="1008"/>
            <a:chExt cx="240" cy="240"/>
          </a:xfrm>
        </p:grpSpPr>
        <p:sp>
          <p:nvSpPr>
            <p:cNvPr id="42013" name="Line 3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3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flipH="1" flipV="1">
            <a:off x="7010400" y="2849563"/>
            <a:ext cx="381000" cy="381000"/>
            <a:chOff x="1104" y="1008"/>
            <a:chExt cx="240" cy="240"/>
          </a:xfrm>
        </p:grpSpPr>
        <p:sp>
          <p:nvSpPr>
            <p:cNvPr id="42011" name="Line 3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3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3" name="Line 40"/>
          <p:cNvSpPr>
            <a:spLocks noChangeShapeType="1"/>
          </p:cNvSpPr>
          <p:nvPr/>
        </p:nvSpPr>
        <p:spPr bwMode="auto">
          <a:xfrm flipH="1">
            <a:off x="2133600" y="30591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Line 41"/>
          <p:cNvSpPr>
            <a:spLocks noChangeShapeType="1"/>
          </p:cNvSpPr>
          <p:nvPr/>
        </p:nvSpPr>
        <p:spPr bwMode="auto">
          <a:xfrm flipH="1">
            <a:off x="4114800" y="30591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42"/>
          <p:cNvSpPr>
            <a:spLocks noChangeShapeType="1"/>
          </p:cNvSpPr>
          <p:nvPr/>
        </p:nvSpPr>
        <p:spPr bwMode="auto">
          <a:xfrm flipH="1">
            <a:off x="6096000" y="30591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Oval 43"/>
          <p:cNvSpPr>
            <a:spLocks noChangeAspect="1" noChangeArrowheads="1"/>
          </p:cNvSpPr>
          <p:nvPr/>
        </p:nvSpPr>
        <p:spPr bwMode="auto">
          <a:xfrm>
            <a:off x="1219200" y="30019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42007" name="Line 44"/>
          <p:cNvSpPr>
            <a:spLocks noChangeShapeType="1"/>
          </p:cNvSpPr>
          <p:nvPr/>
        </p:nvSpPr>
        <p:spPr bwMode="auto">
          <a:xfrm flipH="1" flipV="1">
            <a:off x="7010400" y="3230563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Text Box 45"/>
          <p:cNvSpPr txBox="1">
            <a:spLocks noChangeArrowheads="1"/>
          </p:cNvSpPr>
          <p:nvPr/>
        </p:nvSpPr>
        <p:spPr bwMode="auto">
          <a:xfrm>
            <a:off x="6896100" y="3840163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tail</a:t>
            </a:r>
          </a:p>
        </p:txBody>
      </p:sp>
      <p:sp>
        <p:nvSpPr>
          <p:cNvPr id="42009" name="Text Box 47"/>
          <p:cNvSpPr txBox="1">
            <a:spLocks noChangeArrowheads="1"/>
          </p:cNvSpPr>
          <p:nvPr/>
        </p:nvSpPr>
        <p:spPr bwMode="auto">
          <a:xfrm>
            <a:off x="1066800" y="4572000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Consider how hard it is to back up in a singly linked list.</a:t>
            </a:r>
          </a:p>
          <a:p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 smtClean="0"/>
              <a:t>Doubly Linked Lists</a:t>
            </a:r>
            <a:endParaRPr lang="en-US" noProof="0"/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800600" y="3733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</a:rPr>
              <a:t>prev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flipV="1">
            <a:off x="5181600" y="3124200"/>
            <a:ext cx="31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3581400" y="16002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SimSun" pitchFamily="2" charset="-122"/>
              </a:rPr>
              <a:t>next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 flipH="1">
            <a:off x="3962398" y="2057400"/>
            <a:ext cx="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3" name="Text Box 43"/>
          <p:cNvSpPr txBox="1">
            <a:spLocks noChangeArrowheads="1"/>
          </p:cNvSpPr>
          <p:nvPr/>
        </p:nvSpPr>
        <p:spPr bwMode="auto">
          <a:xfrm>
            <a:off x="457200" y="3733800"/>
            <a:ext cx="4801314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ourier New" pitchFamily="49" charset="0"/>
                <a:ea typeface="SimSun" pitchFamily="2" charset="-122"/>
              </a:rPr>
              <a:t>    // Adding first node</a:t>
            </a:r>
            <a:endParaRPr lang="en-US" altLang="zh-CN" sz="2000" dirty="0">
              <a:latin typeface="Courier New" pitchFamily="49" charset="0"/>
              <a:ea typeface="SimSun" pitchFamily="2" charset="-122"/>
            </a:endParaRPr>
          </a:p>
          <a:p>
            <a:r>
              <a:rPr lang="en-US" altLang="zh-CN" sz="2000" dirty="0" smtClean="0">
                <a:latin typeface="Courier New" pitchFamily="49" charset="0"/>
                <a:ea typeface="SimSun" pitchFamily="2" charset="-122"/>
              </a:rPr>
              <a:t>    head 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= new </a:t>
            </a:r>
            <a:r>
              <a:rPr lang="en-US" altLang="zh-CN" sz="2000" dirty="0" err="1" smtClean="0">
                <a:latin typeface="Courier New" pitchFamily="49" charset="0"/>
                <a:ea typeface="SimSun" pitchFamily="2" charset="-122"/>
              </a:rPr>
              <a:t>DoubleListNode</a:t>
            </a:r>
            <a:r>
              <a:rPr lang="en-US" altLang="zh-CN" sz="2000" dirty="0" smtClean="0">
                <a:latin typeface="Courier New" pitchFamily="49" charset="0"/>
                <a:ea typeface="SimSun" pitchFamily="2" charset="-122"/>
              </a:rPr>
              <a:t>;</a:t>
            </a:r>
          </a:p>
          <a:p>
            <a:r>
              <a:rPr lang="en-US" altLang="zh-CN" sz="2000" dirty="0" smtClean="0">
                <a:latin typeface="Courier New" pitchFamily="49" charset="0"/>
                <a:ea typeface="SimSun" pitchFamily="2" charset="-122"/>
              </a:rPr>
              <a:t>    head-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&gt;next = </a:t>
            </a:r>
            <a:r>
              <a:rPr lang="en-US" altLang="zh-CN" sz="2000" dirty="0" smtClean="0">
                <a:latin typeface="Courier New" pitchFamily="49" charset="0"/>
                <a:ea typeface="SimSun" pitchFamily="2" charset="-122"/>
              </a:rPr>
              <a:t>null;</a:t>
            </a:r>
            <a:endParaRPr lang="en-US" altLang="zh-CN" sz="2000" dirty="0">
              <a:latin typeface="Courier New" pitchFamily="49" charset="0"/>
              <a:ea typeface="SimSun" pitchFamily="2" charset="-122"/>
            </a:endParaRPr>
          </a:p>
          <a:p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    </a:t>
            </a:r>
            <a:r>
              <a:rPr lang="en-US" altLang="zh-CN" sz="2000" dirty="0" smtClean="0">
                <a:latin typeface="Courier New" pitchFamily="49" charset="0"/>
                <a:ea typeface="SimSun" pitchFamily="2" charset="-122"/>
              </a:rPr>
              <a:t>head-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 = </a:t>
            </a:r>
            <a:r>
              <a:rPr lang="en-US" altLang="zh-CN" sz="2000" dirty="0" smtClean="0">
                <a:latin typeface="Courier New" pitchFamily="49" charset="0"/>
                <a:ea typeface="SimSun" pitchFamily="2" charset="-122"/>
              </a:rPr>
              <a:t>null;</a:t>
            </a:r>
          </a:p>
          <a:p>
            <a:r>
              <a:rPr lang="en-US" altLang="zh-CN" sz="2000" dirty="0" smtClean="0">
                <a:latin typeface="Courier New" pitchFamily="49" charset="0"/>
                <a:ea typeface="SimSun" pitchFamily="2" charset="-122"/>
              </a:rPr>
              <a:t>    tail 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= head;</a:t>
            </a:r>
            <a:endParaRPr lang="en-US" altLang="zh-CN" sz="2000" dirty="0" smtClean="0">
              <a:latin typeface="Courier New" pitchFamily="49" charset="0"/>
              <a:ea typeface="SimSun" pitchFamily="2" charset="-122"/>
            </a:endParaRPr>
          </a:p>
          <a:p>
            <a:endParaRPr lang="en-US" altLang="zh-CN" sz="2000" dirty="0">
              <a:latin typeface="Courier New" pitchFamily="49" charset="0"/>
              <a:ea typeface="SimSun" pitchFamily="2" charset="-122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smtClean="0"/>
              <a:t>  </a:t>
            </a:r>
            <a:endParaRPr lang="en-US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2593975" y="1752600"/>
            <a:ext cx="3806825" cy="762000"/>
            <a:chOff x="-73025" y="1752600"/>
            <a:chExt cx="3806825" cy="762000"/>
          </a:xfrm>
        </p:grpSpPr>
        <p:sp>
          <p:nvSpPr>
            <p:cNvPr id="43009" name="Rectangle 3"/>
            <p:cNvSpPr>
              <a:spLocks noChangeArrowheads="1"/>
            </p:cNvSpPr>
            <p:nvPr/>
          </p:nvSpPr>
          <p:spPr bwMode="auto">
            <a:xfrm>
              <a:off x="1181100" y="1752600"/>
              <a:ext cx="10668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43011" name="Text Box 7"/>
            <p:cNvSpPr txBox="1">
              <a:spLocks noChangeArrowheads="1"/>
            </p:cNvSpPr>
            <p:nvPr/>
          </p:nvSpPr>
          <p:spPr bwMode="auto">
            <a:xfrm>
              <a:off x="-73025" y="1905000"/>
              <a:ext cx="758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  <a:ea typeface="SimSun" pitchFamily="2" charset="-122"/>
                </a:rPr>
                <a:t>head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866900" y="1752600"/>
              <a:ext cx="381000" cy="381000"/>
              <a:chOff x="1104" y="1008"/>
              <a:chExt cx="240" cy="240"/>
            </a:xfrm>
          </p:grpSpPr>
          <p:sp>
            <p:nvSpPr>
              <p:cNvPr id="43031" name="Line 14"/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2" name="Line 15"/>
              <p:cNvSpPr>
                <a:spLocks noChangeShapeType="1"/>
              </p:cNvSpPr>
              <p:nvPr/>
            </p:nvSpPr>
            <p:spPr bwMode="auto">
              <a:xfrm rot="-5400000">
                <a:off x="1224" y="11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 flipH="1" flipV="1">
              <a:off x="1181100" y="2133600"/>
              <a:ext cx="381000" cy="381000"/>
              <a:chOff x="1104" y="1008"/>
              <a:chExt cx="240" cy="240"/>
            </a:xfrm>
          </p:grpSpPr>
          <p:sp>
            <p:nvSpPr>
              <p:cNvPr id="43027" name="Line 26"/>
              <p:cNvSpPr>
                <a:spLocks noChangeShapeType="1"/>
              </p:cNvSpPr>
              <p:nvPr/>
            </p:nvSpPr>
            <p:spPr bwMode="auto">
              <a:xfrm>
                <a:off x="1104" y="10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8" name="Line 27"/>
              <p:cNvSpPr>
                <a:spLocks noChangeShapeType="1"/>
              </p:cNvSpPr>
              <p:nvPr/>
            </p:nvSpPr>
            <p:spPr bwMode="auto">
              <a:xfrm rot="-5400000">
                <a:off x="1224" y="11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20" name="Oval 40"/>
            <p:cNvSpPr>
              <a:spLocks noChangeAspect="1" noChangeArrowheads="1"/>
            </p:cNvSpPr>
            <p:nvPr/>
          </p:nvSpPr>
          <p:spPr bwMode="auto">
            <a:xfrm>
              <a:off x="13335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43021" name="Line 41"/>
            <p:cNvSpPr>
              <a:spLocks noChangeShapeType="1"/>
            </p:cNvSpPr>
            <p:nvPr/>
          </p:nvSpPr>
          <p:spPr bwMode="auto">
            <a:xfrm flipH="1" flipV="1">
              <a:off x="2247900" y="2133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Text Box 42"/>
            <p:cNvSpPr txBox="1">
              <a:spLocks noChangeArrowheads="1"/>
            </p:cNvSpPr>
            <p:nvPr/>
          </p:nvSpPr>
          <p:spPr bwMode="auto">
            <a:xfrm>
              <a:off x="3162300" y="1828800"/>
              <a:ext cx="571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  <a:ea typeface="SimSun" pitchFamily="2" charset="-122"/>
                </a:rPr>
                <a:t>tail</a:t>
              </a:r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V="1">
              <a:off x="609600" y="2133600"/>
              <a:ext cx="57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43"/>
          <p:cNvSpPr txBox="1">
            <a:spLocks noChangeArrowheads="1"/>
          </p:cNvSpPr>
          <p:nvPr/>
        </p:nvSpPr>
        <p:spPr bwMode="auto">
          <a:xfrm>
            <a:off x="254000" y="4011613"/>
            <a:ext cx="6464300" cy="25241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newNode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 = </a:t>
            </a:r>
            <a:r>
              <a:rPr lang="en-US" altLang="zh-CN" sz="2400" dirty="0">
                <a:solidFill>
                  <a:schemeClr val="accent2"/>
                </a:solidFill>
                <a:latin typeface="Courier New" pitchFamily="49" charset="0"/>
                <a:ea typeface="SimSun" pitchFamily="2" charset="-122"/>
              </a:rPr>
              <a:t>new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DoublyLinkedListNode</a:t>
            </a:r>
            <a:endParaRPr lang="en-US" altLang="zh-CN" sz="2400" dirty="0">
              <a:latin typeface="Courier New" pitchFamily="49" charset="0"/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newNode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 = current;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newNode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-&gt;next = current-&gt;next;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newNode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-&gt;next = </a:t>
            </a: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newNode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newNode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-&gt;next-&gt;</a:t>
            </a: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 = </a:t>
            </a: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newNode</a:t>
            </a: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Courier New" pitchFamily="49" charset="0"/>
                <a:ea typeface="SimSun" pitchFamily="2" charset="-122"/>
              </a:rPr>
              <a:t>current = </a:t>
            </a:r>
            <a:r>
              <a:rPr lang="en-US" altLang="zh-CN" sz="2400" dirty="0" err="1">
                <a:latin typeface="Courier New" pitchFamily="49" charset="0"/>
                <a:ea typeface="SimSun" pitchFamily="2" charset="-122"/>
              </a:rPr>
              <a:t>newNode</a:t>
            </a:r>
            <a:endParaRPr lang="en-US" altLang="zh-CN" sz="2400" dirty="0">
              <a:latin typeface="Courier New" pitchFamily="49" charset="0"/>
              <a:ea typeface="SimSun" pitchFamily="2" charset="-122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noProof="0">
                <a:ea typeface="宋体" charset="0"/>
                <a:cs typeface="宋体" charset="0"/>
              </a:rPr>
              <a:t>Inserting into a Doubly Linked List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096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1242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533400" y="28956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V="1">
            <a:off x="1524000" y="17907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>
            <a:off x="4038600" y="1828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 flipH="1" flipV="1">
            <a:off x="609600" y="2362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Oval 12"/>
          <p:cNvSpPr>
            <a:spLocks noChangeAspect="1" noChangeArrowheads="1"/>
          </p:cNvSpPr>
          <p:nvPr/>
        </p:nvSpPr>
        <p:spPr bwMode="auto">
          <a:xfrm>
            <a:off x="78486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95400" y="1600200"/>
            <a:ext cx="381000" cy="381000"/>
            <a:chOff x="1104" y="1008"/>
            <a:chExt cx="240" cy="240"/>
          </a:xfrm>
        </p:grpSpPr>
        <p:sp>
          <p:nvSpPr>
            <p:cNvPr id="44066" name="Line 1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Line 1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810000" y="1600200"/>
            <a:ext cx="381000" cy="381000"/>
            <a:chOff x="1104" y="1008"/>
            <a:chExt cx="240" cy="240"/>
          </a:xfrm>
        </p:grpSpPr>
        <p:sp>
          <p:nvSpPr>
            <p:cNvPr id="44064" name="Line 1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1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696200" y="1600200"/>
            <a:ext cx="381000" cy="381000"/>
            <a:chOff x="1104" y="1008"/>
            <a:chExt cx="240" cy="240"/>
          </a:xfrm>
        </p:grpSpPr>
        <p:sp>
          <p:nvSpPr>
            <p:cNvPr id="44062" name="Line 2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Line 2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 flipH="1" flipV="1">
            <a:off x="609600" y="1981200"/>
            <a:ext cx="381000" cy="381000"/>
            <a:chOff x="1104" y="1008"/>
            <a:chExt cx="240" cy="240"/>
          </a:xfrm>
        </p:grpSpPr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 flipH="1" flipV="1">
            <a:off x="3124200" y="1981200"/>
            <a:ext cx="381000" cy="381000"/>
            <a:chOff x="1104" y="1008"/>
            <a:chExt cx="240" cy="240"/>
          </a:xfrm>
        </p:grpSpPr>
        <p:sp>
          <p:nvSpPr>
            <p:cNvPr id="44058" name="Line 2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3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 flipH="1" flipV="1">
            <a:off x="7010400" y="1981200"/>
            <a:ext cx="381000" cy="381000"/>
            <a:chOff x="1104" y="1008"/>
            <a:chExt cx="240" cy="240"/>
          </a:xfrm>
        </p:grpSpPr>
        <p:sp>
          <p:nvSpPr>
            <p:cNvPr id="44056" name="Line 3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3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9" name="Line 37"/>
          <p:cNvSpPr>
            <a:spLocks noChangeShapeType="1"/>
          </p:cNvSpPr>
          <p:nvPr/>
        </p:nvSpPr>
        <p:spPr bwMode="auto">
          <a:xfrm flipH="1">
            <a:off x="1676400" y="21717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4050" name="Line 38"/>
          <p:cNvSpPr>
            <a:spLocks noChangeShapeType="1"/>
          </p:cNvSpPr>
          <p:nvPr/>
        </p:nvSpPr>
        <p:spPr bwMode="auto">
          <a:xfrm flipH="1">
            <a:off x="41910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Oval 40"/>
          <p:cNvSpPr>
            <a:spLocks noChangeAspect="1" noChangeArrowheads="1"/>
          </p:cNvSpPr>
          <p:nvPr/>
        </p:nvSpPr>
        <p:spPr bwMode="auto">
          <a:xfrm>
            <a:off x="7620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44052" name="Line 41"/>
          <p:cNvSpPr>
            <a:spLocks noChangeShapeType="1"/>
          </p:cNvSpPr>
          <p:nvPr/>
        </p:nvSpPr>
        <p:spPr bwMode="auto">
          <a:xfrm flipH="1" flipV="1">
            <a:off x="7010400" y="2362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4053" name="Text Box 42"/>
          <p:cNvSpPr txBox="1">
            <a:spLocks noChangeArrowheads="1"/>
          </p:cNvSpPr>
          <p:nvPr/>
        </p:nvSpPr>
        <p:spPr bwMode="auto">
          <a:xfrm>
            <a:off x="6896100" y="2971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tail</a:t>
            </a:r>
          </a:p>
        </p:txBody>
      </p:sp>
      <p:sp>
        <p:nvSpPr>
          <p:cNvPr id="44054" name="Text Box 52"/>
          <p:cNvSpPr txBox="1">
            <a:spLocks noChangeArrowheads="1"/>
          </p:cNvSpPr>
          <p:nvPr/>
        </p:nvSpPr>
        <p:spPr bwMode="auto">
          <a:xfrm>
            <a:off x="2803525" y="32766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44055" name="Line 53"/>
          <p:cNvSpPr>
            <a:spLocks noChangeShapeType="1"/>
          </p:cNvSpPr>
          <p:nvPr/>
        </p:nvSpPr>
        <p:spPr bwMode="auto">
          <a:xfrm flipH="1" flipV="1">
            <a:off x="31242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>
                <a:ea typeface="ＭＳ Ｐゴシック" pitchFamily="34" charset="-128"/>
              </a:rPr>
              <a:t>Linked List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>
                <a:ea typeface="ＭＳ Ｐゴシック" pitchFamily="34" charset="-128"/>
              </a:rPr>
              <a:t>Linked list nodes contain</a:t>
            </a:r>
          </a:p>
          <a:p>
            <a:pPr lvl="1"/>
            <a:r>
              <a:rPr lang="en-US" noProof="0" smtClean="0">
                <a:ea typeface="Arial" pitchFamily="34" charset="0"/>
              </a:rPr>
              <a:t>Data part – stores an element of the list</a:t>
            </a:r>
          </a:p>
          <a:p>
            <a:pPr lvl="1"/>
            <a:r>
              <a:rPr lang="en-US" noProof="0" smtClean="0">
                <a:ea typeface="Arial" pitchFamily="34" charset="0"/>
              </a:rPr>
              <a:t>Next part – stores link/pointer to next element</a:t>
            </a:r>
            <a:br>
              <a:rPr lang="en-US" noProof="0" smtClean="0">
                <a:ea typeface="Arial" pitchFamily="34" charset="0"/>
              </a:rPr>
            </a:br>
            <a:r>
              <a:rPr lang="en-US" noProof="0" smtClean="0">
                <a:ea typeface="Arial" pitchFamily="34" charset="0"/>
              </a:rPr>
              <a:t>		        (when no next element, null value)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200" y="4144963"/>
            <a:ext cx="5181600" cy="146526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/>
        </p:spPr>
      </p:pic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663700" y="2895600"/>
            <a:ext cx="16891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1665288" y="3305175"/>
            <a:ext cx="1687512" cy="1911350"/>
          </a:xfrm>
          <a:custGeom>
            <a:avLst/>
            <a:gdLst>
              <a:gd name="T0" fmla="*/ 0 w 1063"/>
              <a:gd name="T1" fmla="*/ 0 h 1204"/>
              <a:gd name="T2" fmla="*/ 2147483647 w 1063"/>
              <a:gd name="T3" fmla="*/ 2147483647 h 1204"/>
              <a:gd name="T4" fmla="*/ 2147483647 w 1063"/>
              <a:gd name="T5" fmla="*/ 2147483647 h 1204"/>
              <a:gd name="T6" fmla="*/ 2147483647 w 1063"/>
              <a:gd name="T7" fmla="*/ 2147483647 h 1204"/>
              <a:gd name="T8" fmla="*/ 0 60000 65536"/>
              <a:gd name="T9" fmla="*/ 0 60000 65536"/>
              <a:gd name="T10" fmla="*/ 0 60000 65536"/>
              <a:gd name="T11" fmla="*/ 0 60000 65536"/>
              <a:gd name="T12" fmla="*/ 0 w 1063"/>
              <a:gd name="T13" fmla="*/ 0 h 1204"/>
              <a:gd name="T14" fmla="*/ 1063 w 1063"/>
              <a:gd name="T15" fmla="*/ 1204 h 1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3" h="1204">
                <a:moveTo>
                  <a:pt x="0" y="0"/>
                </a:moveTo>
                <a:cubicBezTo>
                  <a:pt x="131" y="267"/>
                  <a:pt x="263" y="534"/>
                  <a:pt x="398" y="724"/>
                </a:cubicBezTo>
                <a:cubicBezTo>
                  <a:pt x="533" y="914"/>
                  <a:pt x="701" y="1072"/>
                  <a:pt x="812" y="1138"/>
                </a:cubicBezTo>
                <a:cubicBezTo>
                  <a:pt x="923" y="1204"/>
                  <a:pt x="993" y="1163"/>
                  <a:pt x="1063" y="11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6207125" y="3657600"/>
            <a:ext cx="1565275" cy="1828800"/>
          </a:xfrm>
          <a:custGeom>
            <a:avLst/>
            <a:gdLst>
              <a:gd name="T0" fmla="*/ 2147483647 w 1322"/>
              <a:gd name="T1" fmla="*/ 0 h 1181"/>
              <a:gd name="T2" fmla="*/ 2147483647 w 1322"/>
              <a:gd name="T3" fmla="*/ 2147483647 h 1181"/>
              <a:gd name="T4" fmla="*/ 0 w 1322"/>
              <a:gd name="T5" fmla="*/ 2147483647 h 1181"/>
              <a:gd name="T6" fmla="*/ 0 60000 65536"/>
              <a:gd name="T7" fmla="*/ 0 60000 65536"/>
              <a:gd name="T8" fmla="*/ 0 60000 65536"/>
              <a:gd name="T9" fmla="*/ 0 w 1322"/>
              <a:gd name="T10" fmla="*/ 0 h 1181"/>
              <a:gd name="T11" fmla="*/ 1322 w 1322"/>
              <a:gd name="T12" fmla="*/ 1181 h 1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2" h="1181">
                <a:moveTo>
                  <a:pt x="1108" y="0"/>
                </a:moveTo>
                <a:cubicBezTo>
                  <a:pt x="1215" y="428"/>
                  <a:pt x="1322" y="857"/>
                  <a:pt x="1137" y="1019"/>
                </a:cubicBezTo>
                <a:cubicBezTo>
                  <a:pt x="952" y="1181"/>
                  <a:pt x="476" y="1078"/>
                  <a:pt x="0" y="9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9" grpId="0" animBg="1"/>
      <p:bldP spid="28679" grpId="1" animBg="1"/>
      <p:bldP spid="286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228600" y="4076700"/>
            <a:ext cx="6781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noProof="0" dirty="0">
                <a:ea typeface="宋体" charset="0"/>
                <a:cs typeface="宋体" charset="0"/>
              </a:rPr>
              <a:t>Inserting into a Doubly Linked List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096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31242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533400" y="28956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 flipV="1">
            <a:off x="1524000" y="17907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>
            <a:off x="4038600" y="1828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H="1" flipV="1">
            <a:off x="609600" y="2362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Oval 11"/>
          <p:cNvSpPr>
            <a:spLocks noChangeAspect="1" noChangeArrowheads="1"/>
          </p:cNvSpPr>
          <p:nvPr/>
        </p:nvSpPr>
        <p:spPr bwMode="auto">
          <a:xfrm>
            <a:off x="78486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600200"/>
            <a:ext cx="381000" cy="381000"/>
            <a:chOff x="1104" y="1008"/>
            <a:chExt cx="240" cy="240"/>
          </a:xfrm>
        </p:grpSpPr>
        <p:sp>
          <p:nvSpPr>
            <p:cNvPr id="45098" name="Line 1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1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10000" y="1600200"/>
            <a:ext cx="381000" cy="381000"/>
            <a:chOff x="1104" y="1008"/>
            <a:chExt cx="240" cy="240"/>
          </a:xfrm>
        </p:grpSpPr>
        <p:sp>
          <p:nvSpPr>
            <p:cNvPr id="45096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696200" y="1600200"/>
            <a:ext cx="381000" cy="381000"/>
            <a:chOff x="1104" y="1008"/>
            <a:chExt cx="240" cy="240"/>
          </a:xfrm>
        </p:grpSpPr>
        <p:sp>
          <p:nvSpPr>
            <p:cNvPr id="45094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 flipH="1" flipV="1">
            <a:off x="609600" y="1981200"/>
            <a:ext cx="381000" cy="381000"/>
            <a:chOff x="1104" y="1008"/>
            <a:chExt cx="240" cy="240"/>
          </a:xfrm>
        </p:grpSpPr>
        <p:sp>
          <p:nvSpPr>
            <p:cNvPr id="45092" name="Line 2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2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flipH="1" flipV="1">
            <a:off x="3124200" y="1981200"/>
            <a:ext cx="381000" cy="381000"/>
            <a:chOff x="1104" y="1008"/>
            <a:chExt cx="240" cy="240"/>
          </a:xfrm>
        </p:grpSpPr>
        <p:sp>
          <p:nvSpPr>
            <p:cNvPr id="45090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flipH="1" flipV="1">
            <a:off x="7010400" y="1981200"/>
            <a:ext cx="381000" cy="381000"/>
            <a:chOff x="1104" y="1008"/>
            <a:chExt cx="240" cy="240"/>
          </a:xfrm>
        </p:grpSpPr>
        <p:sp>
          <p:nvSpPr>
            <p:cNvPr id="45088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3" name="Line 30"/>
          <p:cNvSpPr>
            <a:spLocks noChangeShapeType="1"/>
          </p:cNvSpPr>
          <p:nvPr/>
        </p:nvSpPr>
        <p:spPr bwMode="auto">
          <a:xfrm flipH="1">
            <a:off x="1676400" y="21717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Line 31"/>
          <p:cNvSpPr>
            <a:spLocks noChangeShapeType="1"/>
          </p:cNvSpPr>
          <p:nvPr/>
        </p:nvSpPr>
        <p:spPr bwMode="auto">
          <a:xfrm flipH="1">
            <a:off x="41910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5075" name="Oval 32"/>
          <p:cNvSpPr>
            <a:spLocks noChangeAspect="1" noChangeArrowheads="1"/>
          </p:cNvSpPr>
          <p:nvPr/>
        </p:nvSpPr>
        <p:spPr bwMode="auto">
          <a:xfrm>
            <a:off x="7620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45076" name="Line 33"/>
          <p:cNvSpPr>
            <a:spLocks noChangeShapeType="1"/>
          </p:cNvSpPr>
          <p:nvPr/>
        </p:nvSpPr>
        <p:spPr bwMode="auto">
          <a:xfrm flipH="1" flipV="1">
            <a:off x="7010400" y="2362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5077" name="Text Box 34"/>
          <p:cNvSpPr txBox="1">
            <a:spLocks noChangeArrowheads="1"/>
          </p:cNvSpPr>
          <p:nvPr/>
        </p:nvSpPr>
        <p:spPr bwMode="auto">
          <a:xfrm>
            <a:off x="6896100" y="2971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tail</a:t>
            </a:r>
          </a:p>
        </p:txBody>
      </p:sp>
      <p:sp>
        <p:nvSpPr>
          <p:cNvPr id="45078" name="Text Box 35"/>
          <p:cNvSpPr txBox="1">
            <a:spLocks noChangeArrowheads="1"/>
          </p:cNvSpPr>
          <p:nvPr/>
        </p:nvSpPr>
        <p:spPr bwMode="auto">
          <a:xfrm>
            <a:off x="254000" y="4011613"/>
            <a:ext cx="6648450" cy="2344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latin typeface="Courier New" pitchFamily="49" charset="0"/>
                <a:ea typeface="SimSun" pitchFamily="2" charset="-122"/>
              </a:rPr>
              <a:t>newNode = </a:t>
            </a: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ea typeface="SimSun" pitchFamily="2" charset="-122"/>
              </a:rPr>
              <a:t>new</a:t>
            </a:r>
            <a:r>
              <a:rPr lang="en-US" altLang="zh-CN" sz="2400">
                <a:latin typeface="Courier New" pitchFamily="49" charset="0"/>
                <a:ea typeface="SimSun" pitchFamily="2" charset="-122"/>
              </a:rPr>
              <a:t> DoublyLinkedListNode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newNode-&gt;prev = current;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newNode-&gt;next = current-&gt;next;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newNode-&gt;prev-&gt;next = newNode;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newNode-&gt;next-&gt;prev = newNode;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current = newNode</a:t>
            </a:r>
          </a:p>
        </p:txBody>
      </p:sp>
      <p:sp>
        <p:nvSpPr>
          <p:cNvPr id="45079" name="Rectangle 36"/>
          <p:cNvSpPr>
            <a:spLocks noChangeArrowheads="1"/>
          </p:cNvSpPr>
          <p:nvPr/>
        </p:nvSpPr>
        <p:spPr bwMode="auto">
          <a:xfrm>
            <a:off x="5029200" y="2819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15000" y="2819400"/>
            <a:ext cx="381000" cy="381000"/>
            <a:chOff x="1104" y="1008"/>
            <a:chExt cx="240" cy="240"/>
          </a:xfrm>
        </p:grpSpPr>
        <p:sp>
          <p:nvSpPr>
            <p:cNvPr id="45086" name="Line 3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Line 3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 flipH="1" flipV="1">
            <a:off x="5029200" y="3200400"/>
            <a:ext cx="381000" cy="381000"/>
            <a:chOff x="1104" y="1008"/>
            <a:chExt cx="240" cy="240"/>
          </a:xfrm>
        </p:grpSpPr>
        <p:sp>
          <p:nvSpPr>
            <p:cNvPr id="45084" name="Line 4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4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82" name="Text Box 43"/>
          <p:cNvSpPr txBox="1">
            <a:spLocks noChangeArrowheads="1"/>
          </p:cNvSpPr>
          <p:nvPr/>
        </p:nvSpPr>
        <p:spPr bwMode="auto">
          <a:xfrm>
            <a:off x="2803525" y="32766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45083" name="Line 44"/>
          <p:cNvSpPr>
            <a:spLocks noChangeShapeType="1"/>
          </p:cNvSpPr>
          <p:nvPr/>
        </p:nvSpPr>
        <p:spPr bwMode="auto">
          <a:xfrm flipH="1" flipV="1">
            <a:off x="31242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2"/>
          <p:cNvSpPr>
            <a:spLocks noChangeArrowheads="1"/>
          </p:cNvSpPr>
          <p:nvPr/>
        </p:nvSpPr>
        <p:spPr bwMode="auto">
          <a:xfrm>
            <a:off x="228600" y="4476750"/>
            <a:ext cx="6781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noProof="0" dirty="0">
                <a:ea typeface="宋体" charset="0"/>
                <a:cs typeface="宋体" charset="0"/>
              </a:rPr>
              <a:t>Inserting into a Doubly Linked List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096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1242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0104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3400" y="28956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1524000" y="17907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038600" y="1828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H="1" flipV="1">
            <a:off x="609600" y="2362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Oval 10"/>
          <p:cNvSpPr>
            <a:spLocks noChangeAspect="1" noChangeArrowheads="1"/>
          </p:cNvSpPr>
          <p:nvPr/>
        </p:nvSpPr>
        <p:spPr bwMode="auto">
          <a:xfrm>
            <a:off x="78486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1600200"/>
            <a:ext cx="381000" cy="381000"/>
            <a:chOff x="1104" y="1008"/>
            <a:chExt cx="240" cy="240"/>
          </a:xfrm>
        </p:grpSpPr>
        <p:sp>
          <p:nvSpPr>
            <p:cNvPr id="46123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10000" y="1600200"/>
            <a:ext cx="381000" cy="381000"/>
            <a:chOff x="1104" y="1008"/>
            <a:chExt cx="240" cy="240"/>
          </a:xfrm>
        </p:grpSpPr>
        <p:sp>
          <p:nvSpPr>
            <p:cNvPr id="46121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96200" y="1600200"/>
            <a:ext cx="381000" cy="381000"/>
            <a:chOff x="1104" y="1008"/>
            <a:chExt cx="240" cy="240"/>
          </a:xfrm>
        </p:grpSpPr>
        <p:sp>
          <p:nvSpPr>
            <p:cNvPr id="46119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H="1" flipV="1">
            <a:off x="609600" y="1981200"/>
            <a:ext cx="381000" cy="381000"/>
            <a:chOff x="1104" y="1008"/>
            <a:chExt cx="240" cy="240"/>
          </a:xfrm>
        </p:grpSpPr>
        <p:sp>
          <p:nvSpPr>
            <p:cNvPr id="46117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 flipV="1">
            <a:off x="3124200" y="1981200"/>
            <a:ext cx="381000" cy="381000"/>
            <a:chOff x="1104" y="1008"/>
            <a:chExt cx="240" cy="240"/>
          </a:xfrm>
        </p:grpSpPr>
        <p:sp>
          <p:nvSpPr>
            <p:cNvPr id="46115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7010400" y="1981200"/>
            <a:ext cx="381000" cy="381000"/>
            <a:chOff x="1104" y="1008"/>
            <a:chExt cx="240" cy="240"/>
          </a:xfrm>
        </p:grpSpPr>
        <p:sp>
          <p:nvSpPr>
            <p:cNvPr id="46113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7" name="Line 29"/>
          <p:cNvSpPr>
            <a:spLocks noChangeShapeType="1"/>
          </p:cNvSpPr>
          <p:nvPr/>
        </p:nvSpPr>
        <p:spPr bwMode="auto">
          <a:xfrm flipH="1">
            <a:off x="1676400" y="21717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98" name="Line 30"/>
          <p:cNvSpPr>
            <a:spLocks noChangeShapeType="1"/>
          </p:cNvSpPr>
          <p:nvPr/>
        </p:nvSpPr>
        <p:spPr bwMode="auto">
          <a:xfrm flipH="1">
            <a:off x="41910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099" name="Oval 31"/>
          <p:cNvSpPr>
            <a:spLocks noChangeAspect="1" noChangeArrowheads="1"/>
          </p:cNvSpPr>
          <p:nvPr/>
        </p:nvSpPr>
        <p:spPr bwMode="auto">
          <a:xfrm>
            <a:off x="7620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46100" name="Line 32"/>
          <p:cNvSpPr>
            <a:spLocks noChangeShapeType="1"/>
          </p:cNvSpPr>
          <p:nvPr/>
        </p:nvSpPr>
        <p:spPr bwMode="auto">
          <a:xfrm flipH="1" flipV="1">
            <a:off x="7010400" y="2362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Text Box 33"/>
          <p:cNvSpPr txBox="1">
            <a:spLocks noChangeArrowheads="1"/>
          </p:cNvSpPr>
          <p:nvPr/>
        </p:nvSpPr>
        <p:spPr bwMode="auto">
          <a:xfrm>
            <a:off x="6896100" y="2971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tail</a:t>
            </a:r>
          </a:p>
        </p:txBody>
      </p:sp>
      <p:sp>
        <p:nvSpPr>
          <p:cNvPr id="46102" name="Text Box 34"/>
          <p:cNvSpPr txBox="1">
            <a:spLocks noChangeArrowheads="1"/>
          </p:cNvSpPr>
          <p:nvPr/>
        </p:nvSpPr>
        <p:spPr bwMode="auto">
          <a:xfrm>
            <a:off x="254000" y="4011613"/>
            <a:ext cx="6648450" cy="2344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 = </a:t>
            </a: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>
                <a:latin typeface="Courier New" pitchFamily="49" charset="0"/>
                <a:cs typeface="Courier New" pitchFamily="49" charset="0"/>
              </a:rPr>
              <a:t> DoublyLinkedListNode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newNode-&gt;prev = current;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newNode-&gt;next = current-&gt;next;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newNode-&gt;prev-&gt;next = newNode;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newNode-&gt;next-&gt;prev = newNode;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current = newNode</a:t>
            </a:r>
          </a:p>
        </p:txBody>
      </p:sp>
      <p:sp>
        <p:nvSpPr>
          <p:cNvPr id="46103" name="Rectangle 35"/>
          <p:cNvSpPr>
            <a:spLocks noChangeArrowheads="1"/>
          </p:cNvSpPr>
          <p:nvPr/>
        </p:nvSpPr>
        <p:spPr bwMode="auto">
          <a:xfrm>
            <a:off x="5029200" y="2819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715000" y="2819400"/>
            <a:ext cx="381000" cy="381000"/>
            <a:chOff x="1104" y="1008"/>
            <a:chExt cx="240" cy="240"/>
          </a:xfrm>
        </p:grpSpPr>
        <p:sp>
          <p:nvSpPr>
            <p:cNvPr id="46111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 flipH="1" flipV="1">
            <a:off x="5029200" y="3200400"/>
            <a:ext cx="381000" cy="381000"/>
            <a:chOff x="1104" y="1008"/>
            <a:chExt cx="240" cy="240"/>
          </a:xfrm>
        </p:grpSpPr>
        <p:sp>
          <p:nvSpPr>
            <p:cNvPr id="46109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6" name="Text Box 43"/>
          <p:cNvSpPr txBox="1">
            <a:spLocks noChangeArrowheads="1"/>
          </p:cNvSpPr>
          <p:nvPr/>
        </p:nvSpPr>
        <p:spPr bwMode="auto">
          <a:xfrm>
            <a:off x="2803525" y="32766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46107" name="Line 44"/>
          <p:cNvSpPr>
            <a:spLocks noChangeShapeType="1"/>
          </p:cNvSpPr>
          <p:nvPr/>
        </p:nvSpPr>
        <p:spPr bwMode="auto">
          <a:xfrm flipH="1" flipV="1">
            <a:off x="31242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108" name="Line 45"/>
          <p:cNvSpPr>
            <a:spLocks noChangeShapeType="1"/>
          </p:cNvSpPr>
          <p:nvPr/>
        </p:nvSpPr>
        <p:spPr bwMode="auto">
          <a:xfrm flipH="1" flipV="1">
            <a:off x="4191000" y="23622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2"/>
          <p:cNvSpPr>
            <a:spLocks noChangeArrowheads="1"/>
          </p:cNvSpPr>
          <p:nvPr/>
        </p:nvSpPr>
        <p:spPr bwMode="auto">
          <a:xfrm>
            <a:off x="228600" y="4876800"/>
            <a:ext cx="6781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noProof="0" dirty="0">
                <a:ea typeface="宋体" charset="0"/>
                <a:cs typeface="宋体" charset="0"/>
              </a:rPr>
              <a:t>Inserting into a Doubly Linked List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096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242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0104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3400" y="28956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1524000" y="17907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4038600" y="1828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H="1" flipV="1">
            <a:off x="609600" y="2362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Oval 10"/>
          <p:cNvSpPr>
            <a:spLocks noChangeAspect="1" noChangeArrowheads="1"/>
          </p:cNvSpPr>
          <p:nvPr/>
        </p:nvSpPr>
        <p:spPr bwMode="auto">
          <a:xfrm>
            <a:off x="78486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1600200"/>
            <a:ext cx="381000" cy="381000"/>
            <a:chOff x="1104" y="1008"/>
            <a:chExt cx="240" cy="240"/>
          </a:xfrm>
        </p:grpSpPr>
        <p:sp>
          <p:nvSpPr>
            <p:cNvPr id="47148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10000" y="1600200"/>
            <a:ext cx="381000" cy="381000"/>
            <a:chOff x="1104" y="1008"/>
            <a:chExt cx="240" cy="240"/>
          </a:xfrm>
        </p:grpSpPr>
        <p:sp>
          <p:nvSpPr>
            <p:cNvPr id="47146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96200" y="1600200"/>
            <a:ext cx="381000" cy="381000"/>
            <a:chOff x="1104" y="1008"/>
            <a:chExt cx="240" cy="240"/>
          </a:xfrm>
        </p:grpSpPr>
        <p:sp>
          <p:nvSpPr>
            <p:cNvPr id="47144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H="1" flipV="1">
            <a:off x="609600" y="1981200"/>
            <a:ext cx="381000" cy="381000"/>
            <a:chOff x="1104" y="1008"/>
            <a:chExt cx="240" cy="240"/>
          </a:xfrm>
        </p:grpSpPr>
        <p:sp>
          <p:nvSpPr>
            <p:cNvPr id="47142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 flipV="1">
            <a:off x="3124200" y="1981200"/>
            <a:ext cx="381000" cy="381000"/>
            <a:chOff x="1104" y="1008"/>
            <a:chExt cx="240" cy="240"/>
          </a:xfrm>
        </p:grpSpPr>
        <p:sp>
          <p:nvSpPr>
            <p:cNvPr id="47140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7010400" y="1981200"/>
            <a:ext cx="381000" cy="381000"/>
            <a:chOff x="1104" y="1008"/>
            <a:chExt cx="240" cy="240"/>
          </a:xfrm>
        </p:grpSpPr>
        <p:sp>
          <p:nvSpPr>
            <p:cNvPr id="47138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21" name="Line 29"/>
          <p:cNvSpPr>
            <a:spLocks noChangeShapeType="1"/>
          </p:cNvSpPr>
          <p:nvPr/>
        </p:nvSpPr>
        <p:spPr bwMode="auto">
          <a:xfrm flipH="1">
            <a:off x="1676400" y="21717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22" name="Line 30"/>
          <p:cNvSpPr>
            <a:spLocks noChangeShapeType="1"/>
          </p:cNvSpPr>
          <p:nvPr/>
        </p:nvSpPr>
        <p:spPr bwMode="auto">
          <a:xfrm flipH="1">
            <a:off x="41910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31"/>
          <p:cNvSpPr>
            <a:spLocks noChangeAspect="1" noChangeArrowheads="1"/>
          </p:cNvSpPr>
          <p:nvPr/>
        </p:nvSpPr>
        <p:spPr bwMode="auto">
          <a:xfrm>
            <a:off x="7620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47124" name="Line 32"/>
          <p:cNvSpPr>
            <a:spLocks noChangeShapeType="1"/>
          </p:cNvSpPr>
          <p:nvPr/>
        </p:nvSpPr>
        <p:spPr bwMode="auto">
          <a:xfrm flipH="1" flipV="1">
            <a:off x="7010400" y="2362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Text Box 33"/>
          <p:cNvSpPr txBox="1">
            <a:spLocks noChangeArrowheads="1"/>
          </p:cNvSpPr>
          <p:nvPr/>
        </p:nvSpPr>
        <p:spPr bwMode="auto">
          <a:xfrm>
            <a:off x="6896100" y="2971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tail</a:t>
            </a:r>
          </a:p>
        </p:txBody>
      </p:sp>
      <p:sp>
        <p:nvSpPr>
          <p:cNvPr id="47126" name="Text Box 34"/>
          <p:cNvSpPr txBox="1">
            <a:spLocks noChangeArrowheads="1"/>
          </p:cNvSpPr>
          <p:nvPr/>
        </p:nvSpPr>
        <p:spPr bwMode="auto">
          <a:xfrm>
            <a:off x="254000" y="4011613"/>
            <a:ext cx="6648450" cy="2344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DoublyLinkedListNode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current;</a:t>
            </a: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-&gt;next = current-&gt;next;</a:t>
            </a: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-&gt;next-&gt;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current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27" name="Rectangle 35"/>
          <p:cNvSpPr>
            <a:spLocks noChangeArrowheads="1"/>
          </p:cNvSpPr>
          <p:nvPr/>
        </p:nvSpPr>
        <p:spPr bwMode="auto">
          <a:xfrm>
            <a:off x="5029200" y="2819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715000" y="2819400"/>
            <a:ext cx="381000" cy="381000"/>
            <a:chOff x="1104" y="1008"/>
            <a:chExt cx="240" cy="240"/>
          </a:xfrm>
        </p:grpSpPr>
        <p:sp>
          <p:nvSpPr>
            <p:cNvPr id="47136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 flipH="1" flipV="1">
            <a:off x="5029200" y="3200400"/>
            <a:ext cx="381000" cy="381000"/>
            <a:chOff x="1104" y="1008"/>
            <a:chExt cx="240" cy="240"/>
          </a:xfrm>
        </p:grpSpPr>
        <p:sp>
          <p:nvSpPr>
            <p:cNvPr id="47134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0" name="Text Box 43"/>
          <p:cNvSpPr txBox="1">
            <a:spLocks noChangeArrowheads="1"/>
          </p:cNvSpPr>
          <p:nvPr/>
        </p:nvSpPr>
        <p:spPr bwMode="auto">
          <a:xfrm>
            <a:off x="2803525" y="32766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47131" name="Line 44"/>
          <p:cNvSpPr>
            <a:spLocks noChangeShapeType="1"/>
          </p:cNvSpPr>
          <p:nvPr/>
        </p:nvSpPr>
        <p:spPr bwMode="auto">
          <a:xfrm flipH="1" flipV="1">
            <a:off x="31242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32" name="Line 45"/>
          <p:cNvSpPr>
            <a:spLocks noChangeShapeType="1"/>
          </p:cNvSpPr>
          <p:nvPr/>
        </p:nvSpPr>
        <p:spPr bwMode="auto">
          <a:xfrm flipH="1" flipV="1">
            <a:off x="4191000" y="23622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33" name="Line 47"/>
          <p:cNvSpPr>
            <a:spLocks noChangeShapeType="1"/>
          </p:cNvSpPr>
          <p:nvPr/>
        </p:nvSpPr>
        <p:spPr bwMode="auto">
          <a:xfrm flipV="1">
            <a:off x="5943600" y="19812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ChangeArrowheads="1"/>
          </p:cNvSpPr>
          <p:nvPr/>
        </p:nvSpPr>
        <p:spPr bwMode="auto">
          <a:xfrm>
            <a:off x="228600" y="5181600"/>
            <a:ext cx="8915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noProof="0" dirty="0">
                <a:ea typeface="宋体" charset="0"/>
                <a:cs typeface="宋体" charset="0"/>
              </a:rPr>
              <a:t>Inserting into a Doubly Linked List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096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1242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0104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3400" y="28956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1524000" y="17907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038600" y="1828800"/>
            <a:ext cx="29718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 flipV="1">
            <a:off x="609600" y="2362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138" name="Oval 10"/>
          <p:cNvSpPr>
            <a:spLocks noChangeAspect="1" noChangeArrowheads="1"/>
          </p:cNvSpPr>
          <p:nvPr/>
        </p:nvSpPr>
        <p:spPr bwMode="auto">
          <a:xfrm>
            <a:off x="78486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1600200"/>
            <a:ext cx="381000" cy="381000"/>
            <a:chOff x="1104" y="1008"/>
            <a:chExt cx="240" cy="240"/>
          </a:xfrm>
        </p:grpSpPr>
        <p:sp>
          <p:nvSpPr>
            <p:cNvPr id="48173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10000" y="1600200"/>
            <a:ext cx="381000" cy="381000"/>
            <a:chOff x="1104" y="1008"/>
            <a:chExt cx="240" cy="240"/>
          </a:xfrm>
        </p:grpSpPr>
        <p:sp>
          <p:nvSpPr>
            <p:cNvPr id="48171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2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96200" y="1600200"/>
            <a:ext cx="381000" cy="381000"/>
            <a:chOff x="1104" y="1008"/>
            <a:chExt cx="240" cy="240"/>
          </a:xfrm>
        </p:grpSpPr>
        <p:sp>
          <p:nvSpPr>
            <p:cNvPr id="48169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H="1" flipV="1">
            <a:off x="609600" y="1981200"/>
            <a:ext cx="381000" cy="381000"/>
            <a:chOff x="1104" y="1008"/>
            <a:chExt cx="240" cy="240"/>
          </a:xfrm>
        </p:grpSpPr>
        <p:sp>
          <p:nvSpPr>
            <p:cNvPr id="48167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 flipV="1">
            <a:off x="3124200" y="1981200"/>
            <a:ext cx="381000" cy="381000"/>
            <a:chOff x="1104" y="1008"/>
            <a:chExt cx="240" cy="240"/>
          </a:xfrm>
        </p:grpSpPr>
        <p:sp>
          <p:nvSpPr>
            <p:cNvPr id="48165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7010400" y="1981200"/>
            <a:ext cx="381000" cy="381000"/>
            <a:chOff x="1104" y="1008"/>
            <a:chExt cx="240" cy="240"/>
          </a:xfrm>
        </p:grpSpPr>
        <p:sp>
          <p:nvSpPr>
            <p:cNvPr id="48163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45" name="Line 29"/>
          <p:cNvSpPr>
            <a:spLocks noChangeShapeType="1"/>
          </p:cNvSpPr>
          <p:nvPr/>
        </p:nvSpPr>
        <p:spPr bwMode="auto">
          <a:xfrm flipH="1">
            <a:off x="1676400" y="21717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146" name="Line 30"/>
          <p:cNvSpPr>
            <a:spLocks noChangeShapeType="1"/>
          </p:cNvSpPr>
          <p:nvPr/>
        </p:nvSpPr>
        <p:spPr bwMode="auto">
          <a:xfrm flipH="1">
            <a:off x="41910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147" name="Oval 31"/>
          <p:cNvSpPr>
            <a:spLocks noChangeAspect="1" noChangeArrowheads="1"/>
          </p:cNvSpPr>
          <p:nvPr/>
        </p:nvSpPr>
        <p:spPr bwMode="auto">
          <a:xfrm>
            <a:off x="7620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48148" name="Line 32"/>
          <p:cNvSpPr>
            <a:spLocks noChangeShapeType="1"/>
          </p:cNvSpPr>
          <p:nvPr/>
        </p:nvSpPr>
        <p:spPr bwMode="auto">
          <a:xfrm flipH="1" flipV="1">
            <a:off x="7010400" y="2362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149" name="Text Box 33"/>
          <p:cNvSpPr txBox="1">
            <a:spLocks noChangeArrowheads="1"/>
          </p:cNvSpPr>
          <p:nvPr/>
        </p:nvSpPr>
        <p:spPr bwMode="auto">
          <a:xfrm>
            <a:off x="6896100" y="2971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tail</a:t>
            </a:r>
          </a:p>
        </p:txBody>
      </p:sp>
      <p:sp>
        <p:nvSpPr>
          <p:cNvPr id="48151" name="Rectangle 35"/>
          <p:cNvSpPr>
            <a:spLocks noChangeArrowheads="1"/>
          </p:cNvSpPr>
          <p:nvPr/>
        </p:nvSpPr>
        <p:spPr bwMode="auto">
          <a:xfrm>
            <a:off x="5029200" y="2819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715000" y="2819400"/>
            <a:ext cx="381000" cy="381000"/>
            <a:chOff x="1104" y="1008"/>
            <a:chExt cx="240" cy="240"/>
          </a:xfrm>
        </p:grpSpPr>
        <p:sp>
          <p:nvSpPr>
            <p:cNvPr id="48161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 flipH="1" flipV="1">
            <a:off x="5029200" y="3200400"/>
            <a:ext cx="381000" cy="381000"/>
            <a:chOff x="1104" y="1008"/>
            <a:chExt cx="240" cy="240"/>
          </a:xfrm>
        </p:grpSpPr>
        <p:sp>
          <p:nvSpPr>
            <p:cNvPr id="48159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54" name="Text Box 43"/>
          <p:cNvSpPr txBox="1">
            <a:spLocks noChangeArrowheads="1"/>
          </p:cNvSpPr>
          <p:nvPr/>
        </p:nvSpPr>
        <p:spPr bwMode="auto">
          <a:xfrm>
            <a:off x="2803525" y="32766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48155" name="Line 44"/>
          <p:cNvSpPr>
            <a:spLocks noChangeShapeType="1"/>
          </p:cNvSpPr>
          <p:nvPr/>
        </p:nvSpPr>
        <p:spPr bwMode="auto">
          <a:xfrm flipH="1" flipV="1">
            <a:off x="31242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156" name="Line 45"/>
          <p:cNvSpPr>
            <a:spLocks noChangeShapeType="1"/>
          </p:cNvSpPr>
          <p:nvPr/>
        </p:nvSpPr>
        <p:spPr bwMode="auto">
          <a:xfrm flipH="1" flipV="1">
            <a:off x="4191000" y="23622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157" name="Line 46"/>
          <p:cNvSpPr>
            <a:spLocks noChangeShapeType="1"/>
          </p:cNvSpPr>
          <p:nvPr/>
        </p:nvSpPr>
        <p:spPr bwMode="auto">
          <a:xfrm>
            <a:off x="4038600" y="1828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158" name="Line 48"/>
          <p:cNvSpPr>
            <a:spLocks noChangeShapeType="1"/>
          </p:cNvSpPr>
          <p:nvPr/>
        </p:nvSpPr>
        <p:spPr bwMode="auto">
          <a:xfrm flipV="1">
            <a:off x="5943600" y="19812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65278" y="5181600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 current-&gt;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next=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254000" y="4011613"/>
            <a:ext cx="6648450" cy="2344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DoublyLinkedListNode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current;</a:t>
            </a: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-&gt;next = current-&gt;next;</a:t>
            </a: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-&gt;next-&gt;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current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newNode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2"/>
          <p:cNvSpPr>
            <a:spLocks noChangeArrowheads="1"/>
          </p:cNvSpPr>
          <p:nvPr/>
        </p:nvSpPr>
        <p:spPr bwMode="auto">
          <a:xfrm>
            <a:off x="228600" y="5562600"/>
            <a:ext cx="6781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noProof="0" dirty="0">
                <a:ea typeface="宋体" charset="0"/>
                <a:cs typeface="宋体" charset="0"/>
              </a:rPr>
              <a:t>Inserting into a Doubly Linked List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096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1242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70104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33400" y="28956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V="1">
            <a:off x="1524000" y="17907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 flipH="1" flipV="1">
            <a:off x="609600" y="2362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Oval 10"/>
          <p:cNvSpPr>
            <a:spLocks noChangeAspect="1" noChangeArrowheads="1"/>
          </p:cNvSpPr>
          <p:nvPr/>
        </p:nvSpPr>
        <p:spPr bwMode="auto">
          <a:xfrm>
            <a:off x="78486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1600200"/>
            <a:ext cx="381000" cy="381000"/>
            <a:chOff x="1104" y="1008"/>
            <a:chExt cx="240" cy="240"/>
          </a:xfrm>
        </p:grpSpPr>
        <p:sp>
          <p:nvSpPr>
            <p:cNvPr id="49197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10000" y="1600200"/>
            <a:ext cx="381000" cy="381000"/>
            <a:chOff x="1104" y="1008"/>
            <a:chExt cx="240" cy="240"/>
          </a:xfrm>
        </p:grpSpPr>
        <p:sp>
          <p:nvSpPr>
            <p:cNvPr id="49195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96200" y="1600200"/>
            <a:ext cx="381000" cy="381000"/>
            <a:chOff x="1104" y="1008"/>
            <a:chExt cx="240" cy="240"/>
          </a:xfrm>
        </p:grpSpPr>
        <p:sp>
          <p:nvSpPr>
            <p:cNvPr id="49193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H="1" flipV="1">
            <a:off x="609600" y="1981200"/>
            <a:ext cx="381000" cy="381000"/>
            <a:chOff x="1104" y="1008"/>
            <a:chExt cx="240" cy="240"/>
          </a:xfrm>
        </p:grpSpPr>
        <p:sp>
          <p:nvSpPr>
            <p:cNvPr id="49191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 flipV="1">
            <a:off x="3124200" y="1981200"/>
            <a:ext cx="381000" cy="381000"/>
            <a:chOff x="1104" y="1008"/>
            <a:chExt cx="240" cy="240"/>
          </a:xfrm>
        </p:grpSpPr>
        <p:sp>
          <p:nvSpPr>
            <p:cNvPr id="49189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7010400" y="1981200"/>
            <a:ext cx="381000" cy="381000"/>
            <a:chOff x="1104" y="1008"/>
            <a:chExt cx="240" cy="240"/>
          </a:xfrm>
        </p:grpSpPr>
        <p:sp>
          <p:nvSpPr>
            <p:cNvPr id="49187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8" name="Line 29"/>
          <p:cNvSpPr>
            <a:spLocks noChangeShapeType="1"/>
          </p:cNvSpPr>
          <p:nvPr/>
        </p:nvSpPr>
        <p:spPr bwMode="auto">
          <a:xfrm flipH="1">
            <a:off x="1676400" y="21717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Oval 31"/>
          <p:cNvSpPr>
            <a:spLocks noChangeAspect="1" noChangeArrowheads="1"/>
          </p:cNvSpPr>
          <p:nvPr/>
        </p:nvSpPr>
        <p:spPr bwMode="auto">
          <a:xfrm>
            <a:off x="7620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49170" name="Line 32"/>
          <p:cNvSpPr>
            <a:spLocks noChangeShapeType="1"/>
          </p:cNvSpPr>
          <p:nvPr/>
        </p:nvSpPr>
        <p:spPr bwMode="auto">
          <a:xfrm flipH="1" flipV="1">
            <a:off x="7010400" y="2362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71" name="Text Box 33"/>
          <p:cNvSpPr txBox="1">
            <a:spLocks noChangeArrowheads="1"/>
          </p:cNvSpPr>
          <p:nvPr/>
        </p:nvSpPr>
        <p:spPr bwMode="auto">
          <a:xfrm>
            <a:off x="6896100" y="2971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tail</a:t>
            </a:r>
          </a:p>
        </p:txBody>
      </p:sp>
      <p:sp>
        <p:nvSpPr>
          <p:cNvPr id="49172" name="Text Box 34"/>
          <p:cNvSpPr txBox="1">
            <a:spLocks noChangeArrowheads="1"/>
          </p:cNvSpPr>
          <p:nvPr/>
        </p:nvSpPr>
        <p:spPr bwMode="auto">
          <a:xfrm>
            <a:off x="254000" y="4011613"/>
            <a:ext cx="6648450" cy="2344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 = </a:t>
            </a: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>
                <a:latin typeface="Courier New" pitchFamily="49" charset="0"/>
                <a:cs typeface="Courier New" pitchFamily="49" charset="0"/>
              </a:rPr>
              <a:t> DoublyLinkedListNode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newNode-&gt;prev = current;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newNode-&gt;next = current-&gt;next;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newNode-&gt;prev-&gt;next = newNode;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newNode-&gt;next-&gt;prev = newNode;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current = newNode</a:t>
            </a:r>
          </a:p>
        </p:txBody>
      </p:sp>
      <p:sp>
        <p:nvSpPr>
          <p:cNvPr id="49173" name="Rectangle 35"/>
          <p:cNvSpPr>
            <a:spLocks noChangeArrowheads="1"/>
          </p:cNvSpPr>
          <p:nvPr/>
        </p:nvSpPr>
        <p:spPr bwMode="auto">
          <a:xfrm>
            <a:off x="5029200" y="2819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715000" y="2819400"/>
            <a:ext cx="381000" cy="381000"/>
            <a:chOff x="1104" y="1008"/>
            <a:chExt cx="240" cy="240"/>
          </a:xfrm>
        </p:grpSpPr>
        <p:sp>
          <p:nvSpPr>
            <p:cNvPr id="49185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 flipH="1" flipV="1">
            <a:off x="5029200" y="3200400"/>
            <a:ext cx="381000" cy="381000"/>
            <a:chOff x="1104" y="1008"/>
            <a:chExt cx="240" cy="240"/>
          </a:xfrm>
        </p:grpSpPr>
        <p:sp>
          <p:nvSpPr>
            <p:cNvPr id="49183" name="Line 4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4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76" name="Text Box 43"/>
          <p:cNvSpPr txBox="1">
            <a:spLocks noChangeArrowheads="1"/>
          </p:cNvSpPr>
          <p:nvPr/>
        </p:nvSpPr>
        <p:spPr bwMode="auto">
          <a:xfrm>
            <a:off x="2803525" y="32766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49177" name="Line 44"/>
          <p:cNvSpPr>
            <a:spLocks noChangeShapeType="1"/>
          </p:cNvSpPr>
          <p:nvPr/>
        </p:nvSpPr>
        <p:spPr bwMode="auto">
          <a:xfrm flipH="1" flipV="1">
            <a:off x="31242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78" name="Line 45"/>
          <p:cNvSpPr>
            <a:spLocks noChangeShapeType="1"/>
          </p:cNvSpPr>
          <p:nvPr/>
        </p:nvSpPr>
        <p:spPr bwMode="auto">
          <a:xfrm flipH="1" flipV="1">
            <a:off x="4191000" y="23622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Line 46"/>
          <p:cNvSpPr>
            <a:spLocks noChangeShapeType="1"/>
          </p:cNvSpPr>
          <p:nvPr/>
        </p:nvSpPr>
        <p:spPr bwMode="auto">
          <a:xfrm>
            <a:off x="4038600" y="1828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Line 47"/>
          <p:cNvSpPr>
            <a:spLocks noChangeShapeType="1"/>
          </p:cNvSpPr>
          <p:nvPr/>
        </p:nvSpPr>
        <p:spPr bwMode="auto">
          <a:xfrm flipV="1">
            <a:off x="5943600" y="18288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81" name="Line 49"/>
          <p:cNvSpPr>
            <a:spLocks noChangeShapeType="1"/>
          </p:cNvSpPr>
          <p:nvPr/>
        </p:nvSpPr>
        <p:spPr bwMode="auto">
          <a:xfrm flipH="1">
            <a:off x="6096000" y="22098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82" name="Line 50"/>
          <p:cNvSpPr>
            <a:spLocks noChangeShapeType="1"/>
          </p:cNvSpPr>
          <p:nvPr/>
        </p:nvSpPr>
        <p:spPr bwMode="auto">
          <a:xfrm flipH="1">
            <a:off x="4191000" y="2209800"/>
            <a:ext cx="29718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228600" y="5943600"/>
            <a:ext cx="6781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0178" name="Text Box 35"/>
          <p:cNvSpPr txBox="1">
            <a:spLocks noChangeArrowheads="1"/>
          </p:cNvSpPr>
          <p:nvPr/>
        </p:nvSpPr>
        <p:spPr bwMode="auto">
          <a:xfrm>
            <a:off x="254000" y="4011613"/>
            <a:ext cx="6648450" cy="23447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latin typeface="Courier New" pitchFamily="49" charset="0"/>
                <a:ea typeface="SimSun" pitchFamily="2" charset="-122"/>
              </a:rPr>
              <a:t>newNode = </a:t>
            </a:r>
            <a:r>
              <a:rPr lang="en-US" altLang="zh-CN" sz="2400">
                <a:solidFill>
                  <a:schemeClr val="accent2"/>
                </a:solidFill>
                <a:latin typeface="Courier New" pitchFamily="49" charset="0"/>
                <a:ea typeface="SimSun" pitchFamily="2" charset="-122"/>
              </a:rPr>
              <a:t>new</a:t>
            </a:r>
            <a:r>
              <a:rPr lang="en-US" altLang="zh-CN" sz="2400">
                <a:latin typeface="Courier New" pitchFamily="49" charset="0"/>
                <a:ea typeface="SimSun" pitchFamily="2" charset="-122"/>
              </a:rPr>
              <a:t> DoublyLinkedListNode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newNode-&gt;prev = current;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newNode-&gt;next = current-&gt;next;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newNode-&gt;prev-&gt;next = newNode;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newNode-&gt;next-&gt;prev = newNode;</a:t>
            </a:r>
          </a:p>
          <a:p>
            <a:r>
              <a:rPr lang="en-US" altLang="zh-CN" sz="2400">
                <a:latin typeface="Courier New" pitchFamily="49" charset="0"/>
                <a:cs typeface="Courier New" pitchFamily="49" charset="0"/>
              </a:rPr>
              <a:t>current = newNode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zh-CN" sz="3600" noProof="0" dirty="0" smtClean="0">
                <a:ea typeface="SimSun" pitchFamily="2" charset="-122"/>
              </a:rPr>
              <a:t>Inserting into a Doubly Linked List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096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1242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7010400" y="1600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33400" y="28956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1524000" y="17907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 flipH="1" flipV="1">
            <a:off x="609600" y="2362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Oval 11"/>
          <p:cNvSpPr>
            <a:spLocks noChangeAspect="1" noChangeArrowheads="1"/>
          </p:cNvSpPr>
          <p:nvPr/>
        </p:nvSpPr>
        <p:spPr bwMode="auto">
          <a:xfrm>
            <a:off x="78486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1600200"/>
            <a:ext cx="381000" cy="381000"/>
            <a:chOff x="1104" y="1008"/>
            <a:chExt cx="240" cy="240"/>
          </a:xfrm>
        </p:grpSpPr>
        <p:sp>
          <p:nvSpPr>
            <p:cNvPr id="50220" name="Line 1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Line 1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10000" y="1600200"/>
            <a:ext cx="381000" cy="381000"/>
            <a:chOff x="1104" y="1008"/>
            <a:chExt cx="240" cy="240"/>
          </a:xfrm>
        </p:grpSpPr>
        <p:sp>
          <p:nvSpPr>
            <p:cNvPr id="50218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696200" y="1600200"/>
            <a:ext cx="381000" cy="381000"/>
            <a:chOff x="1104" y="1008"/>
            <a:chExt cx="240" cy="240"/>
          </a:xfrm>
        </p:grpSpPr>
        <p:sp>
          <p:nvSpPr>
            <p:cNvPr id="50216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 flipH="1" flipV="1">
            <a:off x="609600" y="1981200"/>
            <a:ext cx="381000" cy="381000"/>
            <a:chOff x="1104" y="1008"/>
            <a:chExt cx="240" cy="240"/>
          </a:xfrm>
        </p:grpSpPr>
        <p:sp>
          <p:nvSpPr>
            <p:cNvPr id="50214" name="Line 2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5" name="Line 2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flipH="1" flipV="1">
            <a:off x="3124200" y="1981200"/>
            <a:ext cx="381000" cy="381000"/>
            <a:chOff x="1104" y="1008"/>
            <a:chExt cx="240" cy="240"/>
          </a:xfrm>
        </p:grpSpPr>
        <p:sp>
          <p:nvSpPr>
            <p:cNvPr id="50212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flipH="1" flipV="1">
            <a:off x="7010400" y="1981200"/>
            <a:ext cx="381000" cy="381000"/>
            <a:chOff x="1104" y="1008"/>
            <a:chExt cx="240" cy="240"/>
          </a:xfrm>
        </p:grpSpPr>
        <p:sp>
          <p:nvSpPr>
            <p:cNvPr id="50210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3" name="Line 30"/>
          <p:cNvSpPr>
            <a:spLocks noChangeShapeType="1"/>
          </p:cNvSpPr>
          <p:nvPr/>
        </p:nvSpPr>
        <p:spPr bwMode="auto">
          <a:xfrm flipH="1">
            <a:off x="1676400" y="21717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Oval 32"/>
          <p:cNvSpPr>
            <a:spLocks noChangeAspect="1" noChangeArrowheads="1"/>
          </p:cNvSpPr>
          <p:nvPr/>
        </p:nvSpPr>
        <p:spPr bwMode="auto">
          <a:xfrm>
            <a:off x="7620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0195" name="Line 33"/>
          <p:cNvSpPr>
            <a:spLocks noChangeShapeType="1"/>
          </p:cNvSpPr>
          <p:nvPr/>
        </p:nvSpPr>
        <p:spPr bwMode="auto">
          <a:xfrm flipH="1" flipV="1">
            <a:off x="7010400" y="2362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Text Box 34"/>
          <p:cNvSpPr txBox="1">
            <a:spLocks noChangeArrowheads="1"/>
          </p:cNvSpPr>
          <p:nvPr/>
        </p:nvSpPr>
        <p:spPr bwMode="auto">
          <a:xfrm>
            <a:off x="6896100" y="2971800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tail</a:t>
            </a:r>
          </a:p>
        </p:txBody>
      </p:sp>
      <p:sp>
        <p:nvSpPr>
          <p:cNvPr id="50197" name="Rectangle 36"/>
          <p:cNvSpPr>
            <a:spLocks noChangeArrowheads="1"/>
          </p:cNvSpPr>
          <p:nvPr/>
        </p:nvSpPr>
        <p:spPr bwMode="auto">
          <a:xfrm>
            <a:off x="5029200" y="2819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715000" y="2819400"/>
            <a:ext cx="381000" cy="381000"/>
            <a:chOff x="1104" y="1008"/>
            <a:chExt cx="240" cy="240"/>
          </a:xfrm>
        </p:grpSpPr>
        <p:sp>
          <p:nvSpPr>
            <p:cNvPr id="50208" name="Line 3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3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 flipH="1" flipV="1">
            <a:off x="5029200" y="3200400"/>
            <a:ext cx="381000" cy="381000"/>
            <a:chOff x="1104" y="1008"/>
            <a:chExt cx="240" cy="240"/>
          </a:xfrm>
        </p:grpSpPr>
        <p:sp>
          <p:nvSpPr>
            <p:cNvPr id="50206" name="Line 4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4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0" name="Text Box 43"/>
          <p:cNvSpPr txBox="1">
            <a:spLocks noChangeArrowheads="1"/>
          </p:cNvSpPr>
          <p:nvPr/>
        </p:nvSpPr>
        <p:spPr bwMode="auto">
          <a:xfrm>
            <a:off x="2803525" y="32766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50201" name="Line 44"/>
          <p:cNvSpPr>
            <a:spLocks noChangeShapeType="1"/>
          </p:cNvSpPr>
          <p:nvPr/>
        </p:nvSpPr>
        <p:spPr bwMode="auto">
          <a:xfrm flipV="1">
            <a:off x="3886200" y="3276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202" name="Line 45"/>
          <p:cNvSpPr>
            <a:spLocks noChangeShapeType="1"/>
          </p:cNvSpPr>
          <p:nvPr/>
        </p:nvSpPr>
        <p:spPr bwMode="auto">
          <a:xfrm flipH="1" flipV="1">
            <a:off x="4191000" y="23622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203" name="Line 46"/>
          <p:cNvSpPr>
            <a:spLocks noChangeShapeType="1"/>
          </p:cNvSpPr>
          <p:nvPr/>
        </p:nvSpPr>
        <p:spPr bwMode="auto">
          <a:xfrm>
            <a:off x="4038600" y="1828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204" name="Line 48"/>
          <p:cNvSpPr>
            <a:spLocks noChangeShapeType="1"/>
          </p:cNvSpPr>
          <p:nvPr/>
        </p:nvSpPr>
        <p:spPr bwMode="auto">
          <a:xfrm flipV="1">
            <a:off x="5943600" y="18288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0205" name="Line 49"/>
          <p:cNvSpPr>
            <a:spLocks noChangeShapeType="1"/>
          </p:cNvSpPr>
          <p:nvPr/>
        </p:nvSpPr>
        <p:spPr bwMode="auto">
          <a:xfrm flipH="1">
            <a:off x="6096000" y="22098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noProof="0">
                <a:ea typeface="宋体" charset="0"/>
                <a:cs typeface="宋体" charset="0"/>
              </a:rPr>
              <a:t>Deleting an element from a double linked list 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724400"/>
            <a:ext cx="8229600" cy="1828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noProof="0" dirty="0" err="1">
                <a:latin typeface="Courier New" charset="0"/>
                <a:ea typeface="宋体" charset="0"/>
                <a:cs typeface="宋体" charset="0"/>
              </a:rPr>
              <a:t>oldNode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=current;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noProof="0" dirty="0" err="1">
                <a:latin typeface="Courier New" charset="0"/>
                <a:ea typeface="宋体" charset="0"/>
                <a:cs typeface="宋体" charset="0"/>
              </a:rPr>
              <a:t>oldNode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-&gt;</a:t>
            </a:r>
            <a:r>
              <a:rPr lang="en-US" altLang="zh-CN" sz="2000" noProof="0" dirty="0" err="1">
                <a:latin typeface="Courier New" charset="0"/>
                <a:ea typeface="宋体" charset="0"/>
                <a:cs typeface="宋体" charset="0"/>
              </a:rPr>
              <a:t>prev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-&gt;next = </a:t>
            </a:r>
            <a:r>
              <a:rPr lang="en-US" altLang="zh-CN" sz="2000" noProof="0" dirty="0" err="1">
                <a:latin typeface="Courier New" charset="0"/>
                <a:ea typeface="宋体" charset="0"/>
                <a:cs typeface="宋体" charset="0"/>
              </a:rPr>
              <a:t>oldNode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-&gt;next; </a:t>
            </a:r>
            <a:endParaRPr lang="en-US" altLang="ko-KR" sz="2000" noProof="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noProof="0" dirty="0" err="1">
                <a:latin typeface="Courier New" charset="0"/>
                <a:ea typeface="宋体" charset="0"/>
                <a:cs typeface="宋体" charset="0"/>
              </a:rPr>
              <a:t>oldNode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-&gt;next-&gt;</a:t>
            </a:r>
            <a:r>
              <a:rPr lang="en-US" altLang="zh-CN" sz="2000" noProof="0" dirty="0" err="1">
                <a:latin typeface="Courier New" charset="0"/>
                <a:ea typeface="宋体" charset="0"/>
                <a:cs typeface="宋体" charset="0"/>
              </a:rPr>
              <a:t>prev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 = </a:t>
            </a:r>
            <a:r>
              <a:rPr lang="en-US" altLang="zh-CN" sz="2000" noProof="0" dirty="0" err="1">
                <a:latin typeface="Courier New" charset="0"/>
                <a:ea typeface="宋体" charset="0"/>
                <a:cs typeface="宋体" charset="0"/>
              </a:rPr>
              <a:t>oldNode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-&gt;</a:t>
            </a:r>
            <a:r>
              <a:rPr lang="en-US" altLang="zh-CN" sz="2000" noProof="0" dirty="0" err="1">
                <a:latin typeface="Courier New" charset="0"/>
                <a:ea typeface="宋体" charset="0"/>
                <a:cs typeface="宋体" charset="0"/>
              </a:rPr>
              <a:t>prev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ko-KR" sz="2000" noProof="0" dirty="0">
                <a:latin typeface="Courier New" charset="0"/>
                <a:ea typeface="굴림" charset="0"/>
                <a:cs typeface="굴림" charset="0"/>
              </a:rPr>
              <a:t>c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urrent</a:t>
            </a:r>
            <a:r>
              <a:rPr lang="en-US" altLang="ko-KR" sz="2000" noProof="0" dirty="0"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=</a:t>
            </a:r>
            <a:r>
              <a:rPr lang="en-US" altLang="ko-KR" sz="2000" noProof="0" dirty="0"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noProof="0" dirty="0" err="1">
                <a:latin typeface="Courier New" charset="0"/>
                <a:ea typeface="굴림" charset="0"/>
                <a:cs typeface="굴림" charset="0"/>
              </a:rPr>
              <a:t>oldNode</a:t>
            </a:r>
            <a:r>
              <a:rPr lang="en-US" altLang="ko-KR" sz="2000" noProof="0" dirty="0">
                <a:latin typeface="Courier New" charset="0"/>
                <a:ea typeface="굴림" charset="0"/>
                <a:cs typeface="굴림" charset="0"/>
              </a:rPr>
              <a:t>-&gt;</a:t>
            </a:r>
            <a:r>
              <a:rPr lang="en-US" altLang="ko-KR" sz="2000" noProof="0" dirty="0" err="1">
                <a:latin typeface="Courier New" charset="0"/>
                <a:ea typeface="굴림" charset="0"/>
                <a:cs typeface="굴림" charset="0"/>
              </a:rPr>
              <a:t>prev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;</a:t>
            </a:r>
            <a:endParaRPr lang="en-US" altLang="ko-KR" sz="2000" noProof="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delete </a:t>
            </a:r>
            <a:r>
              <a:rPr lang="en-US" altLang="zh-CN" sz="2000" noProof="0" dirty="0" err="1">
                <a:latin typeface="Courier New" charset="0"/>
                <a:ea typeface="宋体" charset="0"/>
                <a:cs typeface="宋体" charset="0"/>
              </a:rPr>
              <a:t>oldNode</a:t>
            </a:r>
            <a:r>
              <a:rPr lang="en-US" altLang="zh-CN" sz="2000" noProof="0" dirty="0">
                <a:latin typeface="Courier New" charset="0"/>
                <a:ea typeface="宋体" charset="0"/>
                <a:cs typeface="宋体" charset="0"/>
              </a:rPr>
              <a:t>;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533400" y="3352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51241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2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51239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0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51237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8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51235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51233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51231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6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Oval 30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1218" name="Rectangle 31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51229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51227" name="Line 3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Line 3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21" name="Text Box 38"/>
          <p:cNvSpPr txBox="1">
            <a:spLocks noChangeArrowheads="1"/>
          </p:cNvSpPr>
          <p:nvPr/>
        </p:nvSpPr>
        <p:spPr bwMode="auto">
          <a:xfrm>
            <a:off x="2803525" y="37338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51222" name="Line 39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Line 40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4" name="Line 41"/>
          <p:cNvSpPr>
            <a:spLocks noChangeShapeType="1"/>
          </p:cNvSpPr>
          <p:nvPr/>
        </p:nvSpPr>
        <p:spPr bwMode="auto">
          <a:xfrm>
            <a:off x="4038600" y="2286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5" name="Line 42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26" name="Line 43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noProof="0">
                <a:ea typeface="宋体" charset="0"/>
                <a:cs typeface="宋体" charset="0"/>
              </a:rPr>
              <a:t>Deleting an element from a double linked list</a:t>
            </a:r>
          </a:p>
        </p:txBody>
      </p:sp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457200" y="47244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=current;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 =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 =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;</a:t>
            </a:r>
            <a:endParaRPr lang="en-US" altLang="zh-CN" sz="2000" dirty="0">
              <a:latin typeface="Courier New" pitchFamily="49" charset="0"/>
              <a:ea typeface="SimSun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current = </a:t>
            </a:r>
            <a:r>
              <a:rPr lang="en-US" altLang="ko-KR" sz="2000" dirty="0" err="1">
                <a:latin typeface="Courier New" pitchFamily="49" charset="0"/>
                <a:ea typeface="Gulim" pitchFamily="34" charset="-127"/>
              </a:rPr>
              <a:t>oldNode</a:t>
            </a: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-&gt;</a:t>
            </a:r>
            <a:r>
              <a:rPr lang="en-US" altLang="ko-KR" sz="2000" dirty="0" err="1">
                <a:latin typeface="Courier New" pitchFamily="49" charset="0"/>
                <a:ea typeface="Gulim" pitchFamily="34" charset="-127"/>
              </a:rPr>
              <a:t>prev</a:t>
            </a: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delete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;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57200" y="4648200"/>
            <a:ext cx="5867400" cy="3810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533400" y="3352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52232" name="Line 9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Oval 11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52268" name="Line 1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9" name="Line 1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52266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52264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52262" name="Line 2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Line 2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52260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52258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41" name="Line 30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242" name="Oval 31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2243" name="Rectangle 32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52256" name="Line 3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3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52254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46" name="Text Box 39"/>
          <p:cNvSpPr txBox="1">
            <a:spLocks noChangeArrowheads="1"/>
          </p:cNvSpPr>
          <p:nvPr/>
        </p:nvSpPr>
        <p:spPr bwMode="auto">
          <a:xfrm>
            <a:off x="2803525" y="37338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52247" name="Line 40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248" name="Line 41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249" name="Line 42"/>
          <p:cNvSpPr>
            <a:spLocks noChangeShapeType="1"/>
          </p:cNvSpPr>
          <p:nvPr/>
        </p:nvSpPr>
        <p:spPr bwMode="auto">
          <a:xfrm>
            <a:off x="4038600" y="2286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250" name="Line 43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251" name="Line 44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252" name="Text Box 45"/>
          <p:cNvSpPr txBox="1">
            <a:spLocks noChangeArrowheads="1"/>
          </p:cNvSpPr>
          <p:nvPr/>
        </p:nvSpPr>
        <p:spPr bwMode="auto">
          <a:xfrm>
            <a:off x="68580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ko-KR" sz="2400">
                <a:latin typeface="Times New Roman" pitchFamily="18" charset="0"/>
                <a:ea typeface="Gulim" pitchFamily="34" charset="-127"/>
              </a:rPr>
              <a:t>oldNode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2253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>
                <a:ea typeface="SimSun" pitchFamily="2" charset="-122"/>
              </a:rPr>
              <a:t>Deleting an element from a double linked list</a:t>
            </a: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457200" y="47244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  <a:ea typeface="SimSun" pitchFamily="2" charset="-122"/>
              </a:rPr>
              <a:t>oldNode=current;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  <a:ea typeface="SimSun" pitchFamily="2" charset="-122"/>
              </a:rPr>
              <a:t>oldNode-&gt;prev-&gt;next = oldNode-&gt;next; </a:t>
            </a:r>
            <a:endParaRPr lang="en-US" altLang="ko-KR" sz="2000">
              <a:latin typeface="Courier New" pitchFamily="49" charset="0"/>
              <a:ea typeface="Guli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  <a:ea typeface="SimSun" pitchFamily="2" charset="-122"/>
              </a:rPr>
              <a:t>oldNode-&gt;next-&gt;prev = oldNode-&gt;prev; </a:t>
            </a:r>
            <a:endParaRPr lang="en-US" altLang="ko-KR" sz="2000">
              <a:latin typeface="Courier New" pitchFamily="49" charset="0"/>
              <a:ea typeface="Guli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Gulim" pitchFamily="34" charset="-127"/>
              </a:rPr>
              <a:t>current = oldNode-&gt;prev;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Courier New" pitchFamily="49" charset="0"/>
                <a:ea typeface="SimSun" pitchFamily="2" charset="-122"/>
              </a:rPr>
              <a:t>delete oldNode;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5029200"/>
            <a:ext cx="5867400" cy="3810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533400" y="3352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58" name="Oval 11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53293" name="Line 1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Line 1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53291" name="Line 1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Line 1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53289" name="Line 19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Line 20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53287" name="Line 2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2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53285" name="Line 2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2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53283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2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65" name="Line 30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66" name="Oval 31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3267" name="Rectangle 32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53281" name="Line 3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3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53279" name="Line 3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Line 3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70" name="Text Box 39"/>
          <p:cNvSpPr txBox="1">
            <a:spLocks noChangeArrowheads="1"/>
          </p:cNvSpPr>
          <p:nvPr/>
        </p:nvSpPr>
        <p:spPr bwMode="auto">
          <a:xfrm>
            <a:off x="2803525" y="37338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53271" name="Line 40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72" name="Line 41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73" name="Line 42"/>
          <p:cNvSpPr>
            <a:spLocks noChangeShapeType="1"/>
          </p:cNvSpPr>
          <p:nvPr/>
        </p:nvSpPr>
        <p:spPr bwMode="auto">
          <a:xfrm>
            <a:off x="4038600" y="2286000"/>
            <a:ext cx="99060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74" name="Line 43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75" name="Line 44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76" name="Text Box 45"/>
          <p:cNvSpPr txBox="1">
            <a:spLocks noChangeArrowheads="1"/>
          </p:cNvSpPr>
          <p:nvPr/>
        </p:nvSpPr>
        <p:spPr bwMode="auto">
          <a:xfrm>
            <a:off x="68580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ko-KR" sz="2400" dirty="0" err="1">
                <a:latin typeface="Times New Roman" pitchFamily="18" charset="0"/>
                <a:ea typeface="Gulim" pitchFamily="34" charset="-127"/>
              </a:rPr>
              <a:t>oldNode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3277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78" name="Line 47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>
                <a:ea typeface="SimSun" pitchFamily="2" charset="-122"/>
              </a:rPr>
              <a:t>Deleting an element from a double linked list</a:t>
            </a:r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457200" y="47244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=current;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 =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-&gt;next; </a:t>
            </a:r>
            <a:endParaRPr lang="en-US" altLang="ko-KR" sz="2000" dirty="0">
              <a:latin typeface="Courier New" pitchFamily="49" charset="0"/>
              <a:ea typeface="Guli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 =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; </a:t>
            </a:r>
            <a:endParaRPr lang="en-US" altLang="ko-KR" sz="2000" dirty="0">
              <a:latin typeface="Courier New" pitchFamily="49" charset="0"/>
              <a:ea typeface="Guli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current = </a:t>
            </a:r>
            <a:r>
              <a:rPr lang="en-US" altLang="ko-KR" sz="2000" dirty="0" err="1">
                <a:latin typeface="Courier New" pitchFamily="49" charset="0"/>
                <a:ea typeface="Gulim" pitchFamily="34" charset="-127"/>
              </a:rPr>
              <a:t>oldNode</a:t>
            </a: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-&gt;</a:t>
            </a:r>
            <a:r>
              <a:rPr lang="en-US" altLang="ko-KR" sz="2000" dirty="0" err="1">
                <a:latin typeface="Courier New" pitchFamily="49" charset="0"/>
                <a:ea typeface="Gulim" pitchFamily="34" charset="-127"/>
              </a:rPr>
              <a:t>prev</a:t>
            </a: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delete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;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533400" y="3352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81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54317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54315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54313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54311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54309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54307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88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Oval 30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4290" name="Rectangle 31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54303" name="Line 3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Line 3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93" name="Text Box 38"/>
          <p:cNvSpPr txBox="1">
            <a:spLocks noChangeArrowheads="1"/>
          </p:cNvSpPr>
          <p:nvPr/>
        </p:nvSpPr>
        <p:spPr bwMode="auto">
          <a:xfrm>
            <a:off x="2803525" y="37338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54294" name="Line 39"/>
          <p:cNvSpPr>
            <a:spLocks noChangeShapeType="1"/>
          </p:cNvSpPr>
          <p:nvPr/>
        </p:nvSpPr>
        <p:spPr bwMode="auto">
          <a:xfrm flipV="1">
            <a:off x="3886200" y="37338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Line 40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41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7" name="Line 42"/>
          <p:cNvSpPr>
            <a:spLocks noChangeShapeType="1"/>
          </p:cNvSpPr>
          <p:nvPr/>
        </p:nvSpPr>
        <p:spPr bwMode="auto">
          <a:xfrm flipH="1">
            <a:off x="6096000" y="2667000"/>
            <a:ext cx="106680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43"/>
          <p:cNvSpPr txBox="1">
            <a:spLocks noChangeArrowheads="1"/>
          </p:cNvSpPr>
          <p:nvPr/>
        </p:nvSpPr>
        <p:spPr bwMode="auto">
          <a:xfrm>
            <a:off x="68580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ko-KR" sz="2400" dirty="0" err="1">
                <a:latin typeface="Times New Roman" pitchFamily="18" charset="0"/>
                <a:ea typeface="Gulim" pitchFamily="34" charset="-127"/>
              </a:rPr>
              <a:t>oldNode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4300" name="Line 45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457200" y="5410200"/>
            <a:ext cx="5867400" cy="3810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4302" name="Line 47"/>
          <p:cNvSpPr>
            <a:spLocks noChangeShapeType="1"/>
          </p:cNvSpPr>
          <p:nvPr/>
        </p:nvSpPr>
        <p:spPr bwMode="auto">
          <a:xfrm flipH="1">
            <a:off x="4343400" y="2667000"/>
            <a:ext cx="2743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r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371600"/>
          </a:xfrm>
        </p:spPr>
        <p:txBody>
          <a:bodyPr/>
          <a:lstStyle/>
          <a:p>
            <a:pPr algn="ctr"/>
            <a:r>
              <a:rPr lang="en-US" noProof="0" smtClean="0">
                <a:ea typeface="ＭＳ Ｐゴシック" pitchFamily="34" charset="-128"/>
              </a:rPr>
              <a:t>Implementation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>
                <a:ea typeface="SimSun" pitchFamily="2" charset="-122"/>
              </a:rPr>
              <a:t>Deleting an element from a double linked list</a:t>
            </a:r>
          </a:p>
        </p:txBody>
      </p:sp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457200" y="47244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=current;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 =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-&gt;next; </a:t>
            </a:r>
            <a:endParaRPr lang="en-US" altLang="ko-KR" sz="2000" dirty="0">
              <a:latin typeface="Courier New" pitchFamily="49" charset="0"/>
              <a:ea typeface="Guli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 =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; </a:t>
            </a:r>
            <a:endParaRPr lang="en-US" altLang="ko-KR" sz="2000" dirty="0">
              <a:latin typeface="Courier New" pitchFamily="49" charset="0"/>
              <a:ea typeface="Guli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current = </a:t>
            </a:r>
            <a:r>
              <a:rPr lang="en-US" altLang="ko-KR" sz="2000" dirty="0" err="1">
                <a:latin typeface="Courier New" pitchFamily="49" charset="0"/>
                <a:ea typeface="Gulim" pitchFamily="34" charset="-127"/>
              </a:rPr>
              <a:t>oldNode</a:t>
            </a: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-&gt;</a:t>
            </a:r>
            <a:r>
              <a:rPr lang="en-US" altLang="ko-KR" sz="2000" dirty="0" err="1">
                <a:latin typeface="Courier New" pitchFamily="49" charset="0"/>
                <a:ea typeface="Gulim" pitchFamily="34" charset="-127"/>
              </a:rPr>
              <a:t>prev</a:t>
            </a: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delete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;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533400" y="3352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5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55340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1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55338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9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55336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7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55334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5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55332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55330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2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Oval 30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5314" name="Rectangle 31"/>
          <p:cNvSpPr>
            <a:spLocks noChangeArrowheads="1"/>
          </p:cNvSpPr>
          <p:nvPr/>
        </p:nvSpPr>
        <p:spPr bwMode="auto">
          <a:xfrm>
            <a:off x="5029200" y="32766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715000" y="3276600"/>
            <a:ext cx="381000" cy="381000"/>
            <a:chOff x="1104" y="1008"/>
            <a:chExt cx="240" cy="240"/>
          </a:xfrm>
        </p:grpSpPr>
        <p:sp>
          <p:nvSpPr>
            <p:cNvPr id="55328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 flipH="1" flipV="1">
            <a:off x="5029200" y="3657600"/>
            <a:ext cx="381000" cy="381000"/>
            <a:chOff x="1104" y="1008"/>
            <a:chExt cx="240" cy="240"/>
          </a:xfrm>
        </p:grpSpPr>
        <p:sp>
          <p:nvSpPr>
            <p:cNvPr id="55326" name="Line 36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Line 37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7" name="Text Box 38"/>
          <p:cNvSpPr txBox="1">
            <a:spLocks noChangeArrowheads="1"/>
          </p:cNvSpPr>
          <p:nvPr/>
        </p:nvSpPr>
        <p:spPr bwMode="auto">
          <a:xfrm>
            <a:off x="2803525" y="37338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55318" name="Line 39"/>
          <p:cNvSpPr>
            <a:spLocks noChangeShapeType="1"/>
          </p:cNvSpPr>
          <p:nvPr/>
        </p:nvSpPr>
        <p:spPr bwMode="auto">
          <a:xfrm flipV="1">
            <a:off x="3352800" y="28956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40"/>
          <p:cNvSpPr>
            <a:spLocks noChangeShapeType="1"/>
          </p:cNvSpPr>
          <p:nvPr/>
        </p:nvSpPr>
        <p:spPr bwMode="auto">
          <a:xfrm flipH="1" flipV="1">
            <a:off x="4191000" y="2819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41"/>
          <p:cNvSpPr>
            <a:spLocks noChangeShapeType="1"/>
          </p:cNvSpPr>
          <p:nvPr/>
        </p:nvSpPr>
        <p:spPr bwMode="auto">
          <a:xfrm flipV="1">
            <a:off x="59436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Text Box 42"/>
          <p:cNvSpPr txBox="1">
            <a:spLocks noChangeArrowheads="1"/>
          </p:cNvSpPr>
          <p:nvPr/>
        </p:nvSpPr>
        <p:spPr bwMode="auto">
          <a:xfrm>
            <a:off x="68580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ko-KR" sz="2400" dirty="0" err="1">
                <a:latin typeface="Times New Roman" pitchFamily="18" charset="0"/>
                <a:ea typeface="Gulim" pitchFamily="34" charset="-127"/>
              </a:rPr>
              <a:t>oldNode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5323" name="Line 44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457200" y="5715000"/>
            <a:ext cx="5867400" cy="3810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5325" name="Line 46"/>
          <p:cNvSpPr>
            <a:spLocks noChangeShapeType="1"/>
          </p:cNvSpPr>
          <p:nvPr/>
        </p:nvSpPr>
        <p:spPr bwMode="auto">
          <a:xfrm flipH="1">
            <a:off x="4343400" y="2667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H="1" flipV="1">
            <a:off x="61722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>
                <a:ea typeface="SimSun" pitchFamily="2" charset="-122"/>
              </a:rPr>
              <a:t>Deleting an element from a double linked list</a:t>
            </a: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457200" y="47244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=current;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 =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-&gt;next; </a:t>
            </a:r>
            <a:endParaRPr lang="en-US" altLang="ko-KR" sz="2000" dirty="0">
              <a:latin typeface="Courier New" pitchFamily="49" charset="0"/>
              <a:ea typeface="Guli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-&gt;next-&gt;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 =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-&gt;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prev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; </a:t>
            </a:r>
            <a:endParaRPr lang="en-US" altLang="ko-KR" sz="2000" dirty="0">
              <a:latin typeface="Courier New" pitchFamily="49" charset="0"/>
              <a:ea typeface="Guli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current = </a:t>
            </a:r>
            <a:r>
              <a:rPr lang="en-US" altLang="ko-KR" sz="2000" dirty="0" err="1">
                <a:latin typeface="Courier New" pitchFamily="49" charset="0"/>
                <a:ea typeface="Gulim" pitchFamily="34" charset="-127"/>
              </a:rPr>
              <a:t>oldNode</a:t>
            </a: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-&gt;</a:t>
            </a:r>
            <a:r>
              <a:rPr lang="en-US" altLang="ko-KR" sz="2000" dirty="0" err="1">
                <a:latin typeface="Courier New" pitchFamily="49" charset="0"/>
                <a:ea typeface="Gulim" pitchFamily="34" charset="-127"/>
              </a:rPr>
              <a:t>prev</a:t>
            </a:r>
            <a:r>
              <a:rPr lang="en-US" altLang="ko-KR" sz="2000" dirty="0">
                <a:latin typeface="Courier New" pitchFamily="49" charset="0"/>
                <a:ea typeface="Gulim" pitchFamily="34" charset="-127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delete </a:t>
            </a:r>
            <a:r>
              <a:rPr lang="en-US" altLang="zh-CN" sz="2000" dirty="0" err="1">
                <a:latin typeface="Courier New" pitchFamily="49" charset="0"/>
                <a:ea typeface="SimSun" pitchFamily="2" charset="-122"/>
              </a:rPr>
              <a:t>oldNode</a:t>
            </a:r>
            <a:r>
              <a:rPr lang="en-US" altLang="zh-CN" sz="2000" dirty="0">
                <a:latin typeface="Courier New" pitchFamily="49" charset="0"/>
                <a:ea typeface="SimSun" pitchFamily="2" charset="-122"/>
              </a:rPr>
              <a:t>;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6096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31242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7010400" y="2057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533400" y="3352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head</a:t>
            </a:r>
          </a:p>
        </p:txBody>
      </p:sp>
      <p:sp>
        <p:nvSpPr>
          <p:cNvPr id="56327" name="Line 8"/>
          <p:cNvSpPr>
            <a:spLocks noChangeShapeType="1"/>
          </p:cNvSpPr>
          <p:nvPr/>
        </p:nvSpPr>
        <p:spPr bwMode="auto">
          <a:xfrm flipV="1">
            <a:off x="1524000" y="224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Line 9"/>
          <p:cNvSpPr>
            <a:spLocks noChangeShapeType="1"/>
          </p:cNvSpPr>
          <p:nvPr/>
        </p:nvSpPr>
        <p:spPr bwMode="auto">
          <a:xfrm flipH="1" flipV="1">
            <a:off x="609600" y="2819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Oval 10"/>
          <p:cNvSpPr>
            <a:spLocks noChangeAspect="1" noChangeArrowheads="1"/>
          </p:cNvSpPr>
          <p:nvPr/>
        </p:nvSpPr>
        <p:spPr bwMode="auto">
          <a:xfrm>
            <a:off x="78486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2057400"/>
            <a:ext cx="381000" cy="381000"/>
            <a:chOff x="1104" y="1008"/>
            <a:chExt cx="240" cy="240"/>
          </a:xfrm>
        </p:grpSpPr>
        <p:sp>
          <p:nvSpPr>
            <p:cNvPr id="56353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810000" y="2057400"/>
            <a:ext cx="381000" cy="381000"/>
            <a:chOff x="1104" y="1008"/>
            <a:chExt cx="240" cy="240"/>
          </a:xfrm>
        </p:grpSpPr>
        <p:sp>
          <p:nvSpPr>
            <p:cNvPr id="56351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96200" y="2057400"/>
            <a:ext cx="381000" cy="381000"/>
            <a:chOff x="1104" y="1008"/>
            <a:chExt cx="240" cy="240"/>
          </a:xfrm>
        </p:grpSpPr>
        <p:sp>
          <p:nvSpPr>
            <p:cNvPr id="56349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0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H="1" flipV="1">
            <a:off x="609600" y="2438400"/>
            <a:ext cx="381000" cy="381000"/>
            <a:chOff x="1104" y="1008"/>
            <a:chExt cx="240" cy="240"/>
          </a:xfrm>
        </p:grpSpPr>
        <p:sp>
          <p:nvSpPr>
            <p:cNvPr id="56347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8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 flipV="1">
            <a:off x="3124200" y="2438400"/>
            <a:ext cx="381000" cy="381000"/>
            <a:chOff x="1104" y="1008"/>
            <a:chExt cx="240" cy="240"/>
          </a:xfrm>
        </p:grpSpPr>
        <p:sp>
          <p:nvSpPr>
            <p:cNvPr id="56345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6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7010400" y="2438400"/>
            <a:ext cx="381000" cy="381000"/>
            <a:chOff x="1104" y="1008"/>
            <a:chExt cx="240" cy="240"/>
          </a:xfrm>
        </p:grpSpPr>
        <p:sp>
          <p:nvSpPr>
            <p:cNvPr id="56343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4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6" name="Line 29"/>
          <p:cNvSpPr>
            <a:spLocks noChangeShapeType="1"/>
          </p:cNvSpPr>
          <p:nvPr/>
        </p:nvSpPr>
        <p:spPr bwMode="auto">
          <a:xfrm flipH="1">
            <a:off x="1676400" y="26289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7" name="Oval 30"/>
          <p:cNvSpPr>
            <a:spLocks noChangeAspect="1" noChangeArrowheads="1"/>
          </p:cNvSpPr>
          <p:nvPr/>
        </p:nvSpPr>
        <p:spPr bwMode="auto">
          <a:xfrm>
            <a:off x="762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6338" name="Text Box 31"/>
          <p:cNvSpPr txBox="1">
            <a:spLocks noChangeArrowheads="1"/>
          </p:cNvSpPr>
          <p:nvPr/>
        </p:nvSpPr>
        <p:spPr bwMode="auto">
          <a:xfrm>
            <a:off x="2803525" y="37338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current</a:t>
            </a:r>
          </a:p>
        </p:txBody>
      </p:sp>
      <p:sp>
        <p:nvSpPr>
          <p:cNvPr id="56339" name="Line 32"/>
          <p:cNvSpPr>
            <a:spLocks noChangeShapeType="1"/>
          </p:cNvSpPr>
          <p:nvPr/>
        </p:nvSpPr>
        <p:spPr bwMode="auto">
          <a:xfrm flipV="1">
            <a:off x="3352800" y="28956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40" name="Line 33"/>
          <p:cNvSpPr>
            <a:spLocks noChangeShapeType="1"/>
          </p:cNvSpPr>
          <p:nvPr/>
        </p:nvSpPr>
        <p:spPr bwMode="auto">
          <a:xfrm>
            <a:off x="4038600" y="220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457200" y="6019800"/>
            <a:ext cx="5867400" cy="38100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folHlink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6342" name="Line 35"/>
          <p:cNvSpPr>
            <a:spLocks noChangeShapeType="1"/>
          </p:cNvSpPr>
          <p:nvPr/>
        </p:nvSpPr>
        <p:spPr bwMode="auto">
          <a:xfrm flipH="1">
            <a:off x="4343400" y="2667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ChangeArrowheads="1"/>
          </p:cNvSpPr>
          <p:nvPr/>
        </p:nvSpPr>
        <p:spPr bwMode="auto">
          <a:xfrm>
            <a:off x="1066800" y="1981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a</a:t>
            </a: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048000" y="1981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b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5029200" y="1981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c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7010400" y="19812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SimSun" pitchFamily="2" charset="-122"/>
              </a:rPr>
              <a:t>d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536575" y="35052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SimSun" pitchFamily="2" charset="-122"/>
              </a:rPr>
              <a:t>first</a:t>
            </a:r>
          </a:p>
        </p:txBody>
      </p:sp>
      <p:sp>
        <p:nvSpPr>
          <p:cNvPr id="57350" name="Line 7"/>
          <p:cNvSpPr>
            <a:spLocks noChangeShapeType="1"/>
          </p:cNvSpPr>
          <p:nvPr/>
        </p:nvSpPr>
        <p:spPr bwMode="auto">
          <a:xfrm>
            <a:off x="1981200" y="2171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Line 8"/>
          <p:cNvSpPr>
            <a:spLocks noChangeShapeType="1"/>
          </p:cNvSpPr>
          <p:nvPr/>
        </p:nvSpPr>
        <p:spPr bwMode="auto">
          <a:xfrm>
            <a:off x="3962400" y="2171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 flipV="1">
            <a:off x="838200" y="2819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5943600" y="2171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52600" y="1981200"/>
            <a:ext cx="381000" cy="381000"/>
            <a:chOff x="1104" y="1008"/>
            <a:chExt cx="240" cy="240"/>
          </a:xfrm>
        </p:grpSpPr>
        <p:sp>
          <p:nvSpPr>
            <p:cNvPr id="57386" name="Line 12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7" name="Line 13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733800" y="1981200"/>
            <a:ext cx="381000" cy="381000"/>
            <a:chOff x="1104" y="1008"/>
            <a:chExt cx="240" cy="240"/>
          </a:xfrm>
        </p:grpSpPr>
        <p:sp>
          <p:nvSpPr>
            <p:cNvPr id="57384" name="Line 15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5" name="Line 16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715000" y="1981200"/>
            <a:ext cx="381000" cy="381000"/>
            <a:chOff x="1104" y="1008"/>
            <a:chExt cx="240" cy="240"/>
          </a:xfrm>
        </p:grpSpPr>
        <p:sp>
          <p:nvSpPr>
            <p:cNvPr id="57382" name="Line 18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19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696200" y="1981200"/>
            <a:ext cx="381000" cy="381000"/>
            <a:chOff x="1104" y="1008"/>
            <a:chExt cx="240" cy="240"/>
          </a:xfrm>
        </p:grpSpPr>
        <p:sp>
          <p:nvSpPr>
            <p:cNvPr id="57380" name="Line 21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22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 flipV="1">
            <a:off x="1066800" y="2362200"/>
            <a:ext cx="381000" cy="381000"/>
            <a:chOff x="1104" y="1008"/>
            <a:chExt cx="240" cy="240"/>
          </a:xfrm>
        </p:grpSpPr>
        <p:sp>
          <p:nvSpPr>
            <p:cNvPr id="57378" name="Line 24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25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3048000" y="2362200"/>
            <a:ext cx="381000" cy="381000"/>
            <a:chOff x="1104" y="1008"/>
            <a:chExt cx="240" cy="240"/>
          </a:xfrm>
        </p:grpSpPr>
        <p:sp>
          <p:nvSpPr>
            <p:cNvPr id="57376" name="Line 27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28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 flipH="1" flipV="1">
            <a:off x="5029200" y="2362200"/>
            <a:ext cx="381000" cy="381000"/>
            <a:chOff x="1104" y="1008"/>
            <a:chExt cx="240" cy="240"/>
          </a:xfrm>
        </p:grpSpPr>
        <p:sp>
          <p:nvSpPr>
            <p:cNvPr id="57374" name="Line 30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5" name="Line 31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 flipH="1" flipV="1">
            <a:off x="7010400" y="2362200"/>
            <a:ext cx="381000" cy="381000"/>
            <a:chOff x="1104" y="1008"/>
            <a:chExt cx="240" cy="240"/>
          </a:xfrm>
        </p:grpSpPr>
        <p:sp>
          <p:nvSpPr>
            <p:cNvPr id="57372" name="Line 33"/>
            <p:cNvSpPr>
              <a:spLocks noChangeShapeType="1"/>
            </p:cNvSpPr>
            <p:nvPr/>
          </p:nvSpPr>
          <p:spPr bwMode="auto">
            <a:xfrm>
              <a:off x="1104" y="10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3" name="Line 34"/>
            <p:cNvSpPr>
              <a:spLocks noChangeShapeType="1"/>
            </p:cNvSpPr>
            <p:nvPr/>
          </p:nvSpPr>
          <p:spPr bwMode="auto">
            <a:xfrm rot="-5400000">
              <a:off x="1224" y="11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62" name="Line 35"/>
          <p:cNvSpPr>
            <a:spLocks noChangeShapeType="1"/>
          </p:cNvSpPr>
          <p:nvPr/>
        </p:nvSpPr>
        <p:spPr bwMode="auto">
          <a:xfrm flipH="1">
            <a:off x="2133600" y="25717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36"/>
          <p:cNvSpPr>
            <a:spLocks noChangeShapeType="1"/>
          </p:cNvSpPr>
          <p:nvPr/>
        </p:nvSpPr>
        <p:spPr bwMode="auto">
          <a:xfrm flipH="1">
            <a:off x="4114800" y="25717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37"/>
          <p:cNvSpPr>
            <a:spLocks noChangeShapeType="1"/>
          </p:cNvSpPr>
          <p:nvPr/>
        </p:nvSpPr>
        <p:spPr bwMode="auto">
          <a:xfrm flipH="1">
            <a:off x="6096000" y="25717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Line 38"/>
          <p:cNvSpPr>
            <a:spLocks noChangeShapeType="1"/>
          </p:cNvSpPr>
          <p:nvPr/>
        </p:nvSpPr>
        <p:spPr bwMode="auto">
          <a:xfrm flipV="1">
            <a:off x="79248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39"/>
          <p:cNvSpPr>
            <a:spLocks noChangeShapeType="1"/>
          </p:cNvSpPr>
          <p:nvPr/>
        </p:nvSpPr>
        <p:spPr bwMode="auto">
          <a:xfrm flipH="1">
            <a:off x="1295400" y="1676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7" name="Line 40"/>
          <p:cNvSpPr>
            <a:spLocks noChangeShapeType="1"/>
          </p:cNvSpPr>
          <p:nvPr/>
        </p:nvSpPr>
        <p:spPr bwMode="auto">
          <a:xfrm>
            <a:off x="12954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68" name="Line 41"/>
          <p:cNvSpPr>
            <a:spLocks noChangeShapeType="1"/>
          </p:cNvSpPr>
          <p:nvPr/>
        </p:nvSpPr>
        <p:spPr bwMode="auto">
          <a:xfrm>
            <a:off x="12192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07" name="Rectangle 4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noProof="0">
                <a:ea typeface="宋体" charset="0"/>
                <a:cs typeface="宋体" charset="0"/>
              </a:rPr>
              <a:t>Circular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3"/>
          <p:cNvSpPr txBox="1">
            <a:spLocks noChangeArrowheads="1"/>
          </p:cNvSpPr>
          <p:nvPr/>
        </p:nvSpPr>
        <p:spPr bwMode="auto">
          <a:xfrm>
            <a:off x="762000" y="2551113"/>
            <a:ext cx="8001000" cy="2893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</a:rPr>
              <a:t>A sorted </a:t>
            </a:r>
            <a:r>
              <a:rPr lang="en-US" altLang="zh-CN" sz="2800" dirty="0" smtClean="0">
                <a:latin typeface="Times New Roman" pitchFamily="18" charset="0"/>
                <a:ea typeface="SimSun" pitchFamily="2" charset="-122"/>
              </a:rPr>
              <a:t>linked 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</a:rPr>
              <a:t>list is one in which items are in sorted order. It can be derived from a list class</a:t>
            </a:r>
            <a:r>
              <a:rPr lang="en-US" altLang="zh-CN" sz="2800" dirty="0" smtClean="0">
                <a:latin typeface="Times New Roman" pitchFamily="18" charset="0"/>
                <a:ea typeface="SimSun" pitchFamily="2" charset="-12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  <a:ea typeface="SimSun" pitchFamily="2" charset="-122"/>
              </a:rPr>
              <a:t>What is improved?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SimSun" pitchFamily="2" charset="-122"/>
              </a:rPr>
              <a:t>InsertNode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SimSun" pitchFamily="2" charset="-122"/>
              </a:rPr>
              <a:t>operation?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No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SimSun" pitchFamily="2" charset="-122"/>
              </a:rPr>
              <a:t>DeleteNode</a:t>
            </a:r>
            <a:r>
              <a:rPr lang="en-US" altLang="zh-CN" sz="2800" dirty="0" smtClean="0">
                <a:latin typeface="Times New Roman" pitchFamily="18" charset="0"/>
                <a:ea typeface="SimSun" pitchFamily="2" charset="-122"/>
              </a:rPr>
              <a:t> &amp; </a:t>
            </a:r>
            <a:r>
              <a:rPr lang="en-US" altLang="zh-CN" sz="2800" dirty="0" err="1" smtClean="0">
                <a:latin typeface="Times New Roman" pitchFamily="18" charset="0"/>
                <a:ea typeface="SimSun" pitchFamily="2" charset="-122"/>
              </a:rPr>
              <a:t>SearchNode</a:t>
            </a:r>
            <a:r>
              <a:rPr lang="en-US" altLang="zh-CN" sz="2800" dirty="0" smtClean="0">
                <a:latin typeface="Times New Roman" pitchFamily="18" charset="0"/>
                <a:ea typeface="SimSun" pitchFamily="2" charset="-122"/>
              </a:rPr>
              <a:t> operations? 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itchFamily="18" charset="0"/>
                <a:ea typeface="SimSun" pitchFamily="2" charset="-122"/>
              </a:rPr>
              <a:t>Yes</a:t>
            </a:r>
            <a:endParaRPr lang="en-US" altLang="zh-CN" sz="2800" dirty="0">
              <a:solidFill>
                <a:srgbClr val="00B05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noProof="0" smtClean="0">
                <a:ea typeface="宋体" charset="-122"/>
              </a:rPr>
              <a:t>Sorted Linked List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3400" y="1981200"/>
            <a:ext cx="7848600" cy="2362200"/>
            <a:chOff x="533400" y="1981200"/>
            <a:chExt cx="7848600" cy="2362200"/>
          </a:xfrm>
        </p:grpSpPr>
        <p:sp>
          <p:nvSpPr>
            <p:cNvPr id="83970" name="Rectangle 4"/>
            <p:cNvSpPr>
              <a:spLocks noChangeArrowheads="1"/>
            </p:cNvSpPr>
            <p:nvPr/>
          </p:nvSpPr>
          <p:spPr bwMode="auto">
            <a:xfrm>
              <a:off x="533400" y="19812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PMingLiU" pitchFamily="18" charset="-120"/>
                </a:rPr>
                <a:t>Q</a:t>
              </a:r>
            </a:p>
          </p:txBody>
        </p:sp>
        <p:sp>
          <p:nvSpPr>
            <p:cNvPr id="83971" name="Line 5"/>
            <p:cNvSpPr>
              <a:spLocks noChangeShapeType="1"/>
            </p:cNvSpPr>
            <p:nvPr/>
          </p:nvSpPr>
          <p:spPr bwMode="auto">
            <a:xfrm>
              <a:off x="1143000" y="2286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2" name="Rectangle 6"/>
            <p:cNvSpPr>
              <a:spLocks noChangeArrowheads="1"/>
            </p:cNvSpPr>
            <p:nvPr/>
          </p:nvSpPr>
          <p:spPr bwMode="auto">
            <a:xfrm>
              <a:off x="1524000" y="19812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PMingLiU" pitchFamily="18" charset="-120"/>
                </a:rPr>
                <a:t>U</a:t>
              </a:r>
            </a:p>
          </p:txBody>
        </p:sp>
        <p:sp>
          <p:nvSpPr>
            <p:cNvPr id="83973" name="Line 7"/>
            <p:cNvSpPr>
              <a:spLocks noChangeShapeType="1"/>
            </p:cNvSpPr>
            <p:nvPr/>
          </p:nvSpPr>
          <p:spPr bwMode="auto">
            <a:xfrm>
              <a:off x="2133600" y="2286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Rectangle 8"/>
            <p:cNvSpPr>
              <a:spLocks noChangeArrowheads="1"/>
            </p:cNvSpPr>
            <p:nvPr/>
          </p:nvSpPr>
          <p:spPr bwMode="auto">
            <a:xfrm>
              <a:off x="2514600" y="19812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PMingLiU" pitchFamily="18" charset="-120"/>
                </a:rPr>
                <a:t>E</a:t>
              </a:r>
            </a:p>
          </p:txBody>
        </p:sp>
        <p:sp>
          <p:nvSpPr>
            <p:cNvPr id="83975" name="Line 9"/>
            <p:cNvSpPr>
              <a:spLocks noChangeShapeType="1"/>
            </p:cNvSpPr>
            <p:nvPr/>
          </p:nvSpPr>
          <p:spPr bwMode="auto">
            <a:xfrm>
              <a:off x="3124200" y="2286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Rectangle 10"/>
            <p:cNvSpPr>
              <a:spLocks noChangeArrowheads="1"/>
            </p:cNvSpPr>
            <p:nvPr/>
          </p:nvSpPr>
          <p:spPr bwMode="auto">
            <a:xfrm>
              <a:off x="3505200" y="19812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>
                  <a:latin typeface="Times New Roman" pitchFamily="18" charset="0"/>
                  <a:ea typeface="PMingLiU" pitchFamily="18" charset="-120"/>
                </a:rPr>
                <a:t>E</a:t>
              </a:r>
            </a:p>
          </p:txBody>
        </p:sp>
        <p:sp>
          <p:nvSpPr>
            <p:cNvPr id="83977" name="Rectangle 23"/>
            <p:cNvSpPr>
              <a:spLocks noChangeArrowheads="1"/>
            </p:cNvSpPr>
            <p:nvPr/>
          </p:nvSpPr>
          <p:spPr bwMode="auto">
            <a:xfrm>
              <a:off x="3505200" y="28956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fr-FR" sz="2400" b="1">
                  <a:latin typeface="Times New Roman" pitchFamily="18" charset="0"/>
                  <a:ea typeface="PMingLiU" pitchFamily="18" charset="-120"/>
                </a:rPr>
                <a:t>S</a:t>
              </a:r>
            </a:p>
          </p:txBody>
        </p:sp>
        <p:sp>
          <p:nvSpPr>
            <p:cNvPr id="83978" name="Line 24"/>
            <p:cNvSpPr>
              <a:spLocks noChangeShapeType="1"/>
            </p:cNvSpPr>
            <p:nvPr/>
          </p:nvSpPr>
          <p:spPr bwMode="auto">
            <a:xfrm>
              <a:off x="4114800" y="3200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9" name="Rectangle 25"/>
            <p:cNvSpPr>
              <a:spLocks noChangeArrowheads="1"/>
            </p:cNvSpPr>
            <p:nvPr/>
          </p:nvSpPr>
          <p:spPr bwMode="auto">
            <a:xfrm>
              <a:off x="4495800" y="28956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fr-FR" sz="2400" b="1">
                  <a:latin typeface="Times New Roman" pitchFamily="18" charset="0"/>
                  <a:ea typeface="PMingLiU" pitchFamily="18" charset="-120"/>
                </a:rPr>
                <a:t>T</a:t>
              </a:r>
            </a:p>
          </p:txBody>
        </p:sp>
        <p:sp>
          <p:nvSpPr>
            <p:cNvPr id="83980" name="Line 26"/>
            <p:cNvSpPr>
              <a:spLocks noChangeShapeType="1"/>
            </p:cNvSpPr>
            <p:nvPr/>
          </p:nvSpPr>
          <p:spPr bwMode="auto">
            <a:xfrm>
              <a:off x="5105400" y="3200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Rectangle 27"/>
            <p:cNvSpPr>
              <a:spLocks noChangeArrowheads="1"/>
            </p:cNvSpPr>
            <p:nvPr/>
          </p:nvSpPr>
          <p:spPr bwMode="auto">
            <a:xfrm>
              <a:off x="5486400" y="28956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fr-FR" sz="2400" b="1">
                  <a:latin typeface="Times New Roman" pitchFamily="18" charset="0"/>
                  <a:ea typeface="PMingLiU" pitchFamily="18" charset="-120"/>
                </a:rPr>
                <a:t>I</a:t>
              </a:r>
            </a:p>
          </p:txBody>
        </p:sp>
        <p:sp>
          <p:nvSpPr>
            <p:cNvPr id="83982" name="Line 35"/>
            <p:cNvSpPr>
              <a:spLocks noChangeShapeType="1"/>
            </p:cNvSpPr>
            <p:nvPr/>
          </p:nvSpPr>
          <p:spPr bwMode="auto">
            <a:xfrm>
              <a:off x="3810000" y="2514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Rectangle 23"/>
            <p:cNvSpPr>
              <a:spLocks noChangeArrowheads="1"/>
            </p:cNvSpPr>
            <p:nvPr/>
          </p:nvSpPr>
          <p:spPr bwMode="auto">
            <a:xfrm>
              <a:off x="5486400" y="38100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fr-FR" sz="2400" b="1">
                  <a:latin typeface="Times New Roman" pitchFamily="18" charset="0"/>
                  <a:ea typeface="PMingLiU" pitchFamily="18" charset="-120"/>
                </a:rPr>
                <a:t>O</a:t>
              </a:r>
            </a:p>
          </p:txBody>
        </p:sp>
        <p:sp>
          <p:nvSpPr>
            <p:cNvPr id="83984" name="Line 24"/>
            <p:cNvSpPr>
              <a:spLocks noChangeShapeType="1"/>
            </p:cNvSpPr>
            <p:nvPr/>
          </p:nvSpPr>
          <p:spPr bwMode="auto">
            <a:xfrm>
              <a:off x="60960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5" name="Rectangle 25"/>
            <p:cNvSpPr>
              <a:spLocks noChangeArrowheads="1"/>
            </p:cNvSpPr>
            <p:nvPr/>
          </p:nvSpPr>
          <p:spPr bwMode="auto">
            <a:xfrm>
              <a:off x="6477000" y="38100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fr-FR" sz="2400" b="1">
                  <a:latin typeface="Times New Roman" pitchFamily="18" charset="0"/>
                  <a:ea typeface="PMingLiU" pitchFamily="18" charset="-120"/>
                </a:rPr>
                <a:t>N</a:t>
              </a:r>
            </a:p>
          </p:txBody>
        </p:sp>
        <p:sp>
          <p:nvSpPr>
            <p:cNvPr id="83986" name="Line 26"/>
            <p:cNvSpPr>
              <a:spLocks noChangeShapeType="1"/>
            </p:cNvSpPr>
            <p:nvPr/>
          </p:nvSpPr>
          <p:spPr bwMode="auto">
            <a:xfrm>
              <a:off x="70866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7" name="Rectangle 27"/>
            <p:cNvSpPr>
              <a:spLocks noChangeArrowheads="1"/>
            </p:cNvSpPr>
            <p:nvPr/>
          </p:nvSpPr>
          <p:spPr bwMode="auto">
            <a:xfrm>
              <a:off x="7467600" y="38100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fr-FR" sz="2400" b="1">
                  <a:latin typeface="Times New Roman" pitchFamily="18" charset="0"/>
                  <a:ea typeface="PMingLiU" pitchFamily="18" charset="-120"/>
                </a:rPr>
                <a:t>S</a:t>
              </a:r>
            </a:p>
          </p:txBody>
        </p:sp>
        <p:sp>
          <p:nvSpPr>
            <p:cNvPr id="83988" name="Line 28"/>
            <p:cNvSpPr>
              <a:spLocks noChangeShapeType="1"/>
            </p:cNvSpPr>
            <p:nvPr/>
          </p:nvSpPr>
          <p:spPr bwMode="auto">
            <a:xfrm>
              <a:off x="7924800" y="4114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Line 29"/>
            <p:cNvSpPr>
              <a:spLocks noChangeShapeType="1"/>
            </p:cNvSpPr>
            <p:nvPr/>
          </p:nvSpPr>
          <p:spPr bwMode="auto">
            <a:xfrm>
              <a:off x="8305800" y="3886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0" name="Line 30"/>
            <p:cNvSpPr>
              <a:spLocks noChangeShapeType="1"/>
            </p:cNvSpPr>
            <p:nvPr/>
          </p:nvSpPr>
          <p:spPr bwMode="auto">
            <a:xfrm>
              <a:off x="8382000" y="40386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1" name="Line 35"/>
            <p:cNvSpPr>
              <a:spLocks noChangeShapeType="1"/>
            </p:cNvSpPr>
            <p:nvPr/>
          </p:nvSpPr>
          <p:spPr bwMode="auto">
            <a:xfrm>
              <a:off x="5791200" y="3429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A Simple Linked List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2590800"/>
          </a:xfrm>
        </p:spPr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We use two classes: </a:t>
            </a:r>
            <a:r>
              <a:rPr lang="en-US" altLang="zh-CN" b="1" noProof="0" smtClean="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Node</a:t>
            </a:r>
            <a:r>
              <a:rPr lang="en-US" altLang="zh-CN" noProof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noProof="0" smtClean="0">
                <a:ea typeface="SimSun" pitchFamily="2" charset="-122"/>
              </a:rPr>
              <a:t>and </a:t>
            </a:r>
            <a:r>
              <a:rPr lang="en-US" altLang="zh-CN" b="1" noProof="0" smtClean="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List</a:t>
            </a:r>
          </a:p>
          <a:p>
            <a:r>
              <a:rPr lang="en-US" altLang="zh-CN" noProof="0" smtClean="0">
                <a:ea typeface="SimSun" pitchFamily="2" charset="-122"/>
              </a:rPr>
              <a:t>Declare </a:t>
            </a:r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Node </a:t>
            </a:r>
            <a:r>
              <a:rPr lang="en-US" altLang="zh-CN" noProof="0" smtClean="0">
                <a:ea typeface="SimSun" pitchFamily="2" charset="-122"/>
              </a:rPr>
              <a:t>class for the nodes</a:t>
            </a:r>
          </a:p>
          <a:p>
            <a:pPr lvl="1"/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data</a:t>
            </a:r>
            <a:r>
              <a:rPr lang="en-US" altLang="zh-CN" noProof="0" smtClean="0">
                <a:ea typeface="SimSun" pitchFamily="2" charset="-122"/>
              </a:rPr>
              <a:t>: </a:t>
            </a:r>
            <a:r>
              <a:rPr lang="en-US" altLang="zh-CN" noProof="0" smtClean="0">
                <a:solidFill>
                  <a:schemeClr val="accent2"/>
                </a:solidFill>
                <a:latin typeface="Courier New" pitchFamily="49" charset="0"/>
                <a:ea typeface="SimSun" pitchFamily="2" charset="-122"/>
              </a:rPr>
              <a:t>double</a:t>
            </a:r>
            <a:r>
              <a:rPr lang="en-US" altLang="zh-CN" noProof="0" smtClean="0">
                <a:ea typeface="SimSun" pitchFamily="2" charset="-122"/>
              </a:rPr>
              <a:t>-type data in this example</a:t>
            </a:r>
          </a:p>
          <a:p>
            <a:pPr lvl="1"/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next</a:t>
            </a:r>
            <a:r>
              <a:rPr lang="en-US" altLang="zh-CN" noProof="0" smtClean="0">
                <a:ea typeface="SimSun" pitchFamily="2" charset="-122"/>
              </a:rPr>
              <a:t>: a pointer to the next node in the list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333500" y="4313238"/>
            <a:ext cx="4819650" cy="14779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i="1"/>
              <a:t>class Node {</a:t>
            </a:r>
          </a:p>
          <a:p>
            <a:r>
              <a:rPr lang="en-US" altLang="zh-CN" b="1" i="1"/>
              <a:t>public:</a:t>
            </a:r>
          </a:p>
          <a:p>
            <a:r>
              <a:rPr lang="en-US" altLang="zh-CN" b="1" i="1"/>
              <a:t>	double	data;	// data</a:t>
            </a:r>
          </a:p>
          <a:p>
            <a:r>
              <a:rPr lang="en-US" altLang="zh-CN" b="1" i="1"/>
              <a:t>	Node*	next;	// pointer to next</a:t>
            </a:r>
          </a:p>
          <a:p>
            <a:r>
              <a:rPr lang="en-US" altLang="zh-CN" b="1" i="1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A Simple Linked List Class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noProof="0" smtClean="0">
                <a:ea typeface="SimSun" pitchFamily="2" charset="-122"/>
              </a:rPr>
              <a:t>Declare </a:t>
            </a:r>
            <a:r>
              <a:rPr lang="en-US" altLang="zh-CN" sz="2400" noProof="0" smtClean="0">
                <a:latin typeface="Courier New" pitchFamily="49" charset="0"/>
                <a:ea typeface="SimSun" pitchFamily="2" charset="-122"/>
              </a:rPr>
              <a:t>List</a:t>
            </a:r>
            <a:r>
              <a:rPr lang="en-US" altLang="zh-CN" sz="2400" noProof="0" smtClean="0">
                <a:ea typeface="SimSun" pitchFamily="2" charset="-122"/>
              </a:rPr>
              <a:t>, which contains</a:t>
            </a:r>
          </a:p>
          <a:p>
            <a:pPr lvl="1">
              <a:lnSpc>
                <a:spcPct val="90000"/>
              </a:lnSpc>
            </a:pPr>
            <a:r>
              <a:rPr lang="en-US" altLang="zh-CN" sz="2000" noProof="0" smtClean="0">
                <a:latin typeface="Courier New" pitchFamily="49" charset="0"/>
                <a:ea typeface="SimSun" pitchFamily="2" charset="-122"/>
              </a:rPr>
              <a:t>head</a:t>
            </a:r>
            <a:r>
              <a:rPr lang="en-US" altLang="zh-CN" sz="2000" noProof="0" smtClean="0">
                <a:ea typeface="SimSun" pitchFamily="2" charset="-122"/>
              </a:rPr>
              <a:t>: a pointer to the first node in the list. 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2000" noProof="0" smtClean="0">
                <a:ea typeface="SimSun" pitchFamily="2" charset="-122"/>
              </a:rPr>
              <a:t>    Since the list is empty initially, </a:t>
            </a:r>
            <a:r>
              <a:rPr lang="en-US" altLang="zh-CN" sz="2000" noProof="0" smtClean="0">
                <a:latin typeface="Courier New" pitchFamily="49" charset="0"/>
                <a:ea typeface="SimSun" pitchFamily="2" charset="-122"/>
              </a:rPr>
              <a:t>head</a:t>
            </a:r>
            <a:r>
              <a:rPr lang="en-US" altLang="zh-CN" sz="2000" noProof="0" smtClean="0">
                <a:ea typeface="SimSun" pitchFamily="2" charset="-122"/>
              </a:rPr>
              <a:t> is set to </a:t>
            </a:r>
            <a:r>
              <a:rPr lang="en-US" altLang="zh-CN" sz="2000" noProof="0" smtClean="0">
                <a:latin typeface="Courier New" pitchFamily="49" charset="0"/>
                <a:ea typeface="SimSun" pitchFamily="2" charset="-122"/>
              </a:rPr>
              <a:t>NULL</a:t>
            </a: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1577975" y="3106738"/>
            <a:ext cx="5724525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600" b="1" i="1" dirty="0"/>
              <a:t>class List {</a:t>
            </a:r>
          </a:p>
          <a:p>
            <a:r>
              <a:rPr lang="en-US" altLang="zh-CN" sz="1600" b="1" i="1" dirty="0"/>
              <a:t>public:</a:t>
            </a:r>
          </a:p>
          <a:p>
            <a:r>
              <a:rPr lang="en-US" altLang="zh-CN" sz="1600" b="1" i="1" dirty="0"/>
              <a:t>	List(void) { </a:t>
            </a:r>
            <a:r>
              <a:rPr lang="en-US" altLang="zh-CN" sz="1600" b="1" i="1" dirty="0">
                <a:solidFill>
                  <a:srgbClr val="FF0000"/>
                </a:solidFill>
              </a:rPr>
              <a:t>head = NULL; </a:t>
            </a:r>
            <a:r>
              <a:rPr lang="en-US" altLang="zh-CN" sz="1600" b="1" i="1" dirty="0"/>
              <a:t>}	// constructor</a:t>
            </a:r>
          </a:p>
          <a:p>
            <a:r>
              <a:rPr lang="en-US" altLang="zh-CN" sz="1600" b="1" i="1" dirty="0"/>
              <a:t>	~List(void);		// destructor</a:t>
            </a:r>
          </a:p>
          <a:p>
            <a:endParaRPr lang="en-US" altLang="zh-CN" sz="1600" b="1" i="1" dirty="0"/>
          </a:p>
          <a:p>
            <a:r>
              <a:rPr lang="en-US" altLang="zh-CN" sz="1600" b="1" i="1" dirty="0"/>
              <a:t>	</a:t>
            </a:r>
            <a:r>
              <a:rPr lang="en-US" altLang="zh-CN" sz="1600" b="1" i="1" dirty="0" err="1"/>
              <a:t>bool</a:t>
            </a:r>
            <a:r>
              <a:rPr lang="en-US" altLang="zh-CN" sz="1600" b="1" i="1" dirty="0"/>
              <a:t> </a:t>
            </a:r>
            <a:r>
              <a:rPr lang="en-US" altLang="zh-CN" sz="1600" b="1" i="1" dirty="0" err="1"/>
              <a:t>IsEmpty</a:t>
            </a:r>
            <a:r>
              <a:rPr lang="en-US" altLang="zh-CN" sz="1600" b="1" i="1" dirty="0"/>
              <a:t>() { return head == NULL; }</a:t>
            </a:r>
          </a:p>
          <a:p>
            <a:r>
              <a:rPr lang="en-US" altLang="zh-CN" sz="1600" b="1" i="1" dirty="0"/>
              <a:t>	Node* </a:t>
            </a:r>
            <a:r>
              <a:rPr lang="en-US" altLang="zh-CN" sz="1600" b="1" i="1" dirty="0" err="1"/>
              <a:t>InsertNode</a:t>
            </a:r>
            <a:r>
              <a:rPr lang="en-US" altLang="zh-CN" sz="1600" b="1" i="1" dirty="0"/>
              <a:t>(</a:t>
            </a:r>
            <a:r>
              <a:rPr lang="en-US" altLang="zh-CN" sz="1600" b="1" i="1" dirty="0" err="1"/>
              <a:t>int</a:t>
            </a:r>
            <a:r>
              <a:rPr lang="en-US" altLang="zh-CN" sz="1600" b="1" i="1" dirty="0"/>
              <a:t> index, double x);	</a:t>
            </a:r>
          </a:p>
          <a:p>
            <a:r>
              <a:rPr lang="en-US" altLang="zh-CN" sz="1600" b="1" i="1" dirty="0"/>
              <a:t>	</a:t>
            </a:r>
            <a:r>
              <a:rPr lang="en-US" altLang="zh-CN" sz="1600" b="1" i="1" dirty="0" err="1"/>
              <a:t>int</a:t>
            </a:r>
            <a:r>
              <a:rPr lang="en-US" altLang="zh-CN" sz="1600" b="1" i="1" dirty="0"/>
              <a:t> </a:t>
            </a:r>
            <a:r>
              <a:rPr lang="en-US" altLang="zh-CN" sz="1600" b="1" i="1" dirty="0" err="1"/>
              <a:t>FindNode</a:t>
            </a:r>
            <a:r>
              <a:rPr lang="en-US" altLang="zh-CN" sz="1600" b="1" i="1" dirty="0"/>
              <a:t>(double x);	</a:t>
            </a:r>
          </a:p>
          <a:p>
            <a:r>
              <a:rPr lang="en-US" altLang="zh-CN" sz="1600" b="1" i="1" dirty="0"/>
              <a:t>	</a:t>
            </a:r>
            <a:r>
              <a:rPr lang="en-US" altLang="zh-CN" sz="1600" b="1" i="1" dirty="0" err="1"/>
              <a:t>int</a:t>
            </a:r>
            <a:r>
              <a:rPr lang="en-US" altLang="zh-CN" sz="1600" b="1" i="1" dirty="0"/>
              <a:t> </a:t>
            </a:r>
            <a:r>
              <a:rPr lang="en-US" altLang="zh-CN" sz="1600" b="1" i="1" dirty="0" err="1"/>
              <a:t>DeleteNode</a:t>
            </a:r>
            <a:r>
              <a:rPr lang="en-US" altLang="zh-CN" sz="1600" b="1" i="1" dirty="0"/>
              <a:t>(double x);</a:t>
            </a:r>
          </a:p>
          <a:p>
            <a:r>
              <a:rPr lang="en-US" altLang="zh-CN" sz="1600" b="1" i="1" dirty="0"/>
              <a:t>	void </a:t>
            </a:r>
            <a:r>
              <a:rPr lang="en-US" altLang="zh-CN" sz="1600" b="1" i="1" dirty="0" err="1"/>
              <a:t>DisplayList</a:t>
            </a:r>
            <a:r>
              <a:rPr lang="en-US" altLang="zh-CN" sz="1600" b="1" i="1" dirty="0"/>
              <a:t>(void);</a:t>
            </a:r>
          </a:p>
          <a:p>
            <a:r>
              <a:rPr lang="en-US" altLang="zh-CN" sz="1600" b="1" i="1" dirty="0"/>
              <a:t>private:</a:t>
            </a:r>
          </a:p>
          <a:p>
            <a:r>
              <a:rPr lang="en-US" altLang="zh-CN" sz="1600" b="1" i="1" dirty="0"/>
              <a:t>	</a:t>
            </a:r>
            <a:r>
              <a:rPr lang="en-US" altLang="zh-CN" sz="1600" b="1" i="1" dirty="0">
                <a:solidFill>
                  <a:srgbClr val="FF0000"/>
                </a:solidFill>
              </a:rPr>
              <a:t>Node* head;</a:t>
            </a:r>
          </a:p>
          <a:p>
            <a:r>
              <a:rPr lang="en-US" altLang="zh-CN" sz="1600" b="1" i="1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A Simple Linked List Class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Operations of </a:t>
            </a:r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List</a:t>
            </a:r>
          </a:p>
          <a:p>
            <a:pPr lvl="1"/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IsEmpty</a:t>
            </a:r>
            <a:r>
              <a:rPr lang="en-US" altLang="zh-CN" noProof="0" smtClean="0">
                <a:ea typeface="SimSun" pitchFamily="2" charset="-122"/>
              </a:rPr>
              <a:t>: determine whether or not the list is empty</a:t>
            </a:r>
          </a:p>
          <a:p>
            <a:pPr lvl="1"/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InsertNode</a:t>
            </a:r>
            <a:r>
              <a:rPr lang="en-US" altLang="zh-CN" noProof="0" smtClean="0">
                <a:ea typeface="SimSun" pitchFamily="2" charset="-122"/>
              </a:rPr>
              <a:t>: insert a new node at a particular position</a:t>
            </a:r>
          </a:p>
          <a:p>
            <a:pPr lvl="1"/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FindNode</a:t>
            </a:r>
            <a:r>
              <a:rPr lang="en-US" altLang="zh-CN" noProof="0" smtClean="0">
                <a:ea typeface="SimSun" pitchFamily="2" charset="-122"/>
              </a:rPr>
              <a:t>: find a node with a given value</a:t>
            </a:r>
          </a:p>
          <a:p>
            <a:pPr lvl="1"/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DeleteNode</a:t>
            </a:r>
            <a:r>
              <a:rPr lang="en-US" altLang="zh-CN" noProof="0" smtClean="0">
                <a:ea typeface="SimSun" pitchFamily="2" charset="-122"/>
              </a:rPr>
              <a:t>: delete a node with a given value</a:t>
            </a:r>
          </a:p>
          <a:p>
            <a:pPr lvl="1"/>
            <a:r>
              <a:rPr lang="en-US" altLang="zh-CN" noProof="0" smtClean="0">
                <a:latin typeface="Courier New" pitchFamily="49" charset="0"/>
                <a:ea typeface="SimSun" pitchFamily="2" charset="-122"/>
              </a:rPr>
              <a:t>DisplayList</a:t>
            </a:r>
            <a:r>
              <a:rPr lang="en-US" altLang="zh-CN" noProof="0" smtClean="0">
                <a:ea typeface="SimSun" pitchFamily="2" charset="-122"/>
              </a:rPr>
              <a:t>: print all the nodes in the 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smtClean="0">
                <a:ea typeface="SimSun" pitchFamily="2" charset="-122"/>
              </a:rPr>
              <a:t>Inserting a new node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marL="533400" indent="-533400"/>
            <a:r>
              <a:rPr lang="en-US" altLang="zh-CN" sz="2400" noProof="0" smtClean="0">
                <a:ea typeface="SimSun" pitchFamily="2" charset="-122"/>
              </a:rPr>
              <a:t>Possible cases of </a:t>
            </a:r>
            <a:r>
              <a:rPr lang="en-US" altLang="zh-CN" sz="2400" noProof="0" smtClean="0">
                <a:latin typeface="Courier New" pitchFamily="49" charset="0"/>
                <a:ea typeface="SimSun" pitchFamily="2" charset="-122"/>
              </a:rPr>
              <a:t>InsertNode</a:t>
            </a:r>
          </a:p>
          <a:p>
            <a:pPr marL="914400" lvl="1" indent="-457200">
              <a:buFont typeface="Monotype Sorts"/>
              <a:buAutoNum type="arabicPeriod"/>
            </a:pPr>
            <a:r>
              <a:rPr lang="en-US" altLang="zh-CN" sz="1800" noProof="0" smtClean="0">
                <a:ea typeface="SimSun" pitchFamily="2" charset="-122"/>
              </a:rPr>
              <a:t>Insert into an empty list</a:t>
            </a:r>
          </a:p>
          <a:p>
            <a:pPr marL="914400" lvl="1" indent="-457200">
              <a:buFont typeface="Monotype Sorts"/>
              <a:buAutoNum type="arabicPeriod"/>
            </a:pPr>
            <a:r>
              <a:rPr lang="en-US" altLang="zh-CN" sz="1800" noProof="0" smtClean="0">
                <a:ea typeface="SimSun" pitchFamily="2" charset="-122"/>
              </a:rPr>
              <a:t>Insert in front</a:t>
            </a:r>
          </a:p>
          <a:p>
            <a:pPr marL="914400" lvl="1" indent="-457200">
              <a:buFont typeface="Monotype Sorts"/>
              <a:buAutoNum type="arabicPeriod"/>
            </a:pPr>
            <a:r>
              <a:rPr lang="en-US" altLang="zh-CN" sz="1800" noProof="0" smtClean="0">
                <a:ea typeface="SimSun" pitchFamily="2" charset="-122"/>
              </a:rPr>
              <a:t>Insert at back</a:t>
            </a:r>
          </a:p>
          <a:p>
            <a:pPr marL="914400" lvl="1" indent="-457200">
              <a:buFont typeface="Monotype Sorts"/>
              <a:buAutoNum type="arabicPeriod"/>
            </a:pPr>
            <a:r>
              <a:rPr lang="en-US" altLang="zh-CN" sz="1800" noProof="0" smtClean="0">
                <a:ea typeface="SimSun" pitchFamily="2" charset="-122"/>
              </a:rPr>
              <a:t>Insert in middle</a:t>
            </a:r>
          </a:p>
          <a:p>
            <a:pPr marL="914400" lvl="1" indent="-457200">
              <a:buFont typeface="Monotype Sorts"/>
              <a:buAutoNum type="arabicPeriod"/>
            </a:pPr>
            <a:endParaRPr lang="en-US" altLang="zh-CN" sz="2000" noProof="0" smtClean="0">
              <a:ea typeface="SimSun" pitchFamily="2" charset="-122"/>
            </a:endParaRPr>
          </a:p>
          <a:p>
            <a:pPr marL="533400" indent="-533400"/>
            <a:r>
              <a:rPr lang="en-US" altLang="zh-CN" sz="2400" noProof="0" smtClean="0">
                <a:ea typeface="SimSun" pitchFamily="2" charset="-122"/>
              </a:rPr>
              <a:t>But, in fact, only need to handle two cases</a:t>
            </a:r>
          </a:p>
          <a:p>
            <a:pPr marL="914400" lvl="1" indent="-457200"/>
            <a:r>
              <a:rPr lang="en-US" altLang="zh-CN" sz="1800" noProof="0" smtClean="0">
                <a:ea typeface="SimSun" pitchFamily="2" charset="-122"/>
              </a:rPr>
              <a:t>Insert as the first node (Case 1 and Case 2)</a:t>
            </a:r>
          </a:p>
          <a:p>
            <a:pPr marL="914400" lvl="1" indent="-457200"/>
            <a:r>
              <a:rPr lang="en-US" altLang="zh-CN" sz="1800" noProof="0" smtClean="0">
                <a:ea typeface="SimSun" pitchFamily="2" charset="-122"/>
              </a:rPr>
              <a:t>Insert in the middle or at the end of the list (Case 3 and Case 4)</a:t>
            </a:r>
            <a:endParaRPr lang="en-US" altLang="zh-CN" sz="2000" noProof="0" smtClean="0">
              <a:ea typeface="SimSun" pitchFamily="2" charset="-122"/>
            </a:endParaRPr>
          </a:p>
          <a:p>
            <a:pPr marL="533400" indent="-533400"/>
            <a:endParaRPr lang="en-US" altLang="zh-CN" sz="2400" noProof="0" smtClean="0">
              <a:ea typeface="SimSun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1143000" y="1676400"/>
            <a:ext cx="5715000" cy="17526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400" i="1">
                <a:solidFill>
                  <a:srgbClr val="000000"/>
                </a:solidFill>
              </a:rPr>
              <a:t>Node* List::InsertNode(int index, double 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&lt; 0) return NULL;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int currIndex	=	1;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currNode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while (currNode &amp;&amp; index &gt; currIndex)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currIndex++;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&gt; 0 &amp;&amp; currNode == NULL) return NULL;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Node* newNode =new	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newNode-&gt;data	=	x;	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if (index == 0)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newNode-&gt;next	=	head;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head		=	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else {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newNode-&gt;next	=	currNode-&gt;next;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	currNode-&gt;next	=	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}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	return newNode;</a:t>
            </a:r>
          </a:p>
          <a:p>
            <a:r>
              <a:rPr lang="en-US" altLang="zh-CN" sz="1400" i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8612" name="AutoShape 7"/>
          <p:cNvSpPr>
            <a:spLocks/>
          </p:cNvSpPr>
          <p:nvPr/>
        </p:nvSpPr>
        <p:spPr bwMode="auto">
          <a:xfrm>
            <a:off x="6629400" y="685800"/>
            <a:ext cx="2514600" cy="1524000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CN">
                <a:solidFill>
                  <a:schemeClr val="bg2"/>
                </a:solidFill>
                <a:ea typeface="SimSun" pitchFamily="2" charset="-122"/>
              </a:rPr>
              <a:t>Try to locate 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  <a:ea typeface="SimSun" pitchFamily="2" charset="-122"/>
              </a:rPr>
              <a:t>index</a:t>
            </a:r>
            <a:r>
              <a:rPr lang="en-US" altLang="zh-CN">
                <a:solidFill>
                  <a:schemeClr val="bg2"/>
                </a:solidFill>
                <a:ea typeface="SimSun" pitchFamily="2" charset="-122"/>
              </a:rPr>
              <a:t>’th node. If it doesn’t exist, return 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  <a:ea typeface="SimSun" pitchFamily="2" charset="-122"/>
              </a:rPr>
              <a:t>NULL</a:t>
            </a:r>
            <a:r>
              <a:rPr lang="en-US" altLang="zh-CN">
                <a:solidFill>
                  <a:schemeClr val="bg2"/>
                </a:solidFill>
                <a:ea typeface="SimSun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6830</TotalTime>
  <Words>1582</Words>
  <Application>Microsoft Office PowerPoint</Application>
  <PresentationFormat>On-screen Show (4:3)</PresentationFormat>
  <Paragraphs>567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ＭＳ Ｐゴシック</vt:lpstr>
      <vt:lpstr>SimSun</vt:lpstr>
      <vt:lpstr>SimSun</vt:lpstr>
      <vt:lpstr>Arial</vt:lpstr>
      <vt:lpstr>Calibri</vt:lpstr>
      <vt:lpstr>Courier</vt:lpstr>
      <vt:lpstr>Courier New</vt:lpstr>
      <vt:lpstr>굴림</vt:lpstr>
      <vt:lpstr>굴림</vt:lpstr>
      <vt:lpstr>Monotype Sorts</vt:lpstr>
      <vt:lpstr>PMingLiU</vt:lpstr>
      <vt:lpstr>Times New Roman</vt:lpstr>
      <vt:lpstr>Wingdings</vt:lpstr>
      <vt:lpstr>Pixel</vt:lpstr>
      <vt:lpstr>PowerPoint Presentation</vt:lpstr>
      <vt:lpstr>Roadmap</vt:lpstr>
      <vt:lpstr>Linked List</vt:lpstr>
      <vt:lpstr>Implementation Overview</vt:lpstr>
      <vt:lpstr>A Simple Linked List Class</vt:lpstr>
      <vt:lpstr>A Simple Linked List Class</vt:lpstr>
      <vt:lpstr>A Simple Linked List Class </vt:lpstr>
      <vt:lpstr>Inserting a new node</vt:lpstr>
      <vt:lpstr>PowerPoint Presentation</vt:lpstr>
      <vt:lpstr>PowerPoint Presentation</vt:lpstr>
      <vt:lpstr>PowerPoint Presentation</vt:lpstr>
      <vt:lpstr>PowerPoint Presentation</vt:lpstr>
      <vt:lpstr>Finding a node</vt:lpstr>
      <vt:lpstr>  Deleting a node</vt:lpstr>
      <vt:lpstr>  Deleting a node</vt:lpstr>
      <vt:lpstr>Deleting a node</vt:lpstr>
      <vt:lpstr>Deleting a node</vt:lpstr>
      <vt:lpstr>PowerPoint Presentation</vt:lpstr>
      <vt:lpstr>PowerPoint Presentation</vt:lpstr>
      <vt:lpstr>PowerPoint Presentation</vt:lpstr>
      <vt:lpstr>Printing all the elements</vt:lpstr>
      <vt:lpstr>Destroying the list</vt:lpstr>
      <vt:lpstr>Using List</vt:lpstr>
      <vt:lpstr>Linked Lists - Advantages</vt:lpstr>
      <vt:lpstr>Linked Lists - Disadvantages</vt:lpstr>
      <vt:lpstr>Some Applications?</vt:lpstr>
      <vt:lpstr>Doubly Linked Lists</vt:lpstr>
      <vt:lpstr>  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Deleting an element from a double linked list </vt:lpstr>
      <vt:lpstr>Deleting an element from a double linked list</vt:lpstr>
      <vt:lpstr>PowerPoint Presentation</vt:lpstr>
      <vt:lpstr>PowerPoint Presentation</vt:lpstr>
      <vt:lpstr>PowerPoint Presentation</vt:lpstr>
      <vt:lpstr>PowerPoint Presentation</vt:lpstr>
      <vt:lpstr>Circular Linked lists</vt:lpstr>
      <vt:lpstr>Sorted Linked List</vt:lpstr>
      <vt:lpstr>PowerPoint Presentation</vt:lpstr>
    </vt:vector>
  </TitlesOfParts>
  <Company>UWT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Ch17: Linked List</dc:title>
  <dc:creator>hassan</dc:creator>
  <cp:lastModifiedBy>user</cp:lastModifiedBy>
  <cp:revision>256</cp:revision>
  <dcterms:created xsi:type="dcterms:W3CDTF">2001-01-23T00:35:56Z</dcterms:created>
  <dcterms:modified xsi:type="dcterms:W3CDTF">2023-09-14T08:13:02Z</dcterms:modified>
</cp:coreProperties>
</file>