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33"/>
  </p:notesMasterIdLst>
  <p:sldIdLst>
    <p:sldId id="274" r:id="rId2"/>
    <p:sldId id="314" r:id="rId3"/>
    <p:sldId id="315" r:id="rId4"/>
    <p:sldId id="316" r:id="rId5"/>
    <p:sldId id="291" r:id="rId6"/>
    <p:sldId id="290" r:id="rId7"/>
    <p:sldId id="364" r:id="rId8"/>
    <p:sldId id="318" r:id="rId9"/>
    <p:sldId id="319" r:id="rId10"/>
    <p:sldId id="292" r:id="rId11"/>
    <p:sldId id="320" r:id="rId12"/>
    <p:sldId id="363" r:id="rId13"/>
    <p:sldId id="342" r:id="rId14"/>
    <p:sldId id="341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6" autoAdjust="0"/>
    <p:restoredTop sz="94576" autoAdjust="0"/>
  </p:normalViewPr>
  <p:slideViewPr>
    <p:cSldViewPr>
      <p:cViewPr varScale="1">
        <p:scale>
          <a:sx n="70" d="100"/>
          <a:sy n="70" d="100"/>
        </p:scale>
        <p:origin x="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BAFF4-3AEC-4BC2-95F3-12E16D344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7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684CA55-6358-4DCA-99F0-6F701C9D6465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62000" y="4724400"/>
            <a:ext cx="8458200" cy="312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noProof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AVL Trees</a:t>
            </a:r>
            <a:br>
              <a:rPr lang="en-US" noProof="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0" dirty="0" err="1"/>
              <a:t>Georgy</a:t>
            </a:r>
            <a:r>
              <a:rPr lang="en-US" sz="2400" b="0" dirty="0"/>
              <a:t> </a:t>
            </a:r>
            <a:r>
              <a:rPr lang="en-US" sz="2400" dirty="0" err="1"/>
              <a:t>Adelson-Velsky</a:t>
            </a:r>
            <a:r>
              <a:rPr lang="en-US" sz="2400" dirty="0"/>
              <a:t> and Landis</a:t>
            </a:r>
            <a:r>
              <a:rPr lang="en-US" sz="2400" b="0" dirty="0"/>
              <a:t>' tree</a:t>
            </a:r>
            <a:br>
              <a:rPr lang="en-US" noProof="0" dirty="0"/>
            </a:br>
            <a:br>
              <a:rPr lang="en-US" noProof="0" dirty="0"/>
            </a:br>
            <a:endParaRPr lang="en-US" noProof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To maintain the height balanced property of the AVL tree after insertion or deletion, it is necessary to perform a </a:t>
            </a:r>
            <a:r>
              <a:rPr lang="en-US" altLang="zh-CN" i="1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transformation</a:t>
            </a: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on the tree so that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altLang="zh-CN" noProof="0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dirty="0">
                <a:solidFill>
                  <a:srgbClr val="3333CC"/>
                </a:solidFill>
                <a:ea typeface="宋体" charset="0"/>
                <a:cs typeface="宋体" charset="0"/>
              </a:rPr>
              <a:t>1) the in-order traversal of the transformed tree is the same as for the original tree </a:t>
            </a:r>
            <a:r>
              <a:rPr lang="en-US" altLang="zh-CN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(i.e., the new tree remains a binary search tree).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endParaRPr lang="en-US" altLang="zh-CN" noProof="0" dirty="0">
              <a:solidFill>
                <a:srgbClr val="FF3300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dirty="0">
                <a:solidFill>
                  <a:srgbClr val="3333CC"/>
                </a:solidFill>
                <a:ea typeface="宋体" charset="0"/>
                <a:cs typeface="宋体" charset="0"/>
              </a:rPr>
              <a:t>2) the tree after transformation is </a:t>
            </a:r>
            <a:r>
              <a:rPr lang="en-US" altLang="zh-CN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height balanced.</a:t>
            </a:r>
          </a:p>
          <a:p>
            <a:pPr algn="just">
              <a:defRPr/>
            </a:pPr>
            <a:endParaRPr lang="en-US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0" dirty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noProof="0" dirty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noProof="0" dirty="0">
                <a:ea typeface="SimSun" pitchFamily="2" charset="-122"/>
              </a:rPr>
              <a:t>Follow the path up to the root, find the first node (i.e., deepest) whose new balance violates the AVL condition. Call this node </a:t>
            </a:r>
            <a:r>
              <a:rPr lang="en-US" i="1" noProof="0" dirty="0">
                <a:solidFill>
                  <a:srgbClr val="FF0000"/>
                </a:solidFill>
                <a:ea typeface="SimSun" pitchFamily="2" charset="-12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noProof="0" dirty="0">
                <a:solidFill>
                  <a:srgbClr val="000000"/>
                </a:solidFill>
              </a:rPr>
              <a:t>If a’s new balance factor (the difference </a:t>
            </a:r>
            <a:r>
              <a:rPr lang="en-US" noProof="0" dirty="0" err="1">
                <a:solidFill>
                  <a:srgbClr val="000000"/>
                </a:solidFill>
              </a:rPr>
              <a:t>h</a:t>
            </a:r>
            <a:r>
              <a:rPr lang="en-US" baseline="-25000" noProof="0" dirty="0" err="1">
                <a:solidFill>
                  <a:srgbClr val="000000"/>
                </a:solidFill>
              </a:rPr>
              <a:t>left</a:t>
            </a:r>
            <a:r>
              <a:rPr lang="en-US" noProof="0" dirty="0" err="1">
                <a:solidFill>
                  <a:srgbClr val="000000"/>
                </a:solidFill>
              </a:rPr>
              <a:t>-h</a:t>
            </a:r>
            <a:r>
              <a:rPr lang="en-US" baseline="-25000" noProof="0" dirty="0" err="1">
                <a:solidFill>
                  <a:srgbClr val="000000"/>
                </a:solidFill>
              </a:rPr>
              <a:t>right</a:t>
            </a:r>
            <a:r>
              <a:rPr lang="en-US" noProof="0" dirty="0">
                <a:solidFill>
                  <a:srgbClr val="000000"/>
                </a:solidFill>
              </a:rPr>
              <a:t>) is 2 or –2, adjust tree by </a:t>
            </a:r>
            <a:r>
              <a:rPr lang="en-US" i="1" noProof="0" dirty="0">
                <a:solidFill>
                  <a:srgbClr val="FF0000"/>
                </a:solidFill>
              </a:rPr>
              <a:t>rotation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noProof="0" dirty="0">
                <a:solidFill>
                  <a:srgbClr val="000000"/>
                </a:solidFill>
              </a:rPr>
              <a:t>around the node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Single Rotation in an AVL Tree</a:t>
            </a:r>
          </a:p>
        </p:txBody>
      </p:sp>
      <p:sp>
        <p:nvSpPr>
          <p:cNvPr id="26626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7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8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29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30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31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32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33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34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35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36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37" name="AutoShape 67"/>
          <p:cNvCxnSpPr>
            <a:cxnSpLocks noChangeShapeType="1"/>
            <a:stCxn id="26631" idx="3"/>
            <a:endCxn id="26632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8" name="AutoShape 68"/>
          <p:cNvCxnSpPr>
            <a:cxnSpLocks noChangeShapeType="1"/>
            <a:stCxn id="26631" idx="5"/>
            <a:endCxn id="26633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9" name="AutoShape 69"/>
          <p:cNvCxnSpPr>
            <a:cxnSpLocks noChangeShapeType="1"/>
            <a:stCxn id="26632" idx="3"/>
            <a:endCxn id="26635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70"/>
          <p:cNvCxnSpPr>
            <a:cxnSpLocks noChangeShapeType="1"/>
            <a:stCxn id="26632" idx="5"/>
            <a:endCxn id="26636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1" name="AutoShape 71"/>
          <p:cNvCxnSpPr>
            <a:cxnSpLocks noChangeShapeType="1"/>
            <a:stCxn id="26633" idx="3"/>
            <a:endCxn id="2663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2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43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4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45" name="AutoShape 75"/>
          <p:cNvCxnSpPr>
            <a:cxnSpLocks noChangeShapeType="1"/>
            <a:stCxn id="26634" idx="3"/>
            <a:endCxn id="26644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7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8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49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50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51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52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53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54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55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56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57" name="AutoShape 88"/>
          <p:cNvCxnSpPr>
            <a:cxnSpLocks noChangeShapeType="1"/>
            <a:stCxn id="26651" idx="3"/>
            <a:endCxn id="26652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8" name="AutoShape 89"/>
          <p:cNvCxnSpPr>
            <a:cxnSpLocks noChangeShapeType="1"/>
            <a:stCxn id="26651" idx="5"/>
            <a:endCxn id="26654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9" name="AutoShape 90"/>
          <p:cNvCxnSpPr>
            <a:cxnSpLocks noChangeShapeType="1"/>
            <a:stCxn id="26652" idx="3"/>
            <a:endCxn id="26655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0" name="AutoShape 91"/>
          <p:cNvCxnSpPr>
            <a:cxnSpLocks noChangeShapeType="1"/>
            <a:stCxn id="26652" idx="5"/>
            <a:endCxn id="26656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1" name="AutoShape 92"/>
          <p:cNvCxnSpPr>
            <a:cxnSpLocks noChangeShapeType="1"/>
            <a:stCxn id="26653" idx="0"/>
            <a:endCxn id="26654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2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63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64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65" name="AutoShape 96"/>
          <p:cNvCxnSpPr>
            <a:cxnSpLocks noChangeShapeType="1"/>
            <a:stCxn id="26654" idx="3"/>
            <a:endCxn id="26664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6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67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>
                <a:latin typeface="Arial" charset="0"/>
              </a:rPr>
              <a:t>Right Rotation (RR) in an AVL Tree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noProof="0" dirty="0"/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r>
              <a:rPr lang="en-US" noProof="0" dirty="0"/>
              <a:t>b becomes the new root.</a:t>
            </a:r>
          </a:p>
          <a:p>
            <a:pPr>
              <a:defRPr/>
            </a:pPr>
            <a:r>
              <a:rPr lang="en-US" noProof="0" dirty="0"/>
              <a:t>a takes ownership of </a:t>
            </a:r>
            <a:r>
              <a:rPr lang="en-US" noProof="0" dirty="0" err="1"/>
              <a:t>b's</a:t>
            </a:r>
            <a:r>
              <a:rPr lang="en-US" noProof="0" dirty="0"/>
              <a:t> right child, as its left child, or in this case, null. </a:t>
            </a:r>
          </a:p>
          <a:p>
            <a:pPr>
              <a:defRPr/>
            </a:pPr>
            <a:r>
              <a:rPr lang="en-US" noProof="0" dirty="0"/>
              <a:t>b takes ownership of a, as it's right child. </a:t>
            </a:r>
          </a:p>
          <a:p>
            <a:pPr>
              <a:defRPr/>
            </a:pPr>
            <a:endParaRPr lang="en-US" noProof="0" dirty="0"/>
          </a:p>
        </p:txBody>
      </p:sp>
      <p:sp>
        <p:nvSpPr>
          <p:cNvPr id="28675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8676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8677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8678" name="AutoShape 69"/>
          <p:cNvCxnSpPr>
            <a:cxnSpLocks noChangeShapeType="1"/>
            <a:stCxn id="28675" idx="3"/>
            <a:endCxn id="28676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79" name="AutoShape 70"/>
          <p:cNvCxnSpPr>
            <a:cxnSpLocks noChangeShapeType="1"/>
            <a:stCxn id="28675" idx="5"/>
            <a:endCxn id="28677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0" name="Oval 62"/>
          <p:cNvSpPr>
            <a:spLocks noChangeArrowheads="1"/>
          </p:cNvSpPr>
          <p:nvPr/>
        </p:nvSpPr>
        <p:spPr bwMode="auto">
          <a:xfrm>
            <a:off x="1828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8681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8682" name="Oval 66"/>
          <p:cNvSpPr>
            <a:spLocks noChangeArrowheads="1"/>
          </p:cNvSpPr>
          <p:nvPr/>
        </p:nvSpPr>
        <p:spPr bwMode="auto">
          <a:xfrm>
            <a:off x="12192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8683" name="AutoShape 70"/>
          <p:cNvCxnSpPr>
            <a:cxnSpLocks noChangeShapeType="1"/>
            <a:stCxn id="28680" idx="3"/>
            <a:endCxn id="28682" idx="7"/>
          </p:cNvCxnSpPr>
          <p:nvPr/>
        </p:nvCxnSpPr>
        <p:spPr bwMode="auto">
          <a:xfrm flipH="1">
            <a:off x="16097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4" name="AutoShape 70"/>
          <p:cNvCxnSpPr>
            <a:cxnSpLocks noChangeShapeType="1"/>
            <a:stCxn id="28682" idx="3"/>
            <a:endCxn id="28681" idx="7"/>
          </p:cNvCxnSpPr>
          <p:nvPr/>
        </p:nvCxnSpPr>
        <p:spPr bwMode="auto">
          <a:xfrm flipH="1">
            <a:off x="10001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Left Rotation (LL) in an AVL Tree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noProof="0"/>
          </a:p>
          <a:p>
            <a:pPr>
              <a:defRPr/>
            </a:pPr>
            <a:endParaRPr lang="en-US" noProof="0"/>
          </a:p>
          <a:p>
            <a:pPr>
              <a:defRPr/>
            </a:pPr>
            <a:endParaRPr lang="en-US" noProof="0"/>
          </a:p>
          <a:p>
            <a:pPr>
              <a:defRPr/>
            </a:pPr>
            <a:endParaRPr lang="en-US" noProof="0"/>
          </a:p>
          <a:p>
            <a:pPr>
              <a:defRPr/>
            </a:pPr>
            <a:endParaRPr lang="en-US" noProof="0"/>
          </a:p>
          <a:p>
            <a:pPr>
              <a:defRPr/>
            </a:pPr>
            <a:r>
              <a:rPr lang="en-US" noProof="0"/>
              <a:t>b becomes the new root.</a:t>
            </a:r>
          </a:p>
          <a:p>
            <a:pPr>
              <a:defRPr/>
            </a:pPr>
            <a:r>
              <a:rPr lang="en-US" noProof="0"/>
              <a:t>a takes ownership of b's left child as its right child, or in this case, null. </a:t>
            </a:r>
          </a:p>
          <a:p>
            <a:pPr>
              <a:defRPr/>
            </a:pPr>
            <a:r>
              <a:rPr lang="en-US" noProof="0"/>
              <a:t>b takes ownership of a as its left child. </a:t>
            </a:r>
          </a:p>
          <a:p>
            <a:pPr>
              <a:defRPr/>
            </a:pPr>
            <a:endParaRPr lang="en-US" noProof="0"/>
          </a:p>
        </p:txBody>
      </p:sp>
      <p:sp>
        <p:nvSpPr>
          <p:cNvPr id="27651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52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3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7654" name="AutoShape 69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5" name="AutoShape 70"/>
          <p:cNvCxnSpPr>
            <a:cxnSpLocks noChangeShapeType="1"/>
            <a:stCxn id="27651" idx="5"/>
            <a:endCxn id="27653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6" name="Oval 62"/>
          <p:cNvSpPr>
            <a:spLocks noChangeArrowheads="1"/>
          </p:cNvSpPr>
          <p:nvPr/>
        </p:nvSpPr>
        <p:spPr bwMode="auto">
          <a:xfrm>
            <a:off x="1828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7" name="Oval 65"/>
          <p:cNvSpPr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58" name="Oval 66"/>
          <p:cNvSpPr>
            <a:spLocks noChangeArrowheads="1"/>
          </p:cNvSpPr>
          <p:nvPr/>
        </p:nvSpPr>
        <p:spPr bwMode="auto">
          <a:xfrm>
            <a:off x="24384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7659" name="AutoShape 70"/>
          <p:cNvCxnSpPr>
            <a:cxnSpLocks noChangeShapeType="1"/>
            <a:stCxn id="27656" idx="5"/>
            <a:endCxn id="27658" idx="1"/>
          </p:cNvCxnSpPr>
          <p:nvPr/>
        </p:nvCxnSpPr>
        <p:spPr bwMode="auto">
          <a:xfrm>
            <a:off x="22193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0" name="AutoShape 70"/>
          <p:cNvCxnSpPr>
            <a:cxnSpLocks noChangeShapeType="1"/>
            <a:stCxn id="27658" idx="5"/>
            <a:endCxn id="27657" idx="1"/>
          </p:cNvCxnSpPr>
          <p:nvPr/>
        </p:nvCxnSpPr>
        <p:spPr bwMode="auto">
          <a:xfrm>
            <a:off x="28289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 dirty="0"/>
              <a:t>Single Rotation may be Insufficient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/>
              <a:t>c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a takes ownership of c's left child as its right child, in this case, b. 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c takes ownership of a as its left child. </a:t>
            </a:r>
          </a:p>
          <a:p>
            <a:pPr>
              <a:buFont typeface="Courier New"/>
              <a:buChar char="o"/>
              <a:defRPr/>
            </a:pPr>
            <a:endParaRPr lang="en-US" sz="1800" i="1"/>
          </a:p>
          <a:p>
            <a:pPr>
              <a:buFont typeface="Courier New"/>
              <a:buChar char="o"/>
              <a:defRPr/>
            </a:pPr>
            <a:endParaRPr lang="en-US" sz="1800" i="1"/>
          </a:p>
        </p:txBody>
      </p:sp>
      <p:sp>
        <p:nvSpPr>
          <p:cNvPr id="25603" name="Oval 62"/>
          <p:cNvSpPr>
            <a:spLocks noChangeArrowheads="1"/>
          </p:cNvSpPr>
          <p:nvPr/>
        </p:nvSpPr>
        <p:spPr bwMode="auto">
          <a:xfrm>
            <a:off x="5334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5604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5605" name="Oval 66"/>
          <p:cNvSpPr>
            <a:spLocks noChangeArrowheads="1"/>
          </p:cNvSpPr>
          <p:nvPr/>
        </p:nvSpPr>
        <p:spPr bwMode="auto">
          <a:xfrm>
            <a:off x="1143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5606" name="AutoShape 70"/>
          <p:cNvCxnSpPr>
            <a:cxnSpLocks noChangeShapeType="1"/>
            <a:stCxn id="25603" idx="3"/>
            <a:endCxn id="25605" idx="7"/>
          </p:cNvCxnSpPr>
          <p:nvPr/>
        </p:nvCxnSpPr>
        <p:spPr bwMode="auto">
          <a:xfrm>
            <a:off x="600075" y="2066925"/>
            <a:ext cx="9334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7" name="AutoShape 70"/>
          <p:cNvCxnSpPr>
            <a:cxnSpLocks noChangeShapeType="1"/>
            <a:stCxn id="25605" idx="5"/>
            <a:endCxn id="25604" idx="0"/>
          </p:cNvCxnSpPr>
          <p:nvPr/>
        </p:nvCxnSpPr>
        <p:spPr bwMode="auto">
          <a:xfrm flipH="1">
            <a:off x="838200" y="2768600"/>
            <a:ext cx="6953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Oval 62"/>
          <p:cNvSpPr>
            <a:spLocks noChangeArrowheads="1"/>
          </p:cNvSpPr>
          <p:nvPr/>
        </p:nvSpPr>
        <p:spPr bwMode="auto">
          <a:xfrm>
            <a:off x="45720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5609" name="Oval 65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5610" name="Oval 66"/>
          <p:cNvSpPr>
            <a:spLocks noChangeArrowheads="1"/>
          </p:cNvSpPr>
          <p:nvPr/>
        </p:nvSpPr>
        <p:spPr bwMode="auto">
          <a:xfrm>
            <a:off x="38862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11" name="AutoShape 70"/>
          <p:cNvCxnSpPr>
            <a:cxnSpLocks noChangeShapeType="1"/>
            <a:stCxn id="25608" idx="3"/>
            <a:endCxn id="25610" idx="7"/>
          </p:cNvCxnSpPr>
          <p:nvPr/>
        </p:nvCxnSpPr>
        <p:spPr bwMode="auto">
          <a:xfrm flipH="1">
            <a:off x="4276725" y="2066925"/>
            <a:ext cx="3619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70"/>
          <p:cNvCxnSpPr>
            <a:cxnSpLocks noChangeShapeType="1"/>
            <a:stCxn id="25610" idx="5"/>
            <a:endCxn id="25609" idx="0"/>
          </p:cNvCxnSpPr>
          <p:nvPr/>
        </p:nvCxnSpPr>
        <p:spPr bwMode="auto">
          <a:xfrm>
            <a:off x="4276725" y="2768600"/>
            <a:ext cx="6000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itre 1"/>
          <p:cNvSpPr txBox="1">
            <a:spLocks/>
          </p:cNvSpPr>
          <p:nvPr/>
        </p:nvSpPr>
        <p:spPr bwMode="auto">
          <a:xfrm>
            <a:off x="1905000" y="22860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/>
              <a:t>Left 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/>
              <a:t>Right</a:t>
            </a: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/>
              <a:t>a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c takes ownership of a's right child as its left child, b. 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a takes ownership of c as its right child. </a:t>
            </a:r>
          </a:p>
          <a:p>
            <a:pPr>
              <a:buFont typeface="Courier New"/>
              <a:buChar char="o"/>
              <a:defRPr/>
            </a:pPr>
            <a:endParaRPr lang="en-US" sz="1800" i="1"/>
          </a:p>
          <a:p>
            <a:pPr>
              <a:buFont typeface="Courier New"/>
              <a:buChar char="o"/>
              <a:defRPr/>
            </a:pPr>
            <a:endParaRPr lang="en-US" sz="1800" i="1"/>
          </a:p>
        </p:txBody>
      </p:sp>
      <p:sp>
        <p:nvSpPr>
          <p:cNvPr id="25616" name="Oval 66"/>
          <p:cNvSpPr>
            <a:spLocks noChangeArrowheads="1"/>
          </p:cNvSpPr>
          <p:nvPr/>
        </p:nvSpPr>
        <p:spPr bwMode="auto">
          <a:xfrm>
            <a:off x="7315200" y="1600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5617" name="Oval 62"/>
          <p:cNvSpPr>
            <a:spLocks noChangeArrowheads="1"/>
          </p:cNvSpPr>
          <p:nvPr/>
        </p:nvSpPr>
        <p:spPr bwMode="auto">
          <a:xfrm>
            <a:off x="80010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5618" name="Oval 65"/>
          <p:cNvSpPr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19" name="AutoShape 70"/>
          <p:cNvCxnSpPr>
            <a:cxnSpLocks noChangeShapeType="1"/>
            <a:stCxn id="25617" idx="4"/>
            <a:endCxn id="25618" idx="7"/>
          </p:cNvCxnSpPr>
          <p:nvPr/>
        </p:nvCxnSpPr>
        <p:spPr bwMode="auto">
          <a:xfrm flipH="1">
            <a:off x="7781925" y="2743200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0" name="AutoShape 70"/>
          <p:cNvCxnSpPr>
            <a:cxnSpLocks noChangeShapeType="1"/>
            <a:stCxn id="25616" idx="5"/>
            <a:endCxn id="25617" idx="1"/>
          </p:cNvCxnSpPr>
          <p:nvPr/>
        </p:nvCxnSpPr>
        <p:spPr bwMode="auto">
          <a:xfrm>
            <a:off x="7705725" y="1990725"/>
            <a:ext cx="361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9581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/>
              <a:t>Left-Right Rotation (LR) or "Double left" </a:t>
            </a:r>
            <a:endParaRPr lang="en-US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perform a right rotation on the right </a:t>
            </a:r>
            <a:r>
              <a:rPr lang="en-US" sz="1800" i="1" dirty="0" err="1"/>
              <a:t>subtree</a:t>
            </a:r>
            <a:r>
              <a:rPr lang="en-US" sz="1800" i="1" dirty="0"/>
              <a:t>. </a:t>
            </a:r>
            <a:endParaRPr lang="fr-FR" sz="1800" i="1" dirty="0"/>
          </a:p>
        </p:txBody>
      </p:sp>
      <p:sp>
        <p:nvSpPr>
          <p:cNvPr id="26627" name="Oval 62"/>
          <p:cNvSpPr>
            <a:spLocks noChangeArrowheads="1"/>
          </p:cNvSpPr>
          <p:nvPr/>
        </p:nvSpPr>
        <p:spPr bwMode="auto">
          <a:xfrm>
            <a:off x="5334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6628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6629" name="Oval 66"/>
          <p:cNvSpPr>
            <a:spLocks noChangeArrowheads="1"/>
          </p:cNvSpPr>
          <p:nvPr/>
        </p:nvSpPr>
        <p:spPr bwMode="auto">
          <a:xfrm>
            <a:off x="1143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30" name="AutoShape 70"/>
          <p:cNvCxnSpPr>
            <a:cxnSpLocks noChangeShapeType="1"/>
            <a:stCxn id="26627" idx="3"/>
            <a:endCxn id="26629" idx="7"/>
          </p:cNvCxnSpPr>
          <p:nvPr/>
        </p:nvCxnSpPr>
        <p:spPr bwMode="auto">
          <a:xfrm>
            <a:off x="600075" y="2066925"/>
            <a:ext cx="9334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1" name="AutoShape 70"/>
          <p:cNvCxnSpPr>
            <a:cxnSpLocks noChangeShapeType="1"/>
            <a:stCxn id="26629" idx="5"/>
            <a:endCxn id="26628" idx="0"/>
          </p:cNvCxnSpPr>
          <p:nvPr/>
        </p:nvCxnSpPr>
        <p:spPr bwMode="auto">
          <a:xfrm flipH="1">
            <a:off x="838200" y="2768600"/>
            <a:ext cx="6953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2" name="Oval 65"/>
          <p:cNvSpPr>
            <a:spLocks noChangeArrowheads="1"/>
          </p:cNvSpPr>
          <p:nvPr/>
        </p:nvSpPr>
        <p:spPr bwMode="auto">
          <a:xfrm>
            <a:off x="4343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6633" name="Oval 66"/>
          <p:cNvSpPr>
            <a:spLocks noChangeArrowheads="1"/>
          </p:cNvSpPr>
          <p:nvPr/>
        </p:nvSpPr>
        <p:spPr bwMode="auto">
          <a:xfrm>
            <a:off x="35814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6634" name="AutoShape 70"/>
          <p:cNvCxnSpPr>
            <a:cxnSpLocks noChangeShapeType="1"/>
            <a:stCxn id="26633" idx="5"/>
            <a:endCxn id="26632" idx="1"/>
          </p:cNvCxnSpPr>
          <p:nvPr/>
        </p:nvCxnSpPr>
        <p:spPr bwMode="auto">
          <a:xfrm>
            <a:off x="3971925" y="2768600"/>
            <a:ext cx="43815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itre 1"/>
          <p:cNvSpPr txBox="1">
            <a:spLocks/>
          </p:cNvSpPr>
          <p:nvPr/>
        </p:nvSpPr>
        <p:spPr bwMode="auto">
          <a:xfrm>
            <a:off x="1676400" y="28956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/>
              <a:t>Right</a:t>
            </a:r>
            <a:endParaRPr lang="fr-FR" sz="3200" dirty="0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/>
              <a:t>Left</a:t>
            </a:r>
            <a:endParaRPr lang="fr-FR" sz="3200" dirty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b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a takes ownership of b's left child as its right child, in this case null. 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b takes ownership of a as its left child. </a:t>
            </a:r>
          </a:p>
          <a:p>
            <a:pPr>
              <a:buFont typeface="Courier New"/>
              <a:buChar char="o"/>
              <a:defRPr/>
            </a:pPr>
            <a:endParaRPr lang="fr-FR" sz="1800" i="1" dirty="0"/>
          </a:p>
          <a:p>
            <a:pPr>
              <a:buFont typeface="Courier New"/>
              <a:buChar char="o"/>
              <a:defRPr/>
            </a:pPr>
            <a:endParaRPr lang="fr-FR" sz="1800" i="1" dirty="0"/>
          </a:p>
        </p:txBody>
      </p:sp>
      <p:sp>
        <p:nvSpPr>
          <p:cNvPr id="26638" name="Oval 97"/>
          <p:cNvSpPr>
            <a:spLocks noChangeArrowheads="1"/>
          </p:cNvSpPr>
          <p:nvPr/>
        </p:nvSpPr>
        <p:spPr bwMode="auto">
          <a:xfrm rot="-2700000">
            <a:off x="98425" y="2498725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39" name="Oval 62"/>
          <p:cNvSpPr>
            <a:spLocks noChangeArrowheads="1"/>
          </p:cNvSpPr>
          <p:nvPr/>
        </p:nvSpPr>
        <p:spPr bwMode="auto">
          <a:xfrm>
            <a:off x="27432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6640" name="AutoShape 70"/>
          <p:cNvCxnSpPr>
            <a:cxnSpLocks noChangeShapeType="1"/>
            <a:stCxn id="26639" idx="5"/>
            <a:endCxn id="26633" idx="1"/>
          </p:cNvCxnSpPr>
          <p:nvPr/>
        </p:nvCxnSpPr>
        <p:spPr bwMode="auto">
          <a:xfrm>
            <a:off x="3133725" y="2066925"/>
            <a:ext cx="5143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1" name="Oval 62"/>
          <p:cNvSpPr>
            <a:spLocks noChangeArrowheads="1"/>
          </p:cNvSpPr>
          <p:nvPr/>
        </p:nvSpPr>
        <p:spPr bwMode="auto">
          <a:xfrm>
            <a:off x="7162800" y="2041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6642" name="Oval 65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6643" name="Oval 6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44" name="AutoShape 69"/>
          <p:cNvCxnSpPr>
            <a:cxnSpLocks noChangeShapeType="1"/>
            <a:stCxn id="26641" idx="3"/>
            <a:endCxn id="26642" idx="0"/>
          </p:cNvCxnSpPr>
          <p:nvPr/>
        </p:nvCxnSpPr>
        <p:spPr bwMode="auto">
          <a:xfrm flipH="1">
            <a:off x="6705600" y="2432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5" name="AutoShape 70"/>
          <p:cNvCxnSpPr>
            <a:cxnSpLocks noChangeShapeType="1"/>
            <a:stCxn id="26641" idx="5"/>
            <a:endCxn id="26643" idx="0"/>
          </p:cNvCxnSpPr>
          <p:nvPr/>
        </p:nvCxnSpPr>
        <p:spPr bwMode="auto">
          <a:xfrm>
            <a:off x="7553325" y="2432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1827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/>
              <a:t>Right-Left Rotation (RL) or "Double right" </a:t>
            </a:r>
            <a:endParaRPr lang="en-US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perform a left rotation on the left </a:t>
            </a:r>
            <a:r>
              <a:rPr lang="en-US" sz="1800" i="1" dirty="0" err="1"/>
              <a:t>subtree</a:t>
            </a:r>
            <a:r>
              <a:rPr lang="en-US" sz="1800" i="1" dirty="0"/>
              <a:t>. </a:t>
            </a:r>
            <a:endParaRPr lang="fr-FR" sz="1800" i="1" dirty="0"/>
          </a:p>
        </p:txBody>
      </p:sp>
      <p:sp>
        <p:nvSpPr>
          <p:cNvPr id="22" name="Titre 1"/>
          <p:cNvSpPr txBox="1">
            <a:spLocks/>
          </p:cNvSpPr>
          <p:nvPr/>
        </p:nvSpPr>
        <p:spPr bwMode="auto">
          <a:xfrm>
            <a:off x="2057400" y="28194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/>
              <a:t>Left</a:t>
            </a:r>
            <a:endParaRPr lang="fr-FR" sz="3200" dirty="0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/>
              <a:t>Right</a:t>
            </a:r>
            <a:endParaRPr lang="fr-FR" sz="3200" dirty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b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c takes ownership of b's right child as its left child, in this case null. 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b takes ownership of c as its right child. </a:t>
            </a:r>
          </a:p>
          <a:p>
            <a:pPr>
              <a:buFont typeface="Courier New"/>
              <a:buChar char="o"/>
              <a:defRPr/>
            </a:pPr>
            <a:endParaRPr lang="fr-FR" sz="1800" i="1" dirty="0"/>
          </a:p>
          <a:p>
            <a:pPr>
              <a:buFont typeface="Courier New"/>
              <a:buChar char="o"/>
              <a:defRPr/>
            </a:pPr>
            <a:endParaRPr lang="fr-FR" sz="1800" i="1" dirty="0"/>
          </a:p>
        </p:txBody>
      </p:sp>
      <p:sp>
        <p:nvSpPr>
          <p:cNvPr id="27654" name="Oval 97"/>
          <p:cNvSpPr>
            <a:spLocks noChangeArrowheads="1"/>
          </p:cNvSpPr>
          <p:nvPr/>
        </p:nvSpPr>
        <p:spPr bwMode="auto">
          <a:xfrm rot="-8668441">
            <a:off x="77788" y="2535238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55" name="Oval 62"/>
          <p:cNvSpPr>
            <a:spLocks noChangeArrowheads="1"/>
          </p:cNvSpPr>
          <p:nvPr/>
        </p:nvSpPr>
        <p:spPr bwMode="auto">
          <a:xfrm>
            <a:off x="7162800" y="2041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56" name="Oval 65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7" name="Oval 6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7658" name="AutoShape 69"/>
          <p:cNvCxnSpPr>
            <a:cxnSpLocks noChangeShapeType="1"/>
            <a:stCxn id="27655" idx="3"/>
            <a:endCxn id="27656" idx="0"/>
          </p:cNvCxnSpPr>
          <p:nvPr/>
        </p:nvCxnSpPr>
        <p:spPr bwMode="auto">
          <a:xfrm flipH="1">
            <a:off x="6705600" y="2432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70"/>
          <p:cNvCxnSpPr>
            <a:cxnSpLocks noChangeShapeType="1"/>
            <a:stCxn id="27655" idx="5"/>
            <a:endCxn id="27657" idx="0"/>
          </p:cNvCxnSpPr>
          <p:nvPr/>
        </p:nvCxnSpPr>
        <p:spPr bwMode="auto">
          <a:xfrm>
            <a:off x="7553325" y="2432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Oval 62"/>
          <p:cNvSpPr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61" name="Oval 65"/>
          <p:cNvSpPr>
            <a:spLocks noChangeArrowheads="1"/>
          </p:cNvSpPr>
          <p:nvPr/>
        </p:nvSpPr>
        <p:spPr bwMode="auto">
          <a:xfrm>
            <a:off x="11430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62" name="Oval 66"/>
          <p:cNvSpPr>
            <a:spLocks noChangeArrowheads="1"/>
          </p:cNvSpPr>
          <p:nvPr/>
        </p:nvSpPr>
        <p:spPr bwMode="auto">
          <a:xfrm>
            <a:off x="381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7663" name="AutoShape 70"/>
          <p:cNvCxnSpPr>
            <a:cxnSpLocks noChangeShapeType="1"/>
            <a:stCxn id="27660" idx="3"/>
            <a:endCxn id="27662" idx="7"/>
          </p:cNvCxnSpPr>
          <p:nvPr/>
        </p:nvCxnSpPr>
        <p:spPr bwMode="auto">
          <a:xfrm flipH="1">
            <a:off x="771525" y="2066925"/>
            <a:ext cx="3619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4" name="AutoShape 70"/>
          <p:cNvCxnSpPr>
            <a:cxnSpLocks noChangeShapeType="1"/>
            <a:stCxn id="27662" idx="5"/>
            <a:endCxn id="27661" idx="0"/>
          </p:cNvCxnSpPr>
          <p:nvPr/>
        </p:nvCxnSpPr>
        <p:spPr bwMode="auto">
          <a:xfrm>
            <a:off x="771525" y="2768600"/>
            <a:ext cx="6000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5" name="Oval 62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66" name="Oval 65"/>
          <p:cNvSpPr>
            <a:spLocks noChangeArrowheads="1"/>
          </p:cNvSpPr>
          <p:nvPr/>
        </p:nvSpPr>
        <p:spPr bwMode="auto">
          <a:xfrm>
            <a:off x="3200400" y="3276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67" name="Oval 66"/>
          <p:cNvSpPr>
            <a:spLocks noChangeArrowheads="1"/>
          </p:cNvSpPr>
          <p:nvPr/>
        </p:nvSpPr>
        <p:spPr bwMode="auto">
          <a:xfrm>
            <a:off x="3810000" y="25304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7668" name="AutoShape 70"/>
          <p:cNvCxnSpPr>
            <a:cxnSpLocks noChangeShapeType="1"/>
            <a:stCxn id="27665" idx="3"/>
            <a:endCxn id="27667" idx="7"/>
          </p:cNvCxnSpPr>
          <p:nvPr/>
        </p:nvCxnSpPr>
        <p:spPr bwMode="auto">
          <a:xfrm flipH="1">
            <a:off x="4200525" y="22193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9" name="AutoShape 70"/>
          <p:cNvCxnSpPr>
            <a:cxnSpLocks noChangeShapeType="1"/>
            <a:stCxn id="27667" idx="3"/>
            <a:endCxn id="27666" idx="7"/>
          </p:cNvCxnSpPr>
          <p:nvPr/>
        </p:nvCxnSpPr>
        <p:spPr bwMode="auto">
          <a:xfrm flipH="1">
            <a:off x="3590925" y="29210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4768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>
                <a:latin typeface="Arial" charset="0"/>
              </a:rPr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Insert operation may cause balance factor to become 2 or –2 for some node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SimSun" pitchFamily="2" charset="-122"/>
              </a:rPr>
              <a:t>Follow the path up to the root, find the first node (i.e., deepest) whose new balance violates the AVL condition. Call this node </a:t>
            </a:r>
            <a:r>
              <a:rPr lang="en-US" i="1" dirty="0">
                <a:solidFill>
                  <a:srgbClr val="FF0000"/>
                </a:solidFill>
                <a:ea typeface="SimSun" pitchFamily="2" charset="-122"/>
              </a:rPr>
              <a:t>a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If a new balance factor (the difference </a:t>
            </a:r>
            <a:r>
              <a:rPr lang="en-US" dirty="0" err="1">
                <a:solidFill>
                  <a:srgbClr val="000000"/>
                </a:solidFill>
              </a:rPr>
              <a:t>h</a:t>
            </a:r>
            <a:r>
              <a:rPr lang="en-US" baseline="-25000" dirty="0" err="1">
                <a:solidFill>
                  <a:srgbClr val="000000"/>
                </a:solidFill>
              </a:rPr>
              <a:t>left</a:t>
            </a:r>
            <a:r>
              <a:rPr lang="en-US" dirty="0" err="1">
                <a:solidFill>
                  <a:srgbClr val="000000"/>
                </a:solidFill>
              </a:rPr>
              <a:t>-h</a:t>
            </a:r>
            <a:r>
              <a:rPr lang="en-US" baseline="-25000" dirty="0" err="1">
                <a:solidFill>
                  <a:srgbClr val="000000"/>
                </a:solidFill>
              </a:rPr>
              <a:t>right</a:t>
            </a:r>
            <a:r>
              <a:rPr lang="en-US" dirty="0">
                <a:solidFill>
                  <a:srgbClr val="000000"/>
                </a:solidFill>
              </a:rPr>
              <a:t>) is 2 or –2, adjust tree by </a:t>
            </a:r>
            <a:r>
              <a:rPr lang="en-US" i="1" dirty="0">
                <a:solidFill>
                  <a:srgbClr val="FF0000"/>
                </a:solidFill>
              </a:rPr>
              <a:t>rotation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around the node</a:t>
            </a:r>
          </a:p>
        </p:txBody>
      </p:sp>
    </p:spTree>
    <p:extLst>
      <p:ext uri="{BB962C8B-B14F-4D97-AF65-F5344CB8AC3E}">
        <p14:creationId xmlns:p14="http://schemas.microsoft.com/office/powerpoint/2010/main" val="8740449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757290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Let the node that needs rebalancing be </a:t>
            </a:r>
            <a:r>
              <a:rPr lang="en-US" sz="2400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.</a:t>
            </a:r>
            <a:r>
              <a:rPr lang="en-US" altLang="zh-CN" sz="2400" dirty="0">
                <a:solidFill>
                  <a:srgbClr val="FF3300"/>
                </a:solidFill>
                <a:ea typeface="SimSun" pitchFamily="2" charset="-122"/>
              </a:rPr>
              <a:t> </a:t>
            </a:r>
          </a:p>
          <a:p>
            <a:r>
              <a:rPr lang="en-US" altLang="zh-CN" sz="2400" dirty="0">
                <a:ea typeface="SimSun" pitchFamily="2" charset="-122"/>
              </a:rPr>
              <a:t>In general, violation may occur for following</a:t>
            </a:r>
            <a:r>
              <a:rPr lang="en-US" sz="2400" dirty="0">
                <a:sym typeface="Symbol" pitchFamily="18" charset="2"/>
              </a:rPr>
              <a:t> 4 cases: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400" dirty="0">
                <a:sym typeface="Symbol" pitchFamily="18" charset="2"/>
              </a:rPr>
              <a:t> (require single rotation) :</a:t>
            </a:r>
          </a:p>
          <a:p>
            <a:r>
              <a:rPr lang="en-US" sz="2400" dirty="0">
                <a:sym typeface="Symbol" pitchFamily="18" charset="2"/>
              </a:rPr>
              <a:t>     1.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 dirty="0">
                <a:sym typeface="Symbol" pitchFamily="18" charset="2"/>
              </a:rPr>
              <a:t> child of 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(RR).</a:t>
            </a:r>
          </a:p>
          <a:p>
            <a:r>
              <a:rPr lang="en-US" sz="2400" dirty="0">
                <a:sym typeface="Symbol" pitchFamily="18" charset="2"/>
              </a:rPr>
              <a:t>     2.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 dirty="0">
                <a:sym typeface="Symbol" pitchFamily="18" charset="2"/>
              </a:rPr>
              <a:t> child of 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(LL).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400" dirty="0">
                <a:sym typeface="Symbol" pitchFamily="18" charset="2"/>
              </a:rPr>
              <a:t> (require double rotation) :</a:t>
            </a:r>
          </a:p>
          <a:p>
            <a:r>
              <a:rPr lang="en-US" sz="2400" dirty="0">
                <a:sym typeface="Symbol" pitchFamily="18" charset="2"/>
              </a:rPr>
              <a:t>     3.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 dirty="0">
                <a:sym typeface="Symbol" pitchFamily="18" charset="2"/>
              </a:rPr>
              <a:t> child of 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(RL).</a:t>
            </a:r>
          </a:p>
          <a:p>
            <a:r>
              <a:rPr lang="en-US" sz="2400" dirty="0">
                <a:sym typeface="Symbol" pitchFamily="18" charset="2"/>
              </a:rPr>
              <a:t>     4.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 dirty="0">
                <a:sym typeface="Symbol" pitchFamily="18" charset="2"/>
              </a:rPr>
              <a:t> child of 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(LR).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How and when to rotate?</a:t>
            </a:r>
          </a:p>
        </p:txBody>
      </p:sp>
    </p:spTree>
    <p:extLst>
      <p:ext uri="{BB962C8B-B14F-4D97-AF65-F5344CB8AC3E}">
        <p14:creationId xmlns:p14="http://schemas.microsoft.com/office/powerpoint/2010/main" val="56476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noProof="0" dirty="0">
                <a:latin typeface="Arial" charset="0"/>
              </a:rPr>
              <a:t>Balanced and unbalanced BST</a:t>
            </a:r>
          </a:p>
        </p:txBody>
      </p:sp>
      <p:sp>
        <p:nvSpPr>
          <p:cNvPr id="16386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387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389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390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16391" name="AutoShape 11"/>
          <p:cNvCxnSpPr>
            <a:cxnSpLocks noChangeShapeType="1"/>
            <a:stCxn id="16386" idx="3"/>
            <a:endCxn id="16387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12"/>
          <p:cNvCxnSpPr>
            <a:cxnSpLocks noChangeShapeType="1"/>
            <a:stCxn id="16386" idx="5"/>
            <a:endCxn id="16388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3" name="AutoShape 13"/>
          <p:cNvCxnSpPr>
            <a:cxnSpLocks noChangeShapeType="1"/>
            <a:stCxn id="16387" idx="3"/>
            <a:endCxn id="16389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14"/>
          <p:cNvCxnSpPr>
            <a:cxnSpLocks noChangeShapeType="1"/>
            <a:stCxn id="16387" idx="5"/>
            <a:endCxn id="16390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396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397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398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399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6400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6401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16402" name="AutoShape 24"/>
          <p:cNvCxnSpPr>
            <a:cxnSpLocks noChangeShapeType="1"/>
            <a:stCxn id="16398" idx="5"/>
            <a:endCxn id="16396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3" name="AutoShape 25"/>
          <p:cNvCxnSpPr>
            <a:cxnSpLocks noChangeShapeType="1"/>
            <a:stCxn id="16395" idx="5"/>
            <a:endCxn id="16397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4" name="AutoShape 26"/>
          <p:cNvCxnSpPr>
            <a:cxnSpLocks noChangeShapeType="1"/>
            <a:stCxn id="16401" idx="5"/>
            <a:endCxn id="16400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5" name="AutoShape 27"/>
          <p:cNvCxnSpPr>
            <a:cxnSpLocks noChangeShapeType="1"/>
            <a:stCxn id="16396" idx="5"/>
            <a:endCxn id="16401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8"/>
          <p:cNvCxnSpPr>
            <a:cxnSpLocks noChangeShapeType="1"/>
            <a:stCxn id="16399" idx="5"/>
            <a:endCxn id="16398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7" name="AutoShape 29"/>
          <p:cNvCxnSpPr>
            <a:cxnSpLocks noChangeShapeType="1"/>
            <a:stCxn id="16397" idx="5"/>
            <a:endCxn id="16399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8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409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410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6411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412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6413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414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16415" name="AutoShape 39"/>
          <p:cNvCxnSpPr>
            <a:cxnSpLocks noChangeShapeType="1"/>
            <a:stCxn id="16408" idx="3"/>
            <a:endCxn id="16409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6" name="AutoShape 40"/>
          <p:cNvCxnSpPr>
            <a:cxnSpLocks noChangeShapeType="1"/>
            <a:stCxn id="16408" idx="5"/>
            <a:endCxn id="16410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7" name="AutoShape 41"/>
          <p:cNvCxnSpPr>
            <a:cxnSpLocks noChangeShapeType="1"/>
            <a:stCxn id="16409" idx="3"/>
            <a:endCxn id="16413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8" name="AutoShape 42"/>
          <p:cNvCxnSpPr>
            <a:cxnSpLocks noChangeShapeType="1"/>
            <a:stCxn id="16409" idx="5"/>
            <a:endCxn id="16414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9" name="AutoShape 43"/>
          <p:cNvCxnSpPr>
            <a:cxnSpLocks noChangeShapeType="1"/>
            <a:stCxn id="16410" idx="3"/>
            <a:endCxn id="16411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44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1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Is this </a:t>
            </a:r>
            <a:r>
              <a:rPr lang="ja-JP" altLang="en-US" sz="2000">
                <a:solidFill>
                  <a:schemeClr val="accent2"/>
                </a:solidFill>
              </a:rPr>
              <a:t>“</a:t>
            </a:r>
            <a:r>
              <a:rPr lang="en-US" altLang="ja-JP" sz="2000">
                <a:solidFill>
                  <a:schemeClr val="accent2"/>
                </a:solidFill>
              </a:rPr>
              <a:t>balanced</a:t>
            </a:r>
            <a:r>
              <a:rPr lang="ja-JP" altLang="en-US" sz="2000">
                <a:solidFill>
                  <a:schemeClr val="accent2"/>
                </a:solidFill>
              </a:rPr>
              <a:t>”</a:t>
            </a:r>
            <a:r>
              <a:rPr lang="en-US" altLang="ja-JP" sz="2000">
                <a:solidFill>
                  <a:schemeClr val="accent2"/>
                </a:solidFill>
              </a:rPr>
              <a:t>?</a:t>
            </a: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dirty="0"/>
              <a:t>IF tree is </a:t>
            </a:r>
            <a:r>
              <a:rPr lang="en-US" sz="1800" b="1" dirty="0"/>
              <a:t>right heavy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IF tree's </a:t>
            </a:r>
            <a:r>
              <a:rPr lang="en-US" sz="1800" b="1" dirty="0"/>
              <a:t>right </a:t>
            </a:r>
            <a:r>
              <a:rPr lang="en-US" sz="1800" b="1" dirty="0" err="1"/>
              <a:t>subtree</a:t>
            </a:r>
            <a:r>
              <a:rPr lang="en-US" sz="1800" b="1" dirty="0"/>
              <a:t> is left heavy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   Perform Double Left rotation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ELSE 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   Perform Single Left rotation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en-US" sz="1800" dirty="0"/>
              <a:t>…</a:t>
            </a:r>
          </a:p>
          <a:p>
            <a:pPr marL="0" indent="0" algn="just">
              <a:buNone/>
              <a:defRPr/>
            </a:pPr>
            <a:r>
              <a:rPr lang="en-US" sz="1800" dirty="0"/>
              <a:t>ELSE IF tree is </a:t>
            </a:r>
            <a:r>
              <a:rPr lang="en-US" sz="1800" b="1" dirty="0"/>
              <a:t>left heavy</a:t>
            </a:r>
          </a:p>
          <a:p>
            <a:pPr marL="0" indent="0" algn="just">
              <a:buNone/>
              <a:defRPr/>
            </a:pPr>
            <a:r>
              <a:rPr lang="en-US" sz="1800" dirty="0"/>
              <a:t>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IF tree's </a:t>
            </a:r>
            <a:r>
              <a:rPr lang="en-US" sz="1800" b="1" dirty="0"/>
              <a:t>left </a:t>
            </a:r>
            <a:r>
              <a:rPr lang="en-US" sz="1800" b="1" dirty="0" err="1"/>
              <a:t>subtree</a:t>
            </a:r>
            <a:r>
              <a:rPr lang="en-US" sz="1800" b="1" dirty="0"/>
              <a:t> is right heavy</a:t>
            </a:r>
          </a:p>
          <a:p>
            <a:pPr marL="0" indent="0" algn="just">
              <a:buNone/>
              <a:defRPr/>
            </a:pPr>
            <a:r>
              <a:rPr lang="en-US" sz="1800" dirty="0"/>
              <a:t>  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   Perform Double Right rotation</a:t>
            </a:r>
          </a:p>
          <a:p>
            <a:pPr marL="0" indent="0" algn="just"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None/>
              <a:defRPr/>
            </a:pPr>
            <a:r>
              <a:rPr lang="en-US" sz="1800" dirty="0"/>
              <a:t>ELSE 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   Perform Single Right rotation</a:t>
            </a:r>
          </a:p>
          <a:p>
            <a:pPr marL="0" indent="0" algn="just"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None/>
              <a:defRPr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How and when to rotate?</a:t>
            </a:r>
          </a:p>
        </p:txBody>
      </p:sp>
    </p:spTree>
    <p:extLst>
      <p:ext uri="{BB962C8B-B14F-4D97-AF65-F5344CB8AC3E}">
        <p14:creationId xmlns:p14="http://schemas.microsoft.com/office/powerpoint/2010/main" val="197191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Example: 3 2 1 4 5 6 7</a:t>
            </a:r>
          </a:p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construct binary search tree without height balanced restriction </a:t>
            </a:r>
          </a:p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depth of tree = 4</a:t>
            </a:r>
          </a:p>
        </p:txBody>
      </p:sp>
    </p:spTree>
    <p:extLst>
      <p:ext uri="{BB962C8B-B14F-4D97-AF65-F5344CB8AC3E}">
        <p14:creationId xmlns:p14="http://schemas.microsoft.com/office/powerpoint/2010/main" val="26821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Construct AVL tree (height balanced)</a:t>
            </a:r>
          </a:p>
        </p:txBody>
      </p:sp>
      <p:pic>
        <p:nvPicPr>
          <p:cNvPr id="16388" name="Picture 4" descr="figavl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2484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8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04950"/>
            <a:ext cx="6067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figavl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86200"/>
            <a:ext cx="5867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Comment 5"/>
          <p:cNvSpPr>
            <a:spLocks noGrp="1" noChangeArrowheads="1"/>
          </p:cNvSpPr>
          <p:nvPr>
            <p:ph idx="1"/>
          </p:nvPr>
        </p:nvSpPr>
        <p:spPr>
          <a:xfrm>
            <a:off x="5715000" y="1725613"/>
            <a:ext cx="2317750" cy="439737"/>
          </a:xfrm>
          <a:solidFill>
            <a:srgbClr val="FCFDC6"/>
          </a:solidFill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Insert 4, 5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7414" name="Comment 6"/>
          <p:cNvSpPr>
            <a:spLocks noChangeArrowheads="1"/>
          </p:cNvSpPr>
          <p:nvPr/>
        </p:nvSpPr>
        <p:spPr bwMode="auto">
          <a:xfrm>
            <a:off x="6172200" y="4343399"/>
            <a:ext cx="1814848" cy="523220"/>
          </a:xfrm>
          <a:prstGeom prst="rect">
            <a:avLst/>
          </a:prstGeom>
          <a:solidFill>
            <a:srgbClr val="FCFDC6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Insert 6</a:t>
            </a:r>
            <a:endParaRPr lang="zh-CN" altLang="en-US" sz="1600" dirty="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  <a:endParaRPr lang="en-US" altLang="zh-CN" dirty="0">
              <a:solidFill>
                <a:srgbClr val="000066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animBg="1"/>
      <p:bldP spid="1741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figavl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2390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</a:p>
        </p:txBody>
      </p:sp>
      <p:sp>
        <p:nvSpPr>
          <p:cNvPr id="18436" name="Comment 4"/>
          <p:cNvSpPr>
            <a:spLocks noGrp="1" noChangeArrowheads="1"/>
          </p:cNvSpPr>
          <p:nvPr>
            <p:ph idx="1"/>
          </p:nvPr>
        </p:nvSpPr>
        <p:spPr>
          <a:xfrm>
            <a:off x="5540375" y="4703763"/>
            <a:ext cx="1774825" cy="673100"/>
          </a:xfrm>
          <a:solidFill>
            <a:srgbClr val="FCFDC6"/>
          </a:solidFill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Insert 7</a:t>
            </a:r>
            <a:endParaRPr lang="en-US" altLang="zh-CN" sz="2000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algn="just">
              <a:spcBef>
                <a:spcPct val="50000"/>
              </a:spcBef>
              <a:defRPr/>
            </a:pPr>
            <a:endParaRPr lang="en-US" altLang="zh-CN" sz="2000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dirty="0"/>
              <a:t>So far so good, what about inserting the following numbers  </a:t>
            </a:r>
          </a:p>
          <a:p>
            <a:pPr algn="ctr">
              <a:buNone/>
              <a:defRPr/>
            </a:pPr>
            <a:r>
              <a:rPr lang="en-US" dirty="0"/>
              <a:t>16, 15, 14, 13, 12, 11, 10, 8</a:t>
            </a:r>
          </a:p>
        </p:txBody>
      </p:sp>
    </p:spTree>
    <p:extLst>
      <p:ext uri="{BB962C8B-B14F-4D97-AF65-F5344CB8AC3E}">
        <p14:creationId xmlns:p14="http://schemas.microsoft.com/office/powerpoint/2010/main" val="613399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FF3300"/>
                </a:solidFill>
                <a:ea typeface="宋体" charset="0"/>
                <a:cs typeface="宋体" charset="0"/>
              </a:rPr>
              <a:t>Example: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38400"/>
            <a:ext cx="74866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Insert 14</a:t>
            </a:r>
          </a:p>
        </p:txBody>
      </p:sp>
      <p:pic>
        <p:nvPicPr>
          <p:cNvPr id="37891" name="Picture 4" descr="figavl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8486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53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FF3300"/>
                </a:solidFill>
                <a:ea typeface="宋体" charset="0"/>
                <a:cs typeface="宋体" charset="0"/>
              </a:rPr>
              <a:t>Insert 13 (This is single rotation: LL Case)</a:t>
            </a:r>
          </a:p>
        </p:txBody>
      </p:sp>
      <p:pic>
        <p:nvPicPr>
          <p:cNvPr id="38915" name="Picture 4" descr="figavl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81534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37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Insert 12</a:t>
            </a:r>
          </a:p>
        </p:txBody>
      </p:sp>
      <p:sp>
        <p:nvSpPr>
          <p:cNvPr id="3993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05550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39940" name="Picture 4" descr="figavl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807720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47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Perfect Balance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274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Want a </a:t>
            </a:r>
            <a:r>
              <a:rPr lang="en-US" noProof="0">
                <a:solidFill>
                  <a:srgbClr val="0000FF"/>
                </a:solidFill>
              </a:rPr>
              <a:t>(almost) complete tree</a:t>
            </a:r>
            <a:r>
              <a:rPr lang="en-US" noProof="0"/>
              <a:t> after every operation</a:t>
            </a:r>
          </a:p>
          <a:p>
            <a:pPr lvl="1">
              <a:defRPr/>
            </a:pPr>
            <a:r>
              <a:rPr lang="en-US" noProof="0"/>
              <a:t>tree is full except possibly in the lower right</a:t>
            </a:r>
          </a:p>
          <a:p>
            <a:pPr>
              <a:defRPr/>
            </a:pPr>
            <a:r>
              <a:rPr lang="en-US" noProof="0"/>
              <a:t>This is expensive</a:t>
            </a:r>
          </a:p>
          <a:p>
            <a:pPr lvl="1">
              <a:defRPr/>
            </a:pPr>
            <a:r>
              <a:rPr lang="en-US" noProof="0"/>
              <a:t>For example, insert 2 in the tree on the left and then rebuild as a complete tree</a:t>
            </a:r>
          </a:p>
        </p:txBody>
      </p:sp>
      <p:sp>
        <p:nvSpPr>
          <p:cNvPr id="17411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Insert 2 &amp;</a:t>
            </a:r>
          </a:p>
          <a:p>
            <a:r>
              <a:rPr lang="en-US" sz="2000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17412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7413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7414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7415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7416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417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7418" name="AutoShape 50"/>
          <p:cNvCxnSpPr>
            <a:cxnSpLocks noChangeShapeType="1"/>
            <a:stCxn id="17412" idx="3"/>
            <a:endCxn id="17413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51"/>
          <p:cNvCxnSpPr>
            <a:cxnSpLocks noChangeShapeType="1"/>
            <a:stCxn id="17412" idx="5"/>
            <a:endCxn id="17414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52"/>
          <p:cNvCxnSpPr>
            <a:cxnSpLocks noChangeShapeType="1"/>
            <a:stCxn id="17413" idx="3"/>
            <a:endCxn id="17416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53"/>
          <p:cNvCxnSpPr>
            <a:cxnSpLocks noChangeShapeType="1"/>
            <a:stCxn id="17413" idx="5"/>
            <a:endCxn id="17417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AutoShape 54"/>
          <p:cNvCxnSpPr>
            <a:cxnSpLocks noChangeShapeType="1"/>
            <a:stCxn id="17414" idx="3"/>
            <a:endCxn id="17415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3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7424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5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7426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7427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7428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429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17430" name="AutoShape 63"/>
          <p:cNvCxnSpPr>
            <a:cxnSpLocks noChangeShapeType="1"/>
            <a:stCxn id="17423" idx="3"/>
            <a:endCxn id="17424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1" name="AutoShape 64"/>
          <p:cNvCxnSpPr>
            <a:cxnSpLocks noChangeShapeType="1"/>
            <a:stCxn id="17423" idx="5"/>
            <a:endCxn id="17425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2" name="AutoShape 65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66"/>
          <p:cNvCxnSpPr>
            <a:cxnSpLocks noChangeShapeType="1"/>
            <a:stCxn id="17424" idx="5"/>
            <a:endCxn id="17429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4" name="AutoShape 67"/>
          <p:cNvCxnSpPr>
            <a:cxnSpLocks noChangeShapeType="1"/>
            <a:stCxn id="17425" idx="3"/>
            <a:endCxn id="17426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5" name="AutoShape 68"/>
          <p:cNvCxnSpPr>
            <a:cxnSpLocks noChangeShapeType="1"/>
            <a:stCxn id="17425" idx="5"/>
            <a:endCxn id="17427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6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Insert 11 and 10 (single rotation), then 8</a:t>
            </a:r>
          </a:p>
        </p:txBody>
      </p:sp>
      <p:pic>
        <p:nvPicPr>
          <p:cNvPr id="40963" name="Picture 4" descr="figavl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8674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443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>
                <a:solidFill>
                  <a:srgbClr val="000066"/>
                </a:solidFill>
                <a:ea typeface="宋体" charset="0"/>
                <a:cs typeface="宋体" charset="0"/>
              </a:rPr>
              <a:t>AVL Trees: Double Rotation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FF3300"/>
                </a:solidFill>
                <a:ea typeface="宋体" charset="0"/>
                <a:cs typeface="宋体" charset="0"/>
              </a:rPr>
              <a:t>Inserting 9</a:t>
            </a:r>
          </a:p>
        </p:txBody>
      </p:sp>
      <p:pic>
        <p:nvPicPr>
          <p:cNvPr id="41987" name="Picture 4" descr="figavl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9342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3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AVL - Good but not Perfect Balance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863725"/>
            <a:ext cx="8050212" cy="438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noProof="0"/>
              <a:t>AVL trees are height-balanced binary search trees</a:t>
            </a:r>
          </a:p>
          <a:p>
            <a:pPr>
              <a:lnSpc>
                <a:spcPct val="90000"/>
              </a:lnSpc>
              <a:defRPr/>
            </a:pPr>
            <a:endParaRPr lang="en-US" noProof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noProof="0"/>
              <a:t>An AVL tree has balance factor calculated at every node</a:t>
            </a:r>
          </a:p>
          <a:p>
            <a:pPr lvl="1">
              <a:lnSpc>
                <a:spcPct val="90000"/>
              </a:lnSpc>
              <a:defRPr/>
            </a:pPr>
            <a:r>
              <a:rPr lang="en-US" noProof="0">
                <a:solidFill>
                  <a:srgbClr val="FF0000"/>
                </a:solidFill>
              </a:rPr>
              <a:t>For every node, heights of left and right subtree can differ by no more than 1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2112963" y="14128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19325" y="14303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408113" y="225901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514475" y="22764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790825" y="22764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897188" y="22939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8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42975" y="32670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049338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1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874838" y="32670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979613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514475" y="436562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19250" y="438308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511425" y="32845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617788" y="33020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7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1846263" y="1844675"/>
            <a:ext cx="3984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578100" y="1844675"/>
            <a:ext cx="398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1247775" y="2708275"/>
            <a:ext cx="3333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1846263" y="2708275"/>
            <a:ext cx="200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1846263" y="3789363"/>
            <a:ext cx="200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2844800" y="2781300"/>
            <a:ext cx="1317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049338" y="564673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An AVL Tree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969000" y="1484313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073775" y="15017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7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264150" y="2332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368925" y="23495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6594475" y="240347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699250" y="24209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4532313" y="3340100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638675" y="3357563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1</a:t>
            </a:r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729288" y="3411538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835650" y="3429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5170488" y="443706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5275263" y="4454525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6261100" y="4491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367463" y="45085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H="1">
            <a:off x="5635625" y="1916113"/>
            <a:ext cx="4651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6432550" y="1916113"/>
            <a:ext cx="3333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>
            <a:off x="4905375" y="2781300"/>
            <a:ext cx="463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5702300" y="2781300"/>
            <a:ext cx="266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H="1">
            <a:off x="5568950" y="3860800"/>
            <a:ext cx="331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6167438" y="3860800"/>
            <a:ext cx="331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4" name="Freeform 44"/>
          <p:cNvSpPr>
            <a:spLocks/>
          </p:cNvSpPr>
          <p:nvPr/>
        </p:nvSpPr>
        <p:spPr bwMode="auto">
          <a:xfrm>
            <a:off x="4306888" y="1892300"/>
            <a:ext cx="2857500" cy="3552825"/>
          </a:xfrm>
          <a:custGeom>
            <a:avLst/>
            <a:gdLst>
              <a:gd name="T0" fmla="*/ 1222353 w 2139"/>
              <a:gd name="T1" fmla="*/ 167676 h 2246"/>
              <a:gd name="T2" fmla="*/ 1888969 w 2139"/>
              <a:gd name="T3" fmla="*/ 670702 h 2246"/>
              <a:gd name="T4" fmla="*/ 2675817 w 2139"/>
              <a:gd name="T5" fmla="*/ 3038725 h 2246"/>
              <a:gd name="T6" fmla="*/ 797535 w 2139"/>
              <a:gd name="T7" fmla="*/ 3325039 h 2246"/>
              <a:gd name="T8" fmla="*/ 70803 w 2139"/>
              <a:gd name="T9" fmla="*/ 1675174 h 2246"/>
              <a:gd name="T10" fmla="*/ 1222353 w 2139"/>
              <a:gd name="T11" fmla="*/ 167676 h 2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9" h="2246">
                <a:moveTo>
                  <a:pt x="915" y="106"/>
                </a:moveTo>
                <a:cubicBezTo>
                  <a:pt x="1142" y="0"/>
                  <a:pt x="1233" y="122"/>
                  <a:pt x="1414" y="424"/>
                </a:cubicBezTo>
                <a:cubicBezTo>
                  <a:pt x="1595" y="726"/>
                  <a:pt x="2139" y="1641"/>
                  <a:pt x="2003" y="1921"/>
                </a:cubicBezTo>
                <a:cubicBezTo>
                  <a:pt x="1867" y="2201"/>
                  <a:pt x="922" y="2246"/>
                  <a:pt x="597" y="2102"/>
                </a:cubicBezTo>
                <a:cubicBezTo>
                  <a:pt x="272" y="1958"/>
                  <a:pt x="0" y="1392"/>
                  <a:pt x="53" y="1059"/>
                </a:cubicBezTo>
                <a:cubicBezTo>
                  <a:pt x="106" y="726"/>
                  <a:pt x="688" y="212"/>
                  <a:pt x="915" y="10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4905375" y="5661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Not an AVL Tree</a:t>
            </a:r>
          </a:p>
        </p:txBody>
      </p:sp>
      <p:sp>
        <p:nvSpPr>
          <p:cNvPr id="10286" name="Freeform 46"/>
          <p:cNvSpPr>
            <a:spLocks/>
          </p:cNvSpPr>
          <p:nvPr/>
        </p:nvSpPr>
        <p:spPr bwMode="auto">
          <a:xfrm>
            <a:off x="6367463" y="2024063"/>
            <a:ext cx="1062037" cy="1296987"/>
          </a:xfrm>
          <a:custGeom>
            <a:avLst/>
            <a:gdLst>
              <a:gd name="T0" fmla="*/ 0 w 725"/>
              <a:gd name="T1" fmla="*/ 325437 h 817"/>
              <a:gd name="T2" fmla="*/ 464367 w 725"/>
              <a:gd name="T3" fmla="*/ 1260475 h 817"/>
              <a:gd name="T4" fmla="*/ 1062037 w 725"/>
              <a:gd name="T5" fmla="*/ 541337 h 817"/>
              <a:gd name="T6" fmla="*/ 464367 w 725"/>
              <a:gd name="T7" fmla="*/ 36512 h 817"/>
              <a:gd name="T8" fmla="*/ 0 w 725"/>
              <a:gd name="T9" fmla="*/ 325437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5" h="817">
                <a:moveTo>
                  <a:pt x="0" y="205"/>
                </a:moveTo>
                <a:cubicBezTo>
                  <a:pt x="0" y="333"/>
                  <a:pt x="196" y="771"/>
                  <a:pt x="317" y="794"/>
                </a:cubicBezTo>
                <a:cubicBezTo>
                  <a:pt x="438" y="817"/>
                  <a:pt x="725" y="469"/>
                  <a:pt x="725" y="341"/>
                </a:cubicBezTo>
                <a:cubicBezTo>
                  <a:pt x="725" y="213"/>
                  <a:pt x="438" y="46"/>
                  <a:pt x="317" y="23"/>
                </a:cubicBezTo>
                <a:cubicBezTo>
                  <a:pt x="196" y="0"/>
                  <a:pt x="0" y="77"/>
                  <a:pt x="0" y="205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The height of the left subtree minus the height of the right subtree of a node is called the </a:t>
            </a:r>
            <a:r>
              <a:rPr lang="en-US" altLang="zh-CN" i="1" noProof="0">
                <a:solidFill>
                  <a:srgbClr val="FF3300"/>
                </a:solidFill>
                <a:ea typeface="宋体" charset="0"/>
                <a:cs typeface="宋体" charset="0"/>
              </a:rPr>
              <a:t>balance of the node</a:t>
            </a: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.  For an AVL tree, the balances of the nodes are always </a:t>
            </a:r>
            <a:r>
              <a:rPr lang="en-US" altLang="zh-CN" noProof="0">
                <a:solidFill>
                  <a:srgbClr val="FF3300"/>
                </a:solidFill>
                <a:ea typeface="宋体" charset="0"/>
                <a:cs typeface="宋体" charset="0"/>
              </a:rPr>
              <a:t>-1, 0 or 1</a:t>
            </a: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</a:p>
          <a:p>
            <a:pPr lvl="1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The height of an empty tree is defined to be </a:t>
            </a:r>
            <a:r>
              <a:rPr lang="en-US" altLang="zh-CN" noProof="0">
                <a:solidFill>
                  <a:srgbClr val="FF0000"/>
                </a:solidFill>
                <a:ea typeface="宋体" charset="0"/>
                <a:cs typeface="宋体" charset="0"/>
              </a:rPr>
              <a:t>-1</a:t>
            </a: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u="none" noProof="0" dirty="0">
                <a:latin typeface="Arial" charset="0"/>
              </a:rPr>
              <a:t>Node Height and Balance Factor</a:t>
            </a:r>
          </a:p>
        </p:txBody>
      </p:sp>
      <p:sp>
        <p:nvSpPr>
          <p:cNvPr id="2" name="Text Box 81"/>
          <p:cNvSpPr txBox="1">
            <a:spLocks noChangeArrowheads="1"/>
          </p:cNvSpPr>
          <p:nvPr/>
        </p:nvSpPr>
        <p:spPr bwMode="auto">
          <a:xfrm>
            <a:off x="413302" y="1995115"/>
            <a:ext cx="313579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height of node = </a:t>
            </a:r>
            <a:r>
              <a:rPr lang="en-US" sz="2000" dirty="0">
                <a:solidFill>
                  <a:srgbClr val="FF0000"/>
                </a:solidFill>
              </a:rPr>
              <a:t>h</a:t>
            </a:r>
          </a:p>
          <a:p>
            <a:r>
              <a:rPr lang="en-US" sz="2000" dirty="0"/>
              <a:t>balance factor = </a:t>
            </a:r>
            <a:r>
              <a:rPr lang="en-US" sz="2000" dirty="0" err="1">
                <a:solidFill>
                  <a:srgbClr val="FF0000"/>
                </a:solidFill>
              </a:rPr>
              <a:t>h</a:t>
            </a:r>
            <a:r>
              <a:rPr lang="en-US" sz="2000" baseline="-25000" dirty="0" err="1">
                <a:solidFill>
                  <a:srgbClr val="FF0000"/>
                </a:solidFill>
              </a:rPr>
              <a:t>left</a:t>
            </a:r>
            <a:r>
              <a:rPr lang="en-US" sz="2000" baseline="-25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- </a:t>
            </a:r>
            <a:r>
              <a:rPr lang="en-US" sz="2000" dirty="0" err="1">
                <a:solidFill>
                  <a:srgbClr val="FF0000"/>
                </a:solidFill>
              </a:rPr>
              <a:t>h</a:t>
            </a:r>
            <a:r>
              <a:rPr lang="en-US" sz="2000" baseline="-25000" dirty="0" err="1">
                <a:solidFill>
                  <a:srgbClr val="FF0000"/>
                </a:solidFill>
              </a:rPr>
              <a:t>right</a:t>
            </a:r>
            <a:endParaRPr lang="en-US" sz="2000" baseline="-25000" dirty="0">
              <a:solidFill>
                <a:srgbClr val="FF0000"/>
              </a:solidFill>
            </a:endParaRPr>
          </a:p>
          <a:p>
            <a:r>
              <a:rPr lang="en-US" sz="2000" dirty="0"/>
              <a:t>empty height = -1</a:t>
            </a:r>
            <a:endParaRPr lang="en-US" sz="2000" baseline="-25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04800" y="2800290"/>
            <a:ext cx="4876800" cy="3143310"/>
            <a:chOff x="457200" y="2800290"/>
            <a:chExt cx="4876800" cy="3143310"/>
          </a:xfrm>
        </p:grpSpPr>
        <p:sp>
          <p:nvSpPr>
            <p:cNvPr id="21524" name="Text Box 101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5" name="Text Box 103"/>
            <p:cNvSpPr txBox="1">
              <a:spLocks noChangeArrowheads="1"/>
            </p:cNvSpPr>
            <p:nvPr/>
          </p:nvSpPr>
          <p:spPr bwMode="auto">
            <a:xfrm>
              <a:off x="831850" y="440049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6" name="Text Box 104"/>
            <p:cNvSpPr txBox="1">
              <a:spLocks noChangeArrowheads="1"/>
            </p:cNvSpPr>
            <p:nvPr/>
          </p:nvSpPr>
          <p:spPr bwMode="auto">
            <a:xfrm>
              <a:off x="2994025" y="3413125"/>
              <a:ext cx="2339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height=2   BF=1-0=1</a:t>
              </a:r>
            </a:p>
          </p:txBody>
        </p:sp>
        <p:sp>
          <p:nvSpPr>
            <p:cNvPr id="21527" name="Text Box 105"/>
            <p:cNvSpPr txBox="1">
              <a:spLocks noChangeArrowheads="1"/>
            </p:cNvSpPr>
            <p:nvPr/>
          </p:nvSpPr>
          <p:spPr bwMode="auto">
            <a:xfrm>
              <a:off x="2133600" y="440049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" name="Oval 106"/>
            <p:cNvSpPr>
              <a:spLocks noChangeArrowheads="1"/>
            </p:cNvSpPr>
            <p:nvPr/>
          </p:nvSpPr>
          <p:spPr bwMode="auto">
            <a:xfrm>
              <a:off x="2514600" y="34098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23" name="Oval 107"/>
            <p:cNvSpPr>
              <a:spLocks noChangeArrowheads="1"/>
            </p:cNvSpPr>
            <p:nvPr/>
          </p:nvSpPr>
          <p:spPr bwMode="auto">
            <a:xfrm>
              <a:off x="14478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" name="Oval 108"/>
            <p:cNvSpPr>
              <a:spLocks noChangeArrowheads="1"/>
            </p:cNvSpPr>
            <p:nvPr/>
          </p:nvSpPr>
          <p:spPr bwMode="auto">
            <a:xfrm>
              <a:off x="34290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" name="Oval 110"/>
            <p:cNvSpPr>
              <a:spLocks noChangeArrowheads="1"/>
            </p:cNvSpPr>
            <p:nvPr/>
          </p:nvSpPr>
          <p:spPr bwMode="auto">
            <a:xfrm>
              <a:off x="7620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" name="Oval 111"/>
            <p:cNvSpPr>
              <a:spLocks noChangeArrowheads="1"/>
            </p:cNvSpPr>
            <p:nvPr/>
          </p:nvSpPr>
          <p:spPr bwMode="auto">
            <a:xfrm>
              <a:off x="20574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6" name="AutoShape 112"/>
            <p:cNvCxnSpPr>
              <a:cxnSpLocks noChangeShapeType="1"/>
              <a:stCxn id="21522" idx="3"/>
              <a:endCxn id="21523" idx="7"/>
            </p:cNvCxnSpPr>
            <p:nvPr/>
          </p:nvCxnSpPr>
          <p:spPr bwMode="auto">
            <a:xfrm flipH="1">
              <a:off x="1838325" y="3800415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8" name="AutoShape 113"/>
            <p:cNvCxnSpPr>
              <a:cxnSpLocks noChangeShapeType="1"/>
              <a:stCxn id="21522" idx="5"/>
            </p:cNvCxnSpPr>
            <p:nvPr/>
          </p:nvCxnSpPr>
          <p:spPr bwMode="auto">
            <a:xfrm>
              <a:off x="2905125" y="3800415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9" name="AutoShape 114"/>
            <p:cNvCxnSpPr>
              <a:cxnSpLocks noChangeShapeType="1"/>
              <a:stCxn id="21523" idx="3"/>
            </p:cNvCxnSpPr>
            <p:nvPr/>
          </p:nvCxnSpPr>
          <p:spPr bwMode="auto">
            <a:xfrm flipH="1">
              <a:off x="990600" y="4394140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0" name="AutoShape 115"/>
            <p:cNvCxnSpPr>
              <a:cxnSpLocks noChangeShapeType="1"/>
              <a:stCxn id="21523" idx="5"/>
            </p:cNvCxnSpPr>
            <p:nvPr/>
          </p:nvCxnSpPr>
          <p:spPr bwMode="auto">
            <a:xfrm>
              <a:off x="1838325" y="4394140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7" name="Text Box 118"/>
            <p:cNvSpPr txBox="1">
              <a:spLocks noChangeArrowheads="1"/>
            </p:cNvSpPr>
            <p:nvPr/>
          </p:nvSpPr>
          <p:spPr bwMode="auto">
            <a:xfrm>
              <a:off x="1517650" y="3698815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32" name="Text Box 120"/>
            <p:cNvSpPr txBox="1">
              <a:spLocks noChangeArrowheads="1"/>
            </p:cNvSpPr>
            <p:nvPr/>
          </p:nvSpPr>
          <p:spPr bwMode="auto">
            <a:xfrm>
              <a:off x="1981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A (AVL)</a:t>
              </a:r>
            </a:p>
          </p:txBody>
        </p:sp>
        <p:sp>
          <p:nvSpPr>
            <p:cNvPr id="31" name="Oval 110"/>
            <p:cNvSpPr>
              <a:spLocks noChangeArrowheads="1"/>
            </p:cNvSpPr>
            <p:nvPr/>
          </p:nvSpPr>
          <p:spPr bwMode="auto">
            <a:xfrm>
              <a:off x="533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2" name="AutoShape 114"/>
            <p:cNvCxnSpPr>
              <a:cxnSpLocks noChangeShapeType="1"/>
              <a:stCxn id="4" idx="3"/>
              <a:endCxn id="31" idx="5"/>
            </p:cNvCxnSpPr>
            <p:nvPr/>
          </p:nvCxnSpPr>
          <p:spPr bwMode="auto">
            <a:xfrm flipH="1">
              <a:off x="6858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Oval 110"/>
            <p:cNvSpPr>
              <a:spLocks noChangeArrowheads="1"/>
            </p:cNvSpPr>
            <p:nvPr/>
          </p:nvSpPr>
          <p:spPr bwMode="auto">
            <a:xfrm>
              <a:off x="1828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6" name="AutoShape 114"/>
            <p:cNvCxnSpPr>
              <a:cxnSpLocks noChangeShapeType="1"/>
              <a:stCxn id="5" idx="3"/>
              <a:endCxn id="35" idx="5"/>
            </p:cNvCxnSpPr>
            <p:nvPr/>
          </p:nvCxnSpPr>
          <p:spPr bwMode="auto">
            <a:xfrm flipH="1">
              <a:off x="19812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Oval 110"/>
            <p:cNvSpPr>
              <a:spLocks noChangeArrowheads="1"/>
            </p:cNvSpPr>
            <p:nvPr/>
          </p:nvSpPr>
          <p:spPr bwMode="auto">
            <a:xfrm>
              <a:off x="3200400" y="46290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9" name="AutoShape 114"/>
            <p:cNvCxnSpPr>
              <a:cxnSpLocks noChangeShapeType="1"/>
              <a:stCxn id="3" idx="3"/>
              <a:endCxn id="38" idx="5"/>
            </p:cNvCxnSpPr>
            <p:nvPr/>
          </p:nvCxnSpPr>
          <p:spPr bwMode="auto">
            <a:xfrm flipH="1">
              <a:off x="3352800" y="4393860"/>
              <a:ext cx="143155" cy="296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" name="Oval 110"/>
            <p:cNvSpPr>
              <a:spLocks noChangeArrowheads="1"/>
            </p:cNvSpPr>
            <p:nvPr/>
          </p:nvSpPr>
          <p:spPr bwMode="auto">
            <a:xfrm>
              <a:off x="3810000" y="46354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65" name="AutoShape 114"/>
            <p:cNvCxnSpPr>
              <a:cxnSpLocks noChangeShapeType="1"/>
              <a:stCxn id="3" idx="5"/>
              <a:endCxn id="64" idx="5"/>
            </p:cNvCxnSpPr>
            <p:nvPr/>
          </p:nvCxnSpPr>
          <p:spPr bwMode="auto">
            <a:xfrm>
              <a:off x="3819245" y="43938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23622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68" name="AutoShape 114"/>
            <p:cNvCxnSpPr>
              <a:cxnSpLocks noChangeShapeType="1"/>
              <a:stCxn id="5" idx="5"/>
              <a:endCxn id="67" idx="5"/>
            </p:cNvCxnSpPr>
            <p:nvPr/>
          </p:nvCxnSpPr>
          <p:spPr bwMode="auto">
            <a:xfrm>
              <a:off x="2447645" y="5095535"/>
              <a:ext cx="669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4" name="Oval 110"/>
            <p:cNvSpPr>
              <a:spLocks noChangeArrowheads="1"/>
            </p:cNvSpPr>
            <p:nvPr/>
          </p:nvSpPr>
          <p:spPr bwMode="auto">
            <a:xfrm>
              <a:off x="11430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5" name="AutoShape 114"/>
            <p:cNvCxnSpPr>
              <a:cxnSpLocks noChangeShapeType="1"/>
              <a:stCxn id="4" idx="5"/>
              <a:endCxn id="74" idx="5"/>
            </p:cNvCxnSpPr>
            <p:nvPr/>
          </p:nvCxnSpPr>
          <p:spPr bwMode="auto">
            <a:xfrm>
              <a:off x="1152245" y="5095535"/>
              <a:ext cx="1431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7" name="Text Box 103"/>
            <p:cNvSpPr txBox="1">
              <a:spLocks noChangeArrowheads="1"/>
            </p:cNvSpPr>
            <p:nvPr/>
          </p:nvSpPr>
          <p:spPr bwMode="auto">
            <a:xfrm>
              <a:off x="457200" y="5527615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1049934" y="552438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9" name="Text Box 103"/>
            <p:cNvSpPr txBox="1">
              <a:spLocks noChangeArrowheads="1"/>
            </p:cNvSpPr>
            <p:nvPr/>
          </p:nvSpPr>
          <p:spPr bwMode="auto">
            <a:xfrm>
              <a:off x="1735734" y="5543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0" name="Text Box 103"/>
            <p:cNvSpPr txBox="1">
              <a:spLocks noChangeArrowheads="1"/>
            </p:cNvSpPr>
            <p:nvPr/>
          </p:nvSpPr>
          <p:spPr bwMode="auto">
            <a:xfrm>
              <a:off x="2286000" y="552438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1" name="Text Box 103"/>
            <p:cNvSpPr txBox="1">
              <a:spLocks noChangeArrowheads="1"/>
            </p:cNvSpPr>
            <p:nvPr/>
          </p:nvSpPr>
          <p:spPr bwMode="auto">
            <a:xfrm>
              <a:off x="3124200" y="4781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2" name="Text Box 103"/>
            <p:cNvSpPr txBox="1">
              <a:spLocks noChangeArrowheads="1"/>
            </p:cNvSpPr>
            <p:nvPr/>
          </p:nvSpPr>
          <p:spPr bwMode="auto">
            <a:xfrm>
              <a:off x="3733800" y="4781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59934" y="2800290"/>
            <a:ext cx="3674466" cy="3067110"/>
            <a:chOff x="4419600" y="2800290"/>
            <a:chExt cx="3674466" cy="3067110"/>
          </a:xfrm>
        </p:grpSpPr>
        <p:sp>
          <p:nvSpPr>
            <p:cNvPr id="21511" name="Oval 67"/>
            <p:cNvSpPr>
              <a:spLocks noChangeArrowheads="1"/>
            </p:cNvSpPr>
            <p:nvPr/>
          </p:nvSpPr>
          <p:spPr bwMode="auto">
            <a:xfrm>
              <a:off x="6462713" y="34257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12" name="Oval 68"/>
            <p:cNvSpPr>
              <a:spLocks noChangeArrowheads="1"/>
            </p:cNvSpPr>
            <p:nvPr/>
          </p:nvSpPr>
          <p:spPr bwMode="auto">
            <a:xfrm>
              <a:off x="53959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13" name="Oval 69"/>
            <p:cNvSpPr>
              <a:spLocks noChangeArrowheads="1"/>
            </p:cNvSpPr>
            <p:nvPr/>
          </p:nvSpPr>
          <p:spPr bwMode="auto">
            <a:xfrm>
              <a:off x="73771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1514" name="Oval 70"/>
            <p:cNvSpPr>
              <a:spLocks noChangeArrowheads="1"/>
            </p:cNvSpPr>
            <p:nvPr/>
          </p:nvSpPr>
          <p:spPr bwMode="auto">
            <a:xfrm>
              <a:off x="6767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1515" name="Oval 71"/>
            <p:cNvSpPr>
              <a:spLocks noChangeArrowheads="1"/>
            </p:cNvSpPr>
            <p:nvPr/>
          </p:nvSpPr>
          <p:spPr bwMode="auto">
            <a:xfrm>
              <a:off x="47101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16" name="Oval 72"/>
            <p:cNvSpPr>
              <a:spLocks noChangeArrowheads="1"/>
            </p:cNvSpPr>
            <p:nvPr/>
          </p:nvSpPr>
          <p:spPr bwMode="auto">
            <a:xfrm>
              <a:off x="6005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21517" name="AutoShape 73"/>
            <p:cNvCxnSpPr>
              <a:cxnSpLocks noChangeShapeType="1"/>
              <a:stCxn id="21511" idx="3"/>
              <a:endCxn id="21512" idx="7"/>
            </p:cNvCxnSpPr>
            <p:nvPr/>
          </p:nvCxnSpPr>
          <p:spPr bwMode="auto">
            <a:xfrm flipH="1">
              <a:off x="5786438" y="3816290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8" name="AutoShape 74"/>
            <p:cNvCxnSpPr>
              <a:cxnSpLocks noChangeShapeType="1"/>
              <a:stCxn id="21511" idx="5"/>
              <a:endCxn id="21513" idx="1"/>
            </p:cNvCxnSpPr>
            <p:nvPr/>
          </p:nvCxnSpPr>
          <p:spPr bwMode="auto">
            <a:xfrm>
              <a:off x="6853238" y="3816290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9" name="AutoShape 75"/>
            <p:cNvCxnSpPr>
              <a:cxnSpLocks noChangeShapeType="1"/>
              <a:stCxn id="21512" idx="3"/>
              <a:endCxn id="21515" idx="0"/>
            </p:cNvCxnSpPr>
            <p:nvPr/>
          </p:nvCxnSpPr>
          <p:spPr bwMode="auto">
            <a:xfrm flipH="1">
              <a:off x="4938713" y="4410015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0" name="AutoShape 76"/>
            <p:cNvCxnSpPr>
              <a:cxnSpLocks noChangeShapeType="1"/>
              <a:stCxn id="21512" idx="5"/>
              <a:endCxn id="21516" idx="0"/>
            </p:cNvCxnSpPr>
            <p:nvPr/>
          </p:nvCxnSpPr>
          <p:spPr bwMode="auto">
            <a:xfrm>
              <a:off x="5786438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1" name="AutoShape 77"/>
            <p:cNvCxnSpPr>
              <a:cxnSpLocks noChangeShapeType="1"/>
              <a:stCxn id="21513" idx="3"/>
              <a:endCxn id="21514" idx="0"/>
            </p:cNvCxnSpPr>
            <p:nvPr/>
          </p:nvCxnSpPr>
          <p:spPr bwMode="auto">
            <a:xfrm flipH="1">
              <a:off x="6996113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9" name="Text Box 121"/>
            <p:cNvSpPr txBox="1">
              <a:spLocks noChangeArrowheads="1"/>
            </p:cNvSpPr>
            <p:nvPr/>
          </p:nvSpPr>
          <p:spPr bwMode="auto">
            <a:xfrm>
              <a:off x="6172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B (AVL)</a:t>
              </a:r>
            </a:p>
          </p:txBody>
        </p:sp>
        <p:sp>
          <p:nvSpPr>
            <p:cNvPr id="40" name="Oval 110"/>
            <p:cNvSpPr>
              <a:spLocks noChangeArrowheads="1"/>
            </p:cNvSpPr>
            <p:nvPr/>
          </p:nvSpPr>
          <p:spPr bwMode="auto">
            <a:xfrm>
              <a:off x="4495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1" name="AutoShape 114"/>
            <p:cNvCxnSpPr>
              <a:cxnSpLocks noChangeShapeType="1"/>
              <a:stCxn id="21515" idx="3"/>
              <a:endCxn id="40" idx="5"/>
            </p:cNvCxnSpPr>
            <p:nvPr/>
          </p:nvCxnSpPr>
          <p:spPr bwMode="auto">
            <a:xfrm flipH="1">
              <a:off x="46482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" name="Oval 110"/>
            <p:cNvSpPr>
              <a:spLocks noChangeArrowheads="1"/>
            </p:cNvSpPr>
            <p:nvPr/>
          </p:nvSpPr>
          <p:spPr bwMode="auto">
            <a:xfrm>
              <a:off x="57912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3" name="AutoShape 114"/>
            <p:cNvCxnSpPr>
              <a:cxnSpLocks noChangeShapeType="1"/>
              <a:stCxn id="21516" idx="3"/>
              <a:endCxn id="42" idx="5"/>
            </p:cNvCxnSpPr>
            <p:nvPr/>
          </p:nvCxnSpPr>
          <p:spPr bwMode="auto">
            <a:xfrm flipH="1">
              <a:off x="59436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6629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5" name="AutoShape 114"/>
            <p:cNvCxnSpPr>
              <a:cxnSpLocks noChangeShapeType="1"/>
              <a:stCxn id="21514" idx="3"/>
              <a:endCxn id="44" idx="5"/>
            </p:cNvCxnSpPr>
            <p:nvPr/>
          </p:nvCxnSpPr>
          <p:spPr bwMode="auto">
            <a:xfrm flipH="1">
              <a:off x="6781800" y="5111410"/>
              <a:ext cx="526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" name="Oval 110"/>
            <p:cNvSpPr>
              <a:spLocks noChangeArrowheads="1"/>
            </p:cNvSpPr>
            <p:nvPr/>
          </p:nvSpPr>
          <p:spPr bwMode="auto">
            <a:xfrm>
              <a:off x="7772400" y="4552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7" name="AutoShape 114"/>
            <p:cNvCxnSpPr>
              <a:cxnSpLocks noChangeShapeType="1"/>
              <a:stCxn id="21513" idx="5"/>
              <a:endCxn id="46" idx="5"/>
            </p:cNvCxnSpPr>
            <p:nvPr/>
          </p:nvCxnSpPr>
          <p:spPr bwMode="auto">
            <a:xfrm>
              <a:off x="7767358" y="4409735"/>
              <a:ext cx="157442" cy="204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" name="Oval 110"/>
            <p:cNvSpPr>
              <a:spLocks noChangeArrowheads="1"/>
            </p:cNvSpPr>
            <p:nvPr/>
          </p:nvSpPr>
          <p:spPr bwMode="auto">
            <a:xfrm>
              <a:off x="70866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54" name="AutoShape 114"/>
            <p:cNvCxnSpPr>
              <a:cxnSpLocks noChangeShapeType="1"/>
              <a:stCxn id="21514" idx="5"/>
              <a:endCxn id="53" idx="5"/>
            </p:cNvCxnSpPr>
            <p:nvPr/>
          </p:nvCxnSpPr>
          <p:spPr bwMode="auto">
            <a:xfrm>
              <a:off x="7157758" y="5111410"/>
              <a:ext cx="81242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" name="Oval 110"/>
            <p:cNvSpPr>
              <a:spLocks noChangeArrowheads="1"/>
            </p:cNvSpPr>
            <p:nvPr/>
          </p:nvSpPr>
          <p:spPr bwMode="auto">
            <a:xfrm>
              <a:off x="51054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1" name="AutoShape 114"/>
            <p:cNvCxnSpPr>
              <a:cxnSpLocks noChangeShapeType="1"/>
              <a:endCxn id="70" idx="5"/>
            </p:cNvCxnSpPr>
            <p:nvPr/>
          </p:nvCxnSpPr>
          <p:spPr bwMode="auto">
            <a:xfrm>
              <a:off x="51146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63246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3" name="AutoShape 114"/>
            <p:cNvCxnSpPr>
              <a:cxnSpLocks noChangeShapeType="1"/>
              <a:endCxn id="72" idx="5"/>
            </p:cNvCxnSpPr>
            <p:nvPr/>
          </p:nvCxnSpPr>
          <p:spPr bwMode="auto">
            <a:xfrm>
              <a:off x="63338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3" name="Text Box 103"/>
            <p:cNvSpPr txBox="1">
              <a:spLocks noChangeArrowheads="1"/>
            </p:cNvSpPr>
            <p:nvPr/>
          </p:nvSpPr>
          <p:spPr bwMode="auto">
            <a:xfrm>
              <a:off x="44196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4" name="Text Box 103"/>
            <p:cNvSpPr txBox="1">
              <a:spLocks noChangeArrowheads="1"/>
            </p:cNvSpPr>
            <p:nvPr/>
          </p:nvSpPr>
          <p:spPr bwMode="auto">
            <a:xfrm>
              <a:off x="50292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57150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6" name="Text Box 103"/>
            <p:cNvSpPr txBox="1">
              <a:spLocks noChangeArrowheads="1"/>
            </p:cNvSpPr>
            <p:nvPr/>
          </p:nvSpPr>
          <p:spPr bwMode="auto">
            <a:xfrm>
              <a:off x="62484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7" name="Text Box 103"/>
            <p:cNvSpPr txBox="1">
              <a:spLocks noChangeArrowheads="1"/>
            </p:cNvSpPr>
            <p:nvPr/>
          </p:nvSpPr>
          <p:spPr bwMode="auto">
            <a:xfrm>
              <a:off x="65532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70104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9" name="Text Box 103"/>
            <p:cNvSpPr txBox="1">
              <a:spLocks noChangeArrowheads="1"/>
            </p:cNvSpPr>
            <p:nvPr/>
          </p:nvSpPr>
          <p:spPr bwMode="auto">
            <a:xfrm>
              <a:off x="7696200" y="4705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 dirty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57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Given an AVL tree, if insertions or deletions are performed, the AVL tree </a:t>
            </a:r>
            <a:r>
              <a:rPr lang="en-US" altLang="zh-CN" i="1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may not</a:t>
            </a: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remain height balanced.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Node Heights after Insert 7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7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3558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3559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3562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3563" name="AutoShape 14"/>
          <p:cNvCxnSpPr>
            <a:cxnSpLocks noChangeShapeType="1"/>
            <a:stCxn id="23557" idx="3"/>
            <a:endCxn id="23558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15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16"/>
          <p:cNvCxnSpPr>
            <a:cxnSpLocks noChangeShapeType="1"/>
            <a:stCxn id="23558" idx="3"/>
            <a:endCxn id="23561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17"/>
          <p:cNvCxnSpPr>
            <a:cxnSpLocks noChangeShapeType="1"/>
            <a:stCxn id="23558" idx="5"/>
            <a:endCxn id="23562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AutoShape 18"/>
          <p:cNvCxnSpPr>
            <a:cxnSpLocks noChangeShapeType="1"/>
            <a:stCxn id="23559" idx="3"/>
            <a:endCxn id="23560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height of node = </a:t>
            </a:r>
            <a:r>
              <a:rPr lang="en-US" sz="2000">
                <a:solidFill>
                  <a:srgbClr val="FF0000"/>
                </a:solidFill>
              </a:rPr>
              <a:t>h</a:t>
            </a:r>
          </a:p>
          <a:p>
            <a:r>
              <a:rPr lang="en-US" sz="2000"/>
              <a:t>balance factor = </a:t>
            </a:r>
            <a:r>
              <a:rPr lang="en-US" sz="2000">
                <a:solidFill>
                  <a:srgbClr val="FF0000"/>
                </a:solidFill>
              </a:rPr>
              <a:t>h</a:t>
            </a:r>
            <a:r>
              <a:rPr lang="en-US" sz="2000" baseline="-25000">
                <a:solidFill>
                  <a:srgbClr val="FF0000"/>
                </a:solidFill>
              </a:rPr>
              <a:t>left</a:t>
            </a:r>
            <a:r>
              <a:rPr lang="en-US" sz="2000">
                <a:solidFill>
                  <a:srgbClr val="FF0000"/>
                </a:solidFill>
              </a:rPr>
              <a:t>-h</a:t>
            </a:r>
            <a:r>
              <a:rPr lang="en-US" sz="2000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 sz="2000"/>
              <a:t>empty height = -1</a:t>
            </a:r>
            <a:endParaRPr lang="en-US" sz="2000" baseline="-25000"/>
          </a:p>
        </p:txBody>
      </p:sp>
      <p:sp>
        <p:nvSpPr>
          <p:cNvPr id="23569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3570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3571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3572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3573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3574" name="AutoShape 47"/>
          <p:cNvCxnSpPr>
            <a:cxnSpLocks noChangeShapeType="1"/>
            <a:stCxn id="23569" idx="3"/>
            <a:endCxn id="23570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5" name="AutoShape 48"/>
          <p:cNvCxnSpPr>
            <a:cxnSpLocks noChangeShapeType="1"/>
            <a:stCxn id="23569" idx="5"/>
            <a:endCxn id="23571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6" name="AutoShape 49"/>
          <p:cNvCxnSpPr>
            <a:cxnSpLocks noChangeShapeType="1"/>
            <a:stCxn id="23570" idx="3"/>
            <a:endCxn id="23572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7" name="AutoShape 50"/>
          <p:cNvCxnSpPr>
            <a:cxnSpLocks noChangeShapeType="1"/>
            <a:stCxn id="23570" idx="5"/>
            <a:endCxn id="23573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8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579" name="AutoShape 54"/>
          <p:cNvCxnSpPr>
            <a:cxnSpLocks noChangeShapeType="1"/>
            <a:stCxn id="23571" idx="3"/>
            <a:endCxn id="23578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0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81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582" name="AutoShape 60"/>
          <p:cNvCxnSpPr>
            <a:cxnSpLocks noChangeShapeType="1"/>
            <a:stCxn id="23560" idx="3"/>
            <a:endCxn id="23581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3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pitchFamily="18" charset="0"/>
              </a:rPr>
              <a:t>balance factor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1-(-1) = 2</a:t>
            </a:r>
          </a:p>
        </p:txBody>
      </p:sp>
      <p:sp>
        <p:nvSpPr>
          <p:cNvPr id="23584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86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A (AVL)</a:t>
            </a:r>
          </a:p>
        </p:txBody>
      </p:sp>
      <p:sp>
        <p:nvSpPr>
          <p:cNvPr id="23587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B (not AVL)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7516</TotalTime>
  <Words>1241</Words>
  <Application>Microsoft Office PowerPoint</Application>
  <PresentationFormat>On-screen Show (4:3)</PresentationFormat>
  <Paragraphs>314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メイリオ</vt:lpstr>
      <vt:lpstr>ＭＳ Ｐゴシック</vt:lpstr>
      <vt:lpstr>PMingLiU</vt:lpstr>
      <vt:lpstr>SimSun</vt:lpstr>
      <vt:lpstr>SimSun</vt:lpstr>
      <vt:lpstr>Arial</vt:lpstr>
      <vt:lpstr>Calibri</vt:lpstr>
      <vt:lpstr>Courier New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AVL Trees Georgy Adelson-Velsky and Landis' tree  </vt:lpstr>
      <vt:lpstr>Balanced and unbalanced BST</vt:lpstr>
      <vt:lpstr>Perfect Balance</vt:lpstr>
      <vt:lpstr>AVL - Good but not Perfect Balance</vt:lpstr>
      <vt:lpstr>AVL Trees</vt:lpstr>
      <vt:lpstr>AVL Trees</vt:lpstr>
      <vt:lpstr>Node Height and Balance Factor</vt:lpstr>
      <vt:lpstr>AVL Trees</vt:lpstr>
      <vt:lpstr>Node Heights after Insert 7</vt:lpstr>
      <vt:lpstr>AVL Trees</vt:lpstr>
      <vt:lpstr>Insert and Rotation in AVL Trees</vt:lpstr>
      <vt:lpstr>Single Rotation in an AVL Tree</vt:lpstr>
      <vt:lpstr>Right Rotation (RR) in an AVL Tree</vt:lpstr>
      <vt:lpstr>Left Rotation (LL) in an AVL Tree</vt:lpstr>
      <vt:lpstr>Single Rotation may be Insufficient</vt:lpstr>
      <vt:lpstr>Left-Right Rotation (LR) or "Double left" </vt:lpstr>
      <vt:lpstr>Right-Left Rotation (RL) or "Double right" </vt:lpstr>
      <vt:lpstr>Insert and Rotation in AVL Trees</vt:lpstr>
      <vt:lpstr>PowerPoint Presentation</vt:lpstr>
      <vt:lpstr>PowerPoint Presentation</vt:lpstr>
      <vt:lpstr>PowerPoint Presentation</vt:lpstr>
      <vt:lpstr>AVL Trees: Single Rotation</vt:lpstr>
      <vt:lpstr>PowerPoint Presentation</vt:lpstr>
      <vt:lpstr>AVL Trees: Single Rotation</vt:lpstr>
      <vt:lpstr>PowerPoint Presentation</vt:lpstr>
      <vt:lpstr>AVL Trees: Double Rotation</vt:lpstr>
      <vt:lpstr>AVL Trees: Double Rotation</vt:lpstr>
      <vt:lpstr>AVL Trees: Double Rotation</vt:lpstr>
      <vt:lpstr>AVL Trees: Double Rotation</vt:lpstr>
      <vt:lpstr>AVL Trees: Double Rotation</vt:lpstr>
      <vt:lpstr>AVL Trees: Double Rotation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Khubaib Arshad</cp:lastModifiedBy>
  <cp:revision>193</cp:revision>
  <dcterms:created xsi:type="dcterms:W3CDTF">2006-05-16T22:38:36Z</dcterms:created>
  <dcterms:modified xsi:type="dcterms:W3CDTF">2021-11-23T09:52:05Z</dcterms:modified>
</cp:coreProperties>
</file>