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  <p:sldMasterId id="2147483923" r:id="rId2"/>
  </p:sldMasterIdLst>
  <p:notesMasterIdLst>
    <p:notesMasterId r:id="rId56"/>
  </p:notesMasterIdLst>
  <p:handoutMasterIdLst>
    <p:handoutMasterId r:id="rId57"/>
  </p:handoutMasterIdLst>
  <p:sldIdLst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8" r:id="rId14"/>
    <p:sldId id="399" r:id="rId15"/>
    <p:sldId id="447" r:id="rId16"/>
    <p:sldId id="448" r:id="rId17"/>
    <p:sldId id="449" r:id="rId18"/>
    <p:sldId id="438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9" r:id="rId54"/>
    <p:sldId id="43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900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6102" autoAdjust="0"/>
  </p:normalViewPr>
  <p:slideViewPr>
    <p:cSldViewPr>
      <p:cViewPr varScale="1">
        <p:scale>
          <a:sx n="63" d="100"/>
          <a:sy n="63" d="100"/>
        </p:scale>
        <p:origin x="13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FCE8-00A6-4110-BAAA-50FD8090ABD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43D3-548D-4190-88DB-4852AA4EA7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BAFF4-3AEC-4BC2-95F3-12E16D344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95400"/>
            <a:ext cx="9144000" cy="5105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7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0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3021C-1380-484A-BFFE-61DEBBD04E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4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EAE15-2A93-4376-90A5-758326246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74E6F160-3F99-4FFD-9F3E-996CCAB228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r:id="rId15" imgW="71848" imgH="44334" progId="">
                  <p:embed/>
                </p:oleObj>
              </mc:Choice>
              <mc:Fallback>
                <p:oleObj r:id="rId15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AVL Trees - Implementation</a:t>
            </a:r>
            <a:endParaRPr lang="en-US" sz="2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8ECD-AF5B-4622-816F-6241A514744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40F3-3CA7-4095-8FD2-E41CF36F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cs typeface="SimSun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struct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AvlNode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typedef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struct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AvlNode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*Position;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typedef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struct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AvlNode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*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;</a:t>
            </a:r>
            <a:endParaRPr lang="en-US" altLang="zh-CN" dirty="0">
              <a:cs typeface="SimSun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MakeEmpty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(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Position Find(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ElementType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X,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Position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FindMin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(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Position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FindMax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(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Insert(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ElementType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X, </a:t>
            </a:r>
            <a:r>
              <a:rPr lang="en-US" altLang="zh-CN" dirty="0" err="1">
                <a:solidFill>
                  <a:srgbClr val="A50021"/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rgbClr val="A50021"/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7F7F7F"/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rgbClr val="7F7F7F"/>
                </a:solidFill>
                <a:cs typeface="SimSun" charset="0"/>
              </a:rPr>
              <a:t> Delete( </a:t>
            </a:r>
            <a:r>
              <a:rPr lang="en-US" altLang="zh-CN" dirty="0" err="1">
                <a:solidFill>
                  <a:srgbClr val="7F7F7F"/>
                </a:solidFill>
                <a:cs typeface="SimSun" charset="0"/>
              </a:rPr>
              <a:t>ElementType</a:t>
            </a:r>
            <a:r>
              <a:rPr lang="en-US" altLang="zh-CN" dirty="0">
                <a:solidFill>
                  <a:srgbClr val="7F7F7F"/>
                </a:solidFill>
                <a:cs typeface="SimSun" charset="0"/>
              </a:rPr>
              <a:t> X, </a:t>
            </a:r>
            <a:r>
              <a:rPr lang="en-US" altLang="zh-CN" dirty="0" err="1">
                <a:solidFill>
                  <a:srgbClr val="7F7F7F"/>
                </a:solidFill>
                <a:cs typeface="SimSun" charset="0"/>
              </a:rPr>
              <a:t>AvlTree</a:t>
            </a:r>
            <a:r>
              <a:rPr lang="en-US" altLang="zh-CN" dirty="0">
                <a:solidFill>
                  <a:srgbClr val="7F7F7F"/>
                </a:solidFill>
                <a:cs typeface="SimSun" charset="0"/>
              </a:rPr>
              <a:t> T 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7F7F7F"/>
                </a:solidFill>
                <a:cs typeface="SimSun" charset="0"/>
              </a:rPr>
              <a:t>ElementType</a:t>
            </a:r>
            <a:r>
              <a:rPr lang="en-US" altLang="zh-CN" dirty="0">
                <a:solidFill>
                  <a:srgbClr val="7F7F7F"/>
                </a:solidFill>
                <a:cs typeface="SimSun" charset="0"/>
              </a:rPr>
              <a:t> Retrieve( Position P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Case 1: Right </a:t>
            </a:r>
            <a:r>
              <a:rPr lang="en-US" dirty="0" smtClean="0"/>
              <a:t>heavy (RR)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Resulting Tree after left Rotation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00200" y="2514600"/>
            <a:ext cx="4114800" cy="2667000"/>
            <a:chOff x="1600200" y="2514600"/>
            <a:chExt cx="4114800" cy="2667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600200" y="2819400"/>
              <a:ext cx="4114800" cy="2362200"/>
              <a:chOff x="2700" y="1980"/>
              <a:chExt cx="3600" cy="2700"/>
            </a:xfrm>
          </p:grpSpPr>
          <p:sp>
            <p:nvSpPr>
              <p:cNvPr id="34821" name="Text Box 5"/>
              <p:cNvSpPr txBox="1">
                <a:spLocks noChangeArrowheads="1"/>
              </p:cNvSpPr>
              <p:nvPr/>
            </p:nvSpPr>
            <p:spPr bwMode="auto">
              <a:xfrm>
                <a:off x="3240" y="3239"/>
                <a:ext cx="718" cy="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20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22" name="Oval 6"/>
              <p:cNvSpPr>
                <a:spLocks noChangeArrowheads="1"/>
              </p:cNvSpPr>
              <p:nvPr/>
            </p:nvSpPr>
            <p:spPr bwMode="auto">
              <a:xfrm>
                <a:off x="3240" y="3060"/>
                <a:ext cx="718" cy="72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" name="Group 7"/>
              <p:cNvGrpSpPr>
                <a:grpSpLocks/>
              </p:cNvGrpSpPr>
              <p:nvPr/>
            </p:nvGrpSpPr>
            <p:grpSpPr bwMode="auto">
              <a:xfrm>
                <a:off x="4680" y="3060"/>
                <a:ext cx="720" cy="720"/>
                <a:chOff x="4140" y="4320"/>
                <a:chExt cx="720" cy="720"/>
              </a:xfrm>
            </p:grpSpPr>
            <p:sp>
              <p:nvSpPr>
                <p:cNvPr id="348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42" y="4499"/>
                  <a:ext cx="718" cy="3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50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825" name="Oval 9"/>
                <p:cNvSpPr>
                  <a:spLocks noChangeArrowheads="1"/>
                </p:cNvSpPr>
                <p:nvPr/>
              </p:nvSpPr>
              <p:spPr bwMode="auto">
                <a:xfrm>
                  <a:off x="4142" y="4320"/>
                  <a:ext cx="718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700" y="3960"/>
                <a:ext cx="720" cy="720"/>
                <a:chOff x="8820" y="4860"/>
                <a:chExt cx="720" cy="720"/>
              </a:xfrm>
            </p:grpSpPr>
            <p:sp>
              <p:nvSpPr>
                <p:cNvPr id="348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820" y="5039"/>
                  <a:ext cx="718" cy="3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10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828" name="Oval 12"/>
                <p:cNvSpPr>
                  <a:spLocks noChangeArrowheads="1"/>
                </p:cNvSpPr>
                <p:nvPr/>
              </p:nvSpPr>
              <p:spPr bwMode="auto">
                <a:xfrm>
                  <a:off x="8820" y="4860"/>
                  <a:ext cx="718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829" name="Text Box 13"/>
              <p:cNvSpPr txBox="1">
                <a:spLocks noChangeArrowheads="1"/>
              </p:cNvSpPr>
              <p:nvPr/>
            </p:nvSpPr>
            <p:spPr bwMode="auto">
              <a:xfrm>
                <a:off x="3781" y="2160"/>
                <a:ext cx="719" cy="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40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0" name="Oval 14"/>
              <p:cNvSpPr>
                <a:spLocks noChangeArrowheads="1"/>
              </p:cNvSpPr>
              <p:nvPr/>
            </p:nvSpPr>
            <p:spPr bwMode="auto">
              <a:xfrm>
                <a:off x="3781" y="1980"/>
                <a:ext cx="719" cy="72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3781" y="4139"/>
                <a:ext cx="719" cy="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30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3781" y="3960"/>
                <a:ext cx="719" cy="72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 flipH="1" flipV="1">
                <a:off x="5219" y="3600"/>
                <a:ext cx="539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4" name="Line 18"/>
              <p:cNvSpPr>
                <a:spLocks noChangeShapeType="1"/>
              </p:cNvSpPr>
              <p:nvPr/>
            </p:nvSpPr>
            <p:spPr bwMode="auto">
              <a:xfrm flipV="1">
                <a:off x="3600" y="2700"/>
                <a:ext cx="360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35" name="Line 19"/>
              <p:cNvSpPr>
                <a:spLocks noChangeShapeType="1"/>
              </p:cNvSpPr>
              <p:nvPr/>
            </p:nvSpPr>
            <p:spPr bwMode="auto">
              <a:xfrm flipH="1" flipV="1">
                <a:off x="4319" y="2700"/>
                <a:ext cx="539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5580" y="3960"/>
                <a:ext cx="720" cy="720"/>
                <a:chOff x="8820" y="6660"/>
                <a:chExt cx="720" cy="720"/>
              </a:xfrm>
            </p:grpSpPr>
            <p:sp>
              <p:nvSpPr>
                <p:cNvPr id="348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822" y="6839"/>
                  <a:ext cx="718" cy="3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60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838" name="Oval 22"/>
                <p:cNvSpPr>
                  <a:spLocks noChangeArrowheads="1"/>
                </p:cNvSpPr>
                <p:nvPr/>
              </p:nvSpPr>
              <p:spPr bwMode="auto">
                <a:xfrm>
                  <a:off x="8822" y="6660"/>
                  <a:ext cx="718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 flipV="1">
                <a:off x="3240" y="3780"/>
                <a:ext cx="179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 flipH="1" flipV="1">
                <a:off x="3781" y="3780"/>
                <a:ext cx="179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405504" y="34260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K1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5104" y="25146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K2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Position </a:t>
            </a:r>
            <a:r>
              <a:rPr lang="en-US" altLang="zh-CN" sz="2000" dirty="0" err="1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SingleRotateRight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Position K1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{ 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Position K2;</a:t>
            </a: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K2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=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&gt;Left;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&gt;Left =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K2-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&gt;Right;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K2-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&gt;Right =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K1;</a:t>
            </a: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&gt;Height = Max(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Height(K1-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&gt;Left),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Height(K1-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&gt;Right) ) + 1;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K2-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&gt;Height = Max(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Height(K2-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&gt;Left),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K1-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&gt;Height ) + 1;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return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K2; 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/* New root */ 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077200" cy="2362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Position </a:t>
            </a:r>
            <a:r>
              <a:rPr lang="en-US" altLang="zh-CN" sz="2000" dirty="0" err="1">
                <a:solidFill>
                  <a:srgbClr val="3333FF"/>
                </a:solidFill>
                <a:ea typeface="SimSun" charset="0"/>
                <a:cs typeface="SimSun" charset="0"/>
              </a:rPr>
              <a:t>DoubleRotateWithLeft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Position K3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{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 </a:t>
            </a:r>
            <a:r>
              <a:rPr lang="en-US" altLang="zh-CN" sz="2000" dirty="0">
                <a:solidFill>
                  <a:srgbClr val="FF3300"/>
                </a:solidFill>
                <a:ea typeface="SimSun" charset="0"/>
                <a:cs typeface="SimSun" charset="0"/>
              </a:rPr>
              <a:t>/* Rotate between K1 and K2 */</a:t>
            </a: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 K3-&gt;Left = </a:t>
            </a:r>
            <a:r>
              <a:rPr lang="en-US" altLang="zh-CN" sz="2000" dirty="0" err="1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SingleRotateLeft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K3-&gt;Left 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 </a:t>
            </a:r>
            <a:r>
              <a:rPr lang="en-US" altLang="zh-CN" sz="2000" dirty="0">
                <a:solidFill>
                  <a:srgbClr val="FF3300"/>
                </a:solidFill>
                <a:ea typeface="SimSun" charset="0"/>
                <a:cs typeface="SimSun" charset="0"/>
              </a:rPr>
              <a:t>/* Rotate between K3 and K2 */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 return </a:t>
            </a:r>
            <a:r>
              <a:rPr lang="en-US" altLang="zh-CN" sz="2000" dirty="0" err="1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SingleRotateRight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K3 );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}</a:t>
            </a:r>
          </a:p>
        </p:txBody>
      </p:sp>
      <p:pic>
        <p:nvPicPr>
          <p:cNvPr id="17412" name="Picture 4" descr="figavl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3886200"/>
            <a:ext cx="7467600" cy="248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562600" y="3276600"/>
            <a:ext cx="3200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Times New Roman" charset="0"/>
                <a:ea typeface="ＭＳ Ｐゴシック" charset="0"/>
                <a:cs typeface="ＭＳ Ｐゴシック" charset="0"/>
              </a:rPr>
              <a:t>Single </a:t>
            </a:r>
            <a:r>
              <a:rPr lang="en-US" sz="20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Left Rotation </a:t>
            </a:r>
            <a:r>
              <a:rPr lang="en-US" sz="2000" b="1" dirty="0">
                <a:latin typeface="Times New Roman" charset="0"/>
                <a:ea typeface="ＭＳ Ｐゴシック" charset="0"/>
                <a:cs typeface="ＭＳ Ｐゴシック" charset="0"/>
              </a:rPr>
              <a:t>at K1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>
                <a:latin typeface="Times New Roman" charset="0"/>
                <a:ea typeface="ＭＳ Ｐゴシック" charset="0"/>
                <a:cs typeface="ＭＳ Ｐゴシック" charset="0"/>
              </a:rPr>
              <a:t>Single </a:t>
            </a:r>
            <a:r>
              <a:rPr lang="en-US" sz="2000" b="1" smtClean="0">
                <a:latin typeface="Times New Roman" charset="0"/>
                <a:ea typeface="ＭＳ Ｐゴシック" charset="0"/>
                <a:cs typeface="ＭＳ Ｐゴシック" charset="0"/>
              </a:rPr>
              <a:t>Right </a:t>
            </a:r>
            <a:r>
              <a:rPr lang="en-US" sz="2000" b="1" dirty="0">
                <a:latin typeface="Times New Roman" charset="0"/>
                <a:ea typeface="ＭＳ Ｐゴシック" charset="0"/>
                <a:cs typeface="ＭＳ Ｐゴシック" charset="0"/>
              </a:rPr>
              <a:t>rotation at K3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  <a:endParaRPr lang="en-US" dirty="0">
              <a:solidFill>
                <a:srgbClr val="000066"/>
              </a:solidFill>
              <a:ea typeface="SimSun" charset="0"/>
              <a:cs typeface="SimSu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6701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Position </a:t>
            </a:r>
            <a:r>
              <a:rPr lang="en-US" altLang="zh-CN" sz="2400" dirty="0" err="1">
                <a:solidFill>
                  <a:srgbClr val="3333FF"/>
                </a:solidFill>
                <a:ea typeface="SimSun" charset="0"/>
                <a:cs typeface="SimSun" charset="0"/>
              </a:rPr>
              <a:t>DoubleRotateWithRight</a:t>
            </a:r>
            <a:r>
              <a:rPr lang="en-US" altLang="zh-CN" sz="24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Position K1</a:t>
            </a: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  <a:ea typeface="SimSun" charset="0"/>
                <a:cs typeface="SimSun" charset="0"/>
              </a:rPr>
              <a:t>/* Rotate between K3 and K2 */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    K1-&gt;Right = </a:t>
            </a:r>
            <a:r>
              <a:rPr lang="en-US" altLang="zh-CN" sz="2400" dirty="0" err="1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SingleRotateRight</a:t>
            </a:r>
            <a:r>
              <a:rPr lang="en-US" altLang="zh-CN" sz="24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</a:t>
            </a: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K1-&gt;Right 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  <a:ea typeface="SimSun" charset="0"/>
                <a:cs typeface="SimSun" charset="0"/>
              </a:rPr>
              <a:t>/* Rotate between K1 and K2 */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    return </a:t>
            </a:r>
            <a:r>
              <a:rPr lang="en-US" altLang="zh-CN" sz="2400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SingleRotateLeft( </a:t>
            </a: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K1 );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3333FF"/>
                </a:solidFill>
                <a:ea typeface="SimSun" charset="0"/>
                <a:cs typeface="SimSun" charset="0"/>
              </a:rPr>
              <a:t>}</a:t>
            </a:r>
          </a:p>
        </p:txBody>
      </p:sp>
      <p:pic>
        <p:nvPicPr>
          <p:cNvPr id="18436" name="Picture 4" descr="figbt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4251325"/>
            <a:ext cx="8153400" cy="2378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Case: Left heavy (LR)</a:t>
            </a:r>
            <a:endParaRPr lang="en-US" dirty="0"/>
          </a:p>
        </p:txBody>
      </p: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charset="0"/>
              </a:rPr>
              <a:t>Adding node 22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Requires double rotation!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charset="0"/>
            </a:endParaRPr>
          </a:p>
        </p:txBody>
      </p:sp>
      <p:grpSp>
        <p:nvGrpSpPr>
          <p:cNvPr id="2" name="Group 98"/>
          <p:cNvGrpSpPr/>
          <p:nvPr/>
        </p:nvGrpSpPr>
        <p:grpSpPr>
          <a:xfrm>
            <a:off x="914400" y="2705100"/>
            <a:ext cx="7620000" cy="3543300"/>
            <a:chOff x="914400" y="2514600"/>
            <a:chExt cx="7620000" cy="35433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14400" y="2514600"/>
              <a:ext cx="3314700" cy="2743200"/>
              <a:chOff x="3240" y="7020"/>
              <a:chExt cx="5220" cy="432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960" y="10620"/>
                <a:ext cx="720" cy="720"/>
                <a:chOff x="7560" y="7560"/>
                <a:chExt cx="720" cy="720"/>
              </a:xfrm>
            </p:grpSpPr>
            <p:sp>
              <p:nvSpPr>
                <p:cNvPr id="6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60" y="77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Oval 7"/>
                <p:cNvSpPr>
                  <a:spLocks noChangeArrowheads="1"/>
                </p:cNvSpPr>
                <p:nvPr/>
              </p:nvSpPr>
              <p:spPr bwMode="auto">
                <a:xfrm>
                  <a:off x="7560" y="75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5940" y="10620"/>
                <a:ext cx="720" cy="720"/>
                <a:chOff x="6300" y="6660"/>
                <a:chExt cx="720" cy="720"/>
              </a:xfrm>
            </p:grpSpPr>
            <p:sp>
              <p:nvSpPr>
                <p:cNvPr id="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30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5" name="Oval 10"/>
                <p:cNvSpPr>
                  <a:spLocks noChangeArrowheads="1"/>
                </p:cNvSpPr>
                <p:nvPr/>
              </p:nvSpPr>
              <p:spPr bwMode="auto">
                <a:xfrm>
                  <a:off x="630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3240" y="9360"/>
                <a:ext cx="720" cy="720"/>
                <a:chOff x="8820" y="4860"/>
                <a:chExt cx="720" cy="720"/>
              </a:xfrm>
            </p:grpSpPr>
            <p:sp>
              <p:nvSpPr>
                <p:cNvPr id="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82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10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3" name="Oval 13"/>
                <p:cNvSpPr>
                  <a:spLocks noChangeArrowheads="1"/>
                </p:cNvSpPr>
                <p:nvPr/>
              </p:nvSpPr>
              <p:spPr bwMode="auto">
                <a:xfrm>
                  <a:off x="882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4860" y="9360"/>
                <a:ext cx="720" cy="720"/>
                <a:chOff x="6480" y="4860"/>
                <a:chExt cx="720" cy="720"/>
              </a:xfrm>
            </p:grpSpPr>
            <p:sp>
              <p:nvSpPr>
                <p:cNvPr id="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48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1" name="Oval 16"/>
                <p:cNvSpPr>
                  <a:spLocks noChangeArrowheads="1"/>
                </p:cNvSpPr>
                <p:nvPr/>
              </p:nvSpPr>
              <p:spPr bwMode="auto">
                <a:xfrm>
                  <a:off x="648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3960" y="8100"/>
                <a:ext cx="720" cy="720"/>
                <a:chOff x="3060" y="4680"/>
                <a:chExt cx="720" cy="720"/>
              </a:xfrm>
            </p:grpSpPr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60" y="486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 dirty="0">
                      <a:latin typeface="Arial" charset="0"/>
                      <a:ea typeface="ＭＳ Ｐゴシック" charset="0"/>
                      <a:cs typeface="ＭＳ Ｐゴシック" charset="0"/>
                    </a:rPr>
                    <a:t>20</a:t>
                  </a: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9" name="Oval 19"/>
                <p:cNvSpPr>
                  <a:spLocks noChangeArrowheads="1"/>
                </p:cNvSpPr>
                <p:nvPr/>
              </p:nvSpPr>
              <p:spPr bwMode="auto">
                <a:xfrm>
                  <a:off x="3060" y="468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5400" y="7020"/>
                <a:ext cx="720" cy="720"/>
                <a:chOff x="5040" y="4860"/>
                <a:chExt cx="720" cy="720"/>
              </a:xfrm>
            </p:grpSpPr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4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40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" name="Oval 22"/>
                <p:cNvSpPr>
                  <a:spLocks noChangeArrowheads="1"/>
                </p:cNvSpPr>
                <p:nvPr/>
              </p:nvSpPr>
              <p:spPr bwMode="auto">
                <a:xfrm>
                  <a:off x="504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6660" y="8100"/>
                <a:ext cx="720" cy="720"/>
                <a:chOff x="4140" y="4320"/>
                <a:chExt cx="720" cy="720"/>
              </a:xfrm>
            </p:grpSpPr>
            <p:sp>
              <p:nvSpPr>
                <p:cNvPr id="5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40" y="450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50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" name="Oval 25"/>
                <p:cNvSpPr>
                  <a:spLocks noChangeArrowheads="1"/>
                </p:cNvSpPr>
                <p:nvPr/>
              </p:nvSpPr>
              <p:spPr bwMode="auto">
                <a:xfrm>
                  <a:off x="4140" y="432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7740" y="9360"/>
                <a:ext cx="720" cy="720"/>
                <a:chOff x="8820" y="6660"/>
                <a:chExt cx="720" cy="720"/>
              </a:xfrm>
            </p:grpSpPr>
            <p:sp>
              <p:nvSpPr>
                <p:cNvPr id="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82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60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" name="Oval 28"/>
                <p:cNvSpPr>
                  <a:spLocks noChangeArrowheads="1"/>
                </p:cNvSpPr>
                <p:nvPr/>
              </p:nvSpPr>
              <p:spPr bwMode="auto">
                <a:xfrm>
                  <a:off x="882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>
                <a:off x="4500" y="75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>
                <a:off x="3780" y="8820"/>
                <a:ext cx="36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>
                <a:off x="4500" y="8820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H="1">
                <a:off x="4500" y="100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>
                <a:off x="5400" y="990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7200" y="864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>
                <a:off x="5940" y="75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5105400" y="2514600"/>
              <a:ext cx="3429000" cy="3543300"/>
              <a:chOff x="2160" y="1620"/>
              <a:chExt cx="5400" cy="5580"/>
            </a:xfrm>
          </p:grpSpPr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2160" y="6480"/>
                <a:ext cx="720" cy="720"/>
                <a:chOff x="9900" y="6120"/>
                <a:chExt cx="720" cy="720"/>
              </a:xfrm>
            </p:grpSpPr>
            <p:sp>
              <p:nvSpPr>
                <p:cNvPr id="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900" y="630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22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6" name="Oval 8"/>
                <p:cNvSpPr>
                  <a:spLocks noChangeArrowheads="1"/>
                </p:cNvSpPr>
                <p:nvPr/>
              </p:nvSpPr>
              <p:spPr bwMode="auto">
                <a:xfrm>
                  <a:off x="9900" y="6120"/>
                  <a:ext cx="720" cy="72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4" name="Group 9"/>
              <p:cNvGrpSpPr>
                <a:grpSpLocks/>
              </p:cNvGrpSpPr>
              <p:nvPr/>
            </p:nvGrpSpPr>
            <p:grpSpPr bwMode="auto">
              <a:xfrm>
                <a:off x="3060" y="5220"/>
                <a:ext cx="720" cy="720"/>
                <a:chOff x="7560" y="7560"/>
                <a:chExt cx="720" cy="720"/>
              </a:xfrm>
            </p:grpSpPr>
            <p:sp>
              <p:nvSpPr>
                <p:cNvPr id="9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560" y="77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Oval 11"/>
                <p:cNvSpPr>
                  <a:spLocks noChangeArrowheads="1"/>
                </p:cNvSpPr>
                <p:nvPr/>
              </p:nvSpPr>
              <p:spPr bwMode="auto">
                <a:xfrm>
                  <a:off x="7560" y="75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5" name="Group 12"/>
              <p:cNvGrpSpPr>
                <a:grpSpLocks/>
              </p:cNvGrpSpPr>
              <p:nvPr/>
            </p:nvGrpSpPr>
            <p:grpSpPr bwMode="auto">
              <a:xfrm>
                <a:off x="5040" y="5220"/>
                <a:ext cx="720" cy="720"/>
                <a:chOff x="6300" y="6660"/>
                <a:chExt cx="720" cy="720"/>
              </a:xfrm>
            </p:grpSpPr>
            <p:sp>
              <p:nvSpPr>
                <p:cNvPr id="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30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Oval 14"/>
                <p:cNvSpPr>
                  <a:spLocks noChangeArrowheads="1"/>
                </p:cNvSpPr>
                <p:nvPr/>
              </p:nvSpPr>
              <p:spPr bwMode="auto">
                <a:xfrm>
                  <a:off x="630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2340" y="3960"/>
                <a:ext cx="720" cy="720"/>
                <a:chOff x="8820" y="4860"/>
                <a:chExt cx="720" cy="720"/>
              </a:xfrm>
            </p:grpSpPr>
            <p:sp>
              <p:nvSpPr>
                <p:cNvPr id="8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2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10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0" name="Oval 17"/>
                <p:cNvSpPr>
                  <a:spLocks noChangeArrowheads="1"/>
                </p:cNvSpPr>
                <p:nvPr/>
              </p:nvSpPr>
              <p:spPr bwMode="auto">
                <a:xfrm>
                  <a:off x="882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7" name="Group 18"/>
              <p:cNvGrpSpPr>
                <a:grpSpLocks/>
              </p:cNvGrpSpPr>
              <p:nvPr/>
            </p:nvGrpSpPr>
            <p:grpSpPr bwMode="auto">
              <a:xfrm>
                <a:off x="3960" y="3960"/>
                <a:ext cx="720" cy="720"/>
                <a:chOff x="6480" y="4860"/>
                <a:chExt cx="720" cy="720"/>
              </a:xfrm>
            </p:grpSpPr>
            <p:sp>
              <p:nvSpPr>
                <p:cNvPr id="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48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auto">
                <a:xfrm>
                  <a:off x="648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69" name="Text Box 21"/>
              <p:cNvSpPr txBox="1">
                <a:spLocks noChangeArrowheads="1"/>
              </p:cNvSpPr>
              <p:nvPr/>
            </p:nvSpPr>
            <p:spPr bwMode="auto">
              <a:xfrm>
                <a:off x="3060" y="288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20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Oval 22"/>
              <p:cNvSpPr>
                <a:spLocks noChangeArrowheads="1"/>
              </p:cNvSpPr>
              <p:nvPr/>
            </p:nvSpPr>
            <p:spPr bwMode="auto">
              <a:xfrm>
                <a:off x="3060" y="2700"/>
                <a:ext cx="720" cy="72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23"/>
              <p:cNvSpPr txBox="1">
                <a:spLocks noChangeArrowheads="1"/>
              </p:cNvSpPr>
              <p:nvPr/>
            </p:nvSpPr>
            <p:spPr bwMode="auto">
              <a:xfrm>
                <a:off x="4500" y="180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ea typeface="ＭＳ Ｐゴシック" charset="0"/>
                    <a:cs typeface="ＭＳ Ｐゴシック" charset="0"/>
                  </a:rPr>
                  <a:t>40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24"/>
              <p:cNvSpPr>
                <a:spLocks noChangeArrowheads="1"/>
              </p:cNvSpPr>
              <p:nvPr/>
            </p:nvSpPr>
            <p:spPr bwMode="auto">
              <a:xfrm>
                <a:off x="4500" y="1620"/>
                <a:ext cx="720" cy="7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5760" y="2700"/>
                <a:ext cx="720" cy="720"/>
                <a:chOff x="4140" y="4320"/>
                <a:chExt cx="720" cy="720"/>
              </a:xfrm>
            </p:grpSpPr>
            <p:sp>
              <p:nvSpPr>
                <p:cNvPr id="8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40" y="450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50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6" name="Oval 27"/>
                <p:cNvSpPr>
                  <a:spLocks noChangeArrowheads="1"/>
                </p:cNvSpPr>
                <p:nvPr/>
              </p:nvSpPr>
              <p:spPr bwMode="auto">
                <a:xfrm>
                  <a:off x="4140" y="432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9" name="Group 28"/>
              <p:cNvGrpSpPr>
                <a:grpSpLocks/>
              </p:cNvGrpSpPr>
              <p:nvPr/>
            </p:nvGrpSpPr>
            <p:grpSpPr bwMode="auto">
              <a:xfrm>
                <a:off x="6840" y="3960"/>
                <a:ext cx="720" cy="720"/>
                <a:chOff x="8820" y="6660"/>
                <a:chExt cx="720" cy="720"/>
              </a:xfrm>
            </p:grpSpPr>
            <p:sp>
              <p:nvSpPr>
                <p:cNvPr id="8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82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60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4" name="Oval 30"/>
                <p:cNvSpPr>
                  <a:spLocks noChangeArrowheads="1"/>
                </p:cNvSpPr>
                <p:nvPr/>
              </p:nvSpPr>
              <p:spPr bwMode="auto">
                <a:xfrm>
                  <a:off x="882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5" name="Line 3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32"/>
              <p:cNvSpPr>
                <a:spLocks noChangeShapeType="1"/>
              </p:cNvSpPr>
              <p:nvPr/>
            </p:nvSpPr>
            <p:spPr bwMode="auto">
              <a:xfrm flipH="1">
                <a:off x="2880" y="3420"/>
                <a:ext cx="36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33"/>
              <p:cNvSpPr>
                <a:spLocks noChangeShapeType="1"/>
              </p:cNvSpPr>
              <p:nvPr/>
            </p:nvSpPr>
            <p:spPr bwMode="auto">
              <a:xfrm>
                <a:off x="3600" y="3420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 flipH="1">
                <a:off x="3600" y="46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35"/>
              <p:cNvSpPr>
                <a:spLocks noChangeShapeType="1"/>
              </p:cNvSpPr>
              <p:nvPr/>
            </p:nvSpPr>
            <p:spPr bwMode="auto">
              <a:xfrm>
                <a:off x="4500" y="450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36"/>
              <p:cNvSpPr>
                <a:spLocks noChangeShapeType="1"/>
              </p:cNvSpPr>
              <p:nvPr/>
            </p:nvSpPr>
            <p:spPr bwMode="auto">
              <a:xfrm>
                <a:off x="6300" y="324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Line 37"/>
              <p:cNvSpPr>
                <a:spLocks noChangeShapeType="1"/>
              </p:cNvSpPr>
              <p:nvPr/>
            </p:nvSpPr>
            <p:spPr bwMode="auto">
              <a:xfrm>
                <a:off x="5040" y="21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38"/>
              <p:cNvSpPr>
                <a:spLocks noChangeShapeType="1"/>
              </p:cNvSpPr>
              <p:nvPr/>
            </p:nvSpPr>
            <p:spPr bwMode="auto">
              <a:xfrm flipH="1">
                <a:off x="2520" y="5760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Right Arrow 97"/>
            <p:cNvSpPr/>
            <p:nvPr/>
          </p:nvSpPr>
          <p:spPr>
            <a:xfrm>
              <a:off x="3962400" y="3581400"/>
              <a:ext cx="1270924" cy="2286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Case 2:Left heavy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3986876" y="3124200"/>
            <a:ext cx="1270924" cy="2286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685800" y="1981200"/>
            <a:ext cx="3429000" cy="3543300"/>
            <a:chOff x="685800" y="1981200"/>
            <a:chExt cx="3429000" cy="35433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85800" y="1981200"/>
              <a:ext cx="3429000" cy="3543300"/>
              <a:chOff x="2160" y="1620"/>
              <a:chExt cx="5400" cy="5580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2160" y="6480"/>
                <a:ext cx="720" cy="720"/>
                <a:chOff x="9900" y="6120"/>
                <a:chExt cx="720" cy="720"/>
              </a:xfrm>
            </p:grpSpPr>
            <p:sp>
              <p:nvSpPr>
                <p:cNvPr id="368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900" y="630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22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72" name="Oval 8"/>
                <p:cNvSpPr>
                  <a:spLocks noChangeArrowheads="1"/>
                </p:cNvSpPr>
                <p:nvPr/>
              </p:nvSpPr>
              <p:spPr bwMode="auto">
                <a:xfrm>
                  <a:off x="9900" y="612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060" y="5220"/>
                <a:ext cx="720" cy="720"/>
                <a:chOff x="7560" y="7560"/>
                <a:chExt cx="720" cy="720"/>
              </a:xfrm>
            </p:grpSpPr>
            <p:sp>
              <p:nvSpPr>
                <p:cNvPr id="368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560" y="77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75" name="Oval 11"/>
                <p:cNvSpPr>
                  <a:spLocks noChangeArrowheads="1"/>
                </p:cNvSpPr>
                <p:nvPr/>
              </p:nvSpPr>
              <p:spPr bwMode="auto">
                <a:xfrm>
                  <a:off x="7560" y="75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5040" y="5220"/>
                <a:ext cx="720" cy="720"/>
                <a:chOff x="6300" y="6660"/>
                <a:chExt cx="720" cy="720"/>
              </a:xfrm>
            </p:grpSpPr>
            <p:sp>
              <p:nvSpPr>
                <p:cNvPr id="368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30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35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78" name="Oval 14"/>
                <p:cNvSpPr>
                  <a:spLocks noChangeArrowheads="1"/>
                </p:cNvSpPr>
                <p:nvPr/>
              </p:nvSpPr>
              <p:spPr bwMode="auto">
                <a:xfrm>
                  <a:off x="630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2340" y="3960"/>
                <a:ext cx="720" cy="720"/>
                <a:chOff x="8820" y="4860"/>
                <a:chExt cx="720" cy="720"/>
              </a:xfrm>
            </p:grpSpPr>
            <p:sp>
              <p:nvSpPr>
                <p:cNvPr id="368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2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10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81" name="Oval 17"/>
                <p:cNvSpPr>
                  <a:spLocks noChangeArrowheads="1"/>
                </p:cNvSpPr>
                <p:nvPr/>
              </p:nvSpPr>
              <p:spPr bwMode="auto">
                <a:xfrm>
                  <a:off x="882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3960" y="3960"/>
                <a:ext cx="720" cy="720"/>
                <a:chOff x="6480" y="4860"/>
                <a:chExt cx="720" cy="720"/>
              </a:xfrm>
            </p:grpSpPr>
            <p:sp>
              <p:nvSpPr>
                <p:cNvPr id="368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480" y="50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84" name="Oval 20"/>
                <p:cNvSpPr>
                  <a:spLocks noChangeArrowheads="1"/>
                </p:cNvSpPr>
                <p:nvPr/>
              </p:nvSpPr>
              <p:spPr bwMode="auto">
                <a:xfrm>
                  <a:off x="648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3060" y="288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ea typeface="ＭＳ Ｐゴシック" charset="0"/>
                    <a:cs typeface="ＭＳ Ｐゴシック" charset="0"/>
                  </a:rPr>
                  <a:t>20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3060" y="2700"/>
                <a:ext cx="720" cy="72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87" name="Text Box 23"/>
              <p:cNvSpPr txBox="1">
                <a:spLocks noChangeArrowheads="1"/>
              </p:cNvSpPr>
              <p:nvPr/>
            </p:nvSpPr>
            <p:spPr bwMode="auto">
              <a:xfrm>
                <a:off x="4500" y="180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ea typeface="ＭＳ Ｐゴシック" charset="0"/>
                    <a:cs typeface="ＭＳ Ｐゴシック" charset="0"/>
                  </a:rPr>
                  <a:t>40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88" name="Oval 24"/>
              <p:cNvSpPr>
                <a:spLocks noChangeArrowheads="1"/>
              </p:cNvSpPr>
              <p:nvPr/>
            </p:nvSpPr>
            <p:spPr bwMode="auto">
              <a:xfrm>
                <a:off x="4500" y="1620"/>
                <a:ext cx="720" cy="7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5760" y="2700"/>
                <a:ext cx="720" cy="720"/>
                <a:chOff x="4140" y="4320"/>
                <a:chExt cx="720" cy="720"/>
              </a:xfrm>
            </p:grpSpPr>
            <p:sp>
              <p:nvSpPr>
                <p:cNvPr id="368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40" y="450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50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91" name="Oval 27"/>
                <p:cNvSpPr>
                  <a:spLocks noChangeArrowheads="1"/>
                </p:cNvSpPr>
                <p:nvPr/>
              </p:nvSpPr>
              <p:spPr bwMode="auto">
                <a:xfrm>
                  <a:off x="4140" y="432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6840" y="3960"/>
                <a:ext cx="720" cy="720"/>
                <a:chOff x="8820" y="6660"/>
                <a:chExt cx="720" cy="720"/>
              </a:xfrm>
            </p:grpSpPr>
            <p:sp>
              <p:nvSpPr>
                <p:cNvPr id="3689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820" y="684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60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894" name="Oval 30"/>
                <p:cNvSpPr>
                  <a:spLocks noChangeArrowheads="1"/>
                </p:cNvSpPr>
                <p:nvPr/>
              </p:nvSpPr>
              <p:spPr bwMode="auto">
                <a:xfrm>
                  <a:off x="8820" y="66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 flipH="1">
                <a:off x="2880" y="3420"/>
                <a:ext cx="36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97" name="Line 33"/>
              <p:cNvSpPr>
                <a:spLocks noChangeShapeType="1"/>
              </p:cNvSpPr>
              <p:nvPr/>
            </p:nvSpPr>
            <p:spPr bwMode="auto">
              <a:xfrm>
                <a:off x="3600" y="3420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98" name="Line 34"/>
              <p:cNvSpPr>
                <a:spLocks noChangeShapeType="1"/>
              </p:cNvSpPr>
              <p:nvPr/>
            </p:nvSpPr>
            <p:spPr bwMode="auto">
              <a:xfrm flipH="1">
                <a:off x="3600" y="46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99" name="Line 35"/>
              <p:cNvSpPr>
                <a:spLocks noChangeShapeType="1"/>
              </p:cNvSpPr>
              <p:nvPr/>
            </p:nvSpPr>
            <p:spPr bwMode="auto">
              <a:xfrm>
                <a:off x="4500" y="450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00" name="Line 36"/>
              <p:cNvSpPr>
                <a:spLocks noChangeShapeType="1"/>
              </p:cNvSpPr>
              <p:nvPr/>
            </p:nvSpPr>
            <p:spPr bwMode="auto">
              <a:xfrm>
                <a:off x="6300" y="324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01" name="Line 37"/>
              <p:cNvSpPr>
                <a:spLocks noChangeShapeType="1"/>
              </p:cNvSpPr>
              <p:nvPr/>
            </p:nvSpPr>
            <p:spPr bwMode="auto">
              <a:xfrm>
                <a:off x="5040" y="216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02" name="Line 38"/>
              <p:cNvSpPr>
                <a:spLocks noChangeShapeType="1"/>
              </p:cNvSpPr>
              <p:nvPr/>
            </p:nvSpPr>
            <p:spPr bwMode="auto">
              <a:xfrm flipH="1">
                <a:off x="2520" y="5760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62504" y="23592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K1</a:t>
              </a:r>
              <a:endParaRPr 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72104" y="31212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K3</a:t>
              </a:r>
              <a:endParaRPr lang="en-US" sz="1400" b="1" dirty="0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1828800" y="4114800"/>
              <a:ext cx="457200" cy="200025"/>
            </a:xfrm>
            <a:custGeom>
              <a:avLst/>
              <a:gdLst>
                <a:gd name="T0" fmla="*/ 0 w 720"/>
                <a:gd name="T1" fmla="*/ 314 h 316"/>
                <a:gd name="T2" fmla="*/ 60 w 720"/>
                <a:gd name="T3" fmla="*/ 90 h 316"/>
                <a:gd name="T4" fmla="*/ 225 w 720"/>
                <a:gd name="T5" fmla="*/ 0 h 316"/>
                <a:gd name="T6" fmla="*/ 465 w 720"/>
                <a:gd name="T7" fmla="*/ 45 h 316"/>
                <a:gd name="T8" fmla="*/ 720 w 720"/>
                <a:gd name="T9" fmla="*/ 315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316">
                  <a:moveTo>
                    <a:pt x="0" y="315"/>
                  </a:moveTo>
                  <a:lnTo>
                    <a:pt x="60" y="90"/>
                  </a:lnTo>
                  <a:lnTo>
                    <a:pt x="225" y="0"/>
                  </a:lnTo>
                  <a:lnTo>
                    <a:pt x="465" y="45"/>
                  </a:lnTo>
                  <a:lnTo>
                    <a:pt x="720" y="3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43000" y="39624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K2</a:t>
              </a:r>
              <a:endParaRPr lang="en-US" sz="1400" b="1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372100" y="2019300"/>
            <a:ext cx="3314700" cy="3619500"/>
            <a:chOff x="5372100" y="2019300"/>
            <a:chExt cx="3314700" cy="3619500"/>
          </a:xfrm>
        </p:grpSpPr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5867400" y="3352800"/>
              <a:ext cx="457200" cy="200025"/>
            </a:xfrm>
            <a:custGeom>
              <a:avLst/>
              <a:gdLst>
                <a:gd name="T0" fmla="*/ 720 w 720"/>
                <a:gd name="T1" fmla="*/ 314 h 316"/>
                <a:gd name="T2" fmla="*/ 540 w 720"/>
                <a:gd name="T3" fmla="*/ 120 h 316"/>
                <a:gd name="T4" fmla="*/ 315 w 720"/>
                <a:gd name="T5" fmla="*/ 0 h 316"/>
                <a:gd name="T6" fmla="*/ 120 w 720"/>
                <a:gd name="T7" fmla="*/ 75 h 316"/>
                <a:gd name="T8" fmla="*/ 0 w 720"/>
                <a:gd name="T9" fmla="*/ 315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316">
                  <a:moveTo>
                    <a:pt x="720" y="315"/>
                  </a:moveTo>
                  <a:lnTo>
                    <a:pt x="540" y="120"/>
                  </a:lnTo>
                  <a:lnTo>
                    <a:pt x="315" y="0"/>
                  </a:lnTo>
                  <a:lnTo>
                    <a:pt x="120" y="75"/>
                  </a:lnTo>
                  <a:lnTo>
                    <a:pt x="0" y="3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9"/>
            <p:cNvGrpSpPr>
              <a:grpSpLocks/>
            </p:cNvGrpSpPr>
            <p:nvPr/>
          </p:nvGrpSpPr>
          <p:grpSpPr bwMode="auto">
            <a:xfrm>
              <a:off x="5791200" y="4305300"/>
              <a:ext cx="495300" cy="457200"/>
              <a:chOff x="7500" y="7560"/>
              <a:chExt cx="780" cy="720"/>
            </a:xfrm>
          </p:grpSpPr>
          <p:sp>
            <p:nvSpPr>
              <p:cNvPr id="158" name="Text Box 10"/>
              <p:cNvSpPr txBox="1">
                <a:spLocks noChangeArrowheads="1"/>
              </p:cNvSpPr>
              <p:nvPr/>
            </p:nvSpPr>
            <p:spPr bwMode="auto">
              <a:xfrm>
                <a:off x="7500" y="77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22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7560" y="75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1" name="Group 12"/>
            <p:cNvGrpSpPr>
              <a:grpSpLocks/>
            </p:cNvGrpSpPr>
            <p:nvPr/>
          </p:nvGrpSpPr>
          <p:grpSpPr bwMode="auto">
            <a:xfrm>
              <a:off x="7086600" y="4305300"/>
              <a:ext cx="457200" cy="457200"/>
              <a:chOff x="6300" y="6660"/>
              <a:chExt cx="720" cy="720"/>
            </a:xfrm>
          </p:grpSpPr>
          <p:sp>
            <p:nvSpPr>
              <p:cNvPr id="156" name="Text Box 13"/>
              <p:cNvSpPr txBox="1">
                <a:spLocks noChangeArrowheads="1"/>
              </p:cNvSpPr>
              <p:nvPr/>
            </p:nvSpPr>
            <p:spPr bwMode="auto">
              <a:xfrm>
                <a:off x="6300" y="68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30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7" name="Oval 14"/>
              <p:cNvSpPr>
                <a:spLocks noChangeArrowheads="1"/>
              </p:cNvSpPr>
              <p:nvPr/>
            </p:nvSpPr>
            <p:spPr bwMode="auto">
              <a:xfrm>
                <a:off x="6300" y="66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2" name="Group 15"/>
            <p:cNvGrpSpPr>
              <a:grpSpLocks/>
            </p:cNvGrpSpPr>
            <p:nvPr/>
          </p:nvGrpSpPr>
          <p:grpSpPr bwMode="auto">
            <a:xfrm>
              <a:off x="5372100" y="3505200"/>
              <a:ext cx="457200" cy="457200"/>
              <a:chOff x="8820" y="4860"/>
              <a:chExt cx="720" cy="720"/>
            </a:xfrm>
          </p:grpSpPr>
          <p:sp>
            <p:nvSpPr>
              <p:cNvPr id="154" name="Text Box 16"/>
              <p:cNvSpPr txBox="1">
                <a:spLocks noChangeArrowheads="1"/>
              </p:cNvSpPr>
              <p:nvPr/>
            </p:nvSpPr>
            <p:spPr bwMode="auto">
              <a:xfrm>
                <a:off x="8820" y="50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10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5" name="Oval 17"/>
              <p:cNvSpPr>
                <a:spLocks noChangeArrowheads="1"/>
              </p:cNvSpPr>
              <p:nvPr/>
            </p:nvSpPr>
            <p:spPr bwMode="auto">
              <a:xfrm>
                <a:off x="8820" y="48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3" name="Group 18"/>
            <p:cNvGrpSpPr>
              <a:grpSpLocks/>
            </p:cNvGrpSpPr>
            <p:nvPr/>
          </p:nvGrpSpPr>
          <p:grpSpPr bwMode="auto">
            <a:xfrm>
              <a:off x="6400800" y="3505200"/>
              <a:ext cx="457200" cy="457200"/>
              <a:chOff x="6480" y="4860"/>
              <a:chExt cx="720" cy="720"/>
            </a:xfrm>
          </p:grpSpPr>
          <p:sp>
            <p:nvSpPr>
              <p:cNvPr id="152" name="Text Box 19"/>
              <p:cNvSpPr txBox="1">
                <a:spLocks noChangeArrowheads="1"/>
              </p:cNvSpPr>
              <p:nvPr/>
            </p:nvSpPr>
            <p:spPr bwMode="auto">
              <a:xfrm>
                <a:off x="6480" y="50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25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" name="Oval 20"/>
              <p:cNvSpPr>
                <a:spLocks noChangeArrowheads="1"/>
              </p:cNvSpPr>
              <p:nvPr/>
            </p:nvSpPr>
            <p:spPr bwMode="auto">
              <a:xfrm>
                <a:off x="6480" y="48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4" name="Text Box 21"/>
            <p:cNvSpPr txBox="1">
              <a:spLocks noChangeArrowheads="1"/>
            </p:cNvSpPr>
            <p:nvPr/>
          </p:nvSpPr>
          <p:spPr bwMode="auto">
            <a:xfrm>
              <a:off x="5829300" y="28194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ea typeface="ＭＳ Ｐゴシック" charset="0"/>
                  <a:cs typeface="ＭＳ Ｐゴシック" charset="0"/>
                </a:rPr>
                <a:t>20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Oval 22"/>
            <p:cNvSpPr>
              <a:spLocks noChangeArrowheads="1"/>
            </p:cNvSpPr>
            <p:nvPr/>
          </p:nvSpPr>
          <p:spPr bwMode="auto">
            <a:xfrm>
              <a:off x="5829300" y="2705100"/>
              <a:ext cx="45720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6" name="Text Box 23"/>
            <p:cNvSpPr txBox="1">
              <a:spLocks noChangeArrowheads="1"/>
            </p:cNvSpPr>
            <p:nvPr/>
          </p:nvSpPr>
          <p:spPr bwMode="auto">
            <a:xfrm>
              <a:off x="6743700" y="21336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ea typeface="ＭＳ Ｐゴシック" charset="0"/>
                  <a:cs typeface="ＭＳ Ｐゴシック" charset="0"/>
                </a:rPr>
                <a:t>40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Oval 24"/>
            <p:cNvSpPr>
              <a:spLocks noChangeArrowheads="1"/>
            </p:cNvSpPr>
            <p:nvPr/>
          </p:nvSpPr>
          <p:spPr bwMode="auto">
            <a:xfrm>
              <a:off x="6743700" y="2019300"/>
              <a:ext cx="457200" cy="457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8" name="Group 25"/>
            <p:cNvGrpSpPr>
              <a:grpSpLocks/>
            </p:cNvGrpSpPr>
            <p:nvPr/>
          </p:nvGrpSpPr>
          <p:grpSpPr bwMode="auto">
            <a:xfrm>
              <a:off x="7543800" y="2705100"/>
              <a:ext cx="457200" cy="457200"/>
              <a:chOff x="4140" y="4320"/>
              <a:chExt cx="720" cy="720"/>
            </a:xfrm>
          </p:grpSpPr>
          <p:sp>
            <p:nvSpPr>
              <p:cNvPr id="150" name="Text Box 26"/>
              <p:cNvSpPr txBox="1">
                <a:spLocks noChangeArrowheads="1"/>
              </p:cNvSpPr>
              <p:nvPr/>
            </p:nvSpPr>
            <p:spPr bwMode="auto">
              <a:xfrm>
                <a:off x="4140" y="450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50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1" name="Oval 27"/>
              <p:cNvSpPr>
                <a:spLocks noChangeArrowheads="1"/>
              </p:cNvSpPr>
              <p:nvPr/>
            </p:nvSpPr>
            <p:spPr bwMode="auto">
              <a:xfrm>
                <a:off x="4140" y="432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9" name="Group 28"/>
            <p:cNvGrpSpPr>
              <a:grpSpLocks/>
            </p:cNvGrpSpPr>
            <p:nvPr/>
          </p:nvGrpSpPr>
          <p:grpSpPr bwMode="auto">
            <a:xfrm>
              <a:off x="8229600" y="3505200"/>
              <a:ext cx="457200" cy="457200"/>
              <a:chOff x="8820" y="6660"/>
              <a:chExt cx="720" cy="720"/>
            </a:xfrm>
          </p:grpSpPr>
          <p:sp>
            <p:nvSpPr>
              <p:cNvPr id="148" name="Text Box 29"/>
              <p:cNvSpPr txBox="1">
                <a:spLocks noChangeArrowheads="1"/>
              </p:cNvSpPr>
              <p:nvPr/>
            </p:nvSpPr>
            <p:spPr bwMode="auto">
              <a:xfrm>
                <a:off x="8820" y="68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60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9" name="Oval 30"/>
              <p:cNvSpPr>
                <a:spLocks noChangeArrowheads="1"/>
              </p:cNvSpPr>
              <p:nvPr/>
            </p:nvSpPr>
            <p:spPr bwMode="auto">
              <a:xfrm>
                <a:off x="8820" y="66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0" name="Line 31"/>
            <p:cNvSpPr>
              <a:spLocks noChangeShapeType="1"/>
            </p:cNvSpPr>
            <p:nvPr/>
          </p:nvSpPr>
          <p:spPr bwMode="auto">
            <a:xfrm flipH="1">
              <a:off x="6172200" y="2362200"/>
              <a:ext cx="5715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Line 32"/>
            <p:cNvSpPr>
              <a:spLocks noChangeShapeType="1"/>
            </p:cNvSpPr>
            <p:nvPr/>
          </p:nvSpPr>
          <p:spPr bwMode="auto">
            <a:xfrm flipH="1">
              <a:off x="5715000" y="3162300"/>
              <a:ext cx="2286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Line 33"/>
            <p:cNvSpPr>
              <a:spLocks noChangeShapeType="1"/>
            </p:cNvSpPr>
            <p:nvPr/>
          </p:nvSpPr>
          <p:spPr bwMode="auto">
            <a:xfrm>
              <a:off x="6172200" y="3162300"/>
              <a:ext cx="4572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Line 34"/>
            <p:cNvSpPr>
              <a:spLocks noChangeShapeType="1"/>
            </p:cNvSpPr>
            <p:nvPr/>
          </p:nvSpPr>
          <p:spPr bwMode="auto">
            <a:xfrm flipH="1">
              <a:off x="6172200" y="3962400"/>
              <a:ext cx="3429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35"/>
            <p:cNvSpPr>
              <a:spLocks noChangeShapeType="1"/>
            </p:cNvSpPr>
            <p:nvPr/>
          </p:nvSpPr>
          <p:spPr bwMode="auto">
            <a:xfrm>
              <a:off x="6743700" y="38481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Line 36"/>
            <p:cNvSpPr>
              <a:spLocks noChangeShapeType="1"/>
            </p:cNvSpPr>
            <p:nvPr/>
          </p:nvSpPr>
          <p:spPr bwMode="auto">
            <a:xfrm>
              <a:off x="7886700" y="30480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>
              <a:off x="7086600" y="2362200"/>
              <a:ext cx="5715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34504" y="23973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K1</a:t>
              </a:r>
              <a:endParaRPr lang="en-US" sz="14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86600" y="40356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K3</a:t>
              </a:r>
              <a:endParaRPr lang="en-US" sz="14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44104" y="31974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K2</a:t>
              </a:r>
              <a:endParaRPr lang="en-US" sz="1400" b="1" dirty="0"/>
            </a:p>
          </p:txBody>
        </p:sp>
        <p:sp>
          <p:nvSpPr>
            <p:cNvPr id="164" name="Text Box 13"/>
            <p:cNvSpPr txBox="1">
              <a:spLocks noChangeArrowheads="1"/>
            </p:cNvSpPr>
            <p:nvPr/>
          </p:nvSpPr>
          <p:spPr bwMode="auto">
            <a:xfrm>
              <a:off x="7810500" y="52959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Arial" charset="0"/>
                  <a:ea typeface="ＭＳ Ｐゴシック" charset="0"/>
                  <a:cs typeface="ＭＳ Ｐゴシック" charset="0"/>
                </a:rPr>
                <a:t>35</a:t>
              </a: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Oval 14"/>
            <p:cNvSpPr>
              <a:spLocks noChangeArrowheads="1"/>
            </p:cNvSpPr>
            <p:nvPr/>
          </p:nvSpPr>
          <p:spPr bwMode="auto">
            <a:xfrm>
              <a:off x="7810500" y="5181600"/>
              <a:ext cx="457200" cy="457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7467600" y="47244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Case 2:Left Subtree is higher</a:t>
            </a:r>
          </a:p>
        </p:txBody>
      </p:sp>
      <p:sp>
        <p:nvSpPr>
          <p:cNvPr id="77" name="Right Arrow 76"/>
          <p:cNvSpPr/>
          <p:nvPr/>
        </p:nvSpPr>
        <p:spPr>
          <a:xfrm>
            <a:off x="3886200" y="3390900"/>
            <a:ext cx="1270924" cy="2286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95300" y="2019300"/>
            <a:ext cx="3314700" cy="3619500"/>
            <a:chOff x="5372100" y="2019300"/>
            <a:chExt cx="3314700" cy="3619500"/>
          </a:xfrm>
        </p:grpSpPr>
        <p:sp>
          <p:nvSpPr>
            <p:cNvPr id="79" name="Freeform 39"/>
            <p:cNvSpPr>
              <a:spLocks/>
            </p:cNvSpPr>
            <p:nvPr/>
          </p:nvSpPr>
          <p:spPr bwMode="auto">
            <a:xfrm>
              <a:off x="5867400" y="3352800"/>
              <a:ext cx="457200" cy="200025"/>
            </a:xfrm>
            <a:custGeom>
              <a:avLst/>
              <a:gdLst>
                <a:gd name="T0" fmla="*/ 720 w 720"/>
                <a:gd name="T1" fmla="*/ 314 h 316"/>
                <a:gd name="T2" fmla="*/ 540 w 720"/>
                <a:gd name="T3" fmla="*/ 120 h 316"/>
                <a:gd name="T4" fmla="*/ 315 w 720"/>
                <a:gd name="T5" fmla="*/ 0 h 316"/>
                <a:gd name="T6" fmla="*/ 120 w 720"/>
                <a:gd name="T7" fmla="*/ 75 h 316"/>
                <a:gd name="T8" fmla="*/ 0 w 720"/>
                <a:gd name="T9" fmla="*/ 315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316">
                  <a:moveTo>
                    <a:pt x="720" y="315"/>
                  </a:moveTo>
                  <a:lnTo>
                    <a:pt x="540" y="120"/>
                  </a:lnTo>
                  <a:lnTo>
                    <a:pt x="315" y="0"/>
                  </a:lnTo>
                  <a:lnTo>
                    <a:pt x="120" y="75"/>
                  </a:lnTo>
                  <a:lnTo>
                    <a:pt x="0" y="31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9"/>
            <p:cNvGrpSpPr>
              <a:grpSpLocks/>
            </p:cNvGrpSpPr>
            <p:nvPr/>
          </p:nvGrpSpPr>
          <p:grpSpPr bwMode="auto">
            <a:xfrm>
              <a:off x="5791200" y="4305300"/>
              <a:ext cx="495300" cy="457200"/>
              <a:chOff x="7500" y="7560"/>
              <a:chExt cx="780" cy="720"/>
            </a:xfrm>
          </p:grpSpPr>
          <p:sp>
            <p:nvSpPr>
              <p:cNvPr id="113" name="Text Box 10"/>
              <p:cNvSpPr txBox="1">
                <a:spLocks noChangeArrowheads="1"/>
              </p:cNvSpPr>
              <p:nvPr/>
            </p:nvSpPr>
            <p:spPr bwMode="auto">
              <a:xfrm>
                <a:off x="7500" y="77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22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Oval 11"/>
              <p:cNvSpPr>
                <a:spLocks noChangeArrowheads="1"/>
              </p:cNvSpPr>
              <p:nvPr/>
            </p:nvSpPr>
            <p:spPr bwMode="auto">
              <a:xfrm>
                <a:off x="7560" y="75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1" name="Group 12"/>
            <p:cNvGrpSpPr>
              <a:grpSpLocks/>
            </p:cNvGrpSpPr>
            <p:nvPr/>
          </p:nvGrpSpPr>
          <p:grpSpPr bwMode="auto">
            <a:xfrm>
              <a:off x="7086600" y="4305300"/>
              <a:ext cx="457200" cy="457200"/>
              <a:chOff x="6300" y="6660"/>
              <a:chExt cx="720" cy="720"/>
            </a:xfrm>
          </p:grpSpPr>
          <p:sp>
            <p:nvSpPr>
              <p:cNvPr id="111" name="Text Box 13"/>
              <p:cNvSpPr txBox="1">
                <a:spLocks noChangeArrowheads="1"/>
              </p:cNvSpPr>
              <p:nvPr/>
            </p:nvSpPr>
            <p:spPr bwMode="auto">
              <a:xfrm>
                <a:off x="6300" y="68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30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Oval 14"/>
              <p:cNvSpPr>
                <a:spLocks noChangeArrowheads="1"/>
              </p:cNvSpPr>
              <p:nvPr/>
            </p:nvSpPr>
            <p:spPr bwMode="auto">
              <a:xfrm>
                <a:off x="6300" y="66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" name="Group 15"/>
            <p:cNvGrpSpPr>
              <a:grpSpLocks/>
            </p:cNvGrpSpPr>
            <p:nvPr/>
          </p:nvGrpSpPr>
          <p:grpSpPr bwMode="auto">
            <a:xfrm>
              <a:off x="5372100" y="3505200"/>
              <a:ext cx="457200" cy="457200"/>
              <a:chOff x="8820" y="4860"/>
              <a:chExt cx="720" cy="720"/>
            </a:xfrm>
          </p:grpSpPr>
          <p:sp>
            <p:nvSpPr>
              <p:cNvPr id="109" name="Text Box 16"/>
              <p:cNvSpPr txBox="1">
                <a:spLocks noChangeArrowheads="1"/>
              </p:cNvSpPr>
              <p:nvPr/>
            </p:nvSpPr>
            <p:spPr bwMode="auto">
              <a:xfrm>
                <a:off x="8820" y="50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10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Oval 17"/>
              <p:cNvSpPr>
                <a:spLocks noChangeArrowheads="1"/>
              </p:cNvSpPr>
              <p:nvPr/>
            </p:nvSpPr>
            <p:spPr bwMode="auto">
              <a:xfrm>
                <a:off x="8820" y="48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3" name="Group 18"/>
            <p:cNvGrpSpPr>
              <a:grpSpLocks/>
            </p:cNvGrpSpPr>
            <p:nvPr/>
          </p:nvGrpSpPr>
          <p:grpSpPr bwMode="auto">
            <a:xfrm>
              <a:off x="6400800" y="3505200"/>
              <a:ext cx="457200" cy="457200"/>
              <a:chOff x="6480" y="4860"/>
              <a:chExt cx="720" cy="720"/>
            </a:xfrm>
          </p:grpSpPr>
          <p:sp>
            <p:nvSpPr>
              <p:cNvPr id="107" name="Text Box 19"/>
              <p:cNvSpPr txBox="1">
                <a:spLocks noChangeArrowheads="1"/>
              </p:cNvSpPr>
              <p:nvPr/>
            </p:nvSpPr>
            <p:spPr bwMode="auto">
              <a:xfrm>
                <a:off x="6480" y="50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 dirty="0" smtClean="0">
                    <a:latin typeface="Arial" charset="0"/>
                    <a:ea typeface="ＭＳ Ｐゴシック" charset="0"/>
                    <a:cs typeface="ＭＳ Ｐゴシック" charset="0"/>
                  </a:rPr>
                  <a:t>25</a:t>
                </a: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/>
            </p:nvSpPr>
            <p:spPr bwMode="auto">
              <a:xfrm>
                <a:off x="6480" y="48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5829300" y="28194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ea typeface="ＭＳ Ｐゴシック" charset="0"/>
                  <a:cs typeface="ＭＳ Ｐゴシック" charset="0"/>
                </a:rPr>
                <a:t>20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Oval 22"/>
            <p:cNvSpPr>
              <a:spLocks noChangeArrowheads="1"/>
            </p:cNvSpPr>
            <p:nvPr/>
          </p:nvSpPr>
          <p:spPr bwMode="auto">
            <a:xfrm>
              <a:off x="5829300" y="2705100"/>
              <a:ext cx="45720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6743700" y="21336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ea typeface="ＭＳ Ｐゴシック" charset="0"/>
                  <a:cs typeface="ＭＳ Ｐゴシック" charset="0"/>
                </a:rPr>
                <a:t>40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Oval 24"/>
            <p:cNvSpPr>
              <a:spLocks noChangeArrowheads="1"/>
            </p:cNvSpPr>
            <p:nvPr/>
          </p:nvSpPr>
          <p:spPr bwMode="auto">
            <a:xfrm>
              <a:off x="6743700" y="2019300"/>
              <a:ext cx="457200" cy="457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8" name="Group 25"/>
            <p:cNvGrpSpPr>
              <a:grpSpLocks/>
            </p:cNvGrpSpPr>
            <p:nvPr/>
          </p:nvGrpSpPr>
          <p:grpSpPr bwMode="auto">
            <a:xfrm>
              <a:off x="7543800" y="2705100"/>
              <a:ext cx="457200" cy="457200"/>
              <a:chOff x="4140" y="4320"/>
              <a:chExt cx="720" cy="720"/>
            </a:xfrm>
          </p:grpSpPr>
          <p:sp>
            <p:nvSpPr>
              <p:cNvPr id="105" name="Text Box 26"/>
              <p:cNvSpPr txBox="1">
                <a:spLocks noChangeArrowheads="1"/>
              </p:cNvSpPr>
              <p:nvPr/>
            </p:nvSpPr>
            <p:spPr bwMode="auto">
              <a:xfrm>
                <a:off x="4140" y="450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50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Oval 27"/>
              <p:cNvSpPr>
                <a:spLocks noChangeArrowheads="1"/>
              </p:cNvSpPr>
              <p:nvPr/>
            </p:nvSpPr>
            <p:spPr bwMode="auto">
              <a:xfrm>
                <a:off x="4140" y="432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8229600" y="3505200"/>
              <a:ext cx="457200" cy="457200"/>
              <a:chOff x="8820" y="6660"/>
              <a:chExt cx="720" cy="720"/>
            </a:xfrm>
          </p:grpSpPr>
          <p:sp>
            <p:nvSpPr>
              <p:cNvPr id="103" name="Text Box 29"/>
              <p:cNvSpPr txBox="1">
                <a:spLocks noChangeArrowheads="1"/>
              </p:cNvSpPr>
              <p:nvPr/>
            </p:nvSpPr>
            <p:spPr bwMode="auto">
              <a:xfrm>
                <a:off x="8820" y="6840"/>
                <a:ext cx="72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cs typeface="ＭＳ Ｐゴシック" charset="0"/>
                  </a:rPr>
                  <a:t>60</a:t>
                </a: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8820" y="6660"/>
                <a:ext cx="72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 flipH="1">
              <a:off x="6172200" y="2362200"/>
              <a:ext cx="5715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 flipH="1">
              <a:off x="5715000" y="3162300"/>
              <a:ext cx="2286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6172200" y="3162300"/>
              <a:ext cx="4572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 flipH="1">
              <a:off x="6172200" y="3962400"/>
              <a:ext cx="3429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6743700" y="38481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7886700" y="30480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>
              <a:off x="7086600" y="2362200"/>
              <a:ext cx="5715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34504" y="23973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K1</a:t>
              </a:r>
              <a:endParaRPr lang="en-US" sz="14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86600" y="40356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K3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44104" y="319742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K2</a:t>
              </a:r>
              <a:endParaRPr lang="en-US" sz="1400" b="1" dirty="0"/>
            </a:p>
          </p:txBody>
        </p:sp>
        <p:sp>
          <p:nvSpPr>
            <p:cNvPr id="100" name="Text Box 13"/>
            <p:cNvSpPr txBox="1">
              <a:spLocks noChangeArrowheads="1"/>
            </p:cNvSpPr>
            <p:nvPr/>
          </p:nvSpPr>
          <p:spPr bwMode="auto">
            <a:xfrm>
              <a:off x="7810500" y="5295900"/>
              <a:ext cx="4572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Arial" charset="0"/>
                  <a:ea typeface="ＭＳ Ｐゴシック" charset="0"/>
                  <a:cs typeface="ＭＳ Ｐゴシック" charset="0"/>
                </a:rPr>
                <a:t>35</a:t>
              </a: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Oval 14"/>
            <p:cNvSpPr>
              <a:spLocks noChangeArrowheads="1"/>
            </p:cNvSpPr>
            <p:nvPr/>
          </p:nvSpPr>
          <p:spPr bwMode="auto">
            <a:xfrm>
              <a:off x="7810500" y="5181600"/>
              <a:ext cx="457200" cy="457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Line 35"/>
            <p:cNvSpPr>
              <a:spLocks noChangeShapeType="1"/>
            </p:cNvSpPr>
            <p:nvPr/>
          </p:nvSpPr>
          <p:spPr bwMode="auto">
            <a:xfrm>
              <a:off x="7467600" y="4724400"/>
              <a:ext cx="45720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7" name="Group 9"/>
          <p:cNvGrpSpPr>
            <a:grpSpLocks/>
          </p:cNvGrpSpPr>
          <p:nvPr/>
        </p:nvGrpSpPr>
        <p:grpSpPr bwMode="auto">
          <a:xfrm>
            <a:off x="5791200" y="4267200"/>
            <a:ext cx="495300" cy="457200"/>
            <a:chOff x="7500" y="7560"/>
            <a:chExt cx="780" cy="720"/>
          </a:xfrm>
        </p:grpSpPr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7500" y="77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 smtClean="0">
                  <a:latin typeface="Arial" charset="0"/>
                  <a:ea typeface="ＭＳ Ｐゴシック" charset="0"/>
                  <a:cs typeface="ＭＳ Ｐゴシック" charset="0"/>
                </a:rPr>
                <a:t>22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Oval 11"/>
            <p:cNvSpPr>
              <a:spLocks noChangeArrowheads="1"/>
            </p:cNvSpPr>
            <p:nvPr/>
          </p:nvSpPr>
          <p:spPr bwMode="auto">
            <a:xfrm>
              <a:off x="7560" y="75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8" name="Group 12"/>
          <p:cNvGrpSpPr>
            <a:grpSpLocks/>
          </p:cNvGrpSpPr>
          <p:nvPr/>
        </p:nvGrpSpPr>
        <p:grpSpPr bwMode="auto">
          <a:xfrm>
            <a:off x="7010400" y="4267200"/>
            <a:ext cx="457200" cy="457200"/>
            <a:chOff x="6300" y="6660"/>
            <a:chExt cx="720" cy="720"/>
          </a:xfrm>
        </p:grpSpPr>
        <p:sp>
          <p:nvSpPr>
            <p:cNvPr id="148" name="Text Box 13"/>
            <p:cNvSpPr txBox="1">
              <a:spLocks noChangeArrowheads="1"/>
            </p:cNvSpPr>
            <p:nvPr/>
          </p:nvSpPr>
          <p:spPr bwMode="auto">
            <a:xfrm>
              <a:off x="6300" y="68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 smtClean="0">
                  <a:latin typeface="Arial" charset="0"/>
                  <a:ea typeface="ＭＳ Ｐゴシック" charset="0"/>
                  <a:cs typeface="ＭＳ Ｐゴシック" charset="0"/>
                </a:rPr>
                <a:t>35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Oval 14"/>
            <p:cNvSpPr>
              <a:spLocks noChangeArrowheads="1"/>
            </p:cNvSpPr>
            <p:nvPr/>
          </p:nvSpPr>
          <p:spPr bwMode="auto">
            <a:xfrm>
              <a:off x="6300" y="66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9" name="Group 15"/>
          <p:cNvGrpSpPr>
            <a:grpSpLocks/>
          </p:cNvGrpSpPr>
          <p:nvPr/>
        </p:nvGrpSpPr>
        <p:grpSpPr bwMode="auto">
          <a:xfrm>
            <a:off x="5372100" y="3505200"/>
            <a:ext cx="457200" cy="457200"/>
            <a:chOff x="8820" y="4860"/>
            <a:chExt cx="720" cy="720"/>
          </a:xfrm>
        </p:grpSpPr>
        <p:sp>
          <p:nvSpPr>
            <p:cNvPr id="146" name="Text Box 16"/>
            <p:cNvSpPr txBox="1">
              <a:spLocks noChangeArrowheads="1"/>
            </p:cNvSpPr>
            <p:nvPr/>
          </p:nvSpPr>
          <p:spPr bwMode="auto">
            <a:xfrm>
              <a:off x="8820" y="50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 smtClean="0">
                  <a:latin typeface="Arial" charset="0"/>
                  <a:ea typeface="ＭＳ Ｐゴシック" charset="0"/>
                  <a:cs typeface="ＭＳ Ｐゴシック" charset="0"/>
                </a:rPr>
                <a:t>20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Oval 17"/>
            <p:cNvSpPr>
              <a:spLocks noChangeArrowheads="1"/>
            </p:cNvSpPr>
            <p:nvPr/>
          </p:nvSpPr>
          <p:spPr bwMode="auto">
            <a:xfrm>
              <a:off x="8820" y="48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0" name="Group 18"/>
          <p:cNvGrpSpPr>
            <a:grpSpLocks/>
          </p:cNvGrpSpPr>
          <p:nvPr/>
        </p:nvGrpSpPr>
        <p:grpSpPr bwMode="auto">
          <a:xfrm>
            <a:off x="6324600" y="3505200"/>
            <a:ext cx="457200" cy="457200"/>
            <a:chOff x="6480" y="4860"/>
            <a:chExt cx="720" cy="720"/>
          </a:xfrm>
        </p:grpSpPr>
        <p:sp>
          <p:nvSpPr>
            <p:cNvPr id="144" name="Text Box 19"/>
            <p:cNvSpPr txBox="1">
              <a:spLocks noChangeArrowheads="1"/>
            </p:cNvSpPr>
            <p:nvPr/>
          </p:nvSpPr>
          <p:spPr bwMode="auto">
            <a:xfrm>
              <a:off x="6480" y="50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 smtClean="0">
                  <a:latin typeface="Arial" charset="0"/>
                  <a:ea typeface="ＭＳ Ｐゴシック" charset="0"/>
                  <a:cs typeface="ＭＳ Ｐゴシック" charset="0"/>
                </a:rPr>
                <a:t>30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Oval 20"/>
            <p:cNvSpPr>
              <a:spLocks noChangeArrowheads="1"/>
            </p:cNvSpPr>
            <p:nvPr/>
          </p:nvSpPr>
          <p:spPr bwMode="auto">
            <a:xfrm>
              <a:off x="6480" y="48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5829300" y="2819400"/>
            <a:ext cx="457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Arial" charset="0"/>
                <a:ea typeface="ＭＳ Ｐゴシック" charset="0"/>
                <a:cs typeface="ＭＳ Ｐゴシック" charset="0"/>
              </a:rPr>
              <a:t>25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" name="Oval 22"/>
          <p:cNvSpPr>
            <a:spLocks noChangeArrowheads="1"/>
          </p:cNvSpPr>
          <p:nvPr/>
        </p:nvSpPr>
        <p:spPr bwMode="auto">
          <a:xfrm>
            <a:off x="5829300" y="27051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6743700" y="2133600"/>
            <a:ext cx="457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40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743700" y="2019300"/>
            <a:ext cx="457200" cy="4572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5" name="Group 25"/>
          <p:cNvGrpSpPr>
            <a:grpSpLocks/>
          </p:cNvGrpSpPr>
          <p:nvPr/>
        </p:nvGrpSpPr>
        <p:grpSpPr bwMode="auto">
          <a:xfrm>
            <a:off x="7543800" y="2705100"/>
            <a:ext cx="457200" cy="457200"/>
            <a:chOff x="4140" y="4320"/>
            <a:chExt cx="720" cy="720"/>
          </a:xfrm>
        </p:grpSpPr>
        <p:sp>
          <p:nvSpPr>
            <p:cNvPr id="142" name="Text Box 26"/>
            <p:cNvSpPr txBox="1">
              <a:spLocks noChangeArrowheads="1"/>
            </p:cNvSpPr>
            <p:nvPr/>
          </p:nvSpPr>
          <p:spPr bwMode="auto">
            <a:xfrm>
              <a:off x="4140" y="450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Arial" charset="0"/>
                  <a:ea typeface="ＭＳ Ｐゴシック" charset="0"/>
                  <a:cs typeface="ＭＳ Ｐゴシック" charset="0"/>
                </a:rPr>
                <a:t>50</a:t>
              </a: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auto">
            <a:xfrm>
              <a:off x="4140" y="432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6" name="Group 28"/>
          <p:cNvGrpSpPr>
            <a:grpSpLocks/>
          </p:cNvGrpSpPr>
          <p:nvPr/>
        </p:nvGrpSpPr>
        <p:grpSpPr bwMode="auto">
          <a:xfrm>
            <a:off x="8229600" y="3505200"/>
            <a:ext cx="457200" cy="457200"/>
            <a:chOff x="8820" y="6660"/>
            <a:chExt cx="720" cy="720"/>
          </a:xfrm>
        </p:grpSpPr>
        <p:sp>
          <p:nvSpPr>
            <p:cNvPr id="140" name="Text Box 29"/>
            <p:cNvSpPr txBox="1">
              <a:spLocks noChangeArrowheads="1"/>
            </p:cNvSpPr>
            <p:nvPr/>
          </p:nvSpPr>
          <p:spPr bwMode="auto">
            <a:xfrm>
              <a:off x="8820" y="68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Arial" charset="0"/>
                  <a:ea typeface="ＭＳ Ｐゴシック" charset="0"/>
                  <a:cs typeface="ＭＳ Ｐゴシック" charset="0"/>
                </a:rPr>
                <a:t>60</a:t>
              </a: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Oval 30"/>
            <p:cNvSpPr>
              <a:spLocks noChangeArrowheads="1"/>
            </p:cNvSpPr>
            <p:nvPr/>
          </p:nvSpPr>
          <p:spPr bwMode="auto">
            <a:xfrm>
              <a:off x="8820" y="66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7" name="Line 31"/>
          <p:cNvSpPr>
            <a:spLocks noChangeShapeType="1"/>
          </p:cNvSpPr>
          <p:nvPr/>
        </p:nvSpPr>
        <p:spPr bwMode="auto">
          <a:xfrm flipH="1">
            <a:off x="6172200" y="2362200"/>
            <a:ext cx="5715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 flipH="1">
            <a:off x="5715000" y="3162300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6172200" y="3124200"/>
            <a:ext cx="304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6743700" y="3848100"/>
            <a:ext cx="419100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7886700" y="3048000"/>
            <a:ext cx="4572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7086600" y="2362200"/>
            <a:ext cx="5715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10200" y="32766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K1</a:t>
            </a:r>
            <a:endParaRPr 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6444104" y="32736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K3</a:t>
            </a:r>
            <a:endParaRPr 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867400" y="24354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K2</a:t>
            </a:r>
            <a:endParaRPr lang="en-US" sz="1400" b="1" dirty="0"/>
          </a:p>
        </p:txBody>
      </p:sp>
      <p:grpSp>
        <p:nvGrpSpPr>
          <p:cNvPr id="156" name="Group 15"/>
          <p:cNvGrpSpPr>
            <a:grpSpLocks/>
          </p:cNvGrpSpPr>
          <p:nvPr/>
        </p:nvGrpSpPr>
        <p:grpSpPr bwMode="auto">
          <a:xfrm>
            <a:off x="4991100" y="4267200"/>
            <a:ext cx="457200" cy="457200"/>
            <a:chOff x="8820" y="4860"/>
            <a:chExt cx="720" cy="720"/>
          </a:xfrm>
        </p:grpSpPr>
        <p:sp>
          <p:nvSpPr>
            <p:cNvPr id="157" name="Text Box 16"/>
            <p:cNvSpPr txBox="1">
              <a:spLocks noChangeArrowheads="1"/>
            </p:cNvSpPr>
            <p:nvPr/>
          </p:nvSpPr>
          <p:spPr bwMode="auto">
            <a:xfrm>
              <a:off x="8820" y="5040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ea typeface="ＭＳ Ｐゴシック" charset="0"/>
                  <a:cs typeface="ＭＳ Ｐゴシック" charset="0"/>
                </a:rPr>
                <a:t>10</a:t>
              </a: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Oval 17"/>
            <p:cNvSpPr>
              <a:spLocks noChangeArrowheads="1"/>
            </p:cNvSpPr>
            <p:nvPr/>
          </p:nvSpPr>
          <p:spPr bwMode="auto">
            <a:xfrm>
              <a:off x="8820" y="4860"/>
              <a:ext cx="72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9" name="Line 32"/>
          <p:cNvSpPr>
            <a:spLocks noChangeShapeType="1"/>
          </p:cNvSpPr>
          <p:nvPr/>
        </p:nvSpPr>
        <p:spPr bwMode="auto">
          <a:xfrm flipH="1">
            <a:off x="5257800" y="3924300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Line 35"/>
          <p:cNvSpPr>
            <a:spLocks noChangeShapeType="1"/>
          </p:cNvSpPr>
          <p:nvPr/>
        </p:nvSpPr>
        <p:spPr bwMode="auto">
          <a:xfrm>
            <a:off x="5715000" y="3886200"/>
            <a:ext cx="3048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AVL Tree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AVL </a:t>
            </a:r>
            <a:r>
              <a:rPr lang="en-US" dirty="0" smtClean="0">
                <a:latin typeface="Calibri" charset="0"/>
              </a:rPr>
              <a:t>tree - deletion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To be an AVL tree, must </a:t>
            </a:r>
            <a:r>
              <a:rPr lang="en-US" b="1" dirty="0" smtClean="0">
                <a:latin typeface="Calibri" pitchFamily="34" charset="0"/>
              </a:rPr>
              <a:t>always: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alibri" pitchFamily="34" charset="0"/>
              </a:rPr>
              <a:t>(1) Be a </a:t>
            </a:r>
            <a:r>
              <a:rPr lang="en-US" b="1" i="1" dirty="0" smtClean="0">
                <a:latin typeface="Calibri" pitchFamily="34" charset="0"/>
              </a:rPr>
              <a:t>binary search tree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alibri" pitchFamily="34" charset="0"/>
              </a:rPr>
              <a:t>(2) Satisfy the </a:t>
            </a:r>
            <a:r>
              <a:rPr lang="en-US" b="1" i="1" dirty="0" smtClean="0">
                <a:latin typeface="Calibri" pitchFamily="34" charset="0"/>
              </a:rPr>
              <a:t>height constraint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Suppose we start with an AVL tree, then delete as </a:t>
            </a:r>
            <a:r>
              <a:rPr lang="en-US" altLang="ja-JP" dirty="0" smtClean="0">
                <a:latin typeface="Calibri" pitchFamily="34" charset="0"/>
              </a:rPr>
              <a:t>a regular BST.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Will the tree be an AVL tree after the delete?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alibri" pitchFamily="34" charset="0"/>
              </a:rPr>
              <a:t>(1) It will still be a BST…  that’</a:t>
            </a:r>
            <a:r>
              <a:rPr lang="en-US" altLang="ja-JP" dirty="0" smtClean="0">
                <a:latin typeface="Calibri" pitchFamily="34" charset="0"/>
              </a:rPr>
              <a:t>s one part.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>
                <a:latin typeface="Calibri" pitchFamily="34" charset="0"/>
              </a:rPr>
              <a:t>(2) Will it satisfy the </a:t>
            </a:r>
            <a:r>
              <a:rPr lang="en-US" b="1" i="1" dirty="0" smtClean="0">
                <a:latin typeface="Calibri" pitchFamily="34" charset="0"/>
              </a:rPr>
              <a:t>height constraint</a:t>
            </a:r>
            <a:r>
              <a:rPr lang="en-US" dirty="0" smtClean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BST Delete breaks an AVL tree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58863" y="1905000"/>
            <a:ext cx="7780337" cy="4049712"/>
            <a:chOff x="1287463" y="2316163"/>
            <a:chExt cx="7780337" cy="4049712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557463" y="2316163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71663" y="3486150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87463" y="4552950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43263" y="3482975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9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5" idx="0"/>
            </p:cNvCxnSpPr>
            <p:nvPr/>
          </p:nvCxnSpPr>
          <p:spPr>
            <a:xfrm flipH="1">
              <a:off x="2214563" y="2836863"/>
              <a:ext cx="444500" cy="649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5"/>
              <a:endCxn id="8" idx="0"/>
            </p:cNvCxnSpPr>
            <p:nvPr/>
          </p:nvCxnSpPr>
          <p:spPr>
            <a:xfrm>
              <a:off x="3143250" y="2836863"/>
              <a:ext cx="442913" cy="646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7" idx="0"/>
            </p:cNvCxnSpPr>
            <p:nvPr/>
          </p:nvCxnSpPr>
          <p:spPr>
            <a:xfrm flipH="1">
              <a:off x="1630363" y="4005263"/>
              <a:ext cx="342900" cy="5476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086600" y="2319338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400800" y="3489325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815013" y="4556125"/>
              <a:ext cx="685800" cy="609600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17" idx="0"/>
            </p:cNvCxnSpPr>
            <p:nvPr/>
          </p:nvCxnSpPr>
          <p:spPr>
            <a:xfrm flipH="1">
              <a:off x="6743700" y="2840038"/>
              <a:ext cx="442913" cy="649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3"/>
              <a:endCxn id="18" idx="0"/>
            </p:cNvCxnSpPr>
            <p:nvPr/>
          </p:nvCxnSpPr>
          <p:spPr>
            <a:xfrm flipH="1">
              <a:off x="6157913" y="4008438"/>
              <a:ext cx="342900" cy="5476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>
              <a:spLocks noChangeArrowheads="1"/>
            </p:cNvSpPr>
            <p:nvPr/>
          </p:nvSpPr>
          <p:spPr bwMode="auto">
            <a:xfrm>
              <a:off x="4267200" y="3657600"/>
              <a:ext cx="1295400" cy="441325"/>
            </a:xfrm>
            <a:prstGeom prst="right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FF8F26"/>
                </a:gs>
                <a:gs pos="20000">
                  <a:srgbClr val="FF8F2A"/>
                </a:gs>
                <a:gs pos="100000">
                  <a:srgbClr val="CB6C1D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472" name="TextBox 23"/>
            <p:cNvSpPr txBox="1">
              <a:spLocks noChangeArrowheads="1"/>
            </p:cNvSpPr>
            <p:nvPr/>
          </p:nvSpPr>
          <p:spPr bwMode="auto">
            <a:xfrm>
              <a:off x="4038600" y="3149600"/>
              <a:ext cx="17335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alibri" pitchFamily="34" charset="0"/>
                  <a:cs typeface="Arial" pitchFamily="34" charset="0"/>
                </a:rPr>
                <a:t>Delete(9)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</p:cNvCxnSpPr>
            <p:nvPr/>
          </p:nvCxnSpPr>
          <p:spPr bwMode="auto">
            <a:xfrm flipH="1" flipV="1">
              <a:off x="7535863" y="3335338"/>
              <a:ext cx="473075" cy="243998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</p:cxn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70588" y="5842000"/>
              <a:ext cx="309721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u="sng">
                  <a:latin typeface="Calibri" pitchFamily="34" charset="0"/>
                  <a:cs typeface="Arial" pitchFamily="34" charset="0"/>
                </a:rPr>
                <a:t>NOT</a:t>
              </a:r>
              <a:r>
                <a:rPr lang="en-US">
                  <a:latin typeface="Calibri" pitchFamily="34" charset="0"/>
                  <a:cs typeface="Arial" pitchFamily="34" charset="0"/>
                </a:rPr>
                <a:t> an AVL tree!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struct AvlNode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            ElementType Element;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            AvlTree  Left;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            AvlTree  Right;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            </a:t>
            </a:r>
            <a:r>
              <a:rPr lang="en-US" altLang="zh-CN" smtClean="0">
                <a:solidFill>
                  <a:srgbClr val="FF3300"/>
                </a:solidFill>
                <a:ea typeface="SimSun" charset="0"/>
                <a:cs typeface="SimSun" charset="0"/>
              </a:rPr>
              <a:t>int      Height;</a:t>
            </a:r>
            <a:endParaRPr lang="en-US" altLang="zh-CN" smtClean="0">
              <a:solidFill>
                <a:srgbClr val="0066FF"/>
              </a:solidFill>
              <a:ea typeface="SimSun" charset="0"/>
              <a:cs typeface="SimSun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0066FF"/>
                </a:solidFill>
                <a:ea typeface="SimSun" charset="0"/>
                <a:cs typeface="SimSun" charset="0"/>
              </a:rPr>
              <a:t>};</a:t>
            </a:r>
          </a:p>
          <a:p>
            <a:pPr>
              <a:buFont typeface="Wingdings" charset="0"/>
              <a:buNone/>
              <a:defRPr/>
            </a:pPr>
            <a:endParaRPr lang="en-US" altLang="zh-CN">
              <a:solidFill>
                <a:srgbClr val="0066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What else can BST Delete break?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r>
              <a:rPr lang="en-US" smtClean="0">
                <a:latin typeface="Calibri" pitchFamily="34" charset="0"/>
              </a:rPr>
              <a:t>Balance factors of ancestors…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57463" y="2316163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7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71663" y="3486150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87463" y="4552950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43263" y="3482975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9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2214563" y="2836863"/>
            <a:ext cx="444500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0"/>
          </p:cNvCxnSpPr>
          <p:nvPr/>
        </p:nvCxnSpPr>
        <p:spPr>
          <a:xfrm>
            <a:off x="3143250" y="2836863"/>
            <a:ext cx="442913" cy="64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1630363" y="4005263"/>
            <a:ext cx="342900" cy="54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86600" y="2319338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7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0" y="3489325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4</a:t>
            </a:r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6743700" y="2840038"/>
            <a:ext cx="442913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4267200" y="3657600"/>
            <a:ext cx="1295400" cy="441325"/>
          </a:xfrm>
          <a:prstGeom prst="right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494" name="TextBox 16"/>
          <p:cNvSpPr txBox="1">
            <a:spLocks noChangeArrowheads="1"/>
          </p:cNvSpPr>
          <p:nvPr/>
        </p:nvSpPr>
        <p:spPr bwMode="auto">
          <a:xfrm>
            <a:off x="4038600" y="3149600"/>
            <a:ext cx="1733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  <a:cs typeface="Arial" pitchFamily="34" charset="0"/>
              </a:rPr>
              <a:t>Delete(3)</a:t>
            </a:r>
          </a:p>
        </p:txBody>
      </p:sp>
      <p:sp>
        <p:nvSpPr>
          <p:cNvPr id="20495" name="TextBox 17"/>
          <p:cNvSpPr txBox="1">
            <a:spLocks noChangeArrowheads="1"/>
          </p:cNvSpPr>
          <p:nvPr/>
        </p:nvSpPr>
        <p:spPr bwMode="auto">
          <a:xfrm>
            <a:off x="2205038" y="2457450"/>
            <a:ext cx="366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1498600" y="3602038"/>
            <a:ext cx="36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497" name="TextBox 19"/>
          <p:cNvSpPr txBox="1">
            <a:spLocks noChangeArrowheads="1"/>
          </p:cNvSpPr>
          <p:nvPr/>
        </p:nvSpPr>
        <p:spPr bwMode="auto">
          <a:xfrm>
            <a:off x="946150" y="46561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0</a:t>
            </a:r>
          </a:p>
        </p:txBody>
      </p:sp>
      <p:sp>
        <p:nvSpPr>
          <p:cNvPr id="20498" name="TextBox 20"/>
          <p:cNvSpPr txBox="1">
            <a:spLocks noChangeArrowheads="1"/>
          </p:cNvSpPr>
          <p:nvPr/>
        </p:nvSpPr>
        <p:spPr bwMode="auto">
          <a:xfrm>
            <a:off x="2841625" y="36147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0</a:t>
            </a:r>
          </a:p>
        </p:txBody>
      </p:sp>
      <p:sp>
        <p:nvSpPr>
          <p:cNvPr id="20499" name="TextBox 30"/>
          <p:cNvSpPr txBox="1">
            <a:spLocks noChangeArrowheads="1"/>
          </p:cNvSpPr>
          <p:nvPr/>
        </p:nvSpPr>
        <p:spPr bwMode="auto">
          <a:xfrm>
            <a:off x="6705600" y="2362200"/>
            <a:ext cx="36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500" name="TextBox 31"/>
          <p:cNvSpPr txBox="1">
            <a:spLocks noChangeArrowheads="1"/>
          </p:cNvSpPr>
          <p:nvPr/>
        </p:nvSpPr>
        <p:spPr bwMode="auto">
          <a:xfrm>
            <a:off x="6019800" y="3429000"/>
            <a:ext cx="36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1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772400" y="3473450"/>
            <a:ext cx="685800" cy="60960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</a:rPr>
              <a:t>9</a:t>
            </a:r>
          </a:p>
        </p:txBody>
      </p:sp>
      <p:cxnSp>
        <p:nvCxnSpPr>
          <p:cNvPr id="36" name="Straight Arrow Connector 35"/>
          <p:cNvCxnSpPr>
            <a:stCxn id="11" idx="5"/>
            <a:endCxn id="35" idx="0"/>
          </p:cNvCxnSpPr>
          <p:nvPr/>
        </p:nvCxnSpPr>
        <p:spPr>
          <a:xfrm>
            <a:off x="7672388" y="2840038"/>
            <a:ext cx="442912" cy="63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6"/>
          <p:cNvSpPr txBox="1">
            <a:spLocks noChangeArrowheads="1"/>
          </p:cNvSpPr>
          <p:nvPr/>
        </p:nvSpPr>
        <p:spPr bwMode="auto">
          <a:xfrm>
            <a:off x="7370763" y="36052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0</a:t>
            </a:r>
          </a:p>
        </p:txBody>
      </p:sp>
      <p:cxnSp>
        <p:nvCxnSpPr>
          <p:cNvPr id="43" name="Straight Arrow Connector 42"/>
          <p:cNvCxnSpPr>
            <a:cxnSpLocks noChangeShapeType="1"/>
            <a:endCxn id="20500" idx="2"/>
          </p:cNvCxnSpPr>
          <p:nvPr/>
        </p:nvCxnSpPr>
        <p:spPr bwMode="auto">
          <a:xfrm flipV="1">
            <a:off x="5562600" y="3952875"/>
            <a:ext cx="639763" cy="17494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cxnSp>
        <p:nvCxnSpPr>
          <p:cNvPr id="45" name="Straight Arrow Connector 44"/>
          <p:cNvCxnSpPr>
            <a:cxnSpLocks noChangeShapeType="1"/>
            <a:endCxn id="20499" idx="2"/>
          </p:cNvCxnSpPr>
          <p:nvPr/>
        </p:nvCxnSpPr>
        <p:spPr bwMode="auto">
          <a:xfrm flipV="1">
            <a:off x="5715000" y="2886075"/>
            <a:ext cx="1173163" cy="2895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>
            <a:off x="6753225" y="2438400"/>
            <a:ext cx="333375" cy="360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H="1">
            <a:off x="6743700" y="2457450"/>
            <a:ext cx="333375" cy="360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6040438" y="3552825"/>
            <a:ext cx="334962" cy="3619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H="1">
            <a:off x="6040438" y="3552825"/>
            <a:ext cx="334962" cy="3619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791200" y="35448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56363" y="24368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cs typeface="Arial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</a:rPr>
              <a:t>Need a new Delete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are starting to see what our delete algorithm must look like.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Goal:</a:t>
            </a:r>
            <a:r>
              <a:rPr lang="en-US" dirty="0" smtClean="0"/>
              <a:t> if tree is AVL before Delete, then tree is AVL after Delete.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Step 1:</a:t>
            </a:r>
            <a:r>
              <a:rPr lang="en-US" dirty="0" smtClean="0"/>
              <a:t> do BST delete.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maintains the </a:t>
            </a:r>
            <a:r>
              <a:rPr lang="en-US" i="1" dirty="0" smtClean="0"/>
              <a:t>BST property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can BREAK the </a:t>
            </a:r>
            <a:r>
              <a:rPr lang="en-US" i="1" dirty="0" smtClean="0"/>
              <a:t>balance factors of ancestors!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Step 2:</a:t>
            </a:r>
            <a:r>
              <a:rPr lang="en-US" dirty="0" smtClean="0"/>
              <a:t> fix the balance constraint.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Do something that maintains the BST property,</a:t>
            </a:r>
            <a:br>
              <a:rPr lang="en-US" dirty="0" smtClean="0"/>
            </a:br>
            <a:r>
              <a:rPr lang="en-US" dirty="0" smtClean="0"/>
              <a:t>but fixes any balance factors that are &lt; -1 or &gt;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BST delete example (Review)</a:t>
            </a:r>
            <a:endParaRPr lang="en-US" dirty="0"/>
          </a:p>
        </p:txBody>
      </p:sp>
      <p:pic>
        <p:nvPicPr>
          <p:cNvPr id="22530" name="Image 5" descr="Screen Shot 2013-10-22 at 7.19.5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363" y="1604963"/>
            <a:ext cx="5842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Deleting a </a:t>
            </a:r>
            <a:r>
              <a:rPr lang="en-US" sz="2400" i="1" smtClean="0"/>
              <a:t>leaf</a:t>
            </a:r>
            <a:r>
              <a:rPr lang="en-US" sz="2400" smtClean="0"/>
              <a:t> node (no children nodes): easy, just delete away....</a:t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23554" name="Image 4" descr="Screen Shot 2013-10-22 at 7.20.4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1417638"/>
            <a:ext cx="58166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Image 1" descr="Screen Shot 2013-10-22 at 7.20.5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457200"/>
            <a:ext cx="6134100" cy="433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Image 2" descr="Screen Shot 2013-10-22 at 7.22.08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0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Deleting a node with </a:t>
            </a:r>
            <a:r>
              <a:rPr lang="en-US" sz="3200" i="1" dirty="0"/>
              <a:t>1 child node:</a:t>
            </a:r>
            <a:r>
              <a:rPr lang="en-US" sz="3200" dirty="0"/>
              <a:t> easy, connect its parent and child....</a:t>
            </a:r>
          </a:p>
        </p:txBody>
      </p:sp>
      <p:pic>
        <p:nvPicPr>
          <p:cNvPr id="25602" name="Image 4" descr="Screen Shot 2013-10-22 at 7.20.4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1417638"/>
            <a:ext cx="58166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Image 4" descr="Screen Shot 2013-10-22 at 7.23.4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423863"/>
            <a:ext cx="7086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Deleting a node with </a:t>
            </a:r>
            <a:r>
              <a:rPr lang="en-US" sz="3200" i="1" dirty="0" smtClean="0"/>
              <a:t>2 children nodes</a:t>
            </a:r>
            <a:endParaRPr lang="en-US" sz="3200" dirty="0"/>
          </a:p>
        </p:txBody>
      </p:sp>
      <p:pic>
        <p:nvPicPr>
          <p:cNvPr id="27650" name="Image 4" descr="Screen Shot 2013-10-22 at 7.20.4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1417638"/>
            <a:ext cx="58166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4" descr="Screen Shot 2013-10-22 at 7.25.1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235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3"/>
          <p:cNvSpPr txBox="1">
            <a:spLocks/>
          </p:cNvSpPr>
          <p:nvPr/>
        </p:nvSpPr>
        <p:spPr bwMode="auto">
          <a:xfrm>
            <a:off x="381000" y="457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ＭＳ Ｐゴシック" charset="0"/>
              </a:rPr>
              <a:t>Deleting a node with 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ＭＳ Ｐゴシック" charset="0"/>
              </a:rPr>
              <a:t>2 children nodes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Image 2" descr="Screen Shot 2013-10-22 at 7.25.2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1104900"/>
            <a:ext cx="5816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int Height(Position P 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            if( P == NULL 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                return -1;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            else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                return P-&gt;Height;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mtClean="0">
                <a:solidFill>
                  <a:srgbClr val="3333FF"/>
                </a:solidFill>
                <a:ea typeface="SimSun" charset="0"/>
                <a:cs typeface="SimSun" charset="0"/>
              </a:rPr>
              <a:t>}</a:t>
            </a:r>
          </a:p>
          <a:p>
            <a:pPr>
              <a:buFont typeface="Wingdings" charset="0"/>
              <a:buNone/>
              <a:defRPr/>
            </a:pPr>
            <a:endParaRPr lang="en-US" altLang="zh-CN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Image 2" descr="Screen Shot 2013-10-22 at 7.25.3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838200"/>
            <a:ext cx="8039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600" i="1" dirty="0" smtClean="0"/>
              <a:t>Deletion</a:t>
            </a:r>
            <a:r>
              <a:rPr lang="en-US" sz="2600" dirty="0" smtClean="0"/>
              <a:t> in an AVL tree can </a:t>
            </a:r>
            <a:r>
              <a:rPr lang="en-US" sz="2600" i="1" dirty="0" smtClean="0"/>
              <a:t>also</a:t>
            </a:r>
            <a:r>
              <a:rPr lang="en-US" sz="2600" dirty="0" smtClean="0"/>
              <a:t> cause imbalance</a:t>
            </a:r>
            <a:endParaRPr lang="en-US" sz="2600" dirty="0"/>
          </a:p>
        </p:txBody>
      </p:sp>
      <p:pic>
        <p:nvPicPr>
          <p:cNvPr id="31746" name="Image 2" descr="Screen Shot 2013-10-22 at 7.27.0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1989138"/>
            <a:ext cx="4902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Deleting an entry (node) can also cause an AVL tree to become height unbalanced: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2770" name="Image 4" descr="Screen Shot 2013-10-22 at 7.28.1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1933575"/>
            <a:ext cx="77978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32325" y="1908175"/>
            <a:ext cx="31877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81338"/>
            <a:ext cx="912813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2675" y="4259263"/>
            <a:ext cx="911225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9050" y="5434013"/>
            <a:ext cx="912813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4863" y="2540000"/>
            <a:ext cx="1989137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The height changes at </a:t>
            </a:r>
            <a:r>
              <a:rPr lang="en-US" sz="2400" i="1" smtClean="0"/>
              <a:t>only</a:t>
            </a:r>
            <a:r>
              <a:rPr lang="en-US" sz="2400" smtClean="0"/>
              <a:t> nodes between the root and the parent node of the </a:t>
            </a:r>
            <a:r>
              <a:rPr lang="en-US" sz="2400" i="1" smtClean="0"/>
              <a:t>physically</a:t>
            </a:r>
            <a:r>
              <a:rPr lang="en-US" sz="2400" smtClean="0"/>
              <a:t> deleted node	</a:t>
            </a:r>
            <a:br>
              <a:rPr lang="en-US" sz="2400" smtClean="0"/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32325" y="1908175"/>
            <a:ext cx="31877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81338"/>
            <a:ext cx="912813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2675" y="4259263"/>
            <a:ext cx="911225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9050" y="5434013"/>
            <a:ext cx="912813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4863" y="2540000"/>
            <a:ext cx="1989137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pic>
        <p:nvPicPr>
          <p:cNvPr id="33799" name="Image 2" descr="Screen Shot 2013-10-22 at 7.32.3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770063"/>
            <a:ext cx="64897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30288" y="363537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2963" y="27908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1625" y="56864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32163" y="454183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8925" y="34337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7138" y="470217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9863" y="56356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Re-balancing the AVL tree after a delete operation: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Just like </a:t>
            </a:r>
            <a:r>
              <a:rPr lang="en-US" b="1" dirty="0" smtClean="0"/>
              <a:t>insert operation</a:t>
            </a:r>
            <a:r>
              <a:rPr lang="en-US" dirty="0" smtClean="0"/>
              <a:t>, we can use the </a:t>
            </a:r>
            <a:r>
              <a:rPr lang="en-US" b="1" dirty="0" smtClean="0"/>
              <a:t>rotations</a:t>
            </a:r>
            <a:r>
              <a:rPr lang="en-US" dirty="0" smtClean="0"/>
              <a:t> to </a:t>
            </a:r>
            <a:r>
              <a:rPr lang="en-US" b="1" dirty="0" smtClean="0"/>
              <a:t>re-balance</a:t>
            </a:r>
            <a:r>
              <a:rPr lang="en-US" dirty="0" smtClean="0"/>
              <a:t> an </a:t>
            </a:r>
            <a:r>
              <a:rPr lang="en-US" b="1" dirty="0" smtClean="0"/>
              <a:t>out-of-balanced</a:t>
            </a:r>
            <a:r>
              <a:rPr lang="en-US" dirty="0" smtClean="0"/>
              <a:t> AVL tree.	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i="1" dirty="0" smtClean="0"/>
              <a:t>How</a:t>
            </a:r>
            <a:r>
              <a:rPr lang="en-US" dirty="0" smtClean="0"/>
              <a:t> to </a:t>
            </a:r>
            <a:r>
              <a:rPr lang="en-US" b="1" dirty="0" smtClean="0"/>
              <a:t>apply</a:t>
            </a:r>
            <a:r>
              <a:rPr lang="en-US" dirty="0" smtClean="0"/>
              <a:t> the </a:t>
            </a:r>
            <a:r>
              <a:rPr lang="en-US" b="1" dirty="0" smtClean="0"/>
              <a:t>rotations </a:t>
            </a:r>
            <a:r>
              <a:rPr lang="en-US" dirty="0" smtClean="0"/>
              <a:t>is a bit </a:t>
            </a:r>
            <a:r>
              <a:rPr lang="en-US" b="1" i="1" dirty="0" smtClean="0"/>
              <a:t>tricky</a:t>
            </a:r>
            <a:r>
              <a:rPr lang="en-US" dirty="0" smtClean="0"/>
              <a:t> in the </a:t>
            </a:r>
            <a:r>
              <a:rPr lang="en-US" b="1" dirty="0" smtClean="0"/>
              <a:t>delete operation</a:t>
            </a:r>
            <a:r>
              <a:rPr lang="en-US" dirty="0" smtClean="0"/>
              <a:t>.	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2249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Re-balancing an AVL tree after deletion: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1800" smtClean="0">
                <a:solidFill>
                  <a:schemeClr val="tx1"/>
                </a:solidFill>
              </a:rPr>
              <a:t>Starting at the action position (= parent node of the </a:t>
            </a:r>
            <a:r>
              <a:rPr lang="en-US" sz="1800" i="1" smtClean="0">
                <a:solidFill>
                  <a:schemeClr val="tx1"/>
                </a:solidFill>
              </a:rPr>
              <a:t>physically</a:t>
            </a:r>
            <a:r>
              <a:rPr lang="en-US" sz="1800" smtClean="0">
                <a:solidFill>
                  <a:schemeClr val="tx1"/>
                </a:solidFill>
              </a:rPr>
              <a:t> deleted node), find the </a:t>
            </a:r>
            <a:r>
              <a:rPr lang="en-US" sz="1800" i="1" smtClean="0">
                <a:solidFill>
                  <a:schemeClr val="tx1"/>
                </a:solidFill>
              </a:rPr>
              <a:t>first</a:t>
            </a:r>
            <a:r>
              <a:rPr lang="en-US" sz="1800" smtClean="0">
                <a:solidFill>
                  <a:schemeClr val="tx1"/>
                </a:solidFill>
              </a:rPr>
              <a:t> imbalanced node (This step is exactly the same as in insert)</a:t>
            </a:r>
            <a:br>
              <a:rPr lang="en-US" sz="180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5842" name="Image 17" descr="Screen Shot 2013-10-22 at 7.38.4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2133600"/>
            <a:ext cx="7086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352800" y="37734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325" y="40243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50000" y="52308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81613" y="619918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82963" y="5099050"/>
            <a:ext cx="630237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67025" y="61991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4575" y="418147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7750" y="380047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1788" y="36210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8363" y="469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1788" y="58134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0188" y="58007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3963" y="47942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6925" y="28956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5888"/>
            <a:ext cx="8229600" cy="35575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smtClean="0"/>
              <a:t>Re-balancing an AVL tree after deletion: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Perform a rotation using </a:t>
            </a:r>
            <a:r>
              <a:rPr lang="en-US" sz="2400" i="1" smtClean="0"/>
              <a:t>these</a:t>
            </a:r>
            <a:r>
              <a:rPr lang="en-US" sz="2400" smtClean="0"/>
              <a:t> 3 nodes (shaded):</a:t>
            </a:r>
            <a:br>
              <a:rPr lang="en-US" sz="2400" smtClean="0"/>
            </a:br>
            <a:endParaRPr lang="en-US" dirty="0"/>
          </a:p>
        </p:txBody>
      </p:sp>
      <p:pic>
        <p:nvPicPr>
          <p:cNvPr id="36866" name="Image 3" descr="Screen Shot 2013-10-22 at 7.41.4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2230438"/>
            <a:ext cx="71882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0013" y="401161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4050" y="37465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3788" y="49037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4050" y="602297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2450" y="601027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6225" y="50038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9188" y="31051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5888"/>
            <a:ext cx="8229600" cy="35575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smtClean="0"/>
              <a:t>Re-balancing an AVL tree after deletion: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Perform a rotation using </a:t>
            </a:r>
            <a:r>
              <a:rPr lang="en-US" sz="2400" i="1" smtClean="0"/>
              <a:t>these</a:t>
            </a:r>
            <a:r>
              <a:rPr lang="en-US" sz="2400" smtClean="0"/>
              <a:t> 3 nodes (shaded):</a:t>
            </a:r>
            <a:br>
              <a:rPr lang="en-US" sz="2400" smtClean="0"/>
            </a:br>
            <a:endParaRPr lang="en-US" dirty="0"/>
          </a:p>
        </p:txBody>
      </p:sp>
      <p:pic>
        <p:nvPicPr>
          <p:cNvPr id="37890" name="Image 3" descr="Screen Shot 2013-10-22 at 7.41.4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2230438"/>
            <a:ext cx="71882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66750" y="40116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7465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0525" y="490378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0788" y="602297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9188" y="601027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963" y="500380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5138" y="3105150"/>
            <a:ext cx="554037" cy="33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fr-FR" sz="3200" b="1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4038" y="4916488"/>
            <a:ext cx="554037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fr-FR" sz="32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688" y="3843338"/>
            <a:ext cx="554037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fr-FR" sz="3200" b="1" dirty="0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5888"/>
            <a:ext cx="8229600" cy="35575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smtClean="0"/>
              <a:t>Re-balancing an AVL tree after deletion: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The tree </a:t>
            </a:r>
            <a:r>
              <a:rPr lang="en-US" sz="2400" i="1" smtClean="0"/>
              <a:t>after</a:t>
            </a:r>
            <a:r>
              <a:rPr lang="en-US" sz="2400" smtClean="0"/>
              <a:t> the rotation is:</a:t>
            </a:r>
            <a:br>
              <a:rPr lang="en-US" sz="2400" smtClean="0"/>
            </a:br>
            <a:endParaRPr lang="en-US" dirty="0"/>
          </a:p>
        </p:txBody>
      </p:sp>
      <p:pic>
        <p:nvPicPr>
          <p:cNvPr id="38914" name="Image 13" descr="Screen Shot 2013-10-22 at 7.50.1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74938"/>
            <a:ext cx="5854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447800" y="52435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9988" y="42497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7025" y="52562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3225" y="5054600"/>
            <a:ext cx="62865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78363" y="317658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9463" y="42497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89725" y="53260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779838"/>
            <a:ext cx="304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2713038"/>
            <a:ext cx="304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3779838"/>
            <a:ext cx="304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Pre-conditions for applying rotations to re-balance an AVL tree: </a:t>
            </a:r>
            <a:endParaRPr lang="en-US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b="1" dirty="0" smtClean="0"/>
              <a:t>Node a or x</a:t>
            </a:r>
            <a:r>
              <a:rPr lang="en-US" sz="2000" dirty="0" smtClean="0"/>
              <a:t> = the </a:t>
            </a:r>
            <a:r>
              <a:rPr lang="en-US" sz="2000" b="1" i="1" dirty="0" smtClean="0"/>
              <a:t>first</a:t>
            </a:r>
            <a:r>
              <a:rPr lang="en-US" sz="2000" b="1" dirty="0" smtClean="0"/>
              <a:t> imbalanced node</a:t>
            </a:r>
            <a:r>
              <a:rPr lang="en-US" sz="2000" dirty="0" smtClean="0"/>
              <a:t> from the </a:t>
            </a:r>
            <a:r>
              <a:rPr lang="en-US" sz="2000" b="1" dirty="0" smtClean="0"/>
              <a:t>action position</a:t>
            </a:r>
            <a:r>
              <a:rPr lang="en-US" sz="2000" dirty="0" smtClean="0"/>
              <a:t> (= </a:t>
            </a:r>
            <a:r>
              <a:rPr lang="en-US" sz="2000" b="1" dirty="0" smtClean="0"/>
              <a:t>parent</a:t>
            </a:r>
            <a:r>
              <a:rPr lang="en-US" sz="2000" dirty="0" smtClean="0"/>
              <a:t> of the </a:t>
            </a:r>
            <a:r>
              <a:rPr lang="en-US" sz="2000" b="1" i="1" dirty="0" smtClean="0"/>
              <a:t>physically</a:t>
            </a:r>
            <a:r>
              <a:rPr lang="en-US" sz="2000" b="1" dirty="0" smtClean="0"/>
              <a:t> inserted/deleted node</a:t>
            </a:r>
            <a:r>
              <a:rPr lang="en-US" sz="2000" dirty="0" smtClean="0"/>
              <a:t>) to the </a:t>
            </a:r>
            <a:r>
              <a:rPr lang="en-US" sz="2000" b="1" dirty="0" smtClean="0"/>
              <a:t>root</a:t>
            </a:r>
            <a:r>
              <a:rPr lang="en-US" sz="2000" dirty="0" smtClean="0"/>
              <a:t>.   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Node b or y</a:t>
            </a:r>
            <a:r>
              <a:rPr lang="en-US" sz="2000" dirty="0" smtClean="0"/>
              <a:t> = the </a:t>
            </a:r>
            <a:r>
              <a:rPr lang="en-US" sz="2000" b="1" dirty="0" smtClean="0"/>
              <a:t>child node</a:t>
            </a:r>
            <a:r>
              <a:rPr lang="en-US" sz="2000" dirty="0" smtClean="0"/>
              <a:t> of </a:t>
            </a:r>
            <a:r>
              <a:rPr lang="en-US" sz="2000" b="1" dirty="0" smtClean="0"/>
              <a:t>node a</a:t>
            </a:r>
            <a:r>
              <a:rPr lang="en-US" sz="2000" dirty="0" smtClean="0"/>
              <a:t> that has the </a:t>
            </a:r>
            <a:r>
              <a:rPr lang="en-US" sz="2000" b="1" i="1" dirty="0" smtClean="0"/>
              <a:t>higher</a:t>
            </a:r>
            <a:r>
              <a:rPr lang="en-US" sz="2000" b="1" dirty="0" smtClean="0"/>
              <a:t> height</a:t>
            </a:r>
            <a:r>
              <a:rPr lang="en-US" sz="2000" dirty="0" smtClean="0"/>
              <a:t>   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Node c or z</a:t>
            </a:r>
            <a:r>
              <a:rPr lang="en-US" sz="2000" dirty="0" smtClean="0"/>
              <a:t> = the </a:t>
            </a:r>
            <a:r>
              <a:rPr lang="en-US" sz="2000" b="1" dirty="0" smtClean="0"/>
              <a:t>child node</a:t>
            </a:r>
            <a:r>
              <a:rPr lang="en-US" sz="2000" dirty="0" smtClean="0"/>
              <a:t> of </a:t>
            </a:r>
            <a:r>
              <a:rPr lang="en-US" sz="2000" b="1" dirty="0" smtClean="0"/>
              <a:t>node b</a:t>
            </a:r>
            <a:r>
              <a:rPr lang="en-US" sz="2000" dirty="0" smtClean="0"/>
              <a:t> that has the </a:t>
            </a:r>
            <a:r>
              <a:rPr lang="en-US" sz="2000" b="1" i="1" dirty="0" smtClean="0"/>
              <a:t>higher</a:t>
            </a:r>
            <a:r>
              <a:rPr lang="en-US" sz="2000" b="1" dirty="0" smtClean="0"/>
              <a:t> height</a:t>
            </a: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err="1">
                <a:ea typeface="SimSun" charset="0"/>
                <a:cs typeface="SimSun" charset="0"/>
              </a:rPr>
              <a:t>AvlTree</a:t>
            </a:r>
            <a:r>
              <a:rPr lang="en-US" altLang="zh-CN" sz="2400" dirty="0">
                <a:ea typeface="SimSun" charset="0"/>
                <a:cs typeface="SimSun" charset="0"/>
              </a:rPr>
              <a:t> Insert( </a:t>
            </a:r>
            <a:r>
              <a:rPr lang="en-US" altLang="zh-CN" sz="2400" dirty="0" err="1">
                <a:ea typeface="SimSun" charset="0"/>
                <a:cs typeface="SimSun" charset="0"/>
              </a:rPr>
              <a:t>ElementType</a:t>
            </a:r>
            <a:r>
              <a:rPr lang="en-US" altLang="zh-CN" sz="2400" dirty="0">
                <a:ea typeface="SimSun" charset="0"/>
                <a:cs typeface="SimSun" charset="0"/>
              </a:rPr>
              <a:t> X, </a:t>
            </a:r>
            <a:r>
              <a:rPr lang="en-US" altLang="zh-CN" sz="2400" dirty="0" err="1">
                <a:ea typeface="SimSun" charset="0"/>
                <a:cs typeface="SimSun" charset="0"/>
              </a:rPr>
              <a:t>AvlTree</a:t>
            </a:r>
            <a:r>
              <a:rPr lang="en-US" altLang="zh-CN" sz="2400" dirty="0">
                <a:ea typeface="SimSun" charset="0"/>
                <a:cs typeface="SimSun" charset="0"/>
              </a:rPr>
              <a:t> T 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{     </a:t>
            </a:r>
            <a:r>
              <a:rPr lang="en-US" altLang="zh-CN" sz="2400" dirty="0">
                <a:solidFill>
                  <a:srgbClr val="FF3300"/>
                </a:solidFill>
                <a:ea typeface="SimSun" charset="0"/>
                <a:cs typeface="SimSun" charset="0"/>
              </a:rPr>
              <a:t>if </a:t>
            </a:r>
            <a:r>
              <a:rPr lang="en-US" altLang="zh-CN" sz="2400" dirty="0">
                <a:ea typeface="SimSun" charset="0"/>
                <a:cs typeface="SimSun" charset="0"/>
              </a:rPr>
              <a:t>( T == NULL 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      {         /* Create and return a one-node tree */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                T = new </a:t>
            </a:r>
            <a:r>
              <a:rPr lang="en-US" altLang="zh-CN" sz="2400" dirty="0" err="1">
                <a:ea typeface="SimSun" charset="0"/>
                <a:cs typeface="SimSun" charset="0"/>
              </a:rPr>
              <a:t>AvlNode</a:t>
            </a:r>
            <a:r>
              <a:rPr lang="en-US" altLang="zh-CN" sz="2400" dirty="0">
                <a:ea typeface="SimSun" charset="0"/>
                <a:cs typeface="SimSun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                </a:t>
            </a: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T-&gt;Element = X; 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		</a:t>
            </a:r>
            <a:r>
              <a:rPr lang="en-US" altLang="zh-CN" sz="2400">
                <a:solidFill>
                  <a:srgbClr val="3333FF"/>
                </a:solidFill>
                <a:ea typeface="SimSun" charset="0"/>
                <a:cs typeface="SimSun" charset="0"/>
              </a:rPr>
              <a:t>     </a:t>
            </a:r>
            <a:r>
              <a:rPr lang="en-US" altLang="zh-CN" sz="2400" smtClean="0">
                <a:solidFill>
                  <a:srgbClr val="3333FF"/>
                </a:solidFill>
                <a:ea typeface="SimSun" charset="0"/>
                <a:cs typeface="SimSun" charset="0"/>
              </a:rPr>
              <a:t>T-</a:t>
            </a:r>
            <a:r>
              <a:rPr lang="en-US" altLang="zh-CN" sz="2400" dirty="0">
                <a:solidFill>
                  <a:srgbClr val="3333FF"/>
                </a:solidFill>
                <a:ea typeface="SimSun" charset="0"/>
                <a:cs typeface="SimSun" charset="0"/>
              </a:rPr>
              <a:t>&gt;Left = T-&gt;Right = NULL;                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        }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ea typeface="SimSun" charset="0"/>
                <a:cs typeface="SimSun" charset="0"/>
              </a:rPr>
              <a:t>        </a:t>
            </a:r>
            <a:r>
              <a:rPr lang="en-US" altLang="zh-CN" sz="2400" dirty="0">
                <a:solidFill>
                  <a:srgbClr val="FF3300"/>
                </a:solidFill>
                <a:ea typeface="SimSun" charset="0"/>
                <a:cs typeface="SimSun" charset="0"/>
              </a:rPr>
              <a:t>else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en-US" altLang="zh-CN" sz="24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0962" name="Image 2" descr="Screen Shot 2013-10-22 at 7.55.17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1417638"/>
            <a:ext cx="81153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668588" y="301783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1850" y="520541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8650" y="4011613"/>
            <a:ext cx="795338" cy="40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3030538"/>
            <a:ext cx="801688" cy="398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smtClean="0"/>
              <a:t>Further</a:t>
            </a:r>
            <a:r>
              <a:rPr lang="en-US" sz="2800" smtClean="0"/>
              <a:t> re-balancing required for the </a:t>
            </a:r>
            <a:r>
              <a:rPr lang="en-US" sz="2800" i="1" smtClean="0"/>
              <a:t>delete</a:t>
            </a:r>
            <a:r>
              <a:rPr lang="en-US" sz="2800" smtClean="0"/>
              <a:t> operation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lang="en-US" sz="2400" dirty="0" smtClean="0"/>
              <a:t>We just saw that: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/>
              <a:t>imbalance</a:t>
            </a:r>
            <a:r>
              <a:rPr lang="en-US" sz="2000" dirty="0" smtClean="0"/>
              <a:t> at the </a:t>
            </a:r>
            <a:r>
              <a:rPr lang="en-US" sz="2000" b="1" i="1" dirty="0" smtClean="0"/>
              <a:t>first</a:t>
            </a:r>
            <a:r>
              <a:rPr lang="en-US" sz="2000" b="1" dirty="0" smtClean="0"/>
              <a:t> imbalance node</a:t>
            </a:r>
            <a:r>
              <a:rPr lang="en-US" sz="2000" dirty="0" smtClean="0"/>
              <a:t> due to a </a:t>
            </a:r>
            <a:r>
              <a:rPr lang="en-US" sz="2000" b="1" dirty="0" smtClean="0"/>
              <a:t>deletion operation</a:t>
            </a:r>
            <a:r>
              <a:rPr lang="en-US" sz="2000" dirty="0" smtClean="0"/>
              <a:t> </a:t>
            </a:r>
            <a:r>
              <a:rPr lang="en-US" sz="2000" b="1" i="1" dirty="0" smtClean="0"/>
              <a:t>can be restored</a:t>
            </a:r>
            <a:r>
              <a:rPr lang="en-US" sz="2000" i="1" dirty="0" smtClean="0"/>
              <a:t> using rotation</a:t>
            </a:r>
            <a:r>
              <a:rPr lang="en-US" sz="2000" dirty="0" smtClean="0"/>
              <a:t>  </a:t>
            </a:r>
          </a:p>
          <a:p>
            <a:r>
              <a:rPr lang="en-US" sz="2400" b="1" dirty="0" smtClean="0"/>
              <a:t>However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i="1" dirty="0" smtClean="0"/>
              <a:t>resulting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b="1" dirty="0" smtClean="0"/>
              <a:t>does </a:t>
            </a:r>
            <a:r>
              <a:rPr lang="en-US" sz="2000" b="1" i="1" dirty="0" smtClean="0"/>
              <a:t>not</a:t>
            </a:r>
            <a:r>
              <a:rPr lang="en-US" sz="2000" dirty="0" smtClean="0"/>
              <a:t> have the </a:t>
            </a:r>
            <a:r>
              <a:rPr lang="en-US" sz="2000" b="1" i="1" dirty="0" smtClean="0"/>
              <a:t>same</a:t>
            </a:r>
            <a:r>
              <a:rPr lang="en-US" sz="2000" b="1" dirty="0" smtClean="0"/>
              <a:t> height</a:t>
            </a:r>
            <a:r>
              <a:rPr lang="en-US" sz="2000" dirty="0" smtClean="0"/>
              <a:t> as the </a:t>
            </a:r>
            <a:r>
              <a:rPr lang="en-US" sz="2000" b="1" i="1" dirty="0" smtClean="0"/>
              <a:t>original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subtree</a:t>
            </a:r>
            <a:r>
              <a:rPr lang="en-US" sz="2000" b="1" dirty="0" smtClean="0"/>
              <a:t> </a:t>
            </a:r>
            <a:r>
              <a:rPr lang="en-US" sz="2000" dirty="0" smtClean="0"/>
              <a:t>!!!  </a:t>
            </a:r>
          </a:p>
          <a:p>
            <a:r>
              <a:rPr lang="en-US" sz="2400" b="1" dirty="0" smtClean="0"/>
              <a:t>Consequently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b="1" dirty="0" smtClean="0"/>
              <a:t>Nodes</a:t>
            </a:r>
            <a:r>
              <a:rPr lang="en-US" sz="2000" dirty="0" smtClean="0"/>
              <a:t> that are </a:t>
            </a:r>
            <a:r>
              <a:rPr lang="en-US" sz="2000" b="1" i="1" dirty="0" smtClean="0"/>
              <a:t>further</a:t>
            </a:r>
            <a:r>
              <a:rPr lang="en-US" sz="2000" b="1" dirty="0" smtClean="0"/>
              <a:t> up the tree</a:t>
            </a:r>
            <a:r>
              <a:rPr lang="en-US" sz="2000" dirty="0" smtClean="0"/>
              <a:t> are </a:t>
            </a:r>
            <a:r>
              <a:rPr lang="en-US" sz="2000" b="1" dirty="0" smtClean="0"/>
              <a:t>re-balanced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re-balancing of the </a:t>
            </a:r>
            <a:r>
              <a:rPr lang="en-US" sz="2000" b="1" i="1" dirty="0" smtClean="0"/>
              <a:t>first</a:t>
            </a:r>
            <a:r>
              <a:rPr lang="en-US" sz="2000" b="1" dirty="0" smtClean="0"/>
              <a:t> imbalanced node</a:t>
            </a:r>
            <a:r>
              <a:rPr lang="en-US" sz="2000" dirty="0" smtClean="0"/>
              <a:t> !!!	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Image 1" descr="Screen Shot 2013-10-22 at 8.23.2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993775"/>
            <a:ext cx="58928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24013" y="40735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0750" y="53308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0750" y="297973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0988" y="20113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5650" y="9906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2663" y="1866900"/>
            <a:ext cx="630237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1025" y="2871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1613" y="29797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1563" y="38401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0988" y="306070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9388" y="40735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07352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Image 1" descr="Screen Shot 2013-10-22 at 8.23.2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1146175"/>
            <a:ext cx="58928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24013" y="42259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0750" y="54832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0750" y="313213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0988" y="21637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5650" y="11430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2663" y="2019300"/>
            <a:ext cx="630237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1025" y="30241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1613" y="31321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1563" y="39925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0988" y="321310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9388" y="42259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22592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8" name="Bulle rectangulaire à coins arrondis 17"/>
          <p:cNvSpPr>
            <a:spLocks noChangeArrowheads="1"/>
          </p:cNvSpPr>
          <p:nvPr/>
        </p:nvSpPr>
        <p:spPr bwMode="auto">
          <a:xfrm>
            <a:off x="5086350" y="2362200"/>
            <a:ext cx="2332038" cy="23622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gradFill rotWithShape="1">
            <a:gsLst>
              <a:gs pos="0">
                <a:srgbClr val="CBFFFF">
                  <a:alpha val="32999"/>
                </a:srgbClr>
              </a:gs>
              <a:gs pos="100000">
                <a:srgbClr val="B5E5E9">
                  <a:alpha val="32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047" name="Rectangle 18"/>
          <p:cNvSpPr>
            <a:spLocks noChangeArrowheads="1"/>
          </p:cNvSpPr>
          <p:nvPr/>
        </p:nvSpPr>
        <p:spPr bwMode="auto">
          <a:xfrm>
            <a:off x="4133850" y="5181600"/>
            <a:ext cx="457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Notice</a:t>
            </a:r>
            <a:r>
              <a:rPr lang="en-US" sz="2000"/>
              <a:t> that the </a:t>
            </a:r>
            <a:r>
              <a:rPr lang="en-US" sz="2000" b="1"/>
              <a:t>original height</a:t>
            </a:r>
            <a:r>
              <a:rPr lang="en-US" sz="2000"/>
              <a:t> of this (</a:t>
            </a:r>
            <a:r>
              <a:rPr lang="en-US" sz="2000" b="1"/>
              <a:t>shaded</a:t>
            </a:r>
            <a:r>
              <a:rPr lang="en-US" sz="2000"/>
              <a:t>) subtree is </a:t>
            </a:r>
            <a:r>
              <a:rPr lang="en-US" sz="2000" b="1"/>
              <a:t>2</a:t>
            </a:r>
            <a:endParaRPr lang="en-US" sz="2000"/>
          </a:p>
          <a:p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45058" name="Image 16" descr="Screen Shot 2013-10-22 at 8.30.1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188" y="1314450"/>
            <a:ext cx="65024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49400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6138" y="56451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6138" y="32940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46375" y="232568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4788" y="33750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13188" y="43878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438785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3738" y="12795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99163" y="215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2388" y="298450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19700" y="3268663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18063" y="41290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46082" name="Image 1" descr="Screen Shot 2013-10-22 at 8.33.11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566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49400" y="4313238"/>
            <a:ext cx="628650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6138" y="55705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6138" y="32194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46375" y="225107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4788" y="330041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13188" y="4313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431323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78338" y="124301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99163" y="208121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2388" y="29098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94300" y="32321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92663" y="409257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2332038"/>
            <a:ext cx="685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3581400"/>
            <a:ext cx="6858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4419600"/>
            <a:ext cx="6858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47106" name="Image 2" descr="Screen Shot 2013-10-22 at 8.35.1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338" y="1257300"/>
            <a:ext cx="6096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322388" y="43878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125" y="564515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9125" y="32940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6613" y="24320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7775" y="33750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87763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2575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1325" y="13176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3738" y="215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59600" y="3506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2150" y="3559175"/>
            <a:ext cx="62865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7238" y="41671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7763" y="23701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8400" y="2332038"/>
            <a:ext cx="5334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094038"/>
            <a:ext cx="4572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094038"/>
            <a:ext cx="685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Image 1" descr="Screen Shot 2013-10-22 at 8.23.2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163" y="993775"/>
            <a:ext cx="58928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24013" y="40735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0750" y="53308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0750" y="297973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0988" y="20113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5650" y="99060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2663" y="1866900"/>
            <a:ext cx="630237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1025" y="2871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1613" y="29797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1563" y="3840163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0988" y="306070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9388" y="4073525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4073525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8" name="Bulle rectangulaire à coins arrondis 17"/>
          <p:cNvSpPr>
            <a:spLocks noChangeArrowheads="1"/>
          </p:cNvSpPr>
          <p:nvPr/>
        </p:nvSpPr>
        <p:spPr bwMode="auto">
          <a:xfrm>
            <a:off x="5086350" y="2127250"/>
            <a:ext cx="2332038" cy="24384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gradFill rotWithShape="1">
            <a:gsLst>
              <a:gs pos="0">
                <a:srgbClr val="CBFFFF">
                  <a:alpha val="32999"/>
                </a:srgbClr>
              </a:gs>
              <a:gs pos="100000">
                <a:srgbClr val="B5E5E9">
                  <a:alpha val="32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8143" name="Rectangle 18"/>
          <p:cNvSpPr>
            <a:spLocks noChangeArrowheads="1"/>
          </p:cNvSpPr>
          <p:nvPr/>
        </p:nvSpPr>
        <p:spPr bwMode="auto">
          <a:xfrm>
            <a:off x="4133850" y="5521325"/>
            <a:ext cx="45720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original height</a:t>
            </a:r>
            <a:r>
              <a:rPr lang="en-US" sz="1800"/>
              <a:t> of this (</a:t>
            </a:r>
            <a:r>
              <a:rPr lang="en-US" sz="1800" b="1"/>
              <a:t>shaded</a:t>
            </a:r>
            <a:r>
              <a:rPr lang="en-US" sz="1800"/>
              <a:t>) subtree was </a:t>
            </a:r>
            <a:r>
              <a:rPr lang="en-US" sz="1800" b="1"/>
              <a:t>2</a:t>
            </a:r>
            <a:endParaRPr lang="en-US" sz="1800"/>
          </a:p>
          <a:p>
            <a:endParaRPr lang="fr-F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49154" name="Image 2" descr="Screen Shot 2013-10-22 at 8.35.1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338" y="1257300"/>
            <a:ext cx="6096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322388" y="43878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125" y="564515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9125" y="32940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6613" y="24320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7775" y="33750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87763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2575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1325" y="13176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3738" y="215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59600" y="3506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2150" y="3559175"/>
            <a:ext cx="62865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7238" y="41671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7763" y="23701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332038"/>
            <a:ext cx="5334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094038"/>
            <a:ext cx="4572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094038"/>
            <a:ext cx="685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49171" name="Rectangle 30"/>
          <p:cNvSpPr>
            <a:spLocks noChangeArrowheads="1"/>
          </p:cNvSpPr>
          <p:nvPr/>
        </p:nvSpPr>
        <p:spPr bwMode="auto">
          <a:xfrm>
            <a:off x="4229100" y="4689475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Resulting height</a:t>
            </a:r>
            <a:r>
              <a:rPr lang="en-US"/>
              <a:t> of this (</a:t>
            </a:r>
            <a:r>
              <a:rPr lang="en-US" b="1"/>
              <a:t>shaded</a:t>
            </a:r>
            <a:r>
              <a:rPr lang="en-US"/>
              <a:t>) subtree is </a:t>
            </a:r>
            <a:r>
              <a:rPr lang="en-US" b="1"/>
              <a:t>1</a:t>
            </a:r>
            <a:endParaRPr lang="en-US"/>
          </a:p>
          <a:p>
            <a:endParaRPr lang="fr-FR"/>
          </a:p>
        </p:txBody>
      </p:sp>
      <p:sp>
        <p:nvSpPr>
          <p:cNvPr id="30" name="Bulle rectangulaire à coins arrondis 29"/>
          <p:cNvSpPr>
            <a:spLocks noChangeArrowheads="1"/>
          </p:cNvSpPr>
          <p:nvPr/>
        </p:nvSpPr>
        <p:spPr bwMode="auto">
          <a:xfrm>
            <a:off x="5022850" y="2293938"/>
            <a:ext cx="2332038" cy="20240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gradFill rotWithShape="1">
            <a:gsLst>
              <a:gs pos="0">
                <a:srgbClr val="CBFFFF">
                  <a:alpha val="32999"/>
                </a:srgbClr>
              </a:gs>
              <a:gs pos="100000">
                <a:srgbClr val="B5E5E9">
                  <a:alpha val="32999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50178" name="Image 2" descr="Screen Shot 2013-10-22 at 8.35.1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338" y="1257300"/>
            <a:ext cx="6096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322388" y="43878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125" y="564515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9125" y="32940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6613" y="24320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7775" y="33750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87763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2575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1325" y="13176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3738" y="215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59600" y="3506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2150" y="3559175"/>
            <a:ext cx="62865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7238" y="41671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7763" y="23701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pic>
        <p:nvPicPr>
          <p:cNvPr id="50192" name="Image 1" descr="Screen Shot 2013-10-22 at 8.38.5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63" y="1317625"/>
            <a:ext cx="346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679950" y="1417638"/>
            <a:ext cx="315913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332038"/>
            <a:ext cx="5334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094038"/>
            <a:ext cx="4572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094038"/>
            <a:ext cx="685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            if( X &lt; T-&gt;Element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T-&gt;Left = Insert( X, T-&gt;Left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if( Height( T-&gt;Left ) - Height( T-&gt;Right ) == 2 )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if( X &lt; T-&gt;Left-&gt;Element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  T = </a:t>
            </a:r>
            <a:r>
              <a:rPr lang="en-US" sz="2400" dirty="0" err="1" smtClean="0"/>
              <a:t>SingleRotateRight</a:t>
            </a:r>
            <a:r>
              <a:rPr lang="en-US" sz="2400" dirty="0" smtClean="0"/>
              <a:t>( 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else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  T = </a:t>
            </a:r>
            <a:r>
              <a:rPr lang="en-US" sz="2400" dirty="0" err="1" smtClean="0"/>
              <a:t>DoubleRotateWithLeft</a:t>
            </a:r>
            <a:r>
              <a:rPr lang="en-US" sz="2400" dirty="0" smtClean="0"/>
              <a:t>( 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}</a:t>
            </a:r>
            <a:endParaRPr lang="en-US" altLang="zh-CN" sz="24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defRPr/>
            </a:pPr>
            <a:endParaRPr lang="en-US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smtClean="0"/>
              <a:t>Node a or x</a:t>
            </a:r>
            <a:r>
              <a:rPr lang="en-US" sz="2400" smtClean="0"/>
              <a:t> = the </a:t>
            </a:r>
            <a:r>
              <a:rPr lang="en-US" sz="2400" b="1" i="1" smtClean="0"/>
              <a:t>first</a:t>
            </a:r>
            <a:r>
              <a:rPr lang="en-US" sz="2400" b="1" smtClean="0"/>
              <a:t> imbalanced node</a:t>
            </a:r>
            <a:r>
              <a:rPr lang="en-US" sz="2400" smtClean="0"/>
              <a:t> from the </a:t>
            </a:r>
            <a:r>
              <a:rPr lang="en-US" sz="2400" b="1" smtClean="0"/>
              <a:t>action position</a:t>
            </a:r>
            <a:r>
              <a:rPr lang="en-US" sz="2400" smtClean="0"/>
              <a:t> (= </a:t>
            </a:r>
            <a:r>
              <a:rPr lang="en-US" sz="2400" b="1" smtClean="0"/>
              <a:t>parent</a:t>
            </a:r>
            <a:r>
              <a:rPr lang="en-US" sz="2400" smtClean="0"/>
              <a:t> of the </a:t>
            </a:r>
            <a:r>
              <a:rPr lang="en-US" sz="2400" b="1" i="1" smtClean="0"/>
              <a:t>physically</a:t>
            </a:r>
            <a:r>
              <a:rPr lang="en-US" sz="2400" b="1" smtClean="0"/>
              <a:t> inserted/deleted node</a:t>
            </a:r>
            <a:r>
              <a:rPr lang="en-US" sz="2400" smtClean="0"/>
              <a:t>) to the </a:t>
            </a:r>
            <a:r>
              <a:rPr lang="en-US" sz="2400" b="1" smtClean="0"/>
              <a:t>root</a:t>
            </a:r>
            <a:r>
              <a:rPr lang="en-US" sz="2400" smtClean="0"/>
              <a:t>.   </a:t>
            </a:r>
            <a:br>
              <a:rPr lang="en-US" sz="2400" smtClean="0"/>
            </a:br>
            <a:r>
              <a:rPr lang="en-US" sz="2400" b="1" smtClean="0"/>
              <a:t>Node b or y</a:t>
            </a:r>
            <a:r>
              <a:rPr lang="en-US" sz="2400" smtClean="0"/>
              <a:t> = the </a:t>
            </a:r>
            <a:r>
              <a:rPr lang="en-US" sz="2400" b="1" smtClean="0"/>
              <a:t>child node</a:t>
            </a:r>
            <a:r>
              <a:rPr lang="en-US" sz="2400" smtClean="0"/>
              <a:t> of </a:t>
            </a:r>
            <a:r>
              <a:rPr lang="en-US" sz="2400" b="1" smtClean="0"/>
              <a:t>node a</a:t>
            </a:r>
            <a:r>
              <a:rPr lang="en-US" sz="2400" smtClean="0"/>
              <a:t> that has the </a:t>
            </a:r>
            <a:r>
              <a:rPr lang="en-US" sz="2400" b="1" i="1" smtClean="0"/>
              <a:t>higher</a:t>
            </a:r>
            <a:r>
              <a:rPr lang="en-US" sz="2400" b="1" smtClean="0"/>
              <a:t> height</a:t>
            </a:r>
            <a:r>
              <a:rPr lang="en-US" sz="2400" smtClean="0"/>
              <a:t>   </a:t>
            </a:r>
            <a:br>
              <a:rPr lang="en-US" sz="2400" smtClean="0"/>
            </a:br>
            <a:r>
              <a:rPr lang="en-US" sz="2400" b="1" smtClean="0"/>
              <a:t>Node c or z</a:t>
            </a:r>
            <a:r>
              <a:rPr lang="en-US" sz="2400" smtClean="0"/>
              <a:t> = the </a:t>
            </a:r>
            <a:r>
              <a:rPr lang="en-US" sz="2400" b="1" smtClean="0"/>
              <a:t>child node</a:t>
            </a:r>
            <a:r>
              <a:rPr lang="en-US" sz="2400" smtClean="0"/>
              <a:t> of </a:t>
            </a:r>
            <a:r>
              <a:rPr lang="en-US" sz="2400" b="1" smtClean="0"/>
              <a:t>node b</a:t>
            </a:r>
            <a:r>
              <a:rPr lang="en-US" sz="2400" smtClean="0"/>
              <a:t> that has the </a:t>
            </a:r>
            <a:r>
              <a:rPr lang="en-US" sz="2400" b="1" i="1" smtClean="0"/>
              <a:t>higher</a:t>
            </a:r>
            <a:r>
              <a:rPr lang="en-US" sz="2400" b="1" smtClean="0"/>
              <a:t> height</a:t>
            </a:r>
            <a:r>
              <a:rPr lang="en-US" sz="2400" smtClean="0"/>
              <a:t>	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Delete the node 80</a:t>
            </a:r>
            <a:endParaRPr lang="en-US" dirty="0"/>
          </a:p>
        </p:txBody>
      </p:sp>
      <p:pic>
        <p:nvPicPr>
          <p:cNvPr id="52226" name="Image 2" descr="Screen Shot 2013-10-22 at 8.35.1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338" y="1257300"/>
            <a:ext cx="60960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322388" y="43878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125" y="5645150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9125" y="3294063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6613" y="2432050"/>
            <a:ext cx="630237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7775" y="33750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87763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2575" y="4387850"/>
            <a:ext cx="628650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51325" y="1317625"/>
            <a:ext cx="630238" cy="26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3738" y="21542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59600" y="3506788"/>
            <a:ext cx="630238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2150" y="3559175"/>
            <a:ext cx="62865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7238" y="416718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7763" y="2370138"/>
            <a:ext cx="630237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pic>
        <p:nvPicPr>
          <p:cNvPr id="52240" name="Image 1" descr="Screen Shot 2013-10-22 at 8.38.5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63" y="1317625"/>
            <a:ext cx="346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679950" y="1417638"/>
            <a:ext cx="315913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noFill/>
            </a:endParaRPr>
          </a:p>
        </p:txBody>
      </p:sp>
      <p:sp>
        <p:nvSpPr>
          <p:cNvPr id="5" name="Processus 4"/>
          <p:cNvSpPr>
            <a:spLocks noChangeArrowheads="1"/>
          </p:cNvSpPr>
          <p:nvPr/>
        </p:nvSpPr>
        <p:spPr bwMode="auto">
          <a:xfrm rot="-2195044">
            <a:off x="1449388" y="2444750"/>
            <a:ext cx="3657600" cy="946150"/>
          </a:xfrm>
          <a:prstGeom prst="flowChartProcess">
            <a:avLst/>
          </a:prstGeom>
          <a:gradFill rotWithShape="1">
            <a:gsLst>
              <a:gs pos="0">
                <a:srgbClr val="CBFFFF">
                  <a:alpha val="39000"/>
                </a:srgbClr>
              </a:gs>
              <a:gs pos="100000">
                <a:srgbClr val="B5E5E9">
                  <a:alpha val="39000"/>
                </a:srgbClr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332038"/>
            <a:ext cx="5334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094038"/>
            <a:ext cx="4572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6800" y="3094038"/>
            <a:ext cx="6858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fr-FR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C++ code for:</a:t>
            </a:r>
          </a:p>
          <a:p>
            <a:pPr lvl="1"/>
            <a:r>
              <a:rPr lang="en-US" dirty="0" smtClean="0"/>
              <a:t>AVL Delete</a:t>
            </a:r>
          </a:p>
          <a:p>
            <a:pPr lvl="1"/>
            <a:r>
              <a:rPr lang="en-US" dirty="0" smtClean="0"/>
              <a:t>Finding Min</a:t>
            </a:r>
          </a:p>
          <a:p>
            <a:pPr lvl="1"/>
            <a:r>
              <a:rPr lang="en-US" smtClean="0"/>
              <a:t>Finding </a:t>
            </a:r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Finding Height of a node if we do not have height member in structure definition</a:t>
            </a:r>
          </a:p>
          <a:p>
            <a:pPr lvl="1"/>
            <a:r>
              <a:rPr lang="en-US" dirty="0" smtClean="0"/>
              <a:t>Finding Depth of a node</a:t>
            </a:r>
          </a:p>
          <a:p>
            <a:pPr lvl="1"/>
            <a:r>
              <a:rPr lang="en-US" dirty="0" smtClean="0"/>
              <a:t>Checking if a given BST is AVL</a:t>
            </a:r>
          </a:p>
          <a:p>
            <a:pPr lvl="1"/>
            <a:r>
              <a:rPr lang="en-US" dirty="0" smtClean="0"/>
              <a:t>Checking if a given binary tree is AVL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 rot="-5400000">
            <a:off x="-693738" y="2743201"/>
            <a:ext cx="2722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Questions?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371600" y="1295400"/>
            <a:ext cx="45720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sz="1800" b="1" dirty="0" smtClean="0">
                <a:solidFill>
                  <a:srgbClr val="0070C0"/>
                </a:solidFill>
              </a:rPr>
              <a:t>“He who asks a question is a fool for five minutes; he who does not ask a question remains a fool forever”</a:t>
            </a:r>
          </a:p>
          <a:p>
            <a:pPr algn="just"/>
            <a:r>
              <a:rPr lang="en-US" sz="1800" b="1" dirty="0" smtClean="0">
                <a:solidFill>
                  <a:srgbClr val="0070C0"/>
                </a:solidFill>
              </a:rPr>
              <a:t>		Chinese Proverb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981450"/>
            <a:ext cx="4572000" cy="12001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1800" b="1" dirty="0">
                <a:solidFill>
                  <a:srgbClr val="BBE0E3">
                    <a:lumMod val="50000"/>
                  </a:srgbClr>
                </a:solidFill>
              </a:rPr>
              <a:t>“A wise man can learn more from a foolish question than a fool can learn from a wise answer.”</a:t>
            </a:r>
            <a:br>
              <a:rPr lang="en-US" sz="1800" b="1" dirty="0">
                <a:solidFill>
                  <a:srgbClr val="BBE0E3">
                    <a:lumMod val="50000"/>
                  </a:srgbClr>
                </a:solidFill>
              </a:rPr>
            </a:br>
            <a:r>
              <a:rPr lang="en-US" sz="1800" b="1" dirty="0">
                <a:solidFill>
                  <a:srgbClr val="BBE0E3">
                    <a:lumMod val="50000"/>
                  </a:srgbClr>
                </a:solidFill>
              </a:rPr>
              <a:t>		Bruce Lee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191000" y="2809875"/>
            <a:ext cx="457200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sz="1800" b="1" smtClean="0">
                <a:solidFill>
                  <a:srgbClr val="00B050"/>
                </a:solidFill>
              </a:rPr>
              <a:t>“The wise man doesn't give the right answers, he poses the right questions.”</a:t>
            </a:r>
            <a:br>
              <a:rPr lang="en-US" sz="1800" b="1" smtClean="0">
                <a:solidFill>
                  <a:srgbClr val="00B050"/>
                </a:solidFill>
              </a:rPr>
            </a:br>
            <a:r>
              <a:rPr lang="en-US" sz="1800" b="1" smtClean="0">
                <a:solidFill>
                  <a:srgbClr val="00B050"/>
                </a:solidFill>
              </a:rPr>
              <a:t>		Claude Levi-Strauss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else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if( X &gt; T-&gt;Element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T-&gt;Right = Insert( X, T-&gt;Right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if( Height( T-&gt;Right ) - Height( T-&gt;Left ) == 2 )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if( X &gt; T-&gt;Right-&gt;Element 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  T = </a:t>
            </a:r>
            <a:r>
              <a:rPr lang="en-US" sz="2400" dirty="0" err="1" smtClean="0"/>
              <a:t>SingleRotateLeft</a:t>
            </a:r>
            <a:r>
              <a:rPr lang="en-US" sz="2400" dirty="0" smtClean="0"/>
              <a:t>( 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else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  T = </a:t>
            </a:r>
            <a:r>
              <a:rPr lang="en-US" sz="2400" dirty="0" err="1" smtClean="0"/>
              <a:t>DoubleRotateWithRight</a:t>
            </a:r>
            <a:r>
              <a:rPr lang="en-US" sz="2400" dirty="0" smtClean="0"/>
              <a:t>( T 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}</a:t>
            </a:r>
            <a:endParaRPr lang="en-US" altLang="zh-CN" sz="24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200" dirty="0" smtClean="0"/>
              <a:t>      /* Else X is in the tree already; we'll do nothing */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T-&gt;Height = Max( Height( T-&gt;Left ), Height( T-&gt;Right ) ) + 1;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      return T;</a:t>
            </a:r>
          </a:p>
          <a:p>
            <a:pPr marL="0" indent="0">
              <a:buFontTx/>
              <a:buNone/>
              <a:defRPr/>
            </a:pPr>
            <a:r>
              <a:rPr lang="en-US" sz="2200" dirty="0" smtClean="0"/>
              <a:t>}</a:t>
            </a:r>
            <a:endParaRPr lang="en-US" altLang="zh-CN" sz="22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400" dirty="0" smtClean="0">
                <a:solidFill>
                  <a:srgbClr val="000066"/>
                </a:solidFill>
                <a:ea typeface="SimSun" charset="0"/>
                <a:cs typeface="SimSun" charset="0"/>
              </a:rPr>
              <a:t>AVL Trees: </a:t>
            </a:r>
            <a:r>
              <a:rPr lang="en-US" altLang="zh-CN" sz="3400" dirty="0">
                <a:solidFill>
                  <a:srgbClr val="000066"/>
                </a:solidFill>
                <a:ea typeface="SimSun" charset="0"/>
                <a:cs typeface="SimSun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34388" cy="4946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Position </a:t>
            </a:r>
            <a:r>
              <a:rPr lang="en-US" altLang="zh-CN" sz="2000" dirty="0" err="1" smtClean="0">
                <a:solidFill>
                  <a:srgbClr val="3333FF"/>
                </a:solidFill>
                <a:ea typeface="SimSun" charset="0"/>
                <a:cs typeface="SimSun" charset="0"/>
              </a:rPr>
              <a:t>SingleRotateLeft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( Position K1 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ea typeface="SimSun" charset="0"/>
                <a:cs typeface="SimSun" charset="0"/>
              </a:rPr>
              <a:t>Position K2</a:t>
            </a: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;</a:t>
            </a:r>
          </a:p>
          <a:p>
            <a:pPr>
              <a:buFont typeface="Wingdings" charset="0"/>
              <a:buNone/>
              <a:defRPr/>
            </a:pP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K2 = K1-&gt;Right;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K1-&gt;Right = K2-&gt;Left;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K2-&gt;Left = K1;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K1-&gt;Height = Max( Height(K1-&gt;Left), Height(K1-&gt;Right) ) + 1;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K2-&gt;Height = Max( Height(K2-&gt;Right), K1-&gt;Height ) + 1;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    return K2;  /* New root */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3333FF"/>
                </a:solidFill>
                <a:ea typeface="SimSun" charset="0"/>
                <a:cs typeface="SimSun" charset="0"/>
              </a:rPr>
              <a:t>}</a:t>
            </a:r>
          </a:p>
          <a:p>
            <a:pPr>
              <a:buFont typeface="Wingdings" charset="0"/>
              <a:buNone/>
              <a:defRPr/>
            </a:pPr>
            <a:endParaRPr lang="en-US" altLang="zh-CN" sz="2000" dirty="0">
              <a:solidFill>
                <a:srgbClr val="3333FF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Case 1</a:t>
            </a:r>
            <a:r>
              <a:rPr lang="en-US" dirty="0" smtClean="0"/>
              <a:t>: Right heavy (RR)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Add value 60</a:t>
            </a:r>
          </a:p>
          <a:p>
            <a:pPr>
              <a:defRPr/>
            </a:pPr>
            <a:r>
              <a:rPr lang="en-US" dirty="0" smtClean="0"/>
              <a:t>Left </a:t>
            </a:r>
            <a:r>
              <a:rPr lang="en-US" dirty="0"/>
              <a:t>rotation is performed 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295400" y="2816423"/>
            <a:ext cx="6553200" cy="2593777"/>
            <a:chOff x="1562100" y="2816423"/>
            <a:chExt cx="6286500" cy="2593777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562100" y="3276600"/>
              <a:ext cx="2057400" cy="1905000"/>
              <a:chOff x="2340" y="4500"/>
              <a:chExt cx="3240" cy="2520"/>
            </a:xfrm>
          </p:grpSpPr>
          <p:sp>
            <p:nvSpPr>
              <p:cNvPr id="33797" name="Line 5"/>
              <p:cNvSpPr>
                <a:spLocks noChangeShapeType="1"/>
              </p:cNvSpPr>
              <p:nvPr/>
            </p:nvSpPr>
            <p:spPr bwMode="auto">
              <a:xfrm flipH="1">
                <a:off x="3600" y="5941"/>
                <a:ext cx="540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3060" y="4500"/>
                <a:ext cx="720" cy="720"/>
                <a:chOff x="3060" y="4680"/>
                <a:chExt cx="720" cy="720"/>
              </a:xfrm>
            </p:grpSpPr>
            <p:sp>
              <p:nvSpPr>
                <p:cNvPr id="33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060" y="4861"/>
                  <a:ext cx="720" cy="3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00" name="Oval 8"/>
                <p:cNvSpPr>
                  <a:spLocks noChangeArrowheads="1"/>
                </p:cNvSpPr>
                <p:nvPr/>
              </p:nvSpPr>
              <p:spPr bwMode="auto">
                <a:xfrm>
                  <a:off x="3060" y="468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860" y="6300"/>
                <a:ext cx="720" cy="720"/>
                <a:chOff x="4140" y="4320"/>
                <a:chExt cx="720" cy="720"/>
              </a:xfrm>
            </p:grpSpPr>
            <p:sp>
              <p:nvSpPr>
                <p:cNvPr id="338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40" y="4500"/>
                  <a:ext cx="720" cy="3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50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03" name="Oval 11"/>
                <p:cNvSpPr>
                  <a:spLocks noChangeArrowheads="1"/>
                </p:cNvSpPr>
                <p:nvPr/>
              </p:nvSpPr>
              <p:spPr bwMode="auto">
                <a:xfrm>
                  <a:off x="4140" y="432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340" y="5400"/>
                <a:ext cx="720" cy="720"/>
                <a:chOff x="8820" y="4860"/>
                <a:chExt cx="720" cy="720"/>
              </a:xfrm>
            </p:grpSpPr>
            <p:sp>
              <p:nvSpPr>
                <p:cNvPr id="33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820" y="5042"/>
                  <a:ext cx="720" cy="3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10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06" name="Oval 14"/>
                <p:cNvSpPr>
                  <a:spLocks noChangeArrowheads="1"/>
                </p:cNvSpPr>
                <p:nvPr/>
              </p:nvSpPr>
              <p:spPr bwMode="auto">
                <a:xfrm>
                  <a:off x="8820" y="4861"/>
                  <a:ext cx="720" cy="7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3960" y="5400"/>
                <a:ext cx="720" cy="720"/>
                <a:chOff x="5040" y="4860"/>
                <a:chExt cx="720" cy="720"/>
              </a:xfrm>
            </p:grpSpPr>
            <p:sp>
              <p:nvSpPr>
                <p:cNvPr id="338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40" y="5042"/>
                  <a:ext cx="720" cy="3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40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09" name="Oval 17"/>
                <p:cNvSpPr>
                  <a:spLocks noChangeArrowheads="1"/>
                </p:cNvSpPr>
                <p:nvPr/>
              </p:nvSpPr>
              <p:spPr bwMode="auto">
                <a:xfrm>
                  <a:off x="5040" y="4861"/>
                  <a:ext cx="720" cy="71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060" y="6300"/>
                <a:ext cx="720" cy="720"/>
                <a:chOff x="6480" y="4860"/>
                <a:chExt cx="720" cy="720"/>
              </a:xfrm>
            </p:grpSpPr>
            <p:sp>
              <p:nvSpPr>
                <p:cNvPr id="338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480" y="5040"/>
                  <a:ext cx="720" cy="3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30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12" name="Oval 20"/>
                <p:cNvSpPr>
                  <a:spLocks noChangeArrowheads="1"/>
                </p:cNvSpPr>
                <p:nvPr/>
              </p:nvSpPr>
              <p:spPr bwMode="auto">
                <a:xfrm>
                  <a:off x="6480" y="4860"/>
                  <a:ext cx="720" cy="7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3813" name="Line 21"/>
              <p:cNvSpPr>
                <a:spLocks noChangeShapeType="1"/>
              </p:cNvSpPr>
              <p:nvPr/>
            </p:nvSpPr>
            <p:spPr bwMode="auto">
              <a:xfrm flipH="1" flipV="1">
                <a:off x="4500" y="5941"/>
                <a:ext cx="540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14" name="Line 22"/>
              <p:cNvSpPr>
                <a:spLocks noChangeShapeType="1"/>
              </p:cNvSpPr>
              <p:nvPr/>
            </p:nvSpPr>
            <p:spPr bwMode="auto">
              <a:xfrm flipV="1">
                <a:off x="2880" y="5040"/>
                <a:ext cx="360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15" name="Line 23"/>
              <p:cNvSpPr>
                <a:spLocks noChangeShapeType="1"/>
              </p:cNvSpPr>
              <p:nvPr/>
            </p:nvSpPr>
            <p:spPr bwMode="auto">
              <a:xfrm flipH="1" flipV="1">
                <a:off x="3600" y="5040"/>
                <a:ext cx="540" cy="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>
              <a:off x="3695700" y="3810000"/>
              <a:ext cx="1219200" cy="2286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219700" y="2816423"/>
              <a:ext cx="2628900" cy="2593777"/>
              <a:chOff x="5219700" y="2816423"/>
              <a:chExt cx="2628900" cy="2593777"/>
            </a:xfrm>
          </p:grpSpPr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219700" y="3124200"/>
                <a:ext cx="2628900" cy="2286000"/>
                <a:chOff x="2520" y="8640"/>
                <a:chExt cx="4140" cy="3600"/>
              </a:xfrm>
            </p:grpSpPr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5940" y="11520"/>
                  <a:ext cx="720" cy="720"/>
                  <a:chOff x="8820" y="6660"/>
                  <a:chExt cx="720" cy="720"/>
                </a:xfrm>
              </p:grpSpPr>
              <p:sp>
                <p:nvSpPr>
                  <p:cNvPr id="3381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20" y="6840"/>
                    <a:ext cx="7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cs typeface="ＭＳ Ｐゴシック" charset="0"/>
                      </a:rPr>
                      <a:t>60</a:t>
                    </a: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381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8820" y="6660"/>
                    <a:ext cx="720" cy="72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FR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382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780" y="10080"/>
                  <a:ext cx="54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40" y="8820"/>
                  <a:ext cx="720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cs typeface="ＭＳ Ｐゴシック" charset="0"/>
                    </a:rPr>
                    <a:t>20</a:t>
                  </a: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22" name="Oval 30"/>
                <p:cNvSpPr>
                  <a:spLocks noChangeArrowheads="1"/>
                </p:cNvSpPr>
                <p:nvPr/>
              </p:nvSpPr>
              <p:spPr bwMode="auto">
                <a:xfrm>
                  <a:off x="3240" y="8640"/>
                  <a:ext cx="720" cy="72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5040" y="10440"/>
                  <a:ext cx="720" cy="720"/>
                  <a:chOff x="4140" y="4320"/>
                  <a:chExt cx="720" cy="720"/>
                </a:xfrm>
              </p:grpSpPr>
              <p:sp>
                <p:nvSpPr>
                  <p:cNvPr id="3382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4500"/>
                    <a:ext cx="7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cs typeface="ＭＳ Ｐゴシック" charset="0"/>
                      </a:rPr>
                      <a:t>50</a:t>
                    </a: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382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4320"/>
                    <a:ext cx="720" cy="72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FR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1" name="Group 34"/>
                <p:cNvGrpSpPr>
                  <a:grpSpLocks/>
                </p:cNvGrpSpPr>
                <p:nvPr/>
              </p:nvGrpSpPr>
              <p:grpSpPr bwMode="auto">
                <a:xfrm>
                  <a:off x="2520" y="9540"/>
                  <a:ext cx="720" cy="720"/>
                  <a:chOff x="8820" y="4860"/>
                  <a:chExt cx="720" cy="720"/>
                </a:xfrm>
              </p:grpSpPr>
              <p:sp>
                <p:nvSpPr>
                  <p:cNvPr id="3382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20" y="5040"/>
                    <a:ext cx="7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cs typeface="ＭＳ Ｐゴシック" charset="0"/>
                      </a:rPr>
                      <a:t>10</a:t>
                    </a:r>
                    <a:endParaRPr lang="en-US" dirty="0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382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8820" y="4860"/>
                    <a:ext cx="720" cy="72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FR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2" name="Group 37"/>
                <p:cNvGrpSpPr>
                  <a:grpSpLocks/>
                </p:cNvGrpSpPr>
                <p:nvPr/>
              </p:nvGrpSpPr>
              <p:grpSpPr bwMode="auto">
                <a:xfrm>
                  <a:off x="4140" y="9540"/>
                  <a:ext cx="720" cy="720"/>
                  <a:chOff x="5040" y="4860"/>
                  <a:chExt cx="720" cy="720"/>
                </a:xfrm>
              </p:grpSpPr>
              <p:sp>
                <p:nvSpPr>
                  <p:cNvPr id="33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5040"/>
                    <a:ext cx="7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cs typeface="ＭＳ Ｐゴシック" charset="0"/>
                      </a:rPr>
                      <a:t>40</a:t>
                    </a: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383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4860"/>
                    <a:ext cx="720" cy="72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FR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3" name="Group 40"/>
                <p:cNvGrpSpPr>
                  <a:grpSpLocks/>
                </p:cNvGrpSpPr>
                <p:nvPr/>
              </p:nvGrpSpPr>
              <p:grpSpPr bwMode="auto">
                <a:xfrm>
                  <a:off x="3240" y="10440"/>
                  <a:ext cx="720" cy="720"/>
                  <a:chOff x="6480" y="4860"/>
                  <a:chExt cx="720" cy="720"/>
                </a:xfrm>
              </p:grpSpPr>
              <p:sp>
                <p:nvSpPr>
                  <p:cNvPr id="3383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80" y="5040"/>
                    <a:ext cx="7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cs typeface="ＭＳ Ｐゴシック" charset="0"/>
                      </a:rPr>
                      <a:t>30</a:t>
                    </a: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383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6480" y="4860"/>
                    <a:ext cx="720" cy="72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FR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3835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4680" y="10080"/>
                  <a:ext cx="54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3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060" y="9180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37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3780" y="9180"/>
                  <a:ext cx="54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38" name="Line 46"/>
                <p:cNvSpPr>
                  <a:spLocks noChangeShapeType="1"/>
                </p:cNvSpPr>
                <p:nvPr/>
              </p:nvSpPr>
              <p:spPr bwMode="auto">
                <a:xfrm>
                  <a:off x="5580" y="10980"/>
                  <a:ext cx="54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839" name="Freeform 47"/>
                <p:cNvSpPr>
                  <a:spLocks/>
                </p:cNvSpPr>
                <p:nvPr/>
              </p:nvSpPr>
              <p:spPr bwMode="auto">
                <a:xfrm>
                  <a:off x="3420" y="9435"/>
                  <a:ext cx="540" cy="285"/>
                </a:xfrm>
                <a:custGeom>
                  <a:avLst/>
                  <a:gdLst>
                    <a:gd name="T0" fmla="*/ 540 w 540"/>
                    <a:gd name="T1" fmla="*/ 105 h 285"/>
                    <a:gd name="T2" fmla="*/ 300 w 540"/>
                    <a:gd name="T3" fmla="*/ 0 h 285"/>
                    <a:gd name="T4" fmla="*/ 45 w 540"/>
                    <a:gd name="T5" fmla="*/ 30 h 285"/>
                    <a:gd name="T6" fmla="*/ 0 w 540"/>
                    <a:gd name="T7" fmla="*/ 285 h 2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0" h="285">
                      <a:moveTo>
                        <a:pt x="540" y="105"/>
                      </a:moveTo>
                      <a:lnTo>
                        <a:pt x="300" y="0"/>
                      </a:lnTo>
                      <a:lnTo>
                        <a:pt x="45" y="30"/>
                      </a:lnTo>
                      <a:lnTo>
                        <a:pt x="0" y="285"/>
                      </a:lnTo>
                    </a:path>
                  </a:pathLst>
                </a:custGeom>
                <a:noFill/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682104" y="2816423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K1</a:t>
                </a:r>
                <a:endParaRPr lang="en-US" sz="1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48400" y="3426023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K2</a:t>
                </a:r>
                <a:endParaRPr lang="en-US" sz="1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27-Sorting Arrays</Template>
  <TotalTime>10000</TotalTime>
  <Words>1358</Words>
  <Application>Microsoft Office PowerPoint</Application>
  <PresentationFormat>On-screen Show (4:3)</PresentationFormat>
  <Paragraphs>307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ＭＳ Ｐゴシック</vt:lpstr>
      <vt:lpstr>SimSun</vt:lpstr>
      <vt:lpstr>游ゴシック</vt:lpstr>
      <vt:lpstr>Arial</vt:lpstr>
      <vt:lpstr>Calibri</vt:lpstr>
      <vt:lpstr>Calibri Light</vt:lpstr>
      <vt:lpstr>等线</vt:lpstr>
      <vt:lpstr>等线 Light</vt:lpstr>
      <vt:lpstr>Times New Roman</vt:lpstr>
      <vt:lpstr>Wingdings</vt:lpstr>
      <vt:lpstr>Default Design</vt:lpstr>
      <vt:lpstr>Office Theme</vt:lpstr>
      <vt:lpstr>AVL Trees: Implementation</vt:lpstr>
      <vt:lpstr>AVL Trees: Implementation</vt:lpstr>
      <vt:lpstr>AVL Trees: Implementation</vt:lpstr>
      <vt:lpstr>AVL Trees: Implementation</vt:lpstr>
      <vt:lpstr>AVL Trees: Implementation</vt:lpstr>
      <vt:lpstr>AVL Trees: Implementation</vt:lpstr>
      <vt:lpstr>AVL Trees: Implementation</vt:lpstr>
      <vt:lpstr>AVL Trees: Implementation</vt:lpstr>
      <vt:lpstr>Case 1: Right heavy (RR)</vt:lpstr>
      <vt:lpstr>Case 1: Right heavy (RR)</vt:lpstr>
      <vt:lpstr>AVL Trees: Implementation</vt:lpstr>
      <vt:lpstr>AVL Trees: Implementation</vt:lpstr>
      <vt:lpstr>AVL Trees: Implementation</vt:lpstr>
      <vt:lpstr>Case: Left heavy (LR)</vt:lpstr>
      <vt:lpstr>Case 2:Left heavy</vt:lpstr>
      <vt:lpstr>Case 2:Left Subtree is higher</vt:lpstr>
      <vt:lpstr>AVL Tree Deletion</vt:lpstr>
      <vt:lpstr>AVL tree - deletion</vt:lpstr>
      <vt:lpstr>BST Delete breaks an AVL tree</vt:lpstr>
      <vt:lpstr>What else can BST Delete break?</vt:lpstr>
      <vt:lpstr>Need a new Delete algorithm</vt:lpstr>
      <vt:lpstr>BST delete example (Review)</vt:lpstr>
      <vt:lpstr>Deleting a leaf node (no children nodes): easy, just delete away.... </vt:lpstr>
      <vt:lpstr>PowerPoint Presentation</vt:lpstr>
      <vt:lpstr>Deleting a node with 1 child node: easy, connect its parent and child....</vt:lpstr>
      <vt:lpstr>PowerPoint Presentation</vt:lpstr>
      <vt:lpstr>Deleting a node with 2 children nodes</vt:lpstr>
      <vt:lpstr>PowerPoint Presentation</vt:lpstr>
      <vt:lpstr>PowerPoint Presentation</vt:lpstr>
      <vt:lpstr>PowerPoint Presentation</vt:lpstr>
      <vt:lpstr>Deletion in an AVL tree can also cause imbalance</vt:lpstr>
      <vt:lpstr>Deleting an entry (node) can also cause an AVL tree to become height unbalanced: </vt:lpstr>
      <vt:lpstr>The height changes at only nodes between the root and the parent node of the physically deleted node  </vt:lpstr>
      <vt:lpstr>Re-balancing the AVL tree after a delete operation:</vt:lpstr>
      <vt:lpstr>Re-balancing an AVL tree after deletion:  Starting at the action position (= parent node of the physically deleted node), find the first imbalanced node (This step is exactly the same as in insert) </vt:lpstr>
      <vt:lpstr>Re-balancing an AVL tree after deletion:  Perform a rotation using these 3 nodes (shaded): </vt:lpstr>
      <vt:lpstr>Re-balancing an AVL tree after deletion:  Perform a rotation using these 3 nodes (shaded): </vt:lpstr>
      <vt:lpstr>Re-balancing an AVL tree after deletion:  The tree after the rotation is: </vt:lpstr>
      <vt:lpstr>Pre-conditions for applying rotations to re-balance an AVL tree: </vt:lpstr>
      <vt:lpstr>PowerPoint Presentation</vt:lpstr>
      <vt:lpstr>Further re-balancing required for the delete operation </vt:lpstr>
      <vt:lpstr>PowerPoint Presentation</vt:lpstr>
      <vt:lpstr>PowerPoint Presentation</vt:lpstr>
      <vt:lpstr>Delete the node 80</vt:lpstr>
      <vt:lpstr>Delete the node 80</vt:lpstr>
      <vt:lpstr>Delete the node 80</vt:lpstr>
      <vt:lpstr>PowerPoint Presentation</vt:lpstr>
      <vt:lpstr>Delete the node 80</vt:lpstr>
      <vt:lpstr>Delete the node 80</vt:lpstr>
      <vt:lpstr>PowerPoint Presentation</vt:lpstr>
      <vt:lpstr>Delete the node 80</vt:lpstr>
      <vt:lpstr>Homework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maheenrawam@outlook.com</cp:lastModifiedBy>
  <cp:revision>297</cp:revision>
  <dcterms:created xsi:type="dcterms:W3CDTF">2006-05-16T22:38:36Z</dcterms:created>
  <dcterms:modified xsi:type="dcterms:W3CDTF">2022-11-13T16:03:03Z</dcterms:modified>
</cp:coreProperties>
</file>