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44"/>
  </p:notesMasterIdLst>
  <p:sldIdLst>
    <p:sldId id="257" r:id="rId2"/>
    <p:sldId id="259" r:id="rId3"/>
    <p:sldId id="260" r:id="rId4"/>
    <p:sldId id="262" r:id="rId5"/>
    <p:sldId id="263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265" r:id="rId15"/>
    <p:sldId id="266" r:id="rId16"/>
    <p:sldId id="26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268" r:id="rId26"/>
    <p:sldId id="269" r:id="rId27"/>
    <p:sldId id="270" r:id="rId28"/>
    <p:sldId id="271" r:id="rId29"/>
    <p:sldId id="336" r:id="rId30"/>
    <p:sldId id="275" r:id="rId31"/>
    <p:sldId id="276" r:id="rId32"/>
    <p:sldId id="277" r:id="rId33"/>
    <p:sldId id="308" r:id="rId34"/>
    <p:sldId id="285" r:id="rId35"/>
    <p:sldId id="288" r:id="rId36"/>
    <p:sldId id="289" r:id="rId37"/>
    <p:sldId id="290" r:id="rId38"/>
    <p:sldId id="291" r:id="rId39"/>
    <p:sldId id="292" r:id="rId40"/>
    <p:sldId id="314" r:id="rId41"/>
    <p:sldId id="337" r:id="rId42"/>
    <p:sldId id="33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"/>
          <c:y val="5.5155875299760189E-2"/>
          <c:w val="0.7"/>
          <c:h val="0.84652278177458029"/>
        </c:manualLayout>
      </c:layout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10 n^2</c:v>
                </c:pt>
              </c:strCache>
            </c:strRef>
          </c:tx>
          <c:spPr>
            <a:ln w="15267">
              <a:solidFill>
                <a:srgbClr val="FF00FF"/>
              </a:solidFill>
              <a:prstDash val="solid"/>
            </a:ln>
          </c:spPr>
          <c:marker>
            <c:symbol val="square"/>
            <c:size val="6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10</c:v>
                </c:pt>
                <c:pt idx="1">
                  <c:v>40</c:v>
                </c:pt>
                <c:pt idx="2">
                  <c:v>90</c:v>
                </c:pt>
                <c:pt idx="3">
                  <c:v>160</c:v>
                </c:pt>
                <c:pt idx="4">
                  <c:v>250</c:v>
                </c:pt>
                <c:pt idx="5">
                  <c:v>360</c:v>
                </c:pt>
                <c:pt idx="6">
                  <c:v>490</c:v>
                </c:pt>
                <c:pt idx="7">
                  <c:v>640</c:v>
                </c:pt>
                <c:pt idx="8">
                  <c:v>810</c:v>
                </c:pt>
                <c:pt idx="9">
                  <c:v>1000</c:v>
                </c:pt>
                <c:pt idx="10">
                  <c:v>1210</c:v>
                </c:pt>
                <c:pt idx="11">
                  <c:v>1440</c:v>
                </c:pt>
                <c:pt idx="12">
                  <c:v>1690</c:v>
                </c:pt>
                <c:pt idx="13">
                  <c:v>1960</c:v>
                </c:pt>
                <c:pt idx="14">
                  <c:v>2250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69-46C3-8857-9E08C56F405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 n^3</c:v>
                </c:pt>
              </c:strCache>
            </c:strRef>
          </c:tx>
          <c:spPr>
            <a:ln w="15267">
              <a:solidFill>
                <a:srgbClr val="FFFF00"/>
              </a:solidFill>
              <a:prstDash val="solid"/>
            </a:ln>
          </c:spPr>
          <c:marker>
            <c:symbol val="triangle"/>
            <c:size val="6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1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125</c:v>
                </c:pt>
                <c:pt idx="5">
                  <c:v>216</c:v>
                </c:pt>
                <c:pt idx="6">
                  <c:v>343</c:v>
                </c:pt>
                <c:pt idx="7">
                  <c:v>512</c:v>
                </c:pt>
                <c:pt idx="8">
                  <c:v>729</c:v>
                </c:pt>
                <c:pt idx="9">
                  <c:v>1000</c:v>
                </c:pt>
                <c:pt idx="10">
                  <c:v>1331</c:v>
                </c:pt>
                <c:pt idx="11">
                  <c:v>1728</c:v>
                </c:pt>
                <c:pt idx="12">
                  <c:v>2197</c:v>
                </c:pt>
                <c:pt idx="13">
                  <c:v>2744</c:v>
                </c:pt>
                <c:pt idx="14">
                  <c:v>3375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69-46C3-8857-9E08C56F4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7488"/>
        <c:axId val="1"/>
      </c:lineChart>
      <c:catAx>
        <c:axId val="488997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81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3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381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81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32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88997488"/>
        <c:crosses val="autoZero"/>
        <c:crossBetween val="between"/>
      </c:valAx>
      <c:spPr>
        <a:solidFill>
          <a:srgbClr val="C0C0C0"/>
        </a:solidFill>
        <a:ln w="15267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3"/>
          <c:y val="0.42206235011990406"/>
          <c:w val="0.16200000000000001"/>
          <c:h val="0.1079136690647482"/>
        </c:manualLayout>
      </c:layout>
      <c:overlay val="0"/>
      <c:spPr>
        <a:solidFill>
          <a:srgbClr val="FFFFFF"/>
        </a:solidFill>
        <a:ln w="3817">
          <a:solidFill>
            <a:srgbClr val="000000"/>
          </a:solidFill>
          <a:prstDash val="solid"/>
        </a:ln>
      </c:spPr>
      <c:txPr>
        <a:bodyPr/>
        <a:lstStyle/>
        <a:p>
          <a:pPr>
            <a:defRPr sz="113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817">
      <a:solidFill>
        <a:srgbClr val="000000"/>
      </a:solidFill>
      <a:prstDash val="solid"/>
    </a:ln>
  </c:spPr>
  <c:txPr>
    <a:bodyPr/>
    <a:lstStyle/>
    <a:p>
      <a:pPr>
        <a:defRPr sz="123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6EFB038-58EC-41E8-A2CD-302B1C68BD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E775672-0D30-4533-B320-D0535297C2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FD3423DB-A295-4A41-8697-1FAA25808E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36C3AF99-4BE2-4A24-B3BC-8721FC96B8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C2C9DCD7-FDD5-4B34-B0E7-9221C53757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11525A4-5FE6-4E38-B6CA-B981C6515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C6ADD1-D2F9-424D-80F2-89268D8706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10AFB9D5-3A11-4558-946C-16D571258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02892DFB-9307-45BF-9DBB-7BAA8CE4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0E7DB4C1-742C-4785-9A8A-434CD5EDA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B283DA-E552-46E0-9952-47C3259F31D2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EB977C2E-8ABD-42AB-AF82-35B2BA7EA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263206-5F97-46A0-A72E-FE0A1A2D3704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C6997B7-C1D2-42AF-AECD-EB62B244E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DBA28EB-8CAB-4A99-ADC1-5430EA441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AA0A5CA-35B0-4F07-BB6A-C9C499C2B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B045B5-6C2B-46DD-B98D-936659762C68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E4586E6-3F10-467B-9149-5A8AE8A20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39E7F69-5A5A-482D-88C3-2CD840590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35B2-FB05-4800-934D-1B6C419263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E18B-B9C5-4341-8B75-DD95AAEFA05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09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0A33-5A9F-4DEA-A0DF-D3DB7397E5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96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8F23A-C9F3-4EBE-BD63-27A97208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BAFF3-B58A-4716-B4EF-8994AB1D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844FD-9B67-4FD8-A7D7-0DF3CD81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A6F21F0-EB9D-4B03-859F-A06DF7C24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F97B-1751-40F5-9BDD-858127EF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1AE8-01C5-4365-A6C6-6A1E171E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7BCC-9B50-4A05-849C-3F3D41C2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0913DA-AF7D-4CD1-A705-57797D36DF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5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52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85A-04B4-49A8-A2F0-1DACFE86CF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70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9114-CFF0-4A26-89F0-233036D119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20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F67F7-4CFC-46F7-B998-844DD94B4A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28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3060-D4C6-40DC-A952-81CAF5EEBE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13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9809-6A15-4D49-8895-8A8CC5D96DE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8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8E8C-F61C-4486-8307-E222D52AC7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8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BBF1-93DA-4A52-ABE2-071C2434646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03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DS &amp; A [Prog Efficiency &amp; Complexity Analysis]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1843-9BF9-460A-A216-C21278FEB2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5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28A1DFC-2BDA-4B12-8CBC-D555321A67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2057400"/>
            <a:ext cx="6248400" cy="18938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 </a:t>
            </a:r>
            <a:r>
              <a:rPr lang="en-US" sz="3600" dirty="0"/>
              <a:t>Complexity </a:t>
            </a:r>
            <a:r>
              <a:rPr lang="en-US" sz="3600" dirty="0" smtClean="0"/>
              <a:t>Analysis</a:t>
            </a:r>
            <a:br>
              <a:rPr lang="en-US" sz="3600" dirty="0" smtClean="0"/>
            </a:br>
            <a:r>
              <a:rPr lang="en-US" sz="3600" dirty="0" smtClean="0"/>
              <a:t>Lecture 3</a:t>
            </a:r>
            <a:endParaRPr lang="en-US" sz="3600" dirty="0"/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A3989169-9F3E-4B39-8888-4C3B474A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511BC1-70C3-49A6-AC28-6304F2D69050}" type="slidenum">
              <a:rPr lang="en-US" altLang="en-US">
                <a:solidFill>
                  <a:srgbClr val="FFFFFF"/>
                </a:solidFill>
              </a:rPr>
              <a:pPr eaLnBrk="1" hangingPunct="1"/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Evaluation of Running time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90"/>
            <a:ext cx="7886700" cy="43553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8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experiment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90689"/>
            <a:ext cx="7886700" cy="33202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Analysis of Running Time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65289"/>
            <a:ext cx="7886700" cy="32036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4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 an Algorithm-Operations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84" y="1825625"/>
            <a:ext cx="763363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46B58A0-E83B-431B-835F-FEC63763E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Simple Example (1)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5E1C27C-8CDE-48D5-A641-F05788860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// Input: int A[N], array of N integers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// Output: Sum of all numbers in array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A[], int N)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  int s=0;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  for (int i=0; i&lt;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     s = s + A[i];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  return 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How should we analyse this?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AF7D7EAC-6977-48CD-A344-7401ABEF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1B41B5-8FAC-463A-8FEC-1E2490EFC8D9}" type="slidenum">
              <a:rPr lang="en-US" altLang="en-US">
                <a:solidFill>
                  <a:srgbClr val="FFFFFF"/>
                </a:solidFill>
              </a:rPr>
              <a:pPr eaLnBrk="1" hangingPunct="1"/>
              <a:t>14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20E8553-E22F-4448-8353-7972D91BE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Simple Example (2)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60F23633-D427-4CD0-9E8F-A66A15E7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60EEFF-956F-48F3-A313-44ABC81A76F7}" type="slidenum">
              <a:rPr lang="en-US" altLang="en-US">
                <a:solidFill>
                  <a:srgbClr val="FFFFFF"/>
                </a:solidFill>
              </a:rPr>
              <a:pPr eaLnBrk="1" hangingPunct="1"/>
              <a:t>15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E353FF9C-2B29-4657-A39E-2CEEB90A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56451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latin typeface="Courier New" panose="02070309020205020404" pitchFamily="49" charset="0"/>
              </a:rPr>
              <a:t>// Input: int A[N], array of N integers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// Output: Sum of all numbers in array A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  <a:p>
            <a:r>
              <a:rPr lang="en-GB" altLang="en-US" b="1">
                <a:latin typeface="Courier New" panose="02070309020205020404" pitchFamily="49" charset="0"/>
              </a:rPr>
              <a:t>int Sum(int A[], int N){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  int s=0;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  <a:p>
            <a:r>
              <a:rPr lang="en-GB" altLang="en-US" b="1">
                <a:latin typeface="Courier New" panose="02070309020205020404" pitchFamily="49" charset="0"/>
              </a:rPr>
              <a:t>   for (int i=0; i&lt; N; i++)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  <a:p>
            <a:r>
              <a:rPr lang="en-GB" altLang="en-US" b="1">
                <a:latin typeface="Courier New" panose="02070309020205020404" pitchFamily="49" charset="0"/>
              </a:rPr>
              <a:t>      s = s + A[i];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  <a:p>
            <a:r>
              <a:rPr lang="en-GB" altLang="en-US" b="1">
                <a:latin typeface="Courier New" panose="02070309020205020404" pitchFamily="49" charset="0"/>
              </a:rPr>
              <a:t>   return s;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}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</p:txBody>
      </p:sp>
      <p:sp>
        <p:nvSpPr>
          <p:cNvPr id="18437" name="AutoShape 4">
            <a:extLst>
              <a:ext uri="{FF2B5EF4-FFF2-40B4-BE49-F238E27FC236}">
                <a16:creationId xmlns:a16="http://schemas.microsoft.com/office/drawing/2014/main" id="{A8ECEF77-95AB-4066-98D4-D7C2EAB4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4362450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3FE6E5F2-1520-4D47-B73D-A1B15E24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26860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AutoShape 6">
            <a:extLst>
              <a:ext uri="{FF2B5EF4-FFF2-40B4-BE49-F238E27FC236}">
                <a16:creationId xmlns:a16="http://schemas.microsoft.com/office/drawing/2014/main" id="{791B4F59-F30B-4284-A27B-C01132D4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AutoShape 7">
            <a:extLst>
              <a:ext uri="{FF2B5EF4-FFF2-40B4-BE49-F238E27FC236}">
                <a16:creationId xmlns:a16="http://schemas.microsoft.com/office/drawing/2014/main" id="{11FA87BD-6847-4EA2-AE57-58C12D18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AutoShape 8">
            <a:extLst>
              <a:ext uri="{FF2B5EF4-FFF2-40B4-BE49-F238E27FC236}">
                <a16:creationId xmlns:a16="http://schemas.microsoft.com/office/drawing/2014/main" id="{564CD347-8320-4F1D-A45E-C9AE013E1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219450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AutoShape 9">
            <a:extLst>
              <a:ext uri="{FF2B5EF4-FFF2-40B4-BE49-F238E27FC236}">
                <a16:creationId xmlns:a16="http://schemas.microsoft.com/office/drawing/2014/main" id="{924ED460-97DE-4972-997C-212C38D6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2498F001-5FB6-43D0-AE91-625E2AE6F5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1">
            <a:extLst>
              <a:ext uri="{FF2B5EF4-FFF2-40B4-BE49-F238E27FC236}">
                <a16:creationId xmlns:a16="http://schemas.microsoft.com/office/drawing/2014/main" id="{51EE1F4E-C245-489B-9DE5-23022720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5" name="Oval 12">
            <a:extLst>
              <a:ext uri="{FF2B5EF4-FFF2-40B4-BE49-F238E27FC236}">
                <a16:creationId xmlns:a16="http://schemas.microsoft.com/office/drawing/2014/main" id="{50F3F3FF-C4D2-40DF-81AC-5B0BBA5FB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6" name="Oval 13">
            <a:extLst>
              <a:ext uri="{FF2B5EF4-FFF2-40B4-BE49-F238E27FC236}">
                <a16:creationId xmlns:a16="http://schemas.microsoft.com/office/drawing/2014/main" id="{DE07FB7F-342C-44F1-971E-C9F6C624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47" name="Oval 14">
            <a:extLst>
              <a:ext uri="{FF2B5EF4-FFF2-40B4-BE49-F238E27FC236}">
                <a16:creationId xmlns:a16="http://schemas.microsoft.com/office/drawing/2014/main" id="{EC7F2675-7768-450C-B7AB-7314A1E5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D1CEF79C-F74E-46B2-9F9D-DB1AED6AF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6">
            <a:extLst>
              <a:ext uri="{FF2B5EF4-FFF2-40B4-BE49-F238E27FC236}">
                <a16:creationId xmlns:a16="http://schemas.microsoft.com/office/drawing/2014/main" id="{6AC220D8-5BEB-4CAA-AE7A-04C495326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7">
            <a:extLst>
              <a:ext uri="{FF2B5EF4-FFF2-40B4-BE49-F238E27FC236}">
                <a16:creationId xmlns:a16="http://schemas.microsoft.com/office/drawing/2014/main" id="{C5F6893B-322B-4427-904D-6B8E0021F6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3505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Oval 18">
            <a:extLst>
              <a:ext uri="{FF2B5EF4-FFF2-40B4-BE49-F238E27FC236}">
                <a16:creationId xmlns:a16="http://schemas.microsoft.com/office/drawing/2014/main" id="{DE02ADDF-1901-4323-9453-F76B2699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52" name="Oval 19">
            <a:extLst>
              <a:ext uri="{FF2B5EF4-FFF2-40B4-BE49-F238E27FC236}">
                <a16:creationId xmlns:a16="http://schemas.microsoft.com/office/drawing/2014/main" id="{0E3E3D71-8353-4AE9-A8E6-95D07002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3" name="Oval 20">
            <a:extLst>
              <a:ext uri="{FF2B5EF4-FFF2-40B4-BE49-F238E27FC236}">
                <a16:creationId xmlns:a16="http://schemas.microsoft.com/office/drawing/2014/main" id="{75BBF458-2BE1-4A63-8597-9C922068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54" name="Oval 21">
            <a:extLst>
              <a:ext uri="{FF2B5EF4-FFF2-40B4-BE49-F238E27FC236}">
                <a16:creationId xmlns:a16="http://schemas.microsoft.com/office/drawing/2014/main" id="{EB24C710-337E-4FCD-9F3C-6E8F86A39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55" name="Line 22">
            <a:extLst>
              <a:ext uri="{FF2B5EF4-FFF2-40B4-BE49-F238E27FC236}">
                <a16:creationId xmlns:a16="http://schemas.microsoft.com/office/drawing/2014/main" id="{EC121799-CE79-4D87-A7C0-580CEDFA71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>
            <a:extLst>
              <a:ext uri="{FF2B5EF4-FFF2-40B4-BE49-F238E27FC236}">
                <a16:creationId xmlns:a16="http://schemas.microsoft.com/office/drawing/2014/main" id="{D8A72762-CE66-4238-9629-C8B0CF2BC7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>
            <a:extLst>
              <a:ext uri="{FF2B5EF4-FFF2-40B4-BE49-F238E27FC236}">
                <a16:creationId xmlns:a16="http://schemas.microsoft.com/office/drawing/2014/main" id="{1711EB52-54DB-4408-9C5A-82EC681ECA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>
            <a:extLst>
              <a:ext uri="{FF2B5EF4-FFF2-40B4-BE49-F238E27FC236}">
                <a16:creationId xmlns:a16="http://schemas.microsoft.com/office/drawing/2014/main" id="{C521FAB5-3316-497C-BA86-AB67DC3C4D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EDB56B85-6F9E-4C65-84C5-4C2789590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35655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000">
                <a:latin typeface="Times New Roman" panose="02020603050405020304" pitchFamily="18" charset="0"/>
              </a:rPr>
              <a:t>1,2,8: Once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3,4,5,6,7: Once per each iteration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                of for loop, N iteration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Total: 5N + 3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The </a:t>
            </a:r>
            <a:r>
              <a:rPr lang="en-GB" altLang="en-US" sz="2000" i="1">
                <a:latin typeface="Times New Roman" panose="02020603050405020304" pitchFamily="18" charset="0"/>
              </a:rPr>
              <a:t>complexity function</a:t>
            </a:r>
            <a:r>
              <a:rPr lang="en-GB" altLang="en-US" sz="2000">
                <a:latin typeface="Times New Roman" panose="02020603050405020304" pitchFamily="18" charset="0"/>
              </a:rPr>
              <a:t> of the 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algorithm is : </a:t>
            </a:r>
            <a:r>
              <a:rPr lang="en-GB" altLang="en-US" sz="2000" i="1">
                <a:latin typeface="Times New Roman" panose="02020603050405020304" pitchFamily="18" charset="0"/>
              </a:rPr>
              <a:t>f(N) = 5N +3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A19B026-32B0-4DBB-B71B-746D5C053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Simple Example (3) Growth of 5n+3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7210A1-8A20-47C9-90D0-E9DA71884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763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running time for different values of 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10			=&gt; 53 steps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100		=&gt; 503 steps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1,000		=&gt; 5003 steps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1,000,000		=&gt; 5,000,003 steps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N grows, the number of steps grow in </a:t>
            </a: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to N for this function </a:t>
            </a: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“Sum”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8ABEEEF9-143E-4CD7-A3D1-64E4338C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A564E3-AF7E-4AAF-B18D-5EB019CB8AAE}" type="slidenum">
              <a:rPr lang="en-US" altLang="en-US">
                <a:solidFill>
                  <a:srgbClr val="FFFFFF"/>
                </a:solidFill>
              </a:rPr>
              <a:pPr eaLnBrk="1" hangingPunct="1"/>
              <a:t>16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93" y="1825625"/>
            <a:ext cx="7124013" cy="4351338"/>
          </a:xfrm>
        </p:spPr>
      </p:pic>
    </p:spTree>
    <p:extLst>
      <p:ext uri="{BB962C8B-B14F-4D97-AF65-F5344CB8AC3E}">
        <p14:creationId xmlns:p14="http://schemas.microsoft.com/office/powerpoint/2010/main" val="4071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886700" cy="32545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Factors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9" y="1690689"/>
            <a:ext cx="5915851" cy="30293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7664061-A75A-44ED-8F9A-59E8CB2B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Algorithm Definition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5609CE6-0D2B-463B-88D4-B9DE2C3AF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set of statements that 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guarantees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solution in finite interval of time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E019657A-DC22-4A80-BE8A-2BA0F865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142B9F-3BC7-4572-99D7-7CFD5773EA89}" type="slidenum">
              <a:rPr lang="en-US" altLang="en-US">
                <a:solidFill>
                  <a:srgbClr val="FFFFFF"/>
                </a:solidFill>
              </a:rPr>
              <a:pPr eaLnBrk="1" hangingPunct="1"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Rate- Example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" y="1524000"/>
            <a:ext cx="6581790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5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 Example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4" y="1835151"/>
            <a:ext cx="761685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80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Rate-Example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5" y="1938843"/>
            <a:ext cx="7240010" cy="41249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3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Factors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7886700" cy="41793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8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20E8553-E22F-4448-8353-7972D91BE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Simple Example (2)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60F23633-D427-4CD0-9E8F-A66A15E7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60EEFF-956F-48F3-A313-44ABC81A76F7}" type="slidenum">
              <a:rPr lang="en-US" altLang="en-US">
                <a:solidFill>
                  <a:srgbClr val="FFFFFF"/>
                </a:solidFill>
              </a:rPr>
              <a:pPr eaLnBrk="1" hangingPunct="1"/>
              <a:t>24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E353FF9C-2B29-4657-A39E-2CEEB90A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56451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b="1">
                <a:latin typeface="Courier New" panose="02070309020205020404" pitchFamily="49" charset="0"/>
              </a:rPr>
              <a:t>// Input: int A[N], array of N integers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// Output: Sum of all numbers in array A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  <a:p>
            <a:r>
              <a:rPr lang="en-GB" altLang="en-US" b="1">
                <a:latin typeface="Courier New" panose="02070309020205020404" pitchFamily="49" charset="0"/>
              </a:rPr>
              <a:t>int Sum(int A[], int N){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   int s=0;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  <a:p>
            <a:r>
              <a:rPr lang="en-GB" altLang="en-US" b="1">
                <a:latin typeface="Courier New" panose="02070309020205020404" pitchFamily="49" charset="0"/>
              </a:rPr>
              <a:t>   for (int i=0; i&lt; N; i++)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  <a:p>
            <a:r>
              <a:rPr lang="en-GB" altLang="en-US" b="1">
                <a:latin typeface="Courier New" panose="02070309020205020404" pitchFamily="49" charset="0"/>
              </a:rPr>
              <a:t>      s = s + A[i];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  <a:p>
            <a:r>
              <a:rPr lang="en-GB" altLang="en-US" b="1">
                <a:latin typeface="Courier New" panose="02070309020205020404" pitchFamily="49" charset="0"/>
              </a:rPr>
              <a:t>   return s;</a:t>
            </a:r>
          </a:p>
          <a:p>
            <a:r>
              <a:rPr lang="en-GB" altLang="en-US" b="1">
                <a:latin typeface="Courier New" panose="02070309020205020404" pitchFamily="49" charset="0"/>
              </a:rPr>
              <a:t>}</a:t>
            </a:r>
          </a:p>
          <a:p>
            <a:endParaRPr lang="en-GB" altLang="en-US" b="1">
              <a:latin typeface="Courier New" panose="02070309020205020404" pitchFamily="49" charset="0"/>
            </a:endParaRPr>
          </a:p>
        </p:txBody>
      </p:sp>
      <p:sp>
        <p:nvSpPr>
          <p:cNvPr id="18437" name="AutoShape 4">
            <a:extLst>
              <a:ext uri="{FF2B5EF4-FFF2-40B4-BE49-F238E27FC236}">
                <a16:creationId xmlns:a16="http://schemas.microsoft.com/office/drawing/2014/main" id="{A8ECEF77-95AB-4066-98D4-D7C2EAB4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75" y="4362450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3FE6E5F2-1520-4D47-B73D-A1B15E24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26860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AutoShape 6">
            <a:extLst>
              <a:ext uri="{FF2B5EF4-FFF2-40B4-BE49-F238E27FC236}">
                <a16:creationId xmlns:a16="http://schemas.microsoft.com/office/drawing/2014/main" id="{791B4F59-F30B-4284-A27B-C01132D4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AutoShape 7">
            <a:extLst>
              <a:ext uri="{FF2B5EF4-FFF2-40B4-BE49-F238E27FC236}">
                <a16:creationId xmlns:a16="http://schemas.microsoft.com/office/drawing/2014/main" id="{11FA87BD-6847-4EA2-AE57-58C12D18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AutoShape 8">
            <a:extLst>
              <a:ext uri="{FF2B5EF4-FFF2-40B4-BE49-F238E27FC236}">
                <a16:creationId xmlns:a16="http://schemas.microsoft.com/office/drawing/2014/main" id="{564CD347-8320-4F1D-A45E-C9AE013E1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219450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AutoShape 9">
            <a:extLst>
              <a:ext uri="{FF2B5EF4-FFF2-40B4-BE49-F238E27FC236}">
                <a16:creationId xmlns:a16="http://schemas.microsoft.com/office/drawing/2014/main" id="{924ED460-97DE-4972-997C-212C38D6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0">
            <a:extLst>
              <a:ext uri="{FF2B5EF4-FFF2-40B4-BE49-F238E27FC236}">
                <a16:creationId xmlns:a16="http://schemas.microsoft.com/office/drawing/2014/main" id="{2498F001-5FB6-43D0-AE91-625E2AE6F5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1">
            <a:extLst>
              <a:ext uri="{FF2B5EF4-FFF2-40B4-BE49-F238E27FC236}">
                <a16:creationId xmlns:a16="http://schemas.microsoft.com/office/drawing/2014/main" id="{51EE1F4E-C245-489B-9DE5-23022720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5" name="Oval 12">
            <a:extLst>
              <a:ext uri="{FF2B5EF4-FFF2-40B4-BE49-F238E27FC236}">
                <a16:creationId xmlns:a16="http://schemas.microsoft.com/office/drawing/2014/main" id="{50F3F3FF-C4D2-40DF-81AC-5B0BBA5FB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6" name="Oval 13">
            <a:extLst>
              <a:ext uri="{FF2B5EF4-FFF2-40B4-BE49-F238E27FC236}">
                <a16:creationId xmlns:a16="http://schemas.microsoft.com/office/drawing/2014/main" id="{DE07FB7F-342C-44F1-971E-C9F6C624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47" name="Oval 14">
            <a:extLst>
              <a:ext uri="{FF2B5EF4-FFF2-40B4-BE49-F238E27FC236}">
                <a16:creationId xmlns:a16="http://schemas.microsoft.com/office/drawing/2014/main" id="{EC7F2675-7768-450C-B7AB-7314A1E5F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8" name="Line 15">
            <a:extLst>
              <a:ext uri="{FF2B5EF4-FFF2-40B4-BE49-F238E27FC236}">
                <a16:creationId xmlns:a16="http://schemas.microsoft.com/office/drawing/2014/main" id="{D1CEF79C-F74E-46B2-9F9D-DB1AED6AF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6">
            <a:extLst>
              <a:ext uri="{FF2B5EF4-FFF2-40B4-BE49-F238E27FC236}">
                <a16:creationId xmlns:a16="http://schemas.microsoft.com/office/drawing/2014/main" id="{6AC220D8-5BEB-4CAA-AE7A-04C495326C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7">
            <a:extLst>
              <a:ext uri="{FF2B5EF4-FFF2-40B4-BE49-F238E27FC236}">
                <a16:creationId xmlns:a16="http://schemas.microsoft.com/office/drawing/2014/main" id="{C5F6893B-322B-4427-904D-6B8E0021F6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3505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Oval 18">
            <a:extLst>
              <a:ext uri="{FF2B5EF4-FFF2-40B4-BE49-F238E27FC236}">
                <a16:creationId xmlns:a16="http://schemas.microsoft.com/office/drawing/2014/main" id="{DE02ADDF-1901-4323-9453-F76B2699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52" name="Oval 19">
            <a:extLst>
              <a:ext uri="{FF2B5EF4-FFF2-40B4-BE49-F238E27FC236}">
                <a16:creationId xmlns:a16="http://schemas.microsoft.com/office/drawing/2014/main" id="{0E3E3D71-8353-4AE9-A8E6-95D07002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3" name="Oval 20">
            <a:extLst>
              <a:ext uri="{FF2B5EF4-FFF2-40B4-BE49-F238E27FC236}">
                <a16:creationId xmlns:a16="http://schemas.microsoft.com/office/drawing/2014/main" id="{75BBF458-2BE1-4A63-8597-9C922068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54" name="Oval 21">
            <a:extLst>
              <a:ext uri="{FF2B5EF4-FFF2-40B4-BE49-F238E27FC236}">
                <a16:creationId xmlns:a16="http://schemas.microsoft.com/office/drawing/2014/main" id="{EB24C710-337E-4FCD-9F3C-6E8F86A39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55" name="Line 22">
            <a:extLst>
              <a:ext uri="{FF2B5EF4-FFF2-40B4-BE49-F238E27FC236}">
                <a16:creationId xmlns:a16="http://schemas.microsoft.com/office/drawing/2014/main" id="{EC121799-CE79-4D87-A7C0-580CEDFA71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3">
            <a:extLst>
              <a:ext uri="{FF2B5EF4-FFF2-40B4-BE49-F238E27FC236}">
                <a16:creationId xmlns:a16="http://schemas.microsoft.com/office/drawing/2014/main" id="{D8A72762-CE66-4238-9629-C8B0CF2BC7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4">
            <a:extLst>
              <a:ext uri="{FF2B5EF4-FFF2-40B4-BE49-F238E27FC236}">
                <a16:creationId xmlns:a16="http://schemas.microsoft.com/office/drawing/2014/main" id="{1711EB52-54DB-4408-9C5A-82EC681ECA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5">
            <a:extLst>
              <a:ext uri="{FF2B5EF4-FFF2-40B4-BE49-F238E27FC236}">
                <a16:creationId xmlns:a16="http://schemas.microsoft.com/office/drawing/2014/main" id="{C521FAB5-3316-497C-BA86-AB67DC3C4D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EDB56B85-6F9E-4C65-84C5-4C2789590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35655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000">
                <a:latin typeface="Times New Roman" panose="02020603050405020304" pitchFamily="18" charset="0"/>
              </a:rPr>
              <a:t>1,2,8: Once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3,4,5,6,7: Once per each iteration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                of for loop, N iteration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Total: 5N + 3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The </a:t>
            </a:r>
            <a:r>
              <a:rPr lang="en-GB" altLang="en-US" sz="2000" i="1">
                <a:latin typeface="Times New Roman" panose="02020603050405020304" pitchFamily="18" charset="0"/>
              </a:rPr>
              <a:t>complexity function</a:t>
            </a:r>
            <a:r>
              <a:rPr lang="en-GB" altLang="en-US" sz="2000">
                <a:latin typeface="Times New Roman" panose="02020603050405020304" pitchFamily="18" charset="0"/>
              </a:rPr>
              <a:t> of the </a:t>
            </a:r>
          </a:p>
          <a:p>
            <a:r>
              <a:rPr lang="en-GB" altLang="en-US" sz="2000">
                <a:latin typeface="Times New Roman" panose="02020603050405020304" pitchFamily="18" charset="0"/>
              </a:rPr>
              <a:t>algorithm is : </a:t>
            </a:r>
            <a:r>
              <a:rPr lang="en-GB" altLang="en-US" sz="2000" i="1">
                <a:latin typeface="Times New Roman" panose="02020603050405020304" pitchFamily="18" charset="0"/>
              </a:rPr>
              <a:t>f(N) = 5N +3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8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9CA25C9-7ABC-4006-BF9B-E5708F68B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What Dominates in Previous Example?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10AE2AC-F745-4BCE-8569-1C84176D0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703206"/>
            <a:ext cx="83058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the +3 and 5 in 5N+3?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 gets large, the +3 becomes insignificant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is inaccurate, as different operations require varying amounts of time and also does not have any significant importance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fundamental is that the time is </a:t>
            </a: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Complexity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N gets large, concentrate on the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highest order term: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 lower order terms such as +3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 the constant coefficient of the highest order term  i.e. 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E302611D-DEC3-4AC5-B32D-B30C2222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D780-F8B5-442F-B086-D21E2EF57C3D}" type="slidenum">
              <a:rPr lang="en-US" altLang="en-US">
                <a:solidFill>
                  <a:srgbClr val="FFFFFF"/>
                </a:solidFill>
              </a:rPr>
              <a:pPr eaLnBrk="1" hangingPunct="1"/>
              <a:t>25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E769AE8-9DE2-4CE5-AD84-E6BF0D6C8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Asymptotic Complexity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CDA578D-AA0B-404D-AB1A-8B22CC56A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5N+3 time bound is said to "grow asymptotically" like N</a:t>
            </a:r>
          </a:p>
          <a:p>
            <a:pPr eaLnBrk="1" hangingPunct="1"/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This gives us an approximation of the complexity of the algorithm</a:t>
            </a:r>
          </a:p>
          <a:p>
            <a:pPr eaLnBrk="1" hangingPunct="1"/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Ignores lots of (machine dependent) details, concentrate on the bigger picture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E0D3B4A9-34DE-42DC-B26F-0429EC89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5815E5-4158-4193-A750-94DC58F1B0D5}" type="slidenum">
              <a:rPr lang="en-US" altLang="en-US">
                <a:solidFill>
                  <a:srgbClr val="FFFFFF"/>
                </a:solidFill>
              </a:rPr>
              <a:pPr eaLnBrk="1" hangingPunct="1"/>
              <a:t>26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D39E0FB-F454-42E2-A75D-BB57ABED4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" y="574766"/>
            <a:ext cx="8839200" cy="1295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200" b="1" cap="none" dirty="0"/>
              <a:t>COMPARING FUNCTIONS: ASYMPTOTIC NOTATION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3A6E481-6453-41E7-88DA-78B4409EB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Oh Notation: Upper bound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Notation: Lower bound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Notation: Tighter bound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CAC38A3D-B0B0-4DD4-8133-B9A2B2A9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C60879-4DE1-4CB0-B0AD-ACCAA4FFC5D4}" type="slidenum">
              <a:rPr lang="en-US" altLang="en-US">
                <a:solidFill>
                  <a:srgbClr val="FFFFFF"/>
                </a:solidFill>
              </a:rPr>
              <a:pPr eaLnBrk="1" hangingPunct="1"/>
              <a:t>27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676400"/>
            <a:ext cx="4038600" cy="76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1818CB8-2363-412D-AD85-D1E0834E1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Big Oh Notation [1]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94398B0-C6F0-4AC3-8052-562E72E3B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f(N) and g(N) are two complexity functions, we say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f(N)  = O(g(N))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 "f(N) is order g(N)", or "f(N) is big-O of g(N)")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constants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such that for N &gt; c,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f(N) ≤ </a:t>
            </a:r>
            <a:r>
              <a:rPr lang="en-GB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*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g(N)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sufficiently large 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24D758C5-9703-4265-A6DE-415464F7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BB56D8-30B1-45C9-9593-1F03380339D7}" type="slidenum">
              <a:rPr lang="en-US" altLang="en-US">
                <a:solidFill>
                  <a:srgbClr val="FFFFFF"/>
                </a:solidFill>
              </a:rPr>
              <a:pPr eaLnBrk="1" hangingPunct="1"/>
              <a:t>28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Big-Oh Notation -Example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4736"/>
            <a:ext cx="7886700" cy="39131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6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4493C86-B0FE-482C-BAF8-1E7E13E85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Good Algorithms?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D87525E-57C0-4864-AAEC-F037A21228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Run in less time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Consume less memory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But computational resources (time complexity) is usually more important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BA6BF451-C03F-4113-B392-5C22C821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D7FB2A-76CD-49A5-A62C-72E587B00D4C}" type="slidenum">
              <a:rPr lang="en-US" altLang="en-US">
                <a:solidFill>
                  <a:srgbClr val="FFFFFF"/>
                </a:solidFill>
              </a:rPr>
              <a:pPr eaLnBrk="1" hangingPunct="1"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93EAE74-F496-4ED4-8566-782C3F86E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Example (2): Comparing Functions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8A70EE1-665F-4B7B-AE84-6BC251A6B0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05000"/>
            <a:ext cx="3505200" cy="45720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function is better?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 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2A2CB88-9F93-4D29-B0A0-A899725ADDB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125788" y="1543050"/>
          <a:ext cx="5738812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9" name="Slide Number Placeholder 6">
            <a:extLst>
              <a:ext uri="{FF2B5EF4-FFF2-40B4-BE49-F238E27FC236}">
                <a16:creationId xmlns:a16="http://schemas.microsoft.com/office/drawing/2014/main" id="{18E10541-699F-43B1-8567-E2D03672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B88A4D-BB07-40DF-A7E3-2752BF412E20}" type="slidenum">
              <a:rPr lang="en-US" altLang="en-US">
                <a:solidFill>
                  <a:srgbClr val="FFFFFF"/>
                </a:solidFill>
              </a:rPr>
              <a:pPr eaLnBrk="1" hangingPunct="1"/>
              <a:t>30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DCC8CE4-6C3E-4B0A-A423-1A5974B84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Comparing Functions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C66605-161C-4528-A673-71B0D2CB6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 inputs get larger, any algorithm of a smaller order will be more efficient than an algorithm of a larger order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AA6014F3-EDC0-48EB-9B26-66B8EAFF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E11FFA-0ABF-4A81-AD9F-37765F6FE8B1}" type="slidenum">
              <a:rPr lang="en-US" altLang="en-US">
                <a:solidFill>
                  <a:srgbClr val="FFFFFF"/>
                </a:solidFill>
              </a:rPr>
              <a:pPr eaLnBrk="1" hangingPunct="1"/>
              <a:t>31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7653" name="Line 4">
            <a:extLst>
              <a:ext uri="{FF2B5EF4-FFF2-40B4-BE49-F238E27FC236}">
                <a16:creationId xmlns:a16="http://schemas.microsoft.com/office/drawing/2014/main" id="{445B83A7-AD81-4B57-B0FD-9306A2DD6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E47DA398-5E6B-41CA-B28D-EE5B76ABE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334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6">
            <a:extLst>
              <a:ext uri="{FF2B5EF4-FFF2-40B4-BE49-F238E27FC236}">
                <a16:creationId xmlns:a16="http://schemas.microsoft.com/office/drawing/2014/main" id="{A2A14600-0B17-44CD-894F-97BCCD6283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8100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Arc 7">
            <a:extLst>
              <a:ext uri="{FF2B5EF4-FFF2-40B4-BE49-F238E27FC236}">
                <a16:creationId xmlns:a16="http://schemas.microsoft.com/office/drawing/2014/main" id="{4780B13D-33B1-41D9-B426-9876300D8F2F}"/>
              </a:ext>
            </a:extLst>
          </p:cNvPr>
          <p:cNvSpPr>
            <a:spLocks/>
          </p:cNvSpPr>
          <p:nvPr/>
        </p:nvSpPr>
        <p:spPr bwMode="auto">
          <a:xfrm flipV="1">
            <a:off x="1447800" y="3276600"/>
            <a:ext cx="3167063" cy="2057400"/>
          </a:xfrm>
          <a:custGeom>
            <a:avLst/>
            <a:gdLst>
              <a:gd name="T0" fmla="*/ 0 w 21592"/>
              <a:gd name="T1" fmla="*/ 0 h 21600"/>
              <a:gd name="T2" fmla="*/ 2147483647 w 21592"/>
              <a:gd name="T3" fmla="*/ 2147483647 h 21600"/>
              <a:gd name="T4" fmla="*/ 0 w 21592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2"/>
              <a:gd name="T10" fmla="*/ 0 h 21600"/>
              <a:gd name="T11" fmla="*/ 21592 w 215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2" h="21600" fill="none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</a:path>
              <a:path w="21592" h="21600" stroke="0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8">
            <a:extLst>
              <a:ext uri="{FF2B5EF4-FFF2-40B4-BE49-F238E27FC236}">
                <a16:creationId xmlns:a16="http://schemas.microsoft.com/office/drawing/2014/main" id="{2163F17F-F345-4A45-86AA-6DFEA91F5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9">
            <a:extLst>
              <a:ext uri="{FF2B5EF4-FFF2-40B4-BE49-F238E27FC236}">
                <a16:creationId xmlns:a16="http://schemas.microsoft.com/office/drawing/2014/main" id="{416E0111-160D-494D-9326-73970D83F63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7207" y="4140993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latin typeface="Times New Roman" panose="02020603050405020304" pitchFamily="18" charset="0"/>
              </a:rPr>
              <a:t>Time (steps)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7659" name="Text Box 10">
            <a:extLst>
              <a:ext uri="{FF2B5EF4-FFF2-40B4-BE49-F238E27FC236}">
                <a16:creationId xmlns:a16="http://schemas.microsoft.com/office/drawing/2014/main" id="{0913EF5B-A4BA-4A27-B543-A7E3609C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5448300"/>
            <a:ext cx="123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latin typeface="Times New Roman" panose="02020603050405020304" pitchFamily="18" charset="0"/>
              </a:rPr>
              <a:t>Input (size)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7660" name="Text Box 11">
            <a:extLst>
              <a:ext uri="{FF2B5EF4-FFF2-40B4-BE49-F238E27FC236}">
                <a16:creationId xmlns:a16="http://schemas.microsoft.com/office/drawing/2014/main" id="{C62E74CE-2863-40BD-9BBE-B26C5933D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3695700"/>
            <a:ext cx="1189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latin typeface="Times New Roman" panose="02020603050405020304" pitchFamily="18" charset="0"/>
              </a:rPr>
              <a:t>3N = O(N)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7661" name="Text Box 12">
            <a:extLst>
              <a:ext uri="{FF2B5EF4-FFF2-40B4-BE49-F238E27FC236}">
                <a16:creationId xmlns:a16="http://schemas.microsoft.com/office/drawing/2014/main" id="{1A2CD122-B5D4-4FD8-8052-289DC985B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168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latin typeface="Times New Roman" panose="02020603050405020304" pitchFamily="18" charset="0"/>
              </a:rPr>
              <a:t>0.05 N</a:t>
            </a:r>
            <a:r>
              <a:rPr lang="en-GB" altLang="en-US" baseline="30000">
                <a:latin typeface="Times New Roman" panose="02020603050405020304" pitchFamily="18" charset="0"/>
              </a:rPr>
              <a:t>2</a:t>
            </a:r>
            <a:r>
              <a:rPr lang="en-GB" altLang="en-US">
                <a:latin typeface="Times New Roman" panose="02020603050405020304" pitchFamily="18" charset="0"/>
              </a:rPr>
              <a:t> = O(N</a:t>
            </a:r>
            <a:r>
              <a:rPr lang="en-GB" altLang="en-US" baseline="30000">
                <a:latin typeface="Times New Roman" panose="02020603050405020304" pitchFamily="18" charset="0"/>
              </a:rPr>
              <a:t>2</a:t>
            </a:r>
            <a:r>
              <a:rPr lang="en-GB" altLang="en-US">
                <a:latin typeface="Times New Roman" panose="02020603050405020304" pitchFamily="18" charset="0"/>
              </a:rPr>
              <a:t>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7662" name="Text Box 13">
            <a:extLst>
              <a:ext uri="{FF2B5EF4-FFF2-40B4-BE49-F238E27FC236}">
                <a16:creationId xmlns:a16="http://schemas.microsoft.com/office/drawing/2014/main" id="{DBD5B1CD-5449-490B-AF95-429F3B6E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562600"/>
            <a:ext cx="820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>
                <a:latin typeface="Times New Roman" panose="02020603050405020304" pitchFamily="18" charset="0"/>
              </a:rPr>
              <a:t>N = 60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7663" name="Line 14">
            <a:extLst>
              <a:ext uri="{FF2B5EF4-FFF2-40B4-BE49-F238E27FC236}">
                <a16:creationId xmlns:a16="http://schemas.microsoft.com/office/drawing/2014/main" id="{7F638E25-703B-43DF-AD47-9BDA7534B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E083F35-DEF7-4A71-861C-9A3EAB8C6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Big-Oh Notation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EFFDF37-58EE-4469-8852-6DBD87BFA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8937" y="1964781"/>
            <a:ext cx="8077200" cy="48736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it is </a:t>
            </a:r>
            <a:r>
              <a:rPr lang="en-US" altLang="en-US" dirty="0">
                <a:solidFill>
                  <a:srgbClr val="FF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say “7n - 3 is O(n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)”, a </a:t>
            </a:r>
            <a:r>
              <a:rPr lang="en-US" altLang="en-US" dirty="0">
                <a:solidFill>
                  <a:srgbClr val="302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“7n - 3 is O(n)”, that is, one should make the approximation as tight as possible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Rule: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Drop lower order terms and constant factors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7n-3 is O(n) 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8n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 + 5n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 is O(n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n)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9A039539-7DBB-427B-9580-AE1F4A21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0276CE-3643-4B4A-BAF5-C4CA20A46859}" type="slidenum">
              <a:rPr lang="en-US" altLang="en-US">
                <a:solidFill>
                  <a:srgbClr val="FFFFFF"/>
                </a:solidFill>
              </a:rPr>
              <a:pPr eaLnBrk="1" hangingPunct="1"/>
              <a:t>32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49F1658-073D-45E2-BC52-F70E1CBC9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Which Notation do we use?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E2D2A4A-8AB7-42FF-8A45-6BC385243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express the efficiency of our algorithms which of the three notations should we use?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 computer scientist we generally like to express our algorithms as big O since we would like to know the upper bounds of our algorithms.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worse case then we can aim to improve it and/or avoid it.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535831D2-A573-4253-9690-6658FBAD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2EBB6F-384F-4CAF-B018-3B58BD773354}" type="slidenum">
              <a:rPr lang="en-US" altLang="en-US">
                <a:solidFill>
                  <a:srgbClr val="FFFFFF"/>
                </a:solidFill>
              </a:rPr>
              <a:pPr eaLnBrk="1" hangingPunct="1"/>
              <a:t>33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6C6FAB0-63A7-40E1-8BD0-D045B03D8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685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Performance Classification</a:t>
            </a:r>
          </a:p>
        </p:txBody>
      </p:sp>
      <p:sp>
        <p:nvSpPr>
          <p:cNvPr id="33824" name="Slide Number Placeholder 5">
            <a:extLst>
              <a:ext uri="{FF2B5EF4-FFF2-40B4-BE49-F238E27FC236}">
                <a16:creationId xmlns:a16="http://schemas.microsoft.com/office/drawing/2014/main" id="{9BA7733D-4B28-45AE-95D9-FBDC7EC0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137D75-E778-4C49-97DE-27CBB4BDBDD9}" type="slidenum">
              <a:rPr lang="en-US" altLang="en-US">
                <a:solidFill>
                  <a:srgbClr val="FFFFFF"/>
                </a:solidFill>
              </a:rPr>
              <a:pPr eaLnBrk="1" hangingPunct="1"/>
              <a:t>34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33838" name="Group 46">
            <a:extLst>
              <a:ext uri="{FF2B5EF4-FFF2-40B4-BE49-F238E27FC236}">
                <a16:creationId xmlns:a16="http://schemas.microsoft.com/office/drawing/2014/main" id="{075C7B72-DDF2-41F4-9B20-46307E074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8965"/>
              </p:ext>
            </p:extLst>
          </p:nvPr>
        </p:nvGraphicFramePr>
        <p:xfrm>
          <a:off x="228600" y="838200"/>
          <a:ext cx="8610600" cy="5465701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3108892296"/>
                    </a:ext>
                  </a:extLst>
                </a:gridCol>
                <a:gridCol w="7318375">
                  <a:extLst>
                    <a:ext uri="{9D8B030D-6E8A-4147-A177-3AD203B41FA5}">
                      <a16:colId xmlns:a16="http://schemas.microsoft.com/office/drawing/2014/main" val="369399266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540191"/>
                  </a:ext>
                </a:extLst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359931"/>
                  </a:ext>
                </a:extLst>
              </a:tr>
              <a:tr h="95726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Logarithmic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increases, so does run time, but much slower. Common in programs which solve large problems by transforming them into smaller problems. Exp : 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491974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run time varies directly with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Typically, a small amount of processing is done on each element. Exp: Linear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376834"/>
                  </a:ext>
                </a:extLst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doubles, run time slightly more than doubles.  Common in programs which break a problem down into smaller sub-problems, solves them independently, then combines solutions. Exp: Merge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695600"/>
                  </a:ext>
                </a:extLst>
              </a:tr>
              <a:tr h="7445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Quadratic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</a:t>
                      </a: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doubles, runtime increases fourfold.  Practical only for small problems; typically the program processes all pairs of input (e.g. in a double nested loop). Exp: Insertion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096554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Cubic</a:t>
                      </a: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runtime increases eightfold. Exp: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54546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E0752F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EC3AE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CAE9"/>
                        </a:buClr>
                        <a:buSzPct val="68000"/>
                        <a:buFont typeface="Wingdings 2" panose="05020102010507070707" pitchFamily="18" charset="2"/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when n doubles, run time squares.  This is often the result of a natural, “brute force” solution. </a:t>
                      </a:r>
                      <a:r>
                        <a:rPr kumimoji="0" lang="en-US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</a:t>
                      </a: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Brute Force.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787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081C406-C206-4F6C-B641-21997DD1E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Standard Analysis Techniques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B226EEE-87B8-433C-B349-6233ACAA0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time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eaLnBrk="1" hangingPunct="1"/>
            <a:endParaRPr lang="en-GB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Loops</a:t>
            </a:r>
          </a:p>
          <a:p>
            <a:pPr eaLnBrk="1" hangingPunct="1"/>
            <a:endParaRPr lang="en-GB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Nested Loops</a:t>
            </a:r>
          </a:p>
          <a:p>
            <a:pPr eaLnBrk="1" hangingPunct="1"/>
            <a:endParaRPr lang="en-GB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Sequence of Statements</a:t>
            </a:r>
          </a:p>
          <a:p>
            <a:pPr eaLnBrk="1" hangingPunct="1"/>
            <a:endParaRPr lang="en-GB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Conditional Statements</a:t>
            </a: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2B6BF1F6-1116-4F71-98EC-EF9BE1A2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6BEAAD-9253-41B9-9135-481AE3F1EAB8}" type="slidenum">
              <a:rPr lang="en-US" altLang="en-US">
                <a:solidFill>
                  <a:srgbClr val="FFFFFF"/>
                </a:solidFill>
              </a:rPr>
              <a:pPr eaLnBrk="1" hangingPunct="1"/>
              <a:t>35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86501DC-922E-4A34-B36E-1B86B64F5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28600" y="685800"/>
            <a:ext cx="76962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Constant time statements</a:t>
            </a:r>
            <a:r>
              <a:rPr lang="en-GB" sz="2800" b="1" dirty="0"/>
              <a:t/>
            </a:r>
            <a:br>
              <a:rPr lang="en-GB" sz="2800" b="1" dirty="0"/>
            </a:br>
            <a:endParaRPr lang="en-US" sz="2800" b="1" dirty="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3D194F9-AEC1-4820-B9CD-1F991284A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594" y="1524000"/>
            <a:ext cx="83820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case: O(1) time statements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 statements of simple data types</a:t>
            </a:r>
            <a:b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y;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Arithmetic operations:</a:t>
            </a:r>
            <a:b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 = 5 * y + 4 - z;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referencing:</a:t>
            </a:r>
            <a:b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A[j] = 5;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assignment:</a:t>
            </a:r>
            <a:b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j,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 = 5;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conditional tests:</a:t>
            </a:r>
            <a:b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(x &lt; 12) ...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4217ADB4-F580-49D1-9FE8-BEDC1685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922719-2DEA-4105-AA26-3E17EE5102AE}" type="slidenum">
              <a:rPr lang="en-US" altLang="en-US">
                <a:solidFill>
                  <a:srgbClr val="FFFFFF"/>
                </a:solidFill>
              </a:rPr>
              <a:pPr eaLnBrk="1" hangingPunct="1"/>
              <a:t>36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E8B4430-9140-45D1-92AA-332E4C36E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57200" y="773203"/>
            <a:ext cx="7467600" cy="9445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Loops[1]</a:t>
            </a:r>
            <a:endParaRPr lang="en-US" sz="3200" b="1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701AF30-DEEE-42A9-AF8E-95D1A3A494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717765"/>
            <a:ext cx="8229600" cy="4830763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loop has two parts:</a:t>
            </a:r>
          </a:p>
          <a:p>
            <a:pPr lvl="1"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iterations are performed?</a:t>
            </a:r>
          </a:p>
          <a:p>
            <a:pPr lvl="1"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steps per iteration?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1" eaLnBrk="1" hangingPunct="1"/>
            <a:endParaRPr lang="en-GB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= 0,j;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(j=0; j &lt; N; </a:t>
            </a:r>
            <a:r>
              <a:rPr lang="en-GB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sum = sum +j;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GB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executes N times (0..N-1)</a:t>
            </a:r>
          </a:p>
          <a:p>
            <a:pPr lvl="1"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O(1) steps per iteration</a:t>
            </a:r>
          </a:p>
          <a:p>
            <a:pPr lvl="1" eaLnBrk="1" hangingPunct="1"/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is N * O(1) = O(N*1) = O(N)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8C210B29-A56E-43D0-8982-BBD672F7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CA9E3A-F42E-43EB-B943-9B322EB67085}" type="slidenum">
              <a:rPr lang="en-US" altLang="en-US">
                <a:solidFill>
                  <a:srgbClr val="FFFFFF"/>
                </a:solidFill>
              </a:rPr>
              <a:pPr eaLnBrk="1" hangingPunct="1"/>
              <a:t>37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83BCA2C-C96D-47B9-B40C-EAB59E2CB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Loops[2]</a:t>
            </a:r>
            <a:br>
              <a:rPr lang="en-GB" sz="3200" b="1" dirty="0"/>
            </a:br>
            <a:endParaRPr lang="en-US" sz="3200" b="1" dirty="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6891022-14B9-4649-A723-8B92EADF5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1600200"/>
            <a:ext cx="8458200" cy="4754563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this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=0, j;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(j=0; j &lt; 100; </a:t>
            </a:r>
            <a:r>
              <a:rPr lang="en-GB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 = sum +j;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executes 100 times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O(1) steps per iteration</a:t>
            </a:r>
          </a:p>
          <a:p>
            <a:pPr eaLnBrk="1" hangingPunct="1"/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is 100 * O(1) = O(100 * 1) = O(100) = O(1)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8E73F5DA-DFAD-44B3-B863-CA099780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9FD608-C054-4D01-B1A1-A59F99184586}" type="slidenum">
              <a:rPr lang="en-US" altLang="en-US">
                <a:solidFill>
                  <a:srgbClr val="FFFFFF"/>
                </a:solidFill>
              </a:rPr>
              <a:pPr eaLnBrk="1" hangingPunct="1"/>
              <a:t>38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FE88F23-1524-42D4-AD0A-1EFD6FF31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2657" y="731838"/>
            <a:ext cx="8763000" cy="7159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3200" b="1" dirty="0"/>
              <a:t>Analyzing Nested Loops[1]</a:t>
            </a:r>
            <a:endParaRPr lang="en-US" sz="3200" b="1" dirty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1B6BA4B-4A01-40B7-9B31-B2C9A8CFF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458200" cy="5559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 just like a single loop and evaluate each level of nesting as needed: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j,k</a:t>
            </a: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(j=0; j&lt;N; </a:t>
            </a:r>
            <a:r>
              <a:rPr lang="en-GB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(k=N; k&gt;0; k--)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sum += </a:t>
            </a:r>
            <a:r>
              <a:rPr lang="en-GB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k+j</a:t>
            </a: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outer loop: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iterations?  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time per iteration? Need to evaluate inner loop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 uses O(N) time</a:t>
            </a:r>
          </a:p>
          <a:p>
            <a:pPr eaLnBrk="1" hangingPunct="1">
              <a:lnSpc>
                <a:spcPct val="80000"/>
              </a:lnSpc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is N * O(N) = O(N*N) = O(N</a:t>
            </a:r>
            <a:r>
              <a:rPr lang="en-GB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3DFF82DE-2956-4A41-B980-0DD6621C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CF20EF-9D63-4AB0-A6C0-9F67090B0DAD}" type="slidenum">
              <a:rPr lang="en-US" altLang="en-US">
                <a:solidFill>
                  <a:srgbClr val="FFFFFF"/>
                </a:solidFill>
              </a:rPr>
              <a:pPr eaLnBrk="1" hangingPunct="1"/>
              <a:t>39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37B2843-B108-41CE-9EBB-41D3CB59F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Factors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B6560B-C063-4C5A-A519-25538EC647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Compiler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Size of input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Nature of Input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Which should be improved?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16AAAC88-8ABD-46ED-95E8-3FAF6D96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78A781-4AE8-462B-9CB3-F52531E1AF6B}" type="slidenum">
              <a:rPr lang="en-US" altLang="en-US">
                <a:solidFill>
                  <a:srgbClr val="FFFFFF"/>
                </a:solidFill>
              </a:rPr>
              <a:pPr eaLnBrk="1" hangingPunct="1"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14957C4-03A7-4E4E-B099-5C47C8C6A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/>
              <a:t>Sequence of Statements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B2B356B-4067-485B-A42E-6A0C4FB6F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7616" y="18288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sequence of statements, compute their complexity functions individually and add them up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is O(n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O(n) +O(1) = O(n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5" name="Slide Number Placeholder 4">
            <a:extLst>
              <a:ext uri="{FF2B5EF4-FFF2-40B4-BE49-F238E27FC236}">
                <a16:creationId xmlns:a16="http://schemas.microsoft.com/office/drawing/2014/main" id="{4FB78F3D-D430-42EB-8398-263716E8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49828-10AF-43C1-9FC3-054CD4869576}" type="slidenum">
              <a:rPr lang="en-US" altLang="en-US">
                <a:solidFill>
                  <a:srgbClr val="FFFFFF"/>
                </a:solidFill>
              </a:rPr>
              <a:pPr eaLnBrk="1" hangingPunct="1"/>
              <a:t>40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37836899-8C5E-4EE4-BD5C-88ACD8B7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0475"/>
            <a:ext cx="7116763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65908"/>
            <a:ext cx="7886700" cy="38707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Example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90689"/>
            <a:ext cx="3886742" cy="13432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78" y="3276600"/>
            <a:ext cx="401058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AB3916F-928C-470F-BD65-47EFF8A56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200" b="1" cap="none"/>
              <a:t>RUNNING TIME OF AN ALGORITHM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31A376A-B54E-4AA3-B34E-A364BF01A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19812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upon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Nature of Input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time grows with size of input, so running time of an algorithm is usually measured as function of input size.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measured in terms of number of steps/primitive operations performed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from machine, OS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30A45F7B-BE3A-469A-B60B-58DA1196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4400" y="5734050"/>
            <a:ext cx="609600" cy="52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55DFB4-8FC8-47EE-852C-120E3F53176F}" type="slidenum">
              <a:rPr lang="en-US" altLang="en-US">
                <a:solidFill>
                  <a:srgbClr val="FFFFFF"/>
                </a:solidFill>
              </a:rPr>
              <a:pPr eaLnBrk="1" hangingPunct="1"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Running time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14698"/>
            <a:ext cx="7886700" cy="41731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running time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8" y="1825625"/>
            <a:ext cx="7528904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3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Running time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39" y="1825625"/>
            <a:ext cx="7637721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Running time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77803"/>
            <a:ext cx="7886700" cy="36469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C76-B212-454A-AC51-E3E5052BE86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6156</TotalTime>
  <Words>1296</Words>
  <Application>Microsoft Office PowerPoint</Application>
  <PresentationFormat>On-screen Show (4:3)</PresentationFormat>
  <Paragraphs>317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 Complexity Analysis Lecture 3</vt:lpstr>
      <vt:lpstr>Algorithm Definition </vt:lpstr>
      <vt:lpstr>Good Algorithms? </vt:lpstr>
      <vt:lpstr>Factors</vt:lpstr>
      <vt:lpstr>RUNNING TIME OF AN ALGORITHM</vt:lpstr>
      <vt:lpstr>Calculate Running time</vt:lpstr>
      <vt:lpstr>Calculate running time</vt:lpstr>
      <vt:lpstr>Calculate Running time</vt:lpstr>
      <vt:lpstr>Calculate Running time</vt:lpstr>
      <vt:lpstr>Experiment Evaluation of Running time</vt:lpstr>
      <vt:lpstr>Limitations of experiment</vt:lpstr>
      <vt:lpstr>Theoretical Analysis of Running Time</vt:lpstr>
      <vt:lpstr>Analyzing  an Algorithm-Operations</vt:lpstr>
      <vt:lpstr>Simple Example (1) </vt:lpstr>
      <vt:lpstr>Simple Example (2) </vt:lpstr>
      <vt:lpstr>Simple Example (3) Growth of 5n+3 </vt:lpstr>
      <vt:lpstr>Growth Rate</vt:lpstr>
      <vt:lpstr>Growth rate</vt:lpstr>
      <vt:lpstr>Constant Factors</vt:lpstr>
      <vt:lpstr>Growth Rate- Example</vt:lpstr>
      <vt:lpstr>Growth rate Example</vt:lpstr>
      <vt:lpstr>Growth Rate-Example</vt:lpstr>
      <vt:lpstr>Constant Factors</vt:lpstr>
      <vt:lpstr>Simple Example (2) </vt:lpstr>
      <vt:lpstr>What Dominates in Previous Example? </vt:lpstr>
      <vt:lpstr>Asymptotic Complexity </vt:lpstr>
      <vt:lpstr>COMPARING FUNCTIONS: ASYMPTOTIC NOTATION</vt:lpstr>
      <vt:lpstr>Big Oh Notation [1] </vt:lpstr>
      <vt:lpstr>Big-Oh Notation -Example</vt:lpstr>
      <vt:lpstr>Example (2): Comparing Functions </vt:lpstr>
      <vt:lpstr>Comparing Functions </vt:lpstr>
      <vt:lpstr>Big-Oh Notation </vt:lpstr>
      <vt:lpstr>Which Notation do we use?</vt:lpstr>
      <vt:lpstr>Performance Classification</vt:lpstr>
      <vt:lpstr>Standard Analysis Techniques </vt:lpstr>
      <vt:lpstr>Constant time statements </vt:lpstr>
      <vt:lpstr>Analyzing Loops[1]</vt:lpstr>
      <vt:lpstr>Analyzing Loops[2] </vt:lpstr>
      <vt:lpstr>Analyzing Nested Loops[1]</vt:lpstr>
      <vt:lpstr>Sequence of Statements</vt:lpstr>
      <vt:lpstr>Final Notes</vt:lpstr>
      <vt:lpstr>Practice Example</vt:lpstr>
    </vt:vector>
  </TitlesOfParts>
  <Company>BabulIlslam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Lecture-1:Introduction</dc:title>
  <dc:creator>zahoor</dc:creator>
  <cp:lastModifiedBy>user</cp:lastModifiedBy>
  <cp:revision>95</cp:revision>
  <dcterms:created xsi:type="dcterms:W3CDTF">2006-02-06T04:50:29Z</dcterms:created>
  <dcterms:modified xsi:type="dcterms:W3CDTF">2023-08-30T05:53:11Z</dcterms:modified>
</cp:coreProperties>
</file>