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37"/>
  </p:notesMasterIdLst>
  <p:sldIdLst>
    <p:sldId id="256" r:id="rId2"/>
    <p:sldId id="297" r:id="rId3"/>
    <p:sldId id="267" r:id="rId4"/>
    <p:sldId id="295" r:id="rId5"/>
    <p:sldId id="298" r:id="rId6"/>
    <p:sldId id="299" r:id="rId7"/>
    <p:sldId id="300" r:id="rId8"/>
    <p:sldId id="301" r:id="rId9"/>
    <p:sldId id="303" r:id="rId10"/>
    <p:sldId id="305" r:id="rId11"/>
    <p:sldId id="306" r:id="rId12"/>
    <p:sldId id="307" r:id="rId13"/>
    <p:sldId id="308" r:id="rId14"/>
    <p:sldId id="309" r:id="rId15"/>
    <p:sldId id="310" r:id="rId16"/>
    <p:sldId id="312" r:id="rId17"/>
    <p:sldId id="313" r:id="rId18"/>
    <p:sldId id="315" r:id="rId19"/>
    <p:sldId id="316" r:id="rId20"/>
    <p:sldId id="317" r:id="rId21"/>
    <p:sldId id="318" r:id="rId22"/>
    <p:sldId id="319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44" autoAdjust="0"/>
  </p:normalViewPr>
  <p:slideViewPr>
    <p:cSldViewPr>
      <p:cViewPr varScale="1">
        <p:scale>
          <a:sx n="78" d="100"/>
          <a:sy n="78" d="100"/>
        </p:scale>
        <p:origin x="9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5606B22-D333-4CD3-BEBB-F48F5D3FC0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7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51F29-B7F8-44E9-8897-E4B72610986D}" type="slidenum">
              <a:rPr lang="en-GB">
                <a:latin typeface="Arial" charset="0"/>
              </a:rPr>
              <a:pPr/>
              <a:t>1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39CD69-0E92-48B7-95B5-8E8BAD3E521E}" type="slidenum">
              <a:rPr lang="en-GB">
                <a:latin typeface="Arial" charset="0"/>
              </a:rPr>
              <a:pPr/>
              <a:t>15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AC9CD-98AA-431F-8632-63B71A391229}" type="slidenum">
              <a:rPr lang="en-GB">
                <a:latin typeface="Arial" charset="0"/>
              </a:rPr>
              <a:pPr/>
              <a:t>16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16C73-2CCC-4618-A9F0-D3ED4A466B7C}" type="slidenum">
              <a:rPr lang="en-US">
                <a:latin typeface="Trebuchet MS" pitchFamily="34" charset="0"/>
              </a:rPr>
              <a:pPr/>
              <a:t>17</a:t>
            </a:fld>
            <a:endParaRPr lang="en-US">
              <a:latin typeface="Trebuchet MS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53EC6-813A-4794-B1F1-82361B8FB755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DD2E0-A961-409D-80C6-C89BC61DAEAE}" type="slidenum">
              <a:rPr lang="en-GB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BCA0B-BA0E-4B55-AE31-AB14DF4ED27D}" type="slidenum">
              <a:rPr lang="en-GB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CF97-EC35-48AC-B79D-9444E0FE166B}" type="slidenum">
              <a:rPr lang="en-GB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41A12-E8C7-4FB6-B64C-C02103DB03DF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2BB40-0147-45F8-BD22-3A4B873096B1}" type="slidenum">
              <a:rPr lang="en-GB">
                <a:latin typeface="Arial" charset="0"/>
              </a:rPr>
              <a:pPr/>
              <a:t>3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253205-555D-42F0-BB4E-408FA321C293}" type="slidenum">
              <a:rPr lang="en-GB">
                <a:latin typeface="Arial" charset="0"/>
              </a:rPr>
              <a:pPr/>
              <a:t>4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AD86D-AC61-4529-80DF-3F164C6E25F4}" type="slidenum">
              <a:rPr lang="en-GB">
                <a:latin typeface="Arial" charset="0"/>
              </a:rPr>
              <a:pPr/>
              <a:t>5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67FDD-7E56-4E8D-AA12-BBE97E424F52}" type="slidenum">
              <a:rPr lang="en-US">
                <a:latin typeface="Trebuchet MS" pitchFamily="34" charset="0"/>
              </a:rPr>
              <a:pPr/>
              <a:t>6</a:t>
            </a:fld>
            <a:endParaRPr lang="en-US">
              <a:latin typeface="Trebuchet MS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CE7BF-21F3-4396-B32E-39496DB01AD9}" type="slidenum">
              <a:rPr lang="en-GB">
                <a:latin typeface="Arial" charset="0"/>
              </a:rPr>
              <a:pPr/>
              <a:t>7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  <a:ea typeface="ＭＳ Ｐゴシック" pitchFamily="34" charset="-128"/>
              </a:rPr>
              <a:t>A complete binary tree with nodes </a:t>
            </a:r>
            <a:r>
              <a:rPr lang="en-US" i="1" dirty="0">
                <a:latin typeface="Times New Roman" pitchFamily="18" charset="0"/>
                <a:ea typeface="ＭＳ Ｐゴシック" pitchFamily="34" charset="-128"/>
              </a:rPr>
              <a:t>n</a:t>
            </a:r>
            <a:r>
              <a:rPr lang="en-US" dirty="0">
                <a:latin typeface="Times New Roman" pitchFamily="18" charset="0"/>
                <a:ea typeface="ＭＳ Ｐゴシック" pitchFamily="34" charset="-128"/>
              </a:rPr>
              <a:t> has height O(log</a:t>
            </a:r>
            <a:r>
              <a:rPr lang="en-US" baseline="-25000" dirty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en-US" i="1" dirty="0">
                <a:latin typeface="Times New Roman" pitchFamily="18" charset="0"/>
                <a:ea typeface="ＭＳ Ｐゴシック" pitchFamily="34" charset="-128"/>
              </a:rPr>
              <a:t>n</a:t>
            </a:r>
            <a:r>
              <a:rPr lang="en-US" dirty="0">
                <a:latin typeface="Times New Roman" pitchFamily="18" charset="0"/>
                <a:ea typeface="ＭＳ Ｐゴシック" pitchFamily="34" charset="-128"/>
              </a:rPr>
              <a:t>)</a:t>
            </a:r>
          </a:p>
          <a:p>
            <a:endParaRPr lang="fr-FR" dirty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27401-71EF-49CD-99E6-2C5D0B38DCDF}" type="slidenum">
              <a:rPr lang="en-GB">
                <a:latin typeface="Arial" charset="0"/>
              </a:rPr>
              <a:pPr/>
              <a:t>8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A18D2-5949-4B92-82C7-A76347623848}" type="slidenum">
              <a:rPr lang="en-GB">
                <a:latin typeface="Arial" charset="0"/>
              </a:rPr>
              <a:pPr/>
              <a:t>11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>
                <a:ea typeface="ＭＳ Ｐゴシック" pitchFamily="34" charset="-128"/>
              </a:rPr>
              <a:t>What size array is required for a tree of depth </a:t>
            </a:r>
            <a:r>
              <a:rPr lang="en-US" sz="2000" i="1">
                <a:ea typeface="ＭＳ Ｐゴシック" pitchFamily="34" charset="-128"/>
              </a:rPr>
              <a:t>h?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>
                <a:ea typeface="ＭＳ Ｐゴシック" pitchFamily="34" charset="-128"/>
              </a:rPr>
              <a:t>we need array of 2</a:t>
            </a:r>
            <a:r>
              <a:rPr lang="en-US" sz="1600" i="1" baseline="30000">
                <a:ea typeface="ＭＳ Ｐゴシック" pitchFamily="34" charset="-128"/>
              </a:rPr>
              <a:t>h</a:t>
            </a:r>
            <a:r>
              <a:rPr lang="en-US" sz="1600" baseline="30000">
                <a:ea typeface="ＭＳ Ｐゴシック" pitchFamily="34" charset="-128"/>
              </a:rPr>
              <a:t>+1</a:t>
            </a:r>
            <a:r>
              <a:rPr lang="en-US" sz="1600">
                <a:ea typeface="ＭＳ Ｐゴシック" pitchFamily="34" charset="-128"/>
              </a:rPr>
              <a:t>-1 cells</a:t>
            </a:r>
            <a:endParaRPr lang="en-US" sz="1600" i="1">
              <a:ea typeface="ＭＳ Ｐゴシック" pitchFamily="34" charset="-128"/>
            </a:endParaRPr>
          </a:p>
          <a:p>
            <a:endParaRPr lang="fr-FR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862F8-6158-4186-947D-7DAB510F0272}" type="slidenum">
              <a:rPr lang="en-GB">
                <a:latin typeface="Arial" charset="0"/>
              </a:rPr>
              <a:pPr/>
              <a:t>12</a:t>
            </a:fld>
            <a:endParaRPr lang="en-GB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">
            <a:extLst>
              <a:ext uri="{FF2B5EF4-FFF2-40B4-BE49-F238E27FC236}">
                <a16:creationId xmlns:a16="http://schemas.microsoft.com/office/drawing/2014/main" id="{DED8D5B0-C245-4A6D-9501-6D144794BD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E73674E-563C-4E07-856E-5B09451ADA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64652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C178CC7-7CE5-43F1-90B5-3C33DBFAD4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B6F9E28F-06EC-4D04-9CB6-F02809F82E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0153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>
            <a:extLst>
              <a:ext uri="{FF2B5EF4-FFF2-40B4-BE49-F238E27FC236}">
                <a16:creationId xmlns:a16="http://schemas.microsoft.com/office/drawing/2014/main" id="{9908AA09-C8EF-4B09-8A39-78C12DA7D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233E362-C16A-4056-BA0C-D676DCC327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66743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44958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5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4" r:id="rId3" imgW="71848" imgH="44334" progId="">
                  <p:embed/>
                </p:oleObj>
              </mc:Choice>
              <mc:Fallback>
                <p:oleObj r:id="rId3" imgW="71848" imgH="4433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Trees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BA281E-8F93-4EFD-8CFA-687586E1F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A281E-8F93-4EFD-8CFA-687586E1F0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6EBB679-05F3-4733-B8A8-8C4C897361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7E3D32C-14FC-4D36-BF65-6FCAD90C7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38331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">
            <a:extLst>
              <a:ext uri="{FF2B5EF4-FFF2-40B4-BE49-F238E27FC236}">
                <a16:creationId xmlns:a16="http://schemas.microsoft.com/office/drawing/2014/main" id="{EF2AAA76-F90C-4691-B106-594D07ECA2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A268004-0D92-4451-B8AE-2A8DE1032C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6001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7C07FDE-80B6-4EFA-AE79-A5C4AEC688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749B2B5-FB9A-4F18-866A-8862C0D3F6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0888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8943209F-81CA-40C1-AE36-FF0C0D722F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FC92E7ED-8971-4B6A-8BBD-15E90B3649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83331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EE2CBC6-659F-443B-9037-05E286BC88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958DF38-1B5F-4ECC-AAA8-053D5986A1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124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BC66A172-DAE8-4B16-B17F-6C1919EDEF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FBB44B38-1863-4DDF-B0B7-019C2572E2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69339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8A9AF1C-4F08-46C9-848D-0DC63C17DD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637388B-EF55-40BC-8A76-FD82C6C30F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99965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7">
            <a:extLst>
              <a:ext uri="{FF2B5EF4-FFF2-40B4-BE49-F238E27FC236}">
                <a16:creationId xmlns:a16="http://schemas.microsoft.com/office/drawing/2014/main" id="{8B6865D0-D6CB-4BC9-84F5-E0CA461077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74C2B97-734A-43EB-8F90-D3057C2026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0666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559365E-134E-4F0B-BACF-AD3509793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>
            <a:extLst>
              <a:ext uri="{FF2B5EF4-FFF2-40B4-BE49-F238E27FC236}">
                <a16:creationId xmlns:a16="http://schemas.microsoft.com/office/drawing/2014/main" id="{51893BEF-AB7A-471C-A383-5AB7061639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ea typeface="ＭＳ Ｐゴシック" charset="0"/>
              </a:rPr>
              <a:t>FAST, National University of Computer and Emerging Sciences, Islamabad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725DFA4-13A9-41FB-99F0-946D818597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4064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404334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58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52400" y="3962400"/>
            <a:ext cx="8458200" cy="3124200"/>
          </a:xfrm>
          <a:extLst>
            <a:ext uri="{FAA26D3D-D897-4be2-8F04-BA451C77F1D7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TrEES</a:t>
            </a:r>
            <a:endParaRPr lang="en-US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9144000" cy="8382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Tree ADT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9144000" cy="51054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Objects: any type of objects can be stored in a tree</a:t>
            </a:r>
            <a:endParaRPr lang="en-US" sz="800" dirty="0">
              <a:ea typeface="ＭＳ Ｐゴシック" pitchFamily="34" charset="-128"/>
            </a:endParaRPr>
          </a:p>
          <a:p>
            <a:endParaRPr lang="en-US" sz="8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accessor methods</a:t>
            </a:r>
          </a:p>
          <a:p>
            <a:pPr lvl="1"/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root() </a:t>
            </a:r>
            <a:r>
              <a:rPr lang="en-US" dirty="0">
                <a:ea typeface="ＭＳ Ｐゴシック" pitchFamily="34" charset="-128"/>
              </a:rPr>
              <a:t>– return the root of the tree</a:t>
            </a:r>
          </a:p>
          <a:p>
            <a:pPr lvl="1"/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parent(p) – </a:t>
            </a:r>
            <a:r>
              <a:rPr lang="en-US" dirty="0">
                <a:ea typeface="ＭＳ Ｐゴシック" pitchFamily="34" charset="-128"/>
              </a:rPr>
              <a:t> return the parent of a node</a:t>
            </a:r>
          </a:p>
          <a:p>
            <a:pPr lvl="1"/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children(p) – </a:t>
            </a:r>
            <a:r>
              <a:rPr lang="en-US" dirty="0">
                <a:ea typeface="ＭＳ Ｐゴシック" pitchFamily="34" charset="-128"/>
              </a:rPr>
              <a:t>returns the children of a node</a:t>
            </a:r>
          </a:p>
          <a:p>
            <a:r>
              <a:rPr lang="en-US" dirty="0">
                <a:ea typeface="ＭＳ Ｐゴシック" pitchFamily="34" charset="-128"/>
              </a:rPr>
              <a:t>query methods</a:t>
            </a:r>
          </a:p>
          <a:p>
            <a:pPr lvl="1"/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size() – </a:t>
            </a:r>
            <a:r>
              <a:rPr lang="en-US" dirty="0">
                <a:ea typeface="ＭＳ Ｐゴシック" pitchFamily="34" charset="-128"/>
              </a:rPr>
              <a:t>returns the number of nodes in the tree</a:t>
            </a:r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 </a:t>
            </a:r>
          </a:p>
          <a:p>
            <a:pPr lvl="1"/>
            <a:r>
              <a:rPr lang="en-US" dirty="0" err="1">
                <a:solidFill>
                  <a:srgbClr val="3B853E"/>
                </a:solidFill>
                <a:ea typeface="ＭＳ Ｐゴシック" pitchFamily="34" charset="-128"/>
              </a:rPr>
              <a:t>isEmpty</a:t>
            </a:r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() -  </a:t>
            </a:r>
            <a:r>
              <a:rPr lang="en-US" dirty="0">
                <a:ea typeface="ＭＳ Ｐゴシック" pitchFamily="34" charset="-128"/>
              </a:rPr>
              <a:t>returns true if the tree is empty</a:t>
            </a:r>
          </a:p>
          <a:p>
            <a:pPr lvl="1"/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elements() – </a:t>
            </a:r>
            <a:r>
              <a:rPr lang="en-US" dirty="0">
                <a:ea typeface="ＭＳ Ｐゴシック" pitchFamily="34" charset="-128"/>
              </a:rPr>
              <a:t>returns all elements</a:t>
            </a:r>
            <a:endParaRPr lang="en-US" dirty="0">
              <a:solidFill>
                <a:srgbClr val="3B853E"/>
              </a:solidFill>
              <a:ea typeface="ＭＳ Ｐゴシック" pitchFamily="34" charset="-128"/>
            </a:endParaRPr>
          </a:p>
          <a:p>
            <a:pPr lvl="1"/>
            <a:r>
              <a:rPr lang="en-US" dirty="0" err="1">
                <a:solidFill>
                  <a:srgbClr val="3B853E"/>
                </a:solidFill>
                <a:ea typeface="ＭＳ Ｐゴシック" pitchFamily="34" charset="-128"/>
              </a:rPr>
              <a:t>isRoot</a:t>
            </a:r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(p)</a:t>
            </a:r>
          </a:p>
          <a:p>
            <a:r>
              <a:rPr lang="en-US" dirty="0">
                <a:ea typeface="ＭＳ Ｐゴシック" pitchFamily="34" charset="-128"/>
              </a:rPr>
              <a:t>other methods</a:t>
            </a:r>
          </a:p>
          <a:p>
            <a:pPr lvl="1" eaLnBrk="1" hangingPunct="1"/>
            <a:r>
              <a:rPr lang="en-US" dirty="0">
                <a:solidFill>
                  <a:srgbClr val="3B853E"/>
                </a:solidFill>
                <a:ea typeface="ＭＳ Ｐゴシック" pitchFamily="34" charset="-128"/>
              </a:rPr>
              <a:t>Tree traversal, Node addition/deletion, create/destroy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endParaRPr lang="en-US" dirty="0">
              <a:solidFill>
                <a:srgbClr val="3B853E"/>
              </a:solidFill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729" y="12192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Trees Storage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9144000" cy="5105400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Array based implementation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Linked List based implementation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Tree: contiguous storage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9144000" cy="5105400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Value in root node stored first, followed by left child, then right child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Each successive level in the tree stored left to right;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Children of any given node </a:t>
            </a:r>
            <a:r>
              <a:rPr lang="en-US" sz="2000" i="1" dirty="0">
                <a:cs typeface="+mn-cs"/>
              </a:rPr>
              <a:t>n</a:t>
            </a:r>
            <a:r>
              <a:rPr lang="en-US" sz="2000" dirty="0">
                <a:cs typeface="+mn-cs"/>
              </a:rPr>
              <a:t> is stored in cells </a:t>
            </a:r>
            <a:r>
              <a:rPr lang="en-US" sz="2000" i="1" dirty="0">
                <a:cs typeface="+mn-cs"/>
              </a:rPr>
              <a:t>2n</a:t>
            </a:r>
            <a:r>
              <a:rPr lang="en-US" sz="2000" dirty="0">
                <a:cs typeface="+mn-cs"/>
              </a:rPr>
              <a:t> and </a:t>
            </a:r>
            <a:r>
              <a:rPr lang="en-US" sz="2000" i="1" dirty="0">
                <a:cs typeface="+mn-cs"/>
              </a:rPr>
              <a:t>2n + 1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i="1" dirty="0">
                <a:cs typeface="+mn-cs"/>
              </a:rPr>
              <a:t> </a:t>
            </a:r>
            <a:r>
              <a:rPr lang="en-US" sz="2000" u="sng" dirty="0">
                <a:cs typeface="+mn-cs"/>
              </a:rPr>
              <a:t>(If array index starts at 1)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What if it starts at 0?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600" i="1" u="sng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Storage allocated for full tree, even if many nodes empty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What size array is required for a tree of depth </a:t>
            </a:r>
            <a:r>
              <a:rPr lang="en-US" sz="2000" i="1" dirty="0">
                <a:cs typeface="+mn-cs"/>
              </a:rPr>
              <a:t>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16"/>
          <p:cNvSpPr>
            <a:spLocks noChangeShapeType="1"/>
          </p:cNvSpPr>
          <p:nvPr/>
        </p:nvSpPr>
        <p:spPr bwMode="auto">
          <a:xfrm>
            <a:off x="5938838" y="3127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Line 17"/>
          <p:cNvSpPr>
            <a:spLocks noChangeShapeType="1"/>
          </p:cNvSpPr>
          <p:nvPr/>
        </p:nvSpPr>
        <p:spPr bwMode="auto">
          <a:xfrm>
            <a:off x="5938838" y="35194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18"/>
          <p:cNvSpPr>
            <a:spLocks noChangeShapeType="1"/>
          </p:cNvSpPr>
          <p:nvPr/>
        </p:nvSpPr>
        <p:spPr bwMode="auto">
          <a:xfrm>
            <a:off x="5938838" y="39100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19"/>
          <p:cNvSpPr>
            <a:spLocks noChangeShapeType="1"/>
          </p:cNvSpPr>
          <p:nvPr/>
        </p:nvSpPr>
        <p:spPr bwMode="auto">
          <a:xfrm>
            <a:off x="5938838" y="4318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20"/>
          <p:cNvSpPr>
            <a:spLocks noChangeShapeType="1"/>
          </p:cNvSpPr>
          <p:nvPr/>
        </p:nvSpPr>
        <p:spPr bwMode="auto">
          <a:xfrm>
            <a:off x="5938838" y="47117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21"/>
          <p:cNvSpPr>
            <a:spLocks noChangeShapeType="1"/>
          </p:cNvSpPr>
          <p:nvPr/>
        </p:nvSpPr>
        <p:spPr bwMode="auto">
          <a:xfrm>
            <a:off x="5938838" y="51006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22"/>
          <p:cNvSpPr>
            <a:spLocks noChangeShapeType="1"/>
          </p:cNvSpPr>
          <p:nvPr/>
        </p:nvSpPr>
        <p:spPr bwMode="auto">
          <a:xfrm>
            <a:off x="5938838" y="5491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23"/>
          <p:cNvSpPr>
            <a:spLocks noChangeShapeType="1"/>
          </p:cNvSpPr>
          <p:nvPr/>
        </p:nvSpPr>
        <p:spPr bwMode="auto">
          <a:xfrm>
            <a:off x="5938838" y="5881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24"/>
          <p:cNvSpPr>
            <a:spLocks noChangeShapeType="1"/>
          </p:cNvSpPr>
          <p:nvPr/>
        </p:nvSpPr>
        <p:spPr bwMode="auto">
          <a:xfrm>
            <a:off x="5938838" y="6272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Rectangle 25"/>
          <p:cNvSpPr>
            <a:spLocks noChangeArrowheads="1"/>
          </p:cNvSpPr>
          <p:nvPr/>
        </p:nvSpPr>
        <p:spPr bwMode="auto">
          <a:xfrm>
            <a:off x="5943600" y="2743200"/>
            <a:ext cx="855663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/>
          </a:p>
        </p:txBody>
      </p:sp>
      <p:sp>
        <p:nvSpPr>
          <p:cNvPr id="51212" name="Rectangle 26"/>
          <p:cNvSpPr>
            <a:spLocks noChangeArrowheads="1"/>
          </p:cNvSpPr>
          <p:nvPr/>
        </p:nvSpPr>
        <p:spPr bwMode="auto">
          <a:xfrm>
            <a:off x="5110163" y="2590800"/>
            <a:ext cx="52863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[9]</a:t>
            </a:r>
          </a:p>
        </p:txBody>
      </p:sp>
      <p:sp>
        <p:nvSpPr>
          <p:cNvPr id="51213" name="Rectangle 27"/>
          <p:cNvSpPr>
            <a:spLocks noChangeArrowheads="1"/>
          </p:cNvSpPr>
          <p:nvPr/>
        </p:nvSpPr>
        <p:spPr bwMode="auto">
          <a:xfrm>
            <a:off x="6124575" y="2590800"/>
            <a:ext cx="42386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I</a:t>
            </a:r>
          </a:p>
        </p:txBody>
      </p:sp>
      <p:grpSp>
        <p:nvGrpSpPr>
          <p:cNvPr id="51214" name="Group 47"/>
          <p:cNvGrpSpPr>
            <a:grpSpLocks/>
          </p:cNvGrpSpPr>
          <p:nvPr/>
        </p:nvGrpSpPr>
        <p:grpSpPr bwMode="auto">
          <a:xfrm>
            <a:off x="2362200" y="990600"/>
            <a:ext cx="571500" cy="569913"/>
            <a:chOff x="4229" y="1348"/>
            <a:chExt cx="360" cy="359"/>
          </a:xfrm>
        </p:grpSpPr>
        <p:sp>
          <p:nvSpPr>
            <p:cNvPr id="51249" name="Oval 4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50" name="Rectangle 49"/>
            <p:cNvSpPr>
              <a:spLocks noChangeArrowheads="1"/>
            </p:cNvSpPr>
            <p:nvPr/>
          </p:nvSpPr>
          <p:spPr bwMode="auto">
            <a:xfrm>
              <a:off x="4298" y="1401"/>
              <a:ext cx="2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A</a:t>
              </a:r>
            </a:p>
          </p:txBody>
        </p:sp>
      </p:grpSp>
      <p:grpSp>
        <p:nvGrpSpPr>
          <p:cNvPr id="51215" name="Group 50"/>
          <p:cNvGrpSpPr>
            <a:grpSpLocks/>
          </p:cNvGrpSpPr>
          <p:nvPr/>
        </p:nvGrpSpPr>
        <p:grpSpPr bwMode="auto">
          <a:xfrm>
            <a:off x="1392238" y="2132013"/>
            <a:ext cx="571500" cy="569912"/>
            <a:chOff x="3618" y="2067"/>
            <a:chExt cx="360" cy="359"/>
          </a:xfrm>
        </p:grpSpPr>
        <p:sp>
          <p:nvSpPr>
            <p:cNvPr id="51247" name="Oval 5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48" name="Rectangle 52"/>
            <p:cNvSpPr>
              <a:spLocks noChangeArrowheads="1"/>
            </p:cNvSpPr>
            <p:nvPr/>
          </p:nvSpPr>
          <p:spPr bwMode="auto">
            <a:xfrm>
              <a:off x="3687" y="2120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51216" name="Line 53"/>
          <p:cNvSpPr>
            <a:spLocks noChangeShapeType="1"/>
          </p:cNvSpPr>
          <p:nvPr/>
        </p:nvSpPr>
        <p:spPr bwMode="auto">
          <a:xfrm flipH="1">
            <a:off x="1690688" y="1481138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17" name="Group 54"/>
          <p:cNvGrpSpPr>
            <a:grpSpLocks/>
          </p:cNvGrpSpPr>
          <p:nvPr/>
        </p:nvGrpSpPr>
        <p:grpSpPr bwMode="auto">
          <a:xfrm>
            <a:off x="3282950" y="2165350"/>
            <a:ext cx="571500" cy="569913"/>
            <a:chOff x="4809" y="2088"/>
            <a:chExt cx="360" cy="359"/>
          </a:xfrm>
        </p:grpSpPr>
        <p:sp>
          <p:nvSpPr>
            <p:cNvPr id="51245" name="Oval 5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46" name="Rectangle 56"/>
            <p:cNvSpPr>
              <a:spLocks noChangeArrowheads="1"/>
            </p:cNvSpPr>
            <p:nvPr/>
          </p:nvSpPr>
          <p:spPr bwMode="auto">
            <a:xfrm>
              <a:off x="4878" y="2141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C</a:t>
              </a:r>
            </a:p>
          </p:txBody>
        </p:sp>
      </p:grpSp>
      <p:grpSp>
        <p:nvGrpSpPr>
          <p:cNvPr id="51218" name="Group 57"/>
          <p:cNvGrpSpPr>
            <a:grpSpLocks/>
          </p:cNvGrpSpPr>
          <p:nvPr/>
        </p:nvGrpSpPr>
        <p:grpSpPr bwMode="auto">
          <a:xfrm>
            <a:off x="3792538" y="3238500"/>
            <a:ext cx="571500" cy="569913"/>
            <a:chOff x="5130" y="2764"/>
            <a:chExt cx="360" cy="359"/>
          </a:xfrm>
        </p:grpSpPr>
        <p:sp>
          <p:nvSpPr>
            <p:cNvPr id="51243" name="Oval 5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44" name="Rectangle 59"/>
            <p:cNvSpPr>
              <a:spLocks noChangeArrowheads="1"/>
            </p:cNvSpPr>
            <p:nvPr/>
          </p:nvSpPr>
          <p:spPr bwMode="auto">
            <a:xfrm>
              <a:off x="5199" y="2817"/>
              <a:ext cx="2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G</a:t>
              </a:r>
            </a:p>
          </p:txBody>
        </p:sp>
      </p:grpSp>
      <p:sp>
        <p:nvSpPr>
          <p:cNvPr id="51219" name="Line 60"/>
          <p:cNvSpPr>
            <a:spLocks noChangeShapeType="1"/>
          </p:cNvSpPr>
          <p:nvPr/>
        </p:nvSpPr>
        <p:spPr bwMode="auto">
          <a:xfrm>
            <a:off x="3733800" y="2724150"/>
            <a:ext cx="287338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20" name="Group 61"/>
          <p:cNvGrpSpPr>
            <a:grpSpLocks/>
          </p:cNvGrpSpPr>
          <p:nvPr/>
        </p:nvGrpSpPr>
        <p:grpSpPr bwMode="auto">
          <a:xfrm>
            <a:off x="1920875" y="3287713"/>
            <a:ext cx="571500" cy="569912"/>
            <a:chOff x="3951" y="2795"/>
            <a:chExt cx="360" cy="359"/>
          </a:xfrm>
        </p:grpSpPr>
        <p:sp>
          <p:nvSpPr>
            <p:cNvPr id="51241" name="Oval 6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42" name="Rectangle 63"/>
            <p:cNvSpPr>
              <a:spLocks noChangeArrowheads="1"/>
            </p:cNvSpPr>
            <p:nvPr/>
          </p:nvSpPr>
          <p:spPr bwMode="auto">
            <a:xfrm>
              <a:off x="4020" y="2848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51221" name="Group 64"/>
          <p:cNvGrpSpPr>
            <a:grpSpLocks/>
          </p:cNvGrpSpPr>
          <p:nvPr/>
        </p:nvGrpSpPr>
        <p:grpSpPr bwMode="auto">
          <a:xfrm>
            <a:off x="1462088" y="4495800"/>
            <a:ext cx="571500" cy="569913"/>
            <a:chOff x="3662" y="3556"/>
            <a:chExt cx="360" cy="359"/>
          </a:xfrm>
        </p:grpSpPr>
        <p:sp>
          <p:nvSpPr>
            <p:cNvPr id="51239" name="Oval 6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40" name="Rectangle 66"/>
            <p:cNvSpPr>
              <a:spLocks noChangeArrowheads="1"/>
            </p:cNvSpPr>
            <p:nvPr/>
          </p:nvSpPr>
          <p:spPr bwMode="auto">
            <a:xfrm>
              <a:off x="3731" y="3609"/>
              <a:ext cx="1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I</a:t>
              </a:r>
            </a:p>
          </p:txBody>
        </p:sp>
      </p:grpSp>
      <p:sp>
        <p:nvSpPr>
          <p:cNvPr id="51222" name="Line 67"/>
          <p:cNvSpPr>
            <a:spLocks noChangeShapeType="1"/>
          </p:cNvSpPr>
          <p:nvPr/>
        </p:nvSpPr>
        <p:spPr bwMode="auto">
          <a:xfrm>
            <a:off x="1317625" y="3878263"/>
            <a:ext cx="4238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23" name="Group 68"/>
          <p:cNvGrpSpPr>
            <a:grpSpLocks/>
          </p:cNvGrpSpPr>
          <p:nvPr/>
        </p:nvGrpSpPr>
        <p:grpSpPr bwMode="auto">
          <a:xfrm>
            <a:off x="931863" y="3270250"/>
            <a:ext cx="571500" cy="569913"/>
            <a:chOff x="3328" y="2784"/>
            <a:chExt cx="360" cy="359"/>
          </a:xfrm>
        </p:grpSpPr>
        <p:sp>
          <p:nvSpPr>
            <p:cNvPr id="51237" name="Oval 6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38" name="Rectangle 70"/>
            <p:cNvSpPr>
              <a:spLocks noChangeArrowheads="1"/>
            </p:cNvSpPr>
            <p:nvPr/>
          </p:nvSpPr>
          <p:spPr bwMode="auto">
            <a:xfrm>
              <a:off x="3397" y="2837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51224" name="Group 71"/>
          <p:cNvGrpSpPr>
            <a:grpSpLocks/>
          </p:cNvGrpSpPr>
          <p:nvPr/>
        </p:nvGrpSpPr>
        <p:grpSpPr bwMode="auto">
          <a:xfrm>
            <a:off x="371475" y="4459288"/>
            <a:ext cx="571500" cy="569912"/>
            <a:chOff x="2975" y="3533"/>
            <a:chExt cx="360" cy="359"/>
          </a:xfrm>
        </p:grpSpPr>
        <p:sp>
          <p:nvSpPr>
            <p:cNvPr id="51235" name="Oval 7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36" name="Rectangle 73"/>
            <p:cNvSpPr>
              <a:spLocks noChangeArrowheads="1"/>
            </p:cNvSpPr>
            <p:nvPr/>
          </p:nvSpPr>
          <p:spPr bwMode="auto">
            <a:xfrm>
              <a:off x="3044" y="3586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H</a:t>
              </a:r>
            </a:p>
          </p:txBody>
        </p:sp>
      </p:grpSp>
      <p:grpSp>
        <p:nvGrpSpPr>
          <p:cNvPr id="51225" name="Group 74"/>
          <p:cNvGrpSpPr>
            <a:grpSpLocks/>
          </p:cNvGrpSpPr>
          <p:nvPr/>
        </p:nvGrpSpPr>
        <p:grpSpPr bwMode="auto">
          <a:xfrm>
            <a:off x="2820988" y="3236913"/>
            <a:ext cx="571500" cy="569912"/>
            <a:chOff x="4518" y="2763"/>
            <a:chExt cx="360" cy="359"/>
          </a:xfrm>
        </p:grpSpPr>
        <p:sp>
          <p:nvSpPr>
            <p:cNvPr id="51233" name="Oval 7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1234" name="Rectangle 76"/>
            <p:cNvSpPr>
              <a:spLocks noChangeArrowheads="1"/>
            </p:cNvSpPr>
            <p:nvPr/>
          </p:nvSpPr>
          <p:spPr bwMode="auto">
            <a:xfrm>
              <a:off x="4587" y="2816"/>
              <a:ext cx="2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ea typeface="PMingLiU" pitchFamily="18" charset="-120"/>
                </a:rPr>
                <a:t>F</a:t>
              </a:r>
            </a:p>
          </p:txBody>
        </p:sp>
      </p:grpSp>
      <p:sp>
        <p:nvSpPr>
          <p:cNvPr id="51226" name="Line 77"/>
          <p:cNvSpPr>
            <a:spLocks noChangeShapeType="1"/>
          </p:cNvSpPr>
          <p:nvPr/>
        </p:nvSpPr>
        <p:spPr bwMode="auto">
          <a:xfrm flipH="1">
            <a:off x="3086100" y="2722563"/>
            <a:ext cx="322263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78"/>
          <p:cNvSpPr>
            <a:spLocks noChangeShapeType="1"/>
          </p:cNvSpPr>
          <p:nvPr/>
        </p:nvSpPr>
        <p:spPr bwMode="auto">
          <a:xfrm>
            <a:off x="1776413" y="2671763"/>
            <a:ext cx="3730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79"/>
          <p:cNvSpPr>
            <a:spLocks noChangeShapeType="1"/>
          </p:cNvSpPr>
          <p:nvPr/>
        </p:nvSpPr>
        <p:spPr bwMode="auto">
          <a:xfrm flipH="1">
            <a:off x="1196975" y="265430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Line 80"/>
          <p:cNvSpPr>
            <a:spLocks noChangeShapeType="1"/>
          </p:cNvSpPr>
          <p:nvPr/>
        </p:nvSpPr>
        <p:spPr bwMode="auto">
          <a:xfrm flipH="1">
            <a:off x="652463" y="3860800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81"/>
          <p:cNvSpPr>
            <a:spLocks noChangeShapeType="1"/>
          </p:cNvSpPr>
          <p:nvPr/>
        </p:nvSpPr>
        <p:spPr bwMode="auto">
          <a:xfrm>
            <a:off x="2830513" y="149860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Text Box 82"/>
          <p:cNvSpPr txBox="1">
            <a:spLocks noChangeArrowheads="1"/>
          </p:cNvSpPr>
          <p:nvPr/>
        </p:nvSpPr>
        <p:spPr bwMode="auto">
          <a:xfrm>
            <a:off x="4648200" y="1371600"/>
            <a:ext cx="18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en-US" altLang="zh-TW" sz="2000" b="1">
              <a:solidFill>
                <a:srgbClr val="CC3300"/>
              </a:solidFill>
              <a:ea typeface="PMingLiU" pitchFamily="18" charset="-120"/>
            </a:endParaRPr>
          </a:p>
        </p:txBody>
      </p:sp>
      <p:sp>
        <p:nvSpPr>
          <p:cNvPr id="51232" name="TextBox 49"/>
          <p:cNvSpPr txBox="1">
            <a:spLocks noChangeArrowheads="1"/>
          </p:cNvSpPr>
          <p:nvPr/>
        </p:nvSpPr>
        <p:spPr bwMode="auto">
          <a:xfrm>
            <a:off x="381000" y="533400"/>
            <a:ext cx="4211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complete (almost) binary tree in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4702175" y="1103313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000"/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>
            <a:off x="4695825" y="15525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>
            <a:off x="4695825" y="1944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4695825" y="2335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7"/>
          <p:cNvSpPr>
            <a:spLocks noChangeShapeType="1"/>
          </p:cNvSpPr>
          <p:nvPr/>
        </p:nvSpPr>
        <p:spPr bwMode="auto">
          <a:xfrm>
            <a:off x="4695825" y="27432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8"/>
          <p:cNvSpPr>
            <a:spLocks noChangeShapeType="1"/>
          </p:cNvSpPr>
          <p:nvPr/>
        </p:nvSpPr>
        <p:spPr bwMode="auto">
          <a:xfrm>
            <a:off x="4695825" y="31369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9"/>
          <p:cNvSpPr>
            <a:spLocks noChangeShapeType="1"/>
          </p:cNvSpPr>
          <p:nvPr/>
        </p:nvSpPr>
        <p:spPr bwMode="auto">
          <a:xfrm>
            <a:off x="4695825" y="35258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Line 10"/>
          <p:cNvSpPr>
            <a:spLocks noChangeShapeType="1"/>
          </p:cNvSpPr>
          <p:nvPr/>
        </p:nvSpPr>
        <p:spPr bwMode="auto">
          <a:xfrm>
            <a:off x="4695825" y="39163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1"/>
          <p:cNvSpPr>
            <a:spLocks noChangeShapeType="1"/>
          </p:cNvSpPr>
          <p:nvPr/>
        </p:nvSpPr>
        <p:spPr bwMode="auto">
          <a:xfrm>
            <a:off x="4711700" y="5241925"/>
            <a:ext cx="849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Rectangle 12"/>
          <p:cNvSpPr>
            <a:spLocks noChangeArrowheads="1"/>
          </p:cNvSpPr>
          <p:nvPr/>
        </p:nvSpPr>
        <p:spPr bwMode="auto">
          <a:xfrm>
            <a:off x="4875213" y="1066800"/>
            <a:ext cx="420687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E</a:t>
            </a:r>
          </a:p>
        </p:txBody>
      </p:sp>
      <p:sp>
        <p:nvSpPr>
          <p:cNvPr id="52236" name="Line 13"/>
          <p:cNvSpPr>
            <a:spLocks noChangeShapeType="1"/>
          </p:cNvSpPr>
          <p:nvPr/>
        </p:nvSpPr>
        <p:spPr bwMode="auto">
          <a:xfrm>
            <a:off x="4695825" y="43068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4"/>
          <p:cNvSpPr>
            <a:spLocks noChangeShapeType="1"/>
          </p:cNvSpPr>
          <p:nvPr/>
        </p:nvSpPr>
        <p:spPr bwMode="auto">
          <a:xfrm>
            <a:off x="4695825" y="46974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4073525" y="1082675"/>
            <a:ext cx="700088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>
                <a:ea typeface="PMingLiU" pitchFamily="18" charset="-120"/>
              </a:rPr>
              <a:t>[16]</a:t>
            </a:r>
          </a:p>
        </p:txBody>
      </p:sp>
      <p:grpSp>
        <p:nvGrpSpPr>
          <p:cNvPr id="52239" name="Group 28"/>
          <p:cNvGrpSpPr>
            <a:grpSpLocks/>
          </p:cNvGrpSpPr>
          <p:nvPr/>
        </p:nvGrpSpPr>
        <p:grpSpPr bwMode="auto">
          <a:xfrm>
            <a:off x="3508375" y="1189038"/>
            <a:ext cx="571500" cy="569912"/>
            <a:chOff x="1389" y="1133"/>
            <a:chExt cx="360" cy="359"/>
          </a:xfrm>
        </p:grpSpPr>
        <p:sp>
          <p:nvSpPr>
            <p:cNvPr id="52257" name="Oval 29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2258" name="Rectangle 30"/>
            <p:cNvSpPr>
              <a:spLocks noChangeArrowheads="1"/>
            </p:cNvSpPr>
            <p:nvPr/>
          </p:nvSpPr>
          <p:spPr bwMode="auto">
            <a:xfrm>
              <a:off x="1458" y="1186"/>
              <a:ext cx="2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solidFill>
                    <a:srgbClr val="006600"/>
                  </a:solidFill>
                  <a:ea typeface="PMingLiU" pitchFamily="18" charset="-120"/>
                </a:rPr>
                <a:t>A</a:t>
              </a:r>
            </a:p>
          </p:txBody>
        </p:sp>
      </p:grpSp>
      <p:grpSp>
        <p:nvGrpSpPr>
          <p:cNvPr id="52240" name="Group 31"/>
          <p:cNvGrpSpPr>
            <a:grpSpLocks/>
          </p:cNvGrpSpPr>
          <p:nvPr/>
        </p:nvGrpSpPr>
        <p:grpSpPr bwMode="auto">
          <a:xfrm>
            <a:off x="2897188" y="2092325"/>
            <a:ext cx="571500" cy="569913"/>
            <a:chOff x="1004" y="1702"/>
            <a:chExt cx="360" cy="359"/>
          </a:xfrm>
        </p:grpSpPr>
        <p:sp>
          <p:nvSpPr>
            <p:cNvPr id="52255" name="Oval 32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2256" name="Rectangle 33"/>
            <p:cNvSpPr>
              <a:spLocks noChangeArrowheads="1"/>
            </p:cNvSpPr>
            <p:nvPr/>
          </p:nvSpPr>
          <p:spPr bwMode="auto">
            <a:xfrm>
              <a:off x="1073" y="1755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solidFill>
                    <a:srgbClr val="006600"/>
                  </a:solidFill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52241" name="Line 34"/>
          <p:cNvSpPr>
            <a:spLocks noChangeShapeType="1"/>
          </p:cNvSpPr>
          <p:nvPr/>
        </p:nvSpPr>
        <p:spPr bwMode="auto">
          <a:xfrm flipH="1">
            <a:off x="3279775" y="1747838"/>
            <a:ext cx="341313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42" name="Group 35"/>
          <p:cNvGrpSpPr>
            <a:grpSpLocks/>
          </p:cNvGrpSpPr>
          <p:nvPr/>
        </p:nvGrpSpPr>
        <p:grpSpPr bwMode="auto">
          <a:xfrm>
            <a:off x="2046288" y="4895850"/>
            <a:ext cx="571500" cy="569913"/>
            <a:chOff x="468" y="3468"/>
            <a:chExt cx="360" cy="359"/>
          </a:xfrm>
        </p:grpSpPr>
        <p:sp>
          <p:nvSpPr>
            <p:cNvPr id="52253" name="Oval 36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2254" name="Rectangle 37"/>
            <p:cNvSpPr>
              <a:spLocks noChangeArrowheads="1"/>
            </p:cNvSpPr>
            <p:nvPr/>
          </p:nvSpPr>
          <p:spPr bwMode="auto">
            <a:xfrm>
              <a:off x="537" y="3521"/>
              <a:ext cx="2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solidFill>
                    <a:srgbClr val="006600"/>
                  </a:solidFill>
                  <a:ea typeface="PMingLiU" pitchFamily="18" charset="-120"/>
                </a:rPr>
                <a:t>E</a:t>
              </a:r>
            </a:p>
          </p:txBody>
        </p:sp>
      </p:grpSp>
      <p:sp>
        <p:nvSpPr>
          <p:cNvPr id="52243" name="Line 38"/>
          <p:cNvSpPr>
            <a:spLocks noChangeShapeType="1"/>
          </p:cNvSpPr>
          <p:nvPr/>
        </p:nvSpPr>
        <p:spPr bwMode="auto">
          <a:xfrm flipH="1">
            <a:off x="2259013" y="4465638"/>
            <a:ext cx="322262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44" name="Group 39"/>
          <p:cNvGrpSpPr>
            <a:grpSpLocks/>
          </p:cNvGrpSpPr>
          <p:nvPr/>
        </p:nvGrpSpPr>
        <p:grpSpPr bwMode="auto">
          <a:xfrm>
            <a:off x="2689225" y="3024188"/>
            <a:ext cx="571500" cy="569912"/>
            <a:chOff x="873" y="2289"/>
            <a:chExt cx="360" cy="359"/>
          </a:xfrm>
        </p:grpSpPr>
        <p:sp>
          <p:nvSpPr>
            <p:cNvPr id="52251" name="Oval 40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2252" name="Rectangle 41"/>
            <p:cNvSpPr>
              <a:spLocks noChangeArrowheads="1"/>
            </p:cNvSpPr>
            <p:nvPr/>
          </p:nvSpPr>
          <p:spPr bwMode="auto">
            <a:xfrm>
              <a:off x="942" y="2342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solidFill>
                    <a:srgbClr val="006600"/>
                  </a:solidFill>
                  <a:ea typeface="PMingLiU" pitchFamily="18" charset="-120"/>
                </a:rPr>
                <a:t>C</a:t>
              </a:r>
            </a:p>
          </p:txBody>
        </p:sp>
      </p:grpSp>
      <p:grpSp>
        <p:nvGrpSpPr>
          <p:cNvPr id="52245" name="Group 42"/>
          <p:cNvGrpSpPr>
            <a:grpSpLocks/>
          </p:cNvGrpSpPr>
          <p:nvPr/>
        </p:nvGrpSpPr>
        <p:grpSpPr bwMode="auto">
          <a:xfrm>
            <a:off x="2332038" y="3889375"/>
            <a:ext cx="571500" cy="569913"/>
            <a:chOff x="648" y="2834"/>
            <a:chExt cx="360" cy="359"/>
          </a:xfrm>
        </p:grpSpPr>
        <p:sp>
          <p:nvSpPr>
            <p:cNvPr id="52249" name="Oval 43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52250" name="Rectangle 44"/>
            <p:cNvSpPr>
              <a:spLocks noChangeArrowheads="1"/>
            </p:cNvSpPr>
            <p:nvPr/>
          </p:nvSpPr>
          <p:spPr bwMode="auto">
            <a:xfrm>
              <a:off x="717" y="2887"/>
              <a:ext cx="23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 sz="2000">
                  <a:solidFill>
                    <a:srgbClr val="006600"/>
                  </a:solidFill>
                  <a:ea typeface="PMingLiU" pitchFamily="18" charset="-120"/>
                </a:rPr>
                <a:t>D</a:t>
              </a:r>
            </a:p>
          </p:txBody>
        </p:sp>
      </p:grpSp>
      <p:sp>
        <p:nvSpPr>
          <p:cNvPr id="52246" name="Line 45"/>
          <p:cNvSpPr>
            <a:spLocks noChangeShapeType="1"/>
          </p:cNvSpPr>
          <p:nvPr/>
        </p:nvSpPr>
        <p:spPr bwMode="auto">
          <a:xfrm flipH="1">
            <a:off x="2954338" y="2682875"/>
            <a:ext cx="138112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46"/>
          <p:cNvSpPr>
            <a:spLocks noChangeShapeType="1"/>
          </p:cNvSpPr>
          <p:nvPr/>
        </p:nvSpPr>
        <p:spPr bwMode="auto">
          <a:xfrm flipH="1">
            <a:off x="2667000" y="361473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Rectangle 33"/>
          <p:cNvSpPr>
            <a:spLocks noChangeArrowheads="1"/>
          </p:cNvSpPr>
          <p:nvPr/>
        </p:nvSpPr>
        <p:spPr bwMode="auto">
          <a:xfrm>
            <a:off x="228600" y="457200"/>
            <a:ext cx="3646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binary tree (incomplete) in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42" y="9144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Tree: as a linked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43400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Each node in the tree consists of:</a:t>
            </a:r>
          </a:p>
          <a:p>
            <a:pPr lvl="1" eaLnBrk="1" hangingPunct="1">
              <a:defRPr/>
            </a:pPr>
            <a:r>
              <a:rPr lang="en-US" dirty="0"/>
              <a:t>The data, or value contained in the element</a:t>
            </a:r>
          </a:p>
          <a:p>
            <a:pPr lvl="1" eaLnBrk="1" hangingPunct="1">
              <a:defRPr/>
            </a:pPr>
            <a:r>
              <a:rPr lang="en-US" dirty="0"/>
              <a:t>A left child  </a:t>
            </a:r>
          </a:p>
          <a:p>
            <a:pPr lvl="1" eaLnBrk="1" hangingPunct="1">
              <a:defRPr/>
            </a:pPr>
            <a:r>
              <a:rPr lang="en-US" dirty="0"/>
              <a:t>A right child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class</a:t>
            </a:r>
            <a:r>
              <a:rPr lang="en-US" dirty="0">
                <a:cs typeface="+mn-cs"/>
              </a:rPr>
              <a:t> Node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	int value;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	Node </a:t>
            </a:r>
            <a:r>
              <a:rPr lang="en-US" dirty="0" err="1">
                <a:cs typeface="+mn-cs"/>
              </a:rPr>
              <a:t>LeftChild,RightChild</a:t>
            </a:r>
            <a:r>
              <a:rPr lang="en-US" dirty="0">
                <a:cs typeface="+mn-cs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}	/***Operations*********/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/************************/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63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C2853D3-ACE8-4A94-B645-99F403530E65}" type="slidenum">
              <a:rPr lang="en-US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457200" y="1676400"/>
            <a:ext cx="8153400" cy="4725988"/>
            <a:chOff x="288" y="1056"/>
            <a:chExt cx="5136" cy="2977"/>
          </a:xfrm>
        </p:grpSpPr>
        <p:grpSp>
          <p:nvGrpSpPr>
            <p:cNvPr id="56325" name="Group 11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56403" name="Rectangle 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404" name="Oval 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405" name="Rectangle 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406" name="Oval 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407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a</a:t>
                </a:r>
              </a:p>
            </p:txBody>
          </p:sp>
        </p:grpSp>
        <p:grpSp>
          <p:nvGrpSpPr>
            <p:cNvPr id="56326" name="Group 12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56398" name="Rectangle 1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9" name="Oval 1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400" name="Rectangle 1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401" name="Oval 1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402" name="AutoShape 1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b</a:t>
                </a:r>
              </a:p>
            </p:txBody>
          </p:sp>
        </p:grpSp>
        <p:grpSp>
          <p:nvGrpSpPr>
            <p:cNvPr id="56327" name="Group 18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56393" name="Rectangle 1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4" name="Oval 2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5" name="Rectangle 2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6" name="Oval 2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7" name="AutoShape 2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c</a:t>
                </a:r>
              </a:p>
            </p:txBody>
          </p:sp>
        </p:grpSp>
        <p:grpSp>
          <p:nvGrpSpPr>
            <p:cNvPr id="56328" name="Group 24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56388" name="Rectangle 2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9" name="Oval 2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0" name="Rectangle 2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1" name="Oval 2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92" name="AutoShape 2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d</a:t>
                </a:r>
              </a:p>
            </p:txBody>
          </p:sp>
        </p:grpSp>
        <p:grpSp>
          <p:nvGrpSpPr>
            <p:cNvPr id="56329" name="Group 30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56383" name="Rectangle 3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4" name="Oval 3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5" name="Rectangle 3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6" name="Oval 3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7" name="AutoShape 3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e</a:t>
                </a:r>
              </a:p>
            </p:txBody>
          </p:sp>
        </p:grpSp>
        <p:grpSp>
          <p:nvGrpSpPr>
            <p:cNvPr id="56330" name="Group 36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56378" name="Rectangle 3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9" name="Oval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0" name="Rectangle 3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1" name="Oval 4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82" name="AutoShape 4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g</a:t>
                </a:r>
              </a:p>
            </p:txBody>
          </p:sp>
        </p:grpSp>
        <p:grpSp>
          <p:nvGrpSpPr>
            <p:cNvPr id="56331" name="Group 42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56373" name="Rectangle 4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4" name="Oval 4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5" name="Rectangle 4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6" name="Oval 4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7" name="AutoShape 4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h</a:t>
                </a:r>
              </a:p>
            </p:txBody>
          </p:sp>
        </p:grpSp>
        <p:grpSp>
          <p:nvGrpSpPr>
            <p:cNvPr id="56332" name="Group 48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56368" name="Rectangle 49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9" name="Oval 50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0" name="Rectangle 51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1" name="Oval 52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72" name="AutoShape 53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i</a:t>
                </a:r>
              </a:p>
            </p:txBody>
          </p:sp>
        </p:grpSp>
        <p:grpSp>
          <p:nvGrpSpPr>
            <p:cNvPr id="56333" name="Group 54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56363" name="Rectangle 55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4" name="Oval 56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5" name="Rectangle 57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6" name="Oval 58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7" name="AutoShape 59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l</a:t>
                </a:r>
              </a:p>
            </p:txBody>
          </p:sp>
        </p:grpSp>
        <p:grpSp>
          <p:nvGrpSpPr>
            <p:cNvPr id="56334" name="Group 60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56358" name="Rectangle 61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59" name="Oval 62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0" name="Rectangle 63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1" name="Oval 64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62" name="AutoShape 65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f</a:t>
                </a:r>
              </a:p>
            </p:txBody>
          </p:sp>
        </p:grpSp>
        <p:grpSp>
          <p:nvGrpSpPr>
            <p:cNvPr id="56335" name="Group 66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56353" name="Rectangle 67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54" name="Oval 6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55" name="Rectangle 69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56" name="Oval 70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57" name="AutoShape 71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j</a:t>
                </a:r>
              </a:p>
            </p:txBody>
          </p:sp>
        </p:grpSp>
        <p:grpSp>
          <p:nvGrpSpPr>
            <p:cNvPr id="56336" name="Group 72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56348" name="Rectangle 73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49" name="Oval 7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50" name="Rectangle 7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51" name="Oval 76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6352" name="AutoShape 77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k</a:t>
                </a:r>
              </a:p>
            </p:txBody>
          </p:sp>
        </p:grpSp>
        <p:sp>
          <p:nvSpPr>
            <p:cNvPr id="56337" name="Line 79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38" name="Line 80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39" name="Line 82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0" name="Line 83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1" name="Line 84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2" name="Line 86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3" name="Line 87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4" name="Line 88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5" name="Line 89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6" name="Line 90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47" name="Line 91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>
                <a:cs typeface="+mj-cs"/>
              </a:rPr>
              <a:t>Traversal of Binary 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8096" y="1720645"/>
            <a:ext cx="91440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 dirty="0">
                <a:cs typeface="+mn-cs"/>
              </a:rPr>
              <a:t>Pass through all nodes of tree</a:t>
            </a:r>
          </a:p>
          <a:p>
            <a:pPr lvl="1" eaLnBrk="1" hangingPunct="1">
              <a:defRPr/>
            </a:pPr>
            <a:r>
              <a:rPr lang="en-US" noProof="0" dirty="0" err="1">
                <a:cs typeface="+mn-cs"/>
              </a:rPr>
              <a:t>Inorder</a:t>
            </a:r>
            <a:r>
              <a:rPr lang="en-US" noProof="0" dirty="0">
                <a:cs typeface="+mn-cs"/>
              </a:rPr>
              <a:t> (symmetric traversal)</a:t>
            </a:r>
          </a:p>
          <a:p>
            <a:pPr lvl="1" eaLnBrk="1" hangingPunct="1">
              <a:defRPr/>
            </a:pPr>
            <a:r>
              <a:rPr lang="en-US" noProof="0" dirty="0">
                <a:cs typeface="+mn-cs"/>
              </a:rPr>
              <a:t>Preorder</a:t>
            </a:r>
          </a:p>
          <a:p>
            <a:pPr lvl="1" eaLnBrk="1" hangingPunct="1">
              <a:defRPr/>
            </a:pPr>
            <a:r>
              <a:rPr lang="en-US" noProof="0" dirty="0" err="1">
                <a:cs typeface="+mn-cs"/>
              </a:rPr>
              <a:t>Postorder</a:t>
            </a:r>
            <a:endParaRPr lang="en-US" noProof="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>
                <a:cs typeface="+mj-cs"/>
              </a:rPr>
              <a:t>Trees Traversal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>
                <a:cs typeface="+mn-cs"/>
              </a:rPr>
              <a:t>Inorder</a:t>
            </a:r>
          </a:p>
          <a:p>
            <a:pPr lvl="1" eaLnBrk="1" hangingPunct="1">
              <a:defRPr/>
            </a:pPr>
            <a:r>
              <a:rPr lang="en-US" noProof="0"/>
              <a:t>(Left) Root  (Right)</a:t>
            </a:r>
          </a:p>
          <a:p>
            <a:pPr eaLnBrk="1" hangingPunct="1">
              <a:defRPr/>
            </a:pPr>
            <a:r>
              <a:rPr lang="en-US" noProof="0">
                <a:cs typeface="+mn-cs"/>
              </a:rPr>
              <a:t>Preorder</a:t>
            </a:r>
          </a:p>
          <a:p>
            <a:pPr lvl="1" eaLnBrk="1" hangingPunct="1">
              <a:defRPr/>
            </a:pPr>
            <a:r>
              <a:rPr lang="en-US" noProof="0"/>
              <a:t>Root (Left) (Right)</a:t>
            </a:r>
          </a:p>
          <a:p>
            <a:pPr eaLnBrk="1" hangingPunct="1">
              <a:defRPr/>
            </a:pPr>
            <a:r>
              <a:rPr lang="en-US" noProof="0">
                <a:cs typeface="+mn-cs"/>
              </a:rPr>
              <a:t>Postorder</a:t>
            </a:r>
          </a:p>
          <a:p>
            <a:pPr lvl="1" eaLnBrk="1" hangingPunct="1">
              <a:defRPr/>
            </a:pPr>
            <a:r>
              <a:rPr lang="en-US" noProof="0"/>
              <a:t>(Left) (Right) Root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1828800"/>
            <a:ext cx="2514600" cy="1600200"/>
            <a:chOff x="1872" y="1248"/>
            <a:chExt cx="1584" cy="1008"/>
          </a:xfrm>
        </p:grpSpPr>
        <p:sp>
          <p:nvSpPr>
            <p:cNvPr id="19460" name="Oval 5"/>
            <p:cNvSpPr>
              <a:spLocks noChangeArrowheads="1"/>
            </p:cNvSpPr>
            <p:nvPr/>
          </p:nvSpPr>
          <p:spPr bwMode="auto">
            <a:xfrm>
              <a:off x="2448" y="124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Root</a:t>
              </a:r>
            </a:p>
          </p:txBody>
        </p:sp>
        <p:sp>
          <p:nvSpPr>
            <p:cNvPr id="19461" name="Oval 6"/>
            <p:cNvSpPr>
              <a:spLocks noChangeArrowheads="1"/>
            </p:cNvSpPr>
            <p:nvPr/>
          </p:nvSpPr>
          <p:spPr bwMode="auto">
            <a:xfrm>
              <a:off x="1872" y="187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Left</a:t>
              </a:r>
            </a:p>
          </p:txBody>
        </p:sp>
        <p:sp>
          <p:nvSpPr>
            <p:cNvPr id="19462" name="Oval 7"/>
            <p:cNvSpPr>
              <a:spLocks noChangeArrowheads="1"/>
            </p:cNvSpPr>
            <p:nvPr/>
          </p:nvSpPr>
          <p:spPr bwMode="auto">
            <a:xfrm>
              <a:off x="3024" y="1872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Right</a:t>
              </a:r>
            </a:p>
          </p:txBody>
        </p:sp>
        <p:sp>
          <p:nvSpPr>
            <p:cNvPr id="19463" name="Line 8"/>
            <p:cNvSpPr>
              <a:spLocks noChangeShapeType="1"/>
            </p:cNvSpPr>
            <p:nvPr/>
          </p:nvSpPr>
          <p:spPr bwMode="auto">
            <a:xfrm flipV="1">
              <a:off x="2208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>
              <a:off x="2832" y="15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876800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>
                <a:cs typeface="+mj-cs"/>
              </a:rPr>
              <a:t>Inorder Traversal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905000"/>
            <a:ext cx="63500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noProof="0" dirty="0">
                <a:cs typeface="+mn-cs"/>
              </a:rPr>
              <a:t>Left Root Right manner</a:t>
            </a:r>
          </a:p>
          <a:p>
            <a:pPr eaLnBrk="1" hangingPunct="1">
              <a:buFontTx/>
              <a:buNone/>
              <a:defRPr/>
            </a:pPr>
            <a:endParaRPr lang="en-US" noProof="0" dirty="0">
              <a:cs typeface="+mn-cs"/>
            </a:endParaRP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Left + Right</a:t>
            </a: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[Left*Right]+[</a:t>
            </a:r>
            <a:r>
              <a:rPr lang="en-US" noProof="0" dirty="0" err="1">
                <a:cs typeface="+mn-cs"/>
              </a:rPr>
              <a:t>Left+Right</a:t>
            </a:r>
            <a:r>
              <a:rPr lang="en-US" noProof="0" dirty="0"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(A*B)+[(Left*Right)+E)</a:t>
            </a: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(A*B)+[(C*D)+E]</a:t>
            </a:r>
          </a:p>
          <a:p>
            <a:pPr eaLnBrk="1" hangingPunct="1">
              <a:defRPr/>
            </a:pPr>
            <a:endParaRPr lang="en-US" noProof="0" dirty="0">
              <a:cs typeface="+mn-cs"/>
            </a:endParaRPr>
          </a:p>
          <a:p>
            <a:pPr eaLnBrk="1" hangingPunct="1">
              <a:defRPr/>
            </a:pPr>
            <a:endParaRPr lang="en-US" noProof="0" dirty="0"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62600" y="1676400"/>
            <a:ext cx="2971800" cy="2819400"/>
            <a:chOff x="3744" y="1056"/>
            <a:chExt cx="1872" cy="1776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8" name="Text Box 22"/>
          <p:cNvSpPr txBox="1">
            <a:spLocks noChangeArrowheads="1"/>
          </p:cNvSpPr>
          <p:nvPr/>
        </p:nvSpPr>
        <p:spPr bwMode="auto">
          <a:xfrm>
            <a:off x="5943600" y="4876800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(A*B)+(C*D+E)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>
                <a:cs typeface="+mj-cs"/>
              </a:rPr>
              <a:t>Preorder Traversal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92162" y="1943100"/>
            <a:ext cx="6180138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noProof="0" dirty="0">
                <a:cs typeface="+mn-cs"/>
              </a:rPr>
              <a:t>Root Left Right manner</a:t>
            </a: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+ Left Right</a:t>
            </a: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+ [*Left Right] [+Left Right]</a:t>
            </a: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+(*AB) [+ *Left Right E]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noProof="0" dirty="0">
                <a:cs typeface="+mn-cs"/>
              </a:rPr>
              <a:t>+*AB + *C D 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1676400"/>
            <a:ext cx="2971800" cy="2819400"/>
            <a:chOff x="3744" y="1056"/>
            <a:chExt cx="1872" cy="1776"/>
          </a:xfrm>
        </p:grpSpPr>
        <p:sp>
          <p:nvSpPr>
            <p:cNvPr id="23556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3557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3558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3559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560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561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3562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3570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3571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>
                <a:cs typeface="+mj-cs"/>
              </a:rPr>
              <a:t>Postorder Traversal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92162" y="1887794"/>
            <a:ext cx="6180138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noProof="0" dirty="0">
                <a:cs typeface="+mn-cs"/>
              </a:rPr>
              <a:t>Left Right Root manner</a:t>
            </a:r>
          </a:p>
          <a:p>
            <a:pPr eaLnBrk="1" hangingPunct="1">
              <a:buFontTx/>
              <a:buNone/>
              <a:defRPr/>
            </a:pPr>
            <a:endParaRPr lang="en-US" noProof="0" dirty="0">
              <a:cs typeface="+mn-cs"/>
            </a:endParaRP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Left Right +</a:t>
            </a: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[Left Right *] [Left Right+] +</a:t>
            </a:r>
          </a:p>
          <a:p>
            <a:pPr eaLnBrk="1" hangingPunct="1">
              <a:defRPr/>
            </a:pPr>
            <a:r>
              <a:rPr lang="en-US" noProof="0" dirty="0">
                <a:cs typeface="+mn-cs"/>
              </a:rPr>
              <a:t>(AB*) [Left Right * E + ]+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noProof="0" dirty="0">
                <a:cs typeface="+mn-cs"/>
              </a:rPr>
              <a:t>(AB*) [C D * E + ]+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noProof="0" dirty="0">
                <a:cs typeface="+mn-cs"/>
              </a:rPr>
              <a:t>AB* C D * E + +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62600" y="1676400"/>
            <a:ext cx="2971800" cy="2819400"/>
            <a:chOff x="3744" y="1056"/>
            <a:chExt cx="1872" cy="1776"/>
          </a:xfrm>
        </p:grpSpPr>
        <p:sp>
          <p:nvSpPr>
            <p:cNvPr id="25604" name="Oval 5"/>
            <p:cNvSpPr>
              <a:spLocks noChangeArrowheads="1"/>
            </p:cNvSpPr>
            <p:nvPr/>
          </p:nvSpPr>
          <p:spPr bwMode="auto">
            <a:xfrm>
              <a:off x="4464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5605" name="Oval 6"/>
            <p:cNvSpPr>
              <a:spLocks noChangeArrowheads="1"/>
            </p:cNvSpPr>
            <p:nvPr/>
          </p:nvSpPr>
          <p:spPr bwMode="auto">
            <a:xfrm>
              <a:off x="403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5606" name="Oval 7"/>
            <p:cNvSpPr>
              <a:spLocks noChangeArrowheads="1"/>
            </p:cNvSpPr>
            <p:nvPr/>
          </p:nvSpPr>
          <p:spPr bwMode="auto">
            <a:xfrm>
              <a:off x="49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5607" name="Oval 8"/>
            <p:cNvSpPr>
              <a:spLocks noChangeArrowheads="1"/>
            </p:cNvSpPr>
            <p:nvPr/>
          </p:nvSpPr>
          <p:spPr bwMode="auto">
            <a:xfrm>
              <a:off x="374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5608" name="Oval 9"/>
            <p:cNvSpPr>
              <a:spLocks noChangeArrowheads="1"/>
            </p:cNvSpPr>
            <p:nvPr/>
          </p:nvSpPr>
          <p:spPr bwMode="auto">
            <a:xfrm>
              <a:off x="43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5609" name="Oval 10"/>
            <p:cNvSpPr>
              <a:spLocks noChangeArrowheads="1"/>
            </p:cNvSpPr>
            <p:nvPr/>
          </p:nvSpPr>
          <p:spPr bwMode="auto">
            <a:xfrm>
              <a:off x="4704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5610" name="Oval 11"/>
            <p:cNvSpPr>
              <a:spLocks noChangeArrowheads="1"/>
            </p:cNvSpPr>
            <p:nvPr/>
          </p:nvSpPr>
          <p:spPr bwMode="auto">
            <a:xfrm>
              <a:off x="532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611" name="Line 12"/>
            <p:cNvSpPr>
              <a:spLocks noChangeShapeType="1"/>
            </p:cNvSpPr>
            <p:nvPr/>
          </p:nvSpPr>
          <p:spPr bwMode="auto">
            <a:xfrm flipH="1">
              <a:off x="4272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3"/>
            <p:cNvSpPr>
              <a:spLocks noChangeShapeType="1"/>
            </p:cNvSpPr>
            <p:nvPr/>
          </p:nvSpPr>
          <p:spPr bwMode="auto">
            <a:xfrm>
              <a:off x="4752" y="129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4"/>
            <p:cNvSpPr>
              <a:spLocks noChangeShapeType="1"/>
            </p:cNvSpPr>
            <p:nvPr/>
          </p:nvSpPr>
          <p:spPr bwMode="auto">
            <a:xfrm flipH="1">
              <a:off x="3936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 flipH="1">
              <a:off x="4944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Oval 18"/>
            <p:cNvSpPr>
              <a:spLocks noChangeArrowheads="1"/>
            </p:cNvSpPr>
            <p:nvPr/>
          </p:nvSpPr>
          <p:spPr bwMode="auto">
            <a:xfrm>
              <a:off x="4464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5618" name="Oval 19"/>
            <p:cNvSpPr>
              <a:spLocks noChangeArrowheads="1"/>
            </p:cNvSpPr>
            <p:nvPr/>
          </p:nvSpPr>
          <p:spPr bwMode="auto">
            <a:xfrm>
              <a:off x="5088" y="254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5619" name="Line 20"/>
            <p:cNvSpPr>
              <a:spLocks noChangeShapeType="1"/>
            </p:cNvSpPr>
            <p:nvPr/>
          </p:nvSpPr>
          <p:spPr bwMode="auto">
            <a:xfrm flipH="1">
              <a:off x="4656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21"/>
            <p:cNvSpPr>
              <a:spLocks noChangeShapeType="1"/>
            </p:cNvSpPr>
            <p:nvPr/>
          </p:nvSpPr>
          <p:spPr bwMode="auto">
            <a:xfrm>
              <a:off x="4992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/>
              <a:t>Expression tress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8095" y="1785620"/>
            <a:ext cx="7290055" cy="402336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dirty="0"/>
              <a:t>What is an algebraic expression? </a:t>
            </a:r>
          </a:p>
          <a:p>
            <a:pPr>
              <a:defRPr/>
            </a:pPr>
            <a:r>
              <a:rPr lang="en-US" noProof="0" dirty="0"/>
              <a:t>Each algebraic expressions has an inherent tree-like structure</a:t>
            </a:r>
          </a:p>
          <a:p>
            <a:pPr>
              <a:defRPr/>
            </a:pPr>
            <a:endParaRPr lang="en-US" noProof="0" dirty="0"/>
          </a:p>
          <a:p>
            <a:pPr>
              <a:defRPr/>
            </a:pPr>
            <a:r>
              <a:rPr lang="en-US" noProof="0" dirty="0"/>
              <a:t>Example: a/b + (c-d) * e can be represented as </a:t>
            </a:r>
          </a:p>
          <a:p>
            <a:pPr marL="0" indent="0">
              <a:buFontTx/>
              <a:buNone/>
              <a:defRPr/>
            </a:pPr>
            <a:r>
              <a:rPr lang="en-US" noProof="0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797300"/>
            <a:ext cx="73025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/>
              <a:t>Expression Trees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4890"/>
            <a:ext cx="88392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just">
              <a:defRPr/>
            </a:pPr>
            <a:r>
              <a:rPr lang="en-US" noProof="0" dirty="0"/>
              <a:t>The terminal nodes (leaves) of an expression tree are the variables or constants in the expression (</a:t>
            </a:r>
            <a:r>
              <a:rPr lang="en-US" i="1" noProof="0" dirty="0"/>
              <a:t>a</a:t>
            </a:r>
            <a:r>
              <a:rPr lang="en-US" noProof="0" dirty="0"/>
              <a:t>, </a:t>
            </a:r>
            <a:r>
              <a:rPr lang="en-US" i="1" noProof="0" dirty="0"/>
              <a:t>b</a:t>
            </a:r>
            <a:r>
              <a:rPr lang="en-US" noProof="0" dirty="0"/>
              <a:t>, </a:t>
            </a:r>
            <a:r>
              <a:rPr lang="en-US" i="1" noProof="0" dirty="0"/>
              <a:t>c</a:t>
            </a:r>
            <a:r>
              <a:rPr lang="en-US" noProof="0" dirty="0"/>
              <a:t>, </a:t>
            </a:r>
            <a:r>
              <a:rPr lang="en-US" i="1" noProof="0" dirty="0"/>
              <a:t>d</a:t>
            </a:r>
            <a:r>
              <a:rPr lang="en-US" noProof="0" dirty="0"/>
              <a:t>, and </a:t>
            </a:r>
            <a:r>
              <a:rPr lang="en-US" i="1" noProof="0" dirty="0"/>
              <a:t>e</a:t>
            </a:r>
            <a:r>
              <a:rPr lang="en-US" noProof="0" dirty="0"/>
              <a:t>). </a:t>
            </a:r>
          </a:p>
          <a:p>
            <a:pPr algn="just">
              <a:defRPr/>
            </a:pPr>
            <a:endParaRPr lang="en-US" noProof="0" dirty="0"/>
          </a:p>
          <a:p>
            <a:pPr algn="just">
              <a:defRPr/>
            </a:pPr>
            <a:r>
              <a:rPr lang="en-US" noProof="0" dirty="0"/>
              <a:t>The non-terminal nodes of an expression tree are the operators (+, -,*, and /). </a:t>
            </a:r>
          </a:p>
          <a:p>
            <a:pPr algn="just">
              <a:defRPr/>
            </a:pPr>
            <a:endParaRPr lang="en-US" noProof="0" dirty="0"/>
          </a:p>
          <a:p>
            <a:pPr algn="just">
              <a:defRPr/>
            </a:pPr>
            <a:r>
              <a:rPr lang="en-US" noProof="0" dirty="0"/>
              <a:t>No parentheses but the tree representation has captured the intent of the </a:t>
            </a:r>
            <a:r>
              <a:rPr lang="en-US" noProof="0"/>
              <a:t>parentheses 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/>
              <a:t>Expression Trees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0772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(a+(b*c)) +((d*</a:t>
            </a:r>
            <a:r>
              <a:rPr lang="en-US" dirty="0" err="1">
                <a:solidFill>
                  <a:srgbClr val="FF0000"/>
                </a:solidFill>
              </a:rPr>
              <a:t>e+f</a:t>
            </a:r>
            <a:r>
              <a:rPr lang="en-US" dirty="0">
                <a:solidFill>
                  <a:srgbClr val="FF0000"/>
                </a:solidFill>
              </a:rPr>
              <a:t>)*g)</a:t>
            </a:r>
          </a:p>
        </p:txBody>
      </p:sp>
      <p:pic>
        <p:nvPicPr>
          <p:cNvPr id="30723" name="Picture 4" descr="figure4-3"/>
          <p:cNvPicPr>
            <a:picLocks noChangeAspect="1" noChangeArrowheads="1"/>
          </p:cNvPicPr>
          <p:nvPr/>
        </p:nvPicPr>
        <p:blipFill>
          <a:blip r:embed="rId2" cstate="print"/>
          <a:srcRect t="2600"/>
          <a:stretch>
            <a:fillRect/>
          </a:stretch>
        </p:blipFill>
        <p:spPr bwMode="auto">
          <a:xfrm>
            <a:off x="1295400" y="2527300"/>
            <a:ext cx="66294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10600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noProof="0" dirty="0">
                <a:solidFill>
                  <a:srgbClr val="FF0000"/>
                </a:solidFill>
              </a:rPr>
              <a:t>Algorithm: convert postfix into expression tree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z="2800" noProof="0" dirty="0"/>
              <a:t>Read one symbol at a time from the expression.</a:t>
            </a:r>
          </a:p>
          <a:p>
            <a:pPr>
              <a:defRPr/>
            </a:pPr>
            <a:endParaRPr lang="en-US" noProof="0" dirty="0"/>
          </a:p>
          <a:p>
            <a:pPr lvl="1">
              <a:defRPr/>
            </a:pPr>
            <a:r>
              <a:rPr lang="en-US" sz="2200" noProof="0" dirty="0"/>
              <a:t>If the symbol is an operand, one-node tree is created and a node is pushed onto a Stack</a:t>
            </a:r>
          </a:p>
          <a:p>
            <a:pPr lvl="1">
              <a:defRPr/>
            </a:pPr>
            <a:endParaRPr lang="en-US" sz="2200" noProof="0" dirty="0"/>
          </a:p>
          <a:p>
            <a:pPr lvl="1">
              <a:defRPr/>
            </a:pPr>
            <a:r>
              <a:rPr lang="en-US" sz="2200" noProof="0" dirty="0"/>
              <a:t>If the symbol is an operator, the </a:t>
            </a:r>
            <a:r>
              <a:rPr lang="en-US" sz="2200" dirty="0"/>
              <a:t>nodes</a:t>
            </a:r>
            <a:r>
              <a:rPr lang="en-US" sz="2200" noProof="0" dirty="0"/>
              <a:t> are popped to two trees </a:t>
            </a:r>
            <a:r>
              <a:rPr lang="en-US" sz="2200" i="1" noProof="0" dirty="0"/>
              <a:t>T1</a:t>
            </a:r>
            <a:r>
              <a:rPr lang="en-US" sz="2200" noProof="0" dirty="0"/>
              <a:t> and </a:t>
            </a:r>
            <a:r>
              <a:rPr lang="en-US" sz="2200" i="1" noProof="0" dirty="0"/>
              <a:t>T2</a:t>
            </a:r>
            <a:r>
              <a:rPr lang="en-US" sz="2200" noProof="0" dirty="0"/>
              <a:t> from the stack and a new tree whose root is the operator and whose left and right children </a:t>
            </a:r>
            <a:r>
              <a:rPr lang="en-US" sz="2200" dirty="0"/>
              <a:t>refer</a:t>
            </a:r>
            <a:r>
              <a:rPr lang="en-US" sz="2200" noProof="0" dirty="0"/>
              <a:t> to </a:t>
            </a:r>
            <a:r>
              <a:rPr lang="en-US" sz="2200" i="1" noProof="0" dirty="0"/>
              <a:t>T2</a:t>
            </a:r>
            <a:r>
              <a:rPr lang="en-US" sz="2200" noProof="0" dirty="0"/>
              <a:t> and </a:t>
            </a:r>
            <a:r>
              <a:rPr lang="en-US" sz="2200" i="1" noProof="0" dirty="0"/>
              <a:t>T1</a:t>
            </a:r>
            <a:r>
              <a:rPr lang="en-US" sz="2200" noProof="0" dirty="0"/>
              <a:t> respectively is formed . A node reference to this new tree is then pushed to the Stack.</a:t>
            </a:r>
          </a:p>
          <a:p>
            <a:pPr lvl="1">
              <a:defRPr/>
            </a:pP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Algorithm: convert postfix into expression tree</a:t>
            </a:r>
            <a:endParaRPr lang="en-US" dirty="0"/>
          </a:p>
        </p:txBody>
      </p:sp>
      <p:pic>
        <p:nvPicPr>
          <p:cNvPr id="4" name="Image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762476" y="2686195"/>
            <a:ext cx="3619048" cy="23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129540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Example:   a b + c d e + * 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Algorithm: convert postfix into expression tree</a:t>
            </a:r>
            <a:endParaRPr lang="en-US" dirty="0"/>
          </a:p>
        </p:txBody>
      </p:sp>
      <p:pic>
        <p:nvPicPr>
          <p:cNvPr id="4" name="Image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4685715" cy="341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1307068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Example:   a b + c d e + * *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Algorithm: convert postfix into 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/>
              <a:t>Example:   a b + c d e + * *</a:t>
            </a:r>
          </a:p>
          <a:p>
            <a:endParaRPr lang="en-US" dirty="0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0" y="2197100"/>
            <a:ext cx="588010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Trees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A commonly used type of tree is a binary tree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Each node has </a:t>
            </a:r>
            <a:r>
              <a:rPr lang="en-US" i="1" dirty="0">
                <a:ea typeface="ＭＳ Ｐゴシック" pitchFamily="34" charset="-128"/>
              </a:rPr>
              <a:t>at most</a:t>
            </a:r>
            <a:r>
              <a:rPr lang="en-US" dirty="0">
                <a:ea typeface="ＭＳ Ｐゴシック" pitchFamily="34" charset="-128"/>
              </a:rPr>
              <a:t> two (bi) children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The </a:t>
            </a:r>
            <a:r>
              <a:rPr lang="en-US" altLang="ja-JP" dirty="0">
                <a:ea typeface="ＭＳ Ｐゴシック" pitchFamily="34" charset="-128"/>
              </a:rPr>
              <a:t>“tree” is a conceptual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The data can be stored either 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u="sng" dirty="0">
                <a:ea typeface="ＭＳ Ｐゴシック" pitchFamily="34" charset="-128"/>
              </a:rPr>
              <a:t>dynamic linked tree structure</a:t>
            </a:r>
            <a:r>
              <a:rPr lang="en-US" sz="2400" dirty="0">
                <a:ea typeface="ＭＳ Ｐゴシック" pitchFamily="34" charset="-128"/>
              </a:rPr>
              <a:t>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dirty="0">
                <a:ea typeface="ＭＳ Ｐゴシック" pitchFamily="34" charset="-128"/>
              </a:rPr>
              <a:t>in contiguous memory cells (array) according to a </a:t>
            </a:r>
            <a:r>
              <a:rPr lang="en-US" sz="2400" i="1" u="sng" dirty="0">
                <a:ea typeface="ＭＳ Ｐゴシック" pitchFamily="34" charset="-128"/>
              </a:rPr>
              <a:t>set pattern</a:t>
            </a:r>
            <a:r>
              <a:rPr lang="en-US" sz="2400" dirty="0">
                <a:ea typeface="ＭＳ Ｐゴシック" pitchFamily="34" charset="-128"/>
              </a:rPr>
              <a:t>;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Algorithm: convert postfix into 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noProof="0" dirty="0"/>
              <a:t>Example:   a b + c d e + * *</a:t>
            </a:r>
          </a:p>
          <a:p>
            <a:endParaRPr lang="en-US" dirty="0"/>
          </a:p>
        </p:txBody>
      </p:sp>
      <p:pic>
        <p:nvPicPr>
          <p:cNvPr id="4" name="Imag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09800"/>
            <a:ext cx="58801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Algorithm: convert postfix into expression tree</a:t>
            </a:r>
            <a:endParaRPr lang="en-US" dirty="0"/>
          </a:p>
        </p:txBody>
      </p:sp>
      <p:pic>
        <p:nvPicPr>
          <p:cNvPr id="4" name="Image 9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476" y="1752600"/>
            <a:ext cx="6381324" cy="475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1371600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Example:   a b + c d e + * *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33400" y="768564"/>
            <a:ext cx="9144000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noProof="0" dirty="0">
                <a:solidFill>
                  <a:srgbClr val="FF0000"/>
                </a:solidFill>
              </a:rPr>
              <a:t>Algorithm: convert postfix into expression tree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401376"/>
            <a:ext cx="91440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None/>
              <a:defRPr/>
            </a:pPr>
            <a:r>
              <a:rPr lang="en-US" noProof="0" dirty="0"/>
              <a:t>Example:   a b + c d e + * *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12152"/>
            <a:ext cx="6858000" cy="428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0890" y="914400"/>
            <a:ext cx="9144000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 dirty="0">
                <a:solidFill>
                  <a:srgbClr val="FF0000"/>
                </a:solidFill>
              </a:rPr>
              <a:t>Why use expression trees?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dirty="0"/>
              <a:t>Perhaps the simplest thing to do is to print the expression represented by the tree.</a:t>
            </a:r>
          </a:p>
          <a:p>
            <a:pPr>
              <a:defRPr/>
            </a:pPr>
            <a:endParaRPr lang="en-US" noProof="0" dirty="0"/>
          </a:p>
          <a:p>
            <a:pPr>
              <a:defRPr/>
            </a:pPr>
            <a:r>
              <a:rPr lang="en-US" noProof="0" dirty="0"/>
              <a:t>But it would be better if we can somehow evaluate the tree to get results. </a:t>
            </a:r>
          </a:p>
          <a:p>
            <a:pPr>
              <a:defRPr/>
            </a:pPr>
            <a:endParaRPr lang="en-US" noProof="0" dirty="0"/>
          </a:p>
          <a:p>
            <a:pPr>
              <a:defRPr/>
            </a:pPr>
            <a:r>
              <a:rPr lang="en-US" noProof="0" dirty="0"/>
              <a:t>Any suggestions on how this can be done?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/>
              <a:t>How to evaluate an expression tree?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dirty="0"/>
              <a:t>To evaluate a binary expression tree, we just need to do a post-order traversal of the tree, and ask each node to evaluate itself. </a:t>
            </a:r>
          </a:p>
          <a:p>
            <a:pPr>
              <a:defRPr/>
            </a:pPr>
            <a:endParaRPr lang="en-US" noProof="0" dirty="0"/>
          </a:p>
          <a:p>
            <a:pPr>
              <a:defRPr/>
            </a:pPr>
            <a:r>
              <a:rPr lang="en-US" noProof="0" dirty="0"/>
              <a:t>An operand node evaluates itself by just returning its value. An operator node has to apply the operator for that node to the result of evaluating its </a:t>
            </a:r>
            <a:r>
              <a:rPr lang="en-US" noProof="0"/>
              <a:t>left sub-tree </a:t>
            </a:r>
            <a:r>
              <a:rPr lang="en-US" noProof="0" dirty="0"/>
              <a:t>and its right sub-tree. </a:t>
            </a:r>
          </a:p>
          <a:p>
            <a:pPr>
              <a:defRPr/>
            </a:pPr>
            <a:endParaRPr lang="en-US" noProof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09600" y="755497"/>
            <a:ext cx="9144000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noProof="0" dirty="0"/>
              <a:t>How to evaluate an expression tree?</a:t>
            </a:r>
            <a:endParaRPr lang="en-US" noProof="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905000"/>
            <a:ext cx="91440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noProof="0" dirty="0"/>
              <a:t>Example: 	a b + c d e + * *  </a:t>
            </a:r>
          </a:p>
          <a:p>
            <a:pPr marL="914400" lvl="2" indent="0">
              <a:buFontTx/>
              <a:buNone/>
              <a:defRPr/>
            </a:pPr>
            <a:r>
              <a:rPr lang="en-US" noProof="0" dirty="0"/>
              <a:t>	1 2 + 3 4 5 + * *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438400"/>
            <a:ext cx="5486400" cy="342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526" y="732888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Binary Trees -Types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0194"/>
            <a:ext cx="9144000" cy="5105400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What is the difference between full and complete binary tree?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>
              <a:cs typeface="+mn-cs"/>
            </a:endParaRPr>
          </a:p>
          <a:p>
            <a:pPr eaLnBrk="1" hangingPunct="1">
              <a:defRPr/>
            </a:pPr>
            <a:endParaRPr lang="en-US" sz="2000" dirty="0">
              <a:cs typeface="+mn-cs"/>
            </a:endParaRPr>
          </a:p>
          <a:p>
            <a:pPr eaLnBrk="1" hangingPunct="1">
              <a:defRPr/>
            </a:pPr>
            <a:endParaRPr lang="en-US" sz="2000" dirty="0">
              <a:cs typeface="+mn-cs"/>
            </a:endParaRPr>
          </a:p>
          <a:p>
            <a:pPr eaLnBrk="1" hangingPunct="1">
              <a:defRPr/>
            </a:pPr>
            <a:endParaRPr lang="en-US" sz="2000" dirty="0">
              <a:cs typeface="+mn-cs"/>
            </a:endParaRPr>
          </a:p>
        </p:txBody>
      </p:sp>
      <p:pic>
        <p:nvPicPr>
          <p:cNvPr id="41988" name="Imag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867400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600200" y="19050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95800" y="19050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24000" y="41148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24400" y="41148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7923" y="99060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Trees -Types</a:t>
            </a:r>
            <a:endParaRPr lang="en-US" dirty="0"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343400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cs typeface="+mn-cs"/>
              </a:rPr>
              <a:t>Balanced binary tree</a:t>
            </a:r>
            <a:r>
              <a:rPr lang="en-US" dirty="0">
                <a:cs typeface="+mn-cs"/>
              </a:rPr>
              <a:t>: for each node, the difference in height of the right and left sub-trees is no more than one</a:t>
            </a:r>
          </a:p>
          <a:p>
            <a:pPr eaLnBrk="1" hangingPunct="1">
              <a:defRPr/>
            </a:pPr>
            <a:endParaRPr lang="en-US" b="1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Completely balanced tree</a:t>
            </a:r>
            <a:r>
              <a:rPr lang="en-US" dirty="0">
                <a:cs typeface="+mn-cs"/>
              </a:rPr>
              <a:t>: left and </a:t>
            </a:r>
            <a:r>
              <a:rPr lang="en-US">
                <a:cs typeface="+mn-cs"/>
              </a:rPr>
              <a:t>right sub-trees </a:t>
            </a:r>
            <a:r>
              <a:rPr lang="en-US" dirty="0">
                <a:cs typeface="+mn-cs"/>
              </a:rPr>
              <a:t>of every node have the same height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Balanced Binary Tree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461000"/>
            <a:ext cx="8574088" cy="109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ea typeface="ＭＳ Ｐゴシック" pitchFamily="34" charset="-128"/>
              </a:rPr>
              <a:t>A binary tree is balanced if every level above the lowest is </a:t>
            </a:r>
            <a:r>
              <a:rPr lang="en-US" altLang="ja-JP" dirty="0">
                <a:ea typeface="ＭＳ Ｐゴシック" pitchFamily="34" charset="-128"/>
              </a:rPr>
              <a:t>“</a:t>
            </a:r>
            <a:r>
              <a:rPr lang="en-US" altLang="ja-JP" dirty="0">
                <a:latin typeface="Times New Roman" pitchFamily="18" charset="0"/>
                <a:ea typeface="ＭＳ Ｐゴシック" pitchFamily="34" charset="-128"/>
              </a:rPr>
              <a:t>complete</a:t>
            </a:r>
            <a:r>
              <a:rPr lang="en-US" altLang="ja-JP" dirty="0">
                <a:ea typeface="ＭＳ Ｐゴシック" pitchFamily="34" charset="-128"/>
              </a:rPr>
              <a:t>”</a:t>
            </a:r>
            <a:r>
              <a:rPr lang="en-US" altLang="ja-JP" dirty="0">
                <a:latin typeface="Times New Roman" pitchFamily="18" charset="0"/>
                <a:ea typeface="ＭＳ Ｐゴシック" pitchFamily="34" charset="-128"/>
              </a:rPr>
              <a:t> (contains 2</a:t>
            </a:r>
            <a:r>
              <a:rPr lang="en-US" altLang="ja-JP" baseline="30000" dirty="0">
                <a:latin typeface="Times New Roman" pitchFamily="18" charset="0"/>
                <a:ea typeface="ＭＳ Ｐゴシック" pitchFamily="34" charset="-128"/>
              </a:rPr>
              <a:t>n</a:t>
            </a:r>
            <a:r>
              <a:rPr lang="en-US" altLang="ja-JP" dirty="0">
                <a:latin typeface="Times New Roman" pitchFamily="18" charset="0"/>
                <a:ea typeface="ＭＳ Ｐゴシック" pitchFamily="34" charset="-128"/>
              </a:rPr>
              <a:t> nodes)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F283AEB-C1DA-4528-9D63-3ED2E9069785}" type="slidenum">
              <a:rPr lang="en-US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81000" y="1219200"/>
            <a:ext cx="3124200" cy="2819400"/>
            <a:chOff x="240" y="768"/>
            <a:chExt cx="1968" cy="1776"/>
          </a:xfrm>
        </p:grpSpPr>
        <p:sp>
          <p:nvSpPr>
            <p:cNvPr id="44059" name="Text Box 4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a</a:t>
              </a:r>
            </a:p>
          </p:txBody>
        </p:sp>
        <p:sp>
          <p:nvSpPr>
            <p:cNvPr id="44060" name="Text Box 5"/>
            <p:cNvSpPr txBox="1">
              <a:spLocks noChangeArrowheads="1"/>
            </p:cNvSpPr>
            <p:nvPr/>
          </p:nvSpPr>
          <p:spPr bwMode="auto">
            <a:xfrm>
              <a:off x="816" y="11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b</a:t>
              </a:r>
            </a:p>
          </p:txBody>
        </p:sp>
        <p:sp>
          <p:nvSpPr>
            <p:cNvPr id="44061" name="Text Box 6"/>
            <p:cNvSpPr txBox="1">
              <a:spLocks noChangeArrowheads="1"/>
            </p:cNvSpPr>
            <p:nvPr/>
          </p:nvSpPr>
          <p:spPr bwMode="auto">
            <a:xfrm>
              <a:off x="1680" y="11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c</a:t>
              </a:r>
            </a:p>
          </p:txBody>
        </p:sp>
        <p:sp>
          <p:nvSpPr>
            <p:cNvPr id="44062" name="Text Box 7"/>
            <p:cNvSpPr txBox="1">
              <a:spLocks noChangeArrowheads="1"/>
            </p:cNvSpPr>
            <p:nvPr/>
          </p:nvSpPr>
          <p:spPr bwMode="auto">
            <a:xfrm>
              <a:off x="576" y="15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d</a:t>
              </a:r>
            </a:p>
          </p:txBody>
        </p:sp>
        <p:sp>
          <p:nvSpPr>
            <p:cNvPr id="44063" name="Text Box 8"/>
            <p:cNvSpPr txBox="1">
              <a:spLocks noChangeArrowheads="1"/>
            </p:cNvSpPr>
            <p:nvPr/>
          </p:nvSpPr>
          <p:spPr bwMode="auto">
            <a:xfrm>
              <a:off x="1056" y="15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e</a:t>
              </a:r>
            </a:p>
          </p:txBody>
        </p:sp>
        <p:sp>
          <p:nvSpPr>
            <p:cNvPr id="44064" name="Text Box 9"/>
            <p:cNvSpPr txBox="1">
              <a:spLocks noChangeArrowheads="1"/>
            </p:cNvSpPr>
            <p:nvPr/>
          </p:nvSpPr>
          <p:spPr bwMode="auto">
            <a:xfrm>
              <a:off x="1440" y="15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f</a:t>
              </a:r>
            </a:p>
          </p:txBody>
        </p:sp>
        <p:sp>
          <p:nvSpPr>
            <p:cNvPr id="44065" name="Text Box 10"/>
            <p:cNvSpPr txBox="1">
              <a:spLocks noChangeArrowheads="1"/>
            </p:cNvSpPr>
            <p:nvPr/>
          </p:nvSpPr>
          <p:spPr bwMode="auto">
            <a:xfrm>
              <a:off x="1872" y="153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g</a:t>
              </a:r>
            </a:p>
          </p:txBody>
        </p:sp>
        <p:sp>
          <p:nvSpPr>
            <p:cNvPr id="44066" name="Text Box 11"/>
            <p:cNvSpPr txBox="1">
              <a:spLocks noChangeArrowheads="1"/>
            </p:cNvSpPr>
            <p:nvPr/>
          </p:nvSpPr>
          <p:spPr bwMode="auto">
            <a:xfrm>
              <a:off x="432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h</a:t>
              </a:r>
            </a:p>
          </p:txBody>
        </p:sp>
        <p:sp>
          <p:nvSpPr>
            <p:cNvPr id="44067" name="Text Box 12"/>
            <p:cNvSpPr txBox="1">
              <a:spLocks noChangeArrowheads="1"/>
            </p:cNvSpPr>
            <p:nvPr/>
          </p:nvSpPr>
          <p:spPr bwMode="auto">
            <a:xfrm>
              <a:off x="720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i</a:t>
              </a:r>
            </a:p>
          </p:txBody>
        </p:sp>
        <p:sp>
          <p:nvSpPr>
            <p:cNvPr id="44068" name="Text Box 13"/>
            <p:cNvSpPr txBox="1">
              <a:spLocks noChangeArrowheads="1"/>
            </p:cNvSpPr>
            <p:nvPr/>
          </p:nvSpPr>
          <p:spPr bwMode="auto">
            <a:xfrm>
              <a:off x="1728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j</a:t>
              </a:r>
            </a:p>
          </p:txBody>
        </p:sp>
        <p:sp>
          <p:nvSpPr>
            <p:cNvPr id="44069" name="Line 24"/>
            <p:cNvSpPr>
              <a:spLocks noChangeShapeType="1"/>
            </p:cNvSpPr>
            <p:nvPr/>
          </p:nvSpPr>
          <p:spPr bwMode="auto">
            <a:xfrm flipH="1">
              <a:off x="1008" y="1056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0" name="Line 25"/>
            <p:cNvSpPr>
              <a:spLocks noChangeShapeType="1"/>
            </p:cNvSpPr>
            <p:nvPr/>
          </p:nvSpPr>
          <p:spPr bwMode="auto">
            <a:xfrm>
              <a:off x="1344" y="1056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1" name="Line 26"/>
            <p:cNvSpPr>
              <a:spLocks noChangeShapeType="1"/>
            </p:cNvSpPr>
            <p:nvPr/>
          </p:nvSpPr>
          <p:spPr bwMode="auto">
            <a:xfrm flipH="1">
              <a:off x="720" y="139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2" name="Line 27"/>
            <p:cNvSpPr>
              <a:spLocks noChangeShapeType="1"/>
            </p:cNvSpPr>
            <p:nvPr/>
          </p:nvSpPr>
          <p:spPr bwMode="auto">
            <a:xfrm>
              <a:off x="912" y="139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3" name="Line 28"/>
            <p:cNvSpPr>
              <a:spLocks noChangeShapeType="1"/>
            </p:cNvSpPr>
            <p:nvPr/>
          </p:nvSpPr>
          <p:spPr bwMode="auto">
            <a:xfrm flipH="1">
              <a:off x="1584" y="139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4" name="Line 29"/>
            <p:cNvSpPr>
              <a:spLocks noChangeShapeType="1"/>
            </p:cNvSpPr>
            <p:nvPr/>
          </p:nvSpPr>
          <p:spPr bwMode="auto">
            <a:xfrm>
              <a:off x="1776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5" name="Line 30"/>
            <p:cNvSpPr>
              <a:spLocks noChangeShapeType="1"/>
            </p:cNvSpPr>
            <p:nvPr/>
          </p:nvSpPr>
          <p:spPr bwMode="auto">
            <a:xfrm flipH="1">
              <a:off x="576" y="182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6" name="Line 31"/>
            <p:cNvSpPr>
              <a:spLocks noChangeShapeType="1"/>
            </p:cNvSpPr>
            <p:nvPr/>
          </p:nvSpPr>
          <p:spPr bwMode="auto">
            <a:xfrm>
              <a:off x="672" y="1824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7" name="Line 32"/>
            <p:cNvSpPr>
              <a:spLocks noChangeShapeType="1"/>
            </p:cNvSpPr>
            <p:nvPr/>
          </p:nvSpPr>
          <p:spPr bwMode="auto">
            <a:xfrm flipH="1">
              <a:off x="1824" y="1824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8" name="Text Box 42"/>
            <p:cNvSpPr txBox="1">
              <a:spLocks noChangeArrowheads="1"/>
            </p:cNvSpPr>
            <p:nvPr/>
          </p:nvSpPr>
          <p:spPr bwMode="auto">
            <a:xfrm>
              <a:off x="240" y="2256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 balanced binary tree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419600" y="1219200"/>
            <a:ext cx="3429000" cy="3581400"/>
            <a:chOff x="2784" y="768"/>
            <a:chExt cx="2160" cy="2256"/>
          </a:xfrm>
        </p:grpSpPr>
        <p:sp>
          <p:nvSpPr>
            <p:cNvPr id="44039" name="Text Box 14"/>
            <p:cNvSpPr txBox="1">
              <a:spLocks noChangeArrowheads="1"/>
            </p:cNvSpPr>
            <p:nvPr/>
          </p:nvSpPr>
          <p:spPr bwMode="auto">
            <a:xfrm>
              <a:off x="3744" y="7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a</a:t>
              </a:r>
            </a:p>
          </p:txBody>
        </p:sp>
        <p:sp>
          <p:nvSpPr>
            <p:cNvPr id="44040" name="Text Box 15"/>
            <p:cNvSpPr txBox="1">
              <a:spLocks noChangeArrowheads="1"/>
            </p:cNvSpPr>
            <p:nvPr/>
          </p:nvSpPr>
          <p:spPr bwMode="auto">
            <a:xfrm>
              <a:off x="3552" y="110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b</a:t>
              </a:r>
            </a:p>
          </p:txBody>
        </p:sp>
        <p:sp>
          <p:nvSpPr>
            <p:cNvPr id="44041" name="Text Box 16"/>
            <p:cNvSpPr txBox="1">
              <a:spLocks noChangeArrowheads="1"/>
            </p:cNvSpPr>
            <p:nvPr/>
          </p:nvSpPr>
          <p:spPr bwMode="auto">
            <a:xfrm>
              <a:off x="3312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c</a:t>
              </a:r>
            </a:p>
          </p:txBody>
        </p:sp>
        <p:sp>
          <p:nvSpPr>
            <p:cNvPr id="44042" name="Text Box 17"/>
            <p:cNvSpPr txBox="1">
              <a:spLocks noChangeArrowheads="1"/>
            </p:cNvSpPr>
            <p:nvPr/>
          </p:nvSpPr>
          <p:spPr bwMode="auto">
            <a:xfrm>
              <a:off x="3120" y="17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d</a:t>
              </a:r>
            </a:p>
          </p:txBody>
        </p:sp>
        <p:sp>
          <p:nvSpPr>
            <p:cNvPr id="44043" name="Text Box 18"/>
            <p:cNvSpPr txBox="1">
              <a:spLocks noChangeArrowheads="1"/>
            </p:cNvSpPr>
            <p:nvPr/>
          </p:nvSpPr>
          <p:spPr bwMode="auto">
            <a:xfrm>
              <a:off x="3744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e</a:t>
              </a:r>
            </a:p>
          </p:txBody>
        </p:sp>
        <p:sp>
          <p:nvSpPr>
            <p:cNvPr id="44044" name="Text Box 19"/>
            <p:cNvSpPr txBox="1">
              <a:spLocks noChangeArrowheads="1"/>
            </p:cNvSpPr>
            <p:nvPr/>
          </p:nvSpPr>
          <p:spPr bwMode="auto">
            <a:xfrm>
              <a:off x="3600" y="182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f</a:t>
              </a:r>
            </a:p>
          </p:txBody>
        </p:sp>
        <p:sp>
          <p:nvSpPr>
            <p:cNvPr id="44045" name="Text Box 20"/>
            <p:cNvSpPr txBox="1">
              <a:spLocks noChangeArrowheads="1"/>
            </p:cNvSpPr>
            <p:nvPr/>
          </p:nvSpPr>
          <p:spPr bwMode="auto">
            <a:xfrm>
              <a:off x="3408" y="21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g</a:t>
              </a:r>
            </a:p>
          </p:txBody>
        </p:sp>
        <p:sp>
          <p:nvSpPr>
            <p:cNvPr id="44046" name="Text Box 21"/>
            <p:cNvSpPr txBox="1">
              <a:spLocks noChangeArrowheads="1"/>
            </p:cNvSpPr>
            <p:nvPr/>
          </p:nvSpPr>
          <p:spPr bwMode="auto">
            <a:xfrm>
              <a:off x="3744" y="216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h</a:t>
              </a:r>
            </a:p>
          </p:txBody>
        </p:sp>
        <p:sp>
          <p:nvSpPr>
            <p:cNvPr id="44047" name="Text Box 22"/>
            <p:cNvSpPr txBox="1">
              <a:spLocks noChangeArrowheads="1"/>
            </p:cNvSpPr>
            <p:nvPr/>
          </p:nvSpPr>
          <p:spPr bwMode="auto">
            <a:xfrm>
              <a:off x="3264" y="24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i</a:t>
              </a:r>
            </a:p>
          </p:txBody>
        </p:sp>
        <p:sp>
          <p:nvSpPr>
            <p:cNvPr id="44048" name="Text Box 23"/>
            <p:cNvSpPr txBox="1">
              <a:spLocks noChangeArrowheads="1"/>
            </p:cNvSpPr>
            <p:nvPr/>
          </p:nvSpPr>
          <p:spPr bwMode="auto">
            <a:xfrm>
              <a:off x="3552" y="24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onsolas" pitchFamily="49" charset="0"/>
                </a:rPr>
                <a:t>j</a:t>
              </a:r>
            </a:p>
          </p:txBody>
        </p:sp>
        <p:sp>
          <p:nvSpPr>
            <p:cNvPr id="44049" name="Line 33"/>
            <p:cNvSpPr>
              <a:spLocks noChangeShapeType="1"/>
            </p:cNvSpPr>
            <p:nvPr/>
          </p:nvSpPr>
          <p:spPr bwMode="auto">
            <a:xfrm flipH="1">
              <a:off x="3696" y="100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0" name="Line 34"/>
            <p:cNvSpPr>
              <a:spLocks noChangeShapeType="1"/>
            </p:cNvSpPr>
            <p:nvPr/>
          </p:nvSpPr>
          <p:spPr bwMode="auto">
            <a:xfrm flipH="1">
              <a:off x="3456" y="1392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1" name="Line 35"/>
            <p:cNvSpPr>
              <a:spLocks noChangeShapeType="1"/>
            </p:cNvSpPr>
            <p:nvPr/>
          </p:nvSpPr>
          <p:spPr bwMode="auto">
            <a:xfrm flipH="1">
              <a:off x="3264" y="16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2" name="Line 36"/>
            <p:cNvSpPr>
              <a:spLocks noChangeShapeType="1"/>
            </p:cNvSpPr>
            <p:nvPr/>
          </p:nvSpPr>
          <p:spPr bwMode="auto">
            <a:xfrm>
              <a:off x="3648" y="1392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3" name="Line 37"/>
            <p:cNvSpPr>
              <a:spLocks noChangeShapeType="1"/>
            </p:cNvSpPr>
            <p:nvPr/>
          </p:nvSpPr>
          <p:spPr bwMode="auto">
            <a:xfrm flipH="1">
              <a:off x="3744" y="172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4" name="Line 38"/>
            <p:cNvSpPr>
              <a:spLocks noChangeShapeType="1"/>
            </p:cNvSpPr>
            <p:nvPr/>
          </p:nvSpPr>
          <p:spPr bwMode="auto">
            <a:xfrm flipH="1">
              <a:off x="3552" y="206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5" name="Line 39"/>
            <p:cNvSpPr>
              <a:spLocks noChangeShapeType="1"/>
            </p:cNvSpPr>
            <p:nvPr/>
          </p:nvSpPr>
          <p:spPr bwMode="auto">
            <a:xfrm>
              <a:off x="3696" y="206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6" name="Line 40"/>
            <p:cNvSpPr>
              <a:spLocks noChangeShapeType="1"/>
            </p:cNvSpPr>
            <p:nvPr/>
          </p:nvSpPr>
          <p:spPr bwMode="auto">
            <a:xfrm flipH="1">
              <a:off x="3360" y="2448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7" name="Line 41"/>
            <p:cNvSpPr>
              <a:spLocks noChangeShapeType="1"/>
            </p:cNvSpPr>
            <p:nvPr/>
          </p:nvSpPr>
          <p:spPr bwMode="auto">
            <a:xfrm>
              <a:off x="3504" y="2448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8" name="Text Box 44"/>
            <p:cNvSpPr txBox="1">
              <a:spLocks noChangeArrowheads="1"/>
            </p:cNvSpPr>
            <p:nvPr/>
          </p:nvSpPr>
          <p:spPr bwMode="auto">
            <a:xfrm>
              <a:off x="2784" y="2736"/>
              <a:ext cx="2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An unbalanced binary tree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binary trees</a:t>
            </a:r>
            <a:endParaRPr lang="en-US">
              <a:cs typeface="+mj-cs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2971800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cs typeface="+mn-cs"/>
              </a:rPr>
              <a:t>A </a:t>
            </a:r>
            <a:r>
              <a:rPr lang="en-US" sz="2000" i="1" u="sng" dirty="0">
                <a:cs typeface="+mn-cs"/>
              </a:rPr>
              <a:t>complete binary tree</a:t>
            </a:r>
            <a:r>
              <a:rPr lang="en-US" sz="2000" dirty="0">
                <a:cs typeface="+mn-cs"/>
              </a:rPr>
              <a:t> of level </a:t>
            </a:r>
            <a:r>
              <a:rPr lang="en-US" sz="2000" i="1" dirty="0">
                <a:cs typeface="+mn-cs"/>
              </a:rPr>
              <a:t>d</a:t>
            </a:r>
            <a:r>
              <a:rPr lang="en-US" sz="2000" dirty="0">
                <a:cs typeface="+mn-cs"/>
              </a:rPr>
              <a:t> is the strictly binary tree </a:t>
            </a:r>
            <a:r>
              <a:rPr lang="en-US" sz="2000" i="1" dirty="0" smtClean="0"/>
              <a:t>(</a:t>
            </a:r>
            <a:r>
              <a:rPr lang="en-US" i="1" dirty="0" smtClean="0"/>
              <a:t>perfect</a:t>
            </a:r>
            <a:r>
              <a:rPr lang="en-US" sz="2000" i="1" dirty="0" smtClean="0"/>
              <a:t>) </a:t>
            </a:r>
            <a:r>
              <a:rPr lang="en-US" sz="2000" dirty="0">
                <a:cs typeface="+mn-cs"/>
              </a:rPr>
              <a:t>all of whose leaves are at level </a:t>
            </a:r>
            <a:r>
              <a:rPr lang="en-US" sz="2000" i="1" dirty="0">
                <a:cs typeface="+mn-cs"/>
              </a:rPr>
              <a:t>d</a:t>
            </a:r>
          </a:p>
          <a:p>
            <a:pPr eaLnBrk="1" hangingPunct="1">
              <a:defRPr/>
            </a:pPr>
            <a:r>
              <a:rPr lang="en-US" sz="2000" dirty="0">
                <a:cs typeface="+mn-cs"/>
              </a:rPr>
              <a:t>A complete binary tree of level </a:t>
            </a:r>
            <a:r>
              <a:rPr lang="en-US" sz="2000" i="1" dirty="0">
                <a:cs typeface="+mn-cs"/>
              </a:rPr>
              <a:t>d</a:t>
            </a:r>
            <a:r>
              <a:rPr lang="en-US" sz="2000" dirty="0">
                <a:cs typeface="+mn-cs"/>
              </a:rPr>
              <a:t> has 2</a:t>
            </a:r>
            <a:r>
              <a:rPr lang="en-US" sz="2000" i="1" baseline="30000" dirty="0">
                <a:cs typeface="+mn-cs"/>
              </a:rPr>
              <a:t>l</a:t>
            </a:r>
            <a:r>
              <a:rPr lang="en-US" sz="2000" i="1" dirty="0">
                <a:cs typeface="+mn-cs"/>
              </a:rPr>
              <a:t> </a:t>
            </a:r>
            <a:r>
              <a:rPr lang="en-US" sz="2000" dirty="0">
                <a:cs typeface="+mn-cs"/>
              </a:rPr>
              <a:t>nodes </a:t>
            </a:r>
            <a:r>
              <a:rPr lang="en-US" sz="2000" u="sng" dirty="0">
                <a:cs typeface="+mn-cs"/>
              </a:rPr>
              <a:t>at each level </a:t>
            </a:r>
            <a:r>
              <a:rPr lang="en-US" sz="2000" i="1" u="sng" dirty="0">
                <a:cs typeface="+mn-cs"/>
              </a:rPr>
              <a:t>l</a:t>
            </a:r>
            <a:r>
              <a:rPr lang="en-US" sz="2000" dirty="0">
                <a:cs typeface="+mn-cs"/>
              </a:rPr>
              <a:t> where 0&lt;=</a:t>
            </a:r>
            <a:r>
              <a:rPr lang="en-US" sz="2000" i="1" dirty="0">
                <a:cs typeface="+mn-cs"/>
              </a:rPr>
              <a:t>l</a:t>
            </a:r>
            <a:r>
              <a:rPr lang="en-US" sz="2000" dirty="0">
                <a:cs typeface="+mn-cs"/>
              </a:rPr>
              <a:t>&lt;=d</a:t>
            </a:r>
          </a:p>
          <a:p>
            <a:pPr eaLnBrk="1" hangingPunct="1">
              <a:defRPr/>
            </a:pPr>
            <a:r>
              <a:rPr lang="en-US" sz="2000" dirty="0">
                <a:cs typeface="+mn-cs"/>
              </a:rPr>
              <a:t>Total number of nodes (</a:t>
            </a:r>
            <a:r>
              <a:rPr lang="en-US" sz="2000" i="1" dirty="0" err="1">
                <a:cs typeface="+mn-cs"/>
              </a:rPr>
              <a:t>tn</a:t>
            </a:r>
            <a:r>
              <a:rPr lang="en-US" sz="2000" dirty="0">
                <a:cs typeface="+mn-cs"/>
              </a:rPr>
              <a:t>) in a complete binary tree of depth d will be:</a:t>
            </a: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74750" y="4529138"/>
          <a:ext cx="6794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…quation" r:id="rId4" imgW="2781300" imgH="444500" progId="Equation.3">
                  <p:embed/>
                </p:oleObj>
              </mc:Choice>
              <mc:Fallback>
                <p:oleObj name="…quation" r:id="rId4" imgW="27813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529138"/>
                        <a:ext cx="6794500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binary trees</a:t>
            </a:r>
            <a:endParaRPr lang="en-US">
              <a:cs typeface="+mj-cs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9144000" cy="1031875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cs typeface="+mn-cs"/>
              </a:rPr>
              <a:t>For a complete binary tree if number of nodes (</a:t>
            </a:r>
            <a:r>
              <a:rPr lang="en-US" sz="2000" i="1">
                <a:cs typeface="+mn-cs"/>
              </a:rPr>
              <a:t>tn</a:t>
            </a:r>
            <a:r>
              <a:rPr lang="en-US" sz="2000">
                <a:cs typeface="+mn-cs"/>
              </a:rPr>
              <a:t>) are known, then we may find depth of the binary tree</a:t>
            </a:r>
          </a:p>
        </p:txBody>
      </p:sp>
      <p:graphicFrame>
        <p:nvGraphicFramePr>
          <p:cNvPr id="1536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87550" y="2519363"/>
          <a:ext cx="3983038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…quation" r:id="rId4" imgW="1295400" imgH="939800" progId="Equation.3">
                  <p:embed/>
                </p:oleObj>
              </mc:Choice>
              <mc:Fallback>
                <p:oleObj name="…quation" r:id="rId4" imgW="12954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519363"/>
                        <a:ext cx="3983038" cy="2889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Properties of binary trees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number L of leaf nodes in a perfect (or complete) binary tree can be found using this formula: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where h is the depth of the tree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number n of nodes in a perfect (or complete) binary tree can also be found using this formula: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where L  is the number of leaf nodes in the tree.</a:t>
            </a:r>
          </a:p>
        </p:txBody>
      </p:sp>
      <p:pic>
        <p:nvPicPr>
          <p:cNvPr id="46084" name="Imag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523" y="3048000"/>
            <a:ext cx="73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Imag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9571" y="5410200"/>
            <a:ext cx="1193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5495</TotalTime>
  <Words>1319</Words>
  <Application>Microsoft Office PowerPoint</Application>
  <PresentationFormat>On-screen Show (4:3)</PresentationFormat>
  <Paragraphs>299</Paragraphs>
  <Slides>35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Arial</vt:lpstr>
      <vt:lpstr>Consolas</vt:lpstr>
      <vt:lpstr>PMingLiU</vt:lpstr>
      <vt:lpstr>Times New Roman</vt:lpstr>
      <vt:lpstr>Trebuchet MS</vt:lpstr>
      <vt:lpstr>Tw Cen MT</vt:lpstr>
      <vt:lpstr>Tw Cen MT Condensed</vt:lpstr>
      <vt:lpstr>Wingdings</vt:lpstr>
      <vt:lpstr>Wingdings 3</vt:lpstr>
      <vt:lpstr>Integral</vt:lpstr>
      <vt:lpstr>…quation</vt:lpstr>
      <vt:lpstr>TrEES</vt:lpstr>
      <vt:lpstr>Binary trees</vt:lpstr>
      <vt:lpstr>Binary Trees</vt:lpstr>
      <vt:lpstr>Binary Trees -Types</vt:lpstr>
      <vt:lpstr>Binary Trees -Types</vt:lpstr>
      <vt:lpstr>Balanced Binary Tree</vt:lpstr>
      <vt:lpstr>Properties of binary trees</vt:lpstr>
      <vt:lpstr>Properties of binary trees</vt:lpstr>
      <vt:lpstr>Properties of binary trees</vt:lpstr>
      <vt:lpstr>Tree ADT</vt:lpstr>
      <vt:lpstr>Binary Trees Storage</vt:lpstr>
      <vt:lpstr>Binary Tree: contiguous storage</vt:lpstr>
      <vt:lpstr>PowerPoint Presentation</vt:lpstr>
      <vt:lpstr>PowerPoint Presentation</vt:lpstr>
      <vt:lpstr>Binary Tree: as a linked structure</vt:lpstr>
      <vt:lpstr>PowerPoint Presentation</vt:lpstr>
      <vt:lpstr>PowerPoint Presentation</vt:lpstr>
      <vt:lpstr>Traversal of Binary Trees</vt:lpstr>
      <vt:lpstr>Trees Traversal</vt:lpstr>
      <vt:lpstr>Inorder Traversal</vt:lpstr>
      <vt:lpstr>Preorder Traversal</vt:lpstr>
      <vt:lpstr>Postorder Traversal</vt:lpstr>
      <vt:lpstr>Expression tress</vt:lpstr>
      <vt:lpstr>Expression Trees</vt:lpstr>
      <vt:lpstr>Expression Trees</vt:lpstr>
      <vt:lpstr>Algorithm: convert postfix into expression tree</vt:lpstr>
      <vt:lpstr>Algorithm: convert postfix into expression tree</vt:lpstr>
      <vt:lpstr>Algorithm: convert postfix into expression tree</vt:lpstr>
      <vt:lpstr>Algorithm: convert postfix into expression tree</vt:lpstr>
      <vt:lpstr>Algorithm: convert postfix into expression tree</vt:lpstr>
      <vt:lpstr>Algorithm: convert postfix into expression tree</vt:lpstr>
      <vt:lpstr>Algorithm: convert postfix into expression tree</vt:lpstr>
      <vt:lpstr>Why use expression trees?</vt:lpstr>
      <vt:lpstr>How to evaluate an expression tree?</vt:lpstr>
      <vt:lpstr>How to evaluate an expression tree?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Zahid Halim</dc:creator>
  <cp:lastModifiedBy>user</cp:lastModifiedBy>
  <cp:revision>269</cp:revision>
  <dcterms:created xsi:type="dcterms:W3CDTF">2005-01-31T08:28:19Z</dcterms:created>
  <dcterms:modified xsi:type="dcterms:W3CDTF">2023-10-16T09:53:07Z</dcterms:modified>
</cp:coreProperties>
</file>