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83" r:id="rId5"/>
    <p:sldId id="259" r:id="rId6"/>
    <p:sldId id="284" r:id="rId7"/>
    <p:sldId id="285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2" r:id="rId24"/>
    <p:sldId id="280" r:id="rId25"/>
    <p:sldId id="281" r:id="rId26"/>
    <p:sldId id="278" r:id="rId27"/>
    <p:sldId id="279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1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2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6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5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8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4BB248-48E2-487C-A4C3-A9EC87A7E0B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570E4C-2DAD-42E4-B509-4A4308704A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FEC54-42CA-4A1C-9EF1-F78650FB8718}"/>
              </a:ext>
            </a:extLst>
          </p:cNvPr>
          <p:cNvSpPr txBox="1"/>
          <p:nvPr/>
        </p:nvSpPr>
        <p:spPr>
          <a:xfrm>
            <a:off x="5464629" y="31696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DAA021-2FFB-4571-8DE6-9E0E15E1DF63}"/>
              </a:ext>
            </a:extLst>
          </p:cNvPr>
          <p:cNvSpPr txBox="1">
            <a:spLocks/>
          </p:cNvSpPr>
          <p:nvPr/>
        </p:nvSpPr>
        <p:spPr>
          <a:xfrm>
            <a:off x="1600200" y="4881000"/>
            <a:ext cx="5457094" cy="168531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685378">
              <a:defRPr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Trees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F360E8AB-0B71-446A-BAC5-3E55E9B7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5058" y="6323100"/>
            <a:ext cx="973667" cy="274320"/>
          </a:xfrm>
        </p:spPr>
        <p:txBody>
          <a:bodyPr/>
          <a:lstStyle/>
          <a:p>
            <a:fld id="{28A3C342-FE9F-41E5-9EF0-772F6530D5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0A14-2B65-484F-A130-33F74083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674A-1DB2-4974-959C-E795762B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98" y="2366530"/>
            <a:ext cx="5926585" cy="2124938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dirty="0"/>
              <a:t>The first node from where the tree originates is called as a root node.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dirty="0"/>
              <a:t>In any tree, there must be only one </a:t>
            </a:r>
            <a:r>
              <a:rPr lang="en-US" sz="2000" b="1" dirty="0"/>
              <a:t>root node</a:t>
            </a:r>
            <a:r>
              <a:rPr lang="en-US" sz="2000" dirty="0"/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dirty="0"/>
              <a:t>We can never have multiple root nodes in a tree data structure.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1D69-5C40-48C1-B82E-C77A7775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59" y="1992227"/>
            <a:ext cx="3507168" cy="287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4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E748-6901-4C8B-8AF6-C86E8650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</a:t>
            </a:r>
            <a:r>
              <a:rPr lang="en-US" b="1" i="0" dirty="0">
                <a:solidFill>
                  <a:srgbClr val="303030"/>
                </a:solidFill>
                <a:effectLst/>
                <a:latin typeface="roboto condensed" panose="020B0604020202020204" pitchFamily="2" charset="0"/>
              </a:rPr>
              <a:t/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B06040202020202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EC02-D9C9-4CED-A3D9-7DFC1632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77" y="2084832"/>
            <a:ext cx="6152535" cy="2062794"/>
          </a:xfrm>
        </p:spPr>
        <p:txBody>
          <a:bodyPr>
            <a:normAutofit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000" dirty="0"/>
              <a:t>The connecting link between any two nodes is called as an </a:t>
            </a:r>
            <a:r>
              <a:rPr lang="en-US" sz="2000" b="1" dirty="0"/>
              <a:t>edge</a:t>
            </a:r>
            <a:r>
              <a:rPr lang="en-US" sz="2000" dirty="0"/>
              <a:t>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000" dirty="0"/>
              <a:t>In a tree with n number of nodes, there are exactly (n-1) number of edges.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4D88C-40A9-4F6C-B994-8C6A43469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70" y="1462909"/>
            <a:ext cx="4293105" cy="277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BFD6-5A30-4A64-B724-02ED626D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6051-1055-42BC-9454-43A995B0F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97249" cy="4351338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The node which has a branch from it to any other node is called as a </a:t>
            </a:r>
            <a:r>
              <a:rPr lang="en-US" b="1" i="0" dirty="0">
                <a:effectLst/>
                <a:latin typeface="Tw Cen MT (Body)"/>
              </a:rPr>
              <a:t>parent node</a:t>
            </a:r>
            <a:r>
              <a:rPr lang="en-US" b="0" i="0" dirty="0">
                <a:effectLst/>
                <a:latin typeface="Tw Cen MT (Body)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In other words, the node which has one or more children is called as a parent node.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In a tree, a parent node can have any number of child nodes.</a:t>
            </a:r>
          </a:p>
          <a:p>
            <a:pPr algn="just"/>
            <a:endParaRPr lang="en-US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F0369-90CC-402D-A97E-1DD69B146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843" y="3886200"/>
            <a:ext cx="4278565" cy="286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83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AE08-7454-4982-8985-C71E6830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95DF-21CB-4C19-B0E4-02C89BEC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90471" cy="435133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The node which is a descendant of some node is called as a </a:t>
            </a:r>
            <a:r>
              <a:rPr lang="en-US" b="1" i="0" dirty="0">
                <a:effectLst/>
                <a:latin typeface="Tw Cen MT (Body)"/>
              </a:rPr>
              <a:t>child node</a:t>
            </a:r>
            <a:r>
              <a:rPr lang="en-US" b="0" i="0" dirty="0">
                <a:effectLst/>
                <a:latin typeface="Tw Cen MT (Body)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All the nodes except root node are child nodes.</a:t>
            </a:r>
          </a:p>
          <a:p>
            <a:endParaRPr lang="en-US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F289C-DC1B-4069-9142-4A3810935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t="7556"/>
          <a:stretch/>
        </p:blipFill>
        <p:spPr>
          <a:xfrm>
            <a:off x="2617099" y="3053919"/>
            <a:ext cx="6031622" cy="2796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3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B6A7-DD48-4F30-8481-F9DD4FAC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Siblings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FB4E-4C0A-4AA9-9199-F8BA94A7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6000" cy="435133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Nodes which belong to the same parent are called as </a:t>
            </a:r>
            <a:r>
              <a:rPr lang="en-US" b="1" i="0" dirty="0">
                <a:effectLst/>
                <a:latin typeface="Tw Cen MT (Body)"/>
              </a:rPr>
              <a:t>siblings</a:t>
            </a:r>
            <a:r>
              <a:rPr lang="en-US" b="0" i="0" dirty="0">
                <a:effectLst/>
                <a:latin typeface="Tw Cen MT (Body)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In other words, nodes with the same parent are sibling nodes.</a:t>
            </a:r>
          </a:p>
          <a:p>
            <a:endParaRPr lang="en-US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C7A98-CE4C-4E25-9DEC-8BF179F39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97" y="3052383"/>
            <a:ext cx="3636370" cy="2940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8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1C2E-5C2D-4BD7-9195-D376F558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E262-4E9D-475A-AE4B-FD4EEE18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84160"/>
            <a:ext cx="9720073" cy="4023360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w Cen MT (Body)"/>
              </a:rPr>
              <a:t>Degree of a node</a:t>
            </a:r>
            <a:r>
              <a:rPr lang="en-US" b="0" i="0" dirty="0">
                <a:effectLst/>
                <a:latin typeface="Tw Cen MT (Body)"/>
              </a:rPr>
              <a:t> is the total number of children of that node.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w Cen MT (Body)"/>
              </a:rPr>
              <a:t>Degree of a tree</a:t>
            </a:r>
            <a:r>
              <a:rPr lang="en-US" b="0" i="0" dirty="0">
                <a:effectLst/>
                <a:latin typeface="Tw Cen MT (Body)"/>
              </a:rPr>
              <a:t> is the highest degree of a node among all the nodes in the tree.</a:t>
            </a:r>
          </a:p>
          <a:p>
            <a:endParaRPr lang="en-US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3256C-3CFF-4A9B-A6F7-E0025F7F1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65" y="3194060"/>
            <a:ext cx="6088908" cy="2850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C39AA-6696-4BE8-B2FA-4BE80F0DE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26" y="3266456"/>
            <a:ext cx="1630821" cy="2705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6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9E83-F7C9-4E31-A182-F1B3A06F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4276-94FF-40E7-9723-B1905B4D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2084832"/>
            <a:ext cx="10560728" cy="435133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The node which has at least one child is called as an </a:t>
            </a:r>
            <a:r>
              <a:rPr lang="en-US" b="1" i="0" dirty="0">
                <a:solidFill>
                  <a:srgbClr val="303030"/>
                </a:solidFill>
                <a:effectLst/>
                <a:latin typeface="Tw Cen MT (Body)"/>
              </a:rPr>
              <a:t>internal node</a:t>
            </a: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Internal nodes are also called as </a:t>
            </a:r>
            <a:r>
              <a:rPr lang="en-US" b="1" i="0" dirty="0">
                <a:solidFill>
                  <a:srgbClr val="303030"/>
                </a:solidFill>
                <a:effectLst/>
                <a:latin typeface="Tw Cen MT (Body)"/>
              </a:rPr>
              <a:t>non-terminal nodes</a:t>
            </a: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Every non-leaf node is an internal node.</a:t>
            </a:r>
          </a:p>
          <a:p>
            <a:endParaRPr lang="en-US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30132-E37D-4B2B-B027-F37A9B9A0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33" y="3610911"/>
            <a:ext cx="5030943" cy="2825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6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00DF-2AD6-413A-B125-30863ABD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2E16-EE70-4C31-98B2-9291FA2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140" y="2447442"/>
            <a:ext cx="5180860" cy="2494783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The node which does not have any child is called as a </a:t>
            </a:r>
            <a:r>
              <a:rPr lang="en-US" b="1" i="0" dirty="0">
                <a:solidFill>
                  <a:srgbClr val="303030"/>
                </a:solidFill>
                <a:effectLst/>
                <a:latin typeface="Tw Cen MT (Body)"/>
              </a:rPr>
              <a:t>leaf node</a:t>
            </a: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Leaf nodes are also called as </a:t>
            </a:r>
            <a:r>
              <a:rPr lang="en-US" b="1" i="0" dirty="0">
                <a:solidFill>
                  <a:srgbClr val="303030"/>
                </a:solidFill>
                <a:effectLst/>
                <a:latin typeface="Tw Cen MT (Body)"/>
              </a:rPr>
              <a:t>external nodes</a:t>
            </a: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 or </a:t>
            </a:r>
            <a:r>
              <a:rPr lang="en-US" b="1" i="0" dirty="0">
                <a:solidFill>
                  <a:srgbClr val="303030"/>
                </a:solidFill>
                <a:effectLst/>
                <a:latin typeface="Tw Cen MT (Body)"/>
              </a:rPr>
              <a:t>terminal nodes</a:t>
            </a: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.</a:t>
            </a:r>
          </a:p>
          <a:p>
            <a:pPr algn="just"/>
            <a:endParaRPr lang="en-US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7F4E9-B70E-413D-8283-C37250516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97" y="1444094"/>
            <a:ext cx="4428708" cy="39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3E15-4761-4C05-A432-D2C966C7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3627-66DB-482F-A306-40D14B238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70843"/>
            <a:ext cx="9720073" cy="4338517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In a tree, each step from top to bottom is called as </a:t>
            </a:r>
            <a:r>
              <a:rPr lang="en-US" b="1" i="0" dirty="0">
                <a:solidFill>
                  <a:srgbClr val="303030"/>
                </a:solidFill>
                <a:effectLst/>
                <a:latin typeface="Tw Cen MT (Body)"/>
              </a:rPr>
              <a:t>level of a tree</a:t>
            </a: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The level count starts with 0 and increments by 1 at each level or step.</a:t>
            </a:r>
          </a:p>
          <a:p>
            <a:endParaRPr lang="en-US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DCE5-5297-44DC-A06A-93DB6C329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70" y="3095930"/>
            <a:ext cx="5997460" cy="288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2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B0D0-CC8F-4107-8EEB-A7D13C83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4ADB-B2BC-4242-8AA7-BB798BD8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06353"/>
            <a:ext cx="9720073" cy="4303007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Total number of edges that lies on the longest path from any leaf node to a particular node is called as </a:t>
            </a:r>
            <a:r>
              <a:rPr lang="en-US" b="1" i="0" dirty="0">
                <a:effectLst/>
                <a:latin typeface="Tw Cen MT (Body)"/>
              </a:rPr>
              <a:t>height of that node</a:t>
            </a:r>
            <a:r>
              <a:rPr lang="en-US" b="0" i="0" dirty="0">
                <a:effectLst/>
                <a:latin typeface="Tw Cen MT (Body)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w Cen MT (Body)"/>
              </a:rPr>
              <a:t>Height of a tree</a:t>
            </a:r>
            <a:r>
              <a:rPr lang="en-US" b="0" i="0" dirty="0">
                <a:effectLst/>
                <a:latin typeface="Tw Cen MT (Body)"/>
              </a:rPr>
              <a:t> is the height of root node.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Height of all leaf nodes = 0</a:t>
            </a:r>
          </a:p>
          <a:p>
            <a:pPr algn="just"/>
            <a:endParaRPr lang="en-US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374CA-0DB8-4FF6-A5E2-FB6E132FD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3" y="3772299"/>
            <a:ext cx="6759526" cy="2712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50113-7790-4015-ABC7-F33AC3D68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04" y="3764678"/>
            <a:ext cx="1615580" cy="2720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3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9FC2-E8B2-4849-8DDE-04637379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47B0-8271-4D76-AE68-D7DD139F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637" y="1971367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Tree Data 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Tree Traversal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Binary Search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AVL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Spanning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63E1-42FB-4157-AAFF-45CCC845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72E3-B0EB-4195-876F-2BC55019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06" y="1939969"/>
            <a:ext cx="10348166" cy="4023360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Tw Cen MT (Body)"/>
              </a:rPr>
              <a:t>Total number of edges from root node to a particular node is called as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Tw Cen MT (Body)"/>
              </a:rPr>
              <a:t>depth of that node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w Cen MT (Body)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03030"/>
                </a:solidFill>
                <a:effectLst/>
                <a:latin typeface="Tw Cen MT (Body)"/>
              </a:rPr>
              <a:t>Depth of a tree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Tw Cen MT (Body)"/>
              </a:rPr>
              <a:t> is the total number of edges from root node to a leaf node in the longest path.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Tw Cen MT (Body)"/>
              </a:rPr>
              <a:t>Depth of the root node = 0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Tw Cen MT (Body)"/>
              </a:rPr>
              <a:t>The terms “level” and “depth” are used interchangeably.</a:t>
            </a:r>
          </a:p>
          <a:p>
            <a:pPr algn="just"/>
            <a:endParaRPr lang="en-US" sz="2000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04627-93BB-4D4B-90AD-B79754F0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81" y="3951649"/>
            <a:ext cx="5538016" cy="2421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1D567-3B72-49F9-A08F-8F6F9A0E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95" y="3476002"/>
            <a:ext cx="1653683" cy="2796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9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84B5-FBF8-4008-8003-FF55A7BA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7BB1B-25EB-44BD-B7C0-38904675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4210"/>
            <a:ext cx="9720073" cy="4163982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In a tree, each child from a node forms a </a:t>
            </a:r>
            <a:r>
              <a:rPr lang="en-US" b="1" i="0" dirty="0">
                <a:effectLst/>
                <a:latin typeface="Tw Cen MT (Body)"/>
              </a:rPr>
              <a:t>subtree</a:t>
            </a:r>
            <a:r>
              <a:rPr lang="en-US" b="0" i="0" dirty="0">
                <a:effectLst/>
                <a:latin typeface="Tw Cen MT (Body)"/>
              </a:rPr>
              <a:t> recursively.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Every child node forms a subtree on its parent node.</a:t>
            </a:r>
          </a:p>
          <a:p>
            <a:endParaRPr lang="en-US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4F2D3-5079-45F2-9AAB-B6D3378D6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81" y="3066141"/>
            <a:ext cx="5593565" cy="341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6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D1B6-AC1E-496B-AA49-6A27E2D1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CB25-47C2-428F-934A-C558F08E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w Cen MT (Body)"/>
              </a:rPr>
              <a:t>A forest is a set of disjoint trees.</a:t>
            </a:r>
          </a:p>
          <a:p>
            <a:pPr marL="0" indent="0">
              <a:buNone/>
            </a:pPr>
            <a:r>
              <a:rPr lang="en-US" dirty="0">
                <a:latin typeface="Tw Cen MT (Body)"/>
              </a:rPr>
              <a:t/>
            </a:r>
            <a:br>
              <a:rPr lang="en-US" dirty="0">
                <a:latin typeface="Tw Cen MT (Body)"/>
              </a:rPr>
            </a:br>
            <a:endParaRPr lang="en-US" dirty="0">
              <a:latin typeface="Tw Cen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F7877-3446-4DA0-806C-F35D2FA45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t="10044" b="2344"/>
          <a:stretch/>
        </p:blipFill>
        <p:spPr>
          <a:xfrm>
            <a:off x="2861186" y="2969342"/>
            <a:ext cx="5279923" cy="3098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2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3D7B-0689-486E-936E-37CCF044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EF7E46-0DDF-4F29-AD76-815FDDE1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22" y="1828456"/>
            <a:ext cx="8414724" cy="4750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E3E5-BC29-49A9-B657-28959A3C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08A6-B28F-46FF-B9FA-60A25C1B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17577"/>
            <a:ext cx="6972206" cy="4391783"/>
          </a:xfrm>
        </p:spPr>
        <p:txBody>
          <a:bodyPr/>
          <a:lstStyle/>
          <a:p>
            <a:pPr algn="just"/>
            <a:r>
              <a:rPr lang="en-US" dirty="0"/>
              <a:t>A binary tree is a tree data structure in which each parent node can have at most two children. </a:t>
            </a:r>
          </a:p>
          <a:p>
            <a:pPr algn="just"/>
            <a:r>
              <a:rPr lang="en-US" dirty="0"/>
              <a:t>Each node of a binary tree consists of three items: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data item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address of left child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address of right child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383E4-2DF8-4E27-A69C-1DD051A9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96" y="4406387"/>
            <a:ext cx="2818217" cy="14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B19911-CCE9-4D81-8AF6-8FAA334D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917" y="1810173"/>
            <a:ext cx="2572382" cy="2770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0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62FA-C858-4ED2-B86F-E9A7E96A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a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6644-D2CF-4693-8899-6655F106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binary tree is either an empty tree or consists of a node called the root node, a left subtree, and a right subtree. The subtrees will also act as a binary tree once.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top-most node is called the root.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node without children is called a leaf node or terminal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maximum number of nodes at each level of </a:t>
            </a:r>
            <a:r>
              <a:rPr lang="en-US" dirty="0" err="1"/>
              <a:t>i</a:t>
            </a:r>
            <a:r>
              <a:rPr lang="en-US" dirty="0"/>
              <a:t> is 2i.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Height of the tree = the longest path from the leaf node to the root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Depth of a node = the length of the path to its root.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6AFD-C779-4493-BB3B-A5A2BBCC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Full/proper </a:t>
            </a:r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8F53-AAF3-4942-A1AB-E9B4ECD7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740466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 full Binary tree is a special type of binary tree in which every parent node/internal node has either two or no children.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It is also known as a </a:t>
            </a:r>
            <a:r>
              <a:rPr lang="en-US" b="1" dirty="0"/>
              <a:t>proper binary tree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944D1-E7E2-4849-ABDE-407723CF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71" y="975360"/>
            <a:ext cx="3962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467-3BA2-4361-AFB3-F727F1BA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perfect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9DFD-C249-40A8-B46A-52A419EC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602814" cy="4023360"/>
          </a:xfrm>
        </p:spPr>
        <p:txBody>
          <a:bodyPr/>
          <a:lstStyle/>
          <a:p>
            <a:pPr algn="just"/>
            <a:r>
              <a:rPr lang="en-US" dirty="0"/>
              <a:t>A perfect binary tree is a type of binary tree in which every internal node has exactly two child nodes and all the leaf nodes are at the same level.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72E7F-015C-4C8E-B0C7-20F4CEC8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127" y="1083786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3731-C3B4-45AD-AC4E-B7C12DCA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/>
              <a:t>Almost Complete </a:t>
            </a:r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36BA-FBB1-42E5-BCF4-2F5DEC6A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328394" cy="4023360"/>
          </a:xfrm>
        </p:spPr>
        <p:txBody>
          <a:bodyPr/>
          <a:lstStyle/>
          <a:p>
            <a:pPr algn="just"/>
            <a:r>
              <a:rPr lang="en-US" dirty="0"/>
              <a:t>A complete binary tree is just like a full binary tree, but with two major differences:</a:t>
            </a:r>
          </a:p>
          <a:p>
            <a:pPr algn="just"/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sz="2000" dirty="0"/>
              <a:t>Every level must be completely filled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000" dirty="0"/>
              <a:t>All the leaf elements must lean towards the left.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000" dirty="0"/>
              <a:t>The last leaf element might not have a right sibling i.e. a complete binary tree doesn't have to be a full binary tree.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D6A37-43E6-42F9-B62A-D6EFFFC6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23" y="1698171"/>
            <a:ext cx="4343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5FEB-4DFD-401C-A830-DF43499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2458-25CB-479A-A608-E0292F1D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Other data structures such as arrays, linked list, stack, and queue are </a:t>
            </a:r>
            <a:r>
              <a:rPr lang="en-US" sz="2000" dirty="0">
                <a:solidFill>
                  <a:srgbClr val="0070C0"/>
                </a:solidFill>
              </a:rPr>
              <a:t>linear data structures </a:t>
            </a:r>
            <a:r>
              <a:rPr lang="en-US" sz="2000" dirty="0"/>
              <a:t>that store data sequentially.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In order to perform any operation in a linear data structure, the time complexity increases with the increase in the data size. But, it is not acceptable in today's computational world.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Different tree data structures </a:t>
            </a:r>
            <a:r>
              <a:rPr lang="en-US" sz="2000" dirty="0">
                <a:solidFill>
                  <a:srgbClr val="0070C0"/>
                </a:solidFill>
              </a:rPr>
              <a:t>allow quicker and easier access to the data </a:t>
            </a:r>
            <a:r>
              <a:rPr lang="en-US" sz="2000" dirty="0"/>
              <a:t>as it is a non-linear data structure.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One reason to use trees might be because you want to store information that naturally forms a </a:t>
            </a:r>
            <a:r>
              <a:rPr lang="en-US" sz="2000" dirty="0">
                <a:solidFill>
                  <a:srgbClr val="0070C0"/>
                </a:solidFill>
              </a:rPr>
              <a:t>hierarchy</a:t>
            </a:r>
            <a:r>
              <a:rPr lang="en-US" sz="2000" dirty="0"/>
              <a:t>. For example, the file system on a computer.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E5CB9-0495-4680-AB7E-ECCDF971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703" y="220171"/>
            <a:ext cx="2283218" cy="22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6C56-6D65-4563-B83D-E1CFB2E3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2D7C2-DD1B-44F7-8599-C590C87D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93" y="2083642"/>
            <a:ext cx="6619116" cy="1891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4C1770-ED98-4CBF-9963-DAEF7F6C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21" y="3029230"/>
            <a:ext cx="5766318" cy="3243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BC2E43-2D6F-45D4-B426-4BAFBEB95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9197"/>
            <a:ext cx="5427307" cy="30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8ADF-F9D9-4EDB-B322-E991C9D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9065-2DC2-4F3F-A7A2-9E6880E4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26565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tree data structure must be help us in some aspect of this data process.</a:t>
            </a:r>
          </a:p>
          <a:p>
            <a:pPr marL="459486" lvl="1" indent="-285750"/>
            <a:r>
              <a:rPr lang="en-US" sz="1600" dirty="0"/>
              <a:t>One of the most intuitive examples of a tree data structure in the world of programming is the Document Object Model (DOM) in HTML.</a:t>
            </a: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pPr algn="just"/>
            <a:r>
              <a:rPr lang="en-US" dirty="0">
                <a:solidFill>
                  <a:srgbClr val="292929"/>
                </a:solidFill>
                <a:latin typeface="charter"/>
              </a:rPr>
              <a:t>It </a:t>
            </a:r>
            <a:r>
              <a:rPr lang="en-US" sz="2000" dirty="0"/>
              <a:t>becomes simpler to “</a:t>
            </a:r>
            <a:r>
              <a:rPr lang="en-US" sz="2000" b="1" dirty="0"/>
              <a:t>traverse</a:t>
            </a:r>
            <a:r>
              <a:rPr lang="en-US" sz="2000" dirty="0"/>
              <a:t>” through the tree in order for the programmer to access related nodes. For example, it enables access to all siblings of a currently selected node. The tree structure becomes a road map that can be followed to traverse throughout the HTML document.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8DBB7-4A1C-4AE6-B37C-FB8E030B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846" y="1854012"/>
            <a:ext cx="540067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2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B544-7EA4-42DF-93B1-A7041809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18ED-959C-4047-B8D3-522B48D3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06353"/>
            <a:ext cx="9720073" cy="4303007"/>
          </a:xfrm>
        </p:spPr>
        <p:txBody>
          <a:bodyPr/>
          <a:lstStyle/>
          <a:p>
            <a:r>
              <a:rPr lang="en-US" sz="2000" dirty="0"/>
              <a:t>As each of the nodes is connected in a hierarchical manner, it is therefore possible to structure the tree so that it allows for specific data to be found more efficiently.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94306-8348-4E8E-9742-959E4E8E7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9"/>
          <a:stretch/>
        </p:blipFill>
        <p:spPr>
          <a:xfrm>
            <a:off x="3741039" y="2910876"/>
            <a:ext cx="4286250" cy="33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6493-849E-446C-A9BB-FD6ECBA4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Decision Making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A9220-4246-4D28-873B-18BF671D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569" y="2896339"/>
            <a:ext cx="6801189" cy="3575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14F2C-F717-472E-8E3C-0ED2A4D7410C}"/>
              </a:ext>
            </a:extLst>
          </p:cNvPr>
          <p:cNvSpPr txBox="1"/>
          <p:nvPr/>
        </p:nvSpPr>
        <p:spPr>
          <a:xfrm>
            <a:off x="1324992" y="208483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Use a binary tree as an algorithm to aid in decision making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8BFB-1186-48A3-A607-0B37E37A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Machine Learning Algorithms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8AE88A-4AEA-47CD-B9B1-A38F0BC77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779" y="1797298"/>
            <a:ext cx="5157339" cy="4022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B4DD41-0152-40B7-A340-6BFEB7955B32}"/>
              </a:ext>
            </a:extLst>
          </p:cNvPr>
          <p:cNvSpPr txBox="1"/>
          <p:nvPr/>
        </p:nvSpPr>
        <p:spPr>
          <a:xfrm>
            <a:off x="872231" y="232148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Have a computer utilize machine learning principles to determine how the binary tree should be set up so that it consistently provides the correct answer to a question</a:t>
            </a:r>
          </a:p>
        </p:txBody>
      </p:sp>
    </p:spTree>
    <p:extLst>
      <p:ext uri="{BB962C8B-B14F-4D97-AF65-F5344CB8AC3E}">
        <p14:creationId xmlns:p14="http://schemas.microsoft.com/office/powerpoint/2010/main" val="40743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68D1-70EF-4F07-812C-A724949BD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Tree Terminologies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616E2-CA31-4109-9737-606B0CBED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769</Words>
  <Application>Microsoft Office PowerPoint</Application>
  <PresentationFormat>Widescreen</PresentationFormat>
  <Paragraphs>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charter</vt:lpstr>
      <vt:lpstr>euclid_circular_a</vt:lpstr>
      <vt:lpstr>roboto condensed</vt:lpstr>
      <vt:lpstr>Tw Cen MT</vt:lpstr>
      <vt:lpstr>Tw Cen MT (Body)</vt:lpstr>
      <vt:lpstr>Tw Cen MT Condensed</vt:lpstr>
      <vt:lpstr>Wingdings</vt:lpstr>
      <vt:lpstr>Wingdings 3</vt:lpstr>
      <vt:lpstr>Integral</vt:lpstr>
      <vt:lpstr>PowerPoint Presentation</vt:lpstr>
      <vt:lpstr>Outline</vt:lpstr>
      <vt:lpstr>Introduction</vt:lpstr>
      <vt:lpstr>Examples</vt:lpstr>
      <vt:lpstr>Applications</vt:lpstr>
      <vt:lpstr>2. Search</vt:lpstr>
      <vt:lpstr>3. Decision Making</vt:lpstr>
      <vt:lpstr>4. Machine Learning Algorithms</vt:lpstr>
      <vt:lpstr>Tree Terminologies</vt:lpstr>
      <vt:lpstr>Root </vt:lpstr>
      <vt:lpstr>Edge </vt:lpstr>
      <vt:lpstr>Parent</vt:lpstr>
      <vt:lpstr>Child</vt:lpstr>
      <vt:lpstr>Siblings</vt:lpstr>
      <vt:lpstr>Degree</vt:lpstr>
      <vt:lpstr>Internal Node</vt:lpstr>
      <vt:lpstr>Leaf Node</vt:lpstr>
      <vt:lpstr>Level</vt:lpstr>
      <vt:lpstr>Height </vt:lpstr>
      <vt:lpstr>Depth</vt:lpstr>
      <vt:lpstr>Subtree</vt:lpstr>
      <vt:lpstr>Forest</vt:lpstr>
      <vt:lpstr>Terminologies</vt:lpstr>
      <vt:lpstr>Binary Tree</vt:lpstr>
      <vt:lpstr>Properties of a Binary tree</vt:lpstr>
      <vt:lpstr>1. Full/proper Binary Tree</vt:lpstr>
      <vt:lpstr>2. perfect binary tree</vt:lpstr>
      <vt:lpstr>3. Almost Complete Binary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Javaria Imtiaz</dc:creator>
  <cp:lastModifiedBy>Maheen</cp:lastModifiedBy>
  <cp:revision>39</cp:revision>
  <dcterms:created xsi:type="dcterms:W3CDTF">2021-11-09T10:38:45Z</dcterms:created>
  <dcterms:modified xsi:type="dcterms:W3CDTF">2022-10-17T08:38:50Z</dcterms:modified>
</cp:coreProperties>
</file>