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301" r:id="rId2"/>
    <p:sldId id="302" r:id="rId3"/>
    <p:sldId id="262" r:id="rId4"/>
    <p:sldId id="303" r:id="rId5"/>
    <p:sldId id="300" r:id="rId6"/>
    <p:sldId id="307" r:id="rId7"/>
    <p:sldId id="308" r:id="rId8"/>
    <p:sldId id="309" r:id="rId9"/>
    <p:sldId id="304" r:id="rId10"/>
    <p:sldId id="310" r:id="rId11"/>
    <p:sldId id="305" r:id="rId12"/>
    <p:sldId id="30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inimized" horzBarState="minimized">
    <p:restoredLeft sz="0" autoAdjust="0"/>
    <p:restoredTop sz="0" autoAdjust="0"/>
  </p:normalViewPr>
  <p:slideViewPr>
    <p:cSldViewPr snapToGrid="0">
      <p:cViewPr varScale="1">
        <p:scale>
          <a:sx n="22" d="100"/>
          <a:sy n="22" d="100"/>
        </p:scale>
        <p:origin x="3494" y="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E44574-FA50-4DCB-B0EC-9862942B38A8}" type="datetimeFigureOut">
              <a:rPr lang="en-US" smtClean="0"/>
              <a:t>12/30/2023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A0A652-B505-4E81-91D9-98515AD79746}" type="slidenum">
              <a:rPr lang="en-US" smtClean="0"/>
              <a:t>‹#›</a:t>
            </a:fld>
            <a:endParaRPr lang="en-US"/>
          </a:p>
        </p:txBody>
      </p:sp>
    </p:spTree>
    <p:extLst>
      <p:ext uri="{BB962C8B-B14F-4D97-AF65-F5344CB8AC3E}">
        <p14:creationId xmlns:p14="http://schemas.microsoft.com/office/powerpoint/2010/main" val="33103785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baseline="0" dirty="0">
                <a:solidFill>
                  <a:srgbClr val="000000"/>
                </a:solidFill>
                <a:latin typeface="Times New Roman" panose="02020603050405020304" pitchFamily="18" charset="0"/>
              </a:rPr>
              <a:t>CHAN, L.-K. &amp; WU, M.-L. 2002a. Quality function deployment: a comprehensive review of its concepts and methods. </a:t>
            </a:r>
            <a:r>
              <a:rPr lang="en-US" sz="1800" b="0" i="1" u="none" strike="noStrike" baseline="0" dirty="0">
                <a:solidFill>
                  <a:srgbClr val="000000"/>
                </a:solidFill>
                <a:latin typeface="Times New Roman" panose="02020603050405020304" pitchFamily="18" charset="0"/>
              </a:rPr>
              <a:t>Quality Engineering, </a:t>
            </a:r>
            <a:r>
              <a:rPr lang="en-US" sz="1800" b="0" i="0" u="none" strike="noStrike" baseline="0" dirty="0">
                <a:solidFill>
                  <a:srgbClr val="000000"/>
                </a:solidFill>
                <a:latin typeface="Times New Roman" panose="02020603050405020304" pitchFamily="18" charset="0"/>
              </a:rPr>
              <a:t>15</a:t>
            </a:r>
            <a:r>
              <a:rPr lang="en-US" sz="1800" b="1" i="0" u="none" strike="noStrike" baseline="0" dirty="0">
                <a:solidFill>
                  <a:srgbClr val="000000"/>
                </a:solidFill>
                <a:latin typeface="Times New Roman" panose="02020603050405020304" pitchFamily="18" charset="0"/>
              </a:rPr>
              <a:t>, </a:t>
            </a:r>
            <a:r>
              <a:rPr lang="en-US" sz="1800" b="0" i="0" u="none" strike="noStrike" baseline="0" dirty="0">
                <a:solidFill>
                  <a:srgbClr val="000000"/>
                </a:solidFill>
                <a:latin typeface="Times New Roman" panose="02020603050405020304" pitchFamily="18" charset="0"/>
              </a:rPr>
              <a:t>23-35. </a:t>
            </a:r>
          </a:p>
          <a:p>
            <a:r>
              <a:rPr lang="de-DE" sz="1800" b="0" i="0" u="none" strike="noStrike" baseline="0" dirty="0">
                <a:solidFill>
                  <a:srgbClr val="000000"/>
                </a:solidFill>
                <a:latin typeface="Times New Roman" panose="02020603050405020304" pitchFamily="18" charset="0"/>
              </a:rPr>
              <a:t>CHAN, L.-K. &amp; WU, M.-L. 2002b. </a:t>
            </a:r>
            <a:endParaRPr lang="en-US" dirty="0"/>
          </a:p>
        </p:txBody>
      </p:sp>
      <p:sp>
        <p:nvSpPr>
          <p:cNvPr id="4" name="Slide Number Placeholder 3"/>
          <p:cNvSpPr>
            <a:spLocks noGrp="1"/>
          </p:cNvSpPr>
          <p:nvPr>
            <p:ph type="sldNum" sz="quarter" idx="5"/>
          </p:nvPr>
        </p:nvSpPr>
        <p:spPr/>
        <p:txBody>
          <a:bodyPr/>
          <a:lstStyle/>
          <a:p>
            <a:fld id="{73A0A652-B505-4E81-91D9-98515AD79746}" type="slidenum">
              <a:rPr lang="en-US" smtClean="0"/>
              <a:t>2</a:t>
            </a:fld>
            <a:endParaRPr lang="en-US"/>
          </a:p>
        </p:txBody>
      </p:sp>
    </p:spTree>
    <p:extLst>
      <p:ext uri="{BB962C8B-B14F-4D97-AF65-F5344CB8AC3E}">
        <p14:creationId xmlns:p14="http://schemas.microsoft.com/office/powerpoint/2010/main" val="37793511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QFD</a:t>
            </a:r>
          </a:p>
        </p:txBody>
      </p:sp>
      <p:sp>
        <p:nvSpPr>
          <p:cNvPr id="4" name="Slide Number Placeholder 3"/>
          <p:cNvSpPr>
            <a:spLocks noGrp="1"/>
          </p:cNvSpPr>
          <p:nvPr>
            <p:ph type="sldNum" sz="quarter" idx="10"/>
          </p:nvPr>
        </p:nvSpPr>
        <p:spPr/>
        <p:txBody>
          <a:bodyPr/>
          <a:lstStyle/>
          <a:p>
            <a:fld id="{C6FC2AB8-B2EB-486C-BABC-5258133C6095}" type="slidenum">
              <a:rPr lang="en-US" smtClean="0"/>
              <a:t>5</a:t>
            </a:fld>
            <a:endParaRPr lang="en-US"/>
          </a:p>
        </p:txBody>
      </p:sp>
    </p:spTree>
    <p:extLst>
      <p:ext uri="{BB962C8B-B14F-4D97-AF65-F5344CB8AC3E}">
        <p14:creationId xmlns:p14="http://schemas.microsoft.com/office/powerpoint/2010/main" val="28992540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3A0A652-B505-4E81-91D9-98515AD79746}" type="slidenum">
              <a:rPr lang="en-US" smtClean="0"/>
              <a:t>6</a:t>
            </a:fld>
            <a:endParaRPr lang="en-US"/>
          </a:p>
        </p:txBody>
      </p:sp>
    </p:spTree>
    <p:extLst>
      <p:ext uri="{BB962C8B-B14F-4D97-AF65-F5344CB8AC3E}">
        <p14:creationId xmlns:p14="http://schemas.microsoft.com/office/powerpoint/2010/main" val="24834802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A0A652-B505-4E81-91D9-98515AD79746}" type="slidenum">
              <a:rPr lang="en-US" smtClean="0"/>
              <a:t>10</a:t>
            </a:fld>
            <a:endParaRPr lang="en-US"/>
          </a:p>
        </p:txBody>
      </p:sp>
    </p:spTree>
    <p:extLst>
      <p:ext uri="{BB962C8B-B14F-4D97-AF65-F5344CB8AC3E}">
        <p14:creationId xmlns:p14="http://schemas.microsoft.com/office/powerpoint/2010/main" val="21940699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B7ED2-620A-4C38-B895-36A8C5F16F1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82AEAE0-6618-408F-B74C-4584F8023AC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E0E8CDB-F68D-4470-B871-8A6F5822D003}"/>
              </a:ext>
            </a:extLst>
          </p:cNvPr>
          <p:cNvSpPr>
            <a:spLocks noGrp="1"/>
          </p:cNvSpPr>
          <p:nvPr>
            <p:ph type="dt" sz="half" idx="10"/>
          </p:nvPr>
        </p:nvSpPr>
        <p:spPr/>
        <p:txBody>
          <a:bodyPr/>
          <a:lstStyle/>
          <a:p>
            <a:fld id="{152B5733-34CC-4CB4-B37C-313A68A3E040}" type="datetimeFigureOut">
              <a:rPr lang="en-US" smtClean="0"/>
              <a:t>12/30/2023</a:t>
            </a:fld>
            <a:endParaRPr lang="en-US"/>
          </a:p>
        </p:txBody>
      </p:sp>
      <p:sp>
        <p:nvSpPr>
          <p:cNvPr id="5" name="Footer Placeholder 4">
            <a:extLst>
              <a:ext uri="{FF2B5EF4-FFF2-40B4-BE49-F238E27FC236}">
                <a16:creationId xmlns:a16="http://schemas.microsoft.com/office/drawing/2014/main" id="{08F0F1E6-6929-4B52-95F4-D6C8C9C2C8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7B41C8-1C4F-4676-8D05-B6FC8469A0DA}"/>
              </a:ext>
            </a:extLst>
          </p:cNvPr>
          <p:cNvSpPr>
            <a:spLocks noGrp="1"/>
          </p:cNvSpPr>
          <p:nvPr>
            <p:ph type="sldNum" sz="quarter" idx="12"/>
          </p:nvPr>
        </p:nvSpPr>
        <p:spPr/>
        <p:txBody>
          <a:bodyPr/>
          <a:lstStyle/>
          <a:p>
            <a:fld id="{AEE05925-5BBC-4246-AED2-3F46C49F9C57}" type="slidenum">
              <a:rPr lang="en-US" smtClean="0"/>
              <a:t>‹#›</a:t>
            </a:fld>
            <a:endParaRPr lang="en-US"/>
          </a:p>
        </p:txBody>
      </p:sp>
    </p:spTree>
    <p:extLst>
      <p:ext uri="{BB962C8B-B14F-4D97-AF65-F5344CB8AC3E}">
        <p14:creationId xmlns:p14="http://schemas.microsoft.com/office/powerpoint/2010/main" val="12214683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AC98D-3C65-4368-AC4B-FF189933538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6F71B73-814D-464C-97D0-BFBDC6AE92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66B4A2-3F46-45E3-8B1C-6D702ECBDF81}"/>
              </a:ext>
            </a:extLst>
          </p:cNvPr>
          <p:cNvSpPr>
            <a:spLocks noGrp="1"/>
          </p:cNvSpPr>
          <p:nvPr>
            <p:ph type="dt" sz="half" idx="10"/>
          </p:nvPr>
        </p:nvSpPr>
        <p:spPr/>
        <p:txBody>
          <a:bodyPr/>
          <a:lstStyle/>
          <a:p>
            <a:fld id="{152B5733-34CC-4CB4-B37C-313A68A3E040}" type="datetimeFigureOut">
              <a:rPr lang="en-US" smtClean="0"/>
              <a:t>12/30/2023</a:t>
            </a:fld>
            <a:endParaRPr lang="en-US"/>
          </a:p>
        </p:txBody>
      </p:sp>
      <p:sp>
        <p:nvSpPr>
          <p:cNvPr id="5" name="Footer Placeholder 4">
            <a:extLst>
              <a:ext uri="{FF2B5EF4-FFF2-40B4-BE49-F238E27FC236}">
                <a16:creationId xmlns:a16="http://schemas.microsoft.com/office/drawing/2014/main" id="{6BBBEF87-10A9-4010-BC9B-FB97AC4F10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35FE6A-BFDA-40E0-B342-FA66B7B4B551}"/>
              </a:ext>
            </a:extLst>
          </p:cNvPr>
          <p:cNvSpPr>
            <a:spLocks noGrp="1"/>
          </p:cNvSpPr>
          <p:nvPr>
            <p:ph type="sldNum" sz="quarter" idx="12"/>
          </p:nvPr>
        </p:nvSpPr>
        <p:spPr/>
        <p:txBody>
          <a:bodyPr/>
          <a:lstStyle/>
          <a:p>
            <a:fld id="{AEE05925-5BBC-4246-AED2-3F46C49F9C57}" type="slidenum">
              <a:rPr lang="en-US" smtClean="0"/>
              <a:t>‹#›</a:t>
            </a:fld>
            <a:endParaRPr lang="en-US"/>
          </a:p>
        </p:txBody>
      </p:sp>
    </p:spTree>
    <p:extLst>
      <p:ext uri="{BB962C8B-B14F-4D97-AF65-F5344CB8AC3E}">
        <p14:creationId xmlns:p14="http://schemas.microsoft.com/office/powerpoint/2010/main" val="30434916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1D8682A-D927-4458-8C49-22FD0FFEF08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B9B749A-5F90-4ADA-921F-857C5BAE325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45AD3A-786D-45AE-AEF0-965D045012CD}"/>
              </a:ext>
            </a:extLst>
          </p:cNvPr>
          <p:cNvSpPr>
            <a:spLocks noGrp="1"/>
          </p:cNvSpPr>
          <p:nvPr>
            <p:ph type="dt" sz="half" idx="10"/>
          </p:nvPr>
        </p:nvSpPr>
        <p:spPr/>
        <p:txBody>
          <a:bodyPr/>
          <a:lstStyle/>
          <a:p>
            <a:fld id="{152B5733-34CC-4CB4-B37C-313A68A3E040}" type="datetimeFigureOut">
              <a:rPr lang="en-US" smtClean="0"/>
              <a:t>12/30/2023</a:t>
            </a:fld>
            <a:endParaRPr lang="en-US"/>
          </a:p>
        </p:txBody>
      </p:sp>
      <p:sp>
        <p:nvSpPr>
          <p:cNvPr id="5" name="Footer Placeholder 4">
            <a:extLst>
              <a:ext uri="{FF2B5EF4-FFF2-40B4-BE49-F238E27FC236}">
                <a16:creationId xmlns:a16="http://schemas.microsoft.com/office/drawing/2014/main" id="{57321CE3-05A6-4E82-A108-CFCB11BAA2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C367B9-98EE-4AA5-BB28-DD5A8A2FBBDF}"/>
              </a:ext>
            </a:extLst>
          </p:cNvPr>
          <p:cNvSpPr>
            <a:spLocks noGrp="1"/>
          </p:cNvSpPr>
          <p:nvPr>
            <p:ph type="sldNum" sz="quarter" idx="12"/>
          </p:nvPr>
        </p:nvSpPr>
        <p:spPr/>
        <p:txBody>
          <a:bodyPr/>
          <a:lstStyle/>
          <a:p>
            <a:fld id="{AEE05925-5BBC-4246-AED2-3F46C49F9C57}" type="slidenum">
              <a:rPr lang="en-US" smtClean="0"/>
              <a:t>‹#›</a:t>
            </a:fld>
            <a:endParaRPr lang="en-US"/>
          </a:p>
        </p:txBody>
      </p:sp>
    </p:spTree>
    <p:extLst>
      <p:ext uri="{BB962C8B-B14F-4D97-AF65-F5344CB8AC3E}">
        <p14:creationId xmlns:p14="http://schemas.microsoft.com/office/powerpoint/2010/main" val="4675950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67A9B-58DF-48C0-B3C6-E510C03AFC5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EE4A33D-DC71-44E2-BAD7-42D73A54F35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7E5FDD-18DA-46C8-A67B-3FE77726365B}"/>
              </a:ext>
            </a:extLst>
          </p:cNvPr>
          <p:cNvSpPr>
            <a:spLocks noGrp="1"/>
          </p:cNvSpPr>
          <p:nvPr>
            <p:ph type="dt" sz="half" idx="10"/>
          </p:nvPr>
        </p:nvSpPr>
        <p:spPr/>
        <p:txBody>
          <a:bodyPr/>
          <a:lstStyle/>
          <a:p>
            <a:fld id="{152B5733-34CC-4CB4-B37C-313A68A3E040}" type="datetimeFigureOut">
              <a:rPr lang="en-US" smtClean="0"/>
              <a:t>12/30/2023</a:t>
            </a:fld>
            <a:endParaRPr lang="en-US"/>
          </a:p>
        </p:txBody>
      </p:sp>
      <p:sp>
        <p:nvSpPr>
          <p:cNvPr id="5" name="Footer Placeholder 4">
            <a:extLst>
              <a:ext uri="{FF2B5EF4-FFF2-40B4-BE49-F238E27FC236}">
                <a16:creationId xmlns:a16="http://schemas.microsoft.com/office/drawing/2014/main" id="{B4A398BC-3B6E-406E-9A40-C216A938C3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22AF2F-74CE-4473-8EBD-727B5D5FE9CB}"/>
              </a:ext>
            </a:extLst>
          </p:cNvPr>
          <p:cNvSpPr>
            <a:spLocks noGrp="1"/>
          </p:cNvSpPr>
          <p:nvPr>
            <p:ph type="sldNum" sz="quarter" idx="12"/>
          </p:nvPr>
        </p:nvSpPr>
        <p:spPr/>
        <p:txBody>
          <a:bodyPr/>
          <a:lstStyle/>
          <a:p>
            <a:fld id="{AEE05925-5BBC-4246-AED2-3F46C49F9C57}" type="slidenum">
              <a:rPr lang="en-US" smtClean="0"/>
              <a:t>‹#›</a:t>
            </a:fld>
            <a:endParaRPr lang="en-US"/>
          </a:p>
        </p:txBody>
      </p:sp>
    </p:spTree>
    <p:extLst>
      <p:ext uri="{BB962C8B-B14F-4D97-AF65-F5344CB8AC3E}">
        <p14:creationId xmlns:p14="http://schemas.microsoft.com/office/powerpoint/2010/main" val="1972198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5ED3A-E48E-4326-B98C-4A9CA571BA7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51F0EF5-F341-4849-A7EC-60B98FE0E13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AC6EB1D-4505-4E00-B786-99D35C008668}"/>
              </a:ext>
            </a:extLst>
          </p:cNvPr>
          <p:cNvSpPr>
            <a:spLocks noGrp="1"/>
          </p:cNvSpPr>
          <p:nvPr>
            <p:ph type="dt" sz="half" idx="10"/>
          </p:nvPr>
        </p:nvSpPr>
        <p:spPr/>
        <p:txBody>
          <a:bodyPr/>
          <a:lstStyle/>
          <a:p>
            <a:fld id="{152B5733-34CC-4CB4-B37C-313A68A3E040}" type="datetimeFigureOut">
              <a:rPr lang="en-US" smtClean="0"/>
              <a:t>12/30/2023</a:t>
            </a:fld>
            <a:endParaRPr lang="en-US"/>
          </a:p>
        </p:txBody>
      </p:sp>
      <p:sp>
        <p:nvSpPr>
          <p:cNvPr id="5" name="Footer Placeholder 4">
            <a:extLst>
              <a:ext uri="{FF2B5EF4-FFF2-40B4-BE49-F238E27FC236}">
                <a16:creationId xmlns:a16="http://schemas.microsoft.com/office/drawing/2014/main" id="{BF024E6D-6BF5-483B-94A5-0A513A9067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D81510-1E3B-48E8-BACF-94F7844BAD37}"/>
              </a:ext>
            </a:extLst>
          </p:cNvPr>
          <p:cNvSpPr>
            <a:spLocks noGrp="1"/>
          </p:cNvSpPr>
          <p:nvPr>
            <p:ph type="sldNum" sz="quarter" idx="12"/>
          </p:nvPr>
        </p:nvSpPr>
        <p:spPr/>
        <p:txBody>
          <a:bodyPr/>
          <a:lstStyle/>
          <a:p>
            <a:fld id="{AEE05925-5BBC-4246-AED2-3F46C49F9C57}" type="slidenum">
              <a:rPr lang="en-US" smtClean="0"/>
              <a:t>‹#›</a:t>
            </a:fld>
            <a:endParaRPr lang="en-US"/>
          </a:p>
        </p:txBody>
      </p:sp>
    </p:spTree>
    <p:extLst>
      <p:ext uri="{BB962C8B-B14F-4D97-AF65-F5344CB8AC3E}">
        <p14:creationId xmlns:p14="http://schemas.microsoft.com/office/powerpoint/2010/main" val="34063828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81FF1-3615-42DF-9DD2-4FCB3276271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299A07F-FB71-4E97-92A3-64F18D555EE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3CF63E6-190E-499D-A4CE-0E12275B277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2269A2F-EDD3-477F-8EB7-AD8D1B2C9284}"/>
              </a:ext>
            </a:extLst>
          </p:cNvPr>
          <p:cNvSpPr>
            <a:spLocks noGrp="1"/>
          </p:cNvSpPr>
          <p:nvPr>
            <p:ph type="dt" sz="half" idx="10"/>
          </p:nvPr>
        </p:nvSpPr>
        <p:spPr/>
        <p:txBody>
          <a:bodyPr/>
          <a:lstStyle/>
          <a:p>
            <a:fld id="{152B5733-34CC-4CB4-B37C-313A68A3E040}" type="datetimeFigureOut">
              <a:rPr lang="en-US" smtClean="0"/>
              <a:t>12/30/2023</a:t>
            </a:fld>
            <a:endParaRPr lang="en-US"/>
          </a:p>
        </p:txBody>
      </p:sp>
      <p:sp>
        <p:nvSpPr>
          <p:cNvPr id="6" name="Footer Placeholder 5">
            <a:extLst>
              <a:ext uri="{FF2B5EF4-FFF2-40B4-BE49-F238E27FC236}">
                <a16:creationId xmlns:a16="http://schemas.microsoft.com/office/drawing/2014/main" id="{31993EBE-1383-4861-BB07-469A515048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C71F50-07E0-485D-8601-00892D770104}"/>
              </a:ext>
            </a:extLst>
          </p:cNvPr>
          <p:cNvSpPr>
            <a:spLocks noGrp="1"/>
          </p:cNvSpPr>
          <p:nvPr>
            <p:ph type="sldNum" sz="quarter" idx="12"/>
          </p:nvPr>
        </p:nvSpPr>
        <p:spPr/>
        <p:txBody>
          <a:bodyPr/>
          <a:lstStyle/>
          <a:p>
            <a:fld id="{AEE05925-5BBC-4246-AED2-3F46C49F9C57}" type="slidenum">
              <a:rPr lang="en-US" smtClean="0"/>
              <a:t>‹#›</a:t>
            </a:fld>
            <a:endParaRPr lang="en-US"/>
          </a:p>
        </p:txBody>
      </p:sp>
    </p:spTree>
    <p:extLst>
      <p:ext uri="{BB962C8B-B14F-4D97-AF65-F5344CB8AC3E}">
        <p14:creationId xmlns:p14="http://schemas.microsoft.com/office/powerpoint/2010/main" val="19748692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6D002-AD9C-4F49-8AEF-342D32C9FBD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F038296-9E72-48C4-BFBB-45C2D3F125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7777A8C-04AE-450A-B6B6-A3C71BC7426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3CB9CAB-29A3-4EAE-8CD5-ABF5C9F7552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F9CAA4A-CA7E-45DB-B722-9105DEFAB01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D24B0B3-6897-41E7-AC78-FF73130323AD}"/>
              </a:ext>
            </a:extLst>
          </p:cNvPr>
          <p:cNvSpPr>
            <a:spLocks noGrp="1"/>
          </p:cNvSpPr>
          <p:nvPr>
            <p:ph type="dt" sz="half" idx="10"/>
          </p:nvPr>
        </p:nvSpPr>
        <p:spPr/>
        <p:txBody>
          <a:bodyPr/>
          <a:lstStyle/>
          <a:p>
            <a:fld id="{152B5733-34CC-4CB4-B37C-313A68A3E040}" type="datetimeFigureOut">
              <a:rPr lang="en-US" smtClean="0"/>
              <a:t>12/30/2023</a:t>
            </a:fld>
            <a:endParaRPr lang="en-US"/>
          </a:p>
        </p:txBody>
      </p:sp>
      <p:sp>
        <p:nvSpPr>
          <p:cNvPr id="8" name="Footer Placeholder 7">
            <a:extLst>
              <a:ext uri="{FF2B5EF4-FFF2-40B4-BE49-F238E27FC236}">
                <a16:creationId xmlns:a16="http://schemas.microsoft.com/office/drawing/2014/main" id="{438203EA-F23E-490F-960A-BDA4CEE0C89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A66492D-7012-480C-A15B-035F6C307A9B}"/>
              </a:ext>
            </a:extLst>
          </p:cNvPr>
          <p:cNvSpPr>
            <a:spLocks noGrp="1"/>
          </p:cNvSpPr>
          <p:nvPr>
            <p:ph type="sldNum" sz="quarter" idx="12"/>
          </p:nvPr>
        </p:nvSpPr>
        <p:spPr/>
        <p:txBody>
          <a:bodyPr/>
          <a:lstStyle/>
          <a:p>
            <a:fld id="{AEE05925-5BBC-4246-AED2-3F46C49F9C57}" type="slidenum">
              <a:rPr lang="en-US" smtClean="0"/>
              <a:t>‹#›</a:t>
            </a:fld>
            <a:endParaRPr lang="en-US"/>
          </a:p>
        </p:txBody>
      </p:sp>
    </p:spTree>
    <p:extLst>
      <p:ext uri="{BB962C8B-B14F-4D97-AF65-F5344CB8AC3E}">
        <p14:creationId xmlns:p14="http://schemas.microsoft.com/office/powerpoint/2010/main" val="16177583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2FCA6-DEE0-4F06-BF9C-2BAA3615A7C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A1B28CA-D1ED-4D8F-B266-D9ECA526D570}"/>
              </a:ext>
            </a:extLst>
          </p:cNvPr>
          <p:cNvSpPr>
            <a:spLocks noGrp="1"/>
          </p:cNvSpPr>
          <p:nvPr>
            <p:ph type="dt" sz="half" idx="10"/>
          </p:nvPr>
        </p:nvSpPr>
        <p:spPr/>
        <p:txBody>
          <a:bodyPr/>
          <a:lstStyle/>
          <a:p>
            <a:fld id="{152B5733-34CC-4CB4-B37C-313A68A3E040}" type="datetimeFigureOut">
              <a:rPr lang="en-US" smtClean="0"/>
              <a:t>12/30/2023</a:t>
            </a:fld>
            <a:endParaRPr lang="en-US"/>
          </a:p>
        </p:txBody>
      </p:sp>
      <p:sp>
        <p:nvSpPr>
          <p:cNvPr id="4" name="Footer Placeholder 3">
            <a:extLst>
              <a:ext uri="{FF2B5EF4-FFF2-40B4-BE49-F238E27FC236}">
                <a16:creationId xmlns:a16="http://schemas.microsoft.com/office/drawing/2014/main" id="{3FC75CE3-C2AE-4779-9443-BA3B2F76EBB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A4EDB2A-E513-41BA-9A93-036ED0C81012}"/>
              </a:ext>
            </a:extLst>
          </p:cNvPr>
          <p:cNvSpPr>
            <a:spLocks noGrp="1"/>
          </p:cNvSpPr>
          <p:nvPr>
            <p:ph type="sldNum" sz="quarter" idx="12"/>
          </p:nvPr>
        </p:nvSpPr>
        <p:spPr/>
        <p:txBody>
          <a:bodyPr/>
          <a:lstStyle/>
          <a:p>
            <a:fld id="{AEE05925-5BBC-4246-AED2-3F46C49F9C57}" type="slidenum">
              <a:rPr lang="en-US" smtClean="0"/>
              <a:t>‹#›</a:t>
            </a:fld>
            <a:endParaRPr lang="en-US"/>
          </a:p>
        </p:txBody>
      </p:sp>
    </p:spTree>
    <p:extLst>
      <p:ext uri="{BB962C8B-B14F-4D97-AF65-F5344CB8AC3E}">
        <p14:creationId xmlns:p14="http://schemas.microsoft.com/office/powerpoint/2010/main" val="3819639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B24C62D-8F02-4AD3-9199-818184ACC61F}"/>
              </a:ext>
            </a:extLst>
          </p:cNvPr>
          <p:cNvSpPr>
            <a:spLocks noGrp="1"/>
          </p:cNvSpPr>
          <p:nvPr>
            <p:ph type="dt" sz="half" idx="10"/>
          </p:nvPr>
        </p:nvSpPr>
        <p:spPr/>
        <p:txBody>
          <a:bodyPr/>
          <a:lstStyle/>
          <a:p>
            <a:fld id="{152B5733-34CC-4CB4-B37C-313A68A3E040}" type="datetimeFigureOut">
              <a:rPr lang="en-US" smtClean="0"/>
              <a:t>12/30/2023</a:t>
            </a:fld>
            <a:endParaRPr lang="en-US"/>
          </a:p>
        </p:txBody>
      </p:sp>
      <p:sp>
        <p:nvSpPr>
          <p:cNvPr id="3" name="Footer Placeholder 2">
            <a:extLst>
              <a:ext uri="{FF2B5EF4-FFF2-40B4-BE49-F238E27FC236}">
                <a16:creationId xmlns:a16="http://schemas.microsoft.com/office/drawing/2014/main" id="{74ECCF1E-24B6-4779-9600-A3DD53D3608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03A7B15-D40A-454C-BF33-7FF516CEC3D8}"/>
              </a:ext>
            </a:extLst>
          </p:cNvPr>
          <p:cNvSpPr>
            <a:spLocks noGrp="1"/>
          </p:cNvSpPr>
          <p:nvPr>
            <p:ph type="sldNum" sz="quarter" idx="12"/>
          </p:nvPr>
        </p:nvSpPr>
        <p:spPr/>
        <p:txBody>
          <a:bodyPr/>
          <a:lstStyle/>
          <a:p>
            <a:fld id="{AEE05925-5BBC-4246-AED2-3F46C49F9C57}" type="slidenum">
              <a:rPr lang="en-US" smtClean="0"/>
              <a:t>‹#›</a:t>
            </a:fld>
            <a:endParaRPr lang="en-US"/>
          </a:p>
        </p:txBody>
      </p:sp>
    </p:spTree>
    <p:extLst>
      <p:ext uri="{BB962C8B-B14F-4D97-AF65-F5344CB8AC3E}">
        <p14:creationId xmlns:p14="http://schemas.microsoft.com/office/powerpoint/2010/main" val="9501574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B34A1-DF0E-4BCC-B35C-B6D227823E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8E46F02-F7FC-44F3-99D2-AD992A5774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B13E36C-D20E-47DF-AF7A-707D11EA9C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AB8B3F-037D-405E-97EC-7C6D871BF8EE}"/>
              </a:ext>
            </a:extLst>
          </p:cNvPr>
          <p:cNvSpPr>
            <a:spLocks noGrp="1"/>
          </p:cNvSpPr>
          <p:nvPr>
            <p:ph type="dt" sz="half" idx="10"/>
          </p:nvPr>
        </p:nvSpPr>
        <p:spPr/>
        <p:txBody>
          <a:bodyPr/>
          <a:lstStyle/>
          <a:p>
            <a:fld id="{152B5733-34CC-4CB4-B37C-313A68A3E040}" type="datetimeFigureOut">
              <a:rPr lang="en-US" smtClean="0"/>
              <a:t>12/30/2023</a:t>
            </a:fld>
            <a:endParaRPr lang="en-US"/>
          </a:p>
        </p:txBody>
      </p:sp>
      <p:sp>
        <p:nvSpPr>
          <p:cNvPr id="6" name="Footer Placeholder 5">
            <a:extLst>
              <a:ext uri="{FF2B5EF4-FFF2-40B4-BE49-F238E27FC236}">
                <a16:creationId xmlns:a16="http://schemas.microsoft.com/office/drawing/2014/main" id="{BF4D3C6E-C563-405A-88C5-C341774A5A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EDE9E8-4012-4004-A456-AC7E021D0281}"/>
              </a:ext>
            </a:extLst>
          </p:cNvPr>
          <p:cNvSpPr>
            <a:spLocks noGrp="1"/>
          </p:cNvSpPr>
          <p:nvPr>
            <p:ph type="sldNum" sz="quarter" idx="12"/>
          </p:nvPr>
        </p:nvSpPr>
        <p:spPr/>
        <p:txBody>
          <a:bodyPr/>
          <a:lstStyle/>
          <a:p>
            <a:fld id="{AEE05925-5BBC-4246-AED2-3F46C49F9C57}" type="slidenum">
              <a:rPr lang="en-US" smtClean="0"/>
              <a:t>‹#›</a:t>
            </a:fld>
            <a:endParaRPr lang="en-US"/>
          </a:p>
        </p:txBody>
      </p:sp>
    </p:spTree>
    <p:extLst>
      <p:ext uri="{BB962C8B-B14F-4D97-AF65-F5344CB8AC3E}">
        <p14:creationId xmlns:p14="http://schemas.microsoft.com/office/powerpoint/2010/main" val="28367037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4092C-D5DE-4343-BA60-791817CCA7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79819F1-18B8-45A2-926C-97B27243B51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67D0EA2-1BFB-447A-9624-06276A109C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255ADD-8AE2-433D-A9B3-C3B5A6D8245B}"/>
              </a:ext>
            </a:extLst>
          </p:cNvPr>
          <p:cNvSpPr>
            <a:spLocks noGrp="1"/>
          </p:cNvSpPr>
          <p:nvPr>
            <p:ph type="dt" sz="half" idx="10"/>
          </p:nvPr>
        </p:nvSpPr>
        <p:spPr/>
        <p:txBody>
          <a:bodyPr/>
          <a:lstStyle/>
          <a:p>
            <a:fld id="{152B5733-34CC-4CB4-B37C-313A68A3E040}" type="datetimeFigureOut">
              <a:rPr lang="en-US" smtClean="0"/>
              <a:t>12/30/2023</a:t>
            </a:fld>
            <a:endParaRPr lang="en-US"/>
          </a:p>
        </p:txBody>
      </p:sp>
      <p:sp>
        <p:nvSpPr>
          <p:cNvPr id="6" name="Footer Placeholder 5">
            <a:extLst>
              <a:ext uri="{FF2B5EF4-FFF2-40B4-BE49-F238E27FC236}">
                <a16:creationId xmlns:a16="http://schemas.microsoft.com/office/drawing/2014/main" id="{9E4B28B2-2AE2-47F5-99D3-201F0E119B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E20C67-8EB5-47AB-893B-A33C55C5D82F}"/>
              </a:ext>
            </a:extLst>
          </p:cNvPr>
          <p:cNvSpPr>
            <a:spLocks noGrp="1"/>
          </p:cNvSpPr>
          <p:nvPr>
            <p:ph type="sldNum" sz="quarter" idx="12"/>
          </p:nvPr>
        </p:nvSpPr>
        <p:spPr/>
        <p:txBody>
          <a:bodyPr/>
          <a:lstStyle/>
          <a:p>
            <a:fld id="{AEE05925-5BBC-4246-AED2-3F46C49F9C57}" type="slidenum">
              <a:rPr lang="en-US" smtClean="0"/>
              <a:t>‹#›</a:t>
            </a:fld>
            <a:endParaRPr lang="en-US"/>
          </a:p>
        </p:txBody>
      </p:sp>
    </p:spTree>
    <p:extLst>
      <p:ext uri="{BB962C8B-B14F-4D97-AF65-F5344CB8AC3E}">
        <p14:creationId xmlns:p14="http://schemas.microsoft.com/office/powerpoint/2010/main" val="16128503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D0EFBDB-3DDC-40B1-8468-DDC1BC6DB07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B86038C-2D37-4F18-B290-85016881A2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792286-C0A5-4E9B-B89E-40C26EE4BC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2B5733-34CC-4CB4-B37C-313A68A3E040}" type="datetimeFigureOut">
              <a:rPr lang="en-US" smtClean="0"/>
              <a:t>12/30/2023</a:t>
            </a:fld>
            <a:endParaRPr lang="en-US"/>
          </a:p>
        </p:txBody>
      </p:sp>
      <p:sp>
        <p:nvSpPr>
          <p:cNvPr id="5" name="Footer Placeholder 4">
            <a:extLst>
              <a:ext uri="{FF2B5EF4-FFF2-40B4-BE49-F238E27FC236}">
                <a16:creationId xmlns:a16="http://schemas.microsoft.com/office/drawing/2014/main" id="{B32A4EF1-3A84-427B-AAA6-C2791A6EDB0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D7740E3-6240-462D-85FE-D65448316E2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E05925-5BBC-4246-AED2-3F46C49F9C57}" type="slidenum">
              <a:rPr lang="en-US" smtClean="0"/>
              <a:t>‹#›</a:t>
            </a:fld>
            <a:endParaRPr lang="en-US"/>
          </a:p>
        </p:txBody>
      </p:sp>
    </p:spTree>
    <p:extLst>
      <p:ext uri="{BB962C8B-B14F-4D97-AF65-F5344CB8AC3E}">
        <p14:creationId xmlns:p14="http://schemas.microsoft.com/office/powerpoint/2010/main" val="22742904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en.wikipedia.org/wiki/Yoji_Akao"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en.wiktionary.org/wiki/refined"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1B60B-CE28-47C9-8D82-C1838558B394}"/>
              </a:ext>
            </a:extLst>
          </p:cNvPr>
          <p:cNvSpPr>
            <a:spLocks noGrp="1"/>
          </p:cNvSpPr>
          <p:nvPr>
            <p:ph type="title"/>
          </p:nvPr>
        </p:nvSpPr>
        <p:spPr/>
        <p:txBody>
          <a:bodyPr/>
          <a:lstStyle/>
          <a:p>
            <a:r>
              <a:rPr lang="en-US" b="1" i="0" dirty="0">
                <a:solidFill>
                  <a:srgbClr val="202122"/>
                </a:solidFill>
                <a:effectLst/>
                <a:latin typeface="Arial" panose="020B0604020202020204" pitchFamily="34" charset="0"/>
              </a:rPr>
              <a:t>Quality function deployment</a:t>
            </a:r>
            <a:r>
              <a:rPr lang="en-US" b="0" i="0" dirty="0">
                <a:solidFill>
                  <a:srgbClr val="202122"/>
                </a:solidFill>
                <a:effectLst/>
                <a:latin typeface="Arial" panose="020B0604020202020204" pitchFamily="34" charset="0"/>
              </a:rPr>
              <a:t> (</a:t>
            </a:r>
            <a:r>
              <a:rPr lang="en-US" b="1" i="0" dirty="0">
                <a:solidFill>
                  <a:srgbClr val="202122"/>
                </a:solidFill>
                <a:effectLst/>
                <a:latin typeface="Arial" panose="020B0604020202020204" pitchFamily="34" charset="0"/>
              </a:rPr>
              <a:t>QFD</a:t>
            </a:r>
            <a:r>
              <a:rPr lang="en-US" b="0" i="0" dirty="0">
                <a:solidFill>
                  <a:srgbClr val="202122"/>
                </a:solidFill>
                <a:effectLst/>
                <a:latin typeface="Arial" panose="020B0604020202020204" pitchFamily="34" charset="0"/>
              </a:rPr>
              <a:t>) </a:t>
            </a:r>
            <a:endParaRPr lang="en-US" dirty="0"/>
          </a:p>
        </p:txBody>
      </p:sp>
      <p:sp>
        <p:nvSpPr>
          <p:cNvPr id="3" name="Content Placeholder 2">
            <a:extLst>
              <a:ext uri="{FF2B5EF4-FFF2-40B4-BE49-F238E27FC236}">
                <a16:creationId xmlns:a16="http://schemas.microsoft.com/office/drawing/2014/main" id="{E16FE453-9BD7-4788-BE5A-D2AA9038FEA0}"/>
              </a:ext>
            </a:extLst>
          </p:cNvPr>
          <p:cNvSpPr>
            <a:spLocks noGrp="1"/>
          </p:cNvSpPr>
          <p:nvPr>
            <p:ph idx="1"/>
          </p:nvPr>
        </p:nvSpPr>
        <p:spPr/>
        <p:txBody>
          <a:bodyPr/>
          <a:lstStyle/>
          <a:p>
            <a:r>
              <a:rPr lang="en-US" b="0" i="0" dirty="0">
                <a:solidFill>
                  <a:srgbClr val="202122"/>
                </a:solidFill>
                <a:effectLst/>
                <a:latin typeface="Arial" panose="020B0604020202020204" pitchFamily="34" charset="0"/>
              </a:rPr>
              <a:t>is a method developed in Japan beginning in 1966 to help transform the </a:t>
            </a:r>
            <a:r>
              <a:rPr lang="en-US" dirty="0">
                <a:solidFill>
                  <a:srgbClr val="0B0080"/>
                </a:solidFill>
                <a:latin typeface="Arial" panose="020B0604020202020204" pitchFamily="34" charset="0"/>
              </a:rPr>
              <a:t>voice of the customer</a:t>
            </a:r>
            <a:r>
              <a:rPr lang="en-US" b="0" i="0" dirty="0">
                <a:solidFill>
                  <a:srgbClr val="202122"/>
                </a:solidFill>
                <a:effectLst/>
                <a:latin typeface="Arial" panose="020B0604020202020204" pitchFamily="34" charset="0"/>
              </a:rPr>
              <a:t> in to </a:t>
            </a:r>
            <a:r>
              <a:rPr lang="en-US" dirty="0">
                <a:solidFill>
                  <a:srgbClr val="0B0080"/>
                </a:solidFill>
                <a:latin typeface="Arial" panose="020B0604020202020204" pitchFamily="34" charset="0"/>
              </a:rPr>
              <a:t>engineering</a:t>
            </a:r>
            <a:r>
              <a:rPr lang="en-US" b="0" i="0" dirty="0">
                <a:solidFill>
                  <a:srgbClr val="202122"/>
                </a:solidFill>
                <a:effectLst/>
                <a:latin typeface="Arial" panose="020B0604020202020204" pitchFamily="34" charset="0"/>
              </a:rPr>
              <a:t> characteristics for a product</a:t>
            </a:r>
          </a:p>
          <a:p>
            <a:endParaRPr lang="en-US" dirty="0">
              <a:solidFill>
                <a:srgbClr val="202122"/>
              </a:solidFill>
              <a:latin typeface="Arial" panose="020B0604020202020204" pitchFamily="34" charset="0"/>
            </a:endParaRPr>
          </a:p>
          <a:p>
            <a:r>
              <a:rPr lang="en-US" b="0" i="0" u="none" strike="noStrike" dirty="0">
                <a:solidFill>
                  <a:srgbClr val="0B0080"/>
                </a:solidFill>
                <a:effectLst/>
                <a:latin typeface="Arial" panose="020B0604020202020204" pitchFamily="34" charset="0"/>
                <a:hlinkClick r:id="rId2" tooltip="Yoji Akao"/>
              </a:rPr>
              <a:t>Yoji </a:t>
            </a:r>
            <a:r>
              <a:rPr lang="en-US" b="0" i="0" u="none" strike="noStrike" dirty="0" err="1">
                <a:solidFill>
                  <a:srgbClr val="0B0080"/>
                </a:solidFill>
                <a:effectLst/>
                <a:latin typeface="Arial" panose="020B0604020202020204" pitchFamily="34" charset="0"/>
                <a:hlinkClick r:id="rId2" tooltip="Yoji Akao"/>
              </a:rPr>
              <a:t>Akao</a:t>
            </a:r>
            <a:r>
              <a:rPr lang="en-US" b="0" i="0" dirty="0">
                <a:solidFill>
                  <a:srgbClr val="202122"/>
                </a:solidFill>
                <a:effectLst/>
                <a:latin typeface="Arial" panose="020B0604020202020204" pitchFamily="34" charset="0"/>
              </a:rPr>
              <a:t>, the original developer, described QFD as a "method to transform qualitative user demands into quantitative parameters, to deploy the functions forming quality, and to deploy methods for achieving the design quality into subsystems and component parts, and ultimately to specific elements of the manufacturing process.</a:t>
            </a:r>
            <a:endParaRPr lang="en-US" dirty="0"/>
          </a:p>
        </p:txBody>
      </p:sp>
    </p:spTree>
    <p:extLst>
      <p:ext uri="{BB962C8B-B14F-4D97-AF65-F5344CB8AC3E}">
        <p14:creationId xmlns:p14="http://schemas.microsoft.com/office/powerpoint/2010/main" val="36501967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3"/>
          <a:stretch>
            <a:fillRect/>
          </a:stretch>
        </p:blipFill>
        <p:spPr>
          <a:xfrm>
            <a:off x="165340" y="365125"/>
            <a:ext cx="8992418" cy="6209219"/>
          </a:xfrm>
          <a:prstGeom prst="rect">
            <a:avLst/>
          </a:prstGeom>
        </p:spPr>
      </p:pic>
    </p:spTree>
    <p:extLst>
      <p:ext uri="{BB962C8B-B14F-4D97-AF65-F5344CB8AC3E}">
        <p14:creationId xmlns:p14="http://schemas.microsoft.com/office/powerpoint/2010/main" val="29298145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9BA6E-8842-41F3-8966-10F7546D421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0BBD33E-7BAB-4708-A0B3-93A7C664E90B}"/>
              </a:ext>
            </a:extLst>
          </p:cNvPr>
          <p:cNvSpPr>
            <a:spLocks noGrp="1"/>
          </p:cNvSpPr>
          <p:nvPr>
            <p:ph idx="1"/>
          </p:nvPr>
        </p:nvSpPr>
        <p:spPr/>
        <p:txBody>
          <a:bodyPr>
            <a:normAutofit fontScale="70000" lnSpcReduction="20000"/>
          </a:bodyPr>
          <a:lstStyle/>
          <a:p>
            <a:r>
              <a:rPr lang="en-US" b="0" i="0" dirty="0">
                <a:solidFill>
                  <a:srgbClr val="202122"/>
                </a:solidFill>
                <a:effectLst/>
                <a:latin typeface="Arial" panose="020B0604020202020204" pitchFamily="34" charset="0"/>
              </a:rPr>
              <a:t>The </a:t>
            </a:r>
            <a:r>
              <a:rPr lang="en-US" b="0" i="0" dirty="0">
                <a:solidFill>
                  <a:srgbClr val="FF0000"/>
                </a:solidFill>
                <a:effectLst/>
                <a:latin typeface="Arial" panose="020B0604020202020204" pitchFamily="34" charset="0"/>
              </a:rPr>
              <a:t>output of the house of quality is generally a matrix</a:t>
            </a:r>
            <a:r>
              <a:rPr lang="en-US" b="0" i="0" dirty="0">
                <a:solidFill>
                  <a:srgbClr val="202122"/>
                </a:solidFill>
                <a:effectLst/>
                <a:latin typeface="Arial" panose="020B0604020202020204" pitchFamily="34" charset="0"/>
              </a:rPr>
              <a:t> with customer desires on one dimension and correlated </a:t>
            </a:r>
            <a:r>
              <a:rPr lang="en-US" dirty="0">
                <a:solidFill>
                  <a:srgbClr val="0B0080"/>
                </a:solidFill>
                <a:latin typeface="Arial" panose="020B0604020202020204" pitchFamily="34" charset="0"/>
              </a:rPr>
              <a:t>nonfunctional requirements</a:t>
            </a:r>
            <a:r>
              <a:rPr lang="en-US" b="0" i="0" dirty="0">
                <a:solidFill>
                  <a:srgbClr val="202122"/>
                </a:solidFill>
                <a:effectLst/>
                <a:latin typeface="Arial" panose="020B0604020202020204" pitchFamily="34" charset="0"/>
              </a:rPr>
              <a:t> on the other dimension.</a:t>
            </a:r>
            <a:endParaRPr lang="en-US" b="0" i="0" u="none" strike="noStrike" baseline="30000" dirty="0">
              <a:solidFill>
                <a:srgbClr val="0B0080"/>
              </a:solidFill>
              <a:effectLst/>
              <a:latin typeface="Arial" panose="020B0604020202020204" pitchFamily="34" charset="0"/>
            </a:endParaRPr>
          </a:p>
          <a:p>
            <a:r>
              <a:rPr lang="en-US" b="0" i="0" dirty="0">
                <a:solidFill>
                  <a:srgbClr val="202122"/>
                </a:solidFill>
                <a:effectLst/>
                <a:latin typeface="Arial" panose="020B0604020202020204" pitchFamily="34" charset="0"/>
              </a:rPr>
              <a:t> The </a:t>
            </a:r>
            <a:r>
              <a:rPr lang="en-US" b="0" i="0" dirty="0">
                <a:solidFill>
                  <a:srgbClr val="FF0000"/>
                </a:solidFill>
                <a:effectLst/>
                <a:latin typeface="Arial" panose="020B0604020202020204" pitchFamily="34" charset="0"/>
              </a:rPr>
              <a:t>cells of matrix table are filled with the weights assigned </a:t>
            </a:r>
            <a:r>
              <a:rPr lang="en-US" b="0" i="0" dirty="0">
                <a:solidFill>
                  <a:srgbClr val="202122"/>
                </a:solidFill>
                <a:effectLst/>
                <a:latin typeface="Arial" panose="020B0604020202020204" pitchFamily="34" charset="0"/>
              </a:rPr>
              <a:t>to the stakeholder characteristics where those characteristics are affected by the system parameters across the top of the matrix.</a:t>
            </a:r>
          </a:p>
          <a:p>
            <a:r>
              <a:rPr lang="en-US" b="0" i="0" dirty="0">
                <a:solidFill>
                  <a:srgbClr val="202122"/>
                </a:solidFill>
                <a:effectLst/>
                <a:latin typeface="Arial" panose="020B0604020202020204" pitchFamily="34" charset="0"/>
              </a:rPr>
              <a:t>At the </a:t>
            </a:r>
            <a:r>
              <a:rPr lang="en-US" b="0" i="0" dirty="0">
                <a:solidFill>
                  <a:srgbClr val="FF0000"/>
                </a:solidFill>
                <a:effectLst/>
                <a:latin typeface="Arial" panose="020B0604020202020204" pitchFamily="34" charset="0"/>
              </a:rPr>
              <a:t>bottom of the matrix, the column is summed, </a:t>
            </a:r>
            <a:r>
              <a:rPr lang="en-US" b="0" i="0" dirty="0">
                <a:solidFill>
                  <a:srgbClr val="202122"/>
                </a:solidFill>
                <a:effectLst/>
                <a:latin typeface="Arial" panose="020B0604020202020204" pitchFamily="34" charset="0"/>
              </a:rPr>
              <a:t>which allows for the system characteristics to be weighted according to the stakeholder characteristics.</a:t>
            </a:r>
          </a:p>
          <a:p>
            <a:r>
              <a:rPr lang="en-US" b="0" i="0" dirty="0">
                <a:solidFill>
                  <a:srgbClr val="202122"/>
                </a:solidFill>
                <a:effectLst/>
                <a:latin typeface="Arial" panose="020B0604020202020204" pitchFamily="34" charset="0"/>
              </a:rPr>
              <a:t>System parameters not correlated to stakeholder characteristics may be unnecessary to the system design and are identified by empty matrix columns, while stakeholder characteristics (identified by empty rows) not correlated to system parameters indicate "characteristics not addressed by the design parameters". </a:t>
            </a:r>
          </a:p>
          <a:p>
            <a:r>
              <a:rPr lang="en-US" b="0" i="0" dirty="0">
                <a:solidFill>
                  <a:srgbClr val="202122"/>
                </a:solidFill>
                <a:effectLst/>
                <a:latin typeface="Arial" panose="020B0604020202020204" pitchFamily="34" charset="0"/>
              </a:rPr>
              <a:t>System parameters and stakeholder characteristics with weak correlations potentially indicate missing information, while matrices with "too many correlations" indicate that the stakeholder needs may need to be </a:t>
            </a:r>
            <a:r>
              <a:rPr lang="en-US" b="0" i="0" u="none" strike="noStrike" dirty="0">
                <a:solidFill>
                  <a:srgbClr val="663366"/>
                </a:solidFill>
                <a:effectLst/>
                <a:latin typeface="Arial" panose="020B0604020202020204" pitchFamily="34" charset="0"/>
                <a:hlinkClick r:id="rId2" tooltip="wikt:refined"/>
              </a:rPr>
              <a:t>refined</a:t>
            </a:r>
            <a:r>
              <a:rPr lang="en-US" b="0" i="0" dirty="0">
                <a:solidFill>
                  <a:srgbClr val="202122"/>
                </a:solidFill>
                <a:effectLst/>
                <a:latin typeface="Arial" panose="020B0604020202020204" pitchFamily="34" charset="0"/>
              </a:rPr>
              <a:t>.</a:t>
            </a:r>
            <a:endParaRPr lang="en-US" dirty="0"/>
          </a:p>
        </p:txBody>
      </p:sp>
    </p:spTree>
    <p:extLst>
      <p:ext uri="{BB962C8B-B14F-4D97-AF65-F5344CB8AC3E}">
        <p14:creationId xmlns:p14="http://schemas.microsoft.com/office/powerpoint/2010/main" val="7445702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7E32D-B090-4D85-8787-228A0EAF398F}"/>
              </a:ext>
            </a:extLst>
          </p:cNvPr>
          <p:cNvSpPr>
            <a:spLocks noGrp="1"/>
          </p:cNvSpPr>
          <p:nvPr>
            <p:ph type="title"/>
          </p:nvPr>
        </p:nvSpPr>
        <p:spPr/>
        <p:txBody>
          <a:bodyPr/>
          <a:lstStyle/>
          <a:p>
            <a:r>
              <a:rPr lang="en-US" dirty="0"/>
              <a:t>Applications </a:t>
            </a:r>
          </a:p>
        </p:txBody>
      </p:sp>
      <p:sp>
        <p:nvSpPr>
          <p:cNvPr id="3" name="Content Placeholder 2">
            <a:extLst>
              <a:ext uri="{FF2B5EF4-FFF2-40B4-BE49-F238E27FC236}">
                <a16:creationId xmlns:a16="http://schemas.microsoft.com/office/drawing/2014/main" id="{6F974131-39DE-46F9-B38A-9CF5C1BD7928}"/>
              </a:ext>
            </a:extLst>
          </p:cNvPr>
          <p:cNvSpPr>
            <a:spLocks noGrp="1"/>
          </p:cNvSpPr>
          <p:nvPr>
            <p:ph idx="1"/>
          </p:nvPr>
        </p:nvSpPr>
        <p:spPr/>
        <p:txBody>
          <a:bodyPr/>
          <a:lstStyle/>
          <a:p>
            <a:r>
              <a:rPr lang="en-US" b="0" i="0" dirty="0">
                <a:solidFill>
                  <a:srgbClr val="202122"/>
                </a:solidFill>
                <a:effectLst/>
                <a:latin typeface="Arial" panose="020B0604020202020204" pitchFamily="34" charset="0"/>
              </a:rPr>
              <a:t>QFD is applied in a wide variety of applications viz product design , manufacturing, production, engineering, research and development (R&amp;D), information technology (IT), support, testing, regulatory, and other phases in hardware, software, service, and system organizations. organization functions necessary to assure customer satisfaction, including business planning, </a:t>
            </a:r>
            <a:r>
              <a:rPr lang="en-US" b="0" i="0" dirty="0">
                <a:solidFill>
                  <a:srgbClr val="FF0000"/>
                </a:solidFill>
                <a:effectLst/>
                <a:latin typeface="Arial" panose="020B0604020202020204" pitchFamily="34" charset="0"/>
              </a:rPr>
              <a:t>packaging and logistics, procurement</a:t>
            </a:r>
            <a:r>
              <a:rPr lang="en-US" b="0" i="0" dirty="0">
                <a:solidFill>
                  <a:srgbClr val="202122"/>
                </a:solidFill>
                <a:effectLst/>
                <a:latin typeface="Arial" panose="020B0604020202020204" pitchFamily="34" charset="0"/>
              </a:rPr>
              <a:t>, marketing, sales &amp; service. QFD is also deployed in quality improvement, quality management, </a:t>
            </a:r>
            <a:r>
              <a:rPr lang="en-US" b="0" i="0" dirty="0">
                <a:solidFill>
                  <a:srgbClr val="FF0000"/>
                </a:solidFill>
                <a:effectLst/>
                <a:latin typeface="Arial" panose="020B0604020202020204" pitchFamily="34" charset="0"/>
              </a:rPr>
              <a:t>military needs and consumer products. </a:t>
            </a:r>
            <a:r>
              <a:rPr lang="en-US" b="0" i="0" dirty="0">
                <a:solidFill>
                  <a:srgbClr val="202122"/>
                </a:solidFill>
                <a:effectLst/>
                <a:latin typeface="Arial" panose="020B0604020202020204" pitchFamily="34" charset="0"/>
              </a:rPr>
              <a:t>Customer services Applications for Education improvement </a:t>
            </a:r>
            <a:r>
              <a:rPr lang="en-US" baseline="30000" dirty="0">
                <a:solidFill>
                  <a:srgbClr val="0B0080"/>
                </a:solidFill>
                <a:latin typeface="Arial" panose="020B0604020202020204" pitchFamily="34" charset="0"/>
              </a:rPr>
              <a:t>[</a:t>
            </a:r>
            <a:r>
              <a:rPr lang="en-US" b="0" i="0" dirty="0">
                <a:solidFill>
                  <a:srgbClr val="202122"/>
                </a:solidFill>
                <a:effectLst/>
                <a:latin typeface="Arial" panose="020B0604020202020204" pitchFamily="34" charset="0"/>
              </a:rPr>
              <a:t>and services in hotels etc.</a:t>
            </a:r>
            <a:endParaRPr lang="en-US" dirty="0"/>
          </a:p>
        </p:txBody>
      </p:sp>
    </p:spTree>
    <p:extLst>
      <p:ext uri="{BB962C8B-B14F-4D97-AF65-F5344CB8AC3E}">
        <p14:creationId xmlns:p14="http://schemas.microsoft.com/office/powerpoint/2010/main" val="34173884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7">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9">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27" name="Group 11">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3" name="Freeform: Shape 12">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8181538B-F0DC-4EB9-9E31-6272A46ECB52}"/>
              </a:ext>
            </a:extLst>
          </p:cNvPr>
          <p:cNvSpPr>
            <a:spLocks noGrp="1"/>
          </p:cNvSpPr>
          <p:nvPr>
            <p:ph type="title"/>
          </p:nvPr>
        </p:nvSpPr>
        <p:spPr>
          <a:xfrm>
            <a:off x="640080" y="1243013"/>
            <a:ext cx="3855720" cy="4371974"/>
          </a:xfrm>
        </p:spPr>
        <p:txBody>
          <a:bodyPr>
            <a:normAutofit/>
          </a:bodyPr>
          <a:lstStyle/>
          <a:p>
            <a:r>
              <a:rPr lang="en-US" sz="3300" b="1" i="0">
                <a:solidFill>
                  <a:schemeClr val="tx2"/>
                </a:solidFill>
                <a:effectLst/>
                <a:latin typeface="Arial" panose="020B0604020202020204" pitchFamily="34" charset="0"/>
              </a:rPr>
              <a:t>Quality function deployment</a:t>
            </a:r>
            <a:r>
              <a:rPr lang="en-US" sz="3300" b="0" i="0">
                <a:solidFill>
                  <a:schemeClr val="tx2"/>
                </a:solidFill>
                <a:effectLst/>
                <a:latin typeface="Arial" panose="020B0604020202020204" pitchFamily="34" charset="0"/>
              </a:rPr>
              <a:t> (</a:t>
            </a:r>
            <a:r>
              <a:rPr lang="en-US" sz="3300" b="1" i="0">
                <a:solidFill>
                  <a:schemeClr val="tx2"/>
                </a:solidFill>
                <a:effectLst/>
                <a:latin typeface="Arial" panose="020B0604020202020204" pitchFamily="34" charset="0"/>
              </a:rPr>
              <a:t>QFD</a:t>
            </a:r>
            <a:r>
              <a:rPr lang="en-US" sz="3300" b="0" i="0">
                <a:solidFill>
                  <a:schemeClr val="tx2"/>
                </a:solidFill>
                <a:effectLst/>
                <a:latin typeface="Arial" panose="020B0604020202020204" pitchFamily="34" charset="0"/>
              </a:rPr>
              <a:t>) </a:t>
            </a:r>
            <a:endParaRPr lang="en-US" sz="3300">
              <a:solidFill>
                <a:schemeClr val="tx2"/>
              </a:solidFill>
            </a:endParaRPr>
          </a:p>
        </p:txBody>
      </p:sp>
      <p:sp>
        <p:nvSpPr>
          <p:cNvPr id="3" name="Content Placeholder 2">
            <a:extLst>
              <a:ext uri="{FF2B5EF4-FFF2-40B4-BE49-F238E27FC236}">
                <a16:creationId xmlns:a16="http://schemas.microsoft.com/office/drawing/2014/main" id="{A8F87569-5A02-477D-925B-68583D3C8ACF}"/>
              </a:ext>
            </a:extLst>
          </p:cNvPr>
          <p:cNvSpPr>
            <a:spLocks noGrp="1"/>
          </p:cNvSpPr>
          <p:nvPr>
            <p:ph idx="1"/>
          </p:nvPr>
        </p:nvSpPr>
        <p:spPr>
          <a:xfrm>
            <a:off x="4517662" y="813816"/>
            <a:ext cx="7451558" cy="5230368"/>
          </a:xfrm>
        </p:spPr>
        <p:txBody>
          <a:bodyPr anchor="ctr">
            <a:normAutofit/>
          </a:bodyPr>
          <a:lstStyle/>
          <a:p>
            <a:endParaRPr lang="en-US" sz="1700" b="0" i="0" u="none" strike="noStrike" baseline="0" dirty="0">
              <a:solidFill>
                <a:schemeClr val="tx2"/>
              </a:solidFill>
              <a:latin typeface="Times New Roman" panose="02020603050405020304" pitchFamily="18" charset="0"/>
            </a:endParaRPr>
          </a:p>
          <a:p>
            <a:r>
              <a:rPr lang="en-US" sz="1700" b="0" i="0" u="none" strike="noStrike" baseline="0" dirty="0">
                <a:solidFill>
                  <a:schemeClr val="tx2"/>
                </a:solidFill>
                <a:latin typeface="Times New Roman" panose="02020603050405020304" pitchFamily="18" charset="0"/>
              </a:rPr>
              <a:t> Mizuno and Furukawa used </a:t>
            </a:r>
            <a:r>
              <a:rPr lang="en-US" sz="1700" b="0" i="0" u="none" strike="noStrike" baseline="0" dirty="0" err="1">
                <a:solidFill>
                  <a:schemeClr val="tx2"/>
                </a:solidFill>
                <a:latin typeface="Times New Roman" panose="02020603050405020304" pitchFamily="18" charset="0"/>
              </a:rPr>
              <a:t>Akao’s</a:t>
            </a:r>
            <a:r>
              <a:rPr lang="en-US" sz="1700" b="0" i="0" u="none" strike="noStrike" baseline="0" dirty="0">
                <a:solidFill>
                  <a:schemeClr val="tx2"/>
                </a:solidFill>
                <a:latin typeface="Times New Roman" panose="02020603050405020304" pitchFamily="18" charset="0"/>
              </a:rPr>
              <a:t> theory to improve production at Mitsubishi’s Kobe Shipyard. As more companies adopted these procedures, </a:t>
            </a:r>
            <a:r>
              <a:rPr lang="en-US" sz="1700" b="0" i="0" u="none" strike="noStrike" baseline="0" dirty="0" err="1">
                <a:solidFill>
                  <a:schemeClr val="tx2"/>
                </a:solidFill>
                <a:latin typeface="Times New Roman" panose="02020603050405020304" pitchFamily="18" charset="0"/>
              </a:rPr>
              <a:t>Akao’s</a:t>
            </a:r>
            <a:r>
              <a:rPr lang="en-US" sz="1700" b="0" i="0" u="none" strike="noStrike" baseline="0" dirty="0">
                <a:solidFill>
                  <a:schemeClr val="tx2"/>
                </a:solidFill>
                <a:latin typeface="Times New Roman" panose="02020603050405020304" pitchFamily="18" charset="0"/>
              </a:rPr>
              <a:t> ideas evolved to form QFD, a methodology that converts user requirements into quality characteristics, and predetermined the quality of the finished product, its individual parts and production processes. </a:t>
            </a:r>
            <a:endParaRPr lang="en-US" sz="1700" dirty="0">
              <a:solidFill>
                <a:schemeClr val="tx2"/>
              </a:solidFill>
              <a:latin typeface="Times New Roman" panose="02020603050405020304" pitchFamily="18" charset="0"/>
            </a:endParaRPr>
          </a:p>
          <a:p>
            <a:endParaRPr lang="en-US" sz="1700" b="0" i="0" u="none" strike="noStrike" baseline="0" dirty="0">
              <a:solidFill>
                <a:schemeClr val="tx2"/>
              </a:solidFill>
              <a:latin typeface="Times New Roman" panose="02020603050405020304" pitchFamily="18" charset="0"/>
            </a:endParaRPr>
          </a:p>
          <a:p>
            <a:r>
              <a:rPr lang="en-US" sz="1700" b="0" i="0" u="none" strike="noStrike" baseline="0" dirty="0">
                <a:solidFill>
                  <a:schemeClr val="tx2"/>
                </a:solidFill>
                <a:latin typeface="Times New Roman" panose="02020603050405020304" pitchFamily="18" charset="0"/>
              </a:rPr>
              <a:t> Toyota adopted QFD and reported a 61% reduction in start up costs from in 1984, in comparison to 1977. </a:t>
            </a:r>
          </a:p>
          <a:p>
            <a:endParaRPr lang="en-US" sz="1700" b="0" i="0" u="none" strike="noStrike" baseline="0" dirty="0">
              <a:solidFill>
                <a:schemeClr val="tx2"/>
              </a:solidFill>
              <a:latin typeface="Times New Roman" panose="02020603050405020304" pitchFamily="18" charset="0"/>
            </a:endParaRPr>
          </a:p>
          <a:p>
            <a:r>
              <a:rPr lang="en-US" sz="1700" b="0" i="0" u="none" strike="noStrike" baseline="0" dirty="0">
                <a:solidFill>
                  <a:schemeClr val="tx2"/>
                </a:solidFill>
                <a:latin typeface="Times New Roman" panose="02020603050405020304" pitchFamily="18" charset="0"/>
              </a:rPr>
              <a:t> After gaining popularity in Japan, </a:t>
            </a:r>
            <a:r>
              <a:rPr lang="en-US" sz="1700" b="0" i="0" u="none" strike="noStrike" baseline="0" dirty="0" err="1">
                <a:solidFill>
                  <a:schemeClr val="tx2"/>
                </a:solidFill>
                <a:latin typeface="Times New Roman" panose="02020603050405020304" pitchFamily="18" charset="0"/>
              </a:rPr>
              <a:t>Clausing</a:t>
            </a:r>
            <a:r>
              <a:rPr lang="en-US" sz="1700" b="0" i="0" u="none" strike="noStrike" baseline="0" dirty="0">
                <a:solidFill>
                  <a:schemeClr val="tx2"/>
                </a:solidFill>
                <a:latin typeface="Times New Roman" panose="02020603050405020304" pitchFamily="18" charset="0"/>
              </a:rPr>
              <a:t> and Hauser published </a:t>
            </a:r>
            <a:r>
              <a:rPr lang="en-US" sz="1700" b="0" i="1" u="none" strike="noStrike" baseline="0" dirty="0">
                <a:solidFill>
                  <a:schemeClr val="tx2"/>
                </a:solidFill>
                <a:latin typeface="Times New Roman" panose="02020603050405020304" pitchFamily="18" charset="0"/>
              </a:rPr>
              <a:t>The House of Quality </a:t>
            </a:r>
            <a:r>
              <a:rPr lang="en-US" sz="1700" b="0" i="0" u="none" strike="noStrike" baseline="0" dirty="0">
                <a:solidFill>
                  <a:schemeClr val="tx2"/>
                </a:solidFill>
                <a:latin typeface="Times New Roman" panose="02020603050405020304" pitchFamily="18" charset="0"/>
              </a:rPr>
              <a:t>in the May-June 1988 Harvard Business Review. QFD gained much attention because of this and was adopted by companies such as Ford, General Motors and IBM. </a:t>
            </a:r>
            <a:endParaRPr lang="en-US" sz="1700" dirty="0">
              <a:solidFill>
                <a:schemeClr val="tx2"/>
              </a:solidFill>
            </a:endParaRPr>
          </a:p>
        </p:txBody>
      </p:sp>
    </p:spTree>
    <p:extLst>
      <p:ext uri="{BB962C8B-B14F-4D97-AF65-F5344CB8AC3E}">
        <p14:creationId xmlns:p14="http://schemas.microsoft.com/office/powerpoint/2010/main" val="14531365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QFD</a:t>
            </a:r>
          </a:p>
        </p:txBody>
      </p:sp>
      <p:sp>
        <p:nvSpPr>
          <p:cNvPr id="3" name="Content Placeholder 2"/>
          <p:cNvSpPr>
            <a:spLocks noGrp="1"/>
          </p:cNvSpPr>
          <p:nvPr>
            <p:ph idx="1"/>
          </p:nvPr>
        </p:nvSpPr>
        <p:spPr/>
        <p:txBody>
          <a:bodyPr/>
          <a:lstStyle/>
          <a:p>
            <a:r>
              <a:rPr lang="en-US" dirty="0"/>
              <a:t>Quality function deployment (QFD) is ‘‘an overall concept that provides a means of translating customer requirements into the appropriate technical requirements for each stage of product development and production (i.e., marketing strategies, planning, product design and engineering, prototype evaluation, production process development, production, sales)’’ (Sullivan, 1986b).</a:t>
            </a:r>
          </a:p>
        </p:txBody>
      </p:sp>
    </p:spTree>
    <p:extLst>
      <p:ext uri="{BB962C8B-B14F-4D97-AF65-F5344CB8AC3E}">
        <p14:creationId xmlns:p14="http://schemas.microsoft.com/office/powerpoint/2010/main" val="24429267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F10D825-8290-4929-AF43-CDF0F2B73386}"/>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a:normAutofit/>
          </a:bodyPr>
          <a:lstStyle/>
          <a:p>
            <a:pPr algn="ctr"/>
            <a:r>
              <a:rPr lang="en-US" sz="2600" dirty="0">
                <a:solidFill>
                  <a:srgbClr val="FFFFFF"/>
                </a:solidFill>
              </a:rPr>
              <a:t>Four Phase Model</a:t>
            </a:r>
          </a:p>
        </p:txBody>
      </p:sp>
      <p:pic>
        <p:nvPicPr>
          <p:cNvPr id="4" name="Picture 3">
            <a:extLst>
              <a:ext uri="{FF2B5EF4-FFF2-40B4-BE49-F238E27FC236}">
                <a16:creationId xmlns:a16="http://schemas.microsoft.com/office/drawing/2014/main" id="{2731D271-8DA5-488D-9475-CDD78D307F96}"/>
              </a:ext>
            </a:extLst>
          </p:cNvPr>
          <p:cNvPicPr>
            <a:picLocks noChangeAspect="1"/>
          </p:cNvPicPr>
          <p:nvPr/>
        </p:nvPicPr>
        <p:blipFill>
          <a:blip r:embed="rId2"/>
          <a:stretch>
            <a:fillRect/>
          </a:stretch>
        </p:blipFill>
        <p:spPr>
          <a:xfrm>
            <a:off x="3569369" y="426336"/>
            <a:ext cx="7188199" cy="3002664"/>
          </a:xfrm>
          <a:prstGeom prst="rect">
            <a:avLst/>
          </a:prstGeom>
        </p:spPr>
      </p:pic>
      <p:sp>
        <p:nvSpPr>
          <p:cNvPr id="3" name="Content Placeholder 2">
            <a:extLst>
              <a:ext uri="{FF2B5EF4-FFF2-40B4-BE49-F238E27FC236}">
                <a16:creationId xmlns:a16="http://schemas.microsoft.com/office/drawing/2014/main" id="{B029A789-A284-448F-B871-6188CDEEB958}"/>
              </a:ext>
            </a:extLst>
          </p:cNvPr>
          <p:cNvSpPr>
            <a:spLocks noGrp="1"/>
          </p:cNvSpPr>
          <p:nvPr>
            <p:ph idx="1"/>
          </p:nvPr>
        </p:nvSpPr>
        <p:spPr>
          <a:xfrm>
            <a:off x="3188368" y="3429000"/>
            <a:ext cx="8038431" cy="2747963"/>
          </a:xfrm>
        </p:spPr>
        <p:txBody>
          <a:bodyPr>
            <a:normAutofit fontScale="92500" lnSpcReduction="10000"/>
          </a:bodyPr>
          <a:lstStyle/>
          <a:p>
            <a:endParaRPr lang="en-US" sz="900" b="0" i="0" u="none" strike="noStrike" baseline="0" dirty="0">
              <a:latin typeface="Times New Roman" panose="02020603050405020304" pitchFamily="18" charset="0"/>
            </a:endParaRPr>
          </a:p>
          <a:p>
            <a:r>
              <a:rPr lang="en-US" sz="2200" b="0" i="0" u="none" strike="noStrike" baseline="0" dirty="0">
                <a:latin typeface="Times New Roman" panose="02020603050405020304" pitchFamily="18" charset="0"/>
              </a:rPr>
              <a:t> The most common form of QFD is known as the </a:t>
            </a:r>
            <a:r>
              <a:rPr lang="en-US" sz="2200" b="1" i="0" u="none" strike="noStrike" baseline="0" dirty="0">
                <a:solidFill>
                  <a:srgbClr val="FF0000"/>
                </a:solidFill>
                <a:latin typeface="Times New Roman" panose="02020603050405020304" pitchFamily="18" charset="0"/>
              </a:rPr>
              <a:t>Four Phase Model (</a:t>
            </a:r>
            <a:r>
              <a:rPr lang="en-US" sz="2200" b="0" i="0" u="none" strike="noStrike" baseline="0" dirty="0">
                <a:latin typeface="Times New Roman" panose="02020603050405020304" pitchFamily="18" charset="0"/>
              </a:rPr>
              <a:t>Chan and Wu, 2002a). </a:t>
            </a:r>
          </a:p>
          <a:p>
            <a:r>
              <a:rPr lang="en-US" sz="2200" b="0" i="0" u="none" strike="noStrike" baseline="0" dirty="0">
                <a:latin typeface="Times New Roman" panose="02020603050405020304" pitchFamily="18" charset="0"/>
              </a:rPr>
              <a:t>Each phase uses a similar matrix to determine the relationship between pairs of parameters that Chan (2002a) calls </a:t>
            </a:r>
            <a:r>
              <a:rPr lang="en-US" sz="2200" b="0" i="1" u="none" strike="noStrike" baseline="0" dirty="0">
                <a:latin typeface="Times New Roman" panose="02020603050405020304" pitchFamily="18" charset="0"/>
              </a:rPr>
              <a:t>WHAT</a:t>
            </a:r>
            <a:r>
              <a:rPr lang="en-US" sz="2200" b="0" i="0" u="none" strike="noStrike" baseline="0" dirty="0">
                <a:latin typeface="Times New Roman" panose="02020603050405020304" pitchFamily="18" charset="0"/>
              </a:rPr>
              <a:t>s and </a:t>
            </a:r>
            <a:r>
              <a:rPr lang="en-US" sz="2200" b="0" i="1" u="none" strike="noStrike" baseline="0" dirty="0">
                <a:latin typeface="Times New Roman" panose="02020603050405020304" pitchFamily="18" charset="0"/>
              </a:rPr>
              <a:t>HOW</a:t>
            </a:r>
            <a:r>
              <a:rPr lang="en-US" sz="2200" b="0" i="0" u="none" strike="noStrike" baseline="0" dirty="0">
                <a:latin typeface="Times New Roman" panose="02020603050405020304" pitchFamily="18" charset="0"/>
              </a:rPr>
              <a:t>s. </a:t>
            </a:r>
          </a:p>
          <a:p>
            <a:r>
              <a:rPr lang="en-US" sz="2200" b="0" i="0" u="none" strike="noStrike" baseline="0" dirty="0">
                <a:latin typeface="Times New Roman" panose="02020603050405020304" pitchFamily="18" charset="0"/>
              </a:rPr>
              <a:t> Five sets of parameters are used: customer requirements, technical measures, parts characteristics, process operations, production requirements.</a:t>
            </a:r>
          </a:p>
          <a:p>
            <a:r>
              <a:rPr lang="en-US" sz="2200" b="0" i="0" u="none" strike="noStrike" baseline="0" dirty="0">
                <a:latin typeface="Times New Roman" panose="02020603050405020304" pitchFamily="18" charset="0"/>
              </a:rPr>
              <a:t> Each of the four consecutive pairs is analyzed as a </a:t>
            </a:r>
            <a:r>
              <a:rPr lang="en-US" sz="2200" b="0" i="1" u="none" strike="noStrike" baseline="0" dirty="0">
                <a:latin typeface="Times New Roman" panose="02020603050405020304" pitchFamily="18" charset="0"/>
              </a:rPr>
              <a:t>WHAT vs HOW </a:t>
            </a:r>
            <a:endParaRPr lang="en-US" sz="2200" dirty="0"/>
          </a:p>
        </p:txBody>
      </p:sp>
    </p:spTree>
    <p:extLst>
      <p:ext uri="{BB962C8B-B14F-4D97-AF65-F5344CB8AC3E}">
        <p14:creationId xmlns:p14="http://schemas.microsoft.com/office/powerpoint/2010/main" val="36561759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7957" y="0"/>
            <a:ext cx="8989763" cy="67482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412678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D1B66-E6CF-4AFC-AEC8-C4A6870A927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8931A8A-A633-40CC-8D4D-21A913DEC569}"/>
              </a:ext>
            </a:extLst>
          </p:cNvPr>
          <p:cNvSpPr>
            <a:spLocks noGrp="1"/>
          </p:cNvSpPr>
          <p:nvPr>
            <p:ph idx="1"/>
          </p:nvPr>
        </p:nvSpPr>
        <p:spPr/>
        <p:txBody>
          <a:bodyPr>
            <a:normAutofit/>
          </a:bodyPr>
          <a:lstStyle/>
          <a:p>
            <a:r>
              <a:rPr lang="en-US" b="1" dirty="0"/>
              <a:t>Customer requirements </a:t>
            </a:r>
            <a:r>
              <a:rPr lang="en-US" dirty="0"/>
              <a:t>were defined and rated from 1-10 and from this their relative importance was calculated.</a:t>
            </a:r>
          </a:p>
          <a:p>
            <a:r>
              <a:rPr lang="en-US" b="1" dirty="0"/>
              <a:t>Technical measures </a:t>
            </a:r>
            <a:r>
              <a:rPr lang="en-US" dirty="0"/>
              <a:t>were listed, including units and direction of improvement. The relationship between these was analyzed in the ‘roof’ section. (++ ; strong positive,+ ; weak positive,(none) ; no correlation, - ; weak negative, -- ; strong negative)</a:t>
            </a:r>
          </a:p>
        </p:txBody>
      </p:sp>
    </p:spTree>
    <p:extLst>
      <p:ext uri="{BB962C8B-B14F-4D97-AF65-F5344CB8AC3E}">
        <p14:creationId xmlns:p14="http://schemas.microsoft.com/office/powerpoint/2010/main" val="37053405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24A27-920C-4B5D-8BA7-62D14F626F7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AE649BE-5BCB-4C97-99D9-D2BB842700B1}"/>
              </a:ext>
            </a:extLst>
          </p:cNvPr>
          <p:cNvSpPr>
            <a:spLocks noGrp="1"/>
          </p:cNvSpPr>
          <p:nvPr>
            <p:ph idx="1"/>
          </p:nvPr>
        </p:nvSpPr>
        <p:spPr/>
        <p:txBody>
          <a:bodyPr>
            <a:normAutofit/>
          </a:bodyPr>
          <a:lstStyle/>
          <a:p>
            <a:r>
              <a:rPr lang="en-US" b="1" dirty="0"/>
              <a:t>The planning matrix </a:t>
            </a:r>
            <a:r>
              <a:rPr lang="en-US" dirty="0"/>
              <a:t>was used to determine the final importance of customer requirements. </a:t>
            </a:r>
          </a:p>
          <a:p>
            <a:pPr lvl="1"/>
            <a:r>
              <a:rPr lang="en-US" dirty="0"/>
              <a:t>First, competitor products were rated (1-5) by their ability to meet customer requirements. </a:t>
            </a:r>
          </a:p>
          <a:p>
            <a:pPr lvl="1"/>
            <a:r>
              <a:rPr lang="en-US" dirty="0"/>
              <a:t>Products fulfilling the scope of the project could not be identified so comparable technologies were critiqued instead.</a:t>
            </a:r>
          </a:p>
          <a:p>
            <a:pPr lvl="1"/>
            <a:r>
              <a:rPr lang="en-US" dirty="0"/>
              <a:t> Target ratings (1-5) for the project were made based on competitor ratings and customer requirement importance. </a:t>
            </a:r>
          </a:p>
          <a:p>
            <a:pPr lvl="1"/>
            <a:r>
              <a:rPr lang="en-US" dirty="0"/>
              <a:t>Sales points - an indication of how meeting a customer requirement target would increase the attractiveness of the system to potential buyers - were determined (1.00: weak, 1.25: moderate, 1.5: strong)</a:t>
            </a:r>
          </a:p>
        </p:txBody>
      </p:sp>
    </p:spTree>
    <p:extLst>
      <p:ext uri="{BB962C8B-B14F-4D97-AF65-F5344CB8AC3E}">
        <p14:creationId xmlns:p14="http://schemas.microsoft.com/office/powerpoint/2010/main" val="21747334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6E6BE-B128-4456-8ADB-477F857322C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492E8EE-C2E2-4875-8498-FD654FB3E052}"/>
              </a:ext>
            </a:extLst>
          </p:cNvPr>
          <p:cNvSpPr>
            <a:spLocks noGrp="1"/>
          </p:cNvSpPr>
          <p:nvPr>
            <p:ph idx="1"/>
          </p:nvPr>
        </p:nvSpPr>
        <p:spPr/>
        <p:txBody>
          <a:bodyPr>
            <a:normAutofit/>
          </a:bodyPr>
          <a:lstStyle/>
          <a:p>
            <a:r>
              <a:rPr lang="en-US" dirty="0"/>
              <a:t>4. Interrelationships between each customer requirement and each technical measure were assigned a value (9: strong, 3: moderate, 1: weak, 0: none).</a:t>
            </a:r>
          </a:p>
          <a:p>
            <a:r>
              <a:rPr lang="en-US" dirty="0"/>
              <a:t>5. The Technical Matrix was used to examine the technical measures. A target value for each technical measure and the degree of difficulty (1-10) in achieving this value were determined.</a:t>
            </a:r>
          </a:p>
          <a:p>
            <a:pPr marL="0" indent="0">
              <a:buNone/>
            </a:pPr>
            <a:r>
              <a:rPr lang="en-US" dirty="0"/>
              <a:t>.</a:t>
            </a:r>
          </a:p>
        </p:txBody>
      </p:sp>
    </p:spTree>
    <p:extLst>
      <p:ext uri="{BB962C8B-B14F-4D97-AF65-F5344CB8AC3E}">
        <p14:creationId xmlns:p14="http://schemas.microsoft.com/office/powerpoint/2010/main" val="29460782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B2413-C364-4C7A-B17C-24340B4D136B}"/>
              </a:ext>
            </a:extLst>
          </p:cNvPr>
          <p:cNvSpPr>
            <a:spLocks noGrp="1"/>
          </p:cNvSpPr>
          <p:nvPr>
            <p:ph type="title"/>
          </p:nvPr>
        </p:nvSpPr>
        <p:spPr>
          <a:xfrm>
            <a:off x="1653363" y="365760"/>
            <a:ext cx="9367203" cy="1188720"/>
          </a:xfrm>
        </p:spPr>
        <p:txBody>
          <a:bodyPr>
            <a:normAutofit/>
          </a:bodyPr>
          <a:lstStyle/>
          <a:p>
            <a:r>
              <a:rPr lang="en-US" dirty="0"/>
              <a:t>HOUSE OF QUALITY - QFD</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Content Placeholder 2">
            <a:extLst>
              <a:ext uri="{FF2B5EF4-FFF2-40B4-BE49-F238E27FC236}">
                <a16:creationId xmlns:a16="http://schemas.microsoft.com/office/drawing/2014/main" id="{1CA58934-0441-435E-A615-5C89ED11C33A}"/>
              </a:ext>
            </a:extLst>
          </p:cNvPr>
          <p:cNvSpPr>
            <a:spLocks noGrp="1"/>
          </p:cNvSpPr>
          <p:nvPr>
            <p:ph idx="1"/>
          </p:nvPr>
        </p:nvSpPr>
        <p:spPr>
          <a:xfrm>
            <a:off x="1143000" y="1951522"/>
            <a:ext cx="10659620" cy="4297680"/>
          </a:xfrm>
        </p:spPr>
        <p:txBody>
          <a:bodyPr anchor="t">
            <a:normAutofit/>
          </a:bodyPr>
          <a:lstStyle/>
          <a:p>
            <a:r>
              <a:rPr lang="en-US" sz="2000" b="0" i="0" dirty="0">
                <a:effectLst/>
                <a:latin typeface="Arial" panose="020B0604020202020204" pitchFamily="34" charset="0"/>
              </a:rPr>
              <a:t>The house of quality, a part of QFD, is the basic design tool of quality function deployment.</a:t>
            </a:r>
            <a:endParaRPr lang="en-US" sz="2000" b="0" i="0" u="none" strike="noStrike" baseline="30000" dirty="0">
              <a:effectLst/>
              <a:latin typeface="Arial" panose="020B0604020202020204" pitchFamily="34" charset="0"/>
            </a:endParaRPr>
          </a:p>
          <a:p>
            <a:r>
              <a:rPr lang="en-US" sz="2000" b="0" i="0" dirty="0">
                <a:effectLst/>
                <a:latin typeface="Arial" panose="020B0604020202020204" pitchFamily="34" charset="0"/>
              </a:rPr>
              <a:t> It identifies and classifies customer desires (What's), identifies the importance of those desires, identifies engineering characteristics which may be relevant to those desires (How's), correlates the two, allows for verification of those correlations, and then assigns objectives and priorities for the system requirements.</a:t>
            </a:r>
          </a:p>
          <a:p>
            <a:r>
              <a:rPr lang="en-US" sz="2000" b="0" i="0" dirty="0">
                <a:effectLst/>
                <a:latin typeface="Arial" panose="020B0604020202020204" pitchFamily="34" charset="0"/>
              </a:rPr>
              <a:t> This process can be applied at any system composition level (e.g. system, subsystem, or component) in the design of a product, and can allow for assessment of different abstractions of a system.</a:t>
            </a:r>
          </a:p>
          <a:p>
            <a:r>
              <a:rPr lang="en-US" sz="2000" b="0" i="0" baseline="30000" dirty="0">
                <a:effectLst/>
                <a:latin typeface="Arial" panose="020B0604020202020204" pitchFamily="34" charset="0"/>
              </a:rPr>
              <a:t> </a:t>
            </a:r>
            <a:r>
              <a:rPr lang="en-US" sz="2000" b="0" i="0" dirty="0">
                <a:effectLst/>
                <a:latin typeface="Arial" panose="020B0604020202020204" pitchFamily="34" charset="0"/>
              </a:rPr>
              <a:t>It is intensely progressed through a number of hierarchical levels of What’s and How’s and </a:t>
            </a:r>
            <a:r>
              <a:rPr lang="en-US" sz="2000" b="0" i="0" dirty="0" err="1">
                <a:effectLst/>
                <a:latin typeface="Arial" panose="020B0604020202020204" pitchFamily="34" charset="0"/>
              </a:rPr>
              <a:t>analyse</a:t>
            </a:r>
            <a:r>
              <a:rPr lang="en-US" sz="2000" b="0" i="0" dirty="0">
                <a:effectLst/>
                <a:latin typeface="Arial" panose="020B0604020202020204" pitchFamily="34" charset="0"/>
              </a:rPr>
              <a:t> each stage of product growth (service enhancement), and production (service delivery).</a:t>
            </a:r>
            <a:endParaRPr lang="en-US" sz="2000" dirty="0"/>
          </a:p>
        </p:txBody>
      </p:sp>
    </p:spTree>
    <p:extLst>
      <p:ext uri="{BB962C8B-B14F-4D97-AF65-F5344CB8AC3E}">
        <p14:creationId xmlns:p14="http://schemas.microsoft.com/office/powerpoint/2010/main" val="20362055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TotalTime>
  <Words>1079</Words>
  <Application>Microsoft Office PowerPoint</Application>
  <PresentationFormat>Widescreen</PresentationFormat>
  <Paragraphs>48</Paragraphs>
  <Slides>12</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Times New Roman</vt:lpstr>
      <vt:lpstr>Office Theme</vt:lpstr>
      <vt:lpstr>Quality function deployment (QFD) </vt:lpstr>
      <vt:lpstr>Quality function deployment (QFD) </vt:lpstr>
      <vt:lpstr>QFD</vt:lpstr>
      <vt:lpstr>Four Phase Model</vt:lpstr>
      <vt:lpstr>PowerPoint Presentation</vt:lpstr>
      <vt:lpstr>PowerPoint Presentation</vt:lpstr>
      <vt:lpstr>PowerPoint Presentation</vt:lpstr>
      <vt:lpstr>PowerPoint Presentation</vt:lpstr>
      <vt:lpstr>HOUSE OF QUALITY - QFD</vt:lpstr>
      <vt:lpstr>PowerPoint Presentation</vt:lpstr>
      <vt:lpstr>PowerPoint Presentation</vt:lpstr>
      <vt:lpstr>Applications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Quality Function Deployment </dc:title>
  <dc:creator>Irum Inayat</dc:creator>
  <cp:lastModifiedBy>Dr.Khubaib Amjad Alam</cp:lastModifiedBy>
  <cp:revision>9</cp:revision>
  <dcterms:created xsi:type="dcterms:W3CDTF">2020-09-28T18:25:37Z</dcterms:created>
  <dcterms:modified xsi:type="dcterms:W3CDTF">2023-12-30T16:50:48Z</dcterms:modified>
</cp:coreProperties>
</file>