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50"/>
  </p:notesMasterIdLst>
  <p:sldIdLst>
    <p:sldId id="256" r:id="rId2"/>
    <p:sldId id="258" r:id="rId3"/>
    <p:sldId id="314" r:id="rId4"/>
    <p:sldId id="265" r:id="rId5"/>
    <p:sldId id="266" r:id="rId6"/>
    <p:sldId id="267" r:id="rId7"/>
    <p:sldId id="268" r:id="rId8"/>
    <p:sldId id="269" r:id="rId9"/>
    <p:sldId id="311" r:id="rId10"/>
    <p:sldId id="312" r:id="rId11"/>
    <p:sldId id="272" r:id="rId12"/>
    <p:sldId id="273" r:id="rId13"/>
    <p:sldId id="274" r:id="rId14"/>
    <p:sldId id="276" r:id="rId15"/>
    <p:sldId id="315" r:id="rId16"/>
    <p:sldId id="313" r:id="rId17"/>
    <p:sldId id="31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319" r:id="rId28"/>
    <p:sldId id="287" r:id="rId29"/>
    <p:sldId id="288" r:id="rId30"/>
    <p:sldId id="289" r:id="rId31"/>
    <p:sldId id="320" r:id="rId32"/>
    <p:sldId id="321" r:id="rId33"/>
    <p:sldId id="317" r:id="rId34"/>
    <p:sldId id="292" r:id="rId35"/>
    <p:sldId id="323" r:id="rId36"/>
    <p:sldId id="318" r:id="rId37"/>
    <p:sldId id="322" r:id="rId38"/>
    <p:sldId id="290" r:id="rId39"/>
    <p:sldId id="325" r:id="rId40"/>
    <p:sldId id="324" r:id="rId41"/>
    <p:sldId id="291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D784D-D261-42BE-B5FB-19B9FC7AD02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CEBAA-A3CF-4DC0-BB05-40A9329A0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424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307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DD086-AE0D-4DE8-B1E0-079F281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BC3B92-21A9-45AE-AE3F-D53AE898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D64B6F-26D6-47BE-B87B-EA794F6C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622B4DC7-37B0-4D2F-9F40-D488C429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E047C96-7BD8-4882-A4C1-B000825B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E10F80D-6554-4E9F-9508-CB594225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261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0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28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90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3,4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Importance of Requirements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772989"/>
            <a:ext cx="7512297" cy="3924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5697289"/>
            <a:ext cx="1197219" cy="30346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7609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High</a:t>
            </a:r>
            <a:r>
              <a:rPr sz="4400" spc="-535" dirty="0"/>
              <a:t> </a:t>
            </a:r>
            <a:r>
              <a:rPr sz="4400" spc="-290" dirty="0"/>
              <a:t>Cost</a:t>
            </a:r>
            <a:r>
              <a:rPr sz="4400" spc="-780" dirty="0"/>
              <a:t> </a:t>
            </a:r>
            <a:r>
              <a:rPr sz="4400" spc="-5" dirty="0"/>
              <a:t>of</a:t>
            </a:r>
            <a:r>
              <a:rPr sz="4400" dirty="0"/>
              <a:t> </a:t>
            </a:r>
            <a:r>
              <a:rPr sz="4400" spc="-305" dirty="0"/>
              <a:t>Requirement</a:t>
            </a:r>
            <a:r>
              <a:rPr sz="4400" spc="-675" dirty="0"/>
              <a:t> </a:t>
            </a:r>
            <a:r>
              <a:rPr sz="4400" spc="-200" dirty="0"/>
              <a:t>Errors</a:t>
            </a:r>
            <a:r>
              <a:rPr sz="4400" spc="-200" dirty="0">
                <a:solidFill>
                  <a:srgbClr val="000000"/>
                </a:solidFill>
              </a:rPr>
              <a:t>[1]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609725"/>
            <a:ext cx="526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CC8E5F"/>
              </a:buClr>
              <a:buSzPct val="60416"/>
              <a:buFont typeface="Wingdings"/>
              <a:buChar char=""/>
              <a:tabLst>
                <a:tab pos="332105" algn="l"/>
                <a:tab pos="332740" algn="l"/>
                <a:tab pos="652145" algn="l"/>
                <a:tab pos="962025" algn="l"/>
                <a:tab pos="4988560" algn="l"/>
              </a:tabLst>
            </a:pPr>
            <a:r>
              <a:rPr sz="2400" spc="5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" dirty="0">
                <a:latin typeface="Arial"/>
                <a:cs typeface="Arial"/>
              </a:rPr>
              <a:t>uni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c</a:t>
            </a:r>
            <a:r>
              <a:rPr sz="2400" spc="40" dirty="0">
                <a:latin typeface="Arial"/>
                <a:cs typeface="Arial"/>
              </a:rPr>
              <a:t>o</a:t>
            </a:r>
            <a:r>
              <a:rPr sz="2400" spc="4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on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a</a:t>
            </a:r>
            <a:r>
              <a:rPr sz="2400" spc="45" dirty="0">
                <a:latin typeface="Arial"/>
                <a:cs typeface="Arial"/>
              </a:rPr>
              <a:t>ss</a:t>
            </a:r>
            <a:r>
              <a:rPr sz="2400" spc="35" dirty="0">
                <a:latin typeface="Arial"/>
                <a:cs typeface="Arial"/>
              </a:rPr>
              <a:t>i</a:t>
            </a:r>
            <a:r>
              <a:rPr sz="2400" spc="40" dirty="0">
                <a:latin typeface="Arial"/>
                <a:cs typeface="Arial"/>
              </a:rPr>
              <a:t>gne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8422" y="1609725"/>
            <a:ext cx="157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4550" algn="l"/>
              </a:tabLst>
            </a:pPr>
            <a:r>
              <a:rPr sz="2400" spc="50" dirty="0">
                <a:latin typeface="Arial"/>
                <a:cs typeface="Arial"/>
              </a:rPr>
              <a:t>t</a:t>
            </a:r>
            <a:r>
              <a:rPr sz="2400" spc="3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5" dirty="0">
                <a:latin typeface="Arial"/>
                <a:cs typeface="Arial"/>
              </a:rPr>
              <a:t>f</a:t>
            </a:r>
            <a:r>
              <a:rPr sz="2400" spc="35" dirty="0">
                <a:latin typeface="Arial"/>
                <a:cs typeface="Arial"/>
              </a:rPr>
              <a:t>o</a:t>
            </a:r>
            <a:r>
              <a:rPr sz="2400" spc="5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647" y="1975484"/>
            <a:ext cx="250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Arial"/>
                <a:cs typeface="Arial"/>
              </a:rPr>
              <a:t>required </a:t>
            </a:r>
            <a:r>
              <a:rPr sz="2400" spc="25" dirty="0">
                <a:latin typeface="Arial"/>
                <a:cs typeface="Arial"/>
              </a:rPr>
              <a:t>to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detect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2647" y="1975484"/>
            <a:ext cx="6322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4790">
              <a:lnSpc>
                <a:spcPct val="100000"/>
              </a:lnSpc>
              <a:spcBef>
                <a:spcPts val="100"/>
              </a:spcBef>
              <a:tabLst>
                <a:tab pos="640080" algn="l"/>
                <a:tab pos="1793875" algn="l"/>
                <a:tab pos="2776855" algn="l"/>
              </a:tabLst>
            </a:pPr>
            <a:r>
              <a:rPr sz="2400" spc="25" dirty="0">
                <a:latin typeface="Arial"/>
                <a:cs typeface="Arial"/>
              </a:rPr>
              <a:t>and </a:t>
            </a:r>
            <a:r>
              <a:rPr sz="2400" spc="30" dirty="0">
                <a:latin typeface="Arial"/>
                <a:cs typeface="Arial"/>
              </a:rPr>
              <a:t>repair </a:t>
            </a:r>
            <a:r>
              <a:rPr sz="2400" spc="65" dirty="0">
                <a:latin typeface="Arial"/>
                <a:cs typeface="Arial"/>
              </a:rPr>
              <a:t>anerror </a:t>
            </a:r>
            <a:r>
              <a:rPr sz="2400" spc="30" dirty="0">
                <a:latin typeface="Arial"/>
                <a:cs typeface="Arial"/>
              </a:rPr>
              <a:t>during  </a:t>
            </a:r>
            <a:r>
              <a:rPr sz="2400" spc="25" dirty="0">
                <a:latin typeface="Arial"/>
                <a:cs typeface="Arial"/>
              </a:rPr>
              <a:t>the	</a:t>
            </a:r>
            <a:r>
              <a:rPr sz="2400" spc="30" dirty="0">
                <a:latin typeface="Arial"/>
                <a:cs typeface="Arial"/>
              </a:rPr>
              <a:t>coding	stage	</a:t>
            </a:r>
            <a:r>
              <a:rPr sz="2400" spc="45" dirty="0">
                <a:latin typeface="Arial"/>
                <a:cs typeface="Arial"/>
              </a:rPr>
              <a:t>….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3124200"/>
            <a:ext cx="5669280" cy="3195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7609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High</a:t>
            </a:r>
            <a:r>
              <a:rPr sz="4400" spc="-535" dirty="0"/>
              <a:t> </a:t>
            </a:r>
            <a:r>
              <a:rPr sz="4400" spc="-290" dirty="0"/>
              <a:t>Cost</a:t>
            </a:r>
            <a:r>
              <a:rPr sz="4400" spc="-780" dirty="0"/>
              <a:t> </a:t>
            </a:r>
            <a:r>
              <a:rPr sz="4400" spc="-5" dirty="0"/>
              <a:t>of</a:t>
            </a:r>
            <a:r>
              <a:rPr sz="4400" dirty="0"/>
              <a:t> </a:t>
            </a:r>
            <a:r>
              <a:rPr sz="4400" spc="-305" dirty="0"/>
              <a:t>Requirement</a:t>
            </a:r>
            <a:r>
              <a:rPr sz="4400" spc="-675" dirty="0"/>
              <a:t> </a:t>
            </a:r>
            <a:r>
              <a:rPr sz="4400" spc="-200" dirty="0"/>
              <a:t>Errors</a:t>
            </a:r>
            <a:r>
              <a:rPr sz="4400" spc="-200" dirty="0">
                <a:solidFill>
                  <a:srgbClr val="000000"/>
                </a:solidFill>
              </a:rPr>
              <a:t>[1]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9543" y="2770377"/>
            <a:ext cx="21031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9543" y="3253740"/>
            <a:ext cx="21031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083" y="1527124"/>
            <a:ext cx="7545705" cy="2312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ts val="2305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40" dirty="0">
                <a:latin typeface="Arial"/>
                <a:cs typeface="Arial"/>
              </a:rPr>
              <a:t>errors discovered during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40" dirty="0">
                <a:latin typeface="Arial"/>
                <a:cs typeface="Arial"/>
              </a:rPr>
              <a:t>design </a:t>
            </a:r>
            <a:r>
              <a:rPr sz="2000" spc="2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7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2205"/>
              </a:lnSpc>
            </a:pPr>
            <a:r>
              <a:rPr sz="2000" spc="40" dirty="0">
                <a:latin typeface="Arial"/>
                <a:cs typeface="Arial"/>
              </a:rPr>
              <a:t>project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could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2300"/>
              </a:lnSpc>
            </a:pPr>
            <a:r>
              <a:rPr sz="2000" spc="30" dirty="0">
                <a:latin typeface="Arial"/>
                <a:cs typeface="Arial"/>
              </a:rPr>
              <a:t>fall into one </a:t>
            </a:r>
            <a:r>
              <a:rPr sz="2000" spc="20" dirty="0">
                <a:latin typeface="Arial"/>
                <a:cs typeface="Arial"/>
              </a:rPr>
              <a:t>of </a:t>
            </a:r>
            <a:r>
              <a:rPr sz="2000" spc="30" dirty="0">
                <a:latin typeface="Arial"/>
                <a:cs typeface="Arial"/>
              </a:rPr>
              <a:t>two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categories: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652780">
              <a:lnSpc>
                <a:spcPts val="1760"/>
              </a:lnSpc>
            </a:pPr>
            <a:r>
              <a:rPr sz="1600" spc="30" dirty="0">
                <a:latin typeface="Arial"/>
                <a:cs typeface="Arial"/>
              </a:rPr>
              <a:t>errors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that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occurred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when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development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staff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created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technical</a:t>
            </a:r>
            <a:endParaRPr sz="1600">
              <a:latin typeface="Arial"/>
              <a:cs typeface="Arial"/>
            </a:endParaRPr>
          </a:p>
          <a:p>
            <a:pPr marL="652780">
              <a:lnSpc>
                <a:spcPts val="1760"/>
              </a:lnSpc>
              <a:tabLst>
                <a:tab pos="2091055" algn="l"/>
              </a:tabLst>
            </a:pPr>
            <a:r>
              <a:rPr sz="1600" spc="35" dirty="0">
                <a:latin typeface="Arial"/>
                <a:cs typeface="Arial"/>
              </a:rPr>
              <a:t>design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from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	</a:t>
            </a:r>
            <a:r>
              <a:rPr sz="1600" spc="35" dirty="0">
                <a:latin typeface="Arial"/>
                <a:cs typeface="Arial"/>
              </a:rPr>
              <a:t>correct </a:t>
            </a:r>
            <a:r>
              <a:rPr sz="1600" spc="30" dirty="0">
                <a:latin typeface="Arial"/>
                <a:cs typeface="Arial"/>
              </a:rPr>
              <a:t>set </a:t>
            </a:r>
            <a:r>
              <a:rPr sz="1600" spc="20" dirty="0">
                <a:latin typeface="Arial"/>
                <a:cs typeface="Arial"/>
              </a:rPr>
              <a:t>of </a:t>
            </a:r>
            <a:r>
              <a:rPr sz="1600" spc="35" dirty="0">
                <a:latin typeface="Arial"/>
                <a:cs typeface="Arial"/>
              </a:rPr>
              <a:t>requirements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  <a:p>
            <a:pPr marL="652780" marR="5080">
              <a:lnSpc>
                <a:spcPts val="1600"/>
              </a:lnSpc>
              <a:spcBef>
                <a:spcPts val="610"/>
              </a:spcBef>
              <a:tabLst>
                <a:tab pos="2839720" algn="l"/>
                <a:tab pos="3055620" algn="l"/>
                <a:tab pos="4215765" algn="l"/>
                <a:tab pos="5685790" algn="l"/>
                <a:tab pos="6284595" algn="l"/>
              </a:tabLst>
            </a:pPr>
            <a:r>
              <a:rPr sz="1600" spc="40" dirty="0">
                <a:latin typeface="Arial"/>
                <a:cs typeface="Arial"/>
              </a:rPr>
              <a:t>e</a:t>
            </a:r>
            <a:r>
              <a:rPr sz="1600" spc="35" dirty="0">
                <a:latin typeface="Arial"/>
                <a:cs typeface="Arial"/>
              </a:rPr>
              <a:t>rr</a:t>
            </a:r>
            <a:r>
              <a:rPr sz="1600" spc="40" dirty="0">
                <a:latin typeface="Arial"/>
                <a:cs typeface="Arial"/>
              </a:rPr>
              <a:t>o</a:t>
            </a: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tha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s</a:t>
            </a:r>
            <a:r>
              <a:rPr sz="1600" spc="40" dirty="0">
                <a:latin typeface="Arial"/>
                <a:cs typeface="Arial"/>
              </a:rPr>
              <a:t>hou</a:t>
            </a:r>
            <a:r>
              <a:rPr sz="1600" spc="4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0" dirty="0">
                <a:latin typeface="Arial"/>
                <a:cs typeface="Arial"/>
              </a:rPr>
              <a:t>ha</a:t>
            </a:r>
            <a:r>
              <a:rPr sz="1600" spc="45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bee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0" dirty="0">
                <a:latin typeface="Arial"/>
                <a:cs typeface="Arial"/>
              </a:rPr>
              <a:t>dete</a:t>
            </a:r>
            <a:r>
              <a:rPr sz="1600" spc="45" dirty="0">
                <a:latin typeface="Arial"/>
                <a:cs typeface="Arial"/>
              </a:rPr>
              <a:t>c</a:t>
            </a:r>
            <a:r>
              <a:rPr sz="1600" spc="4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40" dirty="0">
                <a:latin typeface="Arial"/>
                <a:cs typeface="Arial"/>
              </a:rPr>
              <a:t>equ</a:t>
            </a:r>
            <a:r>
              <a:rPr sz="1600" spc="45" dirty="0">
                <a:latin typeface="Arial"/>
                <a:cs typeface="Arial"/>
              </a:rPr>
              <a:t>i</a:t>
            </a: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40" dirty="0">
                <a:latin typeface="Arial"/>
                <a:cs typeface="Arial"/>
              </a:rPr>
              <a:t>ement</a:t>
            </a:r>
            <a:r>
              <a:rPr sz="1600" spc="-5" dirty="0">
                <a:latin typeface="Arial"/>
                <a:cs typeface="Arial"/>
              </a:rPr>
              <a:t>s  </a:t>
            </a:r>
            <a:r>
              <a:rPr sz="1600" spc="30" dirty="0">
                <a:latin typeface="Arial"/>
                <a:cs typeface="Arial"/>
              </a:rPr>
              <a:t>errors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somewhat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earlier	</a:t>
            </a:r>
            <a:r>
              <a:rPr sz="1600" spc="20" dirty="0">
                <a:latin typeface="Arial"/>
                <a:cs typeface="Arial"/>
              </a:rPr>
              <a:t>in </a:t>
            </a: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35" dirty="0">
                <a:latin typeface="Arial"/>
                <a:cs typeface="Arial"/>
              </a:rPr>
              <a:t>process </a:t>
            </a:r>
            <a:r>
              <a:rPr sz="1600" spc="25" dirty="0">
                <a:latin typeface="Arial"/>
                <a:cs typeface="Arial"/>
              </a:rPr>
              <a:t>but </a:t>
            </a:r>
            <a:r>
              <a:rPr sz="1600" spc="30" dirty="0">
                <a:latin typeface="Arial"/>
                <a:cs typeface="Arial"/>
              </a:rPr>
              <a:t>that </a:t>
            </a:r>
            <a:r>
              <a:rPr sz="1600" spc="35" dirty="0">
                <a:latin typeface="Arial"/>
                <a:cs typeface="Arial"/>
              </a:rPr>
              <a:t>somehow "leaked" </a:t>
            </a:r>
            <a:r>
              <a:rPr sz="1600" spc="30" dirty="0">
                <a:latin typeface="Arial"/>
                <a:cs typeface="Arial"/>
              </a:rPr>
              <a:t>into  </a:t>
            </a: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35" dirty="0">
                <a:latin typeface="Arial"/>
                <a:cs typeface="Arial"/>
              </a:rPr>
              <a:t>design </a:t>
            </a:r>
            <a:r>
              <a:rPr sz="1600" spc="30" dirty="0">
                <a:latin typeface="Arial"/>
                <a:cs typeface="Arial"/>
              </a:rPr>
              <a:t>phase </a:t>
            </a:r>
            <a:r>
              <a:rPr sz="1600" spc="20" dirty="0">
                <a:latin typeface="Arial"/>
                <a:cs typeface="Arial"/>
              </a:rPr>
              <a:t>of </a:t>
            </a: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project.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3491482"/>
            <a:ext cx="42291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7609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High</a:t>
            </a:r>
            <a:r>
              <a:rPr sz="4400" spc="-535" dirty="0"/>
              <a:t> </a:t>
            </a:r>
            <a:r>
              <a:rPr sz="4400" spc="-290" dirty="0"/>
              <a:t>Cost</a:t>
            </a:r>
            <a:r>
              <a:rPr sz="4400" spc="-780" dirty="0"/>
              <a:t> </a:t>
            </a:r>
            <a:r>
              <a:rPr sz="4400" spc="-5" dirty="0"/>
              <a:t>of</a:t>
            </a:r>
            <a:r>
              <a:rPr sz="4400" dirty="0"/>
              <a:t> </a:t>
            </a:r>
            <a:r>
              <a:rPr sz="4400" spc="-305" dirty="0"/>
              <a:t>Requirement</a:t>
            </a:r>
            <a:r>
              <a:rPr sz="4400" spc="-675" dirty="0"/>
              <a:t> </a:t>
            </a:r>
            <a:r>
              <a:rPr sz="4400" spc="-200" dirty="0"/>
              <a:t>Errors</a:t>
            </a:r>
            <a:r>
              <a:rPr sz="4400" spc="-200" dirty="0">
                <a:solidFill>
                  <a:srgbClr val="000000"/>
                </a:solidFill>
              </a:rPr>
              <a:t>[1]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553082"/>
            <a:ext cx="5335905" cy="46361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32740" marR="19685" indent="-320040" algn="just">
              <a:lnSpc>
                <a:spcPct val="79000"/>
              </a:lnSpc>
              <a:spcBef>
                <a:spcPts val="6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740" algn="l"/>
              </a:tabLst>
            </a:pPr>
            <a:r>
              <a:rPr sz="2000" spc="65" dirty="0">
                <a:latin typeface="Arial"/>
                <a:cs typeface="Arial"/>
              </a:rPr>
              <a:t>It's </a:t>
            </a:r>
            <a:r>
              <a:rPr sz="2000" spc="60" dirty="0">
                <a:latin typeface="Arial"/>
                <a:cs typeface="Arial"/>
              </a:rPr>
              <a:t>the </a:t>
            </a:r>
            <a:r>
              <a:rPr sz="2000" spc="75" dirty="0">
                <a:latin typeface="Arial"/>
                <a:cs typeface="Arial"/>
              </a:rPr>
              <a:t>latter </a:t>
            </a:r>
            <a:r>
              <a:rPr sz="2000" spc="80" dirty="0">
                <a:latin typeface="Arial"/>
                <a:cs typeface="Arial"/>
              </a:rPr>
              <a:t>category </a:t>
            </a:r>
            <a:r>
              <a:rPr sz="2000" spc="55" dirty="0">
                <a:latin typeface="Arial"/>
                <a:cs typeface="Arial"/>
              </a:rPr>
              <a:t>of </a:t>
            </a:r>
            <a:r>
              <a:rPr sz="2000" spc="85" dirty="0">
                <a:latin typeface="Arial"/>
                <a:cs typeface="Arial"/>
              </a:rPr>
              <a:t>errors </a:t>
            </a:r>
            <a:r>
              <a:rPr sz="2000" spc="70" dirty="0">
                <a:latin typeface="Arial"/>
                <a:cs typeface="Arial"/>
              </a:rPr>
              <a:t>that turn  </a:t>
            </a:r>
            <a:r>
              <a:rPr sz="2000" spc="65" dirty="0">
                <a:latin typeface="Arial"/>
                <a:cs typeface="Arial"/>
              </a:rPr>
              <a:t>out </a:t>
            </a:r>
            <a:r>
              <a:rPr sz="2000" spc="45" dirty="0">
                <a:latin typeface="Arial"/>
                <a:cs typeface="Arial"/>
              </a:rPr>
              <a:t>to be </a:t>
            </a:r>
            <a:r>
              <a:rPr sz="2000" spc="85" dirty="0">
                <a:latin typeface="Arial"/>
                <a:cs typeface="Arial"/>
              </a:rPr>
              <a:t>particularly expensive, </a:t>
            </a:r>
            <a:r>
              <a:rPr sz="2000" spc="60" dirty="0">
                <a:latin typeface="Arial"/>
                <a:cs typeface="Arial"/>
              </a:rPr>
              <a:t>for two </a:t>
            </a:r>
            <a:r>
              <a:rPr sz="2000" spc="67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reasons.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8E5F"/>
              </a:buClr>
              <a:buFont typeface="Wingdings"/>
              <a:buChar char=""/>
            </a:pPr>
            <a:endParaRPr sz="2850">
              <a:latin typeface="Arial"/>
              <a:cs typeface="Arial"/>
            </a:endParaRPr>
          </a:p>
          <a:p>
            <a:pPr marL="652780" marR="5080" lvl="1" indent="-274955" algn="just">
              <a:lnSpc>
                <a:spcPct val="83000"/>
              </a:lnSpc>
              <a:spcBef>
                <a:spcPts val="5"/>
              </a:spcBef>
              <a:buClr>
                <a:srgbClr val="7C95AC"/>
              </a:buClr>
              <a:buSzPct val="68750"/>
              <a:buFont typeface="Wingdings"/>
              <a:buChar char=""/>
              <a:tabLst>
                <a:tab pos="653415" algn="l"/>
              </a:tabLst>
            </a:pPr>
            <a:r>
              <a:rPr sz="1600" spc="50" dirty="0">
                <a:latin typeface="Arial"/>
                <a:cs typeface="Arial"/>
              </a:rPr>
              <a:t>By </a:t>
            </a:r>
            <a:r>
              <a:rPr sz="1600" spc="60" dirty="0">
                <a:latin typeface="Arial"/>
                <a:cs typeface="Arial"/>
              </a:rPr>
              <a:t>the </a:t>
            </a:r>
            <a:r>
              <a:rPr sz="1600" spc="65" dirty="0">
                <a:latin typeface="Arial"/>
                <a:cs typeface="Arial"/>
              </a:rPr>
              <a:t>time </a:t>
            </a:r>
            <a:r>
              <a:rPr sz="1600" spc="60" dirty="0">
                <a:latin typeface="Arial"/>
                <a:cs typeface="Arial"/>
              </a:rPr>
              <a:t>the </a:t>
            </a:r>
            <a:r>
              <a:rPr sz="1600" spc="90" dirty="0">
                <a:latin typeface="Arial"/>
                <a:cs typeface="Arial"/>
              </a:rPr>
              <a:t>requirements-oriented </a:t>
            </a:r>
            <a:r>
              <a:rPr sz="1600" spc="75" dirty="0">
                <a:latin typeface="Arial"/>
                <a:cs typeface="Arial"/>
              </a:rPr>
              <a:t>error  </a:t>
            </a:r>
            <a:r>
              <a:rPr sz="1600" spc="45" dirty="0">
                <a:latin typeface="Arial"/>
                <a:cs typeface="Arial"/>
              </a:rPr>
              <a:t>is </a:t>
            </a:r>
            <a:r>
              <a:rPr sz="1600" spc="85" dirty="0">
                <a:latin typeface="Arial"/>
                <a:cs typeface="Arial"/>
              </a:rPr>
              <a:t>discovered, </a:t>
            </a:r>
            <a:r>
              <a:rPr sz="1600" spc="60" dirty="0">
                <a:latin typeface="Arial"/>
                <a:cs typeface="Arial"/>
              </a:rPr>
              <a:t>the </a:t>
            </a:r>
            <a:r>
              <a:rPr sz="1600" spc="85" dirty="0">
                <a:latin typeface="Arial"/>
                <a:cs typeface="Arial"/>
              </a:rPr>
              <a:t>development </a:t>
            </a:r>
            <a:r>
              <a:rPr sz="1600" spc="75" dirty="0">
                <a:latin typeface="Arial"/>
                <a:cs typeface="Arial"/>
              </a:rPr>
              <a:t>group </a:t>
            </a:r>
            <a:r>
              <a:rPr sz="1600" spc="65" dirty="0">
                <a:latin typeface="Arial"/>
                <a:cs typeface="Arial"/>
              </a:rPr>
              <a:t>will  </a:t>
            </a:r>
            <a:r>
              <a:rPr sz="1600" spc="70" dirty="0">
                <a:latin typeface="Arial"/>
                <a:cs typeface="Arial"/>
              </a:rPr>
              <a:t>have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invested 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effort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building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design 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those </a:t>
            </a:r>
            <a:r>
              <a:rPr sz="1600" spc="85" dirty="0">
                <a:solidFill>
                  <a:srgbClr val="FF0000"/>
                </a:solidFill>
                <a:latin typeface="Arial"/>
                <a:cs typeface="Arial"/>
              </a:rPr>
              <a:t>erroneous </a:t>
            </a:r>
            <a:r>
              <a:rPr sz="1600" spc="90" dirty="0">
                <a:latin typeface="Arial"/>
                <a:cs typeface="Arial"/>
              </a:rPr>
              <a:t>requirements.  </a:t>
            </a:r>
            <a:r>
              <a:rPr sz="1600" spc="45" dirty="0">
                <a:latin typeface="Arial"/>
                <a:cs typeface="Arial"/>
              </a:rPr>
              <a:t>As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80" dirty="0">
                <a:latin typeface="Arial"/>
                <a:cs typeface="Arial"/>
              </a:rPr>
              <a:t>result, </a:t>
            </a:r>
            <a:r>
              <a:rPr sz="1600" spc="65" dirty="0">
                <a:latin typeface="Arial"/>
                <a:cs typeface="Arial"/>
              </a:rPr>
              <a:t>the </a:t>
            </a:r>
            <a:r>
              <a:rPr sz="1600" spc="75" dirty="0">
                <a:latin typeface="Arial"/>
                <a:cs typeface="Arial"/>
              </a:rPr>
              <a:t>design </a:t>
            </a:r>
            <a:r>
              <a:rPr sz="1600" spc="65" dirty="0">
                <a:latin typeface="Arial"/>
                <a:cs typeface="Arial"/>
              </a:rPr>
              <a:t>will </a:t>
            </a:r>
            <a:r>
              <a:rPr sz="1600" spc="80" dirty="0">
                <a:latin typeface="Arial"/>
                <a:cs typeface="Arial"/>
              </a:rPr>
              <a:t>probably </a:t>
            </a:r>
            <a:r>
              <a:rPr sz="1600" spc="70" dirty="0">
                <a:latin typeface="Arial"/>
                <a:cs typeface="Arial"/>
              </a:rPr>
              <a:t>have </a:t>
            </a:r>
            <a:r>
              <a:rPr sz="1600" spc="100" dirty="0">
                <a:latin typeface="Arial"/>
                <a:cs typeface="Arial"/>
              </a:rPr>
              <a:t>to  </a:t>
            </a:r>
            <a:r>
              <a:rPr sz="1600" spc="45" dirty="0">
                <a:latin typeface="Arial"/>
                <a:cs typeface="Arial"/>
              </a:rPr>
              <a:t>be 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thrown 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away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600" spc="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reworked</a:t>
            </a:r>
            <a:r>
              <a:rPr sz="1600" spc="7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7C95AC"/>
              </a:buClr>
              <a:buFont typeface="Wingdings"/>
              <a:buChar char=""/>
            </a:pPr>
            <a:endParaRPr sz="2500">
              <a:latin typeface="Arial"/>
              <a:cs typeface="Arial"/>
            </a:endParaRPr>
          </a:p>
          <a:p>
            <a:pPr marL="652780" marR="5080" lvl="1" indent="-274955" algn="just">
              <a:lnSpc>
                <a:spcPct val="83100"/>
              </a:lnSpc>
              <a:buClr>
                <a:srgbClr val="7C95AC"/>
              </a:buClr>
              <a:buSzPct val="68750"/>
              <a:buFont typeface="Wingdings"/>
              <a:buChar char=""/>
              <a:tabLst>
                <a:tab pos="653415" algn="l"/>
              </a:tabLst>
            </a:pPr>
            <a:r>
              <a:rPr sz="1600" spc="55" dirty="0">
                <a:latin typeface="Arial"/>
                <a:cs typeface="Arial"/>
              </a:rPr>
              <a:t>The </a:t>
            </a:r>
            <a:r>
              <a:rPr sz="1600" spc="70" dirty="0">
                <a:latin typeface="Arial"/>
                <a:cs typeface="Arial"/>
              </a:rPr>
              <a:t>true </a:t>
            </a:r>
            <a:r>
              <a:rPr sz="1600" spc="80" dirty="0">
                <a:latin typeface="Arial"/>
                <a:cs typeface="Arial"/>
              </a:rPr>
              <a:t>nature </a:t>
            </a:r>
            <a:r>
              <a:rPr sz="1600" spc="45" dirty="0">
                <a:latin typeface="Arial"/>
                <a:cs typeface="Arial"/>
              </a:rPr>
              <a:t>of </a:t>
            </a:r>
            <a:r>
              <a:rPr sz="1600" spc="60" dirty="0">
                <a:latin typeface="Arial"/>
                <a:cs typeface="Arial"/>
              </a:rPr>
              <a:t>the </a:t>
            </a:r>
            <a:r>
              <a:rPr sz="1600" spc="75" dirty="0">
                <a:latin typeface="Arial"/>
                <a:cs typeface="Arial"/>
              </a:rPr>
              <a:t>error </a:t>
            </a:r>
            <a:r>
              <a:rPr sz="1600" spc="65" dirty="0">
                <a:latin typeface="Arial"/>
                <a:cs typeface="Arial"/>
              </a:rPr>
              <a:t>may </a:t>
            </a:r>
            <a:r>
              <a:rPr sz="1600" spc="114" dirty="0">
                <a:latin typeface="Arial"/>
                <a:cs typeface="Arial"/>
              </a:rPr>
              <a:t>be  </a:t>
            </a:r>
            <a:r>
              <a:rPr sz="1600" spc="85" dirty="0">
                <a:latin typeface="Arial"/>
                <a:cs typeface="Arial"/>
              </a:rPr>
              <a:t>disguised;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everyone assumes 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they're  looking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600" spc="80" dirty="0">
                <a:solidFill>
                  <a:srgbClr val="FF0000"/>
                </a:solidFill>
                <a:latin typeface="Arial"/>
                <a:cs typeface="Arial"/>
              </a:rPr>
              <a:t>design </a:t>
            </a:r>
            <a:r>
              <a:rPr sz="1600" spc="75" dirty="0">
                <a:solidFill>
                  <a:srgbClr val="FF0000"/>
                </a:solidFill>
                <a:latin typeface="Arial"/>
                <a:cs typeface="Arial"/>
              </a:rPr>
              <a:t>errors </a:t>
            </a:r>
            <a:r>
              <a:rPr sz="1600" spc="75" dirty="0">
                <a:latin typeface="Arial"/>
                <a:cs typeface="Arial"/>
              </a:rPr>
              <a:t>during </a:t>
            </a:r>
            <a:r>
              <a:rPr sz="1600" spc="60" dirty="0">
                <a:latin typeface="Arial"/>
                <a:cs typeface="Arial"/>
              </a:rPr>
              <a:t>the </a:t>
            </a:r>
            <a:r>
              <a:rPr sz="1600" spc="80" dirty="0">
                <a:latin typeface="Arial"/>
                <a:cs typeface="Arial"/>
              </a:rPr>
              <a:t>testing  </a:t>
            </a:r>
            <a:r>
              <a:rPr sz="1600" spc="45" dirty="0">
                <a:latin typeface="Arial"/>
                <a:cs typeface="Arial"/>
              </a:rPr>
              <a:t>or </a:t>
            </a:r>
            <a:r>
              <a:rPr sz="1600" spc="85" dirty="0">
                <a:latin typeface="Arial"/>
                <a:cs typeface="Arial"/>
              </a:rPr>
              <a:t>inspection </a:t>
            </a:r>
            <a:r>
              <a:rPr sz="1600" spc="80" dirty="0">
                <a:latin typeface="Arial"/>
                <a:cs typeface="Arial"/>
              </a:rPr>
              <a:t>activities </a:t>
            </a:r>
            <a:r>
              <a:rPr sz="1600" spc="70" dirty="0">
                <a:latin typeface="Arial"/>
                <a:cs typeface="Arial"/>
              </a:rPr>
              <a:t>that take </a:t>
            </a:r>
            <a:r>
              <a:rPr sz="1600" spc="75" dirty="0">
                <a:latin typeface="Arial"/>
                <a:cs typeface="Arial"/>
              </a:rPr>
              <a:t>place  during </a:t>
            </a:r>
            <a:r>
              <a:rPr sz="1600" spc="65" dirty="0">
                <a:latin typeface="Arial"/>
                <a:cs typeface="Arial"/>
              </a:rPr>
              <a:t>this </a:t>
            </a:r>
            <a:r>
              <a:rPr sz="1600" spc="75" dirty="0">
                <a:latin typeface="Arial"/>
                <a:cs typeface="Arial"/>
              </a:rPr>
              <a:t>phase, </a:t>
            </a:r>
            <a:r>
              <a:rPr sz="1600" spc="60" dirty="0">
                <a:latin typeface="Arial"/>
                <a:cs typeface="Arial"/>
              </a:rPr>
              <a:t>and </a:t>
            </a:r>
            <a:r>
              <a:rPr sz="1600" spc="85" dirty="0">
                <a:latin typeface="Arial"/>
                <a:cs typeface="Arial"/>
              </a:rPr>
              <a:t>considerable </a:t>
            </a:r>
            <a:r>
              <a:rPr sz="1600" spc="70" dirty="0">
                <a:latin typeface="Arial"/>
                <a:cs typeface="Arial"/>
              </a:rPr>
              <a:t>time  </a:t>
            </a:r>
            <a:r>
              <a:rPr sz="1600" spc="60" dirty="0">
                <a:latin typeface="Arial"/>
                <a:cs typeface="Arial"/>
              </a:rPr>
              <a:t>and </a:t>
            </a:r>
            <a:r>
              <a:rPr sz="1600" spc="75" dirty="0">
                <a:latin typeface="Arial"/>
                <a:cs typeface="Arial"/>
              </a:rPr>
              <a:t>effort </a:t>
            </a:r>
            <a:r>
              <a:rPr sz="1600" spc="60" dirty="0">
                <a:latin typeface="Arial"/>
                <a:cs typeface="Arial"/>
              </a:rPr>
              <a:t>may </a:t>
            </a:r>
            <a:r>
              <a:rPr sz="1600" spc="45" dirty="0">
                <a:latin typeface="Arial"/>
                <a:cs typeface="Arial"/>
              </a:rPr>
              <a:t>be </a:t>
            </a:r>
            <a:r>
              <a:rPr sz="1600" spc="75" dirty="0">
                <a:latin typeface="Arial"/>
                <a:cs typeface="Arial"/>
              </a:rPr>
              <a:t>wasted until </a:t>
            </a:r>
            <a:r>
              <a:rPr sz="1600" spc="80" dirty="0">
                <a:latin typeface="Arial"/>
                <a:cs typeface="Arial"/>
              </a:rPr>
              <a:t>someone  </a:t>
            </a:r>
            <a:r>
              <a:rPr sz="1600" spc="75" dirty="0">
                <a:latin typeface="Arial"/>
                <a:cs typeface="Arial"/>
              </a:rPr>
              <a:t>says, </a:t>
            </a:r>
            <a:r>
              <a:rPr sz="1600" spc="65" dirty="0">
                <a:latin typeface="Arial"/>
                <a:cs typeface="Arial"/>
              </a:rPr>
              <a:t>"Wait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80" dirty="0">
                <a:latin typeface="Arial"/>
                <a:cs typeface="Arial"/>
              </a:rPr>
              <a:t>minute! </a:t>
            </a:r>
            <a:r>
              <a:rPr sz="1600" spc="70" dirty="0">
                <a:latin typeface="Arial"/>
                <a:cs typeface="Arial"/>
              </a:rPr>
              <a:t>This </a:t>
            </a:r>
            <a:r>
              <a:rPr sz="1600" spc="75" dirty="0">
                <a:latin typeface="Arial"/>
                <a:cs typeface="Arial"/>
              </a:rPr>
              <a:t>isn't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80" dirty="0">
                <a:latin typeface="Arial"/>
                <a:cs typeface="Arial"/>
              </a:rPr>
              <a:t>design  mistake after </a:t>
            </a:r>
            <a:r>
              <a:rPr sz="1600" spc="70" dirty="0">
                <a:latin typeface="Arial"/>
                <a:cs typeface="Arial"/>
              </a:rPr>
              <a:t>all; we've </a:t>
            </a:r>
            <a:r>
              <a:rPr sz="1600" spc="60" dirty="0">
                <a:latin typeface="Arial"/>
                <a:cs typeface="Arial"/>
              </a:rPr>
              <a:t>got the </a:t>
            </a:r>
            <a:r>
              <a:rPr sz="1600" spc="75" dirty="0">
                <a:latin typeface="Arial"/>
                <a:cs typeface="Arial"/>
              </a:rPr>
              <a:t>wrong  </a:t>
            </a:r>
            <a:r>
              <a:rPr sz="1600" spc="85" dirty="0">
                <a:latin typeface="Arial"/>
                <a:cs typeface="Arial"/>
              </a:rPr>
              <a:t>requirements.―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1600200"/>
            <a:ext cx="2743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00" y="4056886"/>
            <a:ext cx="2743200" cy="2724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022" y="116254"/>
            <a:ext cx="7127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High</a:t>
            </a:r>
            <a:r>
              <a:rPr sz="3600" spc="-470" dirty="0"/>
              <a:t> </a:t>
            </a:r>
            <a:r>
              <a:rPr sz="3600" spc="-235" dirty="0"/>
              <a:t>Cost</a:t>
            </a:r>
            <a:r>
              <a:rPr sz="3600" spc="-645" dirty="0"/>
              <a:t> </a:t>
            </a:r>
            <a:r>
              <a:rPr sz="3600" dirty="0"/>
              <a:t>of</a:t>
            </a:r>
            <a:r>
              <a:rPr sz="3600" spc="-20" dirty="0"/>
              <a:t> </a:t>
            </a:r>
            <a:r>
              <a:rPr sz="3600" spc="-254" dirty="0"/>
              <a:t>Requirement</a:t>
            </a:r>
            <a:r>
              <a:rPr sz="3600" spc="-605" dirty="0"/>
              <a:t> </a:t>
            </a:r>
            <a:r>
              <a:rPr sz="3600" spc="-210" dirty="0"/>
              <a:t>Errors-</a:t>
            </a:r>
            <a:r>
              <a:rPr sz="3600" spc="-520" dirty="0"/>
              <a:t> </a:t>
            </a:r>
            <a:r>
              <a:rPr sz="3600" spc="-155" dirty="0"/>
              <a:t>Defect  </a:t>
            </a:r>
            <a:r>
              <a:rPr sz="3600" spc="-165" dirty="0"/>
              <a:t>Leakage</a:t>
            </a:r>
            <a:r>
              <a:rPr sz="3600" spc="-250" dirty="0"/>
              <a:t> </a:t>
            </a:r>
            <a:r>
              <a:rPr sz="3600" spc="-20" dirty="0">
                <a:solidFill>
                  <a:srgbClr val="000000"/>
                </a:solidFill>
              </a:rPr>
              <a:t>[1]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0731" y="1524076"/>
            <a:ext cx="582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latin typeface="Arial"/>
                <a:cs typeface="Arial"/>
              </a:rPr>
              <a:t>w</a:t>
            </a:r>
            <a:r>
              <a:rPr sz="2000" spc="-65" dirty="0">
                <a:latin typeface="Arial"/>
                <a:cs typeface="Arial"/>
              </a:rPr>
              <a:t>e'</a:t>
            </a:r>
            <a:r>
              <a:rPr sz="2000" spc="-6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083" y="1473783"/>
            <a:ext cx="7045959" cy="58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ts val="22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  <a:tab pos="1466215" algn="l"/>
                <a:tab pos="1774189" algn="l"/>
                <a:tab pos="2588260" algn="l"/>
                <a:tab pos="2898775" algn="l"/>
                <a:tab pos="4156710" algn="l"/>
                <a:tab pos="4493260" algn="l"/>
                <a:tab pos="4801235" algn="l"/>
                <a:tab pos="5845810" algn="l"/>
              </a:tabLst>
            </a:pPr>
            <a:r>
              <a:rPr sz="2000" spc="-125" dirty="0">
                <a:latin typeface="Arial"/>
                <a:cs typeface="Arial"/>
              </a:rPr>
              <a:t>whenever	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spc="-55" dirty="0">
                <a:latin typeface="Arial"/>
                <a:cs typeface="Arial"/>
              </a:rPr>
              <a:t>defect	</a:t>
            </a:r>
            <a:r>
              <a:rPr sz="2000" spc="-85" dirty="0">
                <a:latin typeface="Arial"/>
                <a:cs typeface="Arial"/>
              </a:rPr>
              <a:t>is	</a:t>
            </a:r>
            <a:r>
              <a:rPr sz="2000" spc="-110" dirty="0">
                <a:latin typeface="Arial"/>
                <a:cs typeface="Arial"/>
              </a:rPr>
              <a:t>discovered	</a:t>
            </a:r>
            <a:r>
              <a:rPr sz="2000" spc="-65" dirty="0">
                <a:latin typeface="Arial"/>
                <a:cs typeface="Arial"/>
              </a:rPr>
              <a:t>in	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spc="-75" dirty="0">
                <a:latin typeface="Arial"/>
                <a:cs typeface="Arial"/>
              </a:rPr>
              <a:t>software	</a:t>
            </a:r>
            <a:r>
              <a:rPr sz="2000" spc="-70" dirty="0">
                <a:latin typeface="Arial"/>
                <a:cs typeface="Arial"/>
              </a:rPr>
              <a:t>application,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2200"/>
              </a:lnSpc>
              <a:tabLst>
                <a:tab pos="998219" algn="l"/>
                <a:tab pos="1333500" algn="l"/>
                <a:tab pos="3764915" algn="l"/>
                <a:tab pos="4124325" algn="l"/>
                <a:tab pos="5090795" algn="l"/>
              </a:tabLst>
            </a:pPr>
            <a:r>
              <a:rPr sz="2000" spc="-40" dirty="0">
                <a:latin typeface="Arial"/>
                <a:cs typeface="Arial"/>
              </a:rPr>
              <a:t>likely	</a:t>
            </a:r>
            <a:r>
              <a:rPr sz="2000" spc="-35" dirty="0">
                <a:latin typeface="Arial"/>
                <a:cs typeface="Arial"/>
              </a:rPr>
              <a:t>to	</a:t>
            </a:r>
            <a:r>
              <a:rPr sz="2000" spc="-90" dirty="0">
                <a:latin typeface="Arial"/>
                <a:cs typeface="Arial"/>
              </a:rPr>
              <a:t>experience 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effect	</a:t>
            </a:r>
            <a:r>
              <a:rPr sz="2000" dirty="0">
                <a:latin typeface="Arial"/>
                <a:cs typeface="Arial"/>
              </a:rPr>
              <a:t>of	</a:t>
            </a:r>
            <a:r>
              <a:rPr sz="2000" spc="-30" dirty="0">
                <a:latin typeface="Arial"/>
                <a:cs typeface="Arial"/>
              </a:rPr>
              <a:t>50–100	</a:t>
            </a:r>
            <a:r>
              <a:rPr sz="2000" spc="-130" dirty="0">
                <a:latin typeface="Arial"/>
                <a:cs typeface="Arial"/>
              </a:rPr>
              <a:t>times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cost.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9847" y="2461895"/>
            <a:ext cx="21031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1467" y="2372994"/>
            <a:ext cx="1394460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5" dirty="0">
                <a:latin typeface="Arial"/>
                <a:cs typeface="Arial"/>
              </a:rPr>
              <a:t>Re-specification.</a:t>
            </a:r>
            <a:endParaRPr sz="1600">
              <a:latin typeface="Arial"/>
              <a:cs typeface="Arial"/>
            </a:endParaRPr>
          </a:p>
          <a:p>
            <a:pPr marL="12700" marR="593090">
              <a:lnSpc>
                <a:spcPts val="5260"/>
              </a:lnSpc>
              <a:spcBef>
                <a:spcPts val="635"/>
              </a:spcBef>
            </a:pPr>
            <a:r>
              <a:rPr sz="1600" spc="-140" dirty="0">
                <a:latin typeface="Arial"/>
                <a:cs typeface="Arial"/>
              </a:rPr>
              <a:t>Rede</a:t>
            </a:r>
            <a:r>
              <a:rPr sz="1600" spc="-135" dirty="0">
                <a:latin typeface="Arial"/>
                <a:cs typeface="Arial"/>
              </a:rPr>
              <a:t>si</a:t>
            </a:r>
            <a:r>
              <a:rPr sz="1600" spc="-140" dirty="0">
                <a:latin typeface="Arial"/>
                <a:cs typeface="Arial"/>
              </a:rPr>
              <a:t>g</a:t>
            </a:r>
            <a:r>
              <a:rPr sz="1600" spc="-15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.  </a:t>
            </a:r>
            <a:r>
              <a:rPr sz="1600" spc="-140" dirty="0">
                <a:latin typeface="Arial"/>
                <a:cs typeface="Arial"/>
              </a:rPr>
              <a:t>Re</a:t>
            </a:r>
            <a:r>
              <a:rPr sz="1600" spc="-135" dirty="0">
                <a:latin typeface="Arial"/>
                <a:cs typeface="Arial"/>
              </a:rPr>
              <a:t>c</a:t>
            </a:r>
            <a:r>
              <a:rPr sz="1600" spc="-140" dirty="0">
                <a:latin typeface="Arial"/>
                <a:cs typeface="Arial"/>
              </a:rPr>
              <a:t>od</a:t>
            </a:r>
            <a:r>
              <a:rPr sz="1600" spc="-135" dirty="0">
                <a:latin typeface="Arial"/>
                <a:cs typeface="Arial"/>
              </a:rPr>
              <a:t>i</a:t>
            </a:r>
            <a:r>
              <a:rPr sz="1600" spc="-140" dirty="0">
                <a:latin typeface="Arial"/>
                <a:cs typeface="Arial"/>
              </a:rPr>
              <a:t>ng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215700"/>
              </a:lnSpc>
              <a:spcBef>
                <a:spcPts val="380"/>
              </a:spcBef>
            </a:pPr>
            <a:r>
              <a:rPr sz="1600" spc="-114" dirty="0">
                <a:latin typeface="Arial"/>
                <a:cs typeface="Arial"/>
              </a:rPr>
              <a:t>Retesting.  </a:t>
            </a:r>
            <a:r>
              <a:rPr sz="1600" spc="-105" dirty="0">
                <a:latin typeface="Arial"/>
                <a:cs typeface="Arial"/>
              </a:rPr>
              <a:t>Change </a:t>
            </a:r>
            <a:r>
              <a:rPr sz="1600" spc="-75" dirty="0">
                <a:latin typeface="Arial"/>
                <a:cs typeface="Arial"/>
              </a:rPr>
              <a:t>orders  </a:t>
            </a:r>
            <a:r>
              <a:rPr sz="1600" spc="-80" dirty="0">
                <a:latin typeface="Arial"/>
                <a:cs typeface="Arial"/>
              </a:rPr>
              <a:t>Corrective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9847" y="3117469"/>
            <a:ext cx="21031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847" y="3784980"/>
            <a:ext cx="21031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9847" y="4452873"/>
            <a:ext cx="210312" cy="156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9847" y="4986273"/>
            <a:ext cx="210312" cy="156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9847" y="5504688"/>
            <a:ext cx="210312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4055" y="4495800"/>
            <a:ext cx="761999" cy="752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3432" y="5105400"/>
            <a:ext cx="2317447" cy="134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0544" y="2528316"/>
            <a:ext cx="4689348" cy="1772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3013" y="800100"/>
            <a:ext cx="7200900" cy="1485900"/>
          </a:xfrm>
        </p:spPr>
        <p:txBody>
          <a:bodyPr/>
          <a:lstStyle/>
          <a:p>
            <a:r>
              <a:rPr lang="en-US" i="1" dirty="0" smtClean="0"/>
              <a:t>GOAL OF REQUIREMENTS</a:t>
            </a:r>
            <a:br>
              <a:rPr lang="en-US" i="1" dirty="0" smtClean="0"/>
            </a:br>
            <a:r>
              <a:rPr lang="en-US" i="1" dirty="0" smtClean="0"/>
              <a:t>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development process, requirements engineering must elicit the</a:t>
            </a:r>
          </a:p>
          <a:p>
            <a:pPr marL="0" indent="0">
              <a:buNone/>
            </a:pPr>
            <a:r>
              <a:rPr lang="en-US" dirty="0"/>
              <a:t>stakeholders’ requirements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document the requirements in a suitable manner,</a:t>
            </a:r>
          </a:p>
          <a:p>
            <a:pPr marL="0" indent="0">
              <a:buNone/>
            </a:pPr>
            <a:r>
              <a:rPr lang="en-US" dirty="0"/>
              <a:t>validate and verify the requirements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and manage the requirements</a:t>
            </a:r>
          </a:p>
          <a:p>
            <a:pPr marL="0" indent="0">
              <a:buNone/>
            </a:pPr>
            <a:r>
              <a:rPr lang="en-US" dirty="0"/>
              <a:t>over the course of the entire life cycle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637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1-3: </a:t>
            </a:r>
            <a:r>
              <a:rPr lang="en-US" i="1" dirty="0"/>
              <a:t>Requirements Engineering</a:t>
            </a:r>
          </a:p>
          <a:p>
            <a:pPr marL="0" indent="0">
              <a:buNone/>
            </a:pPr>
            <a:r>
              <a:rPr lang="en-US" dirty="0"/>
              <a:t>(1) Requirements engineering is a systematic and disciplined approach to the</a:t>
            </a:r>
          </a:p>
          <a:p>
            <a:pPr marL="0" indent="0">
              <a:buNone/>
            </a:pPr>
            <a:r>
              <a:rPr lang="en-US" dirty="0"/>
              <a:t>specification and management of requirements with the following goals:</a:t>
            </a:r>
          </a:p>
          <a:p>
            <a:pPr marL="0" indent="0">
              <a:buNone/>
            </a:pPr>
            <a:r>
              <a:rPr lang="en-US" dirty="0"/>
              <a:t>(1.1) Knowing the relevant requirements, achieving a consensus among</a:t>
            </a:r>
          </a:p>
          <a:p>
            <a:pPr marL="0" indent="0">
              <a:buNone/>
            </a:pPr>
            <a:r>
              <a:rPr lang="en-US" dirty="0"/>
              <a:t>the stakeholders about these requirements, documenting them</a:t>
            </a:r>
          </a:p>
          <a:p>
            <a:pPr marL="0" indent="0">
              <a:buNone/>
            </a:pPr>
            <a:r>
              <a:rPr lang="en-US" dirty="0"/>
              <a:t>according to given standards, and managing them systematically</a:t>
            </a:r>
          </a:p>
          <a:p>
            <a:pPr marL="0" indent="0">
              <a:buNone/>
            </a:pPr>
            <a:r>
              <a:rPr lang="en-US" dirty="0"/>
              <a:t>(1.2) Understanding and documenting the stakeholders’ desires and</a:t>
            </a:r>
          </a:p>
          <a:p>
            <a:pPr marL="0" indent="0">
              <a:buNone/>
            </a:pPr>
            <a:r>
              <a:rPr lang="en-US" dirty="0"/>
              <a:t>needs, they specifying and managing requirements to minimize the</a:t>
            </a:r>
          </a:p>
          <a:p>
            <a:pPr marL="0" indent="0">
              <a:buNone/>
            </a:pPr>
            <a:r>
              <a:rPr lang="en-US" dirty="0"/>
              <a:t>risk of delivering a system that does not meet the stakeholders’</a:t>
            </a:r>
          </a:p>
          <a:p>
            <a:pPr marL="0" indent="0">
              <a:buNone/>
            </a:pPr>
            <a:r>
              <a:rPr lang="en-US" dirty="0"/>
              <a:t>desires and needs</a:t>
            </a:r>
          </a:p>
        </p:txBody>
      </p:sp>
    </p:spTree>
    <p:extLst>
      <p:ext uri="{BB962C8B-B14F-4D97-AF65-F5344CB8AC3E}">
        <p14:creationId xmlns:p14="http://schemas.microsoft.com/office/powerpoint/2010/main" val="12629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core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Elicitation: </a:t>
            </a:r>
            <a:r>
              <a:rPr lang="en-US" dirty="0"/>
              <a:t>During requirements elicitation, different techniques are</a:t>
            </a:r>
          </a:p>
          <a:p>
            <a:pPr marL="0" indent="0">
              <a:buNone/>
            </a:pPr>
            <a:r>
              <a:rPr lang="en-US" dirty="0"/>
              <a:t>used to obtain requirements from stakeholders and other sources and</a:t>
            </a:r>
          </a:p>
          <a:p>
            <a:pPr marL="0" indent="0">
              <a:buNone/>
            </a:pPr>
            <a:r>
              <a:rPr lang="en-US" dirty="0"/>
              <a:t>to refine the requirements in greater detail.</a:t>
            </a:r>
          </a:p>
          <a:p>
            <a:pPr marL="0" indent="0">
              <a:buNone/>
            </a:pPr>
            <a:r>
              <a:rPr lang="en-US" b="1" i="1" dirty="0" smtClean="0"/>
              <a:t>Documentation</a:t>
            </a:r>
            <a:r>
              <a:rPr lang="en-US" i="1" dirty="0"/>
              <a:t>: </a:t>
            </a:r>
            <a:r>
              <a:rPr lang="en-US" dirty="0"/>
              <a:t>During documentation, the elicited requirements are</a:t>
            </a:r>
          </a:p>
          <a:p>
            <a:pPr marL="0" indent="0">
              <a:buNone/>
            </a:pPr>
            <a:r>
              <a:rPr lang="en-US" dirty="0"/>
              <a:t>described adequately. Different techniques are used to document the</a:t>
            </a:r>
          </a:p>
          <a:p>
            <a:pPr marL="0" indent="0">
              <a:buNone/>
            </a:pPr>
            <a:r>
              <a:rPr lang="en-US" dirty="0"/>
              <a:t>requirements by using natural language or conceptual models (see</a:t>
            </a:r>
          </a:p>
          <a:p>
            <a:pPr marL="0" indent="0">
              <a:buNone/>
            </a:pPr>
            <a:r>
              <a:rPr lang="en-US" dirty="0"/>
              <a:t>chapters 4, 5, and 6).</a:t>
            </a:r>
          </a:p>
          <a:p>
            <a:pPr marL="0" indent="0">
              <a:buNone/>
            </a:pPr>
            <a:r>
              <a:rPr lang="en-US" b="1" i="1" dirty="0" smtClean="0"/>
              <a:t>Validation and negotiation</a:t>
            </a:r>
            <a:r>
              <a:rPr lang="en-US" dirty="0" smtClean="0"/>
              <a:t>: In order to guarantee that the predefined</a:t>
            </a:r>
          </a:p>
          <a:p>
            <a:pPr marL="0" indent="0">
              <a:buNone/>
            </a:pPr>
            <a:r>
              <a:rPr lang="en-US" dirty="0" smtClean="0"/>
              <a:t>quality </a:t>
            </a:r>
            <a:r>
              <a:rPr lang="en-US" dirty="0"/>
              <a:t>criteria are met, documented requirements must be validated and</a:t>
            </a:r>
          </a:p>
          <a:p>
            <a:pPr marL="0" indent="0">
              <a:buNone/>
            </a:pPr>
            <a:r>
              <a:rPr lang="en-US" dirty="0"/>
              <a:t>negotiated early on (see chapter 7).</a:t>
            </a:r>
          </a:p>
          <a:p>
            <a:pPr marL="0" indent="0">
              <a:buNone/>
            </a:pPr>
            <a:r>
              <a:rPr lang="en-US" b="1" i="1" dirty="0" smtClean="0"/>
              <a:t>Management</a:t>
            </a:r>
            <a:r>
              <a:rPr lang="en-US" b="1" i="1" dirty="0"/>
              <a:t>: </a:t>
            </a:r>
            <a:r>
              <a:rPr lang="en-US" dirty="0"/>
              <a:t>Requirements management is orthogonal to all other</a:t>
            </a:r>
          </a:p>
          <a:p>
            <a:pPr marL="0" indent="0">
              <a:buNone/>
            </a:pPr>
            <a:r>
              <a:rPr lang="en-US" dirty="0"/>
              <a:t>activities and comprises any measures that are necessary to structure</a:t>
            </a:r>
          </a:p>
          <a:p>
            <a:pPr marL="0" indent="0">
              <a:buNone/>
            </a:pPr>
            <a:r>
              <a:rPr lang="en-US" dirty="0"/>
              <a:t>requirements, to prepare them so that they can be used by different</a:t>
            </a:r>
          </a:p>
          <a:p>
            <a:pPr marL="0" indent="0">
              <a:buNone/>
            </a:pPr>
            <a:r>
              <a:rPr lang="en-US" dirty="0"/>
              <a:t>roles, to maintain consistency after changes, and to ensure their implementation</a:t>
            </a:r>
          </a:p>
          <a:p>
            <a:pPr marL="0" indent="0">
              <a:buNone/>
            </a:pPr>
            <a:r>
              <a:rPr lang="en-US" dirty="0"/>
              <a:t>(see chapter 8).</a:t>
            </a:r>
          </a:p>
        </p:txBody>
      </p:sp>
    </p:spTree>
    <p:extLst>
      <p:ext uri="{BB962C8B-B14F-4D97-AF65-F5344CB8AC3E}">
        <p14:creationId xmlns:p14="http://schemas.microsoft.com/office/powerpoint/2010/main" val="31418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7383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Requirements</a:t>
            </a:r>
            <a:r>
              <a:rPr sz="4400" spc="-725" dirty="0"/>
              <a:t> </a:t>
            </a:r>
            <a:r>
              <a:rPr sz="4400" spc="-265" dirty="0"/>
              <a:t>Engineering</a:t>
            </a:r>
            <a:r>
              <a:rPr sz="4400" spc="-835" dirty="0"/>
              <a:t> </a:t>
            </a:r>
            <a:r>
              <a:rPr sz="4400" spc="-40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604263"/>
            <a:ext cx="5316855" cy="45643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32740" marR="434340" indent="-320040">
              <a:lnSpc>
                <a:spcPts val="2210"/>
              </a:lnSpc>
              <a:spcBef>
                <a:spcPts val="33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b="1" spc="40" dirty="0">
                <a:latin typeface="Arial"/>
                <a:cs typeface="Arial"/>
              </a:rPr>
              <a:t>Elicitation: </a:t>
            </a:r>
            <a:r>
              <a:rPr sz="2000" spc="35" dirty="0">
                <a:latin typeface="Arial"/>
                <a:cs typeface="Arial"/>
              </a:rPr>
              <a:t>work with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40" dirty="0">
                <a:latin typeface="Arial"/>
                <a:cs typeface="Arial"/>
              </a:rPr>
              <a:t>customer </a:t>
            </a:r>
            <a:r>
              <a:rPr sz="2000" spc="20" dirty="0">
                <a:latin typeface="Arial"/>
                <a:cs typeface="Arial"/>
              </a:rPr>
              <a:t>on </a:t>
            </a:r>
            <a:r>
              <a:rPr sz="20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gathering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C8E5F"/>
              </a:buClr>
              <a:buFont typeface="Wingdings"/>
              <a:buChar char=""/>
            </a:pPr>
            <a:endParaRPr sz="2900">
              <a:latin typeface="Arial"/>
              <a:cs typeface="Arial"/>
            </a:endParaRPr>
          </a:p>
          <a:p>
            <a:pPr marL="332740" marR="5080" indent="-320040" algn="just">
              <a:lnSpc>
                <a:spcPct val="79000"/>
              </a:lnSpc>
              <a:buClr>
                <a:srgbClr val="CC8E5F"/>
              </a:buClr>
              <a:buSzPct val="60000"/>
              <a:buFont typeface="Wingdings"/>
              <a:buChar char=""/>
              <a:tabLst>
                <a:tab pos="332740" algn="l"/>
              </a:tabLst>
            </a:pPr>
            <a:r>
              <a:rPr sz="2000" b="1" spc="40" dirty="0">
                <a:latin typeface="Arial"/>
                <a:cs typeface="Arial"/>
              </a:rPr>
              <a:t>Analysis: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2000" spc="30" dirty="0">
                <a:latin typeface="Arial"/>
                <a:cs typeface="Arial"/>
              </a:rPr>
              <a:t>this </a:t>
            </a:r>
            <a:r>
              <a:rPr sz="2000" spc="40" dirty="0">
                <a:latin typeface="Arial"/>
                <a:cs typeface="Arial"/>
              </a:rPr>
              <a:t>information to  understand </a:t>
            </a:r>
            <a:r>
              <a:rPr sz="2000" spc="25" dirty="0">
                <a:latin typeface="Arial"/>
                <a:cs typeface="Arial"/>
              </a:rPr>
              <a:t>it,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classify </a:t>
            </a:r>
            <a:r>
              <a:rPr sz="2000" spc="20" dirty="0">
                <a:latin typeface="Arial"/>
                <a:cs typeface="Arial"/>
              </a:rPr>
              <a:t>in </a:t>
            </a:r>
            <a:r>
              <a:rPr sz="2000" spc="40" dirty="0">
                <a:latin typeface="Arial"/>
                <a:cs typeface="Arial"/>
              </a:rPr>
              <a:t>various  categories, </a:t>
            </a:r>
            <a:r>
              <a:rPr sz="2000" spc="30" dirty="0">
                <a:latin typeface="Arial"/>
                <a:cs typeface="Arial"/>
              </a:rPr>
              <a:t>and </a:t>
            </a:r>
            <a:r>
              <a:rPr sz="2000" spc="35" dirty="0">
                <a:solidFill>
                  <a:srgbClr val="FF0000"/>
                </a:solidFill>
                <a:latin typeface="Arial"/>
                <a:cs typeface="Arial"/>
              </a:rPr>
              <a:t>relate</a:t>
            </a:r>
            <a:r>
              <a:rPr sz="2000" spc="6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40" dirty="0">
                <a:latin typeface="Arial"/>
                <a:cs typeface="Arial"/>
              </a:rPr>
              <a:t>customer  </a:t>
            </a:r>
            <a:r>
              <a:rPr sz="2000" spc="35" dirty="0">
                <a:latin typeface="Arial"/>
                <a:cs typeface="Arial"/>
              </a:rPr>
              <a:t>needs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40" dirty="0">
                <a:latin typeface="Arial"/>
                <a:cs typeface="Arial"/>
              </a:rPr>
              <a:t>possible software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8E5F"/>
              </a:buClr>
              <a:buFont typeface="Wingdings"/>
              <a:buChar char=""/>
            </a:pPr>
            <a:endParaRPr sz="2950">
              <a:latin typeface="Arial"/>
              <a:cs typeface="Arial"/>
            </a:endParaRPr>
          </a:p>
          <a:p>
            <a:pPr marL="332740" marR="60960" indent="-320040" algn="just">
              <a:lnSpc>
                <a:spcPct val="79000"/>
              </a:lnSpc>
              <a:buClr>
                <a:srgbClr val="CC8E5F"/>
              </a:buClr>
              <a:buSzPct val="60000"/>
              <a:buFont typeface="Wingdings"/>
              <a:buChar char=""/>
              <a:tabLst>
                <a:tab pos="332740" algn="l"/>
              </a:tabLst>
            </a:pPr>
            <a:r>
              <a:rPr sz="2000" b="1" spc="40" dirty="0">
                <a:latin typeface="Arial"/>
                <a:cs typeface="Arial"/>
              </a:rPr>
              <a:t>Specification: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35" dirty="0">
                <a:latin typeface="Arial"/>
                <a:cs typeface="Arial"/>
              </a:rPr>
              <a:t>customer  input</a:t>
            </a:r>
            <a:r>
              <a:rPr sz="2000" spc="6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and </a:t>
            </a:r>
            <a:r>
              <a:rPr sz="2000" spc="40" dirty="0">
                <a:latin typeface="Arial"/>
                <a:cs typeface="Arial"/>
              </a:rPr>
              <a:t>derived requirements </a:t>
            </a:r>
            <a:r>
              <a:rPr sz="2000" spc="45" dirty="0">
                <a:solidFill>
                  <a:srgbClr val="FF0000"/>
                </a:solidFill>
                <a:latin typeface="Arial"/>
                <a:cs typeface="Arial"/>
              </a:rPr>
              <a:t>as 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written documents 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diagrams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8E5F"/>
              </a:buClr>
              <a:buFont typeface="Wingdings"/>
              <a:buChar char=""/>
            </a:pPr>
            <a:endParaRPr sz="2950">
              <a:latin typeface="Arial"/>
              <a:cs typeface="Arial"/>
            </a:endParaRPr>
          </a:p>
          <a:p>
            <a:pPr marL="332740" marR="60960" indent="-320040" algn="just">
              <a:lnSpc>
                <a:spcPct val="79000"/>
              </a:lnSpc>
              <a:buClr>
                <a:srgbClr val="CC8E5F"/>
              </a:buClr>
              <a:buSzPct val="60000"/>
              <a:buFont typeface="Wingdings"/>
              <a:buChar char=""/>
              <a:tabLst>
                <a:tab pos="332740" algn="l"/>
              </a:tabLst>
            </a:pPr>
            <a:r>
              <a:rPr sz="2000" b="1" spc="30" dirty="0">
                <a:latin typeface="Arial"/>
                <a:cs typeface="Arial"/>
              </a:rPr>
              <a:t>Validation: </a:t>
            </a:r>
            <a:r>
              <a:rPr sz="2000" spc="35" dirty="0">
                <a:latin typeface="Arial"/>
                <a:cs typeface="Arial"/>
              </a:rPr>
              <a:t>you’ll </a:t>
            </a:r>
            <a:r>
              <a:rPr sz="2000" spc="30" dirty="0">
                <a:latin typeface="Arial"/>
                <a:cs typeface="Arial"/>
              </a:rPr>
              <a:t>ask your </a:t>
            </a:r>
            <a:r>
              <a:rPr sz="2000" spc="35" dirty="0">
                <a:latin typeface="Arial"/>
                <a:cs typeface="Arial"/>
              </a:rPr>
              <a:t>customer </a:t>
            </a:r>
            <a:r>
              <a:rPr sz="2000" spc="40" dirty="0">
                <a:latin typeface="Arial"/>
                <a:cs typeface="Arial"/>
              </a:rPr>
              <a:t>to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 confirm </a:t>
            </a:r>
            <a:r>
              <a:rPr sz="2000" spc="30" dirty="0">
                <a:latin typeface="Arial"/>
                <a:cs typeface="Arial"/>
              </a:rPr>
              <a:t>that </a:t>
            </a:r>
            <a:r>
              <a:rPr sz="2000" spc="35" dirty="0">
                <a:latin typeface="Arial"/>
                <a:cs typeface="Arial"/>
              </a:rPr>
              <a:t>what</a:t>
            </a:r>
            <a:r>
              <a:rPr sz="2000" spc="6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you’ve  </a:t>
            </a:r>
            <a:r>
              <a:rPr sz="2000" spc="40" dirty="0">
                <a:latin typeface="Arial"/>
                <a:cs typeface="Arial"/>
              </a:rPr>
              <a:t>written </a:t>
            </a:r>
            <a:r>
              <a:rPr sz="2000" spc="45" dirty="0">
                <a:latin typeface="Arial"/>
                <a:cs typeface="Arial"/>
              </a:rPr>
              <a:t>is </a:t>
            </a:r>
            <a:r>
              <a:rPr sz="20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accurate </a:t>
            </a: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complete </a:t>
            </a:r>
            <a:r>
              <a:rPr sz="2000" spc="30" dirty="0">
                <a:latin typeface="Arial"/>
                <a:cs typeface="Arial"/>
              </a:rPr>
              <a:t>and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40" dirty="0">
                <a:latin typeface="Arial"/>
                <a:cs typeface="Arial"/>
              </a:rPr>
              <a:t>correct  </a:t>
            </a:r>
            <a:r>
              <a:rPr sz="2000" spc="45" dirty="0">
                <a:latin typeface="Arial"/>
                <a:cs typeface="Arial"/>
              </a:rPr>
              <a:t>errors.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1962911"/>
            <a:ext cx="3192779" cy="375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6962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Requirements</a:t>
            </a:r>
            <a:r>
              <a:rPr sz="4400" spc="-720" dirty="0"/>
              <a:t> </a:t>
            </a:r>
            <a:r>
              <a:rPr sz="4400" spc="-165" dirty="0"/>
              <a:t>Management</a:t>
            </a:r>
            <a:r>
              <a:rPr sz="4400" spc="-165" dirty="0">
                <a:solidFill>
                  <a:srgbClr val="000000"/>
                </a:solidFill>
              </a:rPr>
              <a:t>[10]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9367" y="2845307"/>
            <a:ext cx="6990588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654" y="1649921"/>
          <a:ext cx="8484233" cy="529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2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4981">
                <a:tc>
                  <a:txBody>
                    <a:bodyPr/>
                    <a:lstStyle/>
                    <a:p>
                      <a:pPr marL="605790" indent="-287020">
                        <a:lnSpc>
                          <a:spcPts val="1985"/>
                        </a:lnSpc>
                        <a:buFont typeface="Wingdings"/>
                        <a:buChar char=""/>
                        <a:tabLst>
                          <a:tab pos="606425" algn="l"/>
                        </a:tabLst>
                      </a:pPr>
                      <a:r>
                        <a:rPr sz="1800" b="1" spc="40" dirty="0">
                          <a:latin typeface="Arial"/>
                          <a:cs typeface="Arial"/>
                        </a:rPr>
                        <a:t>Requirements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ts val="1985"/>
                        </a:lnSpc>
                      </a:pPr>
                      <a:r>
                        <a:rPr sz="1800" b="1" spc="35" dirty="0">
                          <a:latin typeface="Arial"/>
                          <a:cs typeface="Arial"/>
                        </a:rPr>
                        <a:t>management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985"/>
                        </a:lnSpc>
                      </a:pPr>
                      <a:r>
                        <a:rPr sz="1800" spc="35" dirty="0">
                          <a:latin typeface="Arial"/>
                          <a:cs typeface="Arial"/>
                        </a:rPr>
                        <a:t>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85"/>
                        </a:lnSpc>
                      </a:pPr>
                      <a:r>
                        <a:rPr sz="1800" spc="25" dirty="0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8175">
                        <a:lnSpc>
                          <a:spcPts val="1985"/>
                        </a:lnSpc>
                      </a:pPr>
                      <a:r>
                        <a:rPr sz="1800" spc="35" dirty="0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985"/>
                        </a:lnSpc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981">
                <a:tc>
                  <a:txBody>
                    <a:bodyPr/>
                    <a:lstStyle/>
                    <a:p>
                      <a:pPr marL="605790">
                        <a:lnSpc>
                          <a:spcPts val="1985"/>
                        </a:lnSpc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documenting,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985"/>
                        </a:lnSpc>
                        <a:tabLst>
                          <a:tab pos="1389380" algn="l"/>
                        </a:tabLst>
                      </a:pPr>
                      <a:r>
                        <a:rPr sz="1800" spc="35" dirty="0">
                          <a:latin typeface="Arial"/>
                          <a:cs typeface="Arial"/>
                        </a:rPr>
                        <a:t>analyzing,	tracing,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985"/>
                        </a:lnSpc>
                      </a:pPr>
                      <a:r>
                        <a:rPr sz="1800" spc="5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985"/>
                        </a:lnSpc>
                      </a:pPr>
                      <a:r>
                        <a:rPr sz="1800" spc="25" dirty="0">
                          <a:latin typeface="Arial"/>
                          <a:cs typeface="Arial"/>
                        </a:rPr>
                        <a:t>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85"/>
                        </a:lnSpc>
                        <a:tabLst>
                          <a:tab pos="813435" algn="l"/>
                        </a:tabLst>
                      </a:pPr>
                      <a:r>
                        <a:rPr sz="1800" spc="35" dirty="0">
                          <a:latin typeface="Arial"/>
                          <a:cs typeface="Arial"/>
                        </a:rPr>
                        <a:t>and	agreeing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5"/>
                        </a:lnSpc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748532" y="2164460"/>
            <a:ext cx="487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3655" algn="l"/>
                <a:tab pos="2271395" algn="l"/>
                <a:tab pos="2852420" algn="l"/>
                <a:tab pos="4652010" algn="l"/>
              </a:tabLst>
            </a:pPr>
            <a:r>
              <a:rPr sz="1800" spc="45" dirty="0">
                <a:latin typeface="Arial"/>
                <a:cs typeface="Arial"/>
              </a:rPr>
              <a:t>c</a:t>
            </a:r>
            <a:r>
              <a:rPr sz="1800" spc="35" dirty="0">
                <a:latin typeface="Arial"/>
                <a:cs typeface="Arial"/>
              </a:rPr>
              <a:t>on</a:t>
            </a:r>
            <a:r>
              <a:rPr sz="1800" spc="50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ro</a:t>
            </a:r>
            <a:r>
              <a:rPr sz="1800" spc="35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l</a:t>
            </a:r>
            <a:r>
              <a:rPr sz="1800" spc="35" dirty="0">
                <a:latin typeface="Arial"/>
                <a:cs typeface="Arial"/>
              </a:rPr>
              <a:t>i</a:t>
            </a:r>
            <a:r>
              <a:rPr sz="1800" spc="4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45" dirty="0">
                <a:latin typeface="Arial"/>
                <a:cs typeface="Arial"/>
              </a:rPr>
              <a:t>c</a:t>
            </a:r>
            <a:r>
              <a:rPr sz="1800" spc="35" dirty="0">
                <a:latin typeface="Arial"/>
                <a:cs typeface="Arial"/>
              </a:rPr>
              <a:t>h</a:t>
            </a:r>
            <a:r>
              <a:rPr sz="1800" spc="45" dirty="0">
                <a:latin typeface="Arial"/>
                <a:cs typeface="Arial"/>
              </a:rPr>
              <a:t>a</a:t>
            </a:r>
            <a:r>
              <a:rPr sz="1800" spc="35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35" dirty="0">
                <a:latin typeface="Arial"/>
                <a:cs typeface="Arial"/>
              </a:rPr>
              <a:t>a</a:t>
            </a:r>
            <a:r>
              <a:rPr sz="1800" spc="4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45" dirty="0">
                <a:latin typeface="Arial"/>
                <a:cs typeface="Arial"/>
              </a:rPr>
              <a:t>c</a:t>
            </a:r>
            <a:r>
              <a:rPr sz="1800" spc="35" dirty="0">
                <a:latin typeface="Arial"/>
                <a:cs typeface="Arial"/>
              </a:rPr>
              <a:t>o</a:t>
            </a:r>
            <a:r>
              <a:rPr sz="1800" spc="45" dirty="0">
                <a:latin typeface="Arial"/>
                <a:cs typeface="Arial"/>
              </a:rPr>
              <a:t>mmu</a:t>
            </a:r>
            <a:r>
              <a:rPr sz="1800" spc="35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ic</a:t>
            </a:r>
            <a:r>
              <a:rPr sz="1800" spc="35" dirty="0">
                <a:latin typeface="Arial"/>
                <a:cs typeface="Arial"/>
              </a:rPr>
              <a:t>a</a:t>
            </a:r>
            <a:r>
              <a:rPr sz="1800" spc="50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6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947" y="2164460"/>
            <a:ext cx="265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03375" algn="l"/>
                <a:tab pos="2182495" algn="l"/>
              </a:tabLst>
            </a:pPr>
            <a:r>
              <a:rPr sz="1800" spc="45" dirty="0">
                <a:latin typeface="Arial"/>
                <a:cs typeface="Arial"/>
              </a:rPr>
              <a:t>r</a:t>
            </a:r>
            <a:r>
              <a:rPr sz="1800" spc="35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q</a:t>
            </a:r>
            <a:r>
              <a:rPr sz="1800" spc="35" dirty="0">
                <a:latin typeface="Arial"/>
                <a:cs typeface="Arial"/>
              </a:rPr>
              <a:t>ui</a:t>
            </a:r>
            <a:r>
              <a:rPr sz="1800" spc="55" dirty="0">
                <a:latin typeface="Arial"/>
                <a:cs typeface="Arial"/>
              </a:rPr>
              <a:t>r</a:t>
            </a:r>
            <a:r>
              <a:rPr sz="1800" spc="35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me</a:t>
            </a:r>
            <a:r>
              <a:rPr sz="1800" spc="35" dirty="0">
                <a:latin typeface="Arial"/>
                <a:cs typeface="Arial"/>
              </a:rPr>
              <a:t>n</a:t>
            </a:r>
            <a:r>
              <a:rPr sz="1800" spc="5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35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50" dirty="0">
                <a:latin typeface="Arial"/>
                <a:cs typeface="Arial"/>
              </a:rPr>
              <a:t>t</a:t>
            </a:r>
            <a:r>
              <a:rPr sz="1800" spc="35" dirty="0">
                <a:latin typeface="Arial"/>
                <a:cs typeface="Arial"/>
              </a:rPr>
              <a:t>h</a:t>
            </a:r>
            <a:r>
              <a:rPr sz="1800" spc="4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  </a:t>
            </a:r>
            <a:r>
              <a:rPr sz="1800" spc="35" dirty="0">
                <a:latin typeface="Arial"/>
                <a:cs typeface="Arial"/>
              </a:rPr>
              <a:t>relevant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stakeholders.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3310" y="6530137"/>
            <a:ext cx="248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565708" y="1884679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5" name="object 19"/>
          <p:cNvSpPr txBox="1">
            <a:spLocks noGrp="1"/>
          </p:cNvSpPr>
          <p:nvPr>
            <p:ph idx="1"/>
          </p:nvPr>
        </p:nvSpPr>
        <p:spPr>
          <a:xfrm>
            <a:off x="1028700" y="2286000"/>
            <a:ext cx="7200900" cy="1732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5065">
              <a:lnSpc>
                <a:spcPct val="149200"/>
              </a:lnSpc>
              <a:spcBef>
                <a:spcPts val="100"/>
              </a:spcBef>
            </a:pPr>
            <a:r>
              <a:rPr lang="en-US" sz="1400" spc="-75" dirty="0" smtClean="0">
                <a:cs typeface="Arial"/>
              </a:rPr>
              <a:t>Stakeholders</a:t>
            </a:r>
          </a:p>
          <a:p>
            <a:pPr marL="12700" marR="1155065">
              <a:lnSpc>
                <a:spcPct val="149200"/>
              </a:lnSpc>
              <a:spcBef>
                <a:spcPts val="100"/>
              </a:spcBef>
            </a:pPr>
            <a:r>
              <a:rPr lang="en-US" sz="1400" spc="-75" dirty="0" smtClean="0">
                <a:cs typeface="Arial"/>
              </a:rPr>
              <a:t>Types of stakeholders</a:t>
            </a:r>
          </a:p>
          <a:p>
            <a:pPr marL="12700" marR="1155065">
              <a:lnSpc>
                <a:spcPct val="149200"/>
              </a:lnSpc>
              <a:spcBef>
                <a:spcPts val="100"/>
              </a:spcBef>
            </a:pPr>
            <a:r>
              <a:rPr lang="en-US" sz="1400" spc="-75" dirty="0" smtClean="0">
                <a:cs typeface="Arial"/>
              </a:rPr>
              <a:t>Requirement types</a:t>
            </a:r>
          </a:p>
          <a:p>
            <a:pPr marL="12700" marR="1155065">
              <a:lnSpc>
                <a:spcPct val="149200"/>
              </a:lnSpc>
              <a:spcBef>
                <a:spcPts val="100"/>
              </a:spcBef>
            </a:pPr>
            <a:r>
              <a:rPr lang="en-US" sz="1400" spc="-75" dirty="0" smtClean="0">
                <a:cs typeface="Arial"/>
              </a:rPr>
              <a:t>Problem Domain/Solution Domain</a:t>
            </a:r>
            <a:endParaRPr lang="en-US" sz="1400" spc="-110" dirty="0" smtClean="0">
              <a:cs typeface="Arial"/>
            </a:endParaRPr>
          </a:p>
          <a:p>
            <a:pPr marL="12700" marR="327660">
              <a:lnSpc>
                <a:spcPts val="2140"/>
              </a:lnSpc>
              <a:spcBef>
                <a:spcPts val="180"/>
              </a:spcBef>
            </a:pPr>
            <a:endParaRPr sz="14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24000"/>
          </a:xfrm>
          <a:custGeom>
            <a:avLst/>
            <a:gdLst/>
            <a:ahLst/>
            <a:cxnLst/>
            <a:rect l="l" t="t" r="r" b="b"/>
            <a:pathLst>
              <a:path w="9144000" h="1524000">
                <a:moveTo>
                  <a:pt x="9144000" y="0"/>
                </a:moveTo>
                <a:lnTo>
                  <a:pt x="0" y="0"/>
                </a:lnTo>
                <a:lnTo>
                  <a:pt x="0" y="1524000"/>
                </a:lnTo>
                <a:lnTo>
                  <a:pt x="9144000" y="1524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71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6998"/>
            <a:ext cx="9144000" cy="4191000"/>
          </a:xfrm>
          <a:custGeom>
            <a:avLst/>
            <a:gdLst/>
            <a:ahLst/>
            <a:cxnLst/>
            <a:rect l="l" t="t" r="r" b="b"/>
            <a:pathLst>
              <a:path w="9144000" h="4191000">
                <a:moveTo>
                  <a:pt x="9144000" y="0"/>
                </a:moveTo>
                <a:lnTo>
                  <a:pt x="0" y="0"/>
                </a:lnTo>
                <a:lnTo>
                  <a:pt x="0" y="4191000"/>
                </a:lnTo>
                <a:lnTo>
                  <a:pt x="9144000" y="419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71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7772400" y="0"/>
                </a:moveTo>
                <a:lnTo>
                  <a:pt x="0" y="0"/>
                </a:lnTo>
                <a:lnTo>
                  <a:pt x="0" y="990600"/>
                </a:lnTo>
                <a:lnTo>
                  <a:pt x="7772400" y="990600"/>
                </a:lnTo>
                <a:lnTo>
                  <a:pt x="7772400" y="0"/>
                </a:lnTo>
                <a:close/>
              </a:path>
            </a:pathLst>
          </a:custGeom>
          <a:solidFill>
            <a:srgbClr val="7C9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339" y="3062198"/>
            <a:ext cx="3111500" cy="1207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Commercial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0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Embedded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0339" y="1701800"/>
            <a:ext cx="5323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0" dirty="0">
                <a:solidFill>
                  <a:srgbClr val="FFFFFF"/>
                </a:solidFill>
              </a:rPr>
              <a:t>Types</a:t>
            </a:r>
            <a:r>
              <a:rPr sz="4400" spc="-775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of</a:t>
            </a:r>
            <a:r>
              <a:rPr sz="4400" spc="-30" dirty="0">
                <a:solidFill>
                  <a:srgbClr val="FFFFFF"/>
                </a:solidFill>
              </a:rPr>
              <a:t> </a:t>
            </a:r>
            <a:r>
              <a:rPr sz="4400" spc="-160" dirty="0">
                <a:solidFill>
                  <a:srgbClr val="FFFFFF"/>
                </a:solidFill>
              </a:rPr>
              <a:t>Software</a:t>
            </a:r>
            <a:r>
              <a:rPr sz="4400" spc="-660" dirty="0">
                <a:solidFill>
                  <a:srgbClr val="FFFFFF"/>
                </a:solidFill>
              </a:rPr>
              <a:t> </a:t>
            </a:r>
            <a:r>
              <a:rPr sz="4400" spc="-200" dirty="0">
                <a:solidFill>
                  <a:srgbClr val="FFFFFF"/>
                </a:solidFill>
              </a:rPr>
              <a:t>Apps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72236" y="1884679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7622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>
                <a:solidFill>
                  <a:srgbClr val="000000"/>
                </a:solidFill>
              </a:rPr>
              <a:t>Types</a:t>
            </a:r>
            <a:r>
              <a:rPr sz="4400" spc="-77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160" dirty="0">
                <a:solidFill>
                  <a:srgbClr val="000000"/>
                </a:solidFill>
              </a:rPr>
              <a:t>Software</a:t>
            </a:r>
            <a:r>
              <a:rPr sz="4400" spc="-375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Applications</a:t>
            </a:r>
            <a:r>
              <a:rPr sz="4400" spc="-500" dirty="0">
                <a:solidFill>
                  <a:srgbClr val="000000"/>
                </a:solidFill>
              </a:rPr>
              <a:t> </a:t>
            </a:r>
            <a:r>
              <a:rPr sz="4400" spc="-40" dirty="0">
                <a:solidFill>
                  <a:srgbClr val="000000"/>
                </a:solidFill>
              </a:rPr>
              <a:t>[1]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752600"/>
            <a:ext cx="8001634" cy="164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b="1" spc="40" dirty="0">
                <a:latin typeface="Arial"/>
                <a:cs typeface="Arial"/>
              </a:rPr>
              <a:t>Information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Systems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300" dirty="0">
              <a:latin typeface="Arial"/>
              <a:cs typeface="Arial"/>
            </a:endParaRPr>
          </a:p>
          <a:p>
            <a:pPr marL="652780" marR="5080" lvl="1" indent="-274955" algn="just">
              <a:lnSpc>
                <a:spcPct val="100000"/>
              </a:lnSpc>
              <a:buClr>
                <a:srgbClr val="7C95AC"/>
              </a:buClr>
              <a:buSzPct val="68750"/>
              <a:buFont typeface="Wingdings"/>
              <a:buChar char=""/>
              <a:tabLst>
                <a:tab pos="653415" algn="l"/>
              </a:tabLst>
            </a:pPr>
            <a:r>
              <a:rPr sz="1600" spc="40" dirty="0">
                <a:latin typeface="Arial"/>
                <a:cs typeface="Arial"/>
              </a:rPr>
              <a:t>Information </a:t>
            </a:r>
            <a:r>
              <a:rPr sz="1600" spc="35" dirty="0">
                <a:latin typeface="Arial"/>
                <a:cs typeface="Arial"/>
              </a:rPr>
              <a:t>systems </a:t>
            </a:r>
            <a:r>
              <a:rPr sz="1600" spc="25" dirty="0">
                <a:latin typeface="Arial"/>
                <a:cs typeface="Arial"/>
              </a:rPr>
              <a:t>and </a:t>
            </a:r>
            <a:r>
              <a:rPr sz="1600" spc="35" dirty="0">
                <a:latin typeface="Arial"/>
                <a:cs typeface="Arial"/>
              </a:rPr>
              <a:t>other </a:t>
            </a:r>
            <a:r>
              <a:rPr sz="1600" spc="40" dirty="0">
                <a:latin typeface="Arial"/>
                <a:cs typeface="Arial"/>
              </a:rPr>
              <a:t>applications </a:t>
            </a:r>
            <a:r>
              <a:rPr sz="1600" spc="35" dirty="0">
                <a:latin typeface="Arial"/>
                <a:cs typeface="Arial"/>
              </a:rPr>
              <a:t>developed for </a:t>
            </a:r>
            <a:r>
              <a:rPr sz="1600" spc="25" dirty="0">
                <a:latin typeface="Arial"/>
                <a:cs typeface="Arial"/>
              </a:rPr>
              <a:t>use </a:t>
            </a:r>
            <a:r>
              <a:rPr sz="1600" spc="30" dirty="0">
                <a:latin typeface="Arial"/>
                <a:cs typeface="Arial"/>
              </a:rPr>
              <a:t>within </a:t>
            </a:r>
            <a:r>
              <a:rPr sz="1600" spc="-5" dirty="0">
                <a:latin typeface="Arial"/>
                <a:cs typeface="Arial"/>
              </a:rPr>
              <a:t>a  </a:t>
            </a:r>
            <a:r>
              <a:rPr sz="1600" spc="35" dirty="0">
                <a:latin typeface="Arial"/>
                <a:cs typeface="Arial"/>
              </a:rPr>
              <a:t>company (such </a:t>
            </a:r>
            <a:r>
              <a:rPr sz="1600" spc="20" dirty="0">
                <a:latin typeface="Arial"/>
                <a:cs typeface="Arial"/>
              </a:rPr>
              <a:t>as </a:t>
            </a: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35" dirty="0">
                <a:latin typeface="Arial"/>
                <a:cs typeface="Arial"/>
              </a:rPr>
              <a:t>payroll system being </a:t>
            </a:r>
            <a:r>
              <a:rPr sz="1600" spc="30" dirty="0">
                <a:latin typeface="Arial"/>
                <a:cs typeface="Arial"/>
              </a:rPr>
              <a:t>used </a:t>
            </a:r>
            <a:r>
              <a:rPr sz="1600" spc="20" dirty="0">
                <a:latin typeface="Arial"/>
                <a:cs typeface="Arial"/>
              </a:rPr>
              <a:t>to </a:t>
            </a:r>
            <a:r>
              <a:rPr sz="1600" spc="40" dirty="0">
                <a:latin typeface="Arial"/>
                <a:cs typeface="Arial"/>
              </a:rPr>
              <a:t>calculate </a:t>
            </a: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35" dirty="0">
                <a:latin typeface="Arial"/>
                <a:cs typeface="Arial"/>
              </a:rPr>
              <a:t>take-  </a:t>
            </a:r>
            <a:r>
              <a:rPr sz="1600" spc="30" dirty="0">
                <a:latin typeface="Arial"/>
                <a:cs typeface="Arial"/>
              </a:rPr>
              <a:t>home </a:t>
            </a:r>
            <a:r>
              <a:rPr sz="1600" spc="35" dirty="0">
                <a:latin typeface="Arial"/>
                <a:cs typeface="Arial"/>
              </a:rPr>
              <a:t>pay </a:t>
            </a:r>
            <a:r>
              <a:rPr sz="1600" spc="30" dirty="0">
                <a:latin typeface="Arial"/>
                <a:cs typeface="Arial"/>
              </a:rPr>
              <a:t>for </a:t>
            </a:r>
            <a:r>
              <a:rPr sz="1600" spc="25" dirty="0">
                <a:latin typeface="Arial"/>
                <a:cs typeface="Arial"/>
              </a:rPr>
              <a:t>our </a:t>
            </a:r>
            <a:r>
              <a:rPr sz="1600" spc="30" dirty="0">
                <a:latin typeface="Arial"/>
                <a:cs typeface="Arial"/>
              </a:rPr>
              <a:t>next </a:t>
            </a:r>
            <a:r>
              <a:rPr sz="1600" spc="40" dirty="0">
                <a:latin typeface="Arial"/>
                <a:cs typeface="Arial"/>
              </a:rPr>
              <a:t>paycheck). </a:t>
            </a:r>
            <a:r>
              <a:rPr sz="1600" spc="30" dirty="0">
                <a:latin typeface="Arial"/>
                <a:cs typeface="Arial"/>
              </a:rPr>
              <a:t>This </a:t>
            </a:r>
            <a:r>
              <a:rPr sz="1600" spc="35" dirty="0">
                <a:latin typeface="Arial"/>
                <a:cs typeface="Arial"/>
              </a:rPr>
              <a:t>category </a:t>
            </a:r>
            <a:r>
              <a:rPr sz="1600" spc="20" dirty="0">
                <a:latin typeface="Arial"/>
                <a:cs typeface="Arial"/>
              </a:rPr>
              <a:t>is </a:t>
            </a:r>
            <a:r>
              <a:rPr sz="1600" spc="30" dirty="0">
                <a:latin typeface="Arial"/>
                <a:cs typeface="Arial"/>
              </a:rPr>
              <a:t>the </a:t>
            </a:r>
            <a:r>
              <a:rPr sz="1600" spc="35" dirty="0">
                <a:latin typeface="Arial"/>
                <a:cs typeface="Arial"/>
              </a:rPr>
              <a:t>basis </a:t>
            </a:r>
            <a:r>
              <a:rPr sz="1600" spc="25" dirty="0">
                <a:latin typeface="Arial"/>
                <a:cs typeface="Arial"/>
              </a:rPr>
              <a:t>for </a:t>
            </a:r>
            <a:r>
              <a:rPr sz="1600" spc="40" dirty="0">
                <a:latin typeface="Arial"/>
                <a:cs typeface="Arial"/>
              </a:rPr>
              <a:t>the  </a:t>
            </a:r>
            <a:r>
              <a:rPr sz="1600" spc="35" dirty="0">
                <a:latin typeface="Arial"/>
                <a:cs typeface="Arial"/>
              </a:rPr>
              <a:t>information </a:t>
            </a:r>
            <a:r>
              <a:rPr sz="1600" spc="40" dirty="0">
                <a:latin typeface="Arial"/>
                <a:cs typeface="Arial"/>
              </a:rPr>
              <a:t>system/information </a:t>
            </a:r>
            <a:r>
              <a:rPr sz="1600" spc="35" dirty="0">
                <a:latin typeface="Arial"/>
                <a:cs typeface="Arial"/>
              </a:rPr>
              <a:t>technology </a:t>
            </a:r>
            <a:r>
              <a:rPr sz="1600" spc="20" dirty="0">
                <a:latin typeface="Arial"/>
                <a:cs typeface="Arial"/>
              </a:rPr>
              <a:t>industry, or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IS/IT.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0948" y="3590543"/>
            <a:ext cx="4759452" cy="3267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7622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>
                <a:solidFill>
                  <a:srgbClr val="000000"/>
                </a:solidFill>
              </a:rPr>
              <a:t>Types</a:t>
            </a:r>
            <a:r>
              <a:rPr sz="4400" spc="-77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160" dirty="0">
                <a:solidFill>
                  <a:srgbClr val="000000"/>
                </a:solidFill>
              </a:rPr>
              <a:t>Software</a:t>
            </a:r>
            <a:r>
              <a:rPr sz="4400" spc="-375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Applications</a:t>
            </a:r>
            <a:r>
              <a:rPr sz="4400" spc="-500" dirty="0">
                <a:solidFill>
                  <a:srgbClr val="000000"/>
                </a:solidFill>
              </a:rPr>
              <a:t> </a:t>
            </a:r>
            <a:r>
              <a:rPr sz="4400" spc="-40" dirty="0">
                <a:solidFill>
                  <a:srgbClr val="000000"/>
                </a:solidFill>
              </a:rPr>
              <a:t>[1]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611883"/>
            <a:ext cx="8019415" cy="1404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b="1" spc="-145" dirty="0">
                <a:latin typeface="Arial"/>
                <a:cs typeface="Arial"/>
              </a:rPr>
              <a:t>Commercial</a:t>
            </a:r>
            <a:r>
              <a:rPr sz="2000" b="1" spc="-370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SoftwareApplications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300">
              <a:latin typeface="Arial"/>
              <a:cs typeface="Arial"/>
            </a:endParaRPr>
          </a:p>
          <a:p>
            <a:pPr marL="652780" marR="5080" lvl="1" indent="-274955" algn="just">
              <a:lnSpc>
                <a:spcPct val="100000"/>
              </a:lnSpc>
              <a:buClr>
                <a:srgbClr val="7C95AC"/>
              </a:buClr>
              <a:buSzPct val="68750"/>
              <a:buFont typeface="Wingdings"/>
              <a:buChar char=""/>
              <a:tabLst>
                <a:tab pos="653415" algn="l"/>
              </a:tabLst>
            </a:pPr>
            <a:r>
              <a:rPr sz="1600" spc="-65" dirty="0">
                <a:latin typeface="Arial"/>
                <a:cs typeface="Arial"/>
              </a:rPr>
              <a:t>Software </a:t>
            </a:r>
            <a:r>
              <a:rPr sz="1600" spc="-60" dirty="0">
                <a:latin typeface="Arial"/>
                <a:cs typeface="Arial"/>
              </a:rPr>
              <a:t>developed </a:t>
            </a:r>
            <a:r>
              <a:rPr sz="1600" spc="-55" dirty="0">
                <a:latin typeface="Arial"/>
                <a:cs typeface="Arial"/>
              </a:rPr>
              <a:t>and </a:t>
            </a:r>
            <a:r>
              <a:rPr sz="1600" spc="-75" dirty="0">
                <a:latin typeface="Arial"/>
                <a:cs typeface="Arial"/>
              </a:rPr>
              <a:t>sold as </a:t>
            </a:r>
            <a:r>
              <a:rPr sz="1600" spc="-105" dirty="0">
                <a:latin typeface="Arial"/>
                <a:cs typeface="Arial"/>
              </a:rPr>
              <a:t>commercial </a:t>
            </a:r>
            <a:r>
              <a:rPr sz="1600" spc="-90" dirty="0">
                <a:latin typeface="Arial"/>
                <a:cs typeface="Arial"/>
              </a:rPr>
              <a:t>products </a:t>
            </a:r>
            <a:r>
              <a:rPr sz="1600" spc="-150" dirty="0">
                <a:latin typeface="Arial"/>
                <a:cs typeface="Arial"/>
              </a:rPr>
              <a:t>(such </a:t>
            </a:r>
            <a:r>
              <a:rPr sz="1600" spc="-75" dirty="0">
                <a:latin typeface="Arial"/>
                <a:cs typeface="Arial"/>
              </a:rPr>
              <a:t>as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95" dirty="0">
                <a:latin typeface="Arial"/>
                <a:cs typeface="Arial"/>
              </a:rPr>
              <a:t>MS </a:t>
            </a:r>
            <a:r>
              <a:rPr sz="1600" spc="-40" dirty="0">
                <a:latin typeface="Arial"/>
                <a:cs typeface="Arial"/>
              </a:rPr>
              <a:t>Office). </a:t>
            </a:r>
            <a:r>
              <a:rPr sz="1600" spc="-125" dirty="0">
                <a:latin typeface="Arial"/>
                <a:cs typeface="Arial"/>
              </a:rPr>
              <a:t>Companies  </a:t>
            </a:r>
            <a:r>
              <a:rPr sz="1600" spc="-70" dirty="0">
                <a:latin typeface="Arial"/>
                <a:cs typeface="Arial"/>
              </a:rPr>
              <a:t>developing </a:t>
            </a:r>
            <a:r>
              <a:rPr sz="1600" spc="-95" dirty="0">
                <a:latin typeface="Arial"/>
                <a:cs typeface="Arial"/>
              </a:rPr>
              <a:t>this </a:t>
            </a:r>
            <a:r>
              <a:rPr sz="1600" spc="-25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-65" dirty="0">
                <a:latin typeface="Arial"/>
                <a:cs typeface="Arial"/>
              </a:rPr>
              <a:t>software </a:t>
            </a:r>
            <a:r>
              <a:rPr sz="1600" spc="-25" dirty="0">
                <a:latin typeface="Arial"/>
                <a:cs typeface="Arial"/>
              </a:rPr>
              <a:t>are </a:t>
            </a:r>
            <a:r>
              <a:rPr sz="1600" spc="-55" dirty="0">
                <a:latin typeface="Arial"/>
                <a:cs typeface="Arial"/>
              </a:rPr>
              <a:t>often </a:t>
            </a:r>
            <a:r>
              <a:rPr sz="1600" spc="-25" dirty="0">
                <a:latin typeface="Arial"/>
                <a:cs typeface="Arial"/>
              </a:rPr>
              <a:t>referred </a:t>
            </a:r>
            <a:r>
              <a:rPr sz="1600" spc="-30" dirty="0">
                <a:latin typeface="Arial"/>
                <a:cs typeface="Arial"/>
              </a:rPr>
              <a:t>to </a:t>
            </a:r>
            <a:r>
              <a:rPr sz="1600" spc="-70" dirty="0">
                <a:latin typeface="Arial"/>
                <a:cs typeface="Arial"/>
              </a:rPr>
              <a:t>as </a:t>
            </a:r>
            <a:r>
              <a:rPr sz="1600" spc="-80" dirty="0">
                <a:latin typeface="Arial"/>
                <a:cs typeface="Arial"/>
              </a:rPr>
              <a:t>independent </a:t>
            </a:r>
            <a:r>
              <a:rPr sz="1600" spc="-70" dirty="0">
                <a:latin typeface="Arial"/>
                <a:cs typeface="Arial"/>
              </a:rPr>
              <a:t>software </a:t>
            </a:r>
            <a:r>
              <a:rPr sz="1600" spc="-110" dirty="0">
                <a:latin typeface="Arial"/>
                <a:cs typeface="Arial"/>
              </a:rPr>
              <a:t>vendors, </a:t>
            </a:r>
            <a:r>
              <a:rPr sz="1600" spc="-70" dirty="0">
                <a:latin typeface="Arial"/>
                <a:cs typeface="Arial"/>
              </a:rPr>
              <a:t>or  </a:t>
            </a:r>
            <a:r>
              <a:rPr sz="1600" spc="-150" dirty="0">
                <a:latin typeface="Arial"/>
                <a:cs typeface="Arial"/>
              </a:rPr>
              <a:t>ISVs.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3314700"/>
            <a:ext cx="28575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6700" y="3352800"/>
            <a:ext cx="4457700" cy="2657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7619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>
                <a:solidFill>
                  <a:srgbClr val="000000"/>
                </a:solidFill>
              </a:rPr>
              <a:t>Types</a:t>
            </a:r>
            <a:r>
              <a:rPr sz="4400" spc="-77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160" dirty="0">
                <a:solidFill>
                  <a:srgbClr val="000000"/>
                </a:solidFill>
              </a:rPr>
              <a:t>Software</a:t>
            </a:r>
            <a:r>
              <a:rPr sz="4400" spc="-375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Applications</a:t>
            </a:r>
            <a:r>
              <a:rPr sz="4400" spc="-525" dirty="0">
                <a:solidFill>
                  <a:srgbClr val="000000"/>
                </a:solidFill>
              </a:rPr>
              <a:t> </a:t>
            </a:r>
            <a:r>
              <a:rPr sz="4400" spc="-40" dirty="0">
                <a:solidFill>
                  <a:srgbClr val="000000"/>
                </a:solidFill>
              </a:rPr>
              <a:t>[1]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611883"/>
            <a:ext cx="8023859" cy="164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b="1" spc="-170" dirty="0">
                <a:latin typeface="Arial"/>
                <a:cs typeface="Arial"/>
              </a:rPr>
              <a:t>Embedded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Software's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300">
              <a:latin typeface="Arial"/>
              <a:cs typeface="Arial"/>
            </a:endParaRPr>
          </a:p>
          <a:p>
            <a:pPr marL="652780" marR="5080" lvl="1" indent="-274955" algn="just">
              <a:lnSpc>
                <a:spcPct val="100000"/>
              </a:lnSpc>
              <a:buClr>
                <a:srgbClr val="7C95AC"/>
              </a:buClr>
              <a:buSzPct val="68750"/>
              <a:buFont typeface="Wingdings"/>
              <a:buChar char=""/>
              <a:tabLst>
                <a:tab pos="653415" algn="l"/>
              </a:tabLst>
            </a:pPr>
            <a:r>
              <a:rPr sz="1600" spc="-65" dirty="0">
                <a:latin typeface="Arial"/>
                <a:cs typeface="Arial"/>
              </a:rPr>
              <a:t>Software </a:t>
            </a:r>
            <a:r>
              <a:rPr sz="1600" spc="-50" dirty="0">
                <a:latin typeface="Arial"/>
                <a:cs typeface="Arial"/>
              </a:rPr>
              <a:t>that </a:t>
            </a:r>
            <a:r>
              <a:rPr sz="1600" spc="-120" dirty="0">
                <a:latin typeface="Arial"/>
                <a:cs typeface="Arial"/>
              </a:rPr>
              <a:t>runs </a:t>
            </a:r>
            <a:r>
              <a:rPr sz="1600" spc="-75" dirty="0">
                <a:latin typeface="Arial"/>
                <a:cs typeface="Arial"/>
              </a:rPr>
              <a:t>on </a:t>
            </a:r>
            <a:r>
              <a:rPr sz="1600" spc="-114" dirty="0">
                <a:latin typeface="Arial"/>
                <a:cs typeface="Arial"/>
              </a:rPr>
              <a:t>computers </a:t>
            </a:r>
            <a:r>
              <a:rPr sz="1600" spc="-70" dirty="0">
                <a:latin typeface="Arial"/>
                <a:cs typeface="Arial"/>
              </a:rPr>
              <a:t>embedded </a:t>
            </a:r>
            <a:r>
              <a:rPr sz="1600" spc="-55" dirty="0">
                <a:latin typeface="Arial"/>
                <a:cs typeface="Arial"/>
              </a:rPr>
              <a:t>in </a:t>
            </a:r>
            <a:r>
              <a:rPr sz="1600" spc="-70" dirty="0">
                <a:latin typeface="Arial"/>
                <a:cs typeface="Arial"/>
              </a:rPr>
              <a:t>other </a:t>
            </a:r>
            <a:r>
              <a:rPr sz="1600" spc="-100" dirty="0">
                <a:latin typeface="Arial"/>
                <a:cs typeface="Arial"/>
              </a:rPr>
              <a:t>devices, </a:t>
            </a:r>
            <a:r>
              <a:rPr sz="1600" spc="-135" dirty="0">
                <a:latin typeface="Arial"/>
                <a:cs typeface="Arial"/>
              </a:rPr>
              <a:t>machines, </a:t>
            </a:r>
            <a:r>
              <a:rPr sz="1600" spc="-30" dirty="0">
                <a:latin typeface="Arial"/>
                <a:cs typeface="Arial"/>
              </a:rPr>
              <a:t>or </a:t>
            </a:r>
            <a:r>
              <a:rPr sz="1600" spc="-95" dirty="0">
                <a:latin typeface="Arial"/>
                <a:cs typeface="Arial"/>
              </a:rPr>
              <a:t>complex </a:t>
            </a:r>
            <a:r>
              <a:rPr sz="1600" spc="-150" dirty="0">
                <a:latin typeface="Arial"/>
                <a:cs typeface="Arial"/>
              </a:rPr>
              <a:t>systems  (such </a:t>
            </a:r>
            <a:r>
              <a:rPr sz="1600" spc="-75" dirty="0">
                <a:latin typeface="Arial"/>
                <a:cs typeface="Arial"/>
              </a:rPr>
              <a:t>as </a:t>
            </a:r>
            <a:r>
              <a:rPr sz="1600" spc="-105" dirty="0">
                <a:latin typeface="Arial"/>
                <a:cs typeface="Arial"/>
              </a:rPr>
              <a:t>those </a:t>
            </a:r>
            <a:r>
              <a:rPr sz="1600" spc="-85" dirty="0">
                <a:latin typeface="Arial"/>
                <a:cs typeface="Arial"/>
              </a:rPr>
              <a:t>contained </a:t>
            </a:r>
            <a:r>
              <a:rPr sz="1600" spc="-55" dirty="0">
                <a:latin typeface="Arial"/>
                <a:cs typeface="Arial"/>
              </a:rPr>
              <a:t>in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55" dirty="0">
                <a:latin typeface="Arial"/>
                <a:cs typeface="Arial"/>
              </a:rPr>
              <a:t>airplane, in </a:t>
            </a:r>
            <a:r>
              <a:rPr sz="1600" spc="-60" dirty="0">
                <a:latin typeface="Arial"/>
                <a:cs typeface="Arial"/>
              </a:rPr>
              <a:t>cell </a:t>
            </a:r>
            <a:r>
              <a:rPr sz="1600" spc="-130" dirty="0">
                <a:latin typeface="Arial"/>
                <a:cs typeface="Arial"/>
              </a:rPr>
              <a:t>phones, </a:t>
            </a:r>
            <a:r>
              <a:rPr sz="1600" spc="-50" dirty="0">
                <a:latin typeface="Arial"/>
                <a:cs typeface="Arial"/>
              </a:rPr>
              <a:t>in </a:t>
            </a:r>
            <a:r>
              <a:rPr sz="1600" spc="-110" dirty="0">
                <a:latin typeface="Arial"/>
                <a:cs typeface="Arial"/>
              </a:rPr>
              <a:t>washing </a:t>
            </a:r>
            <a:r>
              <a:rPr sz="1600" spc="-135" dirty="0">
                <a:latin typeface="Arial"/>
                <a:cs typeface="Arial"/>
              </a:rPr>
              <a:t>machines, </a:t>
            </a:r>
            <a:r>
              <a:rPr sz="1600" spc="-50" dirty="0">
                <a:latin typeface="Arial"/>
                <a:cs typeface="Arial"/>
              </a:rPr>
              <a:t>in </a:t>
            </a:r>
            <a:r>
              <a:rPr sz="1600" spc="-135" dirty="0">
                <a:latin typeface="Arial"/>
                <a:cs typeface="Arial"/>
              </a:rPr>
              <a:t>ovens, </a:t>
            </a:r>
            <a:r>
              <a:rPr sz="1600" spc="-105" dirty="0">
                <a:latin typeface="Arial"/>
                <a:cs typeface="Arial"/>
              </a:rPr>
              <a:t>the  </a:t>
            </a:r>
            <a:r>
              <a:rPr sz="1600" spc="-80" dirty="0">
                <a:latin typeface="Arial"/>
                <a:cs typeface="Arial"/>
              </a:rPr>
              <a:t>automobile </a:t>
            </a:r>
            <a:r>
              <a:rPr sz="1600" spc="-55" dirty="0">
                <a:latin typeface="Arial"/>
                <a:cs typeface="Arial"/>
              </a:rPr>
              <a:t>and </a:t>
            </a:r>
            <a:r>
              <a:rPr sz="1600" spc="-105" dirty="0">
                <a:latin typeface="Arial"/>
                <a:cs typeface="Arial"/>
              </a:rPr>
              <a:t>many </a:t>
            </a:r>
            <a:r>
              <a:rPr sz="1600" spc="-75" dirty="0">
                <a:latin typeface="Arial"/>
                <a:cs typeface="Arial"/>
              </a:rPr>
              <a:t>more…….) </a:t>
            </a:r>
            <a:r>
              <a:rPr sz="1600" spc="-150" dirty="0">
                <a:latin typeface="Arial"/>
                <a:cs typeface="Arial"/>
              </a:rPr>
              <a:t>This </a:t>
            </a:r>
            <a:r>
              <a:rPr sz="1600" spc="-25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-75" dirty="0">
                <a:latin typeface="Arial"/>
                <a:cs typeface="Arial"/>
              </a:rPr>
              <a:t>software's </a:t>
            </a:r>
            <a:r>
              <a:rPr sz="1600" spc="-30" dirty="0">
                <a:latin typeface="Arial"/>
                <a:cs typeface="Arial"/>
              </a:rPr>
              <a:t>are </a:t>
            </a:r>
            <a:r>
              <a:rPr sz="1600" spc="-120" dirty="0">
                <a:latin typeface="Arial"/>
                <a:cs typeface="Arial"/>
              </a:rPr>
              <a:t>known  </a:t>
            </a:r>
            <a:r>
              <a:rPr sz="1600" spc="-75" dirty="0">
                <a:latin typeface="Arial"/>
                <a:cs typeface="Arial"/>
              </a:rPr>
              <a:t>as </a:t>
            </a:r>
            <a:r>
              <a:rPr sz="1600" spc="-60" dirty="0">
                <a:latin typeface="Arial"/>
                <a:cs typeface="Arial"/>
              </a:rPr>
              <a:t>software  </a:t>
            </a:r>
            <a:r>
              <a:rPr sz="1600" spc="-110" dirty="0">
                <a:latin typeface="Arial"/>
                <a:cs typeface="Arial"/>
              </a:rPr>
              <a:t>embedded-systems </a:t>
            </a:r>
            <a:r>
              <a:rPr sz="1600" spc="-80" dirty="0">
                <a:latin typeface="Arial"/>
                <a:cs typeface="Arial"/>
              </a:rPr>
              <a:t>applications, </a:t>
            </a:r>
            <a:r>
              <a:rPr sz="1600" spc="-30" dirty="0">
                <a:latin typeface="Arial"/>
                <a:cs typeface="Arial"/>
              </a:rPr>
              <a:t>or </a:t>
            </a:r>
            <a:r>
              <a:rPr sz="1600" spc="-70" dirty="0">
                <a:latin typeface="Arial"/>
                <a:cs typeface="Arial"/>
              </a:rPr>
              <a:t>embedded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applications</a:t>
            </a:r>
            <a:r>
              <a:rPr sz="1400" spc="-7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3352798"/>
            <a:ext cx="4981956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24000"/>
          </a:xfrm>
          <a:custGeom>
            <a:avLst/>
            <a:gdLst/>
            <a:ahLst/>
            <a:cxnLst/>
            <a:rect l="l" t="t" r="r" b="b"/>
            <a:pathLst>
              <a:path w="9144000" h="1524000">
                <a:moveTo>
                  <a:pt x="9144000" y="0"/>
                </a:moveTo>
                <a:lnTo>
                  <a:pt x="0" y="0"/>
                </a:lnTo>
                <a:lnTo>
                  <a:pt x="0" y="1524000"/>
                </a:lnTo>
                <a:lnTo>
                  <a:pt x="9144000" y="1524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6998"/>
            <a:ext cx="9144000" cy="4191000"/>
          </a:xfrm>
          <a:custGeom>
            <a:avLst/>
            <a:gdLst/>
            <a:ahLst/>
            <a:cxnLst/>
            <a:rect l="l" t="t" r="r" b="b"/>
            <a:pathLst>
              <a:path w="9144000" h="4191000">
                <a:moveTo>
                  <a:pt x="9144000" y="0"/>
                </a:moveTo>
                <a:lnTo>
                  <a:pt x="0" y="0"/>
                </a:lnTo>
                <a:lnTo>
                  <a:pt x="0" y="4191000"/>
                </a:lnTo>
                <a:lnTo>
                  <a:pt x="9144000" y="419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7772400" y="0"/>
                </a:moveTo>
                <a:lnTo>
                  <a:pt x="0" y="0"/>
                </a:lnTo>
                <a:lnTo>
                  <a:pt x="0" y="990600"/>
                </a:lnTo>
                <a:lnTo>
                  <a:pt x="7772400" y="990600"/>
                </a:lnTo>
                <a:lnTo>
                  <a:pt x="7772400" y="0"/>
                </a:lnTo>
                <a:close/>
              </a:path>
            </a:pathLst>
          </a:custGeom>
          <a:solidFill>
            <a:srgbClr val="7C9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338" y="3062198"/>
            <a:ext cx="5636261" cy="230768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2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 smtClean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2000" spc="-105" dirty="0" smtClean="0">
                <a:solidFill>
                  <a:srgbClr val="FFFFFF"/>
                </a:solidFill>
                <a:latin typeface="Arial"/>
                <a:cs typeface="Arial"/>
              </a:rPr>
              <a:t>Non-functional</a:t>
            </a:r>
            <a:r>
              <a:rPr sz="2000" spc="-17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lang="en-US" sz="2000" spc="-130" dirty="0" smtClean="0">
                <a:solidFill>
                  <a:srgbClr val="FFFFFF"/>
                </a:solidFill>
                <a:latin typeface="Arial"/>
                <a:cs typeface="Arial"/>
              </a:rPr>
              <a:t>User and system requirement 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30" dirty="0" smtClean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2000" spc="-18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Inverse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0339" y="1701800"/>
            <a:ext cx="7112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0" dirty="0">
                <a:solidFill>
                  <a:srgbClr val="FFFFFF"/>
                </a:solidFill>
              </a:rPr>
              <a:t>Types</a:t>
            </a:r>
            <a:r>
              <a:rPr sz="4400" spc="-765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of</a:t>
            </a:r>
            <a:r>
              <a:rPr sz="4400" spc="-15" dirty="0">
                <a:solidFill>
                  <a:srgbClr val="FFFFFF"/>
                </a:solidFill>
              </a:rPr>
              <a:t> </a:t>
            </a:r>
            <a:r>
              <a:rPr sz="4400" spc="-160" dirty="0">
                <a:solidFill>
                  <a:srgbClr val="FFFFFF"/>
                </a:solidFill>
              </a:rPr>
              <a:t>Software</a:t>
            </a:r>
            <a:r>
              <a:rPr sz="4400" spc="-630" dirty="0">
                <a:solidFill>
                  <a:srgbClr val="FFFFFF"/>
                </a:solidFill>
              </a:rPr>
              <a:t> </a:t>
            </a:r>
            <a:r>
              <a:rPr sz="4400" spc="-345" dirty="0">
                <a:solidFill>
                  <a:srgbClr val="FFFFFF"/>
                </a:solidFill>
              </a:rPr>
              <a:t>Requirements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472236" y="1884679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5748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/>
              <a:t>Functional </a:t>
            </a:r>
            <a:r>
              <a:rPr sz="4400" spc="-345" dirty="0"/>
              <a:t>Requirements</a:t>
            </a:r>
            <a:r>
              <a:rPr sz="4400" spc="-615" dirty="0"/>
              <a:t> </a:t>
            </a:r>
            <a:r>
              <a:rPr sz="2400" spc="-15" dirty="0"/>
              <a:t>[2]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615566"/>
            <a:ext cx="7785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spc="-80" dirty="0">
                <a:latin typeface="Arial"/>
                <a:cs typeface="Arial"/>
              </a:rPr>
              <a:t>In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software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engineering,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functional</a:t>
            </a:r>
            <a:r>
              <a:rPr sz="1800" b="1" spc="-254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requirement</a:t>
            </a:r>
            <a:r>
              <a:rPr sz="1800" b="1" spc="-2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defines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function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427" y="1890521"/>
            <a:ext cx="217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system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its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component.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083" y="2463546"/>
            <a:ext cx="7999095" cy="309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35" dirty="0">
                <a:latin typeface="Arial"/>
                <a:cs typeface="Arial"/>
              </a:rPr>
              <a:t>function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is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described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as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set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of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inputs,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the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behavior,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and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outputs.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100" dirty="0">
              <a:latin typeface="Arial"/>
              <a:cs typeface="Arial"/>
            </a:endParaRPr>
          </a:p>
          <a:p>
            <a:pPr marL="332740" marR="5080" indent="-320040" algn="just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740" algn="l"/>
              </a:tabLst>
            </a:pPr>
            <a:r>
              <a:rPr sz="1800" spc="40" dirty="0">
                <a:latin typeface="Arial"/>
                <a:cs typeface="Arial"/>
              </a:rPr>
              <a:t>Functional requirements </a:t>
            </a:r>
            <a:r>
              <a:rPr sz="1800" spc="30" dirty="0">
                <a:latin typeface="Arial"/>
                <a:cs typeface="Arial"/>
              </a:rPr>
              <a:t>may </a:t>
            </a:r>
            <a:r>
              <a:rPr sz="1800" spc="15" dirty="0">
                <a:latin typeface="Arial"/>
                <a:cs typeface="Arial"/>
              </a:rPr>
              <a:t>be </a:t>
            </a:r>
            <a:r>
              <a:rPr sz="1800" spc="40" dirty="0">
                <a:latin typeface="Arial"/>
                <a:cs typeface="Arial"/>
              </a:rPr>
              <a:t>calculations, technical </a:t>
            </a:r>
            <a:r>
              <a:rPr sz="1800" spc="35" dirty="0">
                <a:latin typeface="Arial"/>
                <a:cs typeface="Arial"/>
              </a:rPr>
              <a:t>details, </a:t>
            </a:r>
            <a:r>
              <a:rPr sz="1800" spc="30" dirty="0">
                <a:latin typeface="Arial"/>
                <a:cs typeface="Arial"/>
              </a:rPr>
              <a:t>data  </a:t>
            </a:r>
            <a:r>
              <a:rPr sz="1800" spc="40" dirty="0">
                <a:latin typeface="Arial"/>
                <a:cs typeface="Arial"/>
              </a:rPr>
              <a:t>manipulation </a:t>
            </a:r>
            <a:r>
              <a:rPr sz="1800" spc="25" dirty="0">
                <a:latin typeface="Arial"/>
                <a:cs typeface="Arial"/>
              </a:rPr>
              <a:t>and </a:t>
            </a:r>
            <a:r>
              <a:rPr sz="1800" spc="40" dirty="0">
                <a:latin typeface="Arial"/>
                <a:cs typeface="Arial"/>
              </a:rPr>
              <a:t>processing </a:t>
            </a:r>
            <a:r>
              <a:rPr sz="1800" spc="25" dirty="0">
                <a:latin typeface="Arial"/>
                <a:cs typeface="Arial"/>
              </a:rPr>
              <a:t>and </a:t>
            </a:r>
            <a:r>
              <a:rPr sz="1800" spc="35" dirty="0">
                <a:latin typeface="Arial"/>
                <a:cs typeface="Arial"/>
              </a:rPr>
              <a:t>other specific </a:t>
            </a:r>
            <a:r>
              <a:rPr sz="1800" spc="40" dirty="0">
                <a:latin typeface="Arial"/>
                <a:cs typeface="Arial"/>
              </a:rPr>
              <a:t>functionality </a:t>
            </a:r>
            <a:r>
              <a:rPr sz="1800" spc="35" dirty="0">
                <a:latin typeface="Arial"/>
                <a:cs typeface="Arial"/>
              </a:rPr>
              <a:t>that   </a:t>
            </a:r>
            <a:r>
              <a:rPr sz="1800" spc="30" dirty="0">
                <a:latin typeface="Arial"/>
                <a:cs typeface="Arial"/>
              </a:rPr>
              <a:t>define </a:t>
            </a:r>
            <a:r>
              <a:rPr sz="1800" b="1" i="1" spc="35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i="1" spc="30" dirty="0">
                <a:solidFill>
                  <a:srgbClr val="FF0000"/>
                </a:solidFill>
                <a:latin typeface="Arial"/>
                <a:cs typeface="Arial"/>
              </a:rPr>
              <a:t>system </a:t>
            </a:r>
            <a:r>
              <a:rPr sz="1800" b="1" i="1" spc="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i="1" spc="40" dirty="0">
                <a:solidFill>
                  <a:srgbClr val="FF0000"/>
                </a:solidFill>
                <a:latin typeface="Arial"/>
                <a:cs typeface="Arial"/>
              </a:rPr>
              <a:t>supposed </a:t>
            </a:r>
            <a:r>
              <a:rPr sz="1800" b="1" i="1" spc="2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i="1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40" dirty="0">
                <a:solidFill>
                  <a:srgbClr val="FF0000"/>
                </a:solidFill>
                <a:latin typeface="Arial"/>
                <a:cs typeface="Arial"/>
              </a:rPr>
              <a:t>accomplish</a:t>
            </a:r>
            <a:r>
              <a:rPr sz="1800" spc="4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100" dirty="0">
              <a:latin typeface="Arial"/>
              <a:cs typeface="Arial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5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740" algn="l"/>
              </a:tabLst>
            </a:pPr>
            <a:r>
              <a:rPr sz="1800" spc="40" dirty="0">
                <a:latin typeface="Arial"/>
                <a:cs typeface="Arial"/>
              </a:rPr>
              <a:t>Functional requirements </a:t>
            </a:r>
            <a:r>
              <a:rPr sz="1800" spc="30" dirty="0">
                <a:latin typeface="Arial"/>
                <a:cs typeface="Arial"/>
              </a:rPr>
              <a:t>are the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statements 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services that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system  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should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provide </a:t>
            </a:r>
            <a:r>
              <a:rPr sz="1800" spc="15" dirty="0">
                <a:latin typeface="Arial"/>
                <a:cs typeface="Arial"/>
              </a:rPr>
              <a:t>in two </a:t>
            </a:r>
            <a:r>
              <a:rPr sz="1800" spc="35" dirty="0">
                <a:latin typeface="Arial"/>
                <a:cs typeface="Arial"/>
              </a:rPr>
              <a:t>clearly described external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behaviors</a:t>
            </a:r>
            <a:endParaRPr sz="1800" dirty="0">
              <a:latin typeface="Arial"/>
              <a:cs typeface="Arial"/>
            </a:endParaRPr>
          </a:p>
          <a:p>
            <a:pPr marL="652780" lvl="1" indent="-275590">
              <a:lnSpc>
                <a:spcPct val="100000"/>
              </a:lnSpc>
              <a:spcBef>
                <a:spcPts val="600"/>
              </a:spcBef>
              <a:buClr>
                <a:srgbClr val="7C95AC"/>
              </a:buClr>
              <a:buSzPct val="67857"/>
              <a:buFont typeface="Wingdings"/>
              <a:buChar char=""/>
              <a:tabLst>
                <a:tab pos="652145" algn="l"/>
                <a:tab pos="653415" algn="l"/>
              </a:tabLst>
            </a:pPr>
            <a:r>
              <a:rPr sz="1400" spc="40" dirty="0">
                <a:latin typeface="Arial"/>
                <a:cs typeface="Arial"/>
              </a:rPr>
              <a:t>Reaction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to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particular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input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(e.g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give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some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input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to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software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and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it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produces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result)</a:t>
            </a:r>
            <a:endParaRPr sz="1400" dirty="0">
              <a:latin typeface="Arial"/>
              <a:cs typeface="Arial"/>
            </a:endParaRPr>
          </a:p>
          <a:p>
            <a:pPr marL="652780" lvl="1" indent="-275590">
              <a:lnSpc>
                <a:spcPct val="100000"/>
              </a:lnSpc>
              <a:spcBef>
                <a:spcPts val="600"/>
              </a:spcBef>
              <a:buClr>
                <a:srgbClr val="7C95AC"/>
              </a:buClr>
              <a:buSzPct val="67857"/>
              <a:buFont typeface="Wingdings"/>
              <a:buChar char=""/>
              <a:tabLst>
                <a:tab pos="652145" algn="l"/>
                <a:tab pos="653415" algn="l"/>
              </a:tabLst>
            </a:pPr>
            <a:r>
              <a:rPr sz="1400" spc="35" dirty="0">
                <a:latin typeface="Arial"/>
                <a:cs typeface="Arial"/>
              </a:rPr>
              <a:t>Behavior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in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particular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situations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(e.g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If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click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on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an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exit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button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system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behaves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in</a:t>
            </a:r>
            <a:endParaRPr sz="14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a </a:t>
            </a:r>
            <a:r>
              <a:rPr sz="1400" spc="40" dirty="0">
                <a:latin typeface="Arial"/>
                <a:cs typeface="Arial"/>
              </a:rPr>
              <a:t>particular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way)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4283" y="5495544"/>
            <a:ext cx="1874520" cy="1299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12564" y="1845564"/>
            <a:ext cx="53340" cy="53340"/>
            <a:chOff x="4512564" y="1845564"/>
            <a:chExt cx="53340" cy="53340"/>
          </a:xfrm>
        </p:grpSpPr>
        <p:sp>
          <p:nvSpPr>
            <p:cNvPr id="9" name="object 9"/>
            <p:cNvSpPr/>
            <p:nvPr/>
          </p:nvSpPr>
          <p:spPr>
            <a:xfrm>
              <a:off x="4521708" y="185470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25653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5653"/>
                  </a:lnTo>
                  <a:lnTo>
                    <a:pt x="7492" y="33146"/>
                  </a:lnTo>
                  <a:lnTo>
                    <a:pt x="25653" y="33146"/>
                  </a:lnTo>
                  <a:lnTo>
                    <a:pt x="33146" y="25653"/>
                  </a:lnTo>
                  <a:lnTo>
                    <a:pt x="33146" y="7492"/>
                  </a:lnTo>
                  <a:lnTo>
                    <a:pt x="25653" y="0"/>
                  </a:lnTo>
                  <a:close/>
                </a:path>
              </a:pathLst>
            </a:custGeom>
            <a:solidFill>
              <a:srgbClr val="7C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2470" y="185547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146" y="16637"/>
                  </a:moveTo>
                  <a:lnTo>
                    <a:pt x="33146" y="25653"/>
                  </a:lnTo>
                  <a:lnTo>
                    <a:pt x="25653" y="33146"/>
                  </a:lnTo>
                  <a:lnTo>
                    <a:pt x="16509" y="33146"/>
                  </a:lnTo>
                  <a:lnTo>
                    <a:pt x="7492" y="33146"/>
                  </a:lnTo>
                  <a:lnTo>
                    <a:pt x="0" y="25653"/>
                  </a:lnTo>
                  <a:lnTo>
                    <a:pt x="0" y="16637"/>
                  </a:lnTo>
                  <a:lnTo>
                    <a:pt x="0" y="7492"/>
                  </a:lnTo>
                  <a:lnTo>
                    <a:pt x="7492" y="0"/>
                  </a:lnTo>
                  <a:lnTo>
                    <a:pt x="16509" y="0"/>
                  </a:lnTo>
                  <a:lnTo>
                    <a:pt x="25653" y="0"/>
                  </a:lnTo>
                  <a:lnTo>
                    <a:pt x="33146" y="7492"/>
                  </a:lnTo>
                  <a:lnTo>
                    <a:pt x="33146" y="16637"/>
                  </a:lnTo>
                  <a:close/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754879" y="1877567"/>
            <a:ext cx="86867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32247" y="1897379"/>
            <a:ext cx="2522220" cy="630555"/>
            <a:chOff x="5032247" y="1897379"/>
            <a:chExt cx="2522220" cy="630555"/>
          </a:xfrm>
        </p:grpSpPr>
        <p:sp>
          <p:nvSpPr>
            <p:cNvPr id="13" name="object 13"/>
            <p:cNvSpPr/>
            <p:nvPr/>
          </p:nvSpPr>
          <p:spPr>
            <a:xfrm>
              <a:off x="5105400" y="1906523"/>
              <a:ext cx="2438400" cy="610870"/>
            </a:xfrm>
            <a:custGeom>
              <a:avLst/>
              <a:gdLst/>
              <a:ahLst/>
              <a:cxnLst/>
              <a:rect l="l" t="t" r="r" b="b"/>
              <a:pathLst>
                <a:path w="2438400" h="610869">
                  <a:moveTo>
                    <a:pt x="2438400" y="287782"/>
                  </a:moveTo>
                  <a:lnTo>
                    <a:pt x="2426716" y="263017"/>
                  </a:lnTo>
                  <a:lnTo>
                    <a:pt x="2400681" y="239014"/>
                  </a:lnTo>
                  <a:lnTo>
                    <a:pt x="2359914" y="216535"/>
                  </a:lnTo>
                  <a:lnTo>
                    <a:pt x="2365375" y="212090"/>
                  </a:lnTo>
                  <a:lnTo>
                    <a:pt x="2370074" y="207645"/>
                  </a:lnTo>
                  <a:lnTo>
                    <a:pt x="2373630" y="203073"/>
                  </a:lnTo>
                  <a:lnTo>
                    <a:pt x="2384171" y="179578"/>
                  </a:lnTo>
                  <a:lnTo>
                    <a:pt x="2378964" y="156718"/>
                  </a:lnTo>
                  <a:lnTo>
                    <a:pt x="2326640" y="115570"/>
                  </a:lnTo>
                  <a:lnTo>
                    <a:pt x="2282063" y="98806"/>
                  </a:lnTo>
                  <a:lnTo>
                    <a:pt x="2226945" y="85725"/>
                  </a:lnTo>
                  <a:lnTo>
                    <a:pt x="2162429" y="76962"/>
                  </a:lnTo>
                  <a:lnTo>
                    <a:pt x="2158238" y="71501"/>
                  </a:lnTo>
                  <a:lnTo>
                    <a:pt x="2150110" y="61341"/>
                  </a:lnTo>
                  <a:lnTo>
                    <a:pt x="2130171" y="46736"/>
                  </a:lnTo>
                  <a:lnTo>
                    <a:pt x="2129536" y="46482"/>
                  </a:lnTo>
                  <a:lnTo>
                    <a:pt x="2103374" y="33655"/>
                  </a:lnTo>
                  <a:lnTo>
                    <a:pt x="2024253" y="11557"/>
                  </a:lnTo>
                  <a:lnTo>
                    <a:pt x="1974723" y="4445"/>
                  </a:lnTo>
                  <a:lnTo>
                    <a:pt x="1922907" y="762"/>
                  </a:lnTo>
                  <a:lnTo>
                    <a:pt x="1870329" y="508"/>
                  </a:lnTo>
                  <a:lnTo>
                    <a:pt x="1818513" y="3683"/>
                  </a:lnTo>
                  <a:lnTo>
                    <a:pt x="1769110" y="10160"/>
                  </a:lnTo>
                  <a:lnTo>
                    <a:pt x="1723771" y="20066"/>
                  </a:lnTo>
                  <a:lnTo>
                    <a:pt x="1683766" y="33147"/>
                  </a:lnTo>
                  <a:lnTo>
                    <a:pt x="1665478" y="25781"/>
                  </a:lnTo>
                  <a:lnTo>
                    <a:pt x="1622298" y="13589"/>
                  </a:lnTo>
                  <a:lnTo>
                    <a:pt x="1544447" y="2286"/>
                  </a:lnTo>
                  <a:lnTo>
                    <a:pt x="1489824" y="0"/>
                  </a:lnTo>
                  <a:lnTo>
                    <a:pt x="1435989" y="1905"/>
                  </a:lnTo>
                  <a:lnTo>
                    <a:pt x="1384808" y="7747"/>
                  </a:lnTo>
                  <a:lnTo>
                    <a:pt x="1338326" y="17272"/>
                  </a:lnTo>
                  <a:lnTo>
                    <a:pt x="1298575" y="30226"/>
                  </a:lnTo>
                  <a:lnTo>
                    <a:pt x="1267587" y="46482"/>
                  </a:lnTo>
                  <a:lnTo>
                    <a:pt x="1251458" y="41529"/>
                  </a:lnTo>
                  <a:lnTo>
                    <a:pt x="1197737" y="29083"/>
                  </a:lnTo>
                  <a:lnTo>
                    <a:pt x="1141349" y="21209"/>
                  </a:lnTo>
                  <a:lnTo>
                    <a:pt x="1083183" y="17399"/>
                  </a:lnTo>
                  <a:lnTo>
                    <a:pt x="1025144" y="17653"/>
                  </a:lnTo>
                  <a:lnTo>
                    <a:pt x="968502" y="21590"/>
                  </a:lnTo>
                  <a:lnTo>
                    <a:pt x="915162" y="29083"/>
                  </a:lnTo>
                  <a:lnTo>
                    <a:pt x="866775" y="40005"/>
                  </a:lnTo>
                  <a:lnTo>
                    <a:pt x="824738" y="54229"/>
                  </a:lnTo>
                  <a:lnTo>
                    <a:pt x="790956" y="71501"/>
                  </a:lnTo>
                  <a:lnTo>
                    <a:pt x="745363" y="63754"/>
                  </a:lnTo>
                  <a:lnTo>
                    <a:pt x="697484" y="58166"/>
                  </a:lnTo>
                  <a:lnTo>
                    <a:pt x="648081" y="54864"/>
                  </a:lnTo>
                  <a:lnTo>
                    <a:pt x="597662" y="53721"/>
                  </a:lnTo>
                  <a:lnTo>
                    <a:pt x="546989" y="54864"/>
                  </a:lnTo>
                  <a:lnTo>
                    <a:pt x="479933" y="60071"/>
                  </a:lnTo>
                  <a:lnTo>
                    <a:pt x="418465" y="69088"/>
                  </a:lnTo>
                  <a:lnTo>
                    <a:pt x="363347" y="81280"/>
                  </a:lnTo>
                  <a:lnTo>
                    <a:pt x="315722" y="96520"/>
                  </a:lnTo>
                  <a:lnTo>
                    <a:pt x="276479" y="114046"/>
                  </a:lnTo>
                  <a:lnTo>
                    <a:pt x="226441" y="155194"/>
                  </a:lnTo>
                  <a:lnTo>
                    <a:pt x="217551" y="177673"/>
                  </a:lnTo>
                  <a:lnTo>
                    <a:pt x="220726" y="201168"/>
                  </a:lnTo>
                  <a:lnTo>
                    <a:pt x="218694" y="203073"/>
                  </a:lnTo>
                  <a:lnTo>
                    <a:pt x="162306" y="207391"/>
                  </a:lnTo>
                  <a:lnTo>
                    <a:pt x="111252" y="215900"/>
                  </a:lnTo>
                  <a:lnTo>
                    <a:pt x="67183" y="228346"/>
                  </a:lnTo>
                  <a:lnTo>
                    <a:pt x="32385" y="244094"/>
                  </a:lnTo>
                  <a:lnTo>
                    <a:pt x="0" y="295148"/>
                  </a:lnTo>
                  <a:lnTo>
                    <a:pt x="18923" y="320040"/>
                  </a:lnTo>
                  <a:lnTo>
                    <a:pt x="59436" y="342011"/>
                  </a:lnTo>
                  <a:lnTo>
                    <a:pt x="119888" y="359156"/>
                  </a:lnTo>
                  <a:lnTo>
                    <a:pt x="87757" y="373634"/>
                  </a:lnTo>
                  <a:lnTo>
                    <a:pt x="65913" y="390144"/>
                  </a:lnTo>
                  <a:lnTo>
                    <a:pt x="54864" y="407797"/>
                  </a:lnTo>
                  <a:lnTo>
                    <a:pt x="55372" y="426085"/>
                  </a:lnTo>
                  <a:lnTo>
                    <a:pt x="103124" y="466598"/>
                  </a:lnTo>
                  <a:lnTo>
                    <a:pt x="147066" y="481838"/>
                  </a:lnTo>
                  <a:lnTo>
                    <a:pt x="201041" y="492887"/>
                  </a:lnTo>
                  <a:lnTo>
                    <a:pt x="262255" y="498856"/>
                  </a:lnTo>
                  <a:lnTo>
                    <a:pt x="328295" y="499237"/>
                  </a:lnTo>
                  <a:lnTo>
                    <a:pt x="332867" y="501904"/>
                  </a:lnTo>
                  <a:lnTo>
                    <a:pt x="405892" y="533146"/>
                  </a:lnTo>
                  <a:lnTo>
                    <a:pt x="449580" y="545592"/>
                  </a:lnTo>
                  <a:lnTo>
                    <a:pt x="497078" y="556006"/>
                  </a:lnTo>
                  <a:lnTo>
                    <a:pt x="547751" y="564007"/>
                  </a:lnTo>
                  <a:lnTo>
                    <a:pt x="600837" y="569849"/>
                  </a:lnTo>
                  <a:lnTo>
                    <a:pt x="655701" y="573278"/>
                  </a:lnTo>
                  <a:lnTo>
                    <a:pt x="711454" y="574294"/>
                  </a:lnTo>
                  <a:lnTo>
                    <a:pt x="767588" y="572770"/>
                  </a:lnTo>
                  <a:lnTo>
                    <a:pt x="823341" y="568833"/>
                  </a:lnTo>
                  <a:lnTo>
                    <a:pt x="877824" y="562229"/>
                  </a:lnTo>
                  <a:lnTo>
                    <a:pt x="930529" y="552958"/>
                  </a:lnTo>
                  <a:lnTo>
                    <a:pt x="971550" y="570484"/>
                  </a:lnTo>
                  <a:lnTo>
                    <a:pt x="1020445" y="585216"/>
                  </a:lnTo>
                  <a:lnTo>
                    <a:pt x="1075817" y="596900"/>
                  </a:lnTo>
                  <a:lnTo>
                    <a:pt x="1136777" y="605282"/>
                  </a:lnTo>
                  <a:lnTo>
                    <a:pt x="1197356" y="609727"/>
                  </a:lnTo>
                  <a:lnTo>
                    <a:pt x="1257681" y="610743"/>
                  </a:lnTo>
                  <a:lnTo>
                    <a:pt x="1316609" y="608584"/>
                  </a:lnTo>
                  <a:lnTo>
                    <a:pt x="1373378" y="603377"/>
                  </a:lnTo>
                  <a:lnTo>
                    <a:pt x="1426845" y="595376"/>
                  </a:lnTo>
                  <a:lnTo>
                    <a:pt x="1476248" y="584581"/>
                  </a:lnTo>
                  <a:lnTo>
                    <a:pt x="1520317" y="571373"/>
                  </a:lnTo>
                  <a:lnTo>
                    <a:pt x="1558290" y="555752"/>
                  </a:lnTo>
                  <a:lnTo>
                    <a:pt x="1563116" y="552958"/>
                  </a:lnTo>
                  <a:lnTo>
                    <a:pt x="1589151" y="537972"/>
                  </a:lnTo>
                  <a:lnTo>
                    <a:pt x="1611757" y="518287"/>
                  </a:lnTo>
                  <a:lnTo>
                    <a:pt x="1651381" y="525526"/>
                  </a:lnTo>
                  <a:lnTo>
                    <a:pt x="1693418" y="530733"/>
                  </a:lnTo>
                  <a:lnTo>
                    <a:pt x="1737106" y="534035"/>
                  </a:lnTo>
                  <a:lnTo>
                    <a:pt x="1781937" y="535178"/>
                  </a:lnTo>
                  <a:lnTo>
                    <a:pt x="1847723" y="533019"/>
                  </a:lnTo>
                  <a:lnTo>
                    <a:pt x="1909191" y="526796"/>
                  </a:lnTo>
                  <a:lnTo>
                    <a:pt x="1956308" y="518287"/>
                  </a:lnTo>
                  <a:lnTo>
                    <a:pt x="2013458" y="503301"/>
                  </a:lnTo>
                  <a:lnTo>
                    <a:pt x="2053717" y="486918"/>
                  </a:lnTo>
                  <a:lnTo>
                    <a:pt x="2103755" y="447294"/>
                  </a:lnTo>
                  <a:lnTo>
                    <a:pt x="2110867" y="424815"/>
                  </a:lnTo>
                  <a:lnTo>
                    <a:pt x="2159000" y="421513"/>
                  </a:lnTo>
                  <a:lnTo>
                    <a:pt x="2205228" y="416052"/>
                  </a:lnTo>
                  <a:lnTo>
                    <a:pt x="2248916" y="408559"/>
                  </a:lnTo>
                  <a:lnTo>
                    <a:pt x="2289683" y="399161"/>
                  </a:lnTo>
                  <a:lnTo>
                    <a:pt x="2345944" y="381127"/>
                  </a:lnTo>
                  <a:lnTo>
                    <a:pt x="2389378" y="360172"/>
                  </a:lnTo>
                  <a:lnTo>
                    <a:pt x="2435733" y="312801"/>
                  </a:lnTo>
                  <a:lnTo>
                    <a:pt x="2438400" y="287782"/>
                  </a:lnTo>
                  <a:close/>
                </a:path>
              </a:pathLst>
            </a:custGeom>
            <a:solidFill>
              <a:srgbClr val="7C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1391" y="1926335"/>
              <a:ext cx="102108" cy="1005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6161" y="1907285"/>
              <a:ext cx="2438400" cy="610870"/>
            </a:xfrm>
            <a:custGeom>
              <a:avLst/>
              <a:gdLst/>
              <a:ahLst/>
              <a:cxnLst/>
              <a:rect l="l" t="t" r="r" b="b"/>
              <a:pathLst>
                <a:path w="2438400" h="610869">
                  <a:moveTo>
                    <a:pt x="220725" y="201167"/>
                  </a:moveTo>
                  <a:lnTo>
                    <a:pt x="226440" y="155193"/>
                  </a:lnTo>
                  <a:lnTo>
                    <a:pt x="276478" y="114046"/>
                  </a:lnTo>
                  <a:lnTo>
                    <a:pt x="315722" y="96519"/>
                  </a:lnTo>
                  <a:lnTo>
                    <a:pt x="363347" y="81279"/>
                  </a:lnTo>
                  <a:lnTo>
                    <a:pt x="418464" y="69087"/>
                  </a:lnTo>
                  <a:lnTo>
                    <a:pt x="479933" y="60071"/>
                  </a:lnTo>
                  <a:lnTo>
                    <a:pt x="546988" y="54863"/>
                  </a:lnTo>
                  <a:lnTo>
                    <a:pt x="597662" y="53721"/>
                  </a:lnTo>
                  <a:lnTo>
                    <a:pt x="648080" y="54863"/>
                  </a:lnTo>
                  <a:lnTo>
                    <a:pt x="697484" y="58165"/>
                  </a:lnTo>
                  <a:lnTo>
                    <a:pt x="745363" y="63753"/>
                  </a:lnTo>
                  <a:lnTo>
                    <a:pt x="790955" y="71500"/>
                  </a:lnTo>
                  <a:lnTo>
                    <a:pt x="824738" y="54228"/>
                  </a:lnTo>
                  <a:lnTo>
                    <a:pt x="866775" y="40004"/>
                  </a:lnTo>
                  <a:lnTo>
                    <a:pt x="915162" y="29083"/>
                  </a:lnTo>
                  <a:lnTo>
                    <a:pt x="968501" y="21589"/>
                  </a:lnTo>
                  <a:lnTo>
                    <a:pt x="1025143" y="17652"/>
                  </a:lnTo>
                  <a:lnTo>
                    <a:pt x="1083183" y="17399"/>
                  </a:lnTo>
                  <a:lnTo>
                    <a:pt x="1141349" y="21209"/>
                  </a:lnTo>
                  <a:lnTo>
                    <a:pt x="1197737" y="29083"/>
                  </a:lnTo>
                  <a:lnTo>
                    <a:pt x="1251458" y="41528"/>
                  </a:lnTo>
                  <a:lnTo>
                    <a:pt x="1267587" y="46481"/>
                  </a:lnTo>
                  <a:lnTo>
                    <a:pt x="1298575" y="30225"/>
                  </a:lnTo>
                  <a:lnTo>
                    <a:pt x="1338326" y="17272"/>
                  </a:lnTo>
                  <a:lnTo>
                    <a:pt x="1384808" y="7747"/>
                  </a:lnTo>
                  <a:lnTo>
                    <a:pt x="1435989" y="1904"/>
                  </a:lnTo>
                  <a:lnTo>
                    <a:pt x="1489837" y="0"/>
                  </a:lnTo>
                  <a:lnTo>
                    <a:pt x="1544446" y="2286"/>
                  </a:lnTo>
                  <a:lnTo>
                    <a:pt x="1597787" y="8889"/>
                  </a:lnTo>
                  <a:lnTo>
                    <a:pt x="1644904" y="19303"/>
                  </a:lnTo>
                  <a:lnTo>
                    <a:pt x="1683765" y="33147"/>
                  </a:lnTo>
                  <a:lnTo>
                    <a:pt x="1723770" y="20065"/>
                  </a:lnTo>
                  <a:lnTo>
                    <a:pt x="1769110" y="10160"/>
                  </a:lnTo>
                  <a:lnTo>
                    <a:pt x="1818513" y="3683"/>
                  </a:lnTo>
                  <a:lnTo>
                    <a:pt x="1870329" y="508"/>
                  </a:lnTo>
                  <a:lnTo>
                    <a:pt x="1922907" y="762"/>
                  </a:lnTo>
                  <a:lnTo>
                    <a:pt x="1974722" y="4444"/>
                  </a:lnTo>
                  <a:lnTo>
                    <a:pt x="2024253" y="11556"/>
                  </a:lnTo>
                  <a:lnTo>
                    <a:pt x="2069972" y="22225"/>
                  </a:lnTo>
                  <a:lnTo>
                    <a:pt x="2130170" y="46736"/>
                  </a:lnTo>
                  <a:lnTo>
                    <a:pt x="2162429" y="76962"/>
                  </a:lnTo>
                  <a:lnTo>
                    <a:pt x="2226944" y="85725"/>
                  </a:lnTo>
                  <a:lnTo>
                    <a:pt x="2282063" y="98805"/>
                  </a:lnTo>
                  <a:lnTo>
                    <a:pt x="2326640" y="115569"/>
                  </a:lnTo>
                  <a:lnTo>
                    <a:pt x="2359279" y="135127"/>
                  </a:lnTo>
                  <a:lnTo>
                    <a:pt x="2384170" y="179577"/>
                  </a:lnTo>
                  <a:lnTo>
                    <a:pt x="2373630" y="203073"/>
                  </a:lnTo>
                  <a:lnTo>
                    <a:pt x="2370073" y="207644"/>
                  </a:lnTo>
                  <a:lnTo>
                    <a:pt x="2365374" y="212089"/>
                  </a:lnTo>
                  <a:lnTo>
                    <a:pt x="2359914" y="216535"/>
                  </a:lnTo>
                  <a:lnTo>
                    <a:pt x="2400681" y="239013"/>
                  </a:lnTo>
                  <a:lnTo>
                    <a:pt x="2426716" y="263016"/>
                  </a:lnTo>
                  <a:lnTo>
                    <a:pt x="2438399" y="287781"/>
                  </a:lnTo>
                  <a:lnTo>
                    <a:pt x="2435733" y="312800"/>
                  </a:lnTo>
                  <a:lnTo>
                    <a:pt x="2389378" y="360172"/>
                  </a:lnTo>
                  <a:lnTo>
                    <a:pt x="2345943" y="381126"/>
                  </a:lnTo>
                  <a:lnTo>
                    <a:pt x="2289683" y="399161"/>
                  </a:lnTo>
                  <a:lnTo>
                    <a:pt x="2248916" y="408559"/>
                  </a:lnTo>
                  <a:lnTo>
                    <a:pt x="2205228" y="416051"/>
                  </a:lnTo>
                  <a:lnTo>
                    <a:pt x="2158999" y="421513"/>
                  </a:lnTo>
                  <a:lnTo>
                    <a:pt x="2110866" y="424814"/>
                  </a:lnTo>
                  <a:lnTo>
                    <a:pt x="2103755" y="447293"/>
                  </a:lnTo>
                  <a:lnTo>
                    <a:pt x="2053716" y="486917"/>
                  </a:lnTo>
                  <a:lnTo>
                    <a:pt x="2013458" y="503300"/>
                  </a:lnTo>
                  <a:lnTo>
                    <a:pt x="1964816" y="516636"/>
                  </a:lnTo>
                  <a:lnTo>
                    <a:pt x="1909190" y="526796"/>
                  </a:lnTo>
                  <a:lnTo>
                    <a:pt x="1847722" y="533018"/>
                  </a:lnTo>
                  <a:lnTo>
                    <a:pt x="1781937" y="535177"/>
                  </a:lnTo>
                  <a:lnTo>
                    <a:pt x="1737106" y="534035"/>
                  </a:lnTo>
                  <a:lnTo>
                    <a:pt x="1693417" y="530733"/>
                  </a:lnTo>
                  <a:lnTo>
                    <a:pt x="1651381" y="525526"/>
                  </a:lnTo>
                  <a:lnTo>
                    <a:pt x="1611757" y="518287"/>
                  </a:lnTo>
                  <a:lnTo>
                    <a:pt x="1589151" y="537972"/>
                  </a:lnTo>
                  <a:lnTo>
                    <a:pt x="1520316" y="571373"/>
                  </a:lnTo>
                  <a:lnTo>
                    <a:pt x="1476247" y="584580"/>
                  </a:lnTo>
                  <a:lnTo>
                    <a:pt x="1426844" y="595376"/>
                  </a:lnTo>
                  <a:lnTo>
                    <a:pt x="1373377" y="603376"/>
                  </a:lnTo>
                  <a:lnTo>
                    <a:pt x="1316609" y="608584"/>
                  </a:lnTo>
                  <a:lnTo>
                    <a:pt x="1257680" y="610742"/>
                  </a:lnTo>
                  <a:lnTo>
                    <a:pt x="1197355" y="609726"/>
                  </a:lnTo>
                  <a:lnTo>
                    <a:pt x="1136777" y="605281"/>
                  </a:lnTo>
                  <a:lnTo>
                    <a:pt x="1075816" y="596900"/>
                  </a:lnTo>
                  <a:lnTo>
                    <a:pt x="1020445" y="585215"/>
                  </a:lnTo>
                  <a:lnTo>
                    <a:pt x="971550" y="570484"/>
                  </a:lnTo>
                  <a:lnTo>
                    <a:pt x="930528" y="552958"/>
                  </a:lnTo>
                  <a:lnTo>
                    <a:pt x="877824" y="562228"/>
                  </a:lnTo>
                  <a:lnTo>
                    <a:pt x="823340" y="568833"/>
                  </a:lnTo>
                  <a:lnTo>
                    <a:pt x="767588" y="572769"/>
                  </a:lnTo>
                  <a:lnTo>
                    <a:pt x="711453" y="574293"/>
                  </a:lnTo>
                  <a:lnTo>
                    <a:pt x="655701" y="573277"/>
                  </a:lnTo>
                  <a:lnTo>
                    <a:pt x="600837" y="569849"/>
                  </a:lnTo>
                  <a:lnTo>
                    <a:pt x="547751" y="564006"/>
                  </a:lnTo>
                  <a:lnTo>
                    <a:pt x="497077" y="556005"/>
                  </a:lnTo>
                  <a:lnTo>
                    <a:pt x="449579" y="545591"/>
                  </a:lnTo>
                  <a:lnTo>
                    <a:pt x="405891" y="533146"/>
                  </a:lnTo>
                  <a:lnTo>
                    <a:pt x="366649" y="518540"/>
                  </a:lnTo>
                  <a:lnTo>
                    <a:pt x="331342" y="501014"/>
                  </a:lnTo>
                  <a:lnTo>
                    <a:pt x="328295" y="499237"/>
                  </a:lnTo>
                  <a:lnTo>
                    <a:pt x="262254" y="498855"/>
                  </a:lnTo>
                  <a:lnTo>
                    <a:pt x="201040" y="492887"/>
                  </a:lnTo>
                  <a:lnTo>
                    <a:pt x="147065" y="481838"/>
                  </a:lnTo>
                  <a:lnTo>
                    <a:pt x="103124" y="466598"/>
                  </a:lnTo>
                  <a:lnTo>
                    <a:pt x="55372" y="426085"/>
                  </a:lnTo>
                  <a:lnTo>
                    <a:pt x="54863" y="407797"/>
                  </a:lnTo>
                  <a:lnTo>
                    <a:pt x="65912" y="390143"/>
                  </a:lnTo>
                  <a:lnTo>
                    <a:pt x="87757" y="373634"/>
                  </a:lnTo>
                  <a:lnTo>
                    <a:pt x="119887" y="359155"/>
                  </a:lnTo>
                  <a:lnTo>
                    <a:pt x="59436" y="342011"/>
                  </a:lnTo>
                  <a:lnTo>
                    <a:pt x="18923" y="320039"/>
                  </a:lnTo>
                  <a:lnTo>
                    <a:pt x="0" y="295148"/>
                  </a:lnTo>
                  <a:lnTo>
                    <a:pt x="3937" y="269239"/>
                  </a:lnTo>
                  <a:lnTo>
                    <a:pt x="67183" y="228346"/>
                  </a:lnTo>
                  <a:lnTo>
                    <a:pt x="111251" y="215900"/>
                  </a:lnTo>
                  <a:lnTo>
                    <a:pt x="162305" y="207390"/>
                  </a:lnTo>
                  <a:lnTo>
                    <a:pt x="218693" y="203073"/>
                  </a:lnTo>
                  <a:lnTo>
                    <a:pt x="220725" y="201167"/>
                  </a:lnTo>
                  <a:close/>
                </a:path>
              </a:pathLst>
            </a:custGeom>
            <a:ln w="19811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2247" y="1915667"/>
              <a:ext cx="120396" cy="1219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28081" y="2263901"/>
              <a:ext cx="1505585" cy="193675"/>
            </a:xfrm>
            <a:custGeom>
              <a:avLst/>
              <a:gdLst/>
              <a:ahLst/>
              <a:cxnLst/>
              <a:rect l="l" t="t" r="r" b="b"/>
              <a:pathLst>
                <a:path w="1505584" h="193675">
                  <a:moveTo>
                    <a:pt x="142747" y="10540"/>
                  </a:moveTo>
                  <a:lnTo>
                    <a:pt x="105537" y="10540"/>
                  </a:lnTo>
                  <a:lnTo>
                    <a:pt x="68833" y="8762"/>
                  </a:lnTo>
                  <a:lnTo>
                    <a:pt x="33527" y="5207"/>
                  </a:lnTo>
                  <a:lnTo>
                    <a:pt x="0" y="0"/>
                  </a:lnTo>
                </a:path>
                <a:path w="1505584" h="193675">
                  <a:moveTo>
                    <a:pt x="269366" y="134112"/>
                  </a:moveTo>
                  <a:lnTo>
                    <a:pt x="254253" y="136017"/>
                  </a:lnTo>
                  <a:lnTo>
                    <a:pt x="238759" y="137668"/>
                  </a:lnTo>
                  <a:lnTo>
                    <a:pt x="223138" y="138937"/>
                  </a:lnTo>
                  <a:lnTo>
                    <a:pt x="207263" y="139826"/>
                  </a:lnTo>
                </a:path>
                <a:path w="1505584" h="193675">
                  <a:moveTo>
                    <a:pt x="808863" y="193294"/>
                  </a:moveTo>
                  <a:lnTo>
                    <a:pt x="797940" y="187578"/>
                  </a:lnTo>
                  <a:lnTo>
                    <a:pt x="788034" y="181610"/>
                  </a:lnTo>
                  <a:lnTo>
                    <a:pt x="779144" y="175513"/>
                  </a:lnTo>
                  <a:lnTo>
                    <a:pt x="771143" y="169163"/>
                  </a:lnTo>
                </a:path>
                <a:path w="1505584" h="193675">
                  <a:moveTo>
                    <a:pt x="1505585" y="132587"/>
                  </a:moveTo>
                  <a:lnTo>
                    <a:pt x="1503425" y="139446"/>
                  </a:lnTo>
                  <a:lnTo>
                    <a:pt x="1500123" y="146303"/>
                  </a:lnTo>
                  <a:lnTo>
                    <a:pt x="1495806" y="153035"/>
                  </a:lnTo>
                  <a:lnTo>
                    <a:pt x="1490471" y="159638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1735" y="2229611"/>
              <a:ext cx="184150" cy="100330"/>
            </a:xfrm>
            <a:custGeom>
              <a:avLst/>
              <a:gdLst/>
              <a:ahLst/>
              <a:cxnLst/>
              <a:rect l="l" t="t" r="r" b="b"/>
              <a:pathLst>
                <a:path w="184150" h="100330">
                  <a:moveTo>
                    <a:pt x="0" y="0"/>
                  </a:moveTo>
                  <a:lnTo>
                    <a:pt x="62738" y="13588"/>
                  </a:lnTo>
                  <a:lnTo>
                    <a:pt x="113919" y="31114"/>
                  </a:lnTo>
                  <a:lnTo>
                    <a:pt x="152146" y="51942"/>
                  </a:lnTo>
                  <a:lnTo>
                    <a:pt x="176022" y="75311"/>
                  </a:lnTo>
                  <a:lnTo>
                    <a:pt x="183896" y="100329"/>
                  </a:lnTo>
                </a:path>
              </a:pathLst>
            </a:custGeom>
            <a:ln w="18288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7509" y="1939289"/>
              <a:ext cx="718185" cy="220979"/>
            </a:xfrm>
            <a:custGeom>
              <a:avLst/>
              <a:gdLst/>
              <a:ahLst/>
              <a:cxnLst/>
              <a:rect l="l" t="t" r="r" b="b"/>
              <a:pathLst>
                <a:path w="718184" h="220980">
                  <a:moveTo>
                    <a:pt x="717676" y="182880"/>
                  </a:moveTo>
                  <a:lnTo>
                    <a:pt x="702056" y="193548"/>
                  </a:lnTo>
                  <a:lnTo>
                    <a:pt x="683006" y="203326"/>
                  </a:lnTo>
                  <a:lnTo>
                    <a:pt x="660781" y="212471"/>
                  </a:lnTo>
                  <a:lnTo>
                    <a:pt x="635508" y="220599"/>
                  </a:lnTo>
                </a:path>
                <a:path w="718184" h="220980">
                  <a:moveTo>
                    <a:pt x="521208" y="42672"/>
                  </a:moveTo>
                  <a:lnTo>
                    <a:pt x="524891" y="48640"/>
                  </a:lnTo>
                  <a:lnTo>
                    <a:pt x="526669" y="54863"/>
                  </a:lnTo>
                  <a:lnTo>
                    <a:pt x="526415" y="60960"/>
                  </a:lnTo>
                </a:path>
                <a:path w="718184" h="220980">
                  <a:moveTo>
                    <a:pt x="0" y="22733"/>
                  </a:moveTo>
                  <a:lnTo>
                    <a:pt x="8382" y="16637"/>
                  </a:lnTo>
                  <a:lnTo>
                    <a:pt x="18034" y="10795"/>
                  </a:lnTo>
                  <a:lnTo>
                    <a:pt x="28956" y="5334"/>
                  </a:lnTo>
                  <a:lnTo>
                    <a:pt x="41021" y="0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5079" y="1952243"/>
              <a:ext cx="20320" cy="19685"/>
            </a:xfrm>
            <a:custGeom>
              <a:avLst/>
              <a:gdLst/>
              <a:ahLst/>
              <a:cxnLst/>
              <a:rect l="l" t="t" r="r" b="b"/>
              <a:pathLst>
                <a:path w="20320" h="19685">
                  <a:moveTo>
                    <a:pt x="0" y="19684"/>
                  </a:moveTo>
                  <a:lnTo>
                    <a:pt x="3683" y="14604"/>
                  </a:lnTo>
                  <a:lnTo>
                    <a:pt x="8128" y="9651"/>
                  </a:lnTo>
                  <a:lnTo>
                    <a:pt x="13589" y="4825"/>
                  </a:lnTo>
                  <a:lnTo>
                    <a:pt x="19812" y="0"/>
                  </a:lnTo>
                </a:path>
              </a:pathLst>
            </a:custGeom>
            <a:ln w="18288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25617" y="1978913"/>
              <a:ext cx="644525" cy="149225"/>
            </a:xfrm>
            <a:custGeom>
              <a:avLst/>
              <a:gdLst/>
              <a:ahLst/>
              <a:cxnLst/>
              <a:rect l="l" t="t" r="r" b="b"/>
              <a:pathLst>
                <a:path w="644525" h="149225">
                  <a:moveTo>
                    <a:pt x="571500" y="0"/>
                  </a:moveTo>
                  <a:lnTo>
                    <a:pt x="590931" y="4318"/>
                  </a:lnTo>
                  <a:lnTo>
                    <a:pt x="609600" y="9144"/>
                  </a:lnTo>
                  <a:lnTo>
                    <a:pt x="627507" y="14224"/>
                  </a:lnTo>
                  <a:lnTo>
                    <a:pt x="644398" y="19812"/>
                  </a:lnTo>
                </a:path>
                <a:path w="644525" h="149225">
                  <a:moveTo>
                    <a:pt x="13208" y="148971"/>
                  </a:moveTo>
                  <a:lnTo>
                    <a:pt x="7239" y="142621"/>
                  </a:lnTo>
                  <a:lnTo>
                    <a:pt x="2921" y="136144"/>
                  </a:lnTo>
                  <a:lnTo>
                    <a:pt x="0" y="129539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51119" y="1924304"/>
            <a:ext cx="11779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  <a:spcBef>
                <a:spcPts val="95"/>
              </a:spcBef>
            </a:pPr>
            <a:r>
              <a:rPr sz="1600" b="1" spc="-145" dirty="0">
                <a:solidFill>
                  <a:srgbClr val="FFFFFF"/>
                </a:solidFill>
                <a:latin typeface="Arial"/>
                <a:cs typeface="Arial"/>
              </a:rPr>
              <a:t>Backbone 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600" b="1" spc="-15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ire</a:t>
            </a:r>
            <a:r>
              <a:rPr sz="1600" b="1" spc="-1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4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5748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/>
              <a:t>Functional </a:t>
            </a:r>
            <a:r>
              <a:rPr sz="4400" spc="-345" dirty="0"/>
              <a:t>Requirements</a:t>
            </a:r>
            <a:r>
              <a:rPr sz="4400" spc="-615" dirty="0"/>
              <a:t> </a:t>
            </a:r>
            <a:r>
              <a:rPr sz="2400" spc="-15" dirty="0"/>
              <a:t>[2]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8354059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852169" indent="-320675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852169" algn="l"/>
                <a:tab pos="852805" algn="l"/>
              </a:tabLst>
            </a:pPr>
            <a:r>
              <a:rPr sz="1800" spc="35" dirty="0">
                <a:latin typeface="Arial"/>
                <a:cs typeface="Arial"/>
              </a:rPr>
              <a:t>Functional Requirements </a:t>
            </a:r>
            <a:r>
              <a:rPr sz="1800" spc="25" dirty="0">
                <a:latin typeface="Arial"/>
                <a:cs typeface="Arial"/>
              </a:rPr>
              <a:t>can </a:t>
            </a:r>
            <a:r>
              <a:rPr sz="1800" spc="15" dirty="0">
                <a:latin typeface="Arial"/>
                <a:cs typeface="Arial"/>
              </a:rPr>
              <a:t>be </a:t>
            </a:r>
            <a:r>
              <a:rPr sz="1800" spc="35" dirty="0">
                <a:latin typeface="Arial"/>
                <a:cs typeface="Arial"/>
              </a:rPr>
              <a:t>stated </a:t>
            </a:r>
            <a:r>
              <a:rPr sz="1800" spc="30" dirty="0">
                <a:latin typeface="Arial"/>
                <a:cs typeface="Arial"/>
              </a:rPr>
              <a:t>from either </a:t>
            </a:r>
            <a:r>
              <a:rPr sz="1800" b="1" i="1" spc="35" dirty="0">
                <a:latin typeface="Arial"/>
                <a:cs typeface="Arial"/>
              </a:rPr>
              <a:t>static </a:t>
            </a:r>
            <a:r>
              <a:rPr sz="1800" b="1" i="1" spc="25" dirty="0">
                <a:latin typeface="Arial"/>
                <a:cs typeface="Arial"/>
              </a:rPr>
              <a:t>or</a:t>
            </a:r>
            <a:r>
              <a:rPr sz="1800" b="1" i="1" spc="380" dirty="0">
                <a:latin typeface="Arial"/>
                <a:cs typeface="Arial"/>
              </a:rPr>
              <a:t> </a:t>
            </a:r>
            <a:r>
              <a:rPr sz="1800" b="1" i="1" spc="35" dirty="0">
                <a:latin typeface="Arial"/>
                <a:cs typeface="Arial"/>
              </a:rPr>
              <a:t>dynamic</a:t>
            </a:r>
            <a:endParaRPr sz="1800">
              <a:latin typeface="Arial"/>
              <a:cs typeface="Arial"/>
            </a:endParaRPr>
          </a:p>
          <a:p>
            <a:pPr marL="852169">
              <a:lnSpc>
                <a:spcPct val="100000"/>
              </a:lnSpc>
            </a:pPr>
            <a:r>
              <a:rPr sz="1800" spc="35" dirty="0">
                <a:latin typeface="Arial"/>
                <a:cs typeface="Arial"/>
              </a:rPr>
              <a:t>perspective</a:t>
            </a:r>
            <a:endParaRPr sz="1800">
              <a:latin typeface="Arial"/>
              <a:cs typeface="Arial"/>
            </a:endParaRPr>
          </a:p>
          <a:p>
            <a:pPr marL="1172210" lvl="1" indent="-274955">
              <a:lnSpc>
                <a:spcPct val="100000"/>
              </a:lnSpc>
              <a:spcBef>
                <a:spcPts val="605"/>
              </a:spcBef>
              <a:buClr>
                <a:srgbClr val="7C95AC"/>
              </a:buClr>
              <a:buSzPct val="67857"/>
              <a:buFont typeface="Wingdings"/>
              <a:buChar char=""/>
              <a:tabLst>
                <a:tab pos="1172210" algn="l"/>
                <a:tab pos="1172845" algn="l"/>
              </a:tabLst>
            </a:pPr>
            <a:r>
              <a:rPr sz="1400" spc="30" dirty="0">
                <a:latin typeface="Arial"/>
                <a:cs typeface="Arial"/>
              </a:rPr>
              <a:t>The </a:t>
            </a:r>
            <a:r>
              <a:rPr sz="1400" b="1" i="1" spc="40" dirty="0">
                <a:latin typeface="Arial"/>
                <a:cs typeface="Arial"/>
              </a:rPr>
              <a:t>dynamic </a:t>
            </a:r>
            <a:r>
              <a:rPr sz="1400" spc="40" dirty="0">
                <a:latin typeface="Arial"/>
                <a:cs typeface="Arial"/>
              </a:rPr>
              <a:t>perspective describes </a:t>
            </a:r>
            <a:r>
              <a:rPr sz="1400" spc="30" dirty="0">
                <a:latin typeface="Arial"/>
                <a:cs typeface="Arial"/>
              </a:rPr>
              <a:t>the </a:t>
            </a:r>
            <a:r>
              <a:rPr sz="1400" spc="35" dirty="0">
                <a:latin typeface="Arial"/>
                <a:cs typeface="Arial"/>
              </a:rPr>
              <a:t>behavior </a:t>
            </a:r>
            <a:r>
              <a:rPr sz="1400" spc="20" dirty="0">
                <a:latin typeface="Arial"/>
                <a:cs typeface="Arial"/>
              </a:rPr>
              <a:t>of </a:t>
            </a:r>
            <a:r>
              <a:rPr sz="1400" spc="30" dirty="0">
                <a:latin typeface="Arial"/>
                <a:cs typeface="Arial"/>
              </a:rPr>
              <a:t>the </a:t>
            </a:r>
            <a:r>
              <a:rPr sz="1400" spc="35" dirty="0">
                <a:latin typeface="Arial"/>
                <a:cs typeface="Arial"/>
              </a:rPr>
              <a:t>system </a:t>
            </a:r>
            <a:r>
              <a:rPr sz="1400" spc="20" dirty="0">
                <a:latin typeface="Arial"/>
                <a:cs typeface="Arial"/>
              </a:rPr>
              <a:t>in </a:t>
            </a:r>
            <a:r>
              <a:rPr sz="1400" b="1" i="1" spc="35" dirty="0">
                <a:solidFill>
                  <a:srgbClr val="FF0000"/>
                </a:solidFill>
                <a:latin typeface="Arial"/>
                <a:cs typeface="Arial"/>
              </a:rPr>
              <a:t>terms </a:t>
            </a:r>
            <a:r>
              <a:rPr sz="1400" b="1" i="1" spc="2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b="1" i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40" dirty="0">
                <a:solidFill>
                  <a:srgbClr val="FF0000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  <a:p>
            <a:pPr marL="1172210" marR="161290" lvl="1" indent="-274320">
              <a:lnSpc>
                <a:spcPct val="100000"/>
              </a:lnSpc>
              <a:spcBef>
                <a:spcPts val="600"/>
              </a:spcBef>
              <a:buClr>
                <a:srgbClr val="7C95AC"/>
              </a:buClr>
              <a:buSzPct val="67857"/>
              <a:buFont typeface="Wingdings"/>
              <a:buChar char=""/>
              <a:tabLst>
                <a:tab pos="1172210" algn="l"/>
                <a:tab pos="1172845" algn="l"/>
              </a:tabLst>
            </a:pPr>
            <a:r>
              <a:rPr sz="1400" spc="30" dirty="0">
                <a:latin typeface="Arial"/>
                <a:cs typeface="Arial"/>
              </a:rPr>
              <a:t>The </a:t>
            </a:r>
            <a:r>
              <a:rPr sz="1400" b="1" i="1" spc="40" dirty="0">
                <a:latin typeface="Arial"/>
                <a:cs typeface="Arial"/>
              </a:rPr>
              <a:t>static </a:t>
            </a:r>
            <a:r>
              <a:rPr sz="1400" spc="40" dirty="0">
                <a:latin typeface="Arial"/>
                <a:cs typeface="Arial"/>
              </a:rPr>
              <a:t>perspective describes </a:t>
            </a:r>
            <a:r>
              <a:rPr sz="1400" spc="30" dirty="0">
                <a:latin typeface="Arial"/>
                <a:cs typeface="Arial"/>
              </a:rPr>
              <a:t>the </a:t>
            </a:r>
            <a:r>
              <a:rPr sz="1400" b="1" i="1" spc="40" dirty="0">
                <a:solidFill>
                  <a:srgbClr val="FF0000"/>
                </a:solidFill>
                <a:latin typeface="Arial"/>
                <a:cs typeface="Arial"/>
              </a:rPr>
              <a:t>functions performed </a:t>
            </a:r>
            <a:r>
              <a:rPr sz="1400" b="1" i="1" spc="20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400" b="1" i="1" spc="35" dirty="0">
                <a:solidFill>
                  <a:srgbClr val="FF0000"/>
                </a:solidFill>
                <a:latin typeface="Arial"/>
                <a:cs typeface="Arial"/>
              </a:rPr>
              <a:t>each entity </a:t>
            </a:r>
            <a:r>
              <a:rPr sz="1400" spc="30" dirty="0">
                <a:latin typeface="Arial"/>
                <a:cs typeface="Arial"/>
              </a:rPr>
              <a:t>and the  </a:t>
            </a:r>
            <a:r>
              <a:rPr sz="1400" spc="25" dirty="0">
                <a:latin typeface="Arial"/>
                <a:cs typeface="Arial"/>
              </a:rPr>
              <a:t>way </a:t>
            </a:r>
            <a:r>
              <a:rPr sz="1400" spc="35" dirty="0">
                <a:latin typeface="Arial"/>
                <a:cs typeface="Arial"/>
              </a:rPr>
              <a:t>each </a:t>
            </a:r>
            <a:r>
              <a:rPr sz="1400" spc="40" dirty="0">
                <a:latin typeface="Arial"/>
                <a:cs typeface="Arial"/>
              </a:rPr>
              <a:t>interacts </a:t>
            </a:r>
            <a:r>
              <a:rPr sz="1400" spc="30" dirty="0">
                <a:latin typeface="Arial"/>
                <a:cs typeface="Arial"/>
              </a:rPr>
              <a:t>with </a:t>
            </a:r>
            <a:r>
              <a:rPr sz="1400" spc="35" dirty="0">
                <a:latin typeface="Arial"/>
                <a:cs typeface="Arial"/>
              </a:rPr>
              <a:t>other </a:t>
            </a:r>
            <a:r>
              <a:rPr sz="1400" spc="40" dirty="0">
                <a:latin typeface="Arial"/>
                <a:cs typeface="Arial"/>
              </a:rPr>
              <a:t>entities </a:t>
            </a:r>
            <a:r>
              <a:rPr sz="1400" spc="30" dirty="0">
                <a:latin typeface="Arial"/>
                <a:cs typeface="Arial"/>
              </a:rPr>
              <a:t>and the</a:t>
            </a:r>
            <a:r>
              <a:rPr sz="1400" spc="44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C95AC"/>
              </a:buClr>
              <a:buFont typeface="Wingdings"/>
              <a:buChar char=""/>
            </a:pPr>
            <a:endParaRPr sz="2050">
              <a:latin typeface="Arial"/>
              <a:cs typeface="Arial"/>
            </a:endParaRPr>
          </a:p>
          <a:p>
            <a:pPr marL="852169" marR="161290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852169" algn="l"/>
                <a:tab pos="852805" algn="l"/>
              </a:tabLst>
            </a:pPr>
            <a:r>
              <a:rPr sz="1800" spc="35" dirty="0">
                <a:latin typeface="Arial"/>
                <a:cs typeface="Arial"/>
              </a:rPr>
              <a:t>Abnormal behavior </a:t>
            </a:r>
            <a:r>
              <a:rPr sz="1800" spc="15" dirty="0">
                <a:latin typeface="Arial"/>
                <a:cs typeface="Arial"/>
              </a:rPr>
              <a:t>is </a:t>
            </a:r>
            <a:r>
              <a:rPr sz="1800" spc="30" dirty="0">
                <a:latin typeface="Arial"/>
                <a:cs typeface="Arial"/>
              </a:rPr>
              <a:t>also </a:t>
            </a:r>
            <a:r>
              <a:rPr sz="1800" spc="35" dirty="0">
                <a:latin typeface="Arial"/>
                <a:cs typeface="Arial"/>
              </a:rPr>
              <a:t>documented </a:t>
            </a:r>
            <a:r>
              <a:rPr sz="1800" spc="15" dirty="0">
                <a:latin typeface="Arial"/>
                <a:cs typeface="Arial"/>
              </a:rPr>
              <a:t>as </a:t>
            </a:r>
            <a:r>
              <a:rPr sz="1800" spc="35" dirty="0">
                <a:latin typeface="Arial"/>
                <a:cs typeface="Arial"/>
              </a:rPr>
              <a:t>functional requirements </a:t>
            </a:r>
            <a:r>
              <a:rPr sz="1800" spc="15" dirty="0">
                <a:latin typeface="Arial"/>
                <a:cs typeface="Arial"/>
              </a:rPr>
              <a:t>in  </a:t>
            </a:r>
            <a:r>
              <a:rPr sz="1800" spc="25" dirty="0">
                <a:latin typeface="Arial"/>
                <a:cs typeface="Arial"/>
              </a:rPr>
              <a:t>the </a:t>
            </a:r>
            <a:r>
              <a:rPr sz="1800" spc="30" dirty="0">
                <a:latin typeface="Arial"/>
                <a:cs typeface="Arial"/>
              </a:rPr>
              <a:t>form </a:t>
            </a:r>
            <a:r>
              <a:rPr sz="1800" spc="20" dirty="0">
                <a:latin typeface="Arial"/>
                <a:cs typeface="Arial"/>
              </a:rPr>
              <a:t>of </a:t>
            </a:r>
            <a:r>
              <a:rPr sz="1800" spc="35" dirty="0">
                <a:latin typeface="Arial"/>
                <a:cs typeface="Arial"/>
              </a:rPr>
              <a:t>exception</a:t>
            </a:r>
            <a:r>
              <a:rPr sz="1800" spc="37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handling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100">
              <a:latin typeface="Arial"/>
              <a:cs typeface="Arial"/>
            </a:endParaRPr>
          </a:p>
          <a:p>
            <a:pPr marL="852169" indent="-320675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852169" algn="l"/>
                <a:tab pos="852805" algn="l"/>
              </a:tabLst>
            </a:pPr>
            <a:r>
              <a:rPr sz="1800" spc="35" dirty="0">
                <a:latin typeface="Arial"/>
                <a:cs typeface="Arial"/>
              </a:rPr>
              <a:t>Functional requirements </a:t>
            </a:r>
            <a:r>
              <a:rPr sz="1800" spc="30" dirty="0">
                <a:latin typeface="Arial"/>
                <a:cs typeface="Arial"/>
              </a:rPr>
              <a:t>should </a:t>
            </a:r>
            <a:r>
              <a:rPr sz="1800" spc="15" dirty="0">
                <a:latin typeface="Arial"/>
                <a:cs typeface="Arial"/>
              </a:rPr>
              <a:t>be </a:t>
            </a:r>
            <a:r>
              <a:rPr sz="1800" spc="35" dirty="0">
                <a:latin typeface="Arial"/>
                <a:cs typeface="Arial"/>
              </a:rPr>
              <a:t>complete </a:t>
            </a:r>
            <a:r>
              <a:rPr sz="1800" spc="20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consistent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8E5F"/>
              </a:buClr>
              <a:buFont typeface="Wingdings"/>
              <a:buChar char=""/>
            </a:pPr>
            <a:endParaRPr sz="2100">
              <a:latin typeface="Arial"/>
              <a:cs typeface="Arial"/>
            </a:endParaRPr>
          </a:p>
          <a:p>
            <a:pPr marL="852169" marR="953135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852169" algn="l"/>
                <a:tab pos="852805" algn="l"/>
              </a:tabLst>
            </a:pPr>
            <a:r>
              <a:rPr sz="1800" spc="35" dirty="0">
                <a:latin typeface="Arial"/>
                <a:cs typeface="Arial"/>
              </a:rPr>
              <a:t>Customers </a:t>
            </a:r>
            <a:r>
              <a:rPr sz="1800" spc="25" dirty="0">
                <a:latin typeface="Arial"/>
                <a:cs typeface="Arial"/>
              </a:rPr>
              <a:t>and </a:t>
            </a:r>
            <a:r>
              <a:rPr sz="1800" spc="35" dirty="0">
                <a:latin typeface="Arial"/>
                <a:cs typeface="Arial"/>
              </a:rPr>
              <a:t>developers </a:t>
            </a:r>
            <a:r>
              <a:rPr sz="1800" spc="30" dirty="0">
                <a:latin typeface="Arial"/>
                <a:cs typeface="Arial"/>
              </a:rPr>
              <a:t>usually </a:t>
            </a:r>
            <a:r>
              <a:rPr sz="1800" spc="35" dirty="0">
                <a:latin typeface="Arial"/>
                <a:cs typeface="Arial"/>
              </a:rPr>
              <a:t>focus </a:t>
            </a:r>
            <a:r>
              <a:rPr sz="1800" spc="25" dirty="0">
                <a:latin typeface="Arial"/>
                <a:cs typeface="Arial"/>
              </a:rPr>
              <a:t>all </a:t>
            </a:r>
            <a:r>
              <a:rPr sz="1800" spc="30" dirty="0">
                <a:latin typeface="Arial"/>
                <a:cs typeface="Arial"/>
              </a:rPr>
              <a:t>their </a:t>
            </a:r>
            <a:r>
              <a:rPr sz="1800" spc="35" dirty="0">
                <a:latin typeface="Arial"/>
                <a:cs typeface="Arial"/>
              </a:rPr>
              <a:t>attention </a:t>
            </a:r>
            <a:r>
              <a:rPr sz="1800" spc="15" dirty="0">
                <a:latin typeface="Arial"/>
                <a:cs typeface="Arial"/>
              </a:rPr>
              <a:t>on  </a:t>
            </a:r>
            <a:r>
              <a:rPr sz="1800" spc="35" dirty="0">
                <a:latin typeface="Arial"/>
                <a:cs typeface="Arial"/>
              </a:rPr>
              <a:t>functional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4283" y="5495544"/>
            <a:ext cx="1874520" cy="1299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Functional Requirement</a:t>
            </a:r>
            <a:endParaRPr lang="en-US" dirty="0"/>
          </a:p>
        </p:txBody>
      </p:sp>
      <p:pic>
        <p:nvPicPr>
          <p:cNvPr id="1026" name="Picture 2" descr="What is a Functional Requirement in Software Engineering? Specification,  Types,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6959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6831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/>
              <a:t>Non-Functional </a:t>
            </a:r>
            <a:r>
              <a:rPr sz="4400" spc="-335" dirty="0"/>
              <a:t>Requirements</a:t>
            </a:r>
            <a:r>
              <a:rPr sz="4400" spc="-630" dirty="0"/>
              <a:t> </a:t>
            </a:r>
            <a:r>
              <a:rPr sz="2400" spc="-20" dirty="0"/>
              <a:t>[3]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739010"/>
            <a:ext cx="4346575" cy="4848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2740" marR="8890" indent="-320040" algn="just">
              <a:lnSpc>
                <a:spcPts val="1910"/>
              </a:lnSpc>
              <a:spcBef>
                <a:spcPts val="37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740" algn="l"/>
                <a:tab pos="2167255" algn="l"/>
              </a:tabLst>
            </a:pPr>
            <a:r>
              <a:rPr sz="1800" spc="25" dirty="0">
                <a:latin typeface="Arial"/>
                <a:cs typeface="Arial"/>
              </a:rPr>
              <a:t>In </a:t>
            </a:r>
            <a:r>
              <a:rPr sz="1800" spc="40" dirty="0">
                <a:latin typeface="Arial"/>
                <a:cs typeface="Arial"/>
              </a:rPr>
              <a:t>requirements engineering,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b="1" spc="35" dirty="0">
                <a:latin typeface="Arial"/>
                <a:cs typeface="Arial"/>
              </a:rPr>
              <a:t>non-  </a:t>
            </a:r>
            <a:r>
              <a:rPr sz="1800" b="1" spc="40" dirty="0">
                <a:latin typeface="Arial"/>
                <a:cs typeface="Arial"/>
              </a:rPr>
              <a:t>functional	requirement</a:t>
            </a:r>
            <a:endParaRPr sz="1800">
              <a:latin typeface="Arial"/>
              <a:cs typeface="Arial"/>
            </a:endParaRPr>
          </a:p>
          <a:p>
            <a:pPr marL="334010" algn="just">
              <a:lnSpc>
                <a:spcPts val="1739"/>
              </a:lnSpc>
            </a:pPr>
            <a:r>
              <a:rPr sz="1800" spc="15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40" dirty="0">
                <a:latin typeface="Arial"/>
                <a:cs typeface="Arial"/>
              </a:rPr>
              <a:t>requirement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specifies</a:t>
            </a:r>
            <a:endParaRPr sz="1800">
              <a:latin typeface="Arial"/>
              <a:cs typeface="Arial"/>
            </a:endParaRPr>
          </a:p>
          <a:p>
            <a:pPr marL="332740" marR="5080" algn="just">
              <a:lnSpc>
                <a:spcPct val="88100"/>
              </a:lnSpc>
              <a:spcBef>
                <a:spcPts val="125"/>
              </a:spcBef>
            </a:pPr>
            <a:r>
              <a:rPr sz="1800" spc="35" dirty="0">
                <a:latin typeface="Arial"/>
                <a:cs typeface="Arial"/>
              </a:rPr>
              <a:t>criteria </a:t>
            </a:r>
            <a:r>
              <a:rPr sz="1800" spc="30" dirty="0">
                <a:latin typeface="Arial"/>
                <a:cs typeface="Arial"/>
              </a:rPr>
              <a:t>that </a:t>
            </a:r>
            <a:r>
              <a:rPr sz="1800" spc="25" dirty="0">
                <a:latin typeface="Arial"/>
                <a:cs typeface="Arial"/>
              </a:rPr>
              <a:t>can </a:t>
            </a:r>
            <a:r>
              <a:rPr sz="1800" spc="20" dirty="0">
                <a:latin typeface="Arial"/>
                <a:cs typeface="Arial"/>
              </a:rPr>
              <a:t>be </a:t>
            </a:r>
            <a:r>
              <a:rPr sz="1800" spc="30" dirty="0">
                <a:latin typeface="Arial"/>
                <a:cs typeface="Arial"/>
              </a:rPr>
              <a:t>used </a:t>
            </a:r>
            <a:r>
              <a:rPr sz="1800" b="1" i="1" spc="2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i="1" spc="50" dirty="0">
                <a:solidFill>
                  <a:srgbClr val="FF0000"/>
                </a:solidFill>
                <a:latin typeface="Arial"/>
                <a:cs typeface="Arial"/>
              </a:rPr>
              <a:t>judge  </a:t>
            </a:r>
            <a:r>
              <a:rPr sz="1800" b="1" i="1" spc="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i="1" spc="40" dirty="0">
                <a:solidFill>
                  <a:srgbClr val="FF0000"/>
                </a:solidFill>
                <a:latin typeface="Arial"/>
                <a:cs typeface="Arial"/>
              </a:rPr>
              <a:t>operation </a:t>
            </a:r>
            <a:r>
              <a:rPr sz="1800" b="1" i="1" spc="2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i="1" spc="35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1800" spc="35" dirty="0">
                <a:latin typeface="Arial"/>
                <a:cs typeface="Arial"/>
              </a:rPr>
              <a:t>, rather   </a:t>
            </a:r>
            <a:r>
              <a:rPr sz="1800" spc="30" dirty="0">
                <a:latin typeface="Arial"/>
                <a:cs typeface="Arial"/>
              </a:rPr>
              <a:t>than </a:t>
            </a:r>
            <a:r>
              <a:rPr sz="1800" spc="35" dirty="0">
                <a:latin typeface="Arial"/>
                <a:cs typeface="Arial"/>
              </a:rPr>
              <a:t>specific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behaviors.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332740" marR="13335" indent="-320040" algn="just">
              <a:lnSpc>
                <a:spcPct val="9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740" algn="l"/>
              </a:tabLst>
            </a:pPr>
            <a:r>
              <a:rPr sz="1800" spc="40" dirty="0">
                <a:latin typeface="Arial"/>
                <a:cs typeface="Arial"/>
              </a:rPr>
              <a:t>Non-functional requirements </a:t>
            </a:r>
            <a:r>
              <a:rPr sz="1800" spc="35" dirty="0">
                <a:latin typeface="Arial"/>
                <a:cs typeface="Arial"/>
              </a:rPr>
              <a:t>are  often</a:t>
            </a:r>
            <a:r>
              <a:rPr sz="1800" spc="57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called </a:t>
            </a:r>
            <a:r>
              <a:rPr sz="1800" b="1" spc="40" dirty="0">
                <a:latin typeface="Arial"/>
                <a:cs typeface="Arial"/>
              </a:rPr>
              <a:t>qualities </a:t>
            </a:r>
            <a:r>
              <a:rPr sz="1800" spc="2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40" dirty="0">
                <a:latin typeface="Arial"/>
                <a:cs typeface="Arial"/>
              </a:rPr>
              <a:t>system.  </a:t>
            </a:r>
            <a:r>
              <a:rPr sz="1800" spc="35" dirty="0">
                <a:latin typeface="Arial"/>
                <a:cs typeface="Arial"/>
              </a:rPr>
              <a:t>Other</a:t>
            </a:r>
            <a:r>
              <a:rPr sz="1800" spc="57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terms </a:t>
            </a:r>
            <a:r>
              <a:rPr sz="1800" spc="30" dirty="0">
                <a:latin typeface="Arial"/>
                <a:cs typeface="Arial"/>
              </a:rPr>
              <a:t>for </a:t>
            </a:r>
            <a:r>
              <a:rPr sz="1800" spc="40" dirty="0">
                <a:latin typeface="Arial"/>
                <a:cs typeface="Arial"/>
              </a:rPr>
              <a:t>non-functional  requirements </a:t>
            </a:r>
            <a:r>
              <a:rPr sz="1800" spc="25" dirty="0">
                <a:latin typeface="Arial"/>
                <a:cs typeface="Arial"/>
              </a:rPr>
              <a:t>are </a:t>
            </a:r>
            <a:r>
              <a:rPr sz="1800" spc="40" dirty="0">
                <a:latin typeface="Arial"/>
                <a:cs typeface="Arial"/>
              </a:rPr>
              <a:t>"constraints",  </a:t>
            </a:r>
            <a:r>
              <a:rPr sz="1800" spc="35" dirty="0">
                <a:latin typeface="Arial"/>
                <a:cs typeface="Arial"/>
              </a:rPr>
              <a:t>"quality </a:t>
            </a:r>
            <a:r>
              <a:rPr sz="1800" spc="40" dirty="0">
                <a:latin typeface="Arial"/>
                <a:cs typeface="Arial"/>
              </a:rPr>
              <a:t>attributes", "quality </a:t>
            </a:r>
            <a:r>
              <a:rPr sz="1800" spc="35" dirty="0">
                <a:latin typeface="Arial"/>
                <a:cs typeface="Arial"/>
              </a:rPr>
              <a:t>goals",  "quality</a:t>
            </a:r>
            <a:r>
              <a:rPr sz="1800" spc="5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of </a:t>
            </a:r>
            <a:r>
              <a:rPr sz="1800" spc="35" dirty="0">
                <a:latin typeface="Arial"/>
                <a:cs typeface="Arial"/>
              </a:rPr>
              <a:t>service  </a:t>
            </a:r>
            <a:r>
              <a:rPr sz="1800" spc="40" dirty="0">
                <a:latin typeface="Arial"/>
                <a:cs typeface="Arial"/>
              </a:rPr>
              <a:t>requirements"  </a:t>
            </a:r>
            <a:r>
              <a:rPr sz="1800" spc="25" dirty="0">
                <a:latin typeface="Arial"/>
                <a:cs typeface="Arial"/>
              </a:rPr>
              <a:t>and </a:t>
            </a:r>
            <a:r>
              <a:rPr sz="1800" spc="35" dirty="0">
                <a:latin typeface="Arial"/>
                <a:cs typeface="Arial"/>
              </a:rPr>
              <a:t>"non-behavioral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requirements".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8E5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332740" marR="16510" indent="-320040" algn="just">
              <a:lnSpc>
                <a:spcPct val="90100"/>
              </a:lnSpc>
              <a:spcBef>
                <a:spcPts val="118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740" algn="l"/>
              </a:tabLst>
            </a:pPr>
            <a:r>
              <a:rPr sz="1800" spc="40" dirty="0">
                <a:latin typeface="Arial"/>
                <a:cs typeface="Arial"/>
              </a:rPr>
              <a:t>Informally </a:t>
            </a:r>
            <a:r>
              <a:rPr sz="1800" spc="35" dirty="0">
                <a:latin typeface="Arial"/>
                <a:cs typeface="Arial"/>
              </a:rPr>
              <a:t>these </a:t>
            </a:r>
            <a:r>
              <a:rPr sz="1800" spc="25" dirty="0">
                <a:latin typeface="Arial"/>
                <a:cs typeface="Arial"/>
              </a:rPr>
              <a:t>are </a:t>
            </a:r>
            <a:r>
              <a:rPr sz="1800" spc="40" dirty="0">
                <a:latin typeface="Arial"/>
                <a:cs typeface="Arial"/>
              </a:rPr>
              <a:t>sometimes  </a:t>
            </a:r>
            <a:r>
              <a:rPr sz="1800" spc="35" dirty="0">
                <a:latin typeface="Arial"/>
                <a:cs typeface="Arial"/>
              </a:rPr>
              <a:t>called </a:t>
            </a:r>
            <a:r>
              <a:rPr sz="1800" spc="25" dirty="0">
                <a:latin typeface="Arial"/>
                <a:cs typeface="Arial"/>
              </a:rPr>
              <a:t>the </a:t>
            </a:r>
            <a:r>
              <a:rPr sz="1800" spc="35" dirty="0">
                <a:latin typeface="Arial"/>
                <a:cs typeface="Arial"/>
              </a:rPr>
              <a:t>"ilities", </a:t>
            </a:r>
            <a:r>
              <a:rPr sz="1800" spc="30" dirty="0">
                <a:latin typeface="Arial"/>
                <a:cs typeface="Arial"/>
              </a:rPr>
              <a:t>from </a:t>
            </a:r>
            <a:r>
              <a:rPr sz="1800" spc="40" dirty="0">
                <a:latin typeface="Arial"/>
                <a:cs typeface="Arial"/>
              </a:rPr>
              <a:t>attributes  </a:t>
            </a:r>
            <a:r>
              <a:rPr sz="1800" spc="30" dirty="0">
                <a:latin typeface="Arial"/>
                <a:cs typeface="Arial"/>
              </a:rPr>
              <a:t>like </a:t>
            </a:r>
            <a:r>
              <a:rPr sz="1800" spc="35" dirty="0">
                <a:latin typeface="Arial"/>
                <a:cs typeface="Arial"/>
              </a:rPr>
              <a:t>stability </a:t>
            </a:r>
            <a:r>
              <a:rPr sz="1800" spc="25" dirty="0">
                <a:latin typeface="Arial"/>
                <a:cs typeface="Arial"/>
              </a:rPr>
              <a:t>and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portability.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600" y="2010155"/>
            <a:ext cx="2286000" cy="3770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640588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/>
              <a:t>Non-Functional</a:t>
            </a:r>
            <a:r>
              <a:rPr sz="4400" spc="-425" dirty="0"/>
              <a:t> </a:t>
            </a:r>
            <a:r>
              <a:rPr sz="4400" spc="-335" dirty="0" smtClean="0"/>
              <a:t>Requirements</a:t>
            </a:r>
            <a:r>
              <a:rPr lang="en-US" sz="4400" spc="-335" dirty="0" smtClean="0"/>
              <a:t> (NFR)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3400" y="2159126"/>
          <a:ext cx="8076565" cy="3859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5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i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solidFill>
                      <a:srgbClr val="D24617"/>
                    </a:solidFill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Explanation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solidFill>
                      <a:srgbClr val="D246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4909">
                <a:tc>
                  <a:txBody>
                    <a:bodyPr/>
                    <a:lstStyle/>
                    <a:p>
                      <a:pPr marL="91440" marR="397510">
                        <a:lnSpc>
                          <a:spcPts val="2290"/>
                        </a:lnSpc>
                        <a:spcBef>
                          <a:spcPts val="150"/>
                        </a:spcBef>
                      </a:pPr>
                      <a:r>
                        <a:rPr sz="2000" b="1" i="1" spc="25" dirty="0">
                          <a:latin typeface="Arial"/>
                          <a:cs typeface="Arial"/>
                        </a:rPr>
                        <a:t>Product  </a:t>
                      </a:r>
                      <a:r>
                        <a:rPr sz="2000" b="1" i="1" spc="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i="1" spc="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30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2000" b="1" i="1" spc="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i="1" spc="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i="1" spc="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3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35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DCFCC"/>
                    </a:solidFill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2330"/>
                        </a:lnSpc>
                      </a:pPr>
                      <a:r>
                        <a:rPr sz="2000" spc="30" dirty="0">
                          <a:latin typeface="Arial"/>
                          <a:cs typeface="Arial"/>
                        </a:rPr>
                        <a:t>specify 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delivered product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50" dirty="0">
                          <a:latin typeface="Arial"/>
                          <a:cs typeface="Arial"/>
                        </a:rPr>
                        <a:t>mustbehave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209040">
                        <a:lnSpc>
                          <a:spcPts val="2300"/>
                        </a:lnSpc>
                        <a:tabLst>
                          <a:tab pos="1759585" algn="l"/>
                        </a:tabLst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in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29565">
                        <a:lnSpc>
                          <a:spcPts val="2305"/>
                        </a:lnSpc>
                      </a:pPr>
                      <a:r>
                        <a:rPr sz="2000" spc="30" dirty="0">
                          <a:latin typeface="Arial"/>
                          <a:cs typeface="Arial"/>
                        </a:rPr>
                        <a:t>particular 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way </a:t>
                      </a:r>
                      <a:r>
                        <a:rPr sz="2000" i="1" spc="25" dirty="0">
                          <a:latin typeface="Arial"/>
                          <a:cs typeface="Arial"/>
                        </a:rPr>
                        <a:t>e.g. </a:t>
                      </a:r>
                      <a:r>
                        <a:rPr sz="2000" i="1" spc="30" dirty="0">
                          <a:latin typeface="Arial"/>
                          <a:cs typeface="Arial"/>
                        </a:rPr>
                        <a:t>execution speed,</a:t>
                      </a:r>
                      <a:r>
                        <a:rPr sz="2000" i="1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30" dirty="0">
                          <a:latin typeface="Arial"/>
                          <a:cs typeface="Arial"/>
                        </a:rPr>
                        <a:t>reliability,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29565">
                        <a:lnSpc>
                          <a:spcPts val="2295"/>
                        </a:lnSpc>
                      </a:pPr>
                      <a:r>
                        <a:rPr sz="2000" i="1" spc="25" dirty="0">
                          <a:latin typeface="Arial"/>
                          <a:cs typeface="Arial"/>
                        </a:rPr>
                        <a:t>etc.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8374">
                <a:tc>
                  <a:txBody>
                    <a:bodyPr/>
                    <a:lstStyle/>
                    <a:p>
                      <a:pPr marL="91440">
                        <a:lnSpc>
                          <a:spcPts val="2350"/>
                        </a:lnSpc>
                        <a:spcBef>
                          <a:spcPts val="1300"/>
                        </a:spcBef>
                      </a:pPr>
                      <a:r>
                        <a:rPr sz="2000" b="1" i="1" spc="30" dirty="0">
                          <a:latin typeface="Arial"/>
                          <a:cs typeface="Arial"/>
                        </a:rPr>
                        <a:t>Organizational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2350"/>
                        </a:lnSpc>
                      </a:pPr>
                      <a:r>
                        <a:rPr sz="2000" b="1" i="1" spc="30" dirty="0">
                          <a:latin typeface="Arial"/>
                          <a:cs typeface="Arial"/>
                        </a:rPr>
                        <a:t>requirements: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29565" marR="78740" algn="just">
                        <a:lnSpc>
                          <a:spcPct val="95800"/>
                        </a:lnSpc>
                        <a:spcBef>
                          <a:spcPts val="26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consequence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i="1" spc="30" dirty="0">
                          <a:latin typeface="Arial"/>
                          <a:cs typeface="Arial"/>
                        </a:rPr>
                        <a:t>organizational policies  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procedures </a:t>
                      </a:r>
                      <a:r>
                        <a:rPr sz="2000" i="1" spc="25" dirty="0">
                          <a:latin typeface="Arial"/>
                          <a:cs typeface="Arial"/>
                        </a:rPr>
                        <a:t>e.g. </a:t>
                      </a:r>
                      <a:r>
                        <a:rPr sz="2000" i="1" spc="30" dirty="0">
                          <a:latin typeface="Arial"/>
                          <a:cs typeface="Arial"/>
                        </a:rPr>
                        <a:t>process standards used,  </a:t>
                      </a:r>
                      <a:r>
                        <a:rPr sz="2000" i="1" spc="25" dirty="0">
                          <a:latin typeface="Arial"/>
                          <a:cs typeface="Arial"/>
                        </a:rPr>
                        <a:t>implementation </a:t>
                      </a:r>
                      <a:r>
                        <a:rPr sz="2000" i="1" spc="30" dirty="0">
                          <a:latin typeface="Arial"/>
                          <a:cs typeface="Arial"/>
                        </a:rPr>
                        <a:t>requirements,</a:t>
                      </a:r>
                      <a:r>
                        <a:rPr sz="2000" i="1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25" dirty="0">
                          <a:latin typeface="Arial"/>
                          <a:cs typeface="Arial"/>
                        </a:rPr>
                        <a:t>etc.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8880">
                <a:tc>
                  <a:txBody>
                    <a:bodyPr/>
                    <a:lstStyle/>
                    <a:p>
                      <a:pPr marL="91440">
                        <a:lnSpc>
                          <a:spcPts val="2345"/>
                        </a:lnSpc>
                        <a:spcBef>
                          <a:spcPts val="1315"/>
                        </a:spcBef>
                      </a:pPr>
                      <a:r>
                        <a:rPr sz="2000" b="1" i="1" spc="30" dirty="0">
                          <a:latin typeface="Arial"/>
                          <a:cs typeface="Arial"/>
                        </a:rPr>
                        <a:t>External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2345"/>
                        </a:lnSpc>
                      </a:pPr>
                      <a:r>
                        <a:rPr sz="2000" b="1" i="1" spc="30" dirty="0">
                          <a:latin typeface="Arial"/>
                          <a:cs typeface="Arial"/>
                        </a:rPr>
                        <a:t>requirements: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29565" marR="76200" algn="just">
                        <a:lnSpc>
                          <a:spcPct val="95900"/>
                        </a:lnSpc>
                        <a:spcBef>
                          <a:spcPts val="27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arise from </a:t>
                      </a:r>
                      <a:r>
                        <a:rPr sz="2000" i="1" spc="25" dirty="0">
                          <a:latin typeface="Arial"/>
                          <a:cs typeface="Arial"/>
                        </a:rPr>
                        <a:t>factors </a:t>
                      </a:r>
                      <a:r>
                        <a:rPr sz="2000" i="1" spc="3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2000" i="1" spc="2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000" i="1" spc="30" dirty="0">
                          <a:latin typeface="Arial"/>
                          <a:cs typeface="Arial"/>
                        </a:rPr>
                        <a:t>external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5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system and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development process </a:t>
                      </a:r>
                      <a:r>
                        <a:rPr sz="2000" i="1" spc="25" dirty="0">
                          <a:latin typeface="Arial"/>
                          <a:cs typeface="Arial"/>
                        </a:rPr>
                        <a:t>e.g.  </a:t>
                      </a:r>
                      <a:r>
                        <a:rPr sz="2000" i="1" spc="30" dirty="0">
                          <a:latin typeface="Arial"/>
                          <a:cs typeface="Arial"/>
                        </a:rPr>
                        <a:t>interoperability requirements, legislative  requirements,</a:t>
                      </a:r>
                      <a:r>
                        <a:rPr sz="2000" i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25" dirty="0">
                          <a:latin typeface="Arial"/>
                          <a:cs typeface="Arial"/>
                        </a:rPr>
                        <a:t>etc.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stakeholder of a system is a person or an organization that has an (direct or</a:t>
            </a:r>
          </a:p>
          <a:p>
            <a:pPr marL="0" indent="0">
              <a:buNone/>
            </a:pPr>
            <a:r>
              <a:rPr lang="en-US" dirty="0"/>
              <a:t>indirect) influence on the requirements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8811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6405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/>
              <a:t>Non-Functional</a:t>
            </a:r>
            <a:r>
              <a:rPr sz="4400" spc="-425" dirty="0"/>
              <a:t> </a:t>
            </a:r>
            <a:r>
              <a:rPr sz="4400" spc="-335" dirty="0"/>
              <a:t>Requirements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5632" y="1837956"/>
            <a:ext cx="7980045" cy="4267200"/>
            <a:chOff x="615632" y="1837956"/>
            <a:chExt cx="7980045" cy="4267200"/>
          </a:xfrm>
        </p:grpSpPr>
        <p:sp>
          <p:nvSpPr>
            <p:cNvPr id="5" name="object 5"/>
            <p:cNvSpPr/>
            <p:nvPr/>
          </p:nvSpPr>
          <p:spPr>
            <a:xfrm>
              <a:off x="740664" y="1837956"/>
              <a:ext cx="7295515" cy="4267200"/>
            </a:xfrm>
            <a:custGeom>
              <a:avLst/>
              <a:gdLst/>
              <a:ahLst/>
              <a:cxnLst/>
              <a:rect l="l" t="t" r="r" b="b"/>
              <a:pathLst>
                <a:path w="7295515" h="4267200">
                  <a:moveTo>
                    <a:pt x="1119886" y="3841991"/>
                  </a:moveTo>
                  <a:lnTo>
                    <a:pt x="0" y="3841991"/>
                  </a:lnTo>
                  <a:lnTo>
                    <a:pt x="0" y="4266730"/>
                  </a:lnTo>
                  <a:lnTo>
                    <a:pt x="1119886" y="4266730"/>
                  </a:lnTo>
                  <a:lnTo>
                    <a:pt x="1119886" y="3841991"/>
                  </a:lnTo>
                  <a:close/>
                </a:path>
                <a:path w="7295515" h="4267200">
                  <a:moveTo>
                    <a:pt x="1787436" y="1903501"/>
                  </a:moveTo>
                  <a:lnTo>
                    <a:pt x="649224" y="1903501"/>
                  </a:lnTo>
                  <a:lnTo>
                    <a:pt x="649224" y="2345423"/>
                  </a:lnTo>
                  <a:lnTo>
                    <a:pt x="1787436" y="2345423"/>
                  </a:lnTo>
                  <a:lnTo>
                    <a:pt x="1787436" y="1903501"/>
                  </a:lnTo>
                  <a:close/>
                </a:path>
                <a:path w="7295515" h="4267200">
                  <a:moveTo>
                    <a:pt x="2456472" y="3841991"/>
                  </a:moveTo>
                  <a:lnTo>
                    <a:pt x="1318260" y="3841991"/>
                  </a:lnTo>
                  <a:lnTo>
                    <a:pt x="1318260" y="4266730"/>
                  </a:lnTo>
                  <a:lnTo>
                    <a:pt x="2456472" y="4266730"/>
                  </a:lnTo>
                  <a:lnTo>
                    <a:pt x="2456472" y="3841991"/>
                  </a:lnTo>
                  <a:close/>
                </a:path>
                <a:path w="7295515" h="4267200">
                  <a:moveTo>
                    <a:pt x="3105658" y="1903501"/>
                  </a:moveTo>
                  <a:lnTo>
                    <a:pt x="1985772" y="1903501"/>
                  </a:lnTo>
                  <a:lnTo>
                    <a:pt x="1985772" y="2345423"/>
                  </a:lnTo>
                  <a:lnTo>
                    <a:pt x="3105658" y="2345423"/>
                  </a:lnTo>
                  <a:lnTo>
                    <a:pt x="3105658" y="1903501"/>
                  </a:lnTo>
                  <a:close/>
                </a:path>
                <a:path w="7295515" h="4267200">
                  <a:moveTo>
                    <a:pt x="4424121" y="1938464"/>
                  </a:moveTo>
                  <a:lnTo>
                    <a:pt x="3322320" y="1938464"/>
                  </a:lnTo>
                  <a:lnTo>
                    <a:pt x="3322320" y="2363203"/>
                  </a:lnTo>
                  <a:lnTo>
                    <a:pt x="4424121" y="2363203"/>
                  </a:lnTo>
                  <a:lnTo>
                    <a:pt x="4424121" y="1938464"/>
                  </a:lnTo>
                  <a:close/>
                </a:path>
                <a:path w="7295515" h="4267200">
                  <a:moveTo>
                    <a:pt x="5199862" y="969200"/>
                  </a:moveTo>
                  <a:lnTo>
                    <a:pt x="4062984" y="969200"/>
                  </a:lnTo>
                  <a:lnTo>
                    <a:pt x="4062984" y="1393939"/>
                  </a:lnTo>
                  <a:lnTo>
                    <a:pt x="5199862" y="1393939"/>
                  </a:lnTo>
                  <a:lnTo>
                    <a:pt x="5199862" y="969200"/>
                  </a:lnTo>
                  <a:close/>
                </a:path>
                <a:path w="7295515" h="4267200">
                  <a:moveTo>
                    <a:pt x="5217782" y="0"/>
                  </a:moveTo>
                  <a:lnTo>
                    <a:pt x="4044696" y="0"/>
                  </a:lnTo>
                  <a:lnTo>
                    <a:pt x="4044696" y="441693"/>
                  </a:lnTo>
                  <a:lnTo>
                    <a:pt x="5217782" y="441693"/>
                  </a:lnTo>
                  <a:lnTo>
                    <a:pt x="5217782" y="0"/>
                  </a:lnTo>
                  <a:close/>
                </a:path>
                <a:path w="7295515" h="4267200">
                  <a:moveTo>
                    <a:pt x="5254422" y="2872676"/>
                  </a:moveTo>
                  <a:lnTo>
                    <a:pt x="4026408" y="2872676"/>
                  </a:lnTo>
                  <a:lnTo>
                    <a:pt x="4026408" y="3297415"/>
                  </a:lnTo>
                  <a:lnTo>
                    <a:pt x="5254422" y="3297415"/>
                  </a:lnTo>
                  <a:lnTo>
                    <a:pt x="5254422" y="2872676"/>
                  </a:lnTo>
                  <a:close/>
                </a:path>
                <a:path w="7295515" h="4267200">
                  <a:moveTo>
                    <a:pt x="6011850" y="1938464"/>
                  </a:moveTo>
                  <a:lnTo>
                    <a:pt x="4785360" y="1938464"/>
                  </a:lnTo>
                  <a:lnTo>
                    <a:pt x="4785360" y="2363203"/>
                  </a:lnTo>
                  <a:lnTo>
                    <a:pt x="6011850" y="2363203"/>
                  </a:lnTo>
                  <a:lnTo>
                    <a:pt x="6011850" y="1938464"/>
                  </a:lnTo>
                  <a:close/>
                </a:path>
                <a:path w="7295515" h="4267200">
                  <a:moveTo>
                    <a:pt x="7294918" y="1938464"/>
                  </a:moveTo>
                  <a:lnTo>
                    <a:pt x="6175248" y="1938464"/>
                  </a:lnTo>
                  <a:lnTo>
                    <a:pt x="6175248" y="2363203"/>
                  </a:lnTo>
                  <a:lnTo>
                    <a:pt x="7294918" y="2363203"/>
                  </a:lnTo>
                  <a:lnTo>
                    <a:pt x="7294918" y="1938464"/>
                  </a:lnTo>
                  <a:close/>
                </a:path>
              </a:pathLst>
            </a:custGeom>
            <a:solidFill>
              <a:srgbClr val="6C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40" y="1940051"/>
              <a:ext cx="0" cy="2889250"/>
            </a:xfrm>
            <a:custGeom>
              <a:avLst/>
              <a:gdLst/>
              <a:ahLst/>
              <a:cxnLst/>
              <a:rect l="l" t="t" r="r" b="b"/>
              <a:pathLst>
                <a:path h="2889250">
                  <a:moveTo>
                    <a:pt x="0" y="0"/>
                  </a:moveTo>
                  <a:lnTo>
                    <a:pt x="0" y="2889123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6436" y="2807156"/>
              <a:ext cx="5309235" cy="424815"/>
            </a:xfrm>
            <a:custGeom>
              <a:avLst/>
              <a:gdLst/>
              <a:ahLst/>
              <a:cxnLst/>
              <a:rect l="l" t="t" r="r" b="b"/>
              <a:pathLst>
                <a:path w="5309234" h="424814">
                  <a:moveTo>
                    <a:pt x="1119886" y="0"/>
                  </a:moveTo>
                  <a:lnTo>
                    <a:pt x="0" y="0"/>
                  </a:lnTo>
                  <a:lnTo>
                    <a:pt x="0" y="424738"/>
                  </a:lnTo>
                  <a:lnTo>
                    <a:pt x="1119886" y="424738"/>
                  </a:lnTo>
                  <a:lnTo>
                    <a:pt x="1119886" y="0"/>
                  </a:lnTo>
                  <a:close/>
                </a:path>
                <a:path w="5309234" h="424814">
                  <a:moveTo>
                    <a:pt x="5309146" y="0"/>
                  </a:moveTo>
                  <a:lnTo>
                    <a:pt x="4189476" y="0"/>
                  </a:lnTo>
                  <a:lnTo>
                    <a:pt x="4189476" y="424738"/>
                  </a:lnTo>
                  <a:lnTo>
                    <a:pt x="5309146" y="424738"/>
                  </a:lnTo>
                  <a:lnTo>
                    <a:pt x="5309146" y="0"/>
                  </a:lnTo>
                  <a:close/>
                </a:path>
              </a:pathLst>
            </a:custGeom>
            <a:solidFill>
              <a:srgbClr val="6C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4325" y="2416301"/>
              <a:ext cx="7060565" cy="2193290"/>
            </a:xfrm>
            <a:custGeom>
              <a:avLst/>
              <a:gdLst/>
              <a:ahLst/>
              <a:cxnLst/>
              <a:rect l="l" t="t" r="r" b="b"/>
              <a:pathLst>
                <a:path w="7060565" h="2193290">
                  <a:moveTo>
                    <a:pt x="6283198" y="1446276"/>
                  </a:moveTo>
                  <a:lnTo>
                    <a:pt x="6283198" y="0"/>
                  </a:lnTo>
                  <a:lnTo>
                    <a:pt x="2112264" y="0"/>
                  </a:lnTo>
                  <a:lnTo>
                    <a:pt x="2112264" y="1446276"/>
                  </a:lnTo>
                </a:path>
                <a:path w="7060565" h="2193290">
                  <a:moveTo>
                    <a:pt x="3430397" y="1445260"/>
                  </a:moveTo>
                  <a:lnTo>
                    <a:pt x="3430397" y="969263"/>
                  </a:lnTo>
                  <a:lnTo>
                    <a:pt x="0" y="969263"/>
                  </a:lnTo>
                  <a:lnTo>
                    <a:pt x="0" y="2192909"/>
                  </a:lnTo>
                </a:path>
                <a:path w="7060565" h="2193290">
                  <a:moveTo>
                    <a:pt x="4946904" y="1445260"/>
                  </a:moveTo>
                  <a:lnTo>
                    <a:pt x="4946904" y="969263"/>
                  </a:lnTo>
                  <a:lnTo>
                    <a:pt x="7060183" y="969263"/>
                  </a:lnTo>
                  <a:lnTo>
                    <a:pt x="7060183" y="2192909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5219" y="4710633"/>
              <a:ext cx="1120140" cy="1394460"/>
            </a:xfrm>
            <a:custGeom>
              <a:avLst/>
              <a:gdLst/>
              <a:ahLst/>
              <a:cxnLst/>
              <a:rect l="l" t="t" r="r" b="b"/>
              <a:pathLst>
                <a:path w="1120140" h="1394460">
                  <a:moveTo>
                    <a:pt x="1119886" y="969314"/>
                  </a:moveTo>
                  <a:lnTo>
                    <a:pt x="0" y="969314"/>
                  </a:lnTo>
                  <a:lnTo>
                    <a:pt x="0" y="1394053"/>
                  </a:lnTo>
                  <a:lnTo>
                    <a:pt x="1119886" y="1394053"/>
                  </a:lnTo>
                  <a:lnTo>
                    <a:pt x="1119886" y="969314"/>
                  </a:lnTo>
                  <a:close/>
                </a:path>
                <a:path w="1120140" h="1394460">
                  <a:moveTo>
                    <a:pt x="1119886" y="0"/>
                  </a:moveTo>
                  <a:lnTo>
                    <a:pt x="0" y="0"/>
                  </a:lnTo>
                  <a:lnTo>
                    <a:pt x="0" y="424738"/>
                  </a:lnTo>
                  <a:lnTo>
                    <a:pt x="1119886" y="424738"/>
                  </a:lnTo>
                  <a:lnTo>
                    <a:pt x="1119886" y="0"/>
                  </a:lnTo>
                  <a:close/>
                </a:path>
              </a:pathLst>
            </a:custGeom>
            <a:solidFill>
              <a:srgbClr val="6C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6324" y="4829555"/>
              <a:ext cx="0" cy="969644"/>
            </a:xfrm>
            <a:custGeom>
              <a:avLst/>
              <a:gdLst/>
              <a:ahLst/>
              <a:cxnLst/>
              <a:rect l="l" t="t" r="r" b="b"/>
              <a:pathLst>
                <a:path h="969645">
                  <a:moveTo>
                    <a:pt x="0" y="0"/>
                  </a:moveTo>
                  <a:lnTo>
                    <a:pt x="0" y="969175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8672" y="5679948"/>
              <a:ext cx="1120140" cy="424815"/>
            </a:xfrm>
            <a:custGeom>
              <a:avLst/>
              <a:gdLst/>
              <a:ahLst/>
              <a:cxnLst/>
              <a:rect l="l" t="t" r="r" b="b"/>
              <a:pathLst>
                <a:path w="1120140" h="424814">
                  <a:moveTo>
                    <a:pt x="1119885" y="0"/>
                  </a:moveTo>
                  <a:lnTo>
                    <a:pt x="0" y="0"/>
                  </a:lnTo>
                  <a:lnTo>
                    <a:pt x="0" y="424738"/>
                  </a:lnTo>
                  <a:lnTo>
                    <a:pt x="1119885" y="424738"/>
                  </a:lnTo>
                  <a:lnTo>
                    <a:pt x="1119885" y="0"/>
                  </a:lnTo>
                  <a:close/>
                </a:path>
              </a:pathLst>
            </a:custGeom>
            <a:solidFill>
              <a:srgbClr val="6C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8825" y="5307329"/>
              <a:ext cx="1318260" cy="492759"/>
            </a:xfrm>
            <a:custGeom>
              <a:avLst/>
              <a:gdLst/>
              <a:ahLst/>
              <a:cxnLst/>
              <a:rect l="l" t="t" r="r" b="b"/>
              <a:pathLst>
                <a:path w="1318259" h="492760">
                  <a:moveTo>
                    <a:pt x="0" y="492213"/>
                  </a:moveTo>
                  <a:lnTo>
                    <a:pt x="0" y="0"/>
                  </a:lnTo>
                  <a:lnTo>
                    <a:pt x="1317878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3676" y="4710633"/>
              <a:ext cx="3755390" cy="424815"/>
            </a:xfrm>
            <a:custGeom>
              <a:avLst/>
              <a:gdLst/>
              <a:ahLst/>
              <a:cxnLst/>
              <a:rect l="l" t="t" r="r" b="b"/>
              <a:pathLst>
                <a:path w="3755390" h="424814">
                  <a:moveTo>
                    <a:pt x="1119682" y="0"/>
                  </a:moveTo>
                  <a:lnTo>
                    <a:pt x="0" y="0"/>
                  </a:lnTo>
                  <a:lnTo>
                    <a:pt x="0" y="424738"/>
                  </a:lnTo>
                  <a:lnTo>
                    <a:pt x="1119682" y="424738"/>
                  </a:lnTo>
                  <a:lnTo>
                    <a:pt x="1119682" y="0"/>
                  </a:lnTo>
                  <a:close/>
                </a:path>
                <a:path w="3755390" h="424814">
                  <a:moveTo>
                    <a:pt x="3754882" y="0"/>
                  </a:moveTo>
                  <a:lnTo>
                    <a:pt x="2634996" y="0"/>
                  </a:lnTo>
                  <a:lnTo>
                    <a:pt x="2634996" y="424738"/>
                  </a:lnTo>
                  <a:lnTo>
                    <a:pt x="3754882" y="424738"/>
                  </a:lnTo>
                  <a:lnTo>
                    <a:pt x="3754882" y="0"/>
                  </a:lnTo>
                  <a:close/>
                </a:path>
              </a:pathLst>
            </a:custGeom>
            <a:solidFill>
              <a:srgbClr val="6C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5541" y="4354829"/>
              <a:ext cx="2653030" cy="475615"/>
            </a:xfrm>
            <a:custGeom>
              <a:avLst/>
              <a:gdLst/>
              <a:ahLst/>
              <a:cxnLst/>
              <a:rect l="l" t="t" r="r" b="b"/>
              <a:pathLst>
                <a:path w="2653029" h="475614">
                  <a:moveTo>
                    <a:pt x="2653030" y="475488"/>
                  </a:moveTo>
                  <a:lnTo>
                    <a:pt x="2653030" y="0"/>
                  </a:lnTo>
                  <a:lnTo>
                    <a:pt x="0" y="0"/>
                  </a:lnTo>
                  <a:lnTo>
                    <a:pt x="0" y="475488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0803" y="3384803"/>
              <a:ext cx="108585" cy="1922145"/>
            </a:xfrm>
            <a:custGeom>
              <a:avLst/>
              <a:gdLst/>
              <a:ahLst/>
              <a:cxnLst/>
              <a:rect l="l" t="t" r="r" b="b"/>
              <a:pathLst>
                <a:path w="108585" h="1922145">
                  <a:moveTo>
                    <a:pt x="0" y="477012"/>
                  </a:moveTo>
                  <a:lnTo>
                    <a:pt x="0" y="0"/>
                  </a:lnTo>
                </a:path>
                <a:path w="108585" h="1922145">
                  <a:moveTo>
                    <a:pt x="108203" y="1921637"/>
                  </a:moveTo>
                  <a:lnTo>
                    <a:pt x="108203" y="69646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2529" y="5307329"/>
              <a:ext cx="1336040" cy="492759"/>
            </a:xfrm>
            <a:custGeom>
              <a:avLst/>
              <a:gdLst/>
              <a:ahLst/>
              <a:cxnLst/>
              <a:rect l="l" t="t" r="r" b="b"/>
              <a:pathLst>
                <a:path w="1336039" h="492760">
                  <a:moveTo>
                    <a:pt x="0" y="492213"/>
                  </a:moveTo>
                  <a:lnTo>
                    <a:pt x="0" y="0"/>
                  </a:lnTo>
                  <a:lnTo>
                    <a:pt x="1336039" y="0"/>
                  </a:lnTo>
                  <a:lnTo>
                    <a:pt x="1336039" y="492213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2459" y="5577839"/>
              <a:ext cx="1119886" cy="425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56715" y="5765292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40" h="52070">
                  <a:moveTo>
                    <a:pt x="17589" y="0"/>
                  </a:moveTo>
                  <a:lnTo>
                    <a:pt x="0" y="0"/>
                  </a:lnTo>
                  <a:lnTo>
                    <a:pt x="0" y="17056"/>
                  </a:lnTo>
                  <a:lnTo>
                    <a:pt x="279" y="29654"/>
                  </a:lnTo>
                  <a:lnTo>
                    <a:pt x="2197" y="40728"/>
                  </a:lnTo>
                  <a:lnTo>
                    <a:pt x="7416" y="48590"/>
                  </a:lnTo>
                  <a:lnTo>
                    <a:pt x="17589" y="51587"/>
                  </a:lnTo>
                  <a:lnTo>
                    <a:pt x="30505" y="48590"/>
                  </a:lnTo>
                  <a:lnTo>
                    <a:pt x="41770" y="40728"/>
                  </a:lnTo>
                  <a:lnTo>
                    <a:pt x="49745" y="29654"/>
                  </a:lnTo>
                  <a:lnTo>
                    <a:pt x="52755" y="17056"/>
                  </a:lnTo>
                  <a:lnTo>
                    <a:pt x="49745" y="7188"/>
                  </a:lnTo>
                  <a:lnTo>
                    <a:pt x="41770" y="2133"/>
                  </a:lnTo>
                  <a:lnTo>
                    <a:pt x="30505" y="266"/>
                  </a:lnTo>
                  <a:lnTo>
                    <a:pt x="17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2459" y="5577839"/>
              <a:ext cx="1120140" cy="424815"/>
            </a:xfrm>
            <a:custGeom>
              <a:avLst/>
              <a:gdLst/>
              <a:ahLst/>
              <a:cxnLst/>
              <a:rect l="l" t="t" r="r" b="b"/>
              <a:pathLst>
                <a:path w="1120139" h="424814">
                  <a:moveTo>
                    <a:pt x="0" y="424738"/>
                  </a:moveTo>
                  <a:lnTo>
                    <a:pt x="1119886" y="424738"/>
                  </a:lnTo>
                  <a:lnTo>
                    <a:pt x="1119886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0663" y="4710633"/>
              <a:ext cx="1120140" cy="424815"/>
            </a:xfrm>
            <a:custGeom>
              <a:avLst/>
              <a:gdLst/>
              <a:ahLst/>
              <a:cxnLst/>
              <a:rect l="l" t="t" r="r" b="b"/>
              <a:pathLst>
                <a:path w="1120139" h="424814">
                  <a:moveTo>
                    <a:pt x="1119886" y="0"/>
                  </a:moveTo>
                  <a:lnTo>
                    <a:pt x="0" y="0"/>
                  </a:lnTo>
                  <a:lnTo>
                    <a:pt x="0" y="424738"/>
                  </a:lnTo>
                  <a:lnTo>
                    <a:pt x="1119886" y="424738"/>
                  </a:lnTo>
                  <a:lnTo>
                    <a:pt x="1119886" y="0"/>
                  </a:lnTo>
                  <a:close/>
                </a:path>
              </a:pathLst>
            </a:custGeom>
            <a:solidFill>
              <a:srgbClr val="6C79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3930" y="5579465"/>
            <a:ext cx="831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930" y="5749238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52180" y="5561012"/>
            <a:ext cx="1152525" cy="458470"/>
            <a:chOff x="1952180" y="5561012"/>
            <a:chExt cx="1152525" cy="458470"/>
          </a:xfrm>
        </p:grpSpPr>
        <p:sp>
          <p:nvSpPr>
            <p:cNvPr id="24" name="object 24"/>
            <p:cNvSpPr/>
            <p:nvPr/>
          </p:nvSpPr>
          <p:spPr>
            <a:xfrm>
              <a:off x="1969008" y="5577839"/>
              <a:ext cx="1118870" cy="424815"/>
            </a:xfrm>
            <a:custGeom>
              <a:avLst/>
              <a:gdLst/>
              <a:ahLst/>
              <a:cxnLst/>
              <a:rect l="l" t="t" r="r" b="b"/>
              <a:pathLst>
                <a:path w="1118870" h="424814">
                  <a:moveTo>
                    <a:pt x="1118362" y="69037"/>
                  </a:moveTo>
                  <a:lnTo>
                    <a:pt x="1094105" y="0"/>
                  </a:lnTo>
                  <a:lnTo>
                    <a:pt x="0" y="0"/>
                  </a:lnTo>
                  <a:lnTo>
                    <a:pt x="0" y="424738"/>
                  </a:lnTo>
                  <a:lnTo>
                    <a:pt x="1086866" y="424738"/>
                  </a:lnTo>
                  <a:lnTo>
                    <a:pt x="1089025" y="420598"/>
                  </a:lnTo>
                  <a:lnTo>
                    <a:pt x="1105535" y="379704"/>
                  </a:lnTo>
                  <a:lnTo>
                    <a:pt x="1118362" y="338810"/>
                  </a:lnTo>
                  <a:lnTo>
                    <a:pt x="1118362" y="69037"/>
                  </a:lnTo>
                  <a:close/>
                </a:path>
                <a:path w="1118870" h="424814">
                  <a:moveTo>
                    <a:pt x="1118362" y="0"/>
                  </a:moveTo>
                  <a:lnTo>
                    <a:pt x="1094105" y="0"/>
                  </a:lnTo>
                  <a:lnTo>
                    <a:pt x="1105535" y="28168"/>
                  </a:lnTo>
                  <a:lnTo>
                    <a:pt x="1118362" y="69037"/>
                  </a:lnTo>
                  <a:lnTo>
                    <a:pt x="1118362" y="0"/>
                  </a:lnTo>
                  <a:close/>
                </a:path>
              </a:pathLst>
            </a:custGeom>
            <a:solidFill>
              <a:srgbClr val="D2E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69007" y="5577840"/>
              <a:ext cx="1100328" cy="425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91739" y="5765291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10" h="52070">
                  <a:moveTo>
                    <a:pt x="18034" y="0"/>
                  </a:moveTo>
                  <a:lnTo>
                    <a:pt x="0" y="0"/>
                  </a:lnTo>
                  <a:lnTo>
                    <a:pt x="0" y="17056"/>
                  </a:lnTo>
                  <a:lnTo>
                    <a:pt x="254" y="29654"/>
                  </a:lnTo>
                  <a:lnTo>
                    <a:pt x="2286" y="40728"/>
                  </a:lnTo>
                  <a:lnTo>
                    <a:pt x="7620" y="48590"/>
                  </a:lnTo>
                  <a:lnTo>
                    <a:pt x="18034" y="51587"/>
                  </a:lnTo>
                  <a:lnTo>
                    <a:pt x="31368" y="48590"/>
                  </a:lnTo>
                  <a:lnTo>
                    <a:pt x="42926" y="40728"/>
                  </a:lnTo>
                  <a:lnTo>
                    <a:pt x="51181" y="29654"/>
                  </a:lnTo>
                  <a:lnTo>
                    <a:pt x="54229" y="17056"/>
                  </a:lnTo>
                  <a:lnTo>
                    <a:pt x="51181" y="7188"/>
                  </a:lnTo>
                  <a:lnTo>
                    <a:pt x="42926" y="2133"/>
                  </a:lnTo>
                  <a:lnTo>
                    <a:pt x="31368" y="266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69007" y="5577840"/>
              <a:ext cx="1118870" cy="424815"/>
            </a:xfrm>
            <a:custGeom>
              <a:avLst/>
              <a:gdLst/>
              <a:ahLst/>
              <a:cxnLst/>
              <a:rect l="l" t="t" r="r" b="b"/>
              <a:pathLst>
                <a:path w="1118870" h="424814">
                  <a:moveTo>
                    <a:pt x="0" y="424738"/>
                  </a:moveTo>
                  <a:lnTo>
                    <a:pt x="1118362" y="424738"/>
                  </a:lnTo>
                  <a:lnTo>
                    <a:pt x="1118362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16860" y="5579465"/>
            <a:ext cx="398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p</a:t>
            </a:r>
            <a:r>
              <a:rPr sz="1200" spc="30" dirty="0">
                <a:latin typeface="Times New Roman"/>
                <a:cs typeface="Times New Roman"/>
              </a:rPr>
              <a:t>a</a:t>
            </a:r>
            <a:r>
              <a:rPr sz="1200" spc="-11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81910" y="5749238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15632" y="4591786"/>
            <a:ext cx="1153795" cy="475615"/>
            <a:chOff x="615632" y="4591786"/>
            <a:chExt cx="1153795" cy="475615"/>
          </a:xfrm>
        </p:grpSpPr>
        <p:sp>
          <p:nvSpPr>
            <p:cNvPr id="31" name="object 31"/>
            <p:cNvSpPr/>
            <p:nvPr/>
          </p:nvSpPr>
          <p:spPr>
            <a:xfrm>
              <a:off x="632459" y="4608576"/>
              <a:ext cx="1119886" cy="441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6715" y="4796028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40" h="50800">
                  <a:moveTo>
                    <a:pt x="17589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79" y="29083"/>
                  </a:lnTo>
                  <a:lnTo>
                    <a:pt x="2197" y="39878"/>
                  </a:lnTo>
                  <a:lnTo>
                    <a:pt x="7416" y="47371"/>
                  </a:lnTo>
                  <a:lnTo>
                    <a:pt x="17589" y="50292"/>
                  </a:lnTo>
                  <a:lnTo>
                    <a:pt x="30505" y="47371"/>
                  </a:lnTo>
                  <a:lnTo>
                    <a:pt x="41770" y="39878"/>
                  </a:lnTo>
                  <a:lnTo>
                    <a:pt x="49745" y="29083"/>
                  </a:lnTo>
                  <a:lnTo>
                    <a:pt x="52755" y="16764"/>
                  </a:lnTo>
                  <a:lnTo>
                    <a:pt x="49745" y="7112"/>
                  </a:lnTo>
                  <a:lnTo>
                    <a:pt x="41770" y="2159"/>
                  </a:lnTo>
                  <a:lnTo>
                    <a:pt x="30505" y="254"/>
                  </a:lnTo>
                  <a:lnTo>
                    <a:pt x="17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459" y="4608614"/>
              <a:ext cx="1120140" cy="441959"/>
            </a:xfrm>
            <a:custGeom>
              <a:avLst/>
              <a:gdLst/>
              <a:ahLst/>
              <a:cxnLst/>
              <a:rect l="l" t="t" r="r" b="b"/>
              <a:pathLst>
                <a:path w="1120139" h="441960">
                  <a:moveTo>
                    <a:pt x="0" y="441921"/>
                  </a:moveTo>
                  <a:lnTo>
                    <a:pt x="1119886" y="441921"/>
                  </a:lnTo>
                  <a:lnTo>
                    <a:pt x="1119886" y="0"/>
                  </a:lnTo>
                  <a:lnTo>
                    <a:pt x="0" y="0"/>
                  </a:lnTo>
                  <a:lnTo>
                    <a:pt x="0" y="441921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90422" y="4627245"/>
            <a:ext cx="60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Times New Roman"/>
                <a:cs typeface="Times New Roman"/>
              </a:rPr>
              <a:t>U</a:t>
            </a:r>
            <a:r>
              <a:rPr sz="1200" spc="90" dirty="0">
                <a:latin typeface="Times New Roman"/>
                <a:cs typeface="Times New Roman"/>
              </a:rPr>
              <a:t>s</a:t>
            </a:r>
            <a:r>
              <a:rPr sz="1200" spc="-114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b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85" dirty="0">
                <a:latin typeface="Times New Roman"/>
                <a:cs typeface="Times New Roman"/>
              </a:rPr>
              <a:t>l</a:t>
            </a:r>
            <a:r>
              <a:rPr sz="1200" spc="-60" dirty="0">
                <a:latin typeface="Times New Roman"/>
                <a:cs typeface="Times New Roman"/>
              </a:rPr>
              <a:t>i</a:t>
            </a:r>
            <a:r>
              <a:rPr sz="1200" spc="8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3930" y="4797044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83144" y="3640721"/>
            <a:ext cx="1153795" cy="458470"/>
            <a:chOff x="1283144" y="3640721"/>
            <a:chExt cx="1153795" cy="458470"/>
          </a:xfrm>
        </p:grpSpPr>
        <p:sp>
          <p:nvSpPr>
            <p:cNvPr id="37" name="object 37"/>
            <p:cNvSpPr/>
            <p:nvPr/>
          </p:nvSpPr>
          <p:spPr>
            <a:xfrm>
              <a:off x="1299972" y="3657599"/>
              <a:ext cx="1120140" cy="424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24228" y="3826763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10" h="52070">
                  <a:moveTo>
                    <a:pt x="18161" y="0"/>
                  </a:moveTo>
                  <a:lnTo>
                    <a:pt x="0" y="0"/>
                  </a:lnTo>
                  <a:lnTo>
                    <a:pt x="0" y="17525"/>
                  </a:lnTo>
                  <a:lnTo>
                    <a:pt x="254" y="30099"/>
                  </a:lnTo>
                  <a:lnTo>
                    <a:pt x="2286" y="41021"/>
                  </a:lnTo>
                  <a:lnTo>
                    <a:pt x="7620" y="48768"/>
                  </a:lnTo>
                  <a:lnTo>
                    <a:pt x="18161" y="51688"/>
                  </a:lnTo>
                  <a:lnTo>
                    <a:pt x="31369" y="48768"/>
                  </a:lnTo>
                  <a:lnTo>
                    <a:pt x="42926" y="41021"/>
                  </a:lnTo>
                  <a:lnTo>
                    <a:pt x="51181" y="30099"/>
                  </a:lnTo>
                  <a:lnTo>
                    <a:pt x="54229" y="17525"/>
                  </a:lnTo>
                  <a:lnTo>
                    <a:pt x="51181" y="7366"/>
                  </a:lnTo>
                  <a:lnTo>
                    <a:pt x="42926" y="2159"/>
                  </a:lnTo>
                  <a:lnTo>
                    <a:pt x="31369" y="254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9972" y="3657549"/>
              <a:ext cx="1120140" cy="424815"/>
            </a:xfrm>
            <a:custGeom>
              <a:avLst/>
              <a:gdLst/>
              <a:ahLst/>
              <a:cxnLst/>
              <a:rect l="l" t="t" r="r" b="b"/>
              <a:pathLst>
                <a:path w="1120139" h="424814">
                  <a:moveTo>
                    <a:pt x="0" y="424738"/>
                  </a:moveTo>
                  <a:lnTo>
                    <a:pt x="1119886" y="424738"/>
                  </a:lnTo>
                  <a:lnTo>
                    <a:pt x="1119886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03933" y="3657727"/>
            <a:ext cx="690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latin typeface="Times New Roman"/>
                <a:cs typeface="Times New Roman"/>
              </a:rPr>
              <a:t>Efficiency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32052" y="3827779"/>
            <a:ext cx="8489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re</a:t>
            </a:r>
            <a:r>
              <a:rPr sz="1200" spc="-15" dirty="0">
                <a:latin typeface="Times New Roman"/>
                <a:cs typeface="Times New Roman"/>
              </a:rPr>
              <a:t>qu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114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e</a:t>
            </a:r>
            <a:r>
              <a:rPr sz="1200" spc="35" dirty="0">
                <a:latin typeface="Times New Roman"/>
                <a:cs typeface="Times New Roman"/>
              </a:rPr>
              <a:t>m</a:t>
            </a:r>
            <a:r>
              <a:rPr sz="1200" spc="30" dirty="0">
                <a:latin typeface="Times New Roman"/>
                <a:cs typeface="Times New Roman"/>
              </a:rPr>
              <a:t>en</a:t>
            </a:r>
            <a:r>
              <a:rPr sz="1200" spc="3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01404" y="3640721"/>
            <a:ext cx="1172210" cy="458470"/>
            <a:chOff x="2601404" y="3640721"/>
            <a:chExt cx="1172210" cy="458470"/>
          </a:xfrm>
        </p:grpSpPr>
        <p:sp>
          <p:nvSpPr>
            <p:cNvPr id="43" name="object 43"/>
            <p:cNvSpPr/>
            <p:nvPr/>
          </p:nvSpPr>
          <p:spPr>
            <a:xfrm>
              <a:off x="2618232" y="3657599"/>
              <a:ext cx="1138173" cy="424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59252" y="3826763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4" h="52070">
                  <a:moveTo>
                    <a:pt x="18034" y="0"/>
                  </a:moveTo>
                  <a:lnTo>
                    <a:pt x="0" y="0"/>
                  </a:lnTo>
                  <a:lnTo>
                    <a:pt x="0" y="17525"/>
                  </a:lnTo>
                  <a:lnTo>
                    <a:pt x="254" y="30099"/>
                  </a:lnTo>
                  <a:lnTo>
                    <a:pt x="2286" y="41021"/>
                  </a:lnTo>
                  <a:lnTo>
                    <a:pt x="7620" y="48768"/>
                  </a:lnTo>
                  <a:lnTo>
                    <a:pt x="18034" y="51688"/>
                  </a:lnTo>
                  <a:lnTo>
                    <a:pt x="31750" y="48768"/>
                  </a:lnTo>
                  <a:lnTo>
                    <a:pt x="43434" y="41021"/>
                  </a:lnTo>
                  <a:lnTo>
                    <a:pt x="51689" y="30099"/>
                  </a:lnTo>
                  <a:lnTo>
                    <a:pt x="54864" y="17525"/>
                  </a:lnTo>
                  <a:lnTo>
                    <a:pt x="51689" y="7366"/>
                  </a:lnTo>
                  <a:lnTo>
                    <a:pt x="43434" y="2159"/>
                  </a:lnTo>
                  <a:lnTo>
                    <a:pt x="31750" y="25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18232" y="3657549"/>
              <a:ext cx="1138555" cy="424815"/>
            </a:xfrm>
            <a:custGeom>
              <a:avLst/>
              <a:gdLst/>
              <a:ahLst/>
              <a:cxnLst/>
              <a:rect l="l" t="t" r="r" b="b"/>
              <a:pathLst>
                <a:path w="1138554" h="424814">
                  <a:moveTo>
                    <a:pt x="0" y="424738"/>
                  </a:moveTo>
                  <a:lnTo>
                    <a:pt x="1138212" y="424738"/>
                  </a:lnTo>
                  <a:lnTo>
                    <a:pt x="1138212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840482" y="3657727"/>
            <a:ext cx="691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Reliab</a:t>
            </a:r>
            <a:r>
              <a:rPr sz="1200" spc="-229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50057" y="3827779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37952" y="3640721"/>
            <a:ext cx="1152525" cy="458470"/>
            <a:chOff x="3937952" y="3640721"/>
            <a:chExt cx="1152525" cy="458470"/>
          </a:xfrm>
        </p:grpSpPr>
        <p:sp>
          <p:nvSpPr>
            <p:cNvPr id="49" name="object 49"/>
            <p:cNvSpPr/>
            <p:nvPr/>
          </p:nvSpPr>
          <p:spPr>
            <a:xfrm>
              <a:off x="3954780" y="3657599"/>
              <a:ext cx="1118362" cy="424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77512" y="3826763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10" h="52070">
                  <a:moveTo>
                    <a:pt x="18034" y="0"/>
                  </a:moveTo>
                  <a:lnTo>
                    <a:pt x="0" y="0"/>
                  </a:lnTo>
                  <a:lnTo>
                    <a:pt x="0" y="17525"/>
                  </a:lnTo>
                  <a:lnTo>
                    <a:pt x="253" y="30099"/>
                  </a:lnTo>
                  <a:lnTo>
                    <a:pt x="2286" y="41021"/>
                  </a:lnTo>
                  <a:lnTo>
                    <a:pt x="7620" y="48768"/>
                  </a:lnTo>
                  <a:lnTo>
                    <a:pt x="18034" y="51688"/>
                  </a:lnTo>
                  <a:lnTo>
                    <a:pt x="31368" y="48768"/>
                  </a:lnTo>
                  <a:lnTo>
                    <a:pt x="42925" y="41021"/>
                  </a:lnTo>
                  <a:lnTo>
                    <a:pt x="51180" y="30099"/>
                  </a:lnTo>
                  <a:lnTo>
                    <a:pt x="54228" y="17525"/>
                  </a:lnTo>
                  <a:lnTo>
                    <a:pt x="51180" y="7366"/>
                  </a:lnTo>
                  <a:lnTo>
                    <a:pt x="42925" y="2159"/>
                  </a:lnTo>
                  <a:lnTo>
                    <a:pt x="31368" y="25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54780" y="3657549"/>
              <a:ext cx="1118870" cy="424815"/>
            </a:xfrm>
            <a:custGeom>
              <a:avLst/>
              <a:gdLst/>
              <a:ahLst/>
              <a:cxnLst/>
              <a:rect l="l" t="t" r="r" b="b"/>
              <a:pathLst>
                <a:path w="1118870" h="424814">
                  <a:moveTo>
                    <a:pt x="0" y="424738"/>
                  </a:moveTo>
                  <a:lnTo>
                    <a:pt x="1118362" y="424738"/>
                  </a:lnTo>
                  <a:lnTo>
                    <a:pt x="1118362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176521" y="3657727"/>
            <a:ext cx="67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Port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86605" y="3827779"/>
            <a:ext cx="834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399468" y="3640721"/>
            <a:ext cx="1261745" cy="458470"/>
            <a:chOff x="5399468" y="3640721"/>
            <a:chExt cx="1261745" cy="458470"/>
          </a:xfrm>
        </p:grpSpPr>
        <p:sp>
          <p:nvSpPr>
            <p:cNvPr id="55" name="object 55"/>
            <p:cNvSpPr/>
            <p:nvPr/>
          </p:nvSpPr>
          <p:spPr>
            <a:xfrm>
              <a:off x="5416295" y="3657599"/>
              <a:ext cx="1228344" cy="4246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93891" y="3826763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10" h="52070">
                  <a:moveTo>
                    <a:pt x="18034" y="0"/>
                  </a:moveTo>
                  <a:lnTo>
                    <a:pt x="0" y="0"/>
                  </a:lnTo>
                  <a:lnTo>
                    <a:pt x="0" y="17525"/>
                  </a:lnTo>
                  <a:lnTo>
                    <a:pt x="254" y="30099"/>
                  </a:lnTo>
                  <a:lnTo>
                    <a:pt x="2286" y="41021"/>
                  </a:lnTo>
                  <a:lnTo>
                    <a:pt x="7620" y="48768"/>
                  </a:lnTo>
                  <a:lnTo>
                    <a:pt x="18034" y="51688"/>
                  </a:lnTo>
                  <a:lnTo>
                    <a:pt x="31623" y="48768"/>
                  </a:lnTo>
                  <a:lnTo>
                    <a:pt x="43307" y="41021"/>
                  </a:lnTo>
                  <a:lnTo>
                    <a:pt x="51562" y="30099"/>
                  </a:lnTo>
                  <a:lnTo>
                    <a:pt x="54610" y="17525"/>
                  </a:lnTo>
                  <a:lnTo>
                    <a:pt x="51562" y="7366"/>
                  </a:lnTo>
                  <a:lnTo>
                    <a:pt x="43307" y="2159"/>
                  </a:lnTo>
                  <a:lnTo>
                    <a:pt x="31623" y="25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16295" y="3657549"/>
              <a:ext cx="1228090" cy="424815"/>
            </a:xfrm>
            <a:custGeom>
              <a:avLst/>
              <a:gdLst/>
              <a:ahLst/>
              <a:cxnLst/>
              <a:rect l="l" t="t" r="r" b="b"/>
              <a:pathLst>
                <a:path w="1228090" h="424814">
                  <a:moveTo>
                    <a:pt x="0" y="424738"/>
                  </a:moveTo>
                  <a:lnTo>
                    <a:pt x="1228013" y="424738"/>
                  </a:lnTo>
                  <a:lnTo>
                    <a:pt x="1228013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530977" y="3657727"/>
            <a:ext cx="1012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Interoperability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02985" y="3827779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90880" y="3640721"/>
            <a:ext cx="1152525" cy="458470"/>
            <a:chOff x="6790880" y="3640721"/>
            <a:chExt cx="1152525" cy="458470"/>
          </a:xfrm>
        </p:grpSpPr>
        <p:sp>
          <p:nvSpPr>
            <p:cNvPr id="61" name="object 61"/>
            <p:cNvSpPr/>
            <p:nvPr/>
          </p:nvSpPr>
          <p:spPr>
            <a:xfrm>
              <a:off x="6807708" y="3657599"/>
              <a:ext cx="1118616" cy="424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30440" y="3826763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09" h="52070">
                  <a:moveTo>
                    <a:pt x="18033" y="0"/>
                  </a:moveTo>
                  <a:lnTo>
                    <a:pt x="0" y="0"/>
                  </a:lnTo>
                  <a:lnTo>
                    <a:pt x="0" y="17525"/>
                  </a:lnTo>
                  <a:lnTo>
                    <a:pt x="253" y="30099"/>
                  </a:lnTo>
                  <a:lnTo>
                    <a:pt x="2285" y="41021"/>
                  </a:lnTo>
                  <a:lnTo>
                    <a:pt x="7619" y="48768"/>
                  </a:lnTo>
                  <a:lnTo>
                    <a:pt x="18033" y="51688"/>
                  </a:lnTo>
                  <a:lnTo>
                    <a:pt x="31368" y="48768"/>
                  </a:lnTo>
                  <a:lnTo>
                    <a:pt x="42925" y="41021"/>
                  </a:lnTo>
                  <a:lnTo>
                    <a:pt x="51180" y="30099"/>
                  </a:lnTo>
                  <a:lnTo>
                    <a:pt x="54228" y="17525"/>
                  </a:lnTo>
                  <a:lnTo>
                    <a:pt x="51180" y="7366"/>
                  </a:lnTo>
                  <a:lnTo>
                    <a:pt x="42925" y="2159"/>
                  </a:lnTo>
                  <a:lnTo>
                    <a:pt x="31368" y="254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7708" y="3657549"/>
              <a:ext cx="1118870" cy="424815"/>
            </a:xfrm>
            <a:custGeom>
              <a:avLst/>
              <a:gdLst/>
              <a:ahLst/>
              <a:cxnLst/>
              <a:rect l="l" t="t" r="r" b="b"/>
              <a:pathLst>
                <a:path w="1118870" h="424814">
                  <a:moveTo>
                    <a:pt x="0" y="424738"/>
                  </a:moveTo>
                  <a:lnTo>
                    <a:pt x="1118361" y="424738"/>
                  </a:lnTo>
                  <a:lnTo>
                    <a:pt x="1118361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120255" y="3657727"/>
            <a:ext cx="4832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Times New Roman"/>
                <a:cs typeface="Times New Roman"/>
              </a:rPr>
              <a:t>E</a:t>
            </a:r>
            <a:r>
              <a:rPr sz="1200" spc="95" dirty="0">
                <a:latin typeface="Times New Roman"/>
                <a:cs typeface="Times New Roman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h</a:t>
            </a:r>
            <a:r>
              <a:rPr sz="1200" spc="85" dirty="0">
                <a:latin typeface="Times New Roman"/>
                <a:cs typeface="Times New Roman"/>
              </a:rPr>
              <a:t>i</a:t>
            </a:r>
            <a:r>
              <a:rPr sz="1200" spc="30" dirty="0">
                <a:latin typeface="Times New Roman"/>
                <a:cs typeface="Times New Roman"/>
              </a:rPr>
              <a:t>cal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39533" y="3827779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350188" y="4591786"/>
            <a:ext cx="1152525" cy="475615"/>
            <a:chOff x="7350188" y="4591786"/>
            <a:chExt cx="1152525" cy="475615"/>
          </a:xfrm>
        </p:grpSpPr>
        <p:sp>
          <p:nvSpPr>
            <p:cNvPr id="67" name="object 67"/>
            <p:cNvSpPr/>
            <p:nvPr/>
          </p:nvSpPr>
          <p:spPr>
            <a:xfrm>
              <a:off x="7367016" y="4608576"/>
              <a:ext cx="1118616" cy="441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89748" y="4796028"/>
              <a:ext cx="54610" cy="50800"/>
            </a:xfrm>
            <a:custGeom>
              <a:avLst/>
              <a:gdLst/>
              <a:ahLst/>
              <a:cxnLst/>
              <a:rect l="l" t="t" r="r" b="b"/>
              <a:pathLst>
                <a:path w="54609" h="50800">
                  <a:moveTo>
                    <a:pt x="18033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53" y="29083"/>
                  </a:lnTo>
                  <a:lnTo>
                    <a:pt x="2285" y="39878"/>
                  </a:lnTo>
                  <a:lnTo>
                    <a:pt x="7620" y="47371"/>
                  </a:lnTo>
                  <a:lnTo>
                    <a:pt x="18033" y="50292"/>
                  </a:lnTo>
                  <a:lnTo>
                    <a:pt x="31369" y="47371"/>
                  </a:lnTo>
                  <a:lnTo>
                    <a:pt x="42925" y="39878"/>
                  </a:lnTo>
                  <a:lnTo>
                    <a:pt x="51180" y="29083"/>
                  </a:lnTo>
                  <a:lnTo>
                    <a:pt x="54228" y="16764"/>
                  </a:lnTo>
                  <a:lnTo>
                    <a:pt x="51180" y="7112"/>
                  </a:lnTo>
                  <a:lnTo>
                    <a:pt x="42925" y="2159"/>
                  </a:lnTo>
                  <a:lnTo>
                    <a:pt x="31369" y="254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67016" y="4608614"/>
              <a:ext cx="1118870" cy="441959"/>
            </a:xfrm>
            <a:custGeom>
              <a:avLst/>
              <a:gdLst/>
              <a:ahLst/>
              <a:cxnLst/>
              <a:rect l="l" t="t" r="r" b="b"/>
              <a:pathLst>
                <a:path w="1118870" h="441960">
                  <a:moveTo>
                    <a:pt x="0" y="441921"/>
                  </a:moveTo>
                  <a:lnTo>
                    <a:pt x="1118362" y="441921"/>
                  </a:lnTo>
                  <a:lnTo>
                    <a:pt x="1118362" y="0"/>
                  </a:lnTo>
                  <a:lnTo>
                    <a:pt x="0" y="0"/>
                  </a:lnTo>
                  <a:lnTo>
                    <a:pt x="0" y="441921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571358" y="4627245"/>
            <a:ext cx="71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Times New Roman"/>
                <a:cs typeface="Times New Roman"/>
              </a:rPr>
              <a:t>Legislative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99350" y="4797044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642040" y="4591786"/>
            <a:ext cx="1261745" cy="475615"/>
            <a:chOff x="4642040" y="4591786"/>
            <a:chExt cx="1261745" cy="475615"/>
          </a:xfrm>
        </p:grpSpPr>
        <p:sp>
          <p:nvSpPr>
            <p:cNvPr id="73" name="object 73"/>
            <p:cNvSpPr/>
            <p:nvPr/>
          </p:nvSpPr>
          <p:spPr>
            <a:xfrm>
              <a:off x="4658868" y="4608576"/>
              <a:ext cx="1227963" cy="4419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36464" y="4796028"/>
              <a:ext cx="54610" cy="50800"/>
            </a:xfrm>
            <a:custGeom>
              <a:avLst/>
              <a:gdLst/>
              <a:ahLst/>
              <a:cxnLst/>
              <a:rect l="l" t="t" r="r" b="b"/>
              <a:pathLst>
                <a:path w="54610" h="50800">
                  <a:moveTo>
                    <a:pt x="1803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53" y="29083"/>
                  </a:lnTo>
                  <a:lnTo>
                    <a:pt x="2286" y="39878"/>
                  </a:lnTo>
                  <a:lnTo>
                    <a:pt x="7620" y="47371"/>
                  </a:lnTo>
                  <a:lnTo>
                    <a:pt x="18034" y="50292"/>
                  </a:lnTo>
                  <a:lnTo>
                    <a:pt x="31369" y="47371"/>
                  </a:lnTo>
                  <a:lnTo>
                    <a:pt x="42925" y="39878"/>
                  </a:lnTo>
                  <a:lnTo>
                    <a:pt x="51181" y="29083"/>
                  </a:lnTo>
                  <a:lnTo>
                    <a:pt x="54228" y="16764"/>
                  </a:lnTo>
                  <a:lnTo>
                    <a:pt x="51181" y="7112"/>
                  </a:lnTo>
                  <a:lnTo>
                    <a:pt x="42925" y="2159"/>
                  </a:lnTo>
                  <a:lnTo>
                    <a:pt x="31369" y="25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58868" y="4608614"/>
              <a:ext cx="1228090" cy="441959"/>
            </a:xfrm>
            <a:custGeom>
              <a:avLst/>
              <a:gdLst/>
              <a:ahLst/>
              <a:cxnLst/>
              <a:rect l="l" t="t" r="r" b="b"/>
              <a:pathLst>
                <a:path w="1228089" h="441960">
                  <a:moveTo>
                    <a:pt x="0" y="441921"/>
                  </a:moveTo>
                  <a:lnTo>
                    <a:pt x="1228013" y="441921"/>
                  </a:lnTo>
                  <a:lnTo>
                    <a:pt x="1228013" y="0"/>
                  </a:lnTo>
                  <a:lnTo>
                    <a:pt x="0" y="0"/>
                  </a:lnTo>
                  <a:lnTo>
                    <a:pt x="0" y="441921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736338" y="4627245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26889" y="4797044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13640" y="4591786"/>
            <a:ext cx="1172210" cy="475615"/>
            <a:chOff x="6013640" y="4591786"/>
            <a:chExt cx="1172210" cy="475615"/>
          </a:xfrm>
        </p:grpSpPr>
        <p:sp>
          <p:nvSpPr>
            <p:cNvPr id="79" name="object 79"/>
            <p:cNvSpPr/>
            <p:nvPr/>
          </p:nvSpPr>
          <p:spPr>
            <a:xfrm>
              <a:off x="6030468" y="4608576"/>
              <a:ext cx="1138555" cy="441959"/>
            </a:xfrm>
            <a:custGeom>
              <a:avLst/>
              <a:gdLst/>
              <a:ahLst/>
              <a:cxnLst/>
              <a:rect l="l" t="t" r="r" b="b"/>
              <a:pathLst>
                <a:path w="1138554" h="441960">
                  <a:moveTo>
                    <a:pt x="1138428" y="68961"/>
                  </a:moveTo>
                  <a:lnTo>
                    <a:pt x="1114171" y="0"/>
                  </a:lnTo>
                  <a:lnTo>
                    <a:pt x="5842" y="0"/>
                  </a:lnTo>
                  <a:lnTo>
                    <a:pt x="0" y="14351"/>
                  </a:lnTo>
                  <a:lnTo>
                    <a:pt x="0" y="402336"/>
                  </a:lnTo>
                  <a:lnTo>
                    <a:pt x="11049" y="430530"/>
                  </a:lnTo>
                  <a:lnTo>
                    <a:pt x="16637" y="441960"/>
                  </a:lnTo>
                  <a:lnTo>
                    <a:pt x="1103376" y="441960"/>
                  </a:lnTo>
                  <a:lnTo>
                    <a:pt x="1108964" y="430530"/>
                  </a:lnTo>
                  <a:lnTo>
                    <a:pt x="1125601" y="388112"/>
                  </a:lnTo>
                  <a:lnTo>
                    <a:pt x="1138428" y="345567"/>
                  </a:lnTo>
                  <a:lnTo>
                    <a:pt x="1138428" y="68961"/>
                  </a:lnTo>
                  <a:close/>
                </a:path>
                <a:path w="1138554" h="441960">
                  <a:moveTo>
                    <a:pt x="1138428" y="0"/>
                  </a:moveTo>
                  <a:lnTo>
                    <a:pt x="1114171" y="0"/>
                  </a:lnTo>
                  <a:lnTo>
                    <a:pt x="1125601" y="28067"/>
                  </a:lnTo>
                  <a:lnTo>
                    <a:pt x="1138428" y="68961"/>
                  </a:lnTo>
                  <a:lnTo>
                    <a:pt x="1138428" y="0"/>
                  </a:lnTo>
                  <a:close/>
                </a:path>
              </a:pathLst>
            </a:custGeom>
            <a:solidFill>
              <a:srgbClr val="D2E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30468" y="4608576"/>
              <a:ext cx="1120139" cy="4419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73012" y="4796028"/>
              <a:ext cx="54610" cy="50800"/>
            </a:xfrm>
            <a:custGeom>
              <a:avLst/>
              <a:gdLst/>
              <a:ahLst/>
              <a:cxnLst/>
              <a:rect l="l" t="t" r="r" b="b"/>
              <a:pathLst>
                <a:path w="54609" h="50800">
                  <a:moveTo>
                    <a:pt x="1803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54" y="29083"/>
                  </a:lnTo>
                  <a:lnTo>
                    <a:pt x="2286" y="39878"/>
                  </a:lnTo>
                  <a:lnTo>
                    <a:pt x="7620" y="47371"/>
                  </a:lnTo>
                  <a:lnTo>
                    <a:pt x="18034" y="50292"/>
                  </a:lnTo>
                  <a:lnTo>
                    <a:pt x="31369" y="47371"/>
                  </a:lnTo>
                  <a:lnTo>
                    <a:pt x="42926" y="39878"/>
                  </a:lnTo>
                  <a:lnTo>
                    <a:pt x="51181" y="29083"/>
                  </a:lnTo>
                  <a:lnTo>
                    <a:pt x="54229" y="16764"/>
                  </a:lnTo>
                  <a:lnTo>
                    <a:pt x="51181" y="7112"/>
                  </a:lnTo>
                  <a:lnTo>
                    <a:pt x="42926" y="2159"/>
                  </a:lnTo>
                  <a:lnTo>
                    <a:pt x="31369" y="25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30468" y="4608614"/>
              <a:ext cx="1138555" cy="441959"/>
            </a:xfrm>
            <a:custGeom>
              <a:avLst/>
              <a:gdLst/>
              <a:ahLst/>
              <a:cxnLst/>
              <a:rect l="l" t="t" r="r" b="b"/>
              <a:pathLst>
                <a:path w="1138554" h="441960">
                  <a:moveTo>
                    <a:pt x="0" y="441921"/>
                  </a:moveTo>
                  <a:lnTo>
                    <a:pt x="1138402" y="441921"/>
                  </a:lnTo>
                  <a:lnTo>
                    <a:pt x="1138402" y="0"/>
                  </a:lnTo>
                  <a:lnTo>
                    <a:pt x="0" y="0"/>
                  </a:lnTo>
                  <a:lnTo>
                    <a:pt x="0" y="441921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271386" y="4627245"/>
            <a:ext cx="661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62802" y="4797044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378644" y="4591786"/>
            <a:ext cx="1152525" cy="475615"/>
            <a:chOff x="3378644" y="4591786"/>
            <a:chExt cx="1152525" cy="475615"/>
          </a:xfrm>
        </p:grpSpPr>
        <p:sp>
          <p:nvSpPr>
            <p:cNvPr id="86" name="object 86"/>
            <p:cNvSpPr/>
            <p:nvPr/>
          </p:nvSpPr>
          <p:spPr>
            <a:xfrm>
              <a:off x="3395472" y="4608576"/>
              <a:ext cx="1118615" cy="4419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18204" y="4796028"/>
              <a:ext cx="54610" cy="50800"/>
            </a:xfrm>
            <a:custGeom>
              <a:avLst/>
              <a:gdLst/>
              <a:ahLst/>
              <a:cxnLst/>
              <a:rect l="l" t="t" r="r" b="b"/>
              <a:pathLst>
                <a:path w="54610" h="50800">
                  <a:moveTo>
                    <a:pt x="1803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54" y="29083"/>
                  </a:lnTo>
                  <a:lnTo>
                    <a:pt x="2286" y="39878"/>
                  </a:lnTo>
                  <a:lnTo>
                    <a:pt x="7620" y="47371"/>
                  </a:lnTo>
                  <a:lnTo>
                    <a:pt x="18034" y="50292"/>
                  </a:lnTo>
                  <a:lnTo>
                    <a:pt x="31369" y="47371"/>
                  </a:lnTo>
                  <a:lnTo>
                    <a:pt x="42925" y="39878"/>
                  </a:lnTo>
                  <a:lnTo>
                    <a:pt x="51181" y="29083"/>
                  </a:lnTo>
                  <a:lnTo>
                    <a:pt x="54229" y="16764"/>
                  </a:lnTo>
                  <a:lnTo>
                    <a:pt x="51181" y="7112"/>
                  </a:lnTo>
                  <a:lnTo>
                    <a:pt x="42925" y="2159"/>
                  </a:lnTo>
                  <a:lnTo>
                    <a:pt x="31369" y="25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95472" y="4608614"/>
              <a:ext cx="1118870" cy="441959"/>
            </a:xfrm>
            <a:custGeom>
              <a:avLst/>
              <a:gdLst/>
              <a:ahLst/>
              <a:cxnLst/>
              <a:rect l="l" t="t" r="r" b="b"/>
              <a:pathLst>
                <a:path w="1118870" h="441960">
                  <a:moveTo>
                    <a:pt x="0" y="441921"/>
                  </a:moveTo>
                  <a:lnTo>
                    <a:pt x="1118362" y="441921"/>
                  </a:lnTo>
                  <a:lnTo>
                    <a:pt x="1118362" y="0"/>
                  </a:lnTo>
                  <a:lnTo>
                    <a:pt x="0" y="0"/>
                  </a:lnTo>
                  <a:lnTo>
                    <a:pt x="0" y="441921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670808" y="4627245"/>
            <a:ext cx="567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liv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26282" y="4797044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350188" y="5561012"/>
            <a:ext cx="1152525" cy="458470"/>
            <a:chOff x="7350188" y="5561012"/>
            <a:chExt cx="1152525" cy="458470"/>
          </a:xfrm>
        </p:grpSpPr>
        <p:sp>
          <p:nvSpPr>
            <p:cNvPr id="92" name="object 92"/>
            <p:cNvSpPr/>
            <p:nvPr/>
          </p:nvSpPr>
          <p:spPr>
            <a:xfrm>
              <a:off x="7367016" y="5577840"/>
              <a:ext cx="1118616" cy="4251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889748" y="5765291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09" h="52070">
                  <a:moveTo>
                    <a:pt x="18033" y="0"/>
                  </a:moveTo>
                  <a:lnTo>
                    <a:pt x="0" y="0"/>
                  </a:lnTo>
                  <a:lnTo>
                    <a:pt x="0" y="17056"/>
                  </a:lnTo>
                  <a:lnTo>
                    <a:pt x="253" y="29654"/>
                  </a:lnTo>
                  <a:lnTo>
                    <a:pt x="2285" y="40728"/>
                  </a:lnTo>
                  <a:lnTo>
                    <a:pt x="7620" y="48590"/>
                  </a:lnTo>
                  <a:lnTo>
                    <a:pt x="18033" y="51587"/>
                  </a:lnTo>
                  <a:lnTo>
                    <a:pt x="31369" y="48590"/>
                  </a:lnTo>
                  <a:lnTo>
                    <a:pt x="42925" y="40728"/>
                  </a:lnTo>
                  <a:lnTo>
                    <a:pt x="51180" y="29654"/>
                  </a:lnTo>
                  <a:lnTo>
                    <a:pt x="54228" y="17056"/>
                  </a:lnTo>
                  <a:lnTo>
                    <a:pt x="51180" y="7188"/>
                  </a:lnTo>
                  <a:lnTo>
                    <a:pt x="42925" y="2133"/>
                  </a:lnTo>
                  <a:lnTo>
                    <a:pt x="31369" y="266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67016" y="5577840"/>
              <a:ext cx="1118870" cy="424815"/>
            </a:xfrm>
            <a:custGeom>
              <a:avLst/>
              <a:gdLst/>
              <a:ahLst/>
              <a:cxnLst/>
              <a:rect l="l" t="t" r="r" b="b"/>
              <a:pathLst>
                <a:path w="1118870" h="424814">
                  <a:moveTo>
                    <a:pt x="0" y="424738"/>
                  </a:moveTo>
                  <a:lnTo>
                    <a:pt x="1118362" y="424738"/>
                  </a:lnTo>
                  <a:lnTo>
                    <a:pt x="1118362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715757" y="5579465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afe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499350" y="5749238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013640" y="5561012"/>
            <a:ext cx="1172210" cy="458470"/>
            <a:chOff x="6013640" y="5561012"/>
            <a:chExt cx="1172210" cy="458470"/>
          </a:xfrm>
        </p:grpSpPr>
        <p:sp>
          <p:nvSpPr>
            <p:cNvPr id="98" name="object 98"/>
            <p:cNvSpPr/>
            <p:nvPr/>
          </p:nvSpPr>
          <p:spPr>
            <a:xfrm>
              <a:off x="6030468" y="5577839"/>
              <a:ext cx="1138555" cy="424815"/>
            </a:xfrm>
            <a:custGeom>
              <a:avLst/>
              <a:gdLst/>
              <a:ahLst/>
              <a:cxnLst/>
              <a:rect l="l" t="t" r="r" b="b"/>
              <a:pathLst>
                <a:path w="1138554" h="424814">
                  <a:moveTo>
                    <a:pt x="1138428" y="68986"/>
                  </a:moveTo>
                  <a:lnTo>
                    <a:pt x="1114171" y="0"/>
                  </a:lnTo>
                  <a:lnTo>
                    <a:pt x="5842" y="0"/>
                  </a:lnTo>
                  <a:lnTo>
                    <a:pt x="0" y="14439"/>
                  </a:lnTo>
                  <a:lnTo>
                    <a:pt x="0" y="393433"/>
                  </a:lnTo>
                  <a:lnTo>
                    <a:pt x="11049" y="420598"/>
                  </a:lnTo>
                  <a:lnTo>
                    <a:pt x="13208" y="424738"/>
                  </a:lnTo>
                  <a:lnTo>
                    <a:pt x="1106805" y="424738"/>
                  </a:lnTo>
                  <a:lnTo>
                    <a:pt x="1108964" y="420598"/>
                  </a:lnTo>
                  <a:lnTo>
                    <a:pt x="1125601" y="379704"/>
                  </a:lnTo>
                  <a:lnTo>
                    <a:pt x="1138428" y="338861"/>
                  </a:lnTo>
                  <a:lnTo>
                    <a:pt x="1138428" y="68986"/>
                  </a:lnTo>
                  <a:close/>
                </a:path>
                <a:path w="1138554" h="424814">
                  <a:moveTo>
                    <a:pt x="1138428" y="0"/>
                  </a:moveTo>
                  <a:lnTo>
                    <a:pt x="1114171" y="0"/>
                  </a:lnTo>
                  <a:lnTo>
                    <a:pt x="1125601" y="28168"/>
                  </a:lnTo>
                  <a:lnTo>
                    <a:pt x="1138428" y="68986"/>
                  </a:lnTo>
                  <a:lnTo>
                    <a:pt x="1138428" y="0"/>
                  </a:lnTo>
                  <a:close/>
                </a:path>
              </a:pathLst>
            </a:custGeom>
            <a:solidFill>
              <a:srgbClr val="D2E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030468" y="5577840"/>
              <a:ext cx="1120139" cy="4251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573012" y="5765291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09" h="52070">
                  <a:moveTo>
                    <a:pt x="18034" y="0"/>
                  </a:moveTo>
                  <a:lnTo>
                    <a:pt x="0" y="0"/>
                  </a:lnTo>
                  <a:lnTo>
                    <a:pt x="0" y="17056"/>
                  </a:lnTo>
                  <a:lnTo>
                    <a:pt x="254" y="29654"/>
                  </a:lnTo>
                  <a:lnTo>
                    <a:pt x="2286" y="40728"/>
                  </a:lnTo>
                  <a:lnTo>
                    <a:pt x="7620" y="48590"/>
                  </a:lnTo>
                  <a:lnTo>
                    <a:pt x="18034" y="51587"/>
                  </a:lnTo>
                  <a:lnTo>
                    <a:pt x="31369" y="48590"/>
                  </a:lnTo>
                  <a:lnTo>
                    <a:pt x="42926" y="40728"/>
                  </a:lnTo>
                  <a:lnTo>
                    <a:pt x="51181" y="29654"/>
                  </a:lnTo>
                  <a:lnTo>
                    <a:pt x="54229" y="17056"/>
                  </a:lnTo>
                  <a:lnTo>
                    <a:pt x="51181" y="7188"/>
                  </a:lnTo>
                  <a:lnTo>
                    <a:pt x="42926" y="2133"/>
                  </a:lnTo>
                  <a:lnTo>
                    <a:pt x="31369" y="266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030468" y="5577840"/>
              <a:ext cx="1138555" cy="424815"/>
            </a:xfrm>
            <a:custGeom>
              <a:avLst/>
              <a:gdLst/>
              <a:ahLst/>
              <a:cxnLst/>
              <a:rect l="l" t="t" r="r" b="b"/>
              <a:pathLst>
                <a:path w="1138554" h="424814">
                  <a:moveTo>
                    <a:pt x="0" y="424738"/>
                  </a:moveTo>
                  <a:lnTo>
                    <a:pt x="1138402" y="424738"/>
                  </a:lnTo>
                  <a:lnTo>
                    <a:pt x="1138402" y="0"/>
                  </a:lnTo>
                  <a:lnTo>
                    <a:pt x="0" y="0"/>
                  </a:lnTo>
                  <a:lnTo>
                    <a:pt x="0" y="424738"/>
                  </a:lnTo>
                  <a:close/>
                </a:path>
              </a:pathLst>
            </a:custGeom>
            <a:ln w="3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6343269" y="5579465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Times New Roman"/>
                <a:cs typeface="Times New Roman"/>
              </a:rPr>
              <a:t>P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spc="-60" dirty="0">
                <a:latin typeface="Times New Roman"/>
                <a:cs typeface="Times New Roman"/>
              </a:rPr>
              <a:t>i</a:t>
            </a:r>
            <a:r>
              <a:rPr sz="1200" spc="105" dirty="0">
                <a:latin typeface="Times New Roman"/>
                <a:cs typeface="Times New Roman"/>
              </a:rPr>
              <a:t>v</a:t>
            </a:r>
            <a:r>
              <a:rPr sz="1200" spc="30" dirty="0">
                <a:latin typeface="Times New Roman"/>
                <a:cs typeface="Times New Roman"/>
              </a:rPr>
              <a:t>acy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62802" y="5749238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601404" y="2670035"/>
            <a:ext cx="1172210" cy="460375"/>
            <a:chOff x="2601404" y="2670035"/>
            <a:chExt cx="1172210" cy="460375"/>
          </a:xfrm>
        </p:grpSpPr>
        <p:sp>
          <p:nvSpPr>
            <p:cNvPr id="105" name="object 105"/>
            <p:cNvSpPr/>
            <p:nvPr/>
          </p:nvSpPr>
          <p:spPr>
            <a:xfrm>
              <a:off x="2618232" y="2686811"/>
              <a:ext cx="1138555" cy="426720"/>
            </a:xfrm>
            <a:custGeom>
              <a:avLst/>
              <a:gdLst/>
              <a:ahLst/>
              <a:cxnLst/>
              <a:rect l="l" t="t" r="r" b="b"/>
              <a:pathLst>
                <a:path w="1138554" h="426719">
                  <a:moveTo>
                    <a:pt x="1138174" y="340487"/>
                  </a:moveTo>
                  <a:lnTo>
                    <a:pt x="1114044" y="0"/>
                  </a:lnTo>
                  <a:lnTo>
                    <a:pt x="6223" y="0"/>
                  </a:lnTo>
                  <a:lnTo>
                    <a:pt x="0" y="15494"/>
                  </a:lnTo>
                  <a:lnTo>
                    <a:pt x="0" y="394081"/>
                  </a:lnTo>
                  <a:lnTo>
                    <a:pt x="11430" y="422148"/>
                  </a:lnTo>
                  <a:lnTo>
                    <a:pt x="13716" y="426720"/>
                  </a:lnTo>
                  <a:lnTo>
                    <a:pt x="1106678" y="426720"/>
                  </a:lnTo>
                  <a:lnTo>
                    <a:pt x="1108837" y="422148"/>
                  </a:lnTo>
                  <a:lnTo>
                    <a:pt x="1125474" y="381127"/>
                  </a:lnTo>
                  <a:lnTo>
                    <a:pt x="1138174" y="340487"/>
                  </a:lnTo>
                  <a:close/>
                </a:path>
                <a:path w="1138554" h="426719">
                  <a:moveTo>
                    <a:pt x="1138174" y="0"/>
                  </a:moveTo>
                  <a:lnTo>
                    <a:pt x="1114044" y="0"/>
                  </a:lnTo>
                  <a:lnTo>
                    <a:pt x="1125474" y="28321"/>
                  </a:lnTo>
                  <a:lnTo>
                    <a:pt x="1138174" y="69088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D2E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18232" y="2686811"/>
              <a:ext cx="1120140" cy="4267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59252" y="2874263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4" h="52069">
                  <a:moveTo>
                    <a:pt x="18034" y="0"/>
                  </a:moveTo>
                  <a:lnTo>
                    <a:pt x="0" y="0"/>
                  </a:lnTo>
                  <a:lnTo>
                    <a:pt x="0" y="17018"/>
                  </a:lnTo>
                  <a:lnTo>
                    <a:pt x="254" y="29718"/>
                  </a:lnTo>
                  <a:lnTo>
                    <a:pt x="2286" y="40766"/>
                  </a:lnTo>
                  <a:lnTo>
                    <a:pt x="7620" y="48513"/>
                  </a:lnTo>
                  <a:lnTo>
                    <a:pt x="18034" y="51562"/>
                  </a:lnTo>
                  <a:lnTo>
                    <a:pt x="31750" y="48513"/>
                  </a:lnTo>
                  <a:lnTo>
                    <a:pt x="43434" y="40766"/>
                  </a:lnTo>
                  <a:lnTo>
                    <a:pt x="51689" y="29718"/>
                  </a:lnTo>
                  <a:lnTo>
                    <a:pt x="54864" y="17018"/>
                  </a:lnTo>
                  <a:lnTo>
                    <a:pt x="51689" y="7238"/>
                  </a:lnTo>
                  <a:lnTo>
                    <a:pt x="43434" y="2159"/>
                  </a:lnTo>
                  <a:lnTo>
                    <a:pt x="31750" y="253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618232" y="2686862"/>
              <a:ext cx="1138555" cy="426720"/>
            </a:xfrm>
            <a:custGeom>
              <a:avLst/>
              <a:gdLst/>
              <a:ahLst/>
              <a:cxnLst/>
              <a:rect l="l" t="t" r="r" b="b"/>
              <a:pathLst>
                <a:path w="1138554" h="426719">
                  <a:moveTo>
                    <a:pt x="0" y="426669"/>
                  </a:moveTo>
                  <a:lnTo>
                    <a:pt x="1138212" y="426669"/>
                  </a:lnTo>
                  <a:lnTo>
                    <a:pt x="1138212" y="0"/>
                  </a:lnTo>
                  <a:lnTo>
                    <a:pt x="0" y="0"/>
                  </a:lnTo>
                  <a:lnTo>
                    <a:pt x="0" y="426669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930779" y="2688463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Times New Roman"/>
                <a:cs typeface="Times New Roman"/>
              </a:rPr>
              <a:t>P</a:t>
            </a:r>
            <a:r>
              <a:rPr sz="1200" spc="-125" dirty="0">
                <a:latin typeface="Times New Roman"/>
                <a:cs typeface="Times New Roman"/>
              </a:rPr>
              <a:t>r</a:t>
            </a:r>
            <a:r>
              <a:rPr sz="1200" spc="95" dirty="0">
                <a:latin typeface="Times New Roman"/>
                <a:cs typeface="Times New Roman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d</a:t>
            </a:r>
            <a:r>
              <a:rPr sz="1200" spc="95" dirty="0">
                <a:latin typeface="Times New Roman"/>
                <a:cs typeface="Times New Roman"/>
              </a:rPr>
              <a:t>u</a:t>
            </a:r>
            <a:r>
              <a:rPr sz="1200" spc="-11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750057" y="2858515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4695380" y="2670035"/>
            <a:ext cx="1153795" cy="460375"/>
            <a:chOff x="4695380" y="2670035"/>
            <a:chExt cx="1153795" cy="460375"/>
          </a:xfrm>
        </p:grpSpPr>
        <p:sp>
          <p:nvSpPr>
            <p:cNvPr id="112" name="object 112"/>
            <p:cNvSpPr/>
            <p:nvPr/>
          </p:nvSpPr>
          <p:spPr>
            <a:xfrm>
              <a:off x="4712207" y="2686811"/>
              <a:ext cx="1120139" cy="4267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36463" y="2874263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10" h="52069">
                  <a:moveTo>
                    <a:pt x="18034" y="0"/>
                  </a:moveTo>
                  <a:lnTo>
                    <a:pt x="0" y="0"/>
                  </a:lnTo>
                  <a:lnTo>
                    <a:pt x="0" y="17018"/>
                  </a:lnTo>
                  <a:lnTo>
                    <a:pt x="253" y="29718"/>
                  </a:lnTo>
                  <a:lnTo>
                    <a:pt x="2286" y="40766"/>
                  </a:lnTo>
                  <a:lnTo>
                    <a:pt x="7620" y="48513"/>
                  </a:lnTo>
                  <a:lnTo>
                    <a:pt x="18034" y="51562"/>
                  </a:lnTo>
                  <a:lnTo>
                    <a:pt x="31369" y="48513"/>
                  </a:lnTo>
                  <a:lnTo>
                    <a:pt x="42925" y="40766"/>
                  </a:lnTo>
                  <a:lnTo>
                    <a:pt x="51181" y="29718"/>
                  </a:lnTo>
                  <a:lnTo>
                    <a:pt x="54228" y="17018"/>
                  </a:lnTo>
                  <a:lnTo>
                    <a:pt x="51181" y="7238"/>
                  </a:lnTo>
                  <a:lnTo>
                    <a:pt x="42925" y="2159"/>
                  </a:lnTo>
                  <a:lnTo>
                    <a:pt x="31369" y="253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712207" y="2686862"/>
              <a:ext cx="1120140" cy="426720"/>
            </a:xfrm>
            <a:custGeom>
              <a:avLst/>
              <a:gdLst/>
              <a:ahLst/>
              <a:cxnLst/>
              <a:rect l="l" t="t" r="r" b="b"/>
              <a:pathLst>
                <a:path w="1120139" h="426719">
                  <a:moveTo>
                    <a:pt x="0" y="426669"/>
                  </a:moveTo>
                  <a:lnTo>
                    <a:pt x="1119886" y="426669"/>
                  </a:lnTo>
                  <a:lnTo>
                    <a:pt x="1119886" y="0"/>
                  </a:lnTo>
                  <a:lnTo>
                    <a:pt x="0" y="0"/>
                  </a:lnTo>
                  <a:lnTo>
                    <a:pt x="0" y="426669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772405" y="2688463"/>
            <a:ext cx="9759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21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ganizational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826889" y="2858515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790880" y="2670035"/>
            <a:ext cx="1152525" cy="460375"/>
            <a:chOff x="6790880" y="2670035"/>
            <a:chExt cx="1152525" cy="460375"/>
          </a:xfrm>
        </p:grpSpPr>
        <p:sp>
          <p:nvSpPr>
            <p:cNvPr id="118" name="object 118"/>
            <p:cNvSpPr/>
            <p:nvPr/>
          </p:nvSpPr>
          <p:spPr>
            <a:xfrm>
              <a:off x="6807708" y="2686811"/>
              <a:ext cx="1118616" cy="4267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30440" y="2874263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09" h="52069">
                  <a:moveTo>
                    <a:pt x="18033" y="0"/>
                  </a:moveTo>
                  <a:lnTo>
                    <a:pt x="0" y="0"/>
                  </a:lnTo>
                  <a:lnTo>
                    <a:pt x="0" y="17018"/>
                  </a:lnTo>
                  <a:lnTo>
                    <a:pt x="253" y="29718"/>
                  </a:lnTo>
                  <a:lnTo>
                    <a:pt x="2285" y="40766"/>
                  </a:lnTo>
                  <a:lnTo>
                    <a:pt x="7619" y="48513"/>
                  </a:lnTo>
                  <a:lnTo>
                    <a:pt x="18033" y="51562"/>
                  </a:lnTo>
                  <a:lnTo>
                    <a:pt x="31368" y="48513"/>
                  </a:lnTo>
                  <a:lnTo>
                    <a:pt x="42925" y="40766"/>
                  </a:lnTo>
                  <a:lnTo>
                    <a:pt x="51180" y="29718"/>
                  </a:lnTo>
                  <a:lnTo>
                    <a:pt x="54228" y="17018"/>
                  </a:lnTo>
                  <a:lnTo>
                    <a:pt x="51180" y="7238"/>
                  </a:lnTo>
                  <a:lnTo>
                    <a:pt x="42925" y="2159"/>
                  </a:lnTo>
                  <a:lnTo>
                    <a:pt x="31368" y="253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07708" y="2686862"/>
              <a:ext cx="1118870" cy="426720"/>
            </a:xfrm>
            <a:custGeom>
              <a:avLst/>
              <a:gdLst/>
              <a:ahLst/>
              <a:cxnLst/>
              <a:rect l="l" t="t" r="r" b="b"/>
              <a:pathLst>
                <a:path w="1118870" h="426719">
                  <a:moveTo>
                    <a:pt x="0" y="426669"/>
                  </a:moveTo>
                  <a:lnTo>
                    <a:pt x="1118361" y="426669"/>
                  </a:lnTo>
                  <a:lnTo>
                    <a:pt x="1118361" y="0"/>
                  </a:lnTo>
                  <a:lnTo>
                    <a:pt x="0" y="0"/>
                  </a:lnTo>
                  <a:lnTo>
                    <a:pt x="0" y="426669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083932" y="2688463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latin typeface="Times New Roman"/>
                <a:cs typeface="Times New Roman"/>
              </a:rPr>
              <a:t>External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939533" y="2858515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4660391" y="1702346"/>
            <a:ext cx="1207135" cy="475615"/>
            <a:chOff x="4660391" y="1702346"/>
            <a:chExt cx="1207135" cy="475615"/>
          </a:xfrm>
        </p:grpSpPr>
        <p:sp>
          <p:nvSpPr>
            <p:cNvPr id="124" name="object 124"/>
            <p:cNvSpPr/>
            <p:nvPr/>
          </p:nvSpPr>
          <p:spPr>
            <a:xfrm>
              <a:off x="4677155" y="1719071"/>
              <a:ext cx="1173479" cy="4419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36463" y="1904999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10" h="51435">
                  <a:moveTo>
                    <a:pt x="18034" y="0"/>
                  </a:moveTo>
                  <a:lnTo>
                    <a:pt x="0" y="0"/>
                  </a:lnTo>
                  <a:lnTo>
                    <a:pt x="0" y="17017"/>
                  </a:lnTo>
                  <a:lnTo>
                    <a:pt x="253" y="29717"/>
                  </a:lnTo>
                  <a:lnTo>
                    <a:pt x="2286" y="40639"/>
                  </a:lnTo>
                  <a:lnTo>
                    <a:pt x="7620" y="48387"/>
                  </a:lnTo>
                  <a:lnTo>
                    <a:pt x="18034" y="51308"/>
                  </a:lnTo>
                  <a:lnTo>
                    <a:pt x="31369" y="48387"/>
                  </a:lnTo>
                  <a:lnTo>
                    <a:pt x="42925" y="40639"/>
                  </a:lnTo>
                  <a:lnTo>
                    <a:pt x="51181" y="29717"/>
                  </a:lnTo>
                  <a:lnTo>
                    <a:pt x="54228" y="17017"/>
                  </a:lnTo>
                  <a:lnTo>
                    <a:pt x="51181" y="7238"/>
                  </a:lnTo>
                  <a:lnTo>
                    <a:pt x="42925" y="2159"/>
                  </a:lnTo>
                  <a:lnTo>
                    <a:pt x="31369" y="253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677155" y="1719110"/>
              <a:ext cx="1173480" cy="441959"/>
            </a:xfrm>
            <a:custGeom>
              <a:avLst/>
              <a:gdLst/>
              <a:ahLst/>
              <a:cxnLst/>
              <a:rect l="l" t="t" r="r" b="b"/>
              <a:pathLst>
                <a:path w="1173479" h="441960">
                  <a:moveTo>
                    <a:pt x="0" y="441921"/>
                  </a:moveTo>
                  <a:lnTo>
                    <a:pt x="1173289" y="441921"/>
                  </a:lnTo>
                  <a:lnTo>
                    <a:pt x="1173289" y="0"/>
                  </a:lnTo>
                  <a:lnTo>
                    <a:pt x="0" y="0"/>
                  </a:lnTo>
                  <a:lnTo>
                    <a:pt x="0" y="441921"/>
                  </a:lnTo>
                  <a:close/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4754371" y="1717294"/>
            <a:ext cx="996315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5725" marR="5080" indent="-73660">
              <a:lnSpc>
                <a:spcPts val="1300"/>
              </a:lnSpc>
              <a:spcBef>
                <a:spcPts val="260"/>
              </a:spcBef>
            </a:pPr>
            <a:r>
              <a:rPr sz="1200" spc="-20" dirty="0">
                <a:latin typeface="Times New Roman"/>
                <a:cs typeface="Times New Roman"/>
              </a:rPr>
              <a:t>N</a:t>
            </a:r>
            <a:r>
              <a:rPr sz="1200" spc="105" dirty="0">
                <a:latin typeface="Times New Roman"/>
                <a:cs typeface="Times New Roman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-f</a:t>
            </a:r>
            <a:r>
              <a:rPr sz="1200" spc="95" dirty="0">
                <a:latin typeface="Times New Roman"/>
                <a:cs typeface="Times New Roman"/>
              </a:rPr>
              <a:t>u</a:t>
            </a:r>
            <a:r>
              <a:rPr sz="1200" spc="-4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c</a:t>
            </a:r>
            <a:r>
              <a:rPr sz="1200" spc="85" dirty="0">
                <a:latin typeface="Times New Roman"/>
                <a:cs typeface="Times New Roman"/>
              </a:rPr>
              <a:t>t</a:t>
            </a:r>
            <a:r>
              <a:rPr sz="1200" spc="-60" dirty="0">
                <a:latin typeface="Times New Roman"/>
                <a:cs typeface="Times New Roman"/>
              </a:rPr>
              <a:t>i</a:t>
            </a:r>
            <a:r>
              <a:rPr sz="1200" spc="105" dirty="0">
                <a:latin typeface="Times New Roman"/>
                <a:cs typeface="Times New Roman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 </a:t>
            </a:r>
            <a:r>
              <a:rPr sz="1200" spc="5" dirty="0">
                <a:latin typeface="Times New Roman"/>
                <a:cs typeface="Times New Roman"/>
              </a:rPr>
              <a:t>requir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ements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20242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86000"/>
            <a:ext cx="7208289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for users who aren’t expert of Software Fields</a:t>
            </a:r>
          </a:p>
          <a:p>
            <a:r>
              <a:rPr lang="en-US" dirty="0" smtClean="0"/>
              <a:t>Highlights the overview of the system without design description</a:t>
            </a:r>
          </a:p>
          <a:p>
            <a:r>
              <a:rPr lang="en-US" dirty="0" smtClean="0"/>
              <a:t>It specifies</a:t>
            </a:r>
          </a:p>
          <a:p>
            <a:pPr lvl="1"/>
            <a:r>
              <a:rPr lang="en-US" dirty="0" smtClean="0"/>
              <a:t>Functional requirement</a:t>
            </a:r>
          </a:p>
          <a:p>
            <a:pPr lvl="1"/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Quality </a:t>
            </a:r>
          </a:p>
          <a:p>
            <a:pPr lvl="1"/>
            <a:r>
              <a:rPr lang="en-US" dirty="0" smtClean="0"/>
              <a:t>External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362788"/>
            <a:ext cx="838962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Design</a:t>
            </a:r>
            <a:r>
              <a:rPr spc="-640" dirty="0"/>
              <a:t> </a:t>
            </a:r>
            <a:r>
              <a:rPr spc="-125" dirty="0"/>
              <a:t>and</a:t>
            </a:r>
            <a:r>
              <a:rPr spc="-325" dirty="0"/>
              <a:t> </a:t>
            </a:r>
            <a:r>
              <a:rPr spc="-229" dirty="0"/>
              <a:t>Implementation</a:t>
            </a:r>
            <a:r>
              <a:rPr spc="-420" dirty="0"/>
              <a:t> </a:t>
            </a:r>
            <a:r>
              <a:rPr spc="-265" dirty="0" smtClean="0"/>
              <a:t>Constraints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083" y="1615566"/>
            <a:ext cx="6459855" cy="2652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spc="15" dirty="0">
                <a:latin typeface="Arial"/>
                <a:cs typeface="Arial"/>
              </a:rPr>
              <a:t>They </a:t>
            </a:r>
            <a:r>
              <a:rPr sz="1800" spc="10" dirty="0">
                <a:latin typeface="Arial"/>
                <a:cs typeface="Arial"/>
              </a:rPr>
              <a:t>are development guidelines </a:t>
            </a:r>
            <a:r>
              <a:rPr sz="1800" spc="5" dirty="0">
                <a:latin typeface="Arial"/>
                <a:cs typeface="Arial"/>
              </a:rPr>
              <a:t>within which </a:t>
            </a:r>
            <a:r>
              <a:rPr sz="1800" spc="10" dirty="0">
                <a:latin typeface="Arial"/>
                <a:cs typeface="Arial"/>
              </a:rPr>
              <a:t>the designer  must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8E5F"/>
              </a:buClr>
              <a:buFont typeface="Wingdings"/>
              <a:buChar char=""/>
            </a:pPr>
            <a:endParaRPr sz="2150" dirty="0">
              <a:latin typeface="Arial"/>
              <a:cs typeface="Arial"/>
            </a:endParaRPr>
          </a:p>
          <a:p>
            <a:pPr marL="332740" marR="926465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spc="15" dirty="0">
                <a:latin typeface="Arial"/>
                <a:cs typeface="Arial"/>
              </a:rPr>
              <a:t>These requirements </a:t>
            </a:r>
            <a:r>
              <a:rPr sz="1800" spc="10" dirty="0">
                <a:latin typeface="Arial"/>
                <a:cs typeface="Arial"/>
              </a:rPr>
              <a:t>can seriously limit design </a:t>
            </a:r>
            <a:r>
              <a:rPr sz="1800" spc="5" dirty="0">
                <a:latin typeface="Arial"/>
                <a:cs typeface="Arial"/>
              </a:rPr>
              <a:t>and  </a:t>
            </a:r>
            <a:r>
              <a:rPr sz="1800" spc="15" dirty="0">
                <a:latin typeface="Arial"/>
                <a:cs typeface="Arial"/>
              </a:rPr>
              <a:t>implementation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options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1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spc="5" dirty="0">
                <a:latin typeface="Arial"/>
                <a:cs typeface="Arial"/>
              </a:rPr>
              <a:t>Can </a:t>
            </a:r>
            <a:r>
              <a:rPr sz="1800" spc="10" dirty="0">
                <a:latin typeface="Arial"/>
                <a:cs typeface="Arial"/>
              </a:rPr>
              <a:t>also have impact </a:t>
            </a:r>
            <a:r>
              <a:rPr sz="1800" spc="5" dirty="0">
                <a:latin typeface="Arial"/>
                <a:cs typeface="Arial"/>
              </a:rPr>
              <a:t>on </a:t>
            </a:r>
            <a:r>
              <a:rPr sz="1800" spc="10" dirty="0">
                <a:latin typeface="Arial"/>
                <a:cs typeface="Arial"/>
              </a:rPr>
              <a:t>human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resources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8E5F"/>
              </a:buClr>
              <a:buFont typeface="Wingdings"/>
              <a:buChar char=""/>
            </a:pPr>
            <a:endParaRPr sz="21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057400"/>
            <a:ext cx="76581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lang="en-US" spc="10" dirty="0">
                <a:latin typeface="Arial"/>
                <a:cs typeface="Arial"/>
              </a:rPr>
              <a:t>Example:</a:t>
            </a:r>
            <a:endParaRPr lang="en-US" dirty="0">
              <a:latin typeface="Arial"/>
              <a:cs typeface="Arial"/>
            </a:endParaRPr>
          </a:p>
          <a:p>
            <a:pPr marL="927100" lvl="1" indent="-229235">
              <a:lnSpc>
                <a:spcPct val="100000"/>
              </a:lnSpc>
              <a:spcBef>
                <a:spcPts val="35"/>
              </a:spcBef>
              <a:buClr>
                <a:srgbClr val="CC8E5F"/>
              </a:buClr>
              <a:buSzPct val="75000"/>
              <a:buFont typeface="Wingdings"/>
              <a:buChar char=""/>
              <a:tabLst>
                <a:tab pos="926465" algn="l"/>
                <a:tab pos="927735" algn="l"/>
              </a:tabLst>
            </a:pPr>
            <a:r>
              <a:rPr lang="en-US" sz="1200" spc="15" dirty="0">
                <a:latin typeface="Arial"/>
                <a:cs typeface="Arial"/>
              </a:rPr>
              <a:t>The system shall </a:t>
            </a:r>
            <a:r>
              <a:rPr lang="en-US" sz="1200" spc="10" dirty="0">
                <a:latin typeface="Arial"/>
                <a:cs typeface="Arial"/>
              </a:rPr>
              <a:t>be </a:t>
            </a:r>
            <a:r>
              <a:rPr lang="en-US" sz="1200" spc="15" dirty="0">
                <a:latin typeface="Arial"/>
                <a:cs typeface="Arial"/>
              </a:rPr>
              <a:t>developed using the </a:t>
            </a:r>
            <a:r>
              <a:rPr lang="en-US" sz="1200" b="1" spc="15" dirty="0">
                <a:latin typeface="Arial"/>
                <a:cs typeface="Arial"/>
              </a:rPr>
              <a:t>Microsoft </a:t>
            </a:r>
            <a:r>
              <a:rPr lang="en-US" sz="1200" b="1" spc="15" dirty="0" err="1">
                <a:latin typeface="Arial"/>
                <a:cs typeface="Arial"/>
              </a:rPr>
              <a:t>.Net</a:t>
            </a:r>
            <a:r>
              <a:rPr lang="en-US" sz="1200" b="1" spc="35" dirty="0">
                <a:latin typeface="Arial"/>
                <a:cs typeface="Arial"/>
              </a:rPr>
              <a:t> </a:t>
            </a:r>
            <a:r>
              <a:rPr lang="en-US" sz="1200" b="1" spc="15" dirty="0">
                <a:latin typeface="Arial"/>
                <a:cs typeface="Arial"/>
              </a:rPr>
              <a:t>platform</a:t>
            </a:r>
            <a:endParaRPr lang="en-US" sz="1200" dirty="0">
              <a:latin typeface="Arial"/>
              <a:cs typeface="Arial"/>
            </a:endParaRPr>
          </a:p>
          <a:p>
            <a:pPr marL="927100" lvl="1" indent="-229235">
              <a:lnSpc>
                <a:spcPct val="100000"/>
              </a:lnSpc>
              <a:spcBef>
                <a:spcPts val="400"/>
              </a:spcBef>
              <a:buClr>
                <a:srgbClr val="CC8E5F"/>
              </a:buClr>
              <a:buSzPct val="75000"/>
              <a:buFont typeface="Wingdings"/>
              <a:buChar char=""/>
              <a:tabLst>
                <a:tab pos="926465" algn="l"/>
                <a:tab pos="927735" algn="l"/>
              </a:tabLst>
            </a:pPr>
            <a:r>
              <a:rPr lang="en-US" sz="1200" spc="15" dirty="0">
                <a:latin typeface="Arial"/>
                <a:cs typeface="Arial"/>
              </a:rPr>
              <a:t>The system shall </a:t>
            </a:r>
            <a:r>
              <a:rPr lang="en-US" sz="1200" spc="10" dirty="0">
                <a:latin typeface="Arial"/>
                <a:cs typeface="Arial"/>
              </a:rPr>
              <a:t>be </a:t>
            </a:r>
            <a:r>
              <a:rPr lang="en-US" sz="1200" spc="15" dirty="0">
                <a:latin typeface="Arial"/>
                <a:cs typeface="Arial"/>
              </a:rPr>
              <a:t>developed using </a:t>
            </a:r>
            <a:r>
              <a:rPr lang="en-US" sz="1200" b="1" spc="15" dirty="0">
                <a:latin typeface="Arial"/>
                <a:cs typeface="Arial"/>
              </a:rPr>
              <a:t>open source </a:t>
            </a:r>
            <a:r>
              <a:rPr lang="en-US" sz="1200" b="1" spc="15" dirty="0" smtClean="0">
                <a:latin typeface="Arial"/>
                <a:cs typeface="Arial"/>
              </a:rPr>
              <a:t>tools  </a:t>
            </a:r>
            <a:r>
              <a:rPr lang="en-US" sz="1200" spc="15" dirty="0">
                <a:latin typeface="Arial"/>
                <a:cs typeface="Arial"/>
              </a:rPr>
              <a:t>and shall </a:t>
            </a:r>
            <a:r>
              <a:rPr lang="en-US" sz="1200" spc="10" dirty="0">
                <a:latin typeface="Arial"/>
                <a:cs typeface="Arial"/>
              </a:rPr>
              <a:t>run</a:t>
            </a:r>
            <a:r>
              <a:rPr lang="en-US" sz="1200" spc="65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on</a:t>
            </a:r>
            <a:endParaRPr lang="en-US" sz="1200" dirty="0">
              <a:latin typeface="Arial"/>
              <a:cs typeface="Arial"/>
            </a:endParaRPr>
          </a:p>
          <a:p>
            <a:pPr marL="988060">
              <a:lnSpc>
                <a:spcPct val="100000"/>
              </a:lnSpc>
              <a:spcBef>
                <a:spcPts val="395"/>
              </a:spcBef>
            </a:pPr>
            <a:r>
              <a:rPr lang="en-US" sz="1200" b="1" spc="15" dirty="0">
                <a:latin typeface="Arial"/>
                <a:cs typeface="Arial"/>
              </a:rPr>
              <a:t>Linux operating</a:t>
            </a:r>
            <a:r>
              <a:rPr lang="en-US" sz="1200" b="1" spc="30" dirty="0">
                <a:latin typeface="Arial"/>
                <a:cs typeface="Arial"/>
              </a:rPr>
              <a:t> </a:t>
            </a:r>
            <a:r>
              <a:rPr lang="en-US" sz="1200" b="1" spc="10" dirty="0">
                <a:latin typeface="Arial"/>
                <a:cs typeface="Arial"/>
              </a:rPr>
              <a:t>system</a:t>
            </a:r>
            <a:endParaRPr lang="en-US" sz="1200" dirty="0">
              <a:latin typeface="Arial"/>
              <a:cs typeface="Arial"/>
            </a:endParaRPr>
          </a:p>
          <a:p>
            <a:pPr marL="927100" lvl="1" indent="-229235">
              <a:lnSpc>
                <a:spcPct val="100000"/>
              </a:lnSpc>
              <a:spcBef>
                <a:spcPts val="409"/>
              </a:spcBef>
              <a:buClr>
                <a:srgbClr val="CC8E5F"/>
              </a:buClr>
              <a:buSzPct val="75000"/>
              <a:buFont typeface="Wingdings"/>
              <a:buChar char=""/>
              <a:tabLst>
                <a:tab pos="926465" algn="l"/>
                <a:tab pos="927735" algn="l"/>
              </a:tabLst>
            </a:pPr>
            <a:r>
              <a:rPr lang="en-US" sz="1200" spc="15" dirty="0">
                <a:latin typeface="Arial"/>
                <a:cs typeface="Arial"/>
              </a:rPr>
              <a:t>The System </a:t>
            </a:r>
            <a:r>
              <a:rPr lang="en-US" sz="1200" spc="10" dirty="0">
                <a:latin typeface="Arial"/>
                <a:cs typeface="Arial"/>
              </a:rPr>
              <a:t>should be </a:t>
            </a:r>
            <a:r>
              <a:rPr lang="en-US" sz="1200" spc="15" dirty="0">
                <a:latin typeface="Arial"/>
                <a:cs typeface="Arial"/>
              </a:rPr>
              <a:t>implemented using </a:t>
            </a:r>
            <a:r>
              <a:rPr lang="en-US" sz="1200" b="1" spc="-5" dirty="0" smtClean="0">
                <a:latin typeface="Arial"/>
                <a:cs typeface="Arial"/>
              </a:rPr>
              <a:t>C </a:t>
            </a:r>
            <a:r>
              <a:rPr lang="en-US" sz="1200" b="1" spc="15" dirty="0">
                <a:latin typeface="Arial"/>
                <a:cs typeface="Arial"/>
              </a:rPr>
              <a:t>sharp</a:t>
            </a:r>
            <a:r>
              <a:rPr lang="en-US" sz="1200" b="1" spc="85" dirty="0">
                <a:latin typeface="Arial"/>
                <a:cs typeface="Arial"/>
              </a:rPr>
              <a:t> </a:t>
            </a:r>
            <a:r>
              <a:rPr lang="en-US" sz="1200" b="1" spc="15" dirty="0">
                <a:latin typeface="Arial"/>
                <a:cs typeface="Arial"/>
              </a:rPr>
              <a:t>language</a:t>
            </a:r>
            <a:endParaRPr lang="en-US" sz="1200" dirty="0">
              <a:latin typeface="Arial"/>
              <a:cs typeface="Arial"/>
            </a:endParaRPr>
          </a:p>
          <a:p>
            <a:pPr marL="927100" lvl="1" indent="-229235">
              <a:lnSpc>
                <a:spcPts val="1405"/>
              </a:lnSpc>
              <a:spcBef>
                <a:spcPts val="395"/>
              </a:spcBef>
              <a:buClr>
                <a:srgbClr val="CC8E5F"/>
              </a:buClr>
              <a:buSzPct val="75000"/>
              <a:buFont typeface="Wingdings"/>
              <a:buChar char=""/>
              <a:tabLst>
                <a:tab pos="926465" algn="l"/>
                <a:tab pos="927735" algn="l"/>
              </a:tabLst>
            </a:pPr>
            <a:r>
              <a:rPr lang="en-US" sz="1200" spc="15" dirty="0">
                <a:latin typeface="Arial"/>
                <a:cs typeface="Arial"/>
              </a:rPr>
              <a:t>The software must fit into the memory </a:t>
            </a:r>
            <a:r>
              <a:rPr lang="en-US" sz="1200" spc="10" dirty="0">
                <a:latin typeface="Arial"/>
                <a:cs typeface="Arial"/>
              </a:rPr>
              <a:t>of </a:t>
            </a:r>
            <a:r>
              <a:rPr lang="en-US" sz="1200" spc="-5" dirty="0">
                <a:latin typeface="Arial"/>
                <a:cs typeface="Arial"/>
              </a:rPr>
              <a:t>a </a:t>
            </a:r>
            <a:r>
              <a:rPr lang="en-US" sz="1200" spc="15" dirty="0">
                <a:latin typeface="Arial"/>
                <a:cs typeface="Arial"/>
              </a:rPr>
              <a:t>512Kbyte</a:t>
            </a:r>
            <a:r>
              <a:rPr lang="en-US" sz="1200" spc="6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machine</a:t>
            </a:r>
            <a:r>
              <a:rPr lang="en-US" sz="1200" spc="15" dirty="0" smtClean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6019800" y="5105400"/>
            <a:ext cx="2761487" cy="150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4"/>
          <p:cNvGrpSpPr/>
          <p:nvPr/>
        </p:nvGrpSpPr>
        <p:grpSpPr>
          <a:xfrm>
            <a:off x="7049069" y="399300"/>
            <a:ext cx="2057400" cy="2607599"/>
            <a:chOff x="5791200" y="2590800"/>
            <a:chExt cx="3352800" cy="4249420"/>
          </a:xfrm>
        </p:grpSpPr>
        <p:sp>
          <p:nvSpPr>
            <p:cNvPr id="7" name="object 5"/>
            <p:cNvSpPr/>
            <p:nvPr/>
          </p:nvSpPr>
          <p:spPr>
            <a:xfrm>
              <a:off x="7019544" y="4114798"/>
              <a:ext cx="2124455" cy="2724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791200" y="2590800"/>
              <a:ext cx="3276600" cy="20497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09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from user requirement or expanded form of user requirement</a:t>
            </a:r>
          </a:p>
          <a:p>
            <a:r>
              <a:rPr lang="en-US" dirty="0" smtClean="0"/>
              <a:t>Used as input to designer so that they can prepare the SDD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981199"/>
            <a:ext cx="6286500" cy="39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5404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/>
              <a:t>Domain</a:t>
            </a:r>
            <a:r>
              <a:rPr sz="4400" spc="-770" dirty="0"/>
              <a:t> </a:t>
            </a:r>
            <a:r>
              <a:rPr sz="4400" spc="-265" dirty="0"/>
              <a:t>Requirements[8]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615566"/>
            <a:ext cx="25514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  <a:tab pos="1658620" algn="l"/>
                <a:tab pos="2144395" algn="l"/>
              </a:tabLst>
            </a:pP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20" dirty="0">
                <a:latin typeface="Arial"/>
                <a:cs typeface="Arial"/>
              </a:rPr>
              <a:t>equ</a:t>
            </a:r>
            <a:r>
              <a:rPr sz="1800" spc="25" dirty="0">
                <a:latin typeface="Arial"/>
                <a:cs typeface="Arial"/>
              </a:rPr>
              <a:t>i</a:t>
            </a:r>
            <a:r>
              <a:rPr sz="1800" spc="30" dirty="0">
                <a:latin typeface="Arial"/>
                <a:cs typeface="Arial"/>
              </a:rPr>
              <a:t>r</a:t>
            </a:r>
            <a:r>
              <a:rPr sz="1800" spc="2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m</a:t>
            </a:r>
            <a:r>
              <a:rPr sz="1800" spc="20" dirty="0">
                <a:latin typeface="Arial"/>
                <a:cs typeface="Arial"/>
              </a:rPr>
              <a:t>en</a:t>
            </a:r>
            <a:r>
              <a:rPr sz="1800" spc="3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35" dirty="0">
                <a:latin typeface="Arial"/>
                <a:cs typeface="Arial"/>
              </a:rPr>
              <a:t>t</a:t>
            </a:r>
            <a:r>
              <a:rPr sz="1800" spc="2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  </a:t>
            </a:r>
            <a:r>
              <a:rPr sz="1800" spc="15" dirty="0">
                <a:latin typeface="Arial"/>
                <a:cs typeface="Arial"/>
              </a:rPr>
              <a:t>and	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reflect 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domain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5444" y="1615566"/>
            <a:ext cx="4904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68375" algn="l"/>
                <a:tab pos="1444625" algn="l"/>
                <a:tab pos="2118995" algn="l"/>
                <a:tab pos="2921000" algn="l"/>
              </a:tabLst>
            </a:pPr>
            <a:r>
              <a:rPr sz="1800" spc="20" dirty="0">
                <a:latin typeface="Arial"/>
                <a:cs typeface="Arial"/>
              </a:rPr>
              <a:t>come	from		</a:t>
            </a:r>
            <a:r>
              <a:rPr sz="1800" spc="15" dirty="0">
                <a:latin typeface="Arial"/>
                <a:cs typeface="Arial"/>
              </a:rPr>
              <a:t>the	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domain  fundamental	characteristics </a:t>
            </a:r>
            <a:r>
              <a:rPr sz="1800" spc="10" dirty="0">
                <a:latin typeface="Arial"/>
                <a:cs typeface="Arial"/>
              </a:rPr>
              <a:t>of </a:t>
            </a:r>
            <a:r>
              <a:rPr sz="1800" spc="20" dirty="0">
                <a:latin typeface="Arial"/>
                <a:cs typeface="Arial"/>
              </a:rPr>
              <a:t>that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083" y="2755772"/>
            <a:ext cx="7524115" cy="245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spc="25" dirty="0">
                <a:latin typeface="Arial"/>
                <a:cs typeface="Arial"/>
              </a:rPr>
              <a:t>These </a:t>
            </a:r>
            <a:r>
              <a:rPr sz="1800" spc="15" dirty="0">
                <a:latin typeface="Arial"/>
                <a:cs typeface="Arial"/>
              </a:rPr>
              <a:t>can </a:t>
            </a:r>
            <a:r>
              <a:rPr sz="1800" spc="10" dirty="0">
                <a:latin typeface="Arial"/>
                <a:cs typeface="Arial"/>
              </a:rPr>
              <a:t>be </a:t>
            </a:r>
            <a:r>
              <a:rPr sz="1800" spc="20" dirty="0">
                <a:latin typeface="Arial"/>
                <a:cs typeface="Arial"/>
              </a:rPr>
              <a:t>both </a:t>
            </a:r>
            <a:r>
              <a:rPr sz="1800" spc="15" dirty="0">
                <a:latin typeface="Arial"/>
                <a:cs typeface="Arial"/>
              </a:rPr>
              <a:t>the </a:t>
            </a:r>
            <a:r>
              <a:rPr sz="1800" spc="25" dirty="0">
                <a:latin typeface="Arial"/>
                <a:cs typeface="Arial"/>
              </a:rPr>
              <a:t>functional </a:t>
            </a:r>
            <a:r>
              <a:rPr sz="1800" spc="10" dirty="0">
                <a:latin typeface="Arial"/>
                <a:cs typeface="Arial"/>
              </a:rPr>
              <a:t>or </a:t>
            </a:r>
            <a:r>
              <a:rPr sz="1800" spc="30" dirty="0">
                <a:latin typeface="Arial"/>
                <a:cs typeface="Arial"/>
              </a:rPr>
              <a:t>non-functional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requirements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1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spc="25" dirty="0">
                <a:latin typeface="Arial"/>
                <a:cs typeface="Arial"/>
              </a:rPr>
              <a:t>These </a:t>
            </a:r>
            <a:r>
              <a:rPr sz="1800" spc="20" dirty="0">
                <a:latin typeface="Arial"/>
                <a:cs typeface="Arial"/>
              </a:rPr>
              <a:t>requirements, </a:t>
            </a:r>
            <a:r>
              <a:rPr sz="1800" b="1" i="1" spc="25" dirty="0">
                <a:latin typeface="Arial"/>
                <a:cs typeface="Arial"/>
              </a:rPr>
              <a:t>sometimes, </a:t>
            </a:r>
            <a:r>
              <a:rPr sz="1800" b="1" i="1" spc="15" dirty="0">
                <a:latin typeface="Arial"/>
                <a:cs typeface="Arial"/>
              </a:rPr>
              <a:t>are </a:t>
            </a:r>
            <a:r>
              <a:rPr sz="1800" b="1" i="1" spc="20" dirty="0">
                <a:latin typeface="Arial"/>
                <a:cs typeface="Arial"/>
              </a:rPr>
              <a:t>not </a:t>
            </a:r>
            <a:r>
              <a:rPr sz="1800" b="1" i="1" spc="25" dirty="0">
                <a:latin typeface="Arial"/>
                <a:cs typeface="Arial"/>
              </a:rPr>
              <a:t>explicitly</a:t>
            </a:r>
            <a:r>
              <a:rPr sz="1800" b="1" i="1" spc="114" dirty="0">
                <a:latin typeface="Arial"/>
                <a:cs typeface="Arial"/>
              </a:rPr>
              <a:t> </a:t>
            </a:r>
            <a:r>
              <a:rPr sz="1800" b="1" i="1" spc="25" dirty="0">
                <a:latin typeface="Arial"/>
                <a:cs typeface="Arial"/>
              </a:rPr>
              <a:t>mentioned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1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spc="25" dirty="0">
                <a:latin typeface="Arial"/>
                <a:cs typeface="Arial"/>
              </a:rPr>
              <a:t>Their </a:t>
            </a:r>
            <a:r>
              <a:rPr sz="1800" spc="20" dirty="0">
                <a:latin typeface="Arial"/>
                <a:cs typeface="Arial"/>
              </a:rPr>
              <a:t>absence </a:t>
            </a:r>
            <a:r>
              <a:rPr sz="1800" spc="15" dirty="0">
                <a:latin typeface="Arial"/>
                <a:cs typeface="Arial"/>
              </a:rPr>
              <a:t>can </a:t>
            </a:r>
            <a:r>
              <a:rPr sz="1800" spc="20" dirty="0">
                <a:latin typeface="Arial"/>
                <a:cs typeface="Arial"/>
              </a:rPr>
              <a:t>cause </a:t>
            </a:r>
            <a:r>
              <a:rPr sz="1800" spc="25" dirty="0">
                <a:latin typeface="Arial"/>
                <a:cs typeface="Arial"/>
              </a:rPr>
              <a:t>significant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dissatisfaction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0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spc="20" dirty="0">
                <a:latin typeface="Arial"/>
                <a:cs typeface="Arial"/>
              </a:rPr>
              <a:t>Domain requirements </a:t>
            </a:r>
            <a:r>
              <a:rPr sz="1800" spc="15" dirty="0">
                <a:latin typeface="Arial"/>
                <a:cs typeface="Arial"/>
              </a:rPr>
              <a:t>can </a:t>
            </a:r>
            <a:r>
              <a:rPr sz="1800" spc="20" dirty="0">
                <a:latin typeface="Arial"/>
                <a:cs typeface="Arial"/>
              </a:rPr>
              <a:t>impose </a:t>
            </a:r>
            <a:r>
              <a:rPr sz="1800" spc="25" dirty="0">
                <a:latin typeface="Arial"/>
                <a:cs typeface="Arial"/>
              </a:rPr>
              <a:t>strict constraints </a:t>
            </a:r>
            <a:r>
              <a:rPr sz="1800" spc="10" dirty="0">
                <a:latin typeface="Arial"/>
                <a:cs typeface="Arial"/>
              </a:rPr>
              <a:t>on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solutions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8E5F"/>
              </a:buClr>
              <a:buFont typeface="Wingdings"/>
              <a:buChar char=""/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33" t="32293" r="15447" b="9374"/>
          <a:stretch/>
        </p:blipFill>
        <p:spPr>
          <a:xfrm>
            <a:off x="838200" y="2286000"/>
            <a:ext cx="8077200" cy="34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213740"/>
            <a:ext cx="8482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>
                <a:solidFill>
                  <a:srgbClr val="000000"/>
                </a:solidFill>
              </a:rPr>
              <a:t>Context: </a:t>
            </a:r>
            <a:r>
              <a:rPr sz="4400" spc="-229" dirty="0">
                <a:solidFill>
                  <a:srgbClr val="000000"/>
                </a:solidFill>
              </a:rPr>
              <a:t>Stakeholder's </a:t>
            </a:r>
            <a:r>
              <a:rPr sz="4400" spc="-350" dirty="0" smtClean="0">
                <a:solidFill>
                  <a:srgbClr val="000000"/>
                </a:solidFill>
              </a:rPr>
              <a:t>Environment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2083" y="1926335"/>
            <a:ext cx="7934325" cy="444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9" t="4255" r="15068" b="8511"/>
          <a:stretch/>
        </p:blipFill>
        <p:spPr>
          <a:xfrm>
            <a:off x="1066800" y="2171700"/>
            <a:ext cx="625583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5264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90" dirty="0"/>
              <a:t>Inverse</a:t>
            </a:r>
            <a:r>
              <a:rPr sz="4400" spc="-740" dirty="0"/>
              <a:t> </a:t>
            </a:r>
            <a:r>
              <a:rPr sz="4400" spc="-270" dirty="0" smtClean="0"/>
              <a:t>Requirements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6096000" y="228600"/>
            <a:ext cx="2996183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9808" y="4122420"/>
            <a:ext cx="4436745" cy="1455420"/>
            <a:chOff x="749808" y="4122420"/>
            <a:chExt cx="4436745" cy="1455420"/>
          </a:xfrm>
        </p:grpSpPr>
        <p:sp>
          <p:nvSpPr>
            <p:cNvPr id="5" name="object 5"/>
            <p:cNvSpPr/>
            <p:nvPr/>
          </p:nvSpPr>
          <p:spPr>
            <a:xfrm>
              <a:off x="758952" y="4311395"/>
              <a:ext cx="4271645" cy="1256030"/>
            </a:xfrm>
            <a:custGeom>
              <a:avLst/>
              <a:gdLst/>
              <a:ahLst/>
              <a:cxnLst/>
              <a:rect l="l" t="t" r="r" b="b"/>
              <a:pathLst>
                <a:path w="4271645" h="1256029">
                  <a:moveTo>
                    <a:pt x="4271518" y="601853"/>
                  </a:moveTo>
                  <a:lnTo>
                    <a:pt x="4266438" y="574421"/>
                  </a:lnTo>
                  <a:lnTo>
                    <a:pt x="4234942" y="520446"/>
                  </a:lnTo>
                  <a:lnTo>
                    <a:pt x="4174490" y="469011"/>
                  </a:lnTo>
                  <a:lnTo>
                    <a:pt x="4133215" y="444881"/>
                  </a:lnTo>
                  <a:lnTo>
                    <a:pt x="4140073" y="438150"/>
                  </a:lnTo>
                  <a:lnTo>
                    <a:pt x="4171442" y="389001"/>
                  </a:lnTo>
                  <a:lnTo>
                    <a:pt x="4175887" y="360934"/>
                  </a:lnTo>
                  <a:lnTo>
                    <a:pt x="4171188" y="333375"/>
                  </a:lnTo>
                  <a:lnTo>
                    <a:pt x="4136009" y="280924"/>
                  </a:lnTo>
                  <a:lnTo>
                    <a:pt x="4106291" y="256667"/>
                  </a:lnTo>
                  <a:lnTo>
                    <a:pt x="4069207" y="234061"/>
                  </a:lnTo>
                  <a:lnTo>
                    <a:pt x="4025138" y="213487"/>
                  </a:lnTo>
                  <a:lnTo>
                    <a:pt x="3974465" y="195326"/>
                  </a:lnTo>
                  <a:lnTo>
                    <a:pt x="3917696" y="179705"/>
                  </a:lnTo>
                  <a:lnTo>
                    <a:pt x="3855212" y="167005"/>
                  </a:lnTo>
                  <a:lnTo>
                    <a:pt x="3787521" y="157607"/>
                  </a:lnTo>
                  <a:lnTo>
                    <a:pt x="3780282" y="146812"/>
                  </a:lnTo>
                  <a:lnTo>
                    <a:pt x="3731006" y="95885"/>
                  </a:lnTo>
                  <a:lnTo>
                    <a:pt x="3684016" y="68961"/>
                  </a:lnTo>
                  <a:lnTo>
                    <a:pt x="3681095" y="67818"/>
                  </a:lnTo>
                  <a:lnTo>
                    <a:pt x="3625723" y="45466"/>
                  </a:lnTo>
                  <a:lnTo>
                    <a:pt x="3580892" y="32004"/>
                  </a:lnTo>
                  <a:lnTo>
                    <a:pt x="3533521" y="20828"/>
                  </a:lnTo>
                  <a:lnTo>
                    <a:pt x="3484118" y="12192"/>
                  </a:lnTo>
                  <a:lnTo>
                    <a:pt x="3433191" y="5842"/>
                  </a:lnTo>
                  <a:lnTo>
                    <a:pt x="3381248" y="1778"/>
                  </a:lnTo>
                  <a:lnTo>
                    <a:pt x="3328670" y="0"/>
                  </a:lnTo>
                  <a:lnTo>
                    <a:pt x="3276092" y="635"/>
                  </a:lnTo>
                  <a:lnTo>
                    <a:pt x="3223895" y="3429"/>
                  </a:lnTo>
                  <a:lnTo>
                    <a:pt x="3172841" y="8636"/>
                  </a:lnTo>
                  <a:lnTo>
                    <a:pt x="3123184" y="16002"/>
                  </a:lnTo>
                  <a:lnTo>
                    <a:pt x="3075559" y="25654"/>
                  </a:lnTo>
                  <a:lnTo>
                    <a:pt x="3030347" y="37465"/>
                  </a:lnTo>
                  <a:lnTo>
                    <a:pt x="2988183" y="51562"/>
                  </a:lnTo>
                  <a:lnTo>
                    <a:pt x="2949575" y="67818"/>
                  </a:lnTo>
                  <a:lnTo>
                    <a:pt x="2917571" y="52705"/>
                  </a:lnTo>
                  <a:lnTo>
                    <a:pt x="2881630" y="39370"/>
                  </a:lnTo>
                  <a:lnTo>
                    <a:pt x="2842006" y="27686"/>
                  </a:lnTo>
                  <a:lnTo>
                    <a:pt x="2799207" y="17907"/>
                  </a:lnTo>
                  <a:lnTo>
                    <a:pt x="2745105" y="8763"/>
                  </a:lnTo>
                  <a:lnTo>
                    <a:pt x="2689860" y="2921"/>
                  </a:lnTo>
                  <a:lnTo>
                    <a:pt x="2633980" y="0"/>
                  </a:lnTo>
                  <a:lnTo>
                    <a:pt x="2578354" y="0"/>
                  </a:lnTo>
                  <a:lnTo>
                    <a:pt x="2523477" y="2921"/>
                  </a:lnTo>
                  <a:lnTo>
                    <a:pt x="2470150" y="8636"/>
                  </a:lnTo>
                  <a:lnTo>
                    <a:pt x="2419096" y="16891"/>
                  </a:lnTo>
                  <a:lnTo>
                    <a:pt x="2370963" y="27813"/>
                  </a:lnTo>
                  <a:lnTo>
                    <a:pt x="2326386" y="41275"/>
                  </a:lnTo>
                  <a:lnTo>
                    <a:pt x="2286127" y="57023"/>
                  </a:lnTo>
                  <a:lnTo>
                    <a:pt x="2250821" y="75057"/>
                  </a:lnTo>
                  <a:lnTo>
                    <a:pt x="2221230" y="95250"/>
                  </a:lnTo>
                  <a:lnTo>
                    <a:pt x="2193036" y="85090"/>
                  </a:lnTo>
                  <a:lnTo>
                    <a:pt x="2131822" y="67056"/>
                  </a:lnTo>
                  <a:lnTo>
                    <a:pt x="2046605" y="49657"/>
                  </a:lnTo>
                  <a:lnTo>
                    <a:pt x="1993265" y="42418"/>
                  </a:lnTo>
                  <a:lnTo>
                    <a:pt x="1939163" y="37592"/>
                  </a:lnTo>
                  <a:lnTo>
                    <a:pt x="1884680" y="35052"/>
                  </a:lnTo>
                  <a:lnTo>
                    <a:pt x="1830324" y="34798"/>
                  </a:lnTo>
                  <a:lnTo>
                    <a:pt x="1776476" y="36830"/>
                  </a:lnTo>
                  <a:lnTo>
                    <a:pt x="1723517" y="41021"/>
                  </a:lnTo>
                  <a:lnTo>
                    <a:pt x="1671955" y="47371"/>
                  </a:lnTo>
                  <a:lnTo>
                    <a:pt x="1622298" y="55753"/>
                  </a:lnTo>
                  <a:lnTo>
                    <a:pt x="1574800" y="66167"/>
                  </a:lnTo>
                  <a:lnTo>
                    <a:pt x="1530096" y="78613"/>
                  </a:lnTo>
                  <a:lnTo>
                    <a:pt x="1488440" y="92964"/>
                  </a:lnTo>
                  <a:lnTo>
                    <a:pt x="1450340" y="109093"/>
                  </a:lnTo>
                  <a:lnTo>
                    <a:pt x="1416304" y="127127"/>
                  </a:lnTo>
                  <a:lnTo>
                    <a:pt x="1386586" y="146812"/>
                  </a:lnTo>
                  <a:lnTo>
                    <a:pt x="1337437" y="136398"/>
                  </a:lnTo>
                  <a:lnTo>
                    <a:pt x="1286383" y="127635"/>
                  </a:lnTo>
                  <a:lnTo>
                    <a:pt x="1233932" y="120650"/>
                  </a:lnTo>
                  <a:lnTo>
                    <a:pt x="1180338" y="115316"/>
                  </a:lnTo>
                  <a:lnTo>
                    <a:pt x="1125855" y="111887"/>
                  </a:lnTo>
                  <a:lnTo>
                    <a:pt x="1070610" y="110236"/>
                  </a:lnTo>
                  <a:lnTo>
                    <a:pt x="1015238" y="110490"/>
                  </a:lnTo>
                  <a:lnTo>
                    <a:pt x="959612" y="112522"/>
                  </a:lnTo>
                  <a:lnTo>
                    <a:pt x="892543" y="117602"/>
                  </a:lnTo>
                  <a:lnTo>
                    <a:pt x="828294" y="125222"/>
                  </a:lnTo>
                  <a:lnTo>
                    <a:pt x="767207" y="135128"/>
                  </a:lnTo>
                  <a:lnTo>
                    <a:pt x="709422" y="147320"/>
                  </a:lnTo>
                  <a:lnTo>
                    <a:pt x="655447" y="161671"/>
                  </a:lnTo>
                  <a:lnTo>
                    <a:pt x="605536" y="177927"/>
                  </a:lnTo>
                  <a:lnTo>
                    <a:pt x="559816" y="195961"/>
                  </a:lnTo>
                  <a:lnTo>
                    <a:pt x="518668" y="215519"/>
                  </a:lnTo>
                  <a:lnTo>
                    <a:pt x="482422" y="236601"/>
                  </a:lnTo>
                  <a:lnTo>
                    <a:pt x="451307" y="259080"/>
                  </a:lnTo>
                  <a:lnTo>
                    <a:pt x="405663" y="307340"/>
                  </a:lnTo>
                  <a:lnTo>
                    <a:pt x="384035" y="359156"/>
                  </a:lnTo>
                  <a:lnTo>
                    <a:pt x="382943" y="385953"/>
                  </a:lnTo>
                  <a:lnTo>
                    <a:pt x="388721" y="413258"/>
                  </a:lnTo>
                  <a:lnTo>
                    <a:pt x="385127" y="417195"/>
                  </a:lnTo>
                  <a:lnTo>
                    <a:pt x="327863" y="421132"/>
                  </a:lnTo>
                  <a:lnTo>
                    <a:pt x="273062" y="427990"/>
                  </a:lnTo>
                  <a:lnTo>
                    <a:pt x="221386" y="437769"/>
                  </a:lnTo>
                  <a:lnTo>
                    <a:pt x="173469" y="450215"/>
                  </a:lnTo>
                  <a:lnTo>
                    <a:pt x="129984" y="465074"/>
                  </a:lnTo>
                  <a:lnTo>
                    <a:pt x="91579" y="482346"/>
                  </a:lnTo>
                  <a:lnTo>
                    <a:pt x="25882" y="529844"/>
                  </a:lnTo>
                  <a:lnTo>
                    <a:pt x="0" y="588899"/>
                  </a:lnTo>
                  <a:lnTo>
                    <a:pt x="6261" y="618236"/>
                  </a:lnTo>
                  <a:lnTo>
                    <a:pt x="55029" y="673735"/>
                  </a:lnTo>
                  <a:lnTo>
                    <a:pt x="96685" y="698246"/>
                  </a:lnTo>
                  <a:lnTo>
                    <a:pt x="149250" y="719963"/>
                  </a:lnTo>
                  <a:lnTo>
                    <a:pt x="212318" y="738124"/>
                  </a:lnTo>
                  <a:lnTo>
                    <a:pt x="155994" y="768096"/>
                  </a:lnTo>
                  <a:lnTo>
                    <a:pt x="117652" y="801878"/>
                  </a:lnTo>
                  <a:lnTo>
                    <a:pt x="98323" y="838200"/>
                  </a:lnTo>
                  <a:lnTo>
                    <a:pt x="99034" y="875665"/>
                  </a:lnTo>
                  <a:lnTo>
                    <a:pt x="131635" y="924179"/>
                  </a:lnTo>
                  <a:lnTo>
                    <a:pt x="195249" y="965454"/>
                  </a:lnTo>
                  <a:lnTo>
                    <a:pt x="236855" y="982853"/>
                  </a:lnTo>
                  <a:lnTo>
                    <a:pt x="283984" y="997712"/>
                  </a:lnTo>
                  <a:lnTo>
                    <a:pt x="335915" y="1009777"/>
                  </a:lnTo>
                  <a:lnTo>
                    <a:pt x="391909" y="1019048"/>
                  </a:lnTo>
                  <a:lnTo>
                    <a:pt x="451218" y="1025017"/>
                  </a:lnTo>
                  <a:lnTo>
                    <a:pt x="513080" y="1027557"/>
                  </a:lnTo>
                  <a:lnTo>
                    <a:pt x="576834" y="1026414"/>
                  </a:lnTo>
                  <a:lnTo>
                    <a:pt x="582168" y="1030097"/>
                  </a:lnTo>
                  <a:lnTo>
                    <a:pt x="616077" y="1051052"/>
                  </a:lnTo>
                  <a:lnTo>
                    <a:pt x="649986" y="1068959"/>
                  </a:lnTo>
                  <a:lnTo>
                    <a:pt x="686689" y="1085723"/>
                  </a:lnTo>
                  <a:lnTo>
                    <a:pt x="725932" y="1101090"/>
                  </a:lnTo>
                  <a:lnTo>
                    <a:pt x="767588" y="1115187"/>
                  </a:lnTo>
                  <a:lnTo>
                    <a:pt x="811149" y="1128014"/>
                  </a:lnTo>
                  <a:lnTo>
                    <a:pt x="856742" y="1139444"/>
                  </a:lnTo>
                  <a:lnTo>
                    <a:pt x="903986" y="1149477"/>
                  </a:lnTo>
                  <a:lnTo>
                    <a:pt x="952754" y="1158240"/>
                  </a:lnTo>
                  <a:lnTo>
                    <a:pt x="1002792" y="1165479"/>
                  </a:lnTo>
                  <a:lnTo>
                    <a:pt x="1053973" y="1171448"/>
                  </a:lnTo>
                  <a:lnTo>
                    <a:pt x="1106043" y="1175893"/>
                  </a:lnTo>
                  <a:lnTo>
                    <a:pt x="1158748" y="1178814"/>
                  </a:lnTo>
                  <a:lnTo>
                    <a:pt x="1211961" y="1180338"/>
                  </a:lnTo>
                  <a:lnTo>
                    <a:pt x="1265555" y="1180338"/>
                  </a:lnTo>
                  <a:lnTo>
                    <a:pt x="1319149" y="1178814"/>
                  </a:lnTo>
                  <a:lnTo>
                    <a:pt x="1372616" y="1175766"/>
                  </a:lnTo>
                  <a:lnTo>
                    <a:pt x="1425702" y="1171194"/>
                  </a:lnTo>
                  <a:lnTo>
                    <a:pt x="1478280" y="1164971"/>
                  </a:lnTo>
                  <a:lnTo>
                    <a:pt x="1530223" y="1157224"/>
                  </a:lnTo>
                  <a:lnTo>
                    <a:pt x="1581150" y="1147826"/>
                  </a:lnTo>
                  <a:lnTo>
                    <a:pt x="1631061" y="1136777"/>
                  </a:lnTo>
                  <a:lnTo>
                    <a:pt x="1665097" y="1155446"/>
                  </a:lnTo>
                  <a:lnTo>
                    <a:pt x="1702943" y="1172718"/>
                  </a:lnTo>
                  <a:lnTo>
                    <a:pt x="1744091" y="1188593"/>
                  </a:lnTo>
                  <a:lnTo>
                    <a:pt x="1788414" y="1203071"/>
                  </a:lnTo>
                  <a:lnTo>
                    <a:pt x="1835658" y="1215898"/>
                  </a:lnTo>
                  <a:lnTo>
                    <a:pt x="1885442" y="1227074"/>
                  </a:lnTo>
                  <a:lnTo>
                    <a:pt x="1937766" y="1236599"/>
                  </a:lnTo>
                  <a:lnTo>
                    <a:pt x="1992122" y="1244219"/>
                  </a:lnTo>
                  <a:lnTo>
                    <a:pt x="2051050" y="1250188"/>
                  </a:lnTo>
                  <a:lnTo>
                    <a:pt x="2109978" y="1253998"/>
                  </a:lnTo>
                  <a:lnTo>
                    <a:pt x="2168652" y="1255649"/>
                  </a:lnTo>
                  <a:lnTo>
                    <a:pt x="2226945" y="1255268"/>
                  </a:lnTo>
                  <a:lnTo>
                    <a:pt x="2284349" y="1252728"/>
                  </a:lnTo>
                  <a:lnTo>
                    <a:pt x="2340610" y="1248410"/>
                  </a:lnTo>
                  <a:lnTo>
                    <a:pt x="2395601" y="1242060"/>
                  </a:lnTo>
                  <a:lnTo>
                    <a:pt x="2448814" y="1233932"/>
                  </a:lnTo>
                  <a:lnTo>
                    <a:pt x="2499995" y="1224026"/>
                  </a:lnTo>
                  <a:lnTo>
                    <a:pt x="2549017" y="1212342"/>
                  </a:lnTo>
                  <a:lnTo>
                    <a:pt x="2595372" y="1199134"/>
                  </a:lnTo>
                  <a:lnTo>
                    <a:pt x="2638933" y="1184275"/>
                  </a:lnTo>
                  <a:lnTo>
                    <a:pt x="2679319" y="1167892"/>
                  </a:lnTo>
                  <a:lnTo>
                    <a:pt x="2716149" y="1149985"/>
                  </a:lnTo>
                  <a:lnTo>
                    <a:pt x="2749423" y="1130808"/>
                  </a:lnTo>
                  <a:lnTo>
                    <a:pt x="2803271" y="1088390"/>
                  </a:lnTo>
                  <a:lnTo>
                    <a:pt x="2823464" y="1065403"/>
                  </a:lnTo>
                  <a:lnTo>
                    <a:pt x="2869311" y="1075690"/>
                  </a:lnTo>
                  <a:lnTo>
                    <a:pt x="2917063" y="1084326"/>
                  </a:lnTo>
                  <a:lnTo>
                    <a:pt x="2966466" y="1091057"/>
                  </a:lnTo>
                  <a:lnTo>
                    <a:pt x="3017266" y="1096010"/>
                  </a:lnTo>
                  <a:lnTo>
                    <a:pt x="3069082" y="1099058"/>
                  </a:lnTo>
                  <a:lnTo>
                    <a:pt x="3121533" y="1100201"/>
                  </a:lnTo>
                  <a:lnTo>
                    <a:pt x="3188208" y="1098804"/>
                  </a:lnTo>
                  <a:lnTo>
                    <a:pt x="3252597" y="1094613"/>
                  </a:lnTo>
                  <a:lnTo>
                    <a:pt x="3314446" y="1087501"/>
                  </a:lnTo>
                  <a:lnTo>
                    <a:pt x="3373247" y="1077722"/>
                  </a:lnTo>
                  <a:lnTo>
                    <a:pt x="3429000" y="1065403"/>
                  </a:lnTo>
                  <a:lnTo>
                    <a:pt x="3479927" y="1051052"/>
                  </a:lnTo>
                  <a:lnTo>
                    <a:pt x="3526790" y="1034542"/>
                  </a:lnTo>
                  <a:lnTo>
                    <a:pt x="3605911" y="995680"/>
                  </a:lnTo>
                  <a:lnTo>
                    <a:pt x="3637280" y="973709"/>
                  </a:lnTo>
                  <a:lnTo>
                    <a:pt x="3681095" y="925703"/>
                  </a:lnTo>
                  <a:lnTo>
                    <a:pt x="3697351" y="873379"/>
                  </a:lnTo>
                  <a:lnTo>
                    <a:pt x="3753739" y="869188"/>
                  </a:lnTo>
                  <a:lnTo>
                    <a:pt x="3808730" y="862965"/>
                  </a:lnTo>
                  <a:lnTo>
                    <a:pt x="3862197" y="855091"/>
                  </a:lnTo>
                  <a:lnTo>
                    <a:pt x="3913759" y="845312"/>
                  </a:lnTo>
                  <a:lnTo>
                    <a:pt x="3963162" y="833755"/>
                  </a:lnTo>
                  <a:lnTo>
                    <a:pt x="4010152" y="820547"/>
                  </a:lnTo>
                  <a:lnTo>
                    <a:pt x="4065524" y="801624"/>
                  </a:lnTo>
                  <a:lnTo>
                    <a:pt x="4114546" y="780669"/>
                  </a:lnTo>
                  <a:lnTo>
                    <a:pt x="4157091" y="758190"/>
                  </a:lnTo>
                  <a:lnTo>
                    <a:pt x="4193032" y="734314"/>
                  </a:lnTo>
                  <a:lnTo>
                    <a:pt x="4222242" y="709168"/>
                  </a:lnTo>
                  <a:lnTo>
                    <a:pt x="4260596" y="656463"/>
                  </a:lnTo>
                  <a:lnTo>
                    <a:pt x="4271518" y="601853"/>
                  </a:lnTo>
                  <a:close/>
                </a:path>
              </a:pathLst>
            </a:custGeom>
            <a:solidFill>
              <a:srgbClr val="7C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8240" y="4131564"/>
              <a:ext cx="208787" cy="208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9714" y="4312158"/>
              <a:ext cx="4271645" cy="1256030"/>
            </a:xfrm>
            <a:custGeom>
              <a:avLst/>
              <a:gdLst/>
              <a:ahLst/>
              <a:cxnLst/>
              <a:rect l="l" t="t" r="r" b="b"/>
              <a:pathLst>
                <a:path w="4271645" h="1256029">
                  <a:moveTo>
                    <a:pt x="388721" y="413258"/>
                  </a:moveTo>
                  <a:lnTo>
                    <a:pt x="382943" y="385953"/>
                  </a:lnTo>
                  <a:lnTo>
                    <a:pt x="384035" y="359156"/>
                  </a:lnTo>
                  <a:lnTo>
                    <a:pt x="391693" y="332867"/>
                  </a:lnTo>
                  <a:lnTo>
                    <a:pt x="425627" y="282702"/>
                  </a:lnTo>
                  <a:lnTo>
                    <a:pt x="482422" y="236601"/>
                  </a:lnTo>
                  <a:lnTo>
                    <a:pt x="518667" y="215519"/>
                  </a:lnTo>
                  <a:lnTo>
                    <a:pt x="559816" y="195961"/>
                  </a:lnTo>
                  <a:lnTo>
                    <a:pt x="605536" y="177927"/>
                  </a:lnTo>
                  <a:lnTo>
                    <a:pt x="655447" y="161671"/>
                  </a:lnTo>
                  <a:lnTo>
                    <a:pt x="709422" y="147320"/>
                  </a:lnTo>
                  <a:lnTo>
                    <a:pt x="767207" y="135128"/>
                  </a:lnTo>
                  <a:lnTo>
                    <a:pt x="828294" y="125222"/>
                  </a:lnTo>
                  <a:lnTo>
                    <a:pt x="892556" y="117602"/>
                  </a:lnTo>
                  <a:lnTo>
                    <a:pt x="959612" y="112522"/>
                  </a:lnTo>
                  <a:lnTo>
                    <a:pt x="1015238" y="110490"/>
                  </a:lnTo>
                  <a:lnTo>
                    <a:pt x="1070610" y="110236"/>
                  </a:lnTo>
                  <a:lnTo>
                    <a:pt x="1125855" y="111887"/>
                  </a:lnTo>
                  <a:lnTo>
                    <a:pt x="1180338" y="115316"/>
                  </a:lnTo>
                  <a:lnTo>
                    <a:pt x="1233932" y="120650"/>
                  </a:lnTo>
                  <a:lnTo>
                    <a:pt x="1286383" y="127635"/>
                  </a:lnTo>
                  <a:lnTo>
                    <a:pt x="1337437" y="136398"/>
                  </a:lnTo>
                  <a:lnTo>
                    <a:pt x="1386586" y="146812"/>
                  </a:lnTo>
                  <a:lnTo>
                    <a:pt x="1416304" y="127127"/>
                  </a:lnTo>
                  <a:lnTo>
                    <a:pt x="1450340" y="109093"/>
                  </a:lnTo>
                  <a:lnTo>
                    <a:pt x="1488440" y="92964"/>
                  </a:lnTo>
                  <a:lnTo>
                    <a:pt x="1530096" y="78613"/>
                  </a:lnTo>
                  <a:lnTo>
                    <a:pt x="1574800" y="66167"/>
                  </a:lnTo>
                  <a:lnTo>
                    <a:pt x="1622298" y="55753"/>
                  </a:lnTo>
                  <a:lnTo>
                    <a:pt x="1671955" y="47371"/>
                  </a:lnTo>
                  <a:lnTo>
                    <a:pt x="1723517" y="41021"/>
                  </a:lnTo>
                  <a:lnTo>
                    <a:pt x="1776476" y="36830"/>
                  </a:lnTo>
                  <a:lnTo>
                    <a:pt x="1830324" y="34798"/>
                  </a:lnTo>
                  <a:lnTo>
                    <a:pt x="1884680" y="35052"/>
                  </a:lnTo>
                  <a:lnTo>
                    <a:pt x="1939163" y="37592"/>
                  </a:lnTo>
                  <a:lnTo>
                    <a:pt x="1993265" y="42418"/>
                  </a:lnTo>
                  <a:lnTo>
                    <a:pt x="2046605" y="49657"/>
                  </a:lnTo>
                  <a:lnTo>
                    <a:pt x="2098802" y="59436"/>
                  </a:lnTo>
                  <a:lnTo>
                    <a:pt x="2163191" y="75565"/>
                  </a:lnTo>
                  <a:lnTo>
                    <a:pt x="2221230" y="95250"/>
                  </a:lnTo>
                  <a:lnTo>
                    <a:pt x="2250821" y="75057"/>
                  </a:lnTo>
                  <a:lnTo>
                    <a:pt x="2286127" y="57023"/>
                  </a:lnTo>
                  <a:lnTo>
                    <a:pt x="2326386" y="41275"/>
                  </a:lnTo>
                  <a:lnTo>
                    <a:pt x="2370963" y="27813"/>
                  </a:lnTo>
                  <a:lnTo>
                    <a:pt x="2419096" y="16891"/>
                  </a:lnTo>
                  <a:lnTo>
                    <a:pt x="2470150" y="8636"/>
                  </a:lnTo>
                  <a:lnTo>
                    <a:pt x="2523490" y="2921"/>
                  </a:lnTo>
                  <a:lnTo>
                    <a:pt x="2578354" y="0"/>
                  </a:lnTo>
                  <a:lnTo>
                    <a:pt x="2633980" y="0"/>
                  </a:lnTo>
                  <a:lnTo>
                    <a:pt x="2689860" y="2921"/>
                  </a:lnTo>
                  <a:lnTo>
                    <a:pt x="2745105" y="8763"/>
                  </a:lnTo>
                  <a:lnTo>
                    <a:pt x="2799207" y="17907"/>
                  </a:lnTo>
                  <a:lnTo>
                    <a:pt x="2842006" y="27686"/>
                  </a:lnTo>
                  <a:lnTo>
                    <a:pt x="2881630" y="39370"/>
                  </a:lnTo>
                  <a:lnTo>
                    <a:pt x="2917571" y="52705"/>
                  </a:lnTo>
                  <a:lnTo>
                    <a:pt x="2949575" y="67818"/>
                  </a:lnTo>
                  <a:lnTo>
                    <a:pt x="2988183" y="51562"/>
                  </a:lnTo>
                  <a:lnTo>
                    <a:pt x="3030347" y="37465"/>
                  </a:lnTo>
                  <a:lnTo>
                    <a:pt x="3075559" y="25654"/>
                  </a:lnTo>
                  <a:lnTo>
                    <a:pt x="3123184" y="16002"/>
                  </a:lnTo>
                  <a:lnTo>
                    <a:pt x="3172841" y="8636"/>
                  </a:lnTo>
                  <a:lnTo>
                    <a:pt x="3223895" y="3429"/>
                  </a:lnTo>
                  <a:lnTo>
                    <a:pt x="3276091" y="635"/>
                  </a:lnTo>
                  <a:lnTo>
                    <a:pt x="3328670" y="0"/>
                  </a:lnTo>
                  <a:lnTo>
                    <a:pt x="3381248" y="1778"/>
                  </a:lnTo>
                  <a:lnTo>
                    <a:pt x="3433191" y="5842"/>
                  </a:lnTo>
                  <a:lnTo>
                    <a:pt x="3484118" y="12192"/>
                  </a:lnTo>
                  <a:lnTo>
                    <a:pt x="3533521" y="20828"/>
                  </a:lnTo>
                  <a:lnTo>
                    <a:pt x="3580891" y="32004"/>
                  </a:lnTo>
                  <a:lnTo>
                    <a:pt x="3625723" y="45466"/>
                  </a:lnTo>
                  <a:lnTo>
                    <a:pt x="3684016" y="68961"/>
                  </a:lnTo>
                  <a:lnTo>
                    <a:pt x="3731006" y="95885"/>
                  </a:lnTo>
                  <a:lnTo>
                    <a:pt x="3765804" y="125603"/>
                  </a:lnTo>
                  <a:lnTo>
                    <a:pt x="3787521" y="157607"/>
                  </a:lnTo>
                  <a:lnTo>
                    <a:pt x="3855212" y="167005"/>
                  </a:lnTo>
                  <a:lnTo>
                    <a:pt x="3917696" y="179705"/>
                  </a:lnTo>
                  <a:lnTo>
                    <a:pt x="3974465" y="195326"/>
                  </a:lnTo>
                  <a:lnTo>
                    <a:pt x="4025138" y="213487"/>
                  </a:lnTo>
                  <a:lnTo>
                    <a:pt x="4069207" y="234061"/>
                  </a:lnTo>
                  <a:lnTo>
                    <a:pt x="4106291" y="256667"/>
                  </a:lnTo>
                  <a:lnTo>
                    <a:pt x="4136009" y="280924"/>
                  </a:lnTo>
                  <a:lnTo>
                    <a:pt x="4171188" y="333375"/>
                  </a:lnTo>
                  <a:lnTo>
                    <a:pt x="4175887" y="360934"/>
                  </a:lnTo>
                  <a:lnTo>
                    <a:pt x="4171441" y="389001"/>
                  </a:lnTo>
                  <a:lnTo>
                    <a:pt x="4152138" y="424180"/>
                  </a:lnTo>
                  <a:lnTo>
                    <a:pt x="4133215" y="444881"/>
                  </a:lnTo>
                  <a:lnTo>
                    <a:pt x="4174490" y="469011"/>
                  </a:lnTo>
                  <a:lnTo>
                    <a:pt x="4208399" y="494284"/>
                  </a:lnTo>
                  <a:lnTo>
                    <a:pt x="4254246" y="547243"/>
                  </a:lnTo>
                  <a:lnTo>
                    <a:pt x="4271518" y="601853"/>
                  </a:lnTo>
                  <a:lnTo>
                    <a:pt x="4269486" y="629285"/>
                  </a:lnTo>
                  <a:lnTo>
                    <a:pt x="4244848" y="683260"/>
                  </a:lnTo>
                  <a:lnTo>
                    <a:pt x="4193032" y="734314"/>
                  </a:lnTo>
                  <a:lnTo>
                    <a:pt x="4157091" y="758190"/>
                  </a:lnTo>
                  <a:lnTo>
                    <a:pt x="4114546" y="780669"/>
                  </a:lnTo>
                  <a:lnTo>
                    <a:pt x="4065524" y="801624"/>
                  </a:lnTo>
                  <a:lnTo>
                    <a:pt x="4010152" y="820547"/>
                  </a:lnTo>
                  <a:lnTo>
                    <a:pt x="3963162" y="833755"/>
                  </a:lnTo>
                  <a:lnTo>
                    <a:pt x="3913759" y="845312"/>
                  </a:lnTo>
                  <a:lnTo>
                    <a:pt x="3862197" y="855091"/>
                  </a:lnTo>
                  <a:lnTo>
                    <a:pt x="3808730" y="862965"/>
                  </a:lnTo>
                  <a:lnTo>
                    <a:pt x="3753739" y="869188"/>
                  </a:lnTo>
                  <a:lnTo>
                    <a:pt x="3697351" y="873379"/>
                  </a:lnTo>
                  <a:lnTo>
                    <a:pt x="3692906" y="900049"/>
                  </a:lnTo>
                  <a:lnTo>
                    <a:pt x="3662426" y="950341"/>
                  </a:lnTo>
                  <a:lnTo>
                    <a:pt x="3605911" y="995680"/>
                  </a:lnTo>
                  <a:lnTo>
                    <a:pt x="3568954" y="1016000"/>
                  </a:lnTo>
                  <a:lnTo>
                    <a:pt x="3526790" y="1034542"/>
                  </a:lnTo>
                  <a:lnTo>
                    <a:pt x="3479800" y="1051052"/>
                  </a:lnTo>
                  <a:lnTo>
                    <a:pt x="3428491" y="1065530"/>
                  </a:lnTo>
                  <a:lnTo>
                    <a:pt x="3373247" y="1077722"/>
                  </a:lnTo>
                  <a:lnTo>
                    <a:pt x="3314446" y="1087501"/>
                  </a:lnTo>
                  <a:lnTo>
                    <a:pt x="3252597" y="1094613"/>
                  </a:lnTo>
                  <a:lnTo>
                    <a:pt x="3188208" y="1098804"/>
                  </a:lnTo>
                  <a:lnTo>
                    <a:pt x="3121533" y="1100201"/>
                  </a:lnTo>
                  <a:lnTo>
                    <a:pt x="3069082" y="1099058"/>
                  </a:lnTo>
                  <a:lnTo>
                    <a:pt x="3017266" y="1096010"/>
                  </a:lnTo>
                  <a:lnTo>
                    <a:pt x="2966466" y="1091057"/>
                  </a:lnTo>
                  <a:lnTo>
                    <a:pt x="2917063" y="1084326"/>
                  </a:lnTo>
                  <a:lnTo>
                    <a:pt x="2869311" y="1075690"/>
                  </a:lnTo>
                  <a:lnTo>
                    <a:pt x="2823464" y="1065403"/>
                  </a:lnTo>
                  <a:lnTo>
                    <a:pt x="2803271" y="1088390"/>
                  </a:lnTo>
                  <a:lnTo>
                    <a:pt x="2749423" y="1130808"/>
                  </a:lnTo>
                  <a:lnTo>
                    <a:pt x="2716149" y="1149985"/>
                  </a:lnTo>
                  <a:lnTo>
                    <a:pt x="2679319" y="1167892"/>
                  </a:lnTo>
                  <a:lnTo>
                    <a:pt x="2638933" y="1184275"/>
                  </a:lnTo>
                  <a:lnTo>
                    <a:pt x="2595372" y="1199134"/>
                  </a:lnTo>
                  <a:lnTo>
                    <a:pt x="2549016" y="1212342"/>
                  </a:lnTo>
                  <a:lnTo>
                    <a:pt x="2499995" y="1224026"/>
                  </a:lnTo>
                  <a:lnTo>
                    <a:pt x="2448814" y="1233932"/>
                  </a:lnTo>
                  <a:lnTo>
                    <a:pt x="2395601" y="1242060"/>
                  </a:lnTo>
                  <a:lnTo>
                    <a:pt x="2340610" y="1248410"/>
                  </a:lnTo>
                  <a:lnTo>
                    <a:pt x="2284349" y="1252728"/>
                  </a:lnTo>
                  <a:lnTo>
                    <a:pt x="2226945" y="1255268"/>
                  </a:lnTo>
                  <a:lnTo>
                    <a:pt x="2168652" y="1255649"/>
                  </a:lnTo>
                  <a:lnTo>
                    <a:pt x="2109978" y="1253998"/>
                  </a:lnTo>
                  <a:lnTo>
                    <a:pt x="2051050" y="1250188"/>
                  </a:lnTo>
                  <a:lnTo>
                    <a:pt x="1992122" y="1244219"/>
                  </a:lnTo>
                  <a:lnTo>
                    <a:pt x="1937766" y="1236599"/>
                  </a:lnTo>
                  <a:lnTo>
                    <a:pt x="1885442" y="1227074"/>
                  </a:lnTo>
                  <a:lnTo>
                    <a:pt x="1835658" y="1215898"/>
                  </a:lnTo>
                  <a:lnTo>
                    <a:pt x="1788414" y="1203071"/>
                  </a:lnTo>
                  <a:lnTo>
                    <a:pt x="1744091" y="1188593"/>
                  </a:lnTo>
                  <a:lnTo>
                    <a:pt x="1702943" y="1172718"/>
                  </a:lnTo>
                  <a:lnTo>
                    <a:pt x="1665097" y="1155446"/>
                  </a:lnTo>
                  <a:lnTo>
                    <a:pt x="1631061" y="1136777"/>
                  </a:lnTo>
                  <a:lnTo>
                    <a:pt x="1581150" y="1147826"/>
                  </a:lnTo>
                  <a:lnTo>
                    <a:pt x="1530223" y="1157224"/>
                  </a:lnTo>
                  <a:lnTo>
                    <a:pt x="1478280" y="1164971"/>
                  </a:lnTo>
                  <a:lnTo>
                    <a:pt x="1425702" y="1171194"/>
                  </a:lnTo>
                  <a:lnTo>
                    <a:pt x="1372616" y="1175766"/>
                  </a:lnTo>
                  <a:lnTo>
                    <a:pt x="1319149" y="1178814"/>
                  </a:lnTo>
                  <a:lnTo>
                    <a:pt x="1265555" y="1180338"/>
                  </a:lnTo>
                  <a:lnTo>
                    <a:pt x="1211961" y="1180338"/>
                  </a:lnTo>
                  <a:lnTo>
                    <a:pt x="1158748" y="1178814"/>
                  </a:lnTo>
                  <a:lnTo>
                    <a:pt x="1106043" y="1175893"/>
                  </a:lnTo>
                  <a:lnTo>
                    <a:pt x="1053973" y="1171448"/>
                  </a:lnTo>
                  <a:lnTo>
                    <a:pt x="1002792" y="1165479"/>
                  </a:lnTo>
                  <a:lnTo>
                    <a:pt x="952754" y="1158240"/>
                  </a:lnTo>
                  <a:lnTo>
                    <a:pt x="903986" y="1149477"/>
                  </a:lnTo>
                  <a:lnTo>
                    <a:pt x="856742" y="1139444"/>
                  </a:lnTo>
                  <a:lnTo>
                    <a:pt x="811149" y="1128014"/>
                  </a:lnTo>
                  <a:lnTo>
                    <a:pt x="767588" y="1115187"/>
                  </a:lnTo>
                  <a:lnTo>
                    <a:pt x="725932" y="1101090"/>
                  </a:lnTo>
                  <a:lnTo>
                    <a:pt x="686689" y="1085723"/>
                  </a:lnTo>
                  <a:lnTo>
                    <a:pt x="649986" y="1068959"/>
                  </a:lnTo>
                  <a:lnTo>
                    <a:pt x="615949" y="1051052"/>
                  </a:lnTo>
                  <a:lnTo>
                    <a:pt x="582168" y="1030097"/>
                  </a:lnTo>
                  <a:lnTo>
                    <a:pt x="579501" y="1028192"/>
                  </a:lnTo>
                  <a:lnTo>
                    <a:pt x="576833" y="1026414"/>
                  </a:lnTo>
                  <a:lnTo>
                    <a:pt x="513080" y="1027557"/>
                  </a:lnTo>
                  <a:lnTo>
                    <a:pt x="451218" y="1025017"/>
                  </a:lnTo>
                  <a:lnTo>
                    <a:pt x="391909" y="1019048"/>
                  </a:lnTo>
                  <a:lnTo>
                    <a:pt x="335914" y="1009777"/>
                  </a:lnTo>
                  <a:lnTo>
                    <a:pt x="283984" y="997712"/>
                  </a:lnTo>
                  <a:lnTo>
                    <a:pt x="236854" y="982853"/>
                  </a:lnTo>
                  <a:lnTo>
                    <a:pt x="195249" y="965454"/>
                  </a:lnTo>
                  <a:lnTo>
                    <a:pt x="159931" y="945769"/>
                  </a:lnTo>
                  <a:lnTo>
                    <a:pt x="111086" y="900684"/>
                  </a:lnTo>
                  <a:lnTo>
                    <a:pt x="98323" y="838200"/>
                  </a:lnTo>
                  <a:lnTo>
                    <a:pt x="117652" y="801878"/>
                  </a:lnTo>
                  <a:lnTo>
                    <a:pt x="155994" y="768096"/>
                  </a:lnTo>
                  <a:lnTo>
                    <a:pt x="212318" y="738124"/>
                  </a:lnTo>
                  <a:lnTo>
                    <a:pt x="149250" y="719963"/>
                  </a:lnTo>
                  <a:lnTo>
                    <a:pt x="96685" y="698246"/>
                  </a:lnTo>
                  <a:lnTo>
                    <a:pt x="55041" y="673735"/>
                  </a:lnTo>
                  <a:lnTo>
                    <a:pt x="24752" y="646811"/>
                  </a:lnTo>
                  <a:lnTo>
                    <a:pt x="0" y="588899"/>
                  </a:lnTo>
                  <a:lnTo>
                    <a:pt x="6388" y="559181"/>
                  </a:lnTo>
                  <a:lnTo>
                    <a:pt x="58889" y="501650"/>
                  </a:lnTo>
                  <a:lnTo>
                    <a:pt x="129984" y="465074"/>
                  </a:lnTo>
                  <a:lnTo>
                    <a:pt x="173469" y="450215"/>
                  </a:lnTo>
                  <a:lnTo>
                    <a:pt x="221386" y="437769"/>
                  </a:lnTo>
                  <a:lnTo>
                    <a:pt x="273062" y="427990"/>
                  </a:lnTo>
                  <a:lnTo>
                    <a:pt x="327863" y="421132"/>
                  </a:lnTo>
                  <a:lnTo>
                    <a:pt x="385127" y="417195"/>
                  </a:lnTo>
                  <a:lnTo>
                    <a:pt x="388721" y="413258"/>
                  </a:lnTo>
                  <a:close/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9096" y="4122420"/>
              <a:ext cx="227075" cy="2270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6122" y="4975098"/>
              <a:ext cx="3479165" cy="469265"/>
            </a:xfrm>
            <a:custGeom>
              <a:avLst/>
              <a:gdLst/>
              <a:ahLst/>
              <a:cxnLst/>
              <a:rect l="l" t="t" r="r" b="b"/>
              <a:pathLst>
                <a:path w="3479165" h="469264">
                  <a:moveTo>
                    <a:pt x="250850" y="93599"/>
                  </a:moveTo>
                  <a:lnTo>
                    <a:pt x="198412" y="93979"/>
                  </a:lnTo>
                  <a:lnTo>
                    <a:pt x="146545" y="91693"/>
                  </a:lnTo>
                  <a:lnTo>
                    <a:pt x="95821" y="86994"/>
                  </a:lnTo>
                  <a:lnTo>
                    <a:pt x="46774" y="79756"/>
                  </a:lnTo>
                  <a:lnTo>
                    <a:pt x="0" y="70103"/>
                  </a:lnTo>
                </a:path>
                <a:path w="3479165" h="469264">
                  <a:moveTo>
                    <a:pt x="470534" y="347471"/>
                  </a:moveTo>
                  <a:lnTo>
                    <a:pt x="443991" y="351027"/>
                  </a:lnTo>
                  <a:lnTo>
                    <a:pt x="416814" y="353948"/>
                  </a:lnTo>
                  <a:lnTo>
                    <a:pt x="389128" y="356234"/>
                  </a:lnTo>
                  <a:lnTo>
                    <a:pt x="361188" y="357758"/>
                  </a:lnTo>
                </a:path>
                <a:path w="3479165" h="469264">
                  <a:moveTo>
                    <a:pt x="1414145" y="469264"/>
                  </a:moveTo>
                  <a:lnTo>
                    <a:pt x="1395348" y="456945"/>
                  </a:lnTo>
                  <a:lnTo>
                    <a:pt x="1378077" y="444118"/>
                  </a:lnTo>
                  <a:lnTo>
                    <a:pt x="1362583" y="431038"/>
                  </a:lnTo>
                  <a:lnTo>
                    <a:pt x="1348740" y="417575"/>
                  </a:lnTo>
                </a:path>
                <a:path w="3479165" h="469264">
                  <a:moveTo>
                    <a:pt x="2634615" y="342899"/>
                  </a:moveTo>
                  <a:lnTo>
                    <a:pt x="2630678" y="356742"/>
                  </a:lnTo>
                  <a:lnTo>
                    <a:pt x="2624836" y="370458"/>
                  </a:lnTo>
                  <a:lnTo>
                    <a:pt x="2617089" y="384047"/>
                  </a:lnTo>
                  <a:lnTo>
                    <a:pt x="2607564" y="397382"/>
                  </a:lnTo>
                </a:path>
                <a:path w="3479165" h="469264">
                  <a:moveTo>
                    <a:pt x="3157728" y="0"/>
                  </a:moveTo>
                  <a:lnTo>
                    <a:pt x="3220974" y="14350"/>
                  </a:lnTo>
                  <a:lnTo>
                    <a:pt x="3278378" y="31495"/>
                  </a:lnTo>
                  <a:lnTo>
                    <a:pt x="3329558" y="51307"/>
                  </a:lnTo>
                  <a:lnTo>
                    <a:pt x="3373881" y="73278"/>
                  </a:lnTo>
                  <a:lnTo>
                    <a:pt x="3411092" y="97281"/>
                  </a:lnTo>
                  <a:lnTo>
                    <a:pt x="3440683" y="122935"/>
                  </a:lnTo>
                  <a:lnTo>
                    <a:pt x="3475101" y="178181"/>
                  </a:lnTo>
                  <a:lnTo>
                    <a:pt x="3479165" y="207137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47260" y="4753356"/>
              <a:ext cx="142875" cy="77470"/>
            </a:xfrm>
            <a:custGeom>
              <a:avLst/>
              <a:gdLst/>
              <a:ahLst/>
              <a:cxnLst/>
              <a:rect l="l" t="t" r="r" b="b"/>
              <a:pathLst>
                <a:path w="142875" h="77470">
                  <a:moveTo>
                    <a:pt x="142748" y="0"/>
                  </a:moveTo>
                  <a:lnTo>
                    <a:pt x="115569" y="21844"/>
                  </a:lnTo>
                  <a:lnTo>
                    <a:pt x="82550" y="42037"/>
                  </a:lnTo>
                  <a:lnTo>
                    <a:pt x="43941" y="60706"/>
                  </a:lnTo>
                  <a:lnTo>
                    <a:pt x="0" y="77470"/>
                  </a:lnTo>
                </a:path>
              </a:pathLst>
            </a:custGeom>
            <a:ln w="18288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5030" y="4374642"/>
              <a:ext cx="2411095" cy="126364"/>
            </a:xfrm>
            <a:custGeom>
              <a:avLst/>
              <a:gdLst/>
              <a:ahLst/>
              <a:cxnLst/>
              <a:rect l="l" t="t" r="r" b="b"/>
              <a:pathLst>
                <a:path w="2411095" h="126364">
                  <a:moveTo>
                    <a:pt x="2403347" y="89915"/>
                  </a:moveTo>
                  <a:lnTo>
                    <a:pt x="2406904" y="99059"/>
                  </a:lnTo>
                  <a:lnTo>
                    <a:pt x="2409317" y="108076"/>
                  </a:lnTo>
                  <a:lnTo>
                    <a:pt x="2410586" y="117220"/>
                  </a:lnTo>
                  <a:lnTo>
                    <a:pt x="2410841" y="126364"/>
                  </a:lnTo>
                </a:path>
                <a:path w="2411095" h="126364">
                  <a:moveTo>
                    <a:pt x="1490471" y="47116"/>
                  </a:moveTo>
                  <a:lnTo>
                    <a:pt x="1505458" y="34543"/>
                  </a:lnTo>
                  <a:lnTo>
                    <a:pt x="1522603" y="22605"/>
                  </a:lnTo>
                  <a:lnTo>
                    <a:pt x="1541907" y="11048"/>
                  </a:lnTo>
                  <a:lnTo>
                    <a:pt x="1563243" y="0"/>
                  </a:lnTo>
                </a:path>
                <a:path w="2411095" h="126364">
                  <a:moveTo>
                    <a:pt x="804671" y="69849"/>
                  </a:moveTo>
                  <a:lnTo>
                    <a:pt x="811021" y="59308"/>
                  </a:lnTo>
                  <a:lnTo>
                    <a:pt x="819022" y="49021"/>
                  </a:lnTo>
                  <a:lnTo>
                    <a:pt x="828547" y="38861"/>
                  </a:lnTo>
                  <a:lnTo>
                    <a:pt x="839596" y="28955"/>
                  </a:lnTo>
                </a:path>
                <a:path w="2411095" h="126364">
                  <a:moveTo>
                    <a:pt x="0" y="83819"/>
                  </a:moveTo>
                  <a:lnTo>
                    <a:pt x="34417" y="92201"/>
                  </a:lnTo>
                  <a:lnTo>
                    <a:pt x="67437" y="101345"/>
                  </a:lnTo>
                  <a:lnTo>
                    <a:pt x="99059" y="111251"/>
                  </a:lnTo>
                  <a:lnTo>
                    <a:pt x="129031" y="121792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7572" y="4724400"/>
              <a:ext cx="22860" cy="41275"/>
            </a:xfrm>
            <a:custGeom>
              <a:avLst/>
              <a:gdLst/>
              <a:ahLst/>
              <a:cxnLst/>
              <a:rect l="l" t="t" r="r" b="b"/>
              <a:pathLst>
                <a:path w="22859" h="41275">
                  <a:moveTo>
                    <a:pt x="22402" y="41148"/>
                  </a:moveTo>
                  <a:lnTo>
                    <a:pt x="15278" y="30987"/>
                  </a:lnTo>
                  <a:lnTo>
                    <a:pt x="9169" y="20700"/>
                  </a:lnTo>
                  <a:lnTo>
                    <a:pt x="4064" y="10413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563868" y="3698747"/>
            <a:ext cx="88392" cy="88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4247" y="3899915"/>
            <a:ext cx="158496" cy="158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704" y="1227536"/>
            <a:ext cx="6109970" cy="49352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 dirty="0">
              <a:latin typeface="Arial"/>
              <a:cs typeface="Arial"/>
            </a:endParaRPr>
          </a:p>
          <a:p>
            <a:pPr marL="697230" indent="-320675">
              <a:lnSpc>
                <a:spcPct val="100000"/>
              </a:lnSpc>
              <a:spcBef>
                <a:spcPts val="390"/>
              </a:spcBef>
              <a:buClr>
                <a:srgbClr val="CC8E5F"/>
              </a:buClr>
              <a:buSzPct val="58823"/>
              <a:buFont typeface="Wingdings"/>
              <a:buChar char=""/>
              <a:tabLst>
                <a:tab pos="696595" algn="l"/>
                <a:tab pos="697865" algn="l"/>
              </a:tabLst>
            </a:pPr>
            <a:r>
              <a:rPr sz="1700" spc="25" dirty="0">
                <a:latin typeface="Arial"/>
                <a:cs typeface="Arial"/>
              </a:rPr>
              <a:t>They explain </a:t>
            </a:r>
            <a:r>
              <a:rPr sz="1700" spc="20" dirty="0">
                <a:latin typeface="Arial"/>
                <a:cs typeface="Arial"/>
              </a:rPr>
              <a:t>what the system </a:t>
            </a:r>
            <a:r>
              <a:rPr sz="1700" spc="25" dirty="0">
                <a:latin typeface="Arial"/>
                <a:cs typeface="Arial"/>
              </a:rPr>
              <a:t>shall </a:t>
            </a:r>
            <a:r>
              <a:rPr sz="1700" b="1" spc="25" dirty="0">
                <a:solidFill>
                  <a:srgbClr val="C00000"/>
                </a:solidFill>
                <a:latin typeface="Arial"/>
                <a:cs typeface="Arial"/>
              </a:rPr>
              <a:t>not</a:t>
            </a:r>
            <a:r>
              <a:rPr sz="1700" b="1" spc="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spc="35" dirty="0">
                <a:latin typeface="Arial"/>
                <a:cs typeface="Arial"/>
              </a:rPr>
              <a:t>do.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8E5F"/>
              </a:buClr>
              <a:buFont typeface="Wingdings"/>
              <a:buChar char=""/>
            </a:pPr>
            <a:endParaRPr sz="1850" dirty="0">
              <a:latin typeface="Arial"/>
              <a:cs typeface="Arial"/>
            </a:endParaRPr>
          </a:p>
          <a:p>
            <a:pPr marL="697230" marR="5080" indent="-320040">
              <a:lnSpc>
                <a:spcPct val="78800"/>
              </a:lnSpc>
              <a:buClr>
                <a:srgbClr val="CC8E5F"/>
              </a:buClr>
              <a:buSzPct val="58823"/>
              <a:buFont typeface="Wingdings"/>
              <a:buChar char=""/>
              <a:tabLst>
                <a:tab pos="696595" algn="l"/>
                <a:tab pos="697865" algn="l"/>
                <a:tab pos="1831975" algn="l"/>
              </a:tabLst>
            </a:pPr>
            <a:r>
              <a:rPr sz="1700" spc="25" dirty="0">
                <a:latin typeface="Arial"/>
                <a:cs typeface="Arial"/>
              </a:rPr>
              <a:t>Inverse requirements describe </a:t>
            </a:r>
            <a:r>
              <a:rPr sz="1700" spc="20" dirty="0">
                <a:latin typeface="Arial"/>
                <a:cs typeface="Arial"/>
              </a:rPr>
              <a:t>the </a:t>
            </a:r>
            <a:r>
              <a:rPr sz="1700" b="1" i="1" spc="25" dirty="0">
                <a:solidFill>
                  <a:srgbClr val="FF0000"/>
                </a:solidFill>
                <a:latin typeface="Arial"/>
                <a:cs typeface="Arial"/>
              </a:rPr>
              <a:t>constraints </a:t>
            </a:r>
            <a:r>
              <a:rPr sz="1700" b="1" i="1" spc="20" dirty="0">
                <a:solidFill>
                  <a:srgbClr val="FF0000"/>
                </a:solidFill>
                <a:latin typeface="Arial"/>
                <a:cs typeface="Arial"/>
              </a:rPr>
              <a:t>on the  </a:t>
            </a:r>
            <a:r>
              <a:rPr sz="1700" b="1" i="1" spc="25" dirty="0">
                <a:solidFill>
                  <a:srgbClr val="FF0000"/>
                </a:solidFill>
                <a:latin typeface="Arial"/>
                <a:cs typeface="Arial"/>
              </a:rPr>
              <a:t>allowable	behaviors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100" dirty="0">
              <a:latin typeface="Arial"/>
              <a:cs typeface="Arial"/>
            </a:endParaRPr>
          </a:p>
          <a:p>
            <a:pPr marL="697230" indent="-320675">
              <a:lnSpc>
                <a:spcPts val="1920"/>
              </a:lnSpc>
              <a:buClr>
                <a:srgbClr val="CC8E5F"/>
              </a:buClr>
              <a:buSzPct val="58823"/>
              <a:buFont typeface="Wingdings"/>
              <a:buChar char=""/>
              <a:tabLst>
                <a:tab pos="696595" algn="l"/>
                <a:tab pos="697865" algn="l"/>
              </a:tabLst>
            </a:pPr>
            <a:r>
              <a:rPr sz="1700" spc="25" dirty="0">
                <a:latin typeface="Arial"/>
                <a:cs typeface="Arial"/>
              </a:rPr>
              <a:t>Many people find </a:t>
            </a:r>
            <a:r>
              <a:rPr sz="1700" spc="15" dirty="0">
                <a:latin typeface="Arial"/>
                <a:cs typeface="Arial"/>
              </a:rPr>
              <a:t>it </a:t>
            </a:r>
            <a:r>
              <a:rPr sz="1700" spc="25" dirty="0">
                <a:latin typeface="Arial"/>
                <a:cs typeface="Arial"/>
              </a:rPr>
              <a:t>convenient </a:t>
            </a:r>
            <a:r>
              <a:rPr sz="1700" spc="15" dirty="0">
                <a:latin typeface="Arial"/>
                <a:cs typeface="Arial"/>
              </a:rPr>
              <a:t>to </a:t>
            </a:r>
            <a:r>
              <a:rPr sz="1700" spc="25" dirty="0">
                <a:latin typeface="Arial"/>
                <a:cs typeface="Arial"/>
              </a:rPr>
              <a:t>describe their</a:t>
            </a:r>
            <a:r>
              <a:rPr sz="1700" spc="125" dirty="0">
                <a:latin typeface="Arial"/>
                <a:cs typeface="Arial"/>
              </a:rPr>
              <a:t> </a:t>
            </a:r>
            <a:r>
              <a:rPr sz="1700" spc="25" dirty="0">
                <a:latin typeface="Arial"/>
                <a:cs typeface="Arial"/>
              </a:rPr>
              <a:t>needs</a:t>
            </a:r>
            <a:endParaRPr sz="1700" dirty="0">
              <a:latin typeface="Arial"/>
              <a:cs typeface="Arial"/>
            </a:endParaRPr>
          </a:p>
          <a:p>
            <a:pPr marL="697230" marR="4649470">
              <a:lnSpc>
                <a:spcPts val="1800"/>
              </a:lnSpc>
              <a:spcBef>
                <a:spcPts val="140"/>
              </a:spcBef>
            </a:pPr>
            <a:r>
              <a:rPr sz="1700" spc="15" dirty="0">
                <a:latin typeface="Arial"/>
                <a:cs typeface="Arial"/>
              </a:rPr>
              <a:t>in </a:t>
            </a:r>
            <a:r>
              <a:rPr sz="1700" spc="20" dirty="0">
                <a:latin typeface="Arial"/>
                <a:cs typeface="Arial"/>
              </a:rPr>
              <a:t>this  </a:t>
            </a:r>
            <a:r>
              <a:rPr sz="1700" spc="30" dirty="0">
                <a:latin typeface="Arial"/>
                <a:cs typeface="Arial"/>
              </a:rPr>
              <a:t>manne</a:t>
            </a:r>
            <a:r>
              <a:rPr sz="1700" dirty="0">
                <a:latin typeface="Arial"/>
                <a:cs typeface="Arial"/>
              </a:rPr>
              <a:t>r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Arial"/>
              <a:cs typeface="Arial"/>
            </a:endParaRPr>
          </a:p>
          <a:p>
            <a:pPr marL="697230" marR="204470" indent="-320040">
              <a:lnSpc>
                <a:spcPct val="80100"/>
              </a:lnSpc>
              <a:buClr>
                <a:srgbClr val="CC8E5F"/>
              </a:buClr>
              <a:buSzPct val="58823"/>
              <a:buFont typeface="Wingdings"/>
              <a:buChar char=""/>
              <a:tabLst>
                <a:tab pos="696595" algn="l"/>
                <a:tab pos="697865" algn="l"/>
                <a:tab pos="1854200" algn="l"/>
              </a:tabLst>
            </a:pPr>
            <a:r>
              <a:rPr sz="1700" spc="25" dirty="0">
                <a:latin typeface="Arial"/>
                <a:cs typeface="Arial"/>
              </a:rPr>
              <a:t>These requirements indicate </a:t>
            </a:r>
            <a:r>
              <a:rPr sz="1700" spc="20" dirty="0">
                <a:latin typeface="Arial"/>
                <a:cs typeface="Arial"/>
              </a:rPr>
              <a:t>the </a:t>
            </a:r>
            <a:r>
              <a:rPr sz="1700" spc="25" dirty="0">
                <a:latin typeface="Arial"/>
                <a:cs typeface="Arial"/>
              </a:rPr>
              <a:t>indecisive nature </a:t>
            </a:r>
            <a:r>
              <a:rPr sz="1700" spc="15" dirty="0">
                <a:latin typeface="Arial"/>
                <a:cs typeface="Arial"/>
              </a:rPr>
              <a:t>of  </a:t>
            </a:r>
            <a:r>
              <a:rPr sz="1700" spc="25" dirty="0">
                <a:latin typeface="Arial"/>
                <a:cs typeface="Arial"/>
              </a:rPr>
              <a:t>customers	about certain aspects </a:t>
            </a:r>
            <a:r>
              <a:rPr sz="1700" spc="15" dirty="0">
                <a:latin typeface="Arial"/>
                <a:cs typeface="Arial"/>
              </a:rPr>
              <a:t>of </a:t>
            </a:r>
            <a:r>
              <a:rPr sz="1700" dirty="0">
                <a:latin typeface="Arial"/>
                <a:cs typeface="Arial"/>
              </a:rPr>
              <a:t>a </a:t>
            </a:r>
            <a:r>
              <a:rPr sz="1700" spc="20" dirty="0">
                <a:latin typeface="Arial"/>
                <a:cs typeface="Arial"/>
              </a:rPr>
              <a:t>new </a:t>
            </a:r>
            <a:r>
              <a:rPr sz="1700" spc="25" dirty="0">
                <a:latin typeface="Arial"/>
                <a:cs typeface="Arial"/>
              </a:rPr>
              <a:t>software  product</a:t>
            </a:r>
            <a:endParaRPr sz="1700" dirty="0">
              <a:latin typeface="Arial"/>
              <a:cs typeface="Arial"/>
            </a:endParaRPr>
          </a:p>
          <a:p>
            <a:pPr marL="1270000" marR="2221230" algn="just">
              <a:lnSpc>
                <a:spcPct val="100000"/>
              </a:lnSpc>
              <a:spcBef>
                <a:spcPts val="140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The system shall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not use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red  color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interface, 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whenever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asking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inputs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end-user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Arial"/>
              <a:cs typeface="Arial"/>
            </a:endParaRPr>
          </a:p>
          <a:p>
            <a:pPr marL="697230" marR="64135" indent="-320040">
              <a:lnSpc>
                <a:spcPts val="1800"/>
              </a:lnSpc>
              <a:spcBef>
                <a:spcPts val="5"/>
              </a:spcBef>
              <a:buClr>
                <a:srgbClr val="CC8E5F"/>
              </a:buClr>
              <a:buSzPct val="58823"/>
              <a:buFont typeface="Wingdings"/>
              <a:buChar char=""/>
              <a:tabLst>
                <a:tab pos="696595" algn="l"/>
                <a:tab pos="697865" algn="l"/>
              </a:tabLst>
            </a:pPr>
            <a:r>
              <a:rPr sz="1700" spc="25" dirty="0">
                <a:latin typeface="Arial"/>
                <a:cs typeface="Arial"/>
              </a:rPr>
              <a:t>Safety </a:t>
            </a:r>
            <a:r>
              <a:rPr sz="1700" spc="20" dirty="0">
                <a:latin typeface="Arial"/>
                <a:cs typeface="Arial"/>
              </a:rPr>
              <a:t>and </a:t>
            </a:r>
            <a:r>
              <a:rPr sz="1700" spc="25" dirty="0">
                <a:latin typeface="Arial"/>
                <a:cs typeface="Arial"/>
              </a:rPr>
              <a:t>security requirements </a:t>
            </a:r>
            <a:r>
              <a:rPr sz="1700" spc="20" dirty="0">
                <a:latin typeface="Arial"/>
                <a:cs typeface="Arial"/>
              </a:rPr>
              <a:t>are </a:t>
            </a:r>
            <a:r>
              <a:rPr sz="1700" spc="25" dirty="0">
                <a:latin typeface="Arial"/>
                <a:cs typeface="Arial"/>
              </a:rPr>
              <a:t>usually stated </a:t>
            </a:r>
            <a:r>
              <a:rPr sz="1700" spc="15" dirty="0">
                <a:latin typeface="Arial"/>
                <a:cs typeface="Arial"/>
              </a:rPr>
              <a:t>in  </a:t>
            </a:r>
            <a:r>
              <a:rPr sz="1700" spc="20" dirty="0">
                <a:latin typeface="Arial"/>
                <a:cs typeface="Arial"/>
              </a:rPr>
              <a:t>this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25" dirty="0">
                <a:latin typeface="Arial"/>
                <a:cs typeface="Arial"/>
              </a:rPr>
              <a:t>manner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4417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0" dirty="0"/>
              <a:t>Problem </a:t>
            </a:r>
            <a:r>
              <a:rPr sz="4400" spc="-280" dirty="0"/>
              <a:t>Domain</a:t>
            </a:r>
            <a:r>
              <a:rPr sz="4400" spc="-590" dirty="0"/>
              <a:t> </a:t>
            </a:r>
            <a:r>
              <a:rPr sz="4400" spc="-25" dirty="0"/>
              <a:t>[1]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35" y="1915794"/>
            <a:ext cx="8540115" cy="429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CC8E5F"/>
              </a:buClr>
              <a:buSzPct val="59375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600" spc="-5" dirty="0">
                <a:latin typeface="Verdana"/>
                <a:cs typeface="Verdana"/>
              </a:rPr>
              <a:t>Most successful requirements journeys </a:t>
            </a:r>
            <a:r>
              <a:rPr sz="1600" spc="-15" dirty="0">
                <a:latin typeface="Verdana"/>
                <a:cs typeface="Verdana"/>
              </a:rPr>
              <a:t>begin </a:t>
            </a:r>
            <a:r>
              <a:rPr sz="1600" spc="-20" dirty="0">
                <a:latin typeface="Verdana"/>
                <a:cs typeface="Verdana"/>
              </a:rPr>
              <a:t>with </a:t>
            </a:r>
            <a:r>
              <a:rPr sz="1600" spc="-5" dirty="0">
                <a:latin typeface="Verdana"/>
                <a:cs typeface="Verdana"/>
              </a:rPr>
              <a:t>a trip to the </a:t>
            </a:r>
            <a:r>
              <a:rPr sz="1600" spc="-10" dirty="0">
                <a:latin typeface="Verdana"/>
                <a:cs typeface="Verdana"/>
              </a:rPr>
              <a:t>land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24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problem.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8E5F"/>
              </a:buClr>
              <a:buFont typeface="Wingdings"/>
              <a:buChar char=""/>
            </a:pPr>
            <a:endParaRPr sz="2650">
              <a:latin typeface="Verdana"/>
              <a:cs typeface="Verdana"/>
            </a:endParaRPr>
          </a:p>
          <a:p>
            <a:pPr marL="332740" marR="7620" indent="-320040" algn="just">
              <a:lnSpc>
                <a:spcPct val="88500"/>
              </a:lnSpc>
              <a:buClr>
                <a:srgbClr val="CC8E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sz="1600" spc="-10" dirty="0">
                <a:latin typeface="Verdana"/>
                <a:cs typeface="Verdana"/>
              </a:rPr>
              <a:t>This problem </a:t>
            </a:r>
            <a:r>
              <a:rPr sz="1600" dirty="0">
                <a:latin typeface="Verdana"/>
                <a:cs typeface="Verdana"/>
              </a:rPr>
              <a:t>domain is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home </a:t>
            </a: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of real 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users </a:t>
            </a:r>
            <a:r>
              <a:rPr sz="1600" b="1" i="1" spc="-5" dirty="0">
                <a:solidFill>
                  <a:srgbClr val="FF0000"/>
                </a:solidFill>
                <a:latin typeface="Verdana"/>
                <a:cs typeface="Verdana"/>
              </a:rPr>
              <a:t>and other 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stakeholders</a:t>
            </a:r>
            <a:r>
              <a:rPr sz="1600" spc="-10" dirty="0">
                <a:latin typeface="Verdana"/>
                <a:cs typeface="Verdana"/>
              </a:rPr>
              <a:t>,  people </a:t>
            </a:r>
            <a:r>
              <a:rPr sz="1600" spc="-15" dirty="0">
                <a:latin typeface="Verdana"/>
                <a:cs typeface="Verdana"/>
              </a:rPr>
              <a:t>whose </a:t>
            </a:r>
            <a:r>
              <a:rPr sz="1600" spc="-5" dirty="0">
                <a:latin typeface="Verdana"/>
                <a:cs typeface="Verdana"/>
              </a:rPr>
              <a:t>needs </a:t>
            </a:r>
            <a:r>
              <a:rPr sz="1600" spc="-15" dirty="0">
                <a:latin typeface="Verdana"/>
                <a:cs typeface="Verdana"/>
              </a:rPr>
              <a:t>must </a:t>
            </a:r>
            <a:r>
              <a:rPr sz="1600" spc="-5" dirty="0">
                <a:latin typeface="Verdana"/>
                <a:cs typeface="Verdana"/>
              </a:rPr>
              <a:t>be addressed </a:t>
            </a:r>
            <a:r>
              <a:rPr sz="1600" spc="-15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order for us </a:t>
            </a:r>
            <a:r>
              <a:rPr sz="1600" spc="-10" dirty="0">
                <a:latin typeface="Verdana"/>
                <a:cs typeface="Verdana"/>
              </a:rPr>
              <a:t>to </a:t>
            </a:r>
            <a:r>
              <a:rPr sz="1600" spc="-20" dirty="0">
                <a:latin typeface="Verdana"/>
                <a:cs typeface="Verdana"/>
              </a:rPr>
              <a:t>build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5" dirty="0">
                <a:latin typeface="Verdana"/>
                <a:cs typeface="Verdana"/>
              </a:rPr>
              <a:t>perfect  </a:t>
            </a:r>
            <a:r>
              <a:rPr sz="1600" spc="-20" dirty="0">
                <a:latin typeface="Verdana"/>
                <a:cs typeface="Verdana"/>
              </a:rPr>
              <a:t>system.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8E5F"/>
              </a:buClr>
              <a:buFont typeface="Wingdings"/>
              <a:buChar char=""/>
            </a:pPr>
            <a:endParaRPr sz="2650">
              <a:latin typeface="Verdana"/>
              <a:cs typeface="Verdana"/>
            </a:endParaRPr>
          </a:p>
          <a:p>
            <a:pPr marL="332740" marR="5715" indent="-320040" algn="just">
              <a:lnSpc>
                <a:spcPct val="88400"/>
              </a:lnSpc>
              <a:buClr>
                <a:srgbClr val="CC8E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sz="1600" spc="-10" dirty="0">
                <a:latin typeface="Verdana"/>
                <a:cs typeface="Verdana"/>
              </a:rPr>
              <a:t>This is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home </a:t>
            </a:r>
            <a:r>
              <a:rPr sz="1600" spc="-5" dirty="0">
                <a:latin typeface="Verdana"/>
                <a:cs typeface="Verdana"/>
              </a:rPr>
              <a:t>of the </a:t>
            </a:r>
            <a:r>
              <a:rPr sz="1600" spc="-10" dirty="0">
                <a:latin typeface="Verdana"/>
                <a:cs typeface="Verdana"/>
              </a:rPr>
              <a:t>people who </a:t>
            </a:r>
            <a:r>
              <a:rPr sz="1600" spc="-15" dirty="0">
                <a:latin typeface="Verdana"/>
                <a:cs typeface="Verdana"/>
              </a:rPr>
              <a:t>need </a:t>
            </a:r>
            <a:r>
              <a:rPr sz="1600" spc="-5" dirty="0">
                <a:latin typeface="Verdana"/>
                <a:cs typeface="Verdana"/>
              </a:rPr>
              <a:t>the rock </a:t>
            </a:r>
            <a:r>
              <a:rPr sz="1600" dirty="0">
                <a:latin typeface="Verdana"/>
                <a:cs typeface="Verdana"/>
              </a:rPr>
              <a:t>or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5" dirty="0">
                <a:latin typeface="Verdana"/>
                <a:cs typeface="Verdana"/>
              </a:rPr>
              <a:t>new </a:t>
            </a:r>
            <a:r>
              <a:rPr sz="1600" spc="-5" dirty="0">
                <a:latin typeface="Verdana"/>
                <a:cs typeface="Verdana"/>
              </a:rPr>
              <a:t>sales </a:t>
            </a:r>
            <a:r>
              <a:rPr sz="1600" dirty="0">
                <a:latin typeface="Verdana"/>
                <a:cs typeface="Verdana"/>
              </a:rPr>
              <a:t>order </a:t>
            </a:r>
            <a:r>
              <a:rPr sz="1600" spc="-5" dirty="0">
                <a:latin typeface="Verdana"/>
                <a:cs typeface="Verdana"/>
              </a:rPr>
              <a:t>entry  system or a </a:t>
            </a:r>
            <a:r>
              <a:rPr sz="1600" spc="-10" dirty="0">
                <a:latin typeface="Verdana"/>
                <a:cs typeface="Verdana"/>
              </a:rPr>
              <a:t>configuration </a:t>
            </a:r>
            <a:r>
              <a:rPr sz="1600" spc="-5" dirty="0">
                <a:latin typeface="Verdana"/>
                <a:cs typeface="Verdana"/>
              </a:rPr>
              <a:t>management system good enough to </a:t>
            </a:r>
            <a:r>
              <a:rPr sz="1600" spc="-10" dirty="0">
                <a:latin typeface="Verdana"/>
                <a:cs typeface="Verdana"/>
              </a:rPr>
              <a:t>blow </a:t>
            </a:r>
            <a:r>
              <a:rPr sz="1600" spc="-5" dirty="0">
                <a:latin typeface="Verdana"/>
                <a:cs typeface="Verdana"/>
              </a:rPr>
              <a:t>the  </a:t>
            </a:r>
            <a:r>
              <a:rPr sz="1600" spc="-20" dirty="0">
                <a:latin typeface="Verdana"/>
                <a:cs typeface="Verdana"/>
              </a:rPr>
              <a:t>competition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away.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8E5F"/>
              </a:buClr>
              <a:buFont typeface="Wingdings"/>
              <a:buChar char=""/>
            </a:pPr>
            <a:endParaRPr sz="2650">
              <a:latin typeface="Verdana"/>
              <a:cs typeface="Verdana"/>
            </a:endParaRPr>
          </a:p>
          <a:p>
            <a:pPr marL="332740" marR="10160" indent="-320040" algn="just">
              <a:lnSpc>
                <a:spcPts val="1700"/>
              </a:lnSpc>
              <a:buClr>
                <a:srgbClr val="CC8E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all </a:t>
            </a:r>
            <a:r>
              <a:rPr sz="1600" spc="-35" dirty="0">
                <a:latin typeface="Verdana"/>
                <a:cs typeface="Verdana"/>
              </a:rPr>
              <a:t>probability, </a:t>
            </a:r>
            <a:r>
              <a:rPr sz="1600" b="1" i="1" spc="-5" dirty="0">
                <a:latin typeface="Verdana"/>
                <a:cs typeface="Verdana"/>
              </a:rPr>
              <a:t>these </a:t>
            </a:r>
            <a:r>
              <a:rPr sz="1600" b="1" i="1" spc="-10" dirty="0">
                <a:latin typeface="Verdana"/>
                <a:cs typeface="Verdana"/>
              </a:rPr>
              <a:t>people </a:t>
            </a:r>
            <a:r>
              <a:rPr sz="1600" b="1" i="1" spc="-5" dirty="0">
                <a:latin typeface="Verdana"/>
                <a:cs typeface="Verdana"/>
              </a:rPr>
              <a:t>are </a:t>
            </a:r>
            <a:r>
              <a:rPr sz="1600" b="1" i="1" spc="-10" dirty="0">
                <a:latin typeface="Verdana"/>
                <a:cs typeface="Verdana"/>
              </a:rPr>
              <a:t>not like </a:t>
            </a:r>
            <a:r>
              <a:rPr sz="1600" b="1" i="1" spc="-5" dirty="0">
                <a:latin typeface="Verdana"/>
                <a:cs typeface="Verdana"/>
              </a:rPr>
              <a:t>us</a:t>
            </a:r>
            <a:r>
              <a:rPr sz="1600" spc="-5" dirty="0">
                <a:latin typeface="Verdana"/>
                <a:cs typeface="Verdana"/>
              </a:rPr>
              <a:t>. </a:t>
            </a:r>
            <a:r>
              <a:rPr sz="1600" spc="-10" dirty="0">
                <a:latin typeface="Verdana"/>
                <a:cs typeface="Verdana"/>
              </a:rPr>
              <a:t>Their technical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economic  </a:t>
            </a:r>
            <a:r>
              <a:rPr sz="1600" spc="-5" dirty="0">
                <a:latin typeface="Verdana"/>
                <a:cs typeface="Verdana"/>
              </a:rPr>
              <a:t>backgrounds are </a:t>
            </a:r>
            <a:r>
              <a:rPr sz="1600" spc="-15" dirty="0">
                <a:latin typeface="Verdana"/>
                <a:cs typeface="Verdana"/>
              </a:rPr>
              <a:t>different </a:t>
            </a:r>
            <a:r>
              <a:rPr sz="1600" spc="-5" dirty="0">
                <a:latin typeface="Verdana"/>
                <a:cs typeface="Verdana"/>
              </a:rPr>
              <a:t>from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8E5F"/>
              </a:buClr>
              <a:buFont typeface="Wingdings"/>
              <a:buChar char=""/>
            </a:pPr>
            <a:endParaRPr sz="2650">
              <a:latin typeface="Verdana"/>
              <a:cs typeface="Verdana"/>
            </a:endParaRPr>
          </a:p>
          <a:p>
            <a:pPr marL="332740" marR="5080" indent="-320040" algn="just">
              <a:lnSpc>
                <a:spcPts val="1700"/>
              </a:lnSpc>
              <a:buClr>
                <a:srgbClr val="CC8E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sz="1600" spc="-5" dirty="0">
                <a:latin typeface="Verdana"/>
                <a:cs typeface="Verdana"/>
              </a:rPr>
              <a:t>On </a:t>
            </a:r>
            <a:r>
              <a:rPr sz="1600" spc="-20" dirty="0">
                <a:latin typeface="Verdana"/>
                <a:cs typeface="Verdana"/>
              </a:rPr>
              <a:t>rare </a:t>
            </a:r>
            <a:r>
              <a:rPr sz="1600" spc="-5" dirty="0">
                <a:latin typeface="Verdana"/>
                <a:cs typeface="Verdana"/>
              </a:rPr>
              <a:t>occasions, they are </a:t>
            </a:r>
            <a:r>
              <a:rPr sz="1600" spc="-10" dirty="0">
                <a:latin typeface="Verdana"/>
                <a:cs typeface="Verdana"/>
              </a:rPr>
              <a:t>just </a:t>
            </a:r>
            <a:r>
              <a:rPr sz="1600" spc="-15" dirty="0">
                <a:latin typeface="Verdana"/>
                <a:cs typeface="Verdana"/>
              </a:rPr>
              <a:t>like </a:t>
            </a:r>
            <a:r>
              <a:rPr sz="1600" dirty="0">
                <a:latin typeface="Verdana"/>
                <a:cs typeface="Verdana"/>
              </a:rPr>
              <a:t>us. </a:t>
            </a:r>
            <a:r>
              <a:rPr sz="1600" spc="-10" dirty="0">
                <a:latin typeface="Verdana"/>
                <a:cs typeface="Verdana"/>
              </a:rPr>
              <a:t>They </a:t>
            </a:r>
            <a:r>
              <a:rPr sz="1600" spc="-5" dirty="0">
                <a:latin typeface="Verdana"/>
                <a:cs typeface="Verdana"/>
              </a:rPr>
              <a:t>are </a:t>
            </a:r>
            <a:r>
              <a:rPr sz="1600" spc="-10" dirty="0">
                <a:latin typeface="Verdana"/>
                <a:cs typeface="Verdana"/>
              </a:rPr>
              <a:t>programmers looking </a:t>
            </a:r>
            <a:r>
              <a:rPr sz="1600" spc="-5" dirty="0">
                <a:latin typeface="Verdana"/>
                <a:cs typeface="Verdana"/>
              </a:rPr>
              <a:t>for a  </a:t>
            </a:r>
            <a:r>
              <a:rPr sz="1600" spc="-10" dirty="0">
                <a:latin typeface="Verdana"/>
                <a:cs typeface="Verdana"/>
              </a:rPr>
              <a:t>new tool </a:t>
            </a:r>
            <a:r>
              <a:rPr sz="1600" spc="-5" dirty="0">
                <a:latin typeface="Verdana"/>
                <a:cs typeface="Verdana"/>
              </a:rPr>
              <a:t>or </a:t>
            </a:r>
            <a:r>
              <a:rPr sz="1600" spc="-10" dirty="0">
                <a:latin typeface="Verdana"/>
                <a:cs typeface="Verdana"/>
              </a:rPr>
              <a:t>system developers who </a:t>
            </a:r>
            <a:r>
              <a:rPr sz="1600" spc="-20" dirty="0">
                <a:latin typeface="Verdana"/>
                <a:cs typeface="Verdana"/>
              </a:rPr>
              <a:t>have </a:t>
            </a:r>
            <a:r>
              <a:rPr sz="1600" spc="-5" dirty="0">
                <a:latin typeface="Verdana"/>
                <a:cs typeface="Verdana"/>
              </a:rPr>
              <a:t>asked </a:t>
            </a:r>
            <a:r>
              <a:rPr sz="1600" spc="-15" dirty="0">
                <a:latin typeface="Verdana"/>
                <a:cs typeface="Verdana"/>
              </a:rPr>
              <a:t>you to </a:t>
            </a:r>
            <a:r>
              <a:rPr sz="1600" spc="-10" dirty="0">
                <a:latin typeface="Verdana"/>
                <a:cs typeface="Verdana"/>
              </a:rPr>
              <a:t>develop </a:t>
            </a:r>
            <a:r>
              <a:rPr sz="1600" spc="-5" dirty="0">
                <a:latin typeface="Verdana"/>
                <a:cs typeface="Verdana"/>
              </a:rPr>
              <a:t>a portion of </a:t>
            </a:r>
            <a:r>
              <a:rPr sz="1600" spc="-10" dirty="0">
                <a:latin typeface="Verdana"/>
                <a:cs typeface="Verdana"/>
              </a:rPr>
              <a:t>the  </a:t>
            </a:r>
            <a:r>
              <a:rPr sz="1600" spc="-20" dirty="0">
                <a:latin typeface="Verdana"/>
                <a:cs typeface="Verdana"/>
              </a:rPr>
              <a:t>system.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36464" y="0"/>
            <a:ext cx="3676015" cy="2016760"/>
            <a:chOff x="5236464" y="0"/>
            <a:chExt cx="3676015" cy="2016760"/>
          </a:xfrm>
        </p:grpSpPr>
        <p:sp>
          <p:nvSpPr>
            <p:cNvPr id="6" name="object 6"/>
            <p:cNvSpPr/>
            <p:nvPr/>
          </p:nvSpPr>
          <p:spPr>
            <a:xfrm>
              <a:off x="5247132" y="9143"/>
              <a:ext cx="3665219" cy="19933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54752" y="4571"/>
              <a:ext cx="3623945" cy="1295400"/>
            </a:xfrm>
            <a:custGeom>
              <a:avLst/>
              <a:gdLst/>
              <a:ahLst/>
              <a:cxnLst/>
              <a:rect l="l" t="t" r="r" b="b"/>
              <a:pathLst>
                <a:path w="3623945" h="1295400">
                  <a:moveTo>
                    <a:pt x="3623818" y="614426"/>
                  </a:moveTo>
                  <a:lnTo>
                    <a:pt x="3601593" y="549656"/>
                  </a:lnTo>
                  <a:lnTo>
                    <a:pt x="3578352" y="518160"/>
                  </a:lnTo>
                  <a:lnTo>
                    <a:pt x="3546856" y="487807"/>
                  </a:lnTo>
                  <a:lnTo>
                    <a:pt x="3506978" y="459105"/>
                  </a:lnTo>
                  <a:lnTo>
                    <a:pt x="3512820" y="451993"/>
                  </a:lnTo>
                  <a:lnTo>
                    <a:pt x="3540125" y="398780"/>
                  </a:lnTo>
                  <a:lnTo>
                    <a:pt x="3543046" y="367284"/>
                  </a:lnTo>
                  <a:lnTo>
                    <a:pt x="3536823" y="336550"/>
                  </a:lnTo>
                  <a:lnTo>
                    <a:pt x="3498723" y="278511"/>
                  </a:lnTo>
                  <a:lnTo>
                    <a:pt x="3467735" y="252107"/>
                  </a:lnTo>
                  <a:lnTo>
                    <a:pt x="3429508" y="227965"/>
                  </a:lnTo>
                  <a:lnTo>
                    <a:pt x="3384550" y="206629"/>
                  </a:lnTo>
                  <a:lnTo>
                    <a:pt x="3333242" y="188341"/>
                  </a:lnTo>
                  <a:lnTo>
                    <a:pt x="3276092" y="173609"/>
                  </a:lnTo>
                  <a:lnTo>
                    <a:pt x="3213608" y="162941"/>
                  </a:lnTo>
                  <a:lnTo>
                    <a:pt x="3207385" y="151638"/>
                  </a:lnTo>
                  <a:lnTo>
                    <a:pt x="3165729" y="99187"/>
                  </a:lnTo>
                  <a:lnTo>
                    <a:pt x="3125851" y="71374"/>
                  </a:lnTo>
                  <a:lnTo>
                    <a:pt x="3076321" y="47117"/>
                  </a:lnTo>
                  <a:lnTo>
                    <a:pt x="3031871" y="31115"/>
                  </a:lnTo>
                  <a:lnTo>
                    <a:pt x="2984373" y="18542"/>
                  </a:lnTo>
                  <a:lnTo>
                    <a:pt x="2934843" y="9271"/>
                  </a:lnTo>
                  <a:lnTo>
                    <a:pt x="2883789" y="3175"/>
                  </a:lnTo>
                  <a:lnTo>
                    <a:pt x="2831846" y="508"/>
                  </a:lnTo>
                  <a:lnTo>
                    <a:pt x="2779776" y="889"/>
                  </a:lnTo>
                  <a:lnTo>
                    <a:pt x="2728214" y="4572"/>
                  </a:lnTo>
                  <a:lnTo>
                    <a:pt x="2677922" y="11430"/>
                  </a:lnTo>
                  <a:lnTo>
                    <a:pt x="2629535" y="21463"/>
                  </a:lnTo>
                  <a:lnTo>
                    <a:pt x="2583688" y="34544"/>
                  </a:lnTo>
                  <a:lnTo>
                    <a:pt x="2541270" y="50800"/>
                  </a:lnTo>
                  <a:lnTo>
                    <a:pt x="2502662" y="70104"/>
                  </a:lnTo>
                  <a:lnTo>
                    <a:pt x="2475484" y="54610"/>
                  </a:lnTo>
                  <a:lnTo>
                    <a:pt x="2411476" y="28829"/>
                  </a:lnTo>
                  <a:lnTo>
                    <a:pt x="2324989" y="8636"/>
                  </a:lnTo>
                  <a:lnTo>
                    <a:pt x="2273681" y="2540"/>
                  </a:lnTo>
                  <a:lnTo>
                    <a:pt x="2221992" y="0"/>
                  </a:lnTo>
                  <a:lnTo>
                    <a:pt x="2170684" y="1143"/>
                  </a:lnTo>
                  <a:lnTo>
                    <a:pt x="2120392" y="5588"/>
                  </a:lnTo>
                  <a:lnTo>
                    <a:pt x="2072005" y="13462"/>
                  </a:lnTo>
                  <a:lnTo>
                    <a:pt x="2026285" y="24638"/>
                  </a:lnTo>
                  <a:lnTo>
                    <a:pt x="1983867" y="38735"/>
                  </a:lnTo>
                  <a:lnTo>
                    <a:pt x="1945640" y="55880"/>
                  </a:lnTo>
                  <a:lnTo>
                    <a:pt x="1912366" y="75819"/>
                  </a:lnTo>
                  <a:lnTo>
                    <a:pt x="1884680" y="98552"/>
                  </a:lnTo>
                  <a:lnTo>
                    <a:pt x="1860804" y="87884"/>
                  </a:lnTo>
                  <a:lnTo>
                    <a:pt x="1808734" y="69342"/>
                  </a:lnTo>
                  <a:lnTo>
                    <a:pt x="1729613" y="50165"/>
                  </a:lnTo>
                  <a:lnTo>
                    <a:pt x="1677162" y="42164"/>
                  </a:lnTo>
                  <a:lnTo>
                    <a:pt x="1624076" y="37465"/>
                  </a:lnTo>
                  <a:lnTo>
                    <a:pt x="1570736" y="35941"/>
                  </a:lnTo>
                  <a:lnTo>
                    <a:pt x="1517777" y="37465"/>
                  </a:lnTo>
                  <a:lnTo>
                    <a:pt x="1465834" y="42164"/>
                  </a:lnTo>
                  <a:lnTo>
                    <a:pt x="1415288" y="49657"/>
                  </a:lnTo>
                  <a:lnTo>
                    <a:pt x="1367028" y="60071"/>
                  </a:lnTo>
                  <a:lnTo>
                    <a:pt x="1321295" y="73152"/>
                  </a:lnTo>
                  <a:lnTo>
                    <a:pt x="1278890" y="88900"/>
                  </a:lnTo>
                  <a:lnTo>
                    <a:pt x="1240155" y="107315"/>
                  </a:lnTo>
                  <a:lnTo>
                    <a:pt x="1205865" y="128270"/>
                  </a:lnTo>
                  <a:lnTo>
                    <a:pt x="1176528" y="151638"/>
                  </a:lnTo>
                  <a:lnTo>
                    <a:pt x="1128649" y="139446"/>
                  </a:lnTo>
                  <a:lnTo>
                    <a:pt x="1078865" y="129540"/>
                  </a:lnTo>
                  <a:lnTo>
                    <a:pt x="1027557" y="122047"/>
                  </a:lnTo>
                  <a:lnTo>
                    <a:pt x="975106" y="116967"/>
                  </a:lnTo>
                  <a:lnTo>
                    <a:pt x="921893" y="114300"/>
                  </a:lnTo>
                  <a:lnTo>
                    <a:pt x="868172" y="114046"/>
                  </a:lnTo>
                  <a:lnTo>
                    <a:pt x="814324" y="116332"/>
                  </a:lnTo>
                  <a:lnTo>
                    <a:pt x="749427" y="122555"/>
                  </a:lnTo>
                  <a:lnTo>
                    <a:pt x="687705" y="132080"/>
                  </a:lnTo>
                  <a:lnTo>
                    <a:pt x="629666" y="144780"/>
                  </a:lnTo>
                  <a:lnTo>
                    <a:pt x="575437" y="160401"/>
                  </a:lnTo>
                  <a:lnTo>
                    <a:pt x="525526" y="178689"/>
                  </a:lnTo>
                  <a:lnTo>
                    <a:pt x="480314" y="199529"/>
                  </a:lnTo>
                  <a:lnTo>
                    <a:pt x="440182" y="222504"/>
                  </a:lnTo>
                  <a:lnTo>
                    <a:pt x="405384" y="247523"/>
                  </a:lnTo>
                  <a:lnTo>
                    <a:pt x="376301" y="274332"/>
                  </a:lnTo>
                  <a:lnTo>
                    <a:pt x="336804" y="332232"/>
                  </a:lnTo>
                  <a:lnTo>
                    <a:pt x="324739" y="394335"/>
                  </a:lnTo>
                  <a:lnTo>
                    <a:pt x="329819" y="426466"/>
                  </a:lnTo>
                  <a:lnTo>
                    <a:pt x="326771" y="430530"/>
                  </a:lnTo>
                  <a:lnTo>
                    <a:pt x="270256" y="435610"/>
                  </a:lnTo>
                  <a:lnTo>
                    <a:pt x="216789" y="444754"/>
                  </a:lnTo>
                  <a:lnTo>
                    <a:pt x="167132" y="457962"/>
                  </a:lnTo>
                  <a:lnTo>
                    <a:pt x="122174" y="474599"/>
                  </a:lnTo>
                  <a:lnTo>
                    <a:pt x="82804" y="494665"/>
                  </a:lnTo>
                  <a:lnTo>
                    <a:pt x="49911" y="517652"/>
                  </a:lnTo>
                  <a:lnTo>
                    <a:pt x="21971" y="546735"/>
                  </a:lnTo>
                  <a:lnTo>
                    <a:pt x="0" y="607568"/>
                  </a:lnTo>
                  <a:lnTo>
                    <a:pt x="5334" y="637921"/>
                  </a:lnTo>
                  <a:lnTo>
                    <a:pt x="46736" y="694944"/>
                  </a:lnTo>
                  <a:lnTo>
                    <a:pt x="82042" y="720344"/>
                  </a:lnTo>
                  <a:lnTo>
                    <a:pt x="126619" y="742696"/>
                  </a:lnTo>
                  <a:lnTo>
                    <a:pt x="180086" y="761365"/>
                  </a:lnTo>
                  <a:lnTo>
                    <a:pt x="132461" y="792353"/>
                  </a:lnTo>
                  <a:lnTo>
                    <a:pt x="99949" y="827278"/>
                  </a:lnTo>
                  <a:lnTo>
                    <a:pt x="83439" y="864616"/>
                  </a:lnTo>
                  <a:lnTo>
                    <a:pt x="84074" y="903351"/>
                  </a:lnTo>
                  <a:lnTo>
                    <a:pt x="116078" y="957961"/>
                  </a:lnTo>
                  <a:lnTo>
                    <a:pt x="179197" y="1003427"/>
                  </a:lnTo>
                  <a:lnTo>
                    <a:pt x="220472" y="1021842"/>
                  </a:lnTo>
                  <a:lnTo>
                    <a:pt x="266954" y="1037082"/>
                  </a:lnTo>
                  <a:lnTo>
                    <a:pt x="318008" y="1048639"/>
                  </a:lnTo>
                  <a:lnTo>
                    <a:pt x="372618" y="1056386"/>
                  </a:lnTo>
                  <a:lnTo>
                    <a:pt x="430149" y="1059942"/>
                  </a:lnTo>
                  <a:lnTo>
                    <a:pt x="489585" y="1058799"/>
                  </a:lnTo>
                  <a:lnTo>
                    <a:pt x="491744" y="1060704"/>
                  </a:lnTo>
                  <a:lnTo>
                    <a:pt x="527050" y="1087247"/>
                  </a:lnTo>
                  <a:lnTo>
                    <a:pt x="561086" y="1108329"/>
                  </a:lnTo>
                  <a:lnTo>
                    <a:pt x="598297" y="1127633"/>
                  </a:lnTo>
                  <a:lnTo>
                    <a:pt x="638048" y="1145159"/>
                  </a:lnTo>
                  <a:lnTo>
                    <a:pt x="680339" y="1160907"/>
                  </a:lnTo>
                  <a:lnTo>
                    <a:pt x="724916" y="1174750"/>
                  </a:lnTo>
                  <a:lnTo>
                    <a:pt x="771398" y="1186815"/>
                  </a:lnTo>
                  <a:lnTo>
                    <a:pt x="819531" y="1196848"/>
                  </a:lnTo>
                  <a:lnTo>
                    <a:pt x="869188" y="1204976"/>
                  </a:lnTo>
                  <a:lnTo>
                    <a:pt x="919861" y="1211199"/>
                  </a:lnTo>
                  <a:lnTo>
                    <a:pt x="971423" y="1215390"/>
                  </a:lnTo>
                  <a:lnTo>
                    <a:pt x="1023620" y="1217422"/>
                  </a:lnTo>
                  <a:lnTo>
                    <a:pt x="1076198" y="1217549"/>
                  </a:lnTo>
                  <a:lnTo>
                    <a:pt x="1128903" y="1215517"/>
                  </a:lnTo>
                  <a:lnTo>
                    <a:pt x="1181354" y="1211326"/>
                  </a:lnTo>
                  <a:lnTo>
                    <a:pt x="1233297" y="1204976"/>
                  </a:lnTo>
                  <a:lnTo>
                    <a:pt x="1284592" y="1196340"/>
                  </a:lnTo>
                  <a:lnTo>
                    <a:pt x="1334897" y="1185672"/>
                  </a:lnTo>
                  <a:lnTo>
                    <a:pt x="1384046" y="1172591"/>
                  </a:lnTo>
                  <a:lnTo>
                    <a:pt x="1417320" y="1194435"/>
                  </a:lnTo>
                  <a:lnTo>
                    <a:pt x="1454658" y="1214501"/>
                  </a:lnTo>
                  <a:lnTo>
                    <a:pt x="1495679" y="1232662"/>
                  </a:lnTo>
                  <a:lnTo>
                    <a:pt x="1540129" y="1248664"/>
                  </a:lnTo>
                  <a:lnTo>
                    <a:pt x="1587500" y="1262634"/>
                  </a:lnTo>
                  <a:lnTo>
                    <a:pt x="1637792" y="1274191"/>
                  </a:lnTo>
                  <a:lnTo>
                    <a:pt x="1690370" y="1283335"/>
                  </a:lnTo>
                  <a:lnTo>
                    <a:pt x="1746504" y="1290193"/>
                  </a:lnTo>
                  <a:lnTo>
                    <a:pt x="1802765" y="1294130"/>
                  </a:lnTo>
                  <a:lnTo>
                    <a:pt x="1858645" y="1295273"/>
                  </a:lnTo>
                  <a:lnTo>
                    <a:pt x="1914017" y="1293749"/>
                  </a:lnTo>
                  <a:lnTo>
                    <a:pt x="1968246" y="1289558"/>
                  </a:lnTo>
                  <a:lnTo>
                    <a:pt x="2021078" y="1282954"/>
                  </a:lnTo>
                  <a:lnTo>
                    <a:pt x="2072132" y="1273937"/>
                  </a:lnTo>
                  <a:lnTo>
                    <a:pt x="2121154" y="1262507"/>
                  </a:lnTo>
                  <a:lnTo>
                    <a:pt x="2167763" y="1248918"/>
                  </a:lnTo>
                  <a:lnTo>
                    <a:pt x="2211578" y="1233170"/>
                  </a:lnTo>
                  <a:lnTo>
                    <a:pt x="2252345" y="1215390"/>
                  </a:lnTo>
                  <a:lnTo>
                    <a:pt x="2289302" y="1195705"/>
                  </a:lnTo>
                  <a:lnTo>
                    <a:pt x="2322576" y="1174115"/>
                  </a:lnTo>
                  <a:lnTo>
                    <a:pt x="2376170" y="1125728"/>
                  </a:lnTo>
                  <a:lnTo>
                    <a:pt x="2395728" y="1099058"/>
                  </a:lnTo>
                  <a:lnTo>
                    <a:pt x="2442591" y="1111631"/>
                  </a:lnTo>
                  <a:lnTo>
                    <a:pt x="2491740" y="1121537"/>
                  </a:lnTo>
                  <a:lnTo>
                    <a:pt x="2542667" y="1128776"/>
                  </a:lnTo>
                  <a:lnTo>
                    <a:pt x="2595118" y="1133221"/>
                  </a:lnTo>
                  <a:lnTo>
                    <a:pt x="2648458" y="1134872"/>
                  </a:lnTo>
                  <a:lnTo>
                    <a:pt x="2709291" y="1133221"/>
                  </a:lnTo>
                  <a:lnTo>
                    <a:pt x="2767965" y="1128141"/>
                  </a:lnTo>
                  <a:lnTo>
                    <a:pt x="2823972" y="1119632"/>
                  </a:lnTo>
                  <a:lnTo>
                    <a:pt x="2876804" y="1108075"/>
                  </a:lnTo>
                  <a:lnTo>
                    <a:pt x="2907665" y="1099058"/>
                  </a:lnTo>
                  <a:lnTo>
                    <a:pt x="2926080" y="1093724"/>
                  </a:lnTo>
                  <a:lnTo>
                    <a:pt x="2971419" y="1076579"/>
                  </a:lnTo>
                  <a:lnTo>
                    <a:pt x="3008503" y="1058799"/>
                  </a:lnTo>
                  <a:lnTo>
                    <a:pt x="3048000" y="1035304"/>
                  </a:lnTo>
                  <a:lnTo>
                    <a:pt x="3078480" y="1011555"/>
                  </a:lnTo>
                  <a:lnTo>
                    <a:pt x="3121279" y="958977"/>
                  </a:lnTo>
                  <a:lnTo>
                    <a:pt x="3137027" y="900938"/>
                  </a:lnTo>
                  <a:lnTo>
                    <a:pt x="3194304" y="895477"/>
                  </a:lnTo>
                  <a:lnTo>
                    <a:pt x="3249930" y="887222"/>
                  </a:lnTo>
                  <a:lnTo>
                    <a:pt x="3303524" y="876300"/>
                  </a:lnTo>
                  <a:lnTo>
                    <a:pt x="3354451" y="862711"/>
                  </a:lnTo>
                  <a:lnTo>
                    <a:pt x="3402457" y="846582"/>
                  </a:lnTo>
                  <a:lnTo>
                    <a:pt x="3456305" y="823722"/>
                  </a:lnTo>
                  <a:lnTo>
                    <a:pt x="3502787" y="798449"/>
                  </a:lnTo>
                  <a:lnTo>
                    <a:pt x="3541903" y="771017"/>
                  </a:lnTo>
                  <a:lnTo>
                    <a:pt x="3573653" y="741807"/>
                  </a:lnTo>
                  <a:lnTo>
                    <a:pt x="3597783" y="711073"/>
                  </a:lnTo>
                  <a:lnTo>
                    <a:pt x="3622929" y="647065"/>
                  </a:lnTo>
                  <a:lnTo>
                    <a:pt x="3623818" y="614426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68640" y="1883663"/>
              <a:ext cx="71627" cy="73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53756" y="1647444"/>
              <a:ext cx="143255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0104" y="1357883"/>
              <a:ext cx="216407" cy="214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5514" y="5333"/>
              <a:ext cx="3623945" cy="1295400"/>
            </a:xfrm>
            <a:custGeom>
              <a:avLst/>
              <a:gdLst/>
              <a:ahLst/>
              <a:cxnLst/>
              <a:rect l="l" t="t" r="r" b="b"/>
              <a:pathLst>
                <a:path w="3623945" h="1295400">
                  <a:moveTo>
                    <a:pt x="329819" y="426466"/>
                  </a:moveTo>
                  <a:lnTo>
                    <a:pt x="324738" y="394335"/>
                  </a:lnTo>
                  <a:lnTo>
                    <a:pt x="327151" y="362839"/>
                  </a:lnTo>
                  <a:lnTo>
                    <a:pt x="336803" y="332232"/>
                  </a:lnTo>
                  <a:lnTo>
                    <a:pt x="376300" y="274320"/>
                  </a:lnTo>
                  <a:lnTo>
                    <a:pt x="405384" y="247523"/>
                  </a:lnTo>
                  <a:lnTo>
                    <a:pt x="440182" y="222504"/>
                  </a:lnTo>
                  <a:lnTo>
                    <a:pt x="480313" y="199517"/>
                  </a:lnTo>
                  <a:lnTo>
                    <a:pt x="525526" y="178689"/>
                  </a:lnTo>
                  <a:lnTo>
                    <a:pt x="575437" y="160400"/>
                  </a:lnTo>
                  <a:lnTo>
                    <a:pt x="629665" y="144780"/>
                  </a:lnTo>
                  <a:lnTo>
                    <a:pt x="687705" y="132080"/>
                  </a:lnTo>
                  <a:lnTo>
                    <a:pt x="749426" y="122555"/>
                  </a:lnTo>
                  <a:lnTo>
                    <a:pt x="814324" y="116332"/>
                  </a:lnTo>
                  <a:lnTo>
                    <a:pt x="868172" y="114046"/>
                  </a:lnTo>
                  <a:lnTo>
                    <a:pt x="921893" y="114300"/>
                  </a:lnTo>
                  <a:lnTo>
                    <a:pt x="975106" y="116967"/>
                  </a:lnTo>
                  <a:lnTo>
                    <a:pt x="1027557" y="122047"/>
                  </a:lnTo>
                  <a:lnTo>
                    <a:pt x="1078864" y="129540"/>
                  </a:lnTo>
                  <a:lnTo>
                    <a:pt x="1128649" y="139446"/>
                  </a:lnTo>
                  <a:lnTo>
                    <a:pt x="1176527" y="151638"/>
                  </a:lnTo>
                  <a:lnTo>
                    <a:pt x="1205864" y="128270"/>
                  </a:lnTo>
                  <a:lnTo>
                    <a:pt x="1240155" y="107315"/>
                  </a:lnTo>
                  <a:lnTo>
                    <a:pt x="1278889" y="88900"/>
                  </a:lnTo>
                  <a:lnTo>
                    <a:pt x="1321308" y="73151"/>
                  </a:lnTo>
                  <a:lnTo>
                    <a:pt x="1367028" y="60071"/>
                  </a:lnTo>
                  <a:lnTo>
                    <a:pt x="1415288" y="49657"/>
                  </a:lnTo>
                  <a:lnTo>
                    <a:pt x="1465834" y="42164"/>
                  </a:lnTo>
                  <a:lnTo>
                    <a:pt x="1517777" y="37465"/>
                  </a:lnTo>
                  <a:lnTo>
                    <a:pt x="1570736" y="35941"/>
                  </a:lnTo>
                  <a:lnTo>
                    <a:pt x="1624076" y="37465"/>
                  </a:lnTo>
                  <a:lnTo>
                    <a:pt x="1677162" y="42164"/>
                  </a:lnTo>
                  <a:lnTo>
                    <a:pt x="1729613" y="50165"/>
                  </a:lnTo>
                  <a:lnTo>
                    <a:pt x="1780793" y="61468"/>
                  </a:lnTo>
                  <a:lnTo>
                    <a:pt x="1835531" y="78232"/>
                  </a:lnTo>
                  <a:lnTo>
                    <a:pt x="1884680" y="98551"/>
                  </a:lnTo>
                  <a:lnTo>
                    <a:pt x="1912365" y="75819"/>
                  </a:lnTo>
                  <a:lnTo>
                    <a:pt x="1945639" y="55880"/>
                  </a:lnTo>
                  <a:lnTo>
                    <a:pt x="1983866" y="38735"/>
                  </a:lnTo>
                  <a:lnTo>
                    <a:pt x="2026285" y="24638"/>
                  </a:lnTo>
                  <a:lnTo>
                    <a:pt x="2072005" y="13462"/>
                  </a:lnTo>
                  <a:lnTo>
                    <a:pt x="2120391" y="5588"/>
                  </a:lnTo>
                  <a:lnTo>
                    <a:pt x="2170684" y="1143"/>
                  </a:lnTo>
                  <a:lnTo>
                    <a:pt x="2221991" y="0"/>
                  </a:lnTo>
                  <a:lnTo>
                    <a:pt x="2273681" y="2540"/>
                  </a:lnTo>
                  <a:lnTo>
                    <a:pt x="2324989" y="8636"/>
                  </a:lnTo>
                  <a:lnTo>
                    <a:pt x="2375154" y="18669"/>
                  </a:lnTo>
                  <a:lnTo>
                    <a:pt x="2445004" y="40894"/>
                  </a:lnTo>
                  <a:lnTo>
                    <a:pt x="2502662" y="70104"/>
                  </a:lnTo>
                  <a:lnTo>
                    <a:pt x="2541269" y="50800"/>
                  </a:lnTo>
                  <a:lnTo>
                    <a:pt x="2583688" y="34544"/>
                  </a:lnTo>
                  <a:lnTo>
                    <a:pt x="2629535" y="21463"/>
                  </a:lnTo>
                  <a:lnTo>
                    <a:pt x="2677921" y="11430"/>
                  </a:lnTo>
                  <a:lnTo>
                    <a:pt x="2728214" y="4572"/>
                  </a:lnTo>
                  <a:lnTo>
                    <a:pt x="2779776" y="889"/>
                  </a:lnTo>
                  <a:lnTo>
                    <a:pt x="2831845" y="508"/>
                  </a:lnTo>
                  <a:lnTo>
                    <a:pt x="2883789" y="3175"/>
                  </a:lnTo>
                  <a:lnTo>
                    <a:pt x="2934842" y="9271"/>
                  </a:lnTo>
                  <a:lnTo>
                    <a:pt x="2984372" y="18542"/>
                  </a:lnTo>
                  <a:lnTo>
                    <a:pt x="3031870" y="31115"/>
                  </a:lnTo>
                  <a:lnTo>
                    <a:pt x="3076320" y="47117"/>
                  </a:lnTo>
                  <a:lnTo>
                    <a:pt x="3125851" y="71374"/>
                  </a:lnTo>
                  <a:lnTo>
                    <a:pt x="3165729" y="99187"/>
                  </a:lnTo>
                  <a:lnTo>
                    <a:pt x="3195192" y="129921"/>
                  </a:lnTo>
                  <a:lnTo>
                    <a:pt x="3213608" y="162941"/>
                  </a:lnTo>
                  <a:lnTo>
                    <a:pt x="3276091" y="173609"/>
                  </a:lnTo>
                  <a:lnTo>
                    <a:pt x="3333241" y="188341"/>
                  </a:lnTo>
                  <a:lnTo>
                    <a:pt x="3384550" y="206629"/>
                  </a:lnTo>
                  <a:lnTo>
                    <a:pt x="3429508" y="227965"/>
                  </a:lnTo>
                  <a:lnTo>
                    <a:pt x="3467735" y="252095"/>
                  </a:lnTo>
                  <a:lnTo>
                    <a:pt x="3498722" y="278511"/>
                  </a:lnTo>
                  <a:lnTo>
                    <a:pt x="3536822" y="336550"/>
                  </a:lnTo>
                  <a:lnTo>
                    <a:pt x="3543045" y="367284"/>
                  </a:lnTo>
                  <a:lnTo>
                    <a:pt x="3540125" y="398780"/>
                  </a:lnTo>
                  <a:lnTo>
                    <a:pt x="3523107" y="437769"/>
                  </a:lnTo>
                  <a:lnTo>
                    <a:pt x="3506978" y="459105"/>
                  </a:lnTo>
                  <a:lnTo>
                    <a:pt x="3546856" y="487807"/>
                  </a:lnTo>
                  <a:lnTo>
                    <a:pt x="3578352" y="518160"/>
                  </a:lnTo>
                  <a:lnTo>
                    <a:pt x="3601592" y="549656"/>
                  </a:lnTo>
                  <a:lnTo>
                    <a:pt x="3616833" y="581787"/>
                  </a:lnTo>
                  <a:lnTo>
                    <a:pt x="3623817" y="614426"/>
                  </a:lnTo>
                  <a:lnTo>
                    <a:pt x="3622929" y="647065"/>
                  </a:lnTo>
                  <a:lnTo>
                    <a:pt x="3597783" y="711073"/>
                  </a:lnTo>
                  <a:lnTo>
                    <a:pt x="3573653" y="741807"/>
                  </a:lnTo>
                  <a:lnTo>
                    <a:pt x="3541903" y="771017"/>
                  </a:lnTo>
                  <a:lnTo>
                    <a:pt x="3502787" y="798449"/>
                  </a:lnTo>
                  <a:lnTo>
                    <a:pt x="3456305" y="823722"/>
                  </a:lnTo>
                  <a:lnTo>
                    <a:pt x="3402457" y="846582"/>
                  </a:lnTo>
                  <a:lnTo>
                    <a:pt x="3354451" y="862711"/>
                  </a:lnTo>
                  <a:lnTo>
                    <a:pt x="3303524" y="876300"/>
                  </a:lnTo>
                  <a:lnTo>
                    <a:pt x="3249930" y="887222"/>
                  </a:lnTo>
                  <a:lnTo>
                    <a:pt x="3194304" y="895477"/>
                  </a:lnTo>
                  <a:lnTo>
                    <a:pt x="3137027" y="900938"/>
                  </a:lnTo>
                  <a:lnTo>
                    <a:pt x="3132836" y="930529"/>
                  </a:lnTo>
                  <a:lnTo>
                    <a:pt x="3103117" y="986028"/>
                  </a:lnTo>
                  <a:lnTo>
                    <a:pt x="3048000" y="1035304"/>
                  </a:lnTo>
                  <a:lnTo>
                    <a:pt x="3012186" y="1057021"/>
                  </a:lnTo>
                  <a:lnTo>
                    <a:pt x="2971418" y="1076579"/>
                  </a:lnTo>
                  <a:lnTo>
                    <a:pt x="2926080" y="1093724"/>
                  </a:lnTo>
                  <a:lnTo>
                    <a:pt x="2876804" y="1108075"/>
                  </a:lnTo>
                  <a:lnTo>
                    <a:pt x="2823971" y="1119632"/>
                  </a:lnTo>
                  <a:lnTo>
                    <a:pt x="2767965" y="1128141"/>
                  </a:lnTo>
                  <a:lnTo>
                    <a:pt x="2709291" y="1133221"/>
                  </a:lnTo>
                  <a:lnTo>
                    <a:pt x="2648458" y="1134872"/>
                  </a:lnTo>
                  <a:lnTo>
                    <a:pt x="2595117" y="1133221"/>
                  </a:lnTo>
                  <a:lnTo>
                    <a:pt x="2542666" y="1128776"/>
                  </a:lnTo>
                  <a:lnTo>
                    <a:pt x="2491740" y="1121537"/>
                  </a:lnTo>
                  <a:lnTo>
                    <a:pt x="2442591" y="1111631"/>
                  </a:lnTo>
                  <a:lnTo>
                    <a:pt x="2395728" y="1099058"/>
                  </a:lnTo>
                  <a:lnTo>
                    <a:pt x="2376169" y="1125728"/>
                  </a:lnTo>
                  <a:lnTo>
                    <a:pt x="2322576" y="1174115"/>
                  </a:lnTo>
                  <a:lnTo>
                    <a:pt x="2289302" y="1195705"/>
                  </a:lnTo>
                  <a:lnTo>
                    <a:pt x="2252217" y="1215390"/>
                  </a:lnTo>
                  <a:lnTo>
                    <a:pt x="2211578" y="1233170"/>
                  </a:lnTo>
                  <a:lnTo>
                    <a:pt x="2167763" y="1248918"/>
                  </a:lnTo>
                  <a:lnTo>
                    <a:pt x="2121154" y="1262507"/>
                  </a:lnTo>
                  <a:lnTo>
                    <a:pt x="2072132" y="1273937"/>
                  </a:lnTo>
                  <a:lnTo>
                    <a:pt x="2021078" y="1282954"/>
                  </a:lnTo>
                  <a:lnTo>
                    <a:pt x="1968245" y="1289558"/>
                  </a:lnTo>
                  <a:lnTo>
                    <a:pt x="1914016" y="1293749"/>
                  </a:lnTo>
                  <a:lnTo>
                    <a:pt x="1858644" y="1295273"/>
                  </a:lnTo>
                  <a:lnTo>
                    <a:pt x="1802764" y="1294130"/>
                  </a:lnTo>
                  <a:lnTo>
                    <a:pt x="1746504" y="1290193"/>
                  </a:lnTo>
                  <a:lnTo>
                    <a:pt x="1690369" y="1283335"/>
                  </a:lnTo>
                  <a:lnTo>
                    <a:pt x="1637791" y="1274191"/>
                  </a:lnTo>
                  <a:lnTo>
                    <a:pt x="1587500" y="1262634"/>
                  </a:lnTo>
                  <a:lnTo>
                    <a:pt x="1540129" y="1248664"/>
                  </a:lnTo>
                  <a:lnTo>
                    <a:pt x="1495679" y="1232662"/>
                  </a:lnTo>
                  <a:lnTo>
                    <a:pt x="1454658" y="1214501"/>
                  </a:lnTo>
                  <a:lnTo>
                    <a:pt x="1417319" y="1194435"/>
                  </a:lnTo>
                  <a:lnTo>
                    <a:pt x="1384045" y="1172591"/>
                  </a:lnTo>
                  <a:lnTo>
                    <a:pt x="1334896" y="1185672"/>
                  </a:lnTo>
                  <a:lnTo>
                    <a:pt x="1284605" y="1196340"/>
                  </a:lnTo>
                  <a:lnTo>
                    <a:pt x="1233297" y="1204976"/>
                  </a:lnTo>
                  <a:lnTo>
                    <a:pt x="1181353" y="1211326"/>
                  </a:lnTo>
                  <a:lnTo>
                    <a:pt x="1128902" y="1215517"/>
                  </a:lnTo>
                  <a:lnTo>
                    <a:pt x="1076198" y="1217549"/>
                  </a:lnTo>
                  <a:lnTo>
                    <a:pt x="1023620" y="1217422"/>
                  </a:lnTo>
                  <a:lnTo>
                    <a:pt x="971423" y="1215390"/>
                  </a:lnTo>
                  <a:lnTo>
                    <a:pt x="919861" y="1211199"/>
                  </a:lnTo>
                  <a:lnTo>
                    <a:pt x="869188" y="1204976"/>
                  </a:lnTo>
                  <a:lnTo>
                    <a:pt x="819531" y="1196848"/>
                  </a:lnTo>
                  <a:lnTo>
                    <a:pt x="771398" y="1186815"/>
                  </a:lnTo>
                  <a:lnTo>
                    <a:pt x="724915" y="1174750"/>
                  </a:lnTo>
                  <a:lnTo>
                    <a:pt x="680338" y="1160907"/>
                  </a:lnTo>
                  <a:lnTo>
                    <a:pt x="638048" y="1145159"/>
                  </a:lnTo>
                  <a:lnTo>
                    <a:pt x="598297" y="1127633"/>
                  </a:lnTo>
                  <a:lnTo>
                    <a:pt x="561086" y="1108329"/>
                  </a:lnTo>
                  <a:lnTo>
                    <a:pt x="527050" y="1087247"/>
                  </a:lnTo>
                  <a:lnTo>
                    <a:pt x="496315" y="1064514"/>
                  </a:lnTo>
                  <a:lnTo>
                    <a:pt x="489585" y="1058799"/>
                  </a:lnTo>
                  <a:lnTo>
                    <a:pt x="430149" y="1059942"/>
                  </a:lnTo>
                  <a:lnTo>
                    <a:pt x="372618" y="1056386"/>
                  </a:lnTo>
                  <a:lnTo>
                    <a:pt x="318008" y="1048639"/>
                  </a:lnTo>
                  <a:lnTo>
                    <a:pt x="266953" y="1037082"/>
                  </a:lnTo>
                  <a:lnTo>
                    <a:pt x="220472" y="1021842"/>
                  </a:lnTo>
                  <a:lnTo>
                    <a:pt x="179197" y="1003427"/>
                  </a:lnTo>
                  <a:lnTo>
                    <a:pt x="144145" y="981964"/>
                  </a:lnTo>
                  <a:lnTo>
                    <a:pt x="95758" y="931672"/>
                  </a:lnTo>
                  <a:lnTo>
                    <a:pt x="83438" y="864616"/>
                  </a:lnTo>
                  <a:lnTo>
                    <a:pt x="99949" y="827278"/>
                  </a:lnTo>
                  <a:lnTo>
                    <a:pt x="132461" y="792353"/>
                  </a:lnTo>
                  <a:lnTo>
                    <a:pt x="180086" y="761365"/>
                  </a:lnTo>
                  <a:lnTo>
                    <a:pt x="126619" y="742696"/>
                  </a:lnTo>
                  <a:lnTo>
                    <a:pt x="82041" y="720344"/>
                  </a:lnTo>
                  <a:lnTo>
                    <a:pt x="46736" y="694944"/>
                  </a:lnTo>
                  <a:lnTo>
                    <a:pt x="5334" y="637921"/>
                  </a:lnTo>
                  <a:lnTo>
                    <a:pt x="0" y="607568"/>
                  </a:lnTo>
                  <a:lnTo>
                    <a:pt x="5461" y="576961"/>
                  </a:lnTo>
                  <a:lnTo>
                    <a:pt x="49911" y="517652"/>
                  </a:lnTo>
                  <a:lnTo>
                    <a:pt x="82803" y="494665"/>
                  </a:lnTo>
                  <a:lnTo>
                    <a:pt x="122174" y="474599"/>
                  </a:lnTo>
                  <a:lnTo>
                    <a:pt x="167132" y="457962"/>
                  </a:lnTo>
                  <a:lnTo>
                    <a:pt x="216788" y="444754"/>
                  </a:lnTo>
                  <a:lnTo>
                    <a:pt x="270256" y="435610"/>
                  </a:lnTo>
                  <a:lnTo>
                    <a:pt x="326771" y="430530"/>
                  </a:lnTo>
                  <a:lnTo>
                    <a:pt x="329819" y="426466"/>
                  </a:lnTo>
                  <a:close/>
                </a:path>
              </a:pathLst>
            </a:custGeom>
            <a:ln w="381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48828" y="1865376"/>
              <a:ext cx="111250" cy="109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33944" y="1629156"/>
              <a:ext cx="182879" cy="1813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71816" y="1338072"/>
              <a:ext cx="252983" cy="2545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9918" y="70865"/>
              <a:ext cx="3321050" cy="1102995"/>
            </a:xfrm>
            <a:custGeom>
              <a:avLst/>
              <a:gdLst/>
              <a:ahLst/>
              <a:cxnLst/>
              <a:rect l="l" t="t" r="r" b="b"/>
              <a:pathLst>
                <a:path w="3321050" h="1102995">
                  <a:moveTo>
                    <a:pt x="211328" y="714628"/>
                  </a:moveTo>
                  <a:lnTo>
                    <a:pt x="156210" y="714628"/>
                  </a:lnTo>
                  <a:lnTo>
                    <a:pt x="101981" y="710564"/>
                  </a:lnTo>
                  <a:lnTo>
                    <a:pt x="49657" y="702436"/>
                  </a:lnTo>
                  <a:lnTo>
                    <a:pt x="0" y="690371"/>
                  </a:lnTo>
                </a:path>
                <a:path w="3321050" h="1102995">
                  <a:moveTo>
                    <a:pt x="398907" y="976883"/>
                  </a:moveTo>
                  <a:lnTo>
                    <a:pt x="376428" y="980566"/>
                  </a:lnTo>
                  <a:lnTo>
                    <a:pt x="353314" y="983614"/>
                  </a:lnTo>
                  <a:lnTo>
                    <a:pt x="329946" y="985900"/>
                  </a:lnTo>
                  <a:lnTo>
                    <a:pt x="306324" y="987551"/>
                  </a:lnTo>
                </a:path>
                <a:path w="3321050" h="1102995">
                  <a:moveTo>
                    <a:pt x="1198880" y="1102867"/>
                  </a:moveTo>
                  <a:lnTo>
                    <a:pt x="1182878" y="1090167"/>
                  </a:lnTo>
                  <a:lnTo>
                    <a:pt x="1168146" y="1077213"/>
                  </a:lnTo>
                  <a:lnTo>
                    <a:pt x="1154811" y="1063751"/>
                  </a:lnTo>
                  <a:lnTo>
                    <a:pt x="1143000" y="1050035"/>
                  </a:lnTo>
                </a:path>
                <a:path w="3321050" h="1102995">
                  <a:moveTo>
                    <a:pt x="2233676" y="972311"/>
                  </a:moveTo>
                  <a:lnTo>
                    <a:pt x="2230374" y="986916"/>
                  </a:lnTo>
                  <a:lnTo>
                    <a:pt x="2225548" y="1001267"/>
                  </a:lnTo>
                  <a:lnTo>
                    <a:pt x="2219198" y="1015618"/>
                  </a:lnTo>
                  <a:lnTo>
                    <a:pt x="2211324" y="1029715"/>
                  </a:lnTo>
                </a:path>
                <a:path w="3321050" h="1102995">
                  <a:moveTo>
                    <a:pt x="2677667" y="618743"/>
                  </a:moveTo>
                  <a:lnTo>
                    <a:pt x="2737739" y="635634"/>
                  </a:lnTo>
                  <a:lnTo>
                    <a:pt x="2791460" y="656081"/>
                  </a:lnTo>
                  <a:lnTo>
                    <a:pt x="2838196" y="679703"/>
                  </a:lnTo>
                  <a:lnTo>
                    <a:pt x="2877692" y="706246"/>
                  </a:lnTo>
                  <a:lnTo>
                    <a:pt x="2909062" y="735202"/>
                  </a:lnTo>
                  <a:lnTo>
                    <a:pt x="2932049" y="766063"/>
                  </a:lnTo>
                  <a:lnTo>
                    <a:pt x="2946018" y="798448"/>
                  </a:lnTo>
                  <a:lnTo>
                    <a:pt x="2950464" y="831976"/>
                  </a:lnTo>
                </a:path>
                <a:path w="3321050" h="1102995">
                  <a:moveTo>
                    <a:pt x="3320796" y="390143"/>
                  </a:moveTo>
                  <a:lnTo>
                    <a:pt x="3297682" y="412749"/>
                  </a:lnTo>
                  <a:lnTo>
                    <a:pt x="3269361" y="433831"/>
                  </a:lnTo>
                  <a:lnTo>
                    <a:pt x="3236341" y="453135"/>
                  </a:lnTo>
                  <a:lnTo>
                    <a:pt x="3198876" y="470534"/>
                  </a:lnTo>
                </a:path>
                <a:path w="3321050" h="1102995">
                  <a:moveTo>
                    <a:pt x="3029712" y="92963"/>
                  </a:moveTo>
                  <a:lnTo>
                    <a:pt x="3033014" y="102361"/>
                  </a:lnTo>
                  <a:lnTo>
                    <a:pt x="3035300" y="111886"/>
                  </a:lnTo>
                  <a:lnTo>
                    <a:pt x="3036570" y="121411"/>
                  </a:lnTo>
                  <a:lnTo>
                    <a:pt x="3036824" y="130936"/>
                  </a:lnTo>
                </a:path>
                <a:path w="3321050" h="1102995">
                  <a:moveTo>
                    <a:pt x="2255520" y="48767"/>
                  </a:moveTo>
                  <a:lnTo>
                    <a:pt x="2268092" y="35686"/>
                  </a:lnTo>
                  <a:lnTo>
                    <a:pt x="2282443" y="23240"/>
                  </a:lnTo>
                  <a:lnTo>
                    <a:pt x="2298700" y="11302"/>
                  </a:lnTo>
                  <a:lnTo>
                    <a:pt x="2316480" y="0"/>
                  </a:lnTo>
                </a:path>
                <a:path w="3321050" h="1102995">
                  <a:moveTo>
                    <a:pt x="1673352" y="71374"/>
                  </a:moveTo>
                  <a:lnTo>
                    <a:pt x="1678813" y="60832"/>
                  </a:lnTo>
                  <a:lnTo>
                    <a:pt x="1685671" y="50545"/>
                  </a:lnTo>
                  <a:lnTo>
                    <a:pt x="1693926" y="40385"/>
                  </a:lnTo>
                  <a:lnTo>
                    <a:pt x="1703451" y="30479"/>
                  </a:lnTo>
                </a:path>
                <a:path w="3321050" h="1102995">
                  <a:moveTo>
                    <a:pt x="992124" y="85343"/>
                  </a:moveTo>
                  <a:lnTo>
                    <a:pt x="1020953" y="94360"/>
                  </a:lnTo>
                  <a:lnTo>
                    <a:pt x="1048512" y="104139"/>
                  </a:lnTo>
                  <a:lnTo>
                    <a:pt x="1074928" y="114807"/>
                  </a:lnTo>
                  <a:lnTo>
                    <a:pt x="1100074" y="126237"/>
                  </a:lnTo>
                </a:path>
                <a:path w="3321050" h="1102995">
                  <a:moveTo>
                    <a:pt x="164592" y="403859"/>
                  </a:moveTo>
                  <a:lnTo>
                    <a:pt x="158242" y="393318"/>
                  </a:lnTo>
                  <a:lnTo>
                    <a:pt x="152908" y="382650"/>
                  </a:lnTo>
                  <a:lnTo>
                    <a:pt x="148336" y="371982"/>
                  </a:lnTo>
                  <a:lnTo>
                    <a:pt x="144780" y="361187"/>
                  </a:lnTo>
                </a:path>
              </a:pathLst>
            </a:custGeom>
            <a:ln w="381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36665" y="469137"/>
            <a:ext cx="1696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0F0F0"/>
                </a:solidFill>
                <a:latin typeface="Verdana"/>
                <a:cs typeface="Verdana"/>
              </a:rPr>
              <a:t>Problem</a:t>
            </a:r>
            <a:r>
              <a:rPr sz="1600" spc="-95" dirty="0">
                <a:solidFill>
                  <a:srgbClr val="F0F0F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0F0F0"/>
                </a:solidFill>
                <a:latin typeface="Verdana"/>
                <a:cs typeface="Verdana"/>
              </a:rPr>
              <a:t>Domain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8600" y="0"/>
            <a:ext cx="1295399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4418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0" dirty="0"/>
              <a:t>Problem </a:t>
            </a:r>
            <a:r>
              <a:rPr sz="4400" spc="-280" dirty="0"/>
              <a:t>Domain</a:t>
            </a:r>
            <a:r>
              <a:rPr sz="4400" spc="-580" dirty="0"/>
              <a:t> </a:t>
            </a:r>
            <a:r>
              <a:rPr sz="4400" spc="-25" dirty="0"/>
              <a:t>[1]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5" y="2376677"/>
            <a:ext cx="5749290" cy="347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185" dirty="0">
                <a:latin typeface="Arial"/>
                <a:cs typeface="Arial"/>
              </a:rPr>
              <a:t>These </a:t>
            </a:r>
            <a:r>
              <a:rPr sz="2000" spc="-175" dirty="0">
                <a:latin typeface="Arial"/>
                <a:cs typeface="Arial"/>
              </a:rPr>
              <a:t>users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180" dirty="0">
                <a:latin typeface="Arial"/>
                <a:cs typeface="Arial"/>
              </a:rPr>
              <a:t>business </a:t>
            </a:r>
            <a:r>
              <a:rPr sz="2000" spc="-30" dirty="0">
                <a:latin typeface="Arial"/>
                <a:cs typeface="Arial"/>
              </a:rPr>
              <a:t>or </a:t>
            </a:r>
            <a:r>
              <a:rPr sz="2000" spc="-105" dirty="0">
                <a:latin typeface="Arial"/>
                <a:cs typeface="Arial"/>
              </a:rPr>
              <a:t>technical </a:t>
            </a:r>
            <a:r>
              <a:rPr sz="2000" spc="-114" dirty="0">
                <a:latin typeface="Arial"/>
                <a:cs typeface="Arial"/>
              </a:rPr>
              <a:t>problems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</a:pPr>
            <a:r>
              <a:rPr sz="2000" spc="-95" dirty="0">
                <a:latin typeface="Arial"/>
                <a:cs typeface="Arial"/>
              </a:rPr>
              <a:t>they </a:t>
            </a:r>
            <a:r>
              <a:rPr sz="2000" spc="-90" dirty="0">
                <a:latin typeface="Arial"/>
                <a:cs typeface="Arial"/>
              </a:rPr>
              <a:t>need </a:t>
            </a:r>
            <a:r>
              <a:rPr sz="2000" spc="-80" dirty="0">
                <a:latin typeface="Arial"/>
                <a:cs typeface="Arial"/>
              </a:rPr>
              <a:t>our </a:t>
            </a:r>
            <a:r>
              <a:rPr sz="2000" spc="-75" dirty="0">
                <a:latin typeface="Arial"/>
                <a:cs typeface="Arial"/>
              </a:rPr>
              <a:t>help </a:t>
            </a:r>
            <a:r>
              <a:rPr sz="2000" spc="-35" dirty="0">
                <a:latin typeface="Arial"/>
                <a:cs typeface="Arial"/>
              </a:rPr>
              <a:t>to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solve.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332105" marR="9525" indent="-320040" algn="just">
              <a:lnSpc>
                <a:spcPct val="100000"/>
              </a:lnSpc>
              <a:spcBef>
                <a:spcPts val="146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740" algn="l"/>
              </a:tabLst>
            </a:pPr>
            <a:r>
              <a:rPr sz="2000" spc="-110" dirty="0">
                <a:latin typeface="Arial"/>
                <a:cs typeface="Arial"/>
              </a:rPr>
              <a:t>Therefore,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spc="-160" dirty="0">
                <a:latin typeface="Arial"/>
                <a:cs typeface="Arial"/>
              </a:rPr>
              <a:t>becomes </a:t>
            </a:r>
            <a:r>
              <a:rPr sz="2000" spc="-85" dirty="0">
                <a:latin typeface="Arial"/>
                <a:cs typeface="Arial"/>
              </a:rPr>
              <a:t>our problem </a:t>
            </a:r>
            <a:r>
              <a:rPr sz="2000" spc="-40" dirty="0">
                <a:latin typeface="Arial"/>
                <a:cs typeface="Arial"/>
              </a:rPr>
              <a:t>to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understand </a:t>
            </a:r>
            <a:r>
              <a:rPr sz="2000" spc="-80" dirty="0">
                <a:latin typeface="Arial"/>
                <a:cs typeface="Arial"/>
              </a:rPr>
              <a:t>their  </a:t>
            </a:r>
            <a:r>
              <a:rPr sz="2000" spc="-120" dirty="0">
                <a:latin typeface="Arial"/>
                <a:cs typeface="Arial"/>
              </a:rPr>
              <a:t>problems,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75" dirty="0">
                <a:latin typeface="Arial"/>
                <a:cs typeface="Arial"/>
              </a:rPr>
              <a:t>their </a:t>
            </a:r>
            <a:r>
              <a:rPr sz="2000" spc="-110" dirty="0">
                <a:latin typeface="Arial"/>
                <a:cs typeface="Arial"/>
              </a:rPr>
              <a:t>culture </a:t>
            </a:r>
            <a:r>
              <a:rPr sz="2000" spc="-6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their </a:t>
            </a:r>
            <a:r>
              <a:rPr sz="2000" spc="-90" dirty="0">
                <a:latin typeface="Arial"/>
                <a:cs typeface="Arial"/>
              </a:rPr>
              <a:t>language, </a:t>
            </a:r>
            <a:r>
              <a:rPr sz="2000" spc="-6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to  </a:t>
            </a:r>
            <a:r>
              <a:rPr sz="2000" spc="-50" dirty="0">
                <a:latin typeface="Arial"/>
                <a:cs typeface="Arial"/>
              </a:rPr>
              <a:t>build </a:t>
            </a:r>
            <a:r>
              <a:rPr sz="2000" spc="-130" dirty="0">
                <a:latin typeface="Arial"/>
                <a:cs typeface="Arial"/>
              </a:rPr>
              <a:t>systemsthat </a:t>
            </a:r>
            <a:r>
              <a:rPr sz="2000" spc="-110" dirty="0">
                <a:latin typeface="Arial"/>
                <a:cs typeface="Arial"/>
              </a:rPr>
              <a:t>meet </a:t>
            </a:r>
            <a:r>
              <a:rPr sz="2000" spc="-60" dirty="0">
                <a:latin typeface="Arial"/>
                <a:cs typeface="Arial"/>
              </a:rPr>
              <a:t>their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needs.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8E5F"/>
              </a:buClr>
              <a:buFont typeface="Wingdings"/>
              <a:buChar char=""/>
            </a:pPr>
            <a:endParaRPr sz="220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  <a:spcBef>
                <a:spcPts val="1420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740" algn="l"/>
              </a:tabLst>
            </a:pPr>
            <a:r>
              <a:rPr sz="2000" spc="-65" dirty="0">
                <a:latin typeface="Arial"/>
                <a:cs typeface="Arial"/>
              </a:rPr>
              <a:t>Within </a:t>
            </a:r>
            <a:r>
              <a:rPr sz="2000" spc="-8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problem </a:t>
            </a:r>
            <a:r>
              <a:rPr sz="2000" spc="-105" dirty="0">
                <a:latin typeface="Arial"/>
                <a:cs typeface="Arial"/>
              </a:rPr>
              <a:t>domain,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15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5" dirty="0">
                <a:latin typeface="Arial"/>
                <a:cs typeface="Arial"/>
              </a:rPr>
              <a:t>set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90" dirty="0">
                <a:latin typeface="Arial"/>
                <a:cs typeface="Arial"/>
              </a:rPr>
              <a:t>team  </a:t>
            </a:r>
            <a:r>
              <a:rPr sz="2000" spc="-75" dirty="0">
                <a:latin typeface="Arial"/>
                <a:cs typeface="Arial"/>
              </a:rPr>
              <a:t>ski</a:t>
            </a:r>
            <a:r>
              <a:rPr sz="2000" b="1" spc="-75" dirty="0">
                <a:latin typeface="Arial"/>
                <a:cs typeface="Arial"/>
              </a:rPr>
              <a:t>l</a:t>
            </a:r>
            <a:r>
              <a:rPr sz="2000" spc="-75" dirty="0">
                <a:latin typeface="Arial"/>
                <a:cs typeface="Arial"/>
              </a:rPr>
              <a:t>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gain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understanding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the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problem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and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the  </a:t>
            </a:r>
            <a:r>
              <a:rPr sz="2000" spc="-125" dirty="0">
                <a:latin typeface="Arial"/>
                <a:cs typeface="Arial"/>
              </a:rPr>
              <a:t>needs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that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mustbe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filled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address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this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600200"/>
            <a:ext cx="2990088" cy="4099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29564"/>
            <a:ext cx="503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Stakeholder </a:t>
            </a:r>
            <a:r>
              <a:rPr sz="4400" spc="-240" dirty="0"/>
              <a:t>Needs</a:t>
            </a:r>
            <a:r>
              <a:rPr sz="4400" spc="-445" dirty="0"/>
              <a:t> </a:t>
            </a:r>
            <a:r>
              <a:rPr sz="4400" spc="-25" dirty="0"/>
              <a:t>[1]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611883"/>
            <a:ext cx="7860665" cy="2588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110" dirty="0">
                <a:latin typeface="Arial"/>
                <a:cs typeface="Arial"/>
              </a:rPr>
              <a:t>Stakeholders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are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people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who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have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i="1" spc="-95" dirty="0">
                <a:solidFill>
                  <a:srgbClr val="FF0000"/>
                </a:solidFill>
                <a:latin typeface="Arial"/>
                <a:cs typeface="Arial"/>
              </a:rPr>
              <a:t>stake</a:t>
            </a:r>
            <a:r>
              <a:rPr sz="2000" b="1" i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00" b="1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95" dirty="0">
                <a:solidFill>
                  <a:srgbClr val="FF0000"/>
                </a:solidFill>
                <a:latin typeface="Arial"/>
                <a:cs typeface="Arial"/>
              </a:rPr>
              <a:t>interest</a:t>
            </a:r>
            <a:r>
              <a:rPr sz="2000" b="1" i="1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b="1" i="1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8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65" dirty="0">
                <a:solidFill>
                  <a:srgbClr val="FF0000"/>
                </a:solidFill>
                <a:latin typeface="Arial"/>
                <a:cs typeface="Arial"/>
              </a:rPr>
              <a:t>project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8E5F"/>
              </a:buClr>
              <a:buFont typeface="Wingdings"/>
              <a:buChar char=""/>
            </a:pPr>
            <a:endParaRPr sz="22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4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  <a:tab pos="3274060" algn="l"/>
                <a:tab pos="4866640" algn="l"/>
                <a:tab pos="6331585" algn="l"/>
              </a:tabLst>
            </a:pPr>
            <a:r>
              <a:rPr sz="2000" spc="-35" dirty="0">
                <a:latin typeface="Arial"/>
                <a:cs typeface="Arial"/>
              </a:rPr>
              <a:t>It  </a:t>
            </a:r>
            <a:r>
              <a:rPr sz="2000" spc="-95" dirty="0">
                <a:latin typeface="Arial"/>
                <a:cs typeface="Arial"/>
              </a:rPr>
              <a:t>is  </a:t>
            </a:r>
            <a:r>
              <a:rPr sz="2000" spc="-90" dirty="0">
                <a:latin typeface="Arial"/>
                <a:cs typeface="Arial"/>
              </a:rPr>
              <a:t>also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our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responsibility	</a:t>
            </a:r>
            <a:r>
              <a:rPr sz="2000" spc="-40" dirty="0">
                <a:latin typeface="Arial"/>
                <a:cs typeface="Arial"/>
              </a:rPr>
              <a:t>to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understand	</a:t>
            </a:r>
            <a:r>
              <a:rPr sz="2000" spc="-85" dirty="0">
                <a:latin typeface="Arial"/>
                <a:cs typeface="Arial"/>
              </a:rPr>
              <a:t>the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needs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	</a:t>
            </a:r>
            <a:r>
              <a:rPr sz="2000" spc="-110" dirty="0">
                <a:latin typeface="Arial"/>
                <a:cs typeface="Arial"/>
              </a:rPr>
              <a:t>usersand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sz="2000" spc="-114" dirty="0">
                <a:latin typeface="Arial"/>
                <a:cs typeface="Arial"/>
              </a:rPr>
              <a:t>stakeholders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whose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lives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will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be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affected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by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our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solution.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332740" marR="318135" indent="-320040">
              <a:lnSpc>
                <a:spcPct val="100000"/>
              </a:lnSpc>
              <a:spcBef>
                <a:spcPts val="1420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70" dirty="0" smtClean="0">
                <a:latin typeface="Arial"/>
                <a:cs typeface="Arial"/>
              </a:rPr>
              <a:t>As</a:t>
            </a:r>
            <a:r>
              <a:rPr lang="en-US" sz="2000" spc="-70" dirty="0" smtClean="0">
                <a:latin typeface="Arial"/>
                <a:cs typeface="Arial"/>
              </a:rPr>
              <a:t> </a:t>
            </a:r>
            <a:r>
              <a:rPr sz="2000" spc="-70" dirty="0" smtClean="0">
                <a:latin typeface="Arial"/>
                <a:cs typeface="Arial"/>
              </a:rPr>
              <a:t>we</a:t>
            </a:r>
            <a:r>
              <a:rPr sz="2000" spc="-280" dirty="0" smtClean="0">
                <a:latin typeface="Arial"/>
                <a:cs typeface="Arial"/>
              </a:rPr>
              <a:t> </a:t>
            </a:r>
            <a:r>
              <a:rPr sz="2000" spc="-55" dirty="0" smtClean="0">
                <a:latin typeface="Arial"/>
                <a:cs typeface="Arial"/>
              </a:rPr>
              <a:t>elicit</a:t>
            </a:r>
            <a:r>
              <a:rPr sz="2000" spc="-165" dirty="0" smtClean="0">
                <a:latin typeface="Arial"/>
                <a:cs typeface="Arial"/>
              </a:rPr>
              <a:t> </a:t>
            </a:r>
            <a:r>
              <a:rPr sz="2000" spc="-135" dirty="0" smtClean="0">
                <a:latin typeface="Arial"/>
                <a:cs typeface="Arial"/>
              </a:rPr>
              <a:t>those</a:t>
            </a:r>
            <a:r>
              <a:rPr sz="2000" spc="-335" dirty="0" smtClean="0">
                <a:latin typeface="Arial"/>
                <a:cs typeface="Arial"/>
              </a:rPr>
              <a:t> </a:t>
            </a:r>
            <a:r>
              <a:rPr sz="2000" spc="-140" dirty="0" smtClean="0">
                <a:latin typeface="Arial"/>
                <a:cs typeface="Arial"/>
              </a:rPr>
              <a:t>needs,</a:t>
            </a:r>
            <a:r>
              <a:rPr sz="2000" spc="-345" dirty="0" smtClean="0">
                <a:latin typeface="Arial"/>
                <a:cs typeface="Arial"/>
              </a:rPr>
              <a:t> </a:t>
            </a:r>
            <a:r>
              <a:rPr sz="2000" spc="-50" dirty="0" smtClean="0">
                <a:latin typeface="Arial"/>
                <a:cs typeface="Arial"/>
              </a:rPr>
              <a:t>we'll</a:t>
            </a:r>
            <a:r>
              <a:rPr sz="2000" spc="-120" dirty="0" smtClean="0">
                <a:latin typeface="Arial"/>
                <a:cs typeface="Arial"/>
              </a:rPr>
              <a:t> </a:t>
            </a:r>
            <a:r>
              <a:rPr sz="2000" spc="-114" dirty="0" smtClean="0">
                <a:latin typeface="Arial"/>
                <a:cs typeface="Arial"/>
              </a:rPr>
              <a:t>stack</a:t>
            </a:r>
            <a:r>
              <a:rPr sz="2000" spc="-285" dirty="0" smtClean="0">
                <a:latin typeface="Arial"/>
                <a:cs typeface="Arial"/>
              </a:rPr>
              <a:t> </a:t>
            </a:r>
            <a:r>
              <a:rPr sz="2000" spc="-135" dirty="0" smtClean="0">
                <a:latin typeface="Arial"/>
                <a:cs typeface="Arial"/>
              </a:rPr>
              <a:t>them</a:t>
            </a:r>
            <a:r>
              <a:rPr sz="2000" spc="-365" dirty="0" smtClean="0">
                <a:latin typeface="Arial"/>
                <a:cs typeface="Arial"/>
              </a:rPr>
              <a:t> </a:t>
            </a:r>
            <a:r>
              <a:rPr sz="2000" spc="-65" dirty="0" smtClean="0">
                <a:latin typeface="Arial"/>
                <a:cs typeface="Arial"/>
              </a:rPr>
              <a:t>in</a:t>
            </a:r>
            <a:r>
              <a:rPr sz="2000" spc="-25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a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35" dirty="0" smtClean="0">
                <a:latin typeface="Arial"/>
                <a:cs typeface="Arial"/>
              </a:rPr>
              <a:t>little</a:t>
            </a:r>
            <a:r>
              <a:rPr sz="2000" spc="-55" dirty="0" smtClean="0">
                <a:latin typeface="Arial"/>
                <a:cs typeface="Arial"/>
              </a:rPr>
              <a:t> </a:t>
            </a:r>
            <a:r>
              <a:rPr sz="2000" spc="-30" dirty="0" smtClean="0">
                <a:latin typeface="Arial"/>
                <a:cs typeface="Arial"/>
              </a:rPr>
              <a:t>pile</a:t>
            </a:r>
            <a:r>
              <a:rPr sz="2000" spc="-80" dirty="0" smtClean="0">
                <a:latin typeface="Arial"/>
                <a:cs typeface="Arial"/>
              </a:rPr>
              <a:t> </a:t>
            </a:r>
            <a:r>
              <a:rPr sz="2000" spc="-65" dirty="0" smtClean="0">
                <a:latin typeface="Arial"/>
                <a:cs typeface="Arial"/>
              </a:rPr>
              <a:t>called</a:t>
            </a:r>
            <a:r>
              <a:rPr sz="2000" spc="-145" dirty="0" smtClean="0">
                <a:latin typeface="Arial"/>
                <a:cs typeface="Arial"/>
              </a:rPr>
              <a:t> </a:t>
            </a:r>
            <a:r>
              <a:rPr sz="2000" spc="-100" dirty="0" smtClean="0">
                <a:latin typeface="Arial"/>
                <a:cs typeface="Arial"/>
              </a:rPr>
              <a:t>stakeholder  </a:t>
            </a:r>
            <a:r>
              <a:rPr sz="2000" spc="-130" dirty="0" smtClean="0">
                <a:latin typeface="Arial"/>
                <a:cs typeface="Arial"/>
              </a:rPr>
              <a:t>needs,</a:t>
            </a:r>
            <a:r>
              <a:rPr sz="2000" spc="-375" dirty="0" smtClean="0">
                <a:latin typeface="Arial"/>
                <a:cs typeface="Arial"/>
              </a:rPr>
              <a:t> </a:t>
            </a:r>
            <a:r>
              <a:rPr sz="2000" spc="-125" dirty="0" smtClean="0">
                <a:latin typeface="Arial"/>
                <a:cs typeface="Arial"/>
              </a:rPr>
              <a:t>which</a:t>
            </a:r>
            <a:r>
              <a:rPr sz="2000" spc="-290" dirty="0" smtClean="0">
                <a:latin typeface="Arial"/>
                <a:cs typeface="Arial"/>
              </a:rPr>
              <a:t> </a:t>
            </a:r>
            <a:r>
              <a:rPr sz="2000" spc="-65" dirty="0" smtClean="0">
                <a:latin typeface="Arial"/>
                <a:cs typeface="Arial"/>
              </a:rPr>
              <a:t>we</a:t>
            </a:r>
            <a:r>
              <a:rPr sz="2000" spc="-280" dirty="0" smtClean="0">
                <a:latin typeface="Arial"/>
                <a:cs typeface="Arial"/>
              </a:rPr>
              <a:t> </a:t>
            </a:r>
            <a:r>
              <a:rPr sz="2000" spc="-95" dirty="0" smtClean="0">
                <a:latin typeface="Arial"/>
                <a:cs typeface="Arial"/>
              </a:rPr>
              <a:t>represent</a:t>
            </a:r>
            <a:r>
              <a:rPr sz="2000" spc="-235" dirty="0" smtClean="0">
                <a:latin typeface="Arial"/>
                <a:cs typeface="Arial"/>
              </a:rPr>
              <a:t> </a:t>
            </a:r>
            <a:r>
              <a:rPr sz="2000" spc="-90" dirty="0" smtClean="0">
                <a:latin typeface="Arial"/>
                <a:cs typeface="Arial"/>
              </a:rPr>
              <a:t>as</a:t>
            </a:r>
            <a:r>
              <a:rPr sz="2000" spc="-36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a</a:t>
            </a:r>
            <a:r>
              <a:rPr sz="2000" spc="175" dirty="0" smtClean="0">
                <a:latin typeface="Arial"/>
                <a:cs typeface="Arial"/>
              </a:rPr>
              <a:t> </a:t>
            </a:r>
            <a:r>
              <a:rPr sz="2000" spc="-65" dirty="0" smtClean="0">
                <a:latin typeface="Arial"/>
                <a:cs typeface="Arial"/>
              </a:rPr>
              <a:t>pyramid.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1092" y="4248911"/>
            <a:ext cx="3581400" cy="2578735"/>
            <a:chOff x="2641092" y="4248911"/>
            <a:chExt cx="3581400" cy="2578735"/>
          </a:xfrm>
        </p:grpSpPr>
        <p:sp>
          <p:nvSpPr>
            <p:cNvPr id="6" name="object 6"/>
            <p:cNvSpPr/>
            <p:nvPr/>
          </p:nvSpPr>
          <p:spPr>
            <a:xfrm>
              <a:off x="2641092" y="4262626"/>
              <a:ext cx="3581400" cy="25648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7000" y="4267199"/>
              <a:ext cx="3505200" cy="2514600"/>
            </a:xfrm>
            <a:custGeom>
              <a:avLst/>
              <a:gdLst/>
              <a:ahLst/>
              <a:cxnLst/>
              <a:rect l="l" t="t" r="r" b="b"/>
              <a:pathLst>
                <a:path w="3505200" h="2514600">
                  <a:moveTo>
                    <a:pt x="1752600" y="0"/>
                  </a:moveTo>
                  <a:lnTo>
                    <a:pt x="0" y="2514597"/>
                  </a:lnTo>
                  <a:lnTo>
                    <a:pt x="3505200" y="2514597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7762" y="4267961"/>
              <a:ext cx="3505200" cy="2514600"/>
            </a:xfrm>
            <a:custGeom>
              <a:avLst/>
              <a:gdLst/>
              <a:ahLst/>
              <a:cxnLst/>
              <a:rect l="l" t="t" r="r" b="b"/>
              <a:pathLst>
                <a:path w="3505200" h="2514600">
                  <a:moveTo>
                    <a:pt x="0" y="2514597"/>
                  </a:moveTo>
                  <a:lnTo>
                    <a:pt x="1752600" y="0"/>
                  </a:lnTo>
                  <a:lnTo>
                    <a:pt x="3505200" y="2514597"/>
                  </a:lnTo>
                  <a:lnTo>
                    <a:pt x="0" y="2514597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51172" y="5552338"/>
            <a:ext cx="643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eds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Moving</a:t>
            </a:r>
            <a:r>
              <a:rPr spc="-395" dirty="0"/>
              <a:t> </a:t>
            </a:r>
            <a:r>
              <a:rPr spc="-180" dirty="0"/>
              <a:t>towards</a:t>
            </a:r>
            <a:r>
              <a:rPr spc="-430" dirty="0"/>
              <a:t> </a:t>
            </a:r>
            <a:r>
              <a:rPr spc="-165" dirty="0"/>
              <a:t>the</a:t>
            </a:r>
            <a:r>
              <a:rPr spc="-495" dirty="0"/>
              <a:t> </a:t>
            </a:r>
            <a:r>
              <a:rPr spc="-235" dirty="0"/>
              <a:t>solution</a:t>
            </a:r>
            <a:r>
              <a:rPr spc="-585" dirty="0"/>
              <a:t> </a:t>
            </a:r>
            <a:r>
              <a:rPr spc="-210" dirty="0"/>
              <a:t>domain</a:t>
            </a:r>
            <a:r>
              <a:rPr spc="-215" dirty="0"/>
              <a:t> </a:t>
            </a:r>
            <a:r>
              <a:rPr spc="-20" dirty="0"/>
              <a:t>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615566"/>
            <a:ext cx="8023859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740" algn="l"/>
              </a:tabLst>
            </a:pPr>
            <a:r>
              <a:rPr sz="1800" spc="-55" dirty="0">
                <a:latin typeface="Arial"/>
                <a:cs typeface="Arial"/>
              </a:rPr>
              <a:t>We </a:t>
            </a:r>
            <a:r>
              <a:rPr sz="1800" spc="-130" dirty="0">
                <a:latin typeface="Arial"/>
                <a:cs typeface="Arial"/>
              </a:rPr>
              <a:t>move </a:t>
            </a:r>
            <a:r>
              <a:rPr sz="1800" spc="-30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Solution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domain </a:t>
            </a:r>
            <a:r>
              <a:rPr sz="1800" spc="-65" dirty="0">
                <a:latin typeface="Arial"/>
                <a:cs typeface="Arial"/>
              </a:rPr>
              <a:t>from </a:t>
            </a:r>
            <a:r>
              <a:rPr sz="1800" spc="-75" dirty="0">
                <a:latin typeface="Arial"/>
                <a:cs typeface="Arial"/>
              </a:rPr>
              <a:t>the problem </a:t>
            </a:r>
            <a:r>
              <a:rPr sz="1800" spc="-95" dirty="0">
                <a:latin typeface="Arial"/>
                <a:cs typeface="Arial"/>
              </a:rPr>
              <a:t>domain </a:t>
            </a:r>
            <a:r>
              <a:rPr sz="1800" spc="-60" dirty="0">
                <a:latin typeface="Arial"/>
                <a:cs typeface="Arial"/>
              </a:rPr>
              <a:t>in </a:t>
            </a:r>
            <a:r>
              <a:rPr sz="1800" spc="-45" dirty="0">
                <a:latin typeface="Arial"/>
                <a:cs typeface="Arial"/>
              </a:rPr>
              <a:t>order </a:t>
            </a:r>
            <a:r>
              <a:rPr sz="1800" spc="-30" dirty="0">
                <a:latin typeface="Arial"/>
                <a:cs typeface="Arial"/>
              </a:rPr>
              <a:t>to </a:t>
            </a:r>
            <a:r>
              <a:rPr sz="1800" spc="-50" dirty="0">
                <a:latin typeface="Arial"/>
                <a:cs typeface="Arial"/>
              </a:rPr>
              <a:t>provide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20" dirty="0">
                <a:latin typeface="Arial"/>
                <a:cs typeface="Arial"/>
              </a:rPr>
              <a:t>solution  </a:t>
            </a:r>
            <a:r>
              <a:rPr sz="1800" spc="-30" dirty="0">
                <a:latin typeface="Arial"/>
                <a:cs typeface="Arial"/>
              </a:rPr>
              <a:t>to </a:t>
            </a:r>
            <a:r>
              <a:rPr sz="1800" spc="-75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problem </a:t>
            </a:r>
            <a:r>
              <a:rPr sz="1800" spc="-10" dirty="0">
                <a:latin typeface="Arial"/>
                <a:cs typeface="Arial"/>
              </a:rPr>
              <a:t>at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hand.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8E5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332740" marR="6350" indent="-320040" algn="just">
              <a:lnSpc>
                <a:spcPct val="100000"/>
              </a:lnSpc>
              <a:spcBef>
                <a:spcPts val="1385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740" algn="l"/>
              </a:tabLst>
            </a:pPr>
            <a:r>
              <a:rPr sz="1800" spc="-80" dirty="0">
                <a:latin typeface="Arial"/>
                <a:cs typeface="Arial"/>
              </a:rPr>
              <a:t>In </a:t>
            </a:r>
            <a:r>
              <a:rPr sz="1800" spc="-75" dirty="0">
                <a:latin typeface="Arial"/>
                <a:cs typeface="Arial"/>
              </a:rPr>
              <a:t>the </a:t>
            </a:r>
            <a:r>
              <a:rPr sz="1800" spc="-110" dirty="0">
                <a:latin typeface="Arial"/>
                <a:cs typeface="Arial"/>
              </a:rPr>
              <a:t>solution </a:t>
            </a:r>
            <a:r>
              <a:rPr sz="1800" spc="-120" dirty="0">
                <a:latin typeface="Arial"/>
                <a:cs typeface="Arial"/>
              </a:rPr>
              <a:t>space, </a:t>
            </a:r>
            <a:r>
              <a:rPr sz="1800" spc="-85" dirty="0">
                <a:latin typeface="Arial"/>
                <a:cs typeface="Arial"/>
              </a:rPr>
              <a:t>we </a:t>
            </a:r>
            <a:r>
              <a:rPr sz="1800" spc="-130" dirty="0">
                <a:latin typeface="Arial"/>
                <a:cs typeface="Arial"/>
              </a:rPr>
              <a:t>focus </a:t>
            </a:r>
            <a:r>
              <a:rPr sz="1800" spc="-85" dirty="0">
                <a:latin typeface="Arial"/>
                <a:cs typeface="Arial"/>
              </a:rPr>
              <a:t>on </a:t>
            </a:r>
            <a:r>
              <a:rPr sz="1800" spc="-60" dirty="0">
                <a:latin typeface="Arial"/>
                <a:cs typeface="Arial"/>
              </a:rPr>
              <a:t>defining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10" dirty="0">
                <a:latin typeface="Arial"/>
                <a:cs typeface="Arial"/>
              </a:rPr>
              <a:t>solution </a:t>
            </a:r>
            <a:r>
              <a:rPr sz="1800" spc="-30" dirty="0">
                <a:latin typeface="Arial"/>
                <a:cs typeface="Arial"/>
              </a:rPr>
              <a:t>to </a:t>
            </a:r>
            <a:r>
              <a:rPr sz="1800" spc="-75" dirty="0">
                <a:latin typeface="Arial"/>
                <a:cs typeface="Arial"/>
              </a:rPr>
              <a:t>the </a:t>
            </a:r>
            <a:r>
              <a:rPr sz="1800" spc="-135" dirty="0">
                <a:latin typeface="Arial"/>
                <a:cs typeface="Arial"/>
              </a:rPr>
              <a:t>user's </a:t>
            </a:r>
            <a:r>
              <a:rPr sz="1800" spc="-70" dirty="0">
                <a:latin typeface="Arial"/>
                <a:cs typeface="Arial"/>
              </a:rPr>
              <a:t>problem; </a:t>
            </a:r>
            <a:r>
              <a:rPr sz="1800" spc="-105" dirty="0">
                <a:latin typeface="Arial"/>
                <a:cs typeface="Arial"/>
              </a:rPr>
              <a:t>this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the  realm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35" dirty="0">
                <a:latin typeface="Arial"/>
                <a:cs typeface="Arial"/>
              </a:rPr>
              <a:t>computers, </a:t>
            </a:r>
            <a:r>
              <a:rPr sz="1800" spc="-95" dirty="0">
                <a:latin typeface="Arial"/>
                <a:cs typeface="Arial"/>
              </a:rPr>
              <a:t>programming, </a:t>
            </a:r>
            <a:r>
              <a:rPr sz="1800" spc="-60" dirty="0">
                <a:latin typeface="Arial"/>
                <a:cs typeface="Arial"/>
              </a:rPr>
              <a:t>operating </a:t>
            </a:r>
            <a:r>
              <a:rPr sz="1800" spc="-165" dirty="0">
                <a:latin typeface="Arial"/>
                <a:cs typeface="Arial"/>
              </a:rPr>
              <a:t>systems, </a:t>
            </a:r>
            <a:r>
              <a:rPr sz="1800" spc="-114" dirty="0">
                <a:latin typeface="Arial"/>
                <a:cs typeface="Arial"/>
              </a:rPr>
              <a:t>networks,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125" dirty="0">
                <a:latin typeface="Arial"/>
                <a:cs typeface="Arial"/>
              </a:rPr>
              <a:t>processing  nodes.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Here,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we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can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apply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the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ski</a:t>
            </a:r>
            <a:r>
              <a:rPr sz="1800" b="1" spc="-70" dirty="0">
                <a:latin typeface="Arial"/>
                <a:cs typeface="Arial"/>
              </a:rPr>
              <a:t>l</a:t>
            </a:r>
            <a:r>
              <a:rPr sz="1800" spc="-70" dirty="0">
                <a:latin typeface="Arial"/>
                <a:cs typeface="Arial"/>
              </a:rPr>
              <a:t>s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we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have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learned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muchmore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directly.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3505200"/>
            <a:ext cx="4724400" cy="3040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3610355"/>
            <a:ext cx="3791711" cy="3032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Moving</a:t>
            </a:r>
            <a:r>
              <a:rPr spc="-395" dirty="0"/>
              <a:t> </a:t>
            </a:r>
            <a:r>
              <a:rPr spc="-180" dirty="0"/>
              <a:t>towards</a:t>
            </a:r>
            <a:r>
              <a:rPr spc="-430" dirty="0"/>
              <a:t> </a:t>
            </a:r>
            <a:r>
              <a:rPr spc="-165" dirty="0"/>
              <a:t>the</a:t>
            </a:r>
            <a:r>
              <a:rPr spc="-495" dirty="0"/>
              <a:t> </a:t>
            </a:r>
            <a:r>
              <a:rPr spc="-235" dirty="0"/>
              <a:t>solution</a:t>
            </a:r>
            <a:r>
              <a:rPr spc="-585" dirty="0"/>
              <a:t> </a:t>
            </a:r>
            <a:r>
              <a:rPr spc="-210" dirty="0"/>
              <a:t>domain</a:t>
            </a:r>
            <a:r>
              <a:rPr spc="-215" dirty="0"/>
              <a:t> </a:t>
            </a:r>
            <a:r>
              <a:rPr spc="-20" dirty="0"/>
              <a:t>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83" y="1762158"/>
            <a:ext cx="4696460" cy="14039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30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800" b="1" spc="-130" dirty="0">
                <a:latin typeface="Arial"/>
                <a:cs typeface="Arial"/>
              </a:rPr>
              <a:t>Features</a:t>
            </a:r>
            <a:r>
              <a:rPr sz="1800" b="1" spc="-29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of</a:t>
            </a:r>
            <a:r>
              <a:rPr sz="1800" b="1" spc="-20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the</a:t>
            </a:r>
            <a:r>
              <a:rPr sz="1800" b="1" spc="-30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652780" lvl="1" indent="-275590">
              <a:lnSpc>
                <a:spcPts val="1814"/>
              </a:lnSpc>
              <a:spcBef>
                <a:spcPts val="380"/>
              </a:spcBef>
              <a:buClr>
                <a:srgbClr val="7C95AC"/>
              </a:buClr>
              <a:buSzPct val="68750"/>
              <a:buFont typeface="Wingdings"/>
              <a:buChar char=""/>
              <a:tabLst>
                <a:tab pos="652145" algn="l"/>
                <a:tab pos="653415" algn="l"/>
              </a:tabLst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service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provided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by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the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system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that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fulfills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one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  <a:p>
            <a:pPr marL="652780">
              <a:lnSpc>
                <a:spcPts val="1814"/>
              </a:lnSpc>
            </a:pPr>
            <a:r>
              <a:rPr sz="1600" spc="-90" dirty="0">
                <a:latin typeface="Arial"/>
                <a:cs typeface="Arial"/>
              </a:rPr>
              <a:t>more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stakeholder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needs.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CC8E5F"/>
              </a:buClr>
              <a:buSzPct val="59375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600" spc="-100" dirty="0">
                <a:latin typeface="Arial"/>
                <a:cs typeface="Arial"/>
              </a:rPr>
              <a:t>Thislist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could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150" dirty="0">
                <a:latin typeface="Arial"/>
                <a:cs typeface="Arial"/>
              </a:rPr>
              <a:t>consists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suchitems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as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thefollowing.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8296" y="4768418"/>
            <a:ext cx="908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latin typeface="Arial"/>
                <a:cs typeface="Arial"/>
              </a:rPr>
              <a:t>through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face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147" y="3692397"/>
            <a:ext cx="3145155" cy="78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C95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400" spc="-95" dirty="0">
                <a:latin typeface="Arial"/>
                <a:cs typeface="Arial"/>
              </a:rPr>
              <a:t>"The</a:t>
            </a:r>
            <a:r>
              <a:rPr sz="1400" spc="-29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car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will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have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power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windows.―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C95AC"/>
              </a:buClr>
              <a:buFont typeface="Wingdings"/>
              <a:buChar char=""/>
            </a:pPr>
            <a:endParaRPr sz="15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19"/>
              </a:spcBef>
              <a:buClr>
                <a:srgbClr val="7C95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400" spc="-95" dirty="0">
                <a:latin typeface="Arial"/>
                <a:cs typeface="Arial"/>
              </a:rPr>
              <a:t>"The</a:t>
            </a:r>
            <a:r>
              <a:rPr sz="1400" spc="-29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cell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provides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pattern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lock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screen"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147" y="4788534"/>
            <a:ext cx="3433445" cy="4298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87020" marR="5080" indent="-274320">
              <a:lnSpc>
                <a:spcPts val="1500"/>
              </a:lnSpc>
              <a:spcBef>
                <a:spcPts val="300"/>
              </a:spcBef>
              <a:buClr>
                <a:srgbClr val="7C95AC"/>
              </a:buClr>
              <a:buSzPct val="67857"/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400" spc="-90" dirty="0">
                <a:latin typeface="Arial"/>
                <a:cs typeface="Arial"/>
              </a:rPr>
              <a:t>―TheAttendance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students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will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enrolled  </a:t>
            </a:r>
            <a:r>
              <a:rPr sz="1400" spc="-70" dirty="0">
                <a:latin typeface="Arial"/>
                <a:cs typeface="Arial"/>
              </a:rPr>
              <a:t>recognition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."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147" y="5524906"/>
            <a:ext cx="4836795" cy="6203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87020" marR="5080" indent="-274320" algn="just">
              <a:lnSpc>
                <a:spcPts val="1500"/>
              </a:lnSpc>
              <a:spcBef>
                <a:spcPts val="300"/>
              </a:spcBef>
              <a:buClr>
                <a:srgbClr val="7C95AC"/>
              </a:buClr>
              <a:buSzPct val="67857"/>
              <a:buFont typeface="Wingdings"/>
              <a:buChar char=""/>
              <a:tabLst>
                <a:tab pos="287020" algn="l"/>
              </a:tabLst>
            </a:pPr>
            <a:r>
              <a:rPr sz="1400" spc="-135" dirty="0">
                <a:latin typeface="Arial"/>
                <a:cs typeface="Arial"/>
              </a:rPr>
              <a:t>These </a:t>
            </a:r>
            <a:r>
              <a:rPr sz="1400" spc="-25" dirty="0">
                <a:latin typeface="Arial"/>
                <a:cs typeface="Arial"/>
              </a:rPr>
              <a:t>are </a:t>
            </a:r>
            <a:r>
              <a:rPr sz="1400" spc="-85" dirty="0">
                <a:latin typeface="Arial"/>
                <a:cs typeface="Arial"/>
              </a:rPr>
              <a:t>simple </a:t>
            </a:r>
            <a:r>
              <a:rPr sz="1400" spc="-90" dirty="0">
                <a:latin typeface="Arial"/>
                <a:cs typeface="Arial"/>
              </a:rPr>
              <a:t>descriptions, </a:t>
            </a:r>
            <a:r>
              <a:rPr sz="1400" spc="-45" dirty="0">
                <a:latin typeface="Arial"/>
                <a:cs typeface="Arial"/>
              </a:rPr>
              <a:t>in </a:t>
            </a:r>
            <a:r>
              <a:rPr sz="1400" spc="-60" dirty="0">
                <a:latin typeface="Arial"/>
                <a:cs typeface="Arial"/>
              </a:rPr>
              <a:t>the </a:t>
            </a:r>
            <a:r>
              <a:rPr sz="1400" spc="-110" dirty="0">
                <a:latin typeface="Arial"/>
                <a:cs typeface="Arial"/>
              </a:rPr>
              <a:t>user's </a:t>
            </a:r>
            <a:r>
              <a:rPr sz="1400" spc="-65" dirty="0">
                <a:latin typeface="Arial"/>
                <a:cs typeface="Arial"/>
              </a:rPr>
              <a:t>language, </a:t>
            </a:r>
            <a:r>
              <a:rPr sz="1400" spc="-45" dirty="0">
                <a:latin typeface="Arial"/>
                <a:cs typeface="Arial"/>
              </a:rPr>
              <a:t>that </a:t>
            </a:r>
            <a:r>
              <a:rPr sz="1400" spc="-70" dirty="0">
                <a:latin typeface="Arial"/>
                <a:cs typeface="Arial"/>
              </a:rPr>
              <a:t>we </a:t>
            </a:r>
            <a:r>
              <a:rPr sz="1400" spc="-20" dirty="0">
                <a:latin typeface="Arial"/>
                <a:cs typeface="Arial"/>
              </a:rPr>
              <a:t>will  </a:t>
            </a:r>
            <a:r>
              <a:rPr sz="1400" spc="-110" dirty="0">
                <a:latin typeface="Arial"/>
                <a:cs typeface="Arial"/>
              </a:rPr>
              <a:t>use </a:t>
            </a:r>
            <a:r>
              <a:rPr sz="1400" spc="-70" dirty="0">
                <a:latin typeface="Arial"/>
                <a:cs typeface="Arial"/>
              </a:rPr>
              <a:t>as </a:t>
            </a:r>
            <a:r>
              <a:rPr sz="1400" spc="-60" dirty="0">
                <a:latin typeface="Arial"/>
                <a:cs typeface="Arial"/>
              </a:rPr>
              <a:t>labels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spc="-114" dirty="0">
                <a:latin typeface="Arial"/>
                <a:cs typeface="Arial"/>
              </a:rPr>
              <a:t>communicate </a:t>
            </a:r>
            <a:r>
              <a:rPr sz="1400" spc="-55" dirty="0">
                <a:latin typeface="Arial"/>
                <a:cs typeface="Arial"/>
              </a:rPr>
              <a:t>with </a:t>
            </a:r>
            <a:r>
              <a:rPr sz="1400" spc="-65" dirty="0">
                <a:latin typeface="Arial"/>
                <a:cs typeface="Arial"/>
              </a:rPr>
              <a:t>the </a:t>
            </a:r>
            <a:r>
              <a:rPr sz="1400" spc="-100" dirty="0">
                <a:latin typeface="Arial"/>
                <a:cs typeface="Arial"/>
              </a:rPr>
              <a:t>user </a:t>
            </a:r>
            <a:r>
              <a:rPr sz="1400" spc="-85" dirty="0">
                <a:latin typeface="Arial"/>
                <a:cs typeface="Arial"/>
              </a:rPr>
              <a:t>how </a:t>
            </a:r>
            <a:r>
              <a:rPr sz="1400" spc="-65" dirty="0">
                <a:latin typeface="Arial"/>
                <a:cs typeface="Arial"/>
              </a:rPr>
              <a:t>our </a:t>
            </a:r>
            <a:r>
              <a:rPr sz="1400" spc="-114" dirty="0">
                <a:latin typeface="Arial"/>
                <a:cs typeface="Arial"/>
              </a:rPr>
              <a:t>system  </a:t>
            </a:r>
            <a:r>
              <a:rPr sz="1400" spc="-95" dirty="0">
                <a:latin typeface="Arial"/>
                <a:cs typeface="Arial"/>
              </a:rPr>
              <a:t>addresses </a:t>
            </a:r>
            <a:r>
              <a:rPr sz="1400" spc="-55" dirty="0">
                <a:latin typeface="Arial"/>
                <a:cs typeface="Arial"/>
              </a:rPr>
              <a:t>the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problem.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87367" y="1676400"/>
            <a:ext cx="4980940" cy="4318000"/>
            <a:chOff x="4087367" y="1676400"/>
            <a:chExt cx="4980940" cy="4318000"/>
          </a:xfrm>
        </p:grpSpPr>
        <p:sp>
          <p:nvSpPr>
            <p:cNvPr id="10" name="object 10"/>
            <p:cNvSpPr/>
            <p:nvPr/>
          </p:nvSpPr>
          <p:spPr>
            <a:xfrm>
              <a:off x="6477000" y="4191000"/>
              <a:ext cx="2590800" cy="18028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98463" y="5339207"/>
              <a:ext cx="498475" cy="299085"/>
            </a:xfrm>
            <a:custGeom>
              <a:avLst/>
              <a:gdLst/>
              <a:ahLst/>
              <a:cxnLst/>
              <a:rect l="l" t="t" r="r" b="b"/>
              <a:pathLst>
                <a:path w="498475" h="299085">
                  <a:moveTo>
                    <a:pt x="498475" y="0"/>
                  </a:moveTo>
                  <a:lnTo>
                    <a:pt x="398399" y="0"/>
                  </a:lnTo>
                  <a:lnTo>
                    <a:pt x="382524" y="42672"/>
                  </a:lnTo>
                  <a:lnTo>
                    <a:pt x="361569" y="83058"/>
                  </a:lnTo>
                  <a:lnTo>
                    <a:pt x="335914" y="120777"/>
                  </a:lnTo>
                  <a:lnTo>
                    <a:pt x="305688" y="155575"/>
                  </a:lnTo>
                  <a:lnTo>
                    <a:pt x="271525" y="187198"/>
                  </a:lnTo>
                  <a:lnTo>
                    <a:pt x="233552" y="215519"/>
                  </a:lnTo>
                  <a:lnTo>
                    <a:pt x="192150" y="240030"/>
                  </a:lnTo>
                  <a:lnTo>
                    <a:pt x="147827" y="260756"/>
                  </a:lnTo>
                  <a:lnTo>
                    <a:pt x="100711" y="277241"/>
                  </a:lnTo>
                  <a:lnTo>
                    <a:pt x="51435" y="289280"/>
                  </a:lnTo>
                  <a:lnTo>
                    <a:pt x="0" y="296621"/>
                  </a:lnTo>
                  <a:lnTo>
                    <a:pt x="52450" y="298970"/>
                  </a:lnTo>
                  <a:lnTo>
                    <a:pt x="103886" y="296303"/>
                  </a:lnTo>
                  <a:lnTo>
                    <a:pt x="154050" y="288848"/>
                  </a:lnTo>
                  <a:lnTo>
                    <a:pt x="202437" y="276809"/>
                  </a:lnTo>
                  <a:lnTo>
                    <a:pt x="248665" y="260426"/>
                  </a:lnTo>
                  <a:lnTo>
                    <a:pt x="292608" y="239903"/>
                  </a:lnTo>
                  <a:lnTo>
                    <a:pt x="333628" y="215519"/>
                  </a:lnTo>
                  <a:lnTo>
                    <a:pt x="371348" y="187452"/>
                  </a:lnTo>
                  <a:lnTo>
                    <a:pt x="405384" y="155956"/>
                  </a:lnTo>
                  <a:lnTo>
                    <a:pt x="435610" y="121285"/>
                  </a:lnTo>
                  <a:lnTo>
                    <a:pt x="461390" y="83566"/>
                  </a:lnTo>
                  <a:lnTo>
                    <a:pt x="482473" y="43053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7C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84419" y="4261104"/>
              <a:ext cx="1363979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9892" y="3200399"/>
              <a:ext cx="684530" cy="1066800"/>
            </a:xfrm>
            <a:custGeom>
              <a:avLst/>
              <a:gdLst/>
              <a:ahLst/>
              <a:cxnLst/>
              <a:rect l="l" t="t" r="r" b="b"/>
              <a:pathLst>
                <a:path w="684529" h="1066800">
                  <a:moveTo>
                    <a:pt x="684022" y="660400"/>
                  </a:moveTo>
                  <a:lnTo>
                    <a:pt x="613029" y="660400"/>
                  </a:lnTo>
                  <a:lnTo>
                    <a:pt x="602107" y="591312"/>
                  </a:lnTo>
                  <a:lnTo>
                    <a:pt x="589534" y="525272"/>
                  </a:lnTo>
                  <a:lnTo>
                    <a:pt x="575437" y="462407"/>
                  </a:lnTo>
                  <a:lnTo>
                    <a:pt x="560070" y="402983"/>
                  </a:lnTo>
                  <a:lnTo>
                    <a:pt x="543306" y="346964"/>
                  </a:lnTo>
                  <a:lnTo>
                    <a:pt x="525272" y="294513"/>
                  </a:lnTo>
                  <a:lnTo>
                    <a:pt x="506095" y="245872"/>
                  </a:lnTo>
                  <a:lnTo>
                    <a:pt x="485775" y="201168"/>
                  </a:lnTo>
                  <a:lnTo>
                    <a:pt x="464439" y="160528"/>
                  </a:lnTo>
                  <a:lnTo>
                    <a:pt x="442214" y="124079"/>
                  </a:lnTo>
                  <a:lnTo>
                    <a:pt x="419227" y="92075"/>
                  </a:lnTo>
                  <a:lnTo>
                    <a:pt x="370713" y="41656"/>
                  </a:lnTo>
                  <a:lnTo>
                    <a:pt x="319786" y="10668"/>
                  </a:lnTo>
                  <a:lnTo>
                    <a:pt x="266954" y="0"/>
                  </a:lnTo>
                  <a:lnTo>
                    <a:pt x="0" y="0"/>
                  </a:lnTo>
                  <a:lnTo>
                    <a:pt x="26543" y="2667"/>
                  </a:lnTo>
                  <a:lnTo>
                    <a:pt x="52832" y="10668"/>
                  </a:lnTo>
                  <a:lnTo>
                    <a:pt x="103632" y="41656"/>
                  </a:lnTo>
                  <a:lnTo>
                    <a:pt x="152146" y="92075"/>
                  </a:lnTo>
                  <a:lnTo>
                    <a:pt x="175133" y="124079"/>
                  </a:lnTo>
                  <a:lnTo>
                    <a:pt x="197358" y="160528"/>
                  </a:lnTo>
                  <a:lnTo>
                    <a:pt x="218694" y="201168"/>
                  </a:lnTo>
                  <a:lnTo>
                    <a:pt x="239014" y="245872"/>
                  </a:lnTo>
                  <a:lnTo>
                    <a:pt x="258191" y="294513"/>
                  </a:lnTo>
                  <a:lnTo>
                    <a:pt x="276225" y="346964"/>
                  </a:lnTo>
                  <a:lnTo>
                    <a:pt x="292989" y="402983"/>
                  </a:lnTo>
                  <a:lnTo>
                    <a:pt x="308356" y="462407"/>
                  </a:lnTo>
                  <a:lnTo>
                    <a:pt x="322453" y="525272"/>
                  </a:lnTo>
                  <a:lnTo>
                    <a:pt x="334899" y="591312"/>
                  </a:lnTo>
                  <a:lnTo>
                    <a:pt x="345948" y="660400"/>
                  </a:lnTo>
                  <a:lnTo>
                    <a:pt x="275082" y="660400"/>
                  </a:lnTo>
                  <a:lnTo>
                    <a:pt x="507746" y="1066800"/>
                  </a:lnTo>
                  <a:lnTo>
                    <a:pt x="684022" y="660400"/>
                  </a:lnTo>
                  <a:close/>
                </a:path>
              </a:pathLst>
            </a:custGeom>
            <a:solidFill>
              <a:srgbClr val="7C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511" y="3200400"/>
              <a:ext cx="507365" cy="1066800"/>
            </a:xfrm>
            <a:custGeom>
              <a:avLst/>
              <a:gdLst/>
              <a:ahLst/>
              <a:cxnLst/>
              <a:rect l="l" t="t" r="r" b="b"/>
              <a:pathLst>
                <a:path w="507364" h="1066800">
                  <a:moveTo>
                    <a:pt x="373761" y="0"/>
                  </a:moveTo>
                  <a:lnTo>
                    <a:pt x="326898" y="8254"/>
                  </a:lnTo>
                  <a:lnTo>
                    <a:pt x="281686" y="32638"/>
                  </a:lnTo>
                  <a:lnTo>
                    <a:pt x="238633" y="71754"/>
                  </a:lnTo>
                  <a:lnTo>
                    <a:pt x="197992" y="124967"/>
                  </a:lnTo>
                  <a:lnTo>
                    <a:pt x="160147" y="191135"/>
                  </a:lnTo>
                  <a:lnTo>
                    <a:pt x="142493" y="228726"/>
                  </a:lnTo>
                  <a:lnTo>
                    <a:pt x="125475" y="269239"/>
                  </a:lnTo>
                  <a:lnTo>
                    <a:pt x="109474" y="312420"/>
                  </a:lnTo>
                  <a:lnTo>
                    <a:pt x="94361" y="358266"/>
                  </a:lnTo>
                  <a:lnTo>
                    <a:pt x="80137" y="406654"/>
                  </a:lnTo>
                  <a:lnTo>
                    <a:pt x="66928" y="457326"/>
                  </a:lnTo>
                  <a:lnTo>
                    <a:pt x="54863" y="510286"/>
                  </a:lnTo>
                  <a:lnTo>
                    <a:pt x="43814" y="565276"/>
                  </a:lnTo>
                  <a:lnTo>
                    <a:pt x="33909" y="622300"/>
                  </a:lnTo>
                  <a:lnTo>
                    <a:pt x="25146" y="681227"/>
                  </a:lnTo>
                  <a:lnTo>
                    <a:pt x="17652" y="741933"/>
                  </a:lnTo>
                  <a:lnTo>
                    <a:pt x="11429" y="804163"/>
                  </a:lnTo>
                  <a:lnTo>
                    <a:pt x="6476" y="867918"/>
                  </a:lnTo>
                  <a:lnTo>
                    <a:pt x="2921" y="932942"/>
                  </a:lnTo>
                  <a:lnTo>
                    <a:pt x="762" y="999363"/>
                  </a:lnTo>
                  <a:lnTo>
                    <a:pt x="0" y="1066800"/>
                  </a:lnTo>
                  <a:lnTo>
                    <a:pt x="266826" y="1066800"/>
                  </a:lnTo>
                  <a:lnTo>
                    <a:pt x="267462" y="1003935"/>
                  </a:lnTo>
                  <a:lnTo>
                    <a:pt x="269366" y="941832"/>
                  </a:lnTo>
                  <a:lnTo>
                    <a:pt x="272541" y="880618"/>
                  </a:lnTo>
                  <a:lnTo>
                    <a:pt x="276860" y="820419"/>
                  </a:lnTo>
                  <a:lnTo>
                    <a:pt x="282448" y="761238"/>
                  </a:lnTo>
                  <a:lnTo>
                    <a:pt x="289051" y="703452"/>
                  </a:lnTo>
                  <a:lnTo>
                    <a:pt x="296925" y="646938"/>
                  </a:lnTo>
                  <a:lnTo>
                    <a:pt x="305815" y="591947"/>
                  </a:lnTo>
                  <a:lnTo>
                    <a:pt x="315849" y="538607"/>
                  </a:lnTo>
                  <a:lnTo>
                    <a:pt x="326771" y="486918"/>
                  </a:lnTo>
                  <a:lnTo>
                    <a:pt x="338836" y="437261"/>
                  </a:lnTo>
                  <a:lnTo>
                    <a:pt x="351789" y="389509"/>
                  </a:lnTo>
                  <a:lnTo>
                    <a:pt x="365633" y="343788"/>
                  </a:lnTo>
                  <a:lnTo>
                    <a:pt x="380491" y="300482"/>
                  </a:lnTo>
                  <a:lnTo>
                    <a:pt x="396239" y="259461"/>
                  </a:lnTo>
                  <a:lnTo>
                    <a:pt x="412750" y="220979"/>
                  </a:lnTo>
                  <a:lnTo>
                    <a:pt x="430149" y="185038"/>
                  </a:lnTo>
                  <a:lnTo>
                    <a:pt x="467105" y="121665"/>
                  </a:lnTo>
                  <a:lnTo>
                    <a:pt x="507111" y="70230"/>
                  </a:lnTo>
                  <a:lnTo>
                    <a:pt x="474725" y="39624"/>
                  </a:lnTo>
                  <a:lnTo>
                    <a:pt x="441578" y="17652"/>
                  </a:lnTo>
                  <a:lnTo>
                    <a:pt x="407797" y="4445"/>
                  </a:lnTo>
                  <a:lnTo>
                    <a:pt x="373761" y="0"/>
                  </a:lnTo>
                  <a:close/>
                </a:path>
              </a:pathLst>
            </a:custGeom>
            <a:solidFill>
              <a:srgbClr val="637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7273" y="3201161"/>
              <a:ext cx="1057275" cy="1066800"/>
            </a:xfrm>
            <a:custGeom>
              <a:avLst/>
              <a:gdLst/>
              <a:ahLst/>
              <a:cxnLst/>
              <a:rect l="l" t="t" r="r" b="b"/>
              <a:pathLst>
                <a:path w="1057275" h="1066800">
                  <a:moveTo>
                    <a:pt x="507111" y="70230"/>
                  </a:moveTo>
                  <a:lnTo>
                    <a:pt x="467233" y="121665"/>
                  </a:lnTo>
                  <a:lnTo>
                    <a:pt x="430149" y="185038"/>
                  </a:lnTo>
                  <a:lnTo>
                    <a:pt x="412750" y="220979"/>
                  </a:lnTo>
                  <a:lnTo>
                    <a:pt x="396239" y="259461"/>
                  </a:lnTo>
                  <a:lnTo>
                    <a:pt x="380491" y="300482"/>
                  </a:lnTo>
                  <a:lnTo>
                    <a:pt x="365760" y="343788"/>
                  </a:lnTo>
                  <a:lnTo>
                    <a:pt x="351789" y="389509"/>
                  </a:lnTo>
                  <a:lnTo>
                    <a:pt x="338836" y="437261"/>
                  </a:lnTo>
                  <a:lnTo>
                    <a:pt x="326898" y="486918"/>
                  </a:lnTo>
                  <a:lnTo>
                    <a:pt x="315849" y="538607"/>
                  </a:lnTo>
                  <a:lnTo>
                    <a:pt x="305815" y="591946"/>
                  </a:lnTo>
                  <a:lnTo>
                    <a:pt x="296925" y="646938"/>
                  </a:lnTo>
                  <a:lnTo>
                    <a:pt x="289178" y="703452"/>
                  </a:lnTo>
                  <a:lnTo>
                    <a:pt x="282448" y="761238"/>
                  </a:lnTo>
                  <a:lnTo>
                    <a:pt x="276860" y="820419"/>
                  </a:lnTo>
                  <a:lnTo>
                    <a:pt x="272541" y="880618"/>
                  </a:lnTo>
                  <a:lnTo>
                    <a:pt x="269366" y="941832"/>
                  </a:lnTo>
                  <a:lnTo>
                    <a:pt x="267462" y="1003935"/>
                  </a:lnTo>
                  <a:lnTo>
                    <a:pt x="266826" y="1066800"/>
                  </a:lnTo>
                  <a:lnTo>
                    <a:pt x="0" y="1066800"/>
                  </a:lnTo>
                  <a:lnTo>
                    <a:pt x="762" y="999363"/>
                  </a:lnTo>
                  <a:lnTo>
                    <a:pt x="2921" y="932942"/>
                  </a:lnTo>
                  <a:lnTo>
                    <a:pt x="6476" y="867918"/>
                  </a:lnTo>
                  <a:lnTo>
                    <a:pt x="11429" y="804163"/>
                  </a:lnTo>
                  <a:lnTo>
                    <a:pt x="17652" y="741933"/>
                  </a:lnTo>
                  <a:lnTo>
                    <a:pt x="25146" y="681227"/>
                  </a:lnTo>
                  <a:lnTo>
                    <a:pt x="33909" y="622300"/>
                  </a:lnTo>
                  <a:lnTo>
                    <a:pt x="43814" y="565276"/>
                  </a:lnTo>
                  <a:lnTo>
                    <a:pt x="54863" y="510286"/>
                  </a:lnTo>
                  <a:lnTo>
                    <a:pt x="66928" y="457326"/>
                  </a:lnTo>
                  <a:lnTo>
                    <a:pt x="80137" y="406654"/>
                  </a:lnTo>
                  <a:lnTo>
                    <a:pt x="94361" y="358266"/>
                  </a:lnTo>
                  <a:lnTo>
                    <a:pt x="109474" y="312420"/>
                  </a:lnTo>
                  <a:lnTo>
                    <a:pt x="125475" y="269239"/>
                  </a:lnTo>
                  <a:lnTo>
                    <a:pt x="142493" y="228726"/>
                  </a:lnTo>
                  <a:lnTo>
                    <a:pt x="160274" y="191135"/>
                  </a:lnTo>
                  <a:lnTo>
                    <a:pt x="178815" y="156463"/>
                  </a:lnTo>
                  <a:lnTo>
                    <a:pt x="218059" y="96774"/>
                  </a:lnTo>
                  <a:lnTo>
                    <a:pt x="259968" y="50418"/>
                  </a:lnTo>
                  <a:lnTo>
                    <a:pt x="304038" y="18541"/>
                  </a:lnTo>
                  <a:lnTo>
                    <a:pt x="350138" y="2159"/>
                  </a:lnTo>
                  <a:lnTo>
                    <a:pt x="373761" y="0"/>
                  </a:lnTo>
                  <a:lnTo>
                    <a:pt x="640588" y="0"/>
                  </a:lnTo>
                  <a:lnTo>
                    <a:pt x="693292" y="10667"/>
                  </a:lnTo>
                  <a:lnTo>
                    <a:pt x="744220" y="41655"/>
                  </a:lnTo>
                  <a:lnTo>
                    <a:pt x="792606" y="92075"/>
                  </a:lnTo>
                  <a:lnTo>
                    <a:pt x="815721" y="124078"/>
                  </a:lnTo>
                  <a:lnTo>
                    <a:pt x="837818" y="160527"/>
                  </a:lnTo>
                  <a:lnTo>
                    <a:pt x="859154" y="201167"/>
                  </a:lnTo>
                  <a:lnTo>
                    <a:pt x="879348" y="245872"/>
                  </a:lnTo>
                  <a:lnTo>
                    <a:pt x="898525" y="294513"/>
                  </a:lnTo>
                  <a:lnTo>
                    <a:pt x="916559" y="346963"/>
                  </a:lnTo>
                  <a:lnTo>
                    <a:pt x="933323" y="402971"/>
                  </a:lnTo>
                  <a:lnTo>
                    <a:pt x="948689" y="462406"/>
                  </a:lnTo>
                  <a:lnTo>
                    <a:pt x="962787" y="525271"/>
                  </a:lnTo>
                  <a:lnTo>
                    <a:pt x="975233" y="591312"/>
                  </a:lnTo>
                  <a:lnTo>
                    <a:pt x="986281" y="660400"/>
                  </a:lnTo>
                  <a:lnTo>
                    <a:pt x="1057148" y="660400"/>
                  </a:lnTo>
                  <a:lnTo>
                    <a:pt x="880999" y="1066800"/>
                  </a:lnTo>
                  <a:lnTo>
                    <a:pt x="648715" y="660400"/>
                  </a:lnTo>
                  <a:lnTo>
                    <a:pt x="719454" y="660400"/>
                  </a:lnTo>
                  <a:lnTo>
                    <a:pt x="708533" y="591312"/>
                  </a:lnTo>
                  <a:lnTo>
                    <a:pt x="695960" y="525271"/>
                  </a:lnTo>
                  <a:lnTo>
                    <a:pt x="681863" y="462406"/>
                  </a:lnTo>
                  <a:lnTo>
                    <a:pt x="666496" y="402971"/>
                  </a:lnTo>
                  <a:lnTo>
                    <a:pt x="649731" y="346963"/>
                  </a:lnTo>
                  <a:lnTo>
                    <a:pt x="631698" y="294513"/>
                  </a:lnTo>
                  <a:lnTo>
                    <a:pt x="612648" y="245872"/>
                  </a:lnTo>
                  <a:lnTo>
                    <a:pt x="592327" y="201167"/>
                  </a:lnTo>
                  <a:lnTo>
                    <a:pt x="571118" y="160527"/>
                  </a:lnTo>
                  <a:lnTo>
                    <a:pt x="548893" y="124078"/>
                  </a:lnTo>
                  <a:lnTo>
                    <a:pt x="525779" y="92075"/>
                  </a:lnTo>
                  <a:lnTo>
                    <a:pt x="477520" y="41655"/>
                  </a:lnTo>
                  <a:lnTo>
                    <a:pt x="426592" y="10667"/>
                  </a:lnTo>
                  <a:lnTo>
                    <a:pt x="400430" y="2666"/>
                  </a:lnTo>
                  <a:lnTo>
                    <a:pt x="373888" y="0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5579" y="1676400"/>
              <a:ext cx="2522220" cy="23926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46697" y="5239511"/>
              <a:ext cx="200660" cy="99695"/>
            </a:xfrm>
            <a:custGeom>
              <a:avLst/>
              <a:gdLst/>
              <a:ahLst/>
              <a:cxnLst/>
              <a:rect l="l" t="t" r="r" b="b"/>
              <a:pathLst>
                <a:path w="200659" h="99695">
                  <a:moveTo>
                    <a:pt x="114807" y="0"/>
                  </a:moveTo>
                  <a:lnTo>
                    <a:pt x="0" y="99694"/>
                  </a:lnTo>
                  <a:lnTo>
                    <a:pt x="200278" y="99694"/>
                  </a:lnTo>
                  <a:lnTo>
                    <a:pt x="114807" y="0"/>
                  </a:lnTo>
                  <a:close/>
                </a:path>
              </a:pathLst>
            </a:custGeom>
            <a:solidFill>
              <a:srgbClr val="7C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6400" y="5239511"/>
              <a:ext cx="562610" cy="399415"/>
            </a:xfrm>
            <a:custGeom>
              <a:avLst/>
              <a:gdLst/>
              <a:ahLst/>
              <a:cxnLst/>
              <a:rect l="l" t="t" r="r" b="b"/>
              <a:pathLst>
                <a:path w="562610" h="399414">
                  <a:moveTo>
                    <a:pt x="100075" y="0"/>
                  </a:moveTo>
                  <a:lnTo>
                    <a:pt x="0" y="0"/>
                  </a:lnTo>
                  <a:lnTo>
                    <a:pt x="2666" y="43560"/>
                  </a:lnTo>
                  <a:lnTo>
                    <a:pt x="10667" y="85725"/>
                  </a:lnTo>
                  <a:lnTo>
                    <a:pt x="23622" y="126237"/>
                  </a:lnTo>
                  <a:lnTo>
                    <a:pt x="41148" y="164972"/>
                  </a:lnTo>
                  <a:lnTo>
                    <a:pt x="63119" y="201549"/>
                  </a:lnTo>
                  <a:lnTo>
                    <a:pt x="89153" y="235838"/>
                  </a:lnTo>
                  <a:lnTo>
                    <a:pt x="119125" y="267588"/>
                  </a:lnTo>
                  <a:lnTo>
                    <a:pt x="152526" y="296418"/>
                  </a:lnTo>
                  <a:lnTo>
                    <a:pt x="189229" y="322199"/>
                  </a:lnTo>
                  <a:lnTo>
                    <a:pt x="228980" y="344804"/>
                  </a:lnTo>
                  <a:lnTo>
                    <a:pt x="271399" y="363753"/>
                  </a:lnTo>
                  <a:lnTo>
                    <a:pt x="316102" y="378929"/>
                  </a:lnTo>
                  <a:lnTo>
                    <a:pt x="363092" y="390080"/>
                  </a:lnTo>
                  <a:lnTo>
                    <a:pt x="411988" y="396951"/>
                  </a:lnTo>
                  <a:lnTo>
                    <a:pt x="462279" y="399288"/>
                  </a:lnTo>
                  <a:lnTo>
                    <a:pt x="562228" y="399288"/>
                  </a:lnTo>
                  <a:lnTo>
                    <a:pt x="511810" y="396951"/>
                  </a:lnTo>
                  <a:lnTo>
                    <a:pt x="463041" y="390080"/>
                  </a:lnTo>
                  <a:lnTo>
                    <a:pt x="416178" y="378929"/>
                  </a:lnTo>
                  <a:lnTo>
                    <a:pt x="371348" y="363753"/>
                  </a:lnTo>
                  <a:lnTo>
                    <a:pt x="328929" y="344804"/>
                  </a:lnTo>
                  <a:lnTo>
                    <a:pt x="289305" y="322199"/>
                  </a:lnTo>
                  <a:lnTo>
                    <a:pt x="252602" y="296418"/>
                  </a:lnTo>
                  <a:lnTo>
                    <a:pt x="219075" y="267588"/>
                  </a:lnTo>
                  <a:lnTo>
                    <a:pt x="189229" y="235838"/>
                  </a:lnTo>
                  <a:lnTo>
                    <a:pt x="163067" y="201549"/>
                  </a:lnTo>
                  <a:lnTo>
                    <a:pt x="141224" y="164972"/>
                  </a:lnTo>
                  <a:lnTo>
                    <a:pt x="123571" y="126237"/>
                  </a:lnTo>
                  <a:lnTo>
                    <a:pt x="110744" y="85725"/>
                  </a:lnTo>
                  <a:lnTo>
                    <a:pt x="102742" y="43560"/>
                  </a:lnTo>
                  <a:lnTo>
                    <a:pt x="100075" y="0"/>
                  </a:lnTo>
                  <a:close/>
                </a:path>
              </a:pathLst>
            </a:custGeom>
            <a:solidFill>
              <a:srgbClr val="637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7161" y="5240273"/>
              <a:ext cx="1061085" cy="399415"/>
            </a:xfrm>
            <a:custGeom>
              <a:avLst/>
              <a:gdLst/>
              <a:ahLst/>
              <a:cxnLst/>
              <a:rect l="l" t="t" r="r" b="b"/>
              <a:pathLst>
                <a:path w="1061084" h="399414">
                  <a:moveTo>
                    <a:pt x="512572" y="396938"/>
                  </a:moveTo>
                  <a:lnTo>
                    <a:pt x="563879" y="389597"/>
                  </a:lnTo>
                  <a:lnTo>
                    <a:pt x="613283" y="377532"/>
                  </a:lnTo>
                  <a:lnTo>
                    <a:pt x="660273" y="361022"/>
                  </a:lnTo>
                  <a:lnTo>
                    <a:pt x="704596" y="340359"/>
                  </a:lnTo>
                  <a:lnTo>
                    <a:pt x="745871" y="315594"/>
                  </a:lnTo>
                  <a:lnTo>
                    <a:pt x="783843" y="287273"/>
                  </a:lnTo>
                  <a:lnTo>
                    <a:pt x="818007" y="255650"/>
                  </a:lnTo>
                  <a:lnTo>
                    <a:pt x="848105" y="220725"/>
                  </a:lnTo>
                  <a:lnTo>
                    <a:pt x="873760" y="182879"/>
                  </a:lnTo>
                  <a:lnTo>
                    <a:pt x="894714" y="142494"/>
                  </a:lnTo>
                  <a:lnTo>
                    <a:pt x="910589" y="99694"/>
                  </a:lnTo>
                  <a:lnTo>
                    <a:pt x="860551" y="99822"/>
                  </a:lnTo>
                  <a:lnTo>
                    <a:pt x="975233" y="0"/>
                  </a:lnTo>
                  <a:lnTo>
                    <a:pt x="1060577" y="99822"/>
                  </a:lnTo>
                  <a:lnTo>
                    <a:pt x="1010538" y="99822"/>
                  </a:lnTo>
                  <a:lnTo>
                    <a:pt x="994663" y="142747"/>
                  </a:lnTo>
                  <a:lnTo>
                    <a:pt x="973709" y="183260"/>
                  </a:lnTo>
                  <a:lnTo>
                    <a:pt x="947927" y="220979"/>
                  </a:lnTo>
                  <a:lnTo>
                    <a:pt x="917828" y="255778"/>
                  </a:lnTo>
                  <a:lnTo>
                    <a:pt x="883665" y="287400"/>
                  </a:lnTo>
                  <a:lnTo>
                    <a:pt x="845947" y="315594"/>
                  </a:lnTo>
                  <a:lnTo>
                    <a:pt x="804799" y="340232"/>
                  </a:lnTo>
                  <a:lnTo>
                    <a:pt x="760857" y="360819"/>
                  </a:lnTo>
                  <a:lnTo>
                    <a:pt x="714248" y="377278"/>
                  </a:lnTo>
                  <a:lnTo>
                    <a:pt x="665352" y="389343"/>
                  </a:lnTo>
                  <a:lnTo>
                    <a:pt x="614807" y="396760"/>
                  </a:lnTo>
                  <a:lnTo>
                    <a:pt x="562610" y="399288"/>
                  </a:lnTo>
                  <a:lnTo>
                    <a:pt x="462661" y="399288"/>
                  </a:lnTo>
                  <a:lnTo>
                    <a:pt x="412241" y="396951"/>
                  </a:lnTo>
                  <a:lnTo>
                    <a:pt x="363347" y="390080"/>
                  </a:lnTo>
                  <a:lnTo>
                    <a:pt x="316357" y="378929"/>
                  </a:lnTo>
                  <a:lnTo>
                    <a:pt x="271525" y="363753"/>
                  </a:lnTo>
                  <a:lnTo>
                    <a:pt x="229108" y="344804"/>
                  </a:lnTo>
                  <a:lnTo>
                    <a:pt x="189357" y="322198"/>
                  </a:lnTo>
                  <a:lnTo>
                    <a:pt x="152653" y="296417"/>
                  </a:lnTo>
                  <a:lnTo>
                    <a:pt x="119125" y="267588"/>
                  </a:lnTo>
                  <a:lnTo>
                    <a:pt x="89280" y="235838"/>
                  </a:lnTo>
                  <a:lnTo>
                    <a:pt x="63118" y="201548"/>
                  </a:lnTo>
                  <a:lnTo>
                    <a:pt x="41148" y="164972"/>
                  </a:lnTo>
                  <a:lnTo>
                    <a:pt x="23622" y="126237"/>
                  </a:lnTo>
                  <a:lnTo>
                    <a:pt x="10667" y="85725"/>
                  </a:lnTo>
                  <a:lnTo>
                    <a:pt x="2666" y="43560"/>
                  </a:lnTo>
                  <a:lnTo>
                    <a:pt x="0" y="0"/>
                  </a:lnTo>
                  <a:lnTo>
                    <a:pt x="100075" y="0"/>
                  </a:lnTo>
                  <a:lnTo>
                    <a:pt x="102870" y="43560"/>
                  </a:lnTo>
                  <a:lnTo>
                    <a:pt x="110743" y="85725"/>
                  </a:lnTo>
                  <a:lnTo>
                    <a:pt x="123698" y="126237"/>
                  </a:lnTo>
                  <a:lnTo>
                    <a:pt x="141224" y="164972"/>
                  </a:lnTo>
                  <a:lnTo>
                    <a:pt x="163195" y="201548"/>
                  </a:lnTo>
                  <a:lnTo>
                    <a:pt x="189357" y="235838"/>
                  </a:lnTo>
                  <a:lnTo>
                    <a:pt x="219201" y="267588"/>
                  </a:lnTo>
                  <a:lnTo>
                    <a:pt x="252729" y="296417"/>
                  </a:lnTo>
                  <a:lnTo>
                    <a:pt x="289433" y="322198"/>
                  </a:lnTo>
                  <a:lnTo>
                    <a:pt x="329184" y="344804"/>
                  </a:lnTo>
                  <a:lnTo>
                    <a:pt x="371601" y="363753"/>
                  </a:lnTo>
                  <a:lnTo>
                    <a:pt x="416433" y="378929"/>
                  </a:lnTo>
                  <a:lnTo>
                    <a:pt x="463423" y="390080"/>
                  </a:lnTo>
                  <a:lnTo>
                    <a:pt x="512190" y="396951"/>
                  </a:lnTo>
                  <a:lnTo>
                    <a:pt x="562610" y="399288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Moving</a:t>
            </a:r>
            <a:r>
              <a:rPr spc="-395" dirty="0"/>
              <a:t> </a:t>
            </a:r>
            <a:r>
              <a:rPr spc="-180" dirty="0"/>
              <a:t>towards</a:t>
            </a:r>
            <a:r>
              <a:rPr spc="-430" dirty="0"/>
              <a:t> </a:t>
            </a:r>
            <a:r>
              <a:rPr spc="-165" dirty="0"/>
              <a:t>the</a:t>
            </a:r>
            <a:r>
              <a:rPr spc="-495" dirty="0"/>
              <a:t> </a:t>
            </a:r>
            <a:r>
              <a:rPr spc="-235" dirty="0"/>
              <a:t>solution</a:t>
            </a:r>
            <a:r>
              <a:rPr spc="-585" dirty="0"/>
              <a:t> </a:t>
            </a:r>
            <a:r>
              <a:rPr spc="-210" dirty="0"/>
              <a:t>domain</a:t>
            </a:r>
            <a:r>
              <a:rPr spc="-215" dirty="0"/>
              <a:t> </a:t>
            </a:r>
            <a:r>
              <a:rPr spc="-20" dirty="0"/>
              <a:t>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787" y="1615566"/>
            <a:ext cx="4520565" cy="456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Software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  <a:spcBef>
                <a:spcPts val="1380"/>
              </a:spcBef>
              <a:buClr>
                <a:srgbClr val="CC8E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sz="1600" spc="-95" dirty="0">
                <a:latin typeface="Arial"/>
                <a:cs typeface="Arial"/>
              </a:rPr>
              <a:t>Once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90" dirty="0">
                <a:latin typeface="Arial"/>
                <a:cs typeface="Arial"/>
              </a:rPr>
              <a:t>have established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45" dirty="0">
                <a:latin typeface="Arial"/>
                <a:cs typeface="Arial"/>
              </a:rPr>
              <a:t>feature </a:t>
            </a:r>
            <a:r>
              <a:rPr sz="1600" spc="-85" dirty="0">
                <a:latin typeface="Arial"/>
                <a:cs typeface="Arial"/>
              </a:rPr>
              <a:t>set </a:t>
            </a:r>
            <a:r>
              <a:rPr sz="1600" spc="-55" dirty="0">
                <a:latin typeface="Arial"/>
                <a:cs typeface="Arial"/>
              </a:rPr>
              <a:t>and </a:t>
            </a:r>
            <a:r>
              <a:rPr sz="1600" spc="-85" dirty="0">
                <a:latin typeface="Arial"/>
                <a:cs typeface="Arial"/>
              </a:rPr>
              <a:t>have  </a:t>
            </a:r>
            <a:r>
              <a:rPr sz="1600" spc="-55" dirty="0">
                <a:latin typeface="Arial"/>
                <a:cs typeface="Arial"/>
              </a:rPr>
              <a:t>gained </a:t>
            </a:r>
            <a:r>
              <a:rPr sz="1600" spc="-80" dirty="0">
                <a:latin typeface="Arial"/>
                <a:cs typeface="Arial"/>
              </a:rPr>
              <a:t>agreement </a:t>
            </a:r>
            <a:r>
              <a:rPr sz="1600" spc="-60" dirty="0">
                <a:latin typeface="Arial"/>
                <a:cs typeface="Arial"/>
              </a:rPr>
              <a:t>with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145" dirty="0">
                <a:latin typeface="Arial"/>
                <a:cs typeface="Arial"/>
              </a:rPr>
              <a:t>customer,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95" dirty="0">
                <a:latin typeface="Arial"/>
                <a:cs typeface="Arial"/>
              </a:rPr>
              <a:t>can  </a:t>
            </a:r>
            <a:r>
              <a:rPr sz="1600" spc="-120" dirty="0">
                <a:latin typeface="Arial"/>
                <a:cs typeface="Arial"/>
              </a:rPr>
              <a:t>move  </a:t>
            </a:r>
            <a:r>
              <a:rPr sz="1600" spc="-75" dirty="0">
                <a:latin typeface="Arial"/>
                <a:cs typeface="Arial"/>
              </a:rPr>
              <a:t>on </a:t>
            </a:r>
            <a:r>
              <a:rPr sz="1600" spc="-35" dirty="0">
                <a:latin typeface="Arial"/>
                <a:cs typeface="Arial"/>
              </a:rPr>
              <a:t>to </a:t>
            </a:r>
            <a:r>
              <a:rPr sz="1600" b="1" i="1" spc="-50" dirty="0">
                <a:solidFill>
                  <a:srgbClr val="FF0000"/>
                </a:solidFill>
                <a:latin typeface="Arial"/>
                <a:cs typeface="Arial"/>
              </a:rPr>
              <a:t>defining </a:t>
            </a:r>
            <a:r>
              <a:rPr sz="1600" b="1" i="1" spc="-7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600" b="1" i="1" spc="-90" dirty="0">
                <a:solidFill>
                  <a:srgbClr val="FF0000"/>
                </a:solidFill>
                <a:latin typeface="Arial"/>
                <a:cs typeface="Arial"/>
              </a:rPr>
              <a:t>more </a:t>
            </a:r>
            <a:r>
              <a:rPr sz="1600" b="1" i="1" spc="-80" dirty="0">
                <a:solidFill>
                  <a:srgbClr val="FF0000"/>
                </a:solidFill>
                <a:latin typeface="Arial"/>
                <a:cs typeface="Arial"/>
              </a:rPr>
              <a:t>specific </a:t>
            </a:r>
            <a:r>
              <a:rPr sz="1600" b="1" i="1" spc="-105" dirty="0">
                <a:solidFill>
                  <a:srgbClr val="FF0000"/>
                </a:solidFill>
                <a:latin typeface="Arial"/>
                <a:cs typeface="Arial"/>
              </a:rPr>
              <a:t>requirements  </a:t>
            </a:r>
            <a:r>
              <a:rPr sz="1600" b="1" i="1" spc="-65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1600" b="1" i="1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16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80" dirty="0">
                <a:solidFill>
                  <a:srgbClr val="FF0000"/>
                </a:solidFill>
                <a:latin typeface="Arial"/>
                <a:cs typeface="Arial"/>
              </a:rPr>
              <a:t>need</a:t>
            </a:r>
            <a:r>
              <a:rPr sz="1600" b="1" i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3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120" dirty="0">
                <a:solidFill>
                  <a:srgbClr val="FF0000"/>
                </a:solidFill>
                <a:latin typeface="Arial"/>
                <a:cs typeface="Arial"/>
              </a:rPr>
              <a:t>impose</a:t>
            </a:r>
            <a:r>
              <a:rPr sz="1600" b="1" i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8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600" b="1" i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7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b="1" i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105" dirty="0">
                <a:solidFill>
                  <a:srgbClr val="FF0000"/>
                </a:solidFill>
                <a:latin typeface="Arial"/>
                <a:cs typeface="Arial"/>
              </a:rPr>
              <a:t>solution.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8E5F"/>
              </a:buClr>
              <a:buFont typeface="Wingdings"/>
              <a:buChar char=""/>
            </a:pPr>
            <a:endParaRPr sz="1800">
              <a:latin typeface="Arial"/>
              <a:cs typeface="Arial"/>
            </a:endParaRPr>
          </a:p>
          <a:p>
            <a:pPr marL="332105" marR="5080" indent="-320040" algn="just">
              <a:lnSpc>
                <a:spcPct val="100000"/>
              </a:lnSpc>
              <a:spcBef>
                <a:spcPts val="1380"/>
              </a:spcBef>
              <a:buClr>
                <a:srgbClr val="CC8E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sz="1600" spc="-10" dirty="0">
                <a:latin typeface="Arial"/>
                <a:cs typeface="Arial"/>
              </a:rPr>
              <a:t>If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45" dirty="0">
                <a:latin typeface="Arial"/>
                <a:cs typeface="Arial"/>
              </a:rPr>
              <a:t>build 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35" dirty="0">
                <a:latin typeface="Arial"/>
                <a:cs typeface="Arial"/>
              </a:rPr>
              <a:t>system </a:t>
            </a:r>
            <a:r>
              <a:rPr sz="1600" spc="-50" dirty="0">
                <a:latin typeface="Arial"/>
                <a:cs typeface="Arial"/>
              </a:rPr>
              <a:t>that </a:t>
            </a:r>
            <a:r>
              <a:rPr sz="1600" spc="-114" dirty="0">
                <a:latin typeface="Arial"/>
                <a:cs typeface="Arial"/>
              </a:rPr>
              <a:t>conforms </a:t>
            </a:r>
            <a:r>
              <a:rPr sz="1600" spc="-35" dirty="0">
                <a:latin typeface="Arial"/>
                <a:cs typeface="Arial"/>
              </a:rPr>
              <a:t>to </a:t>
            </a:r>
            <a:r>
              <a:rPr sz="1600" spc="-110" dirty="0">
                <a:latin typeface="Arial"/>
                <a:cs typeface="Arial"/>
              </a:rPr>
              <a:t>those  </a:t>
            </a:r>
            <a:r>
              <a:rPr sz="1600" spc="-105" dirty="0">
                <a:latin typeface="Arial"/>
                <a:cs typeface="Arial"/>
              </a:rPr>
              <a:t>requirements,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95" dirty="0">
                <a:latin typeface="Arial"/>
                <a:cs typeface="Arial"/>
              </a:rPr>
              <a:t>can </a:t>
            </a:r>
            <a:r>
              <a:rPr sz="1600" spc="-30" dirty="0">
                <a:latin typeface="Arial"/>
                <a:cs typeface="Arial"/>
              </a:rPr>
              <a:t>be </a:t>
            </a:r>
            <a:r>
              <a:rPr sz="1600" spc="-65" dirty="0">
                <a:latin typeface="Arial"/>
                <a:cs typeface="Arial"/>
              </a:rPr>
              <a:t>certain </a:t>
            </a:r>
            <a:r>
              <a:rPr sz="1600" spc="-45" dirty="0">
                <a:latin typeface="Arial"/>
                <a:cs typeface="Arial"/>
              </a:rPr>
              <a:t>that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135" dirty="0">
                <a:latin typeface="Arial"/>
                <a:cs typeface="Arial"/>
              </a:rPr>
              <a:t>system </a:t>
            </a:r>
            <a:r>
              <a:rPr sz="1600" spc="-150" dirty="0">
                <a:latin typeface="Arial"/>
                <a:cs typeface="Arial"/>
              </a:rPr>
              <a:t>we  </a:t>
            </a:r>
            <a:r>
              <a:rPr sz="1600" spc="-60" dirty="0">
                <a:latin typeface="Arial"/>
                <a:cs typeface="Arial"/>
              </a:rPr>
              <a:t>develop </a:t>
            </a:r>
            <a:r>
              <a:rPr sz="1600" spc="-35" dirty="0">
                <a:latin typeface="Arial"/>
                <a:cs typeface="Arial"/>
              </a:rPr>
              <a:t>will </a:t>
            </a:r>
            <a:r>
              <a:rPr sz="1600" spc="-55" dirty="0">
                <a:latin typeface="Arial"/>
                <a:cs typeface="Arial"/>
              </a:rPr>
              <a:t>deliver </a:t>
            </a:r>
            <a:r>
              <a:rPr sz="1600" spc="-70" dirty="0">
                <a:latin typeface="Arial"/>
                <a:cs typeface="Arial"/>
              </a:rPr>
              <a:t>the features we </a:t>
            </a:r>
            <a:r>
              <a:rPr sz="1600" spc="-90" dirty="0">
                <a:latin typeface="Arial"/>
                <a:cs typeface="Arial"/>
              </a:rPr>
              <a:t>promised. </a:t>
            </a:r>
            <a:r>
              <a:rPr sz="1600" spc="-165" dirty="0">
                <a:latin typeface="Arial"/>
                <a:cs typeface="Arial"/>
              </a:rPr>
              <a:t>In  </a:t>
            </a:r>
            <a:r>
              <a:rPr sz="1600" spc="-80" dirty="0">
                <a:latin typeface="Arial"/>
                <a:cs typeface="Arial"/>
              </a:rPr>
              <a:t>turn, </a:t>
            </a:r>
            <a:r>
              <a:rPr sz="1600" spc="-125" dirty="0">
                <a:latin typeface="Arial"/>
                <a:cs typeface="Arial"/>
              </a:rPr>
              <a:t>since </a:t>
            </a:r>
            <a:r>
              <a:rPr sz="1600" spc="-70" dirty="0">
                <a:latin typeface="Arial"/>
                <a:cs typeface="Arial"/>
              </a:rPr>
              <a:t>the features </a:t>
            </a:r>
            <a:r>
              <a:rPr sz="1600" spc="-90" dirty="0">
                <a:latin typeface="Arial"/>
                <a:cs typeface="Arial"/>
              </a:rPr>
              <a:t>address </a:t>
            </a:r>
            <a:r>
              <a:rPr sz="1600" spc="-85" dirty="0">
                <a:latin typeface="Arial"/>
                <a:cs typeface="Arial"/>
              </a:rPr>
              <a:t>one </a:t>
            </a:r>
            <a:r>
              <a:rPr sz="1600" spc="-30" dirty="0">
                <a:latin typeface="Arial"/>
                <a:cs typeface="Arial"/>
              </a:rPr>
              <a:t>or </a:t>
            </a:r>
            <a:r>
              <a:rPr sz="1600" spc="-90" dirty="0">
                <a:latin typeface="Arial"/>
                <a:cs typeface="Arial"/>
              </a:rPr>
              <a:t>more  </a:t>
            </a:r>
            <a:r>
              <a:rPr sz="1600" spc="-80" dirty="0">
                <a:latin typeface="Arial"/>
                <a:cs typeface="Arial"/>
              </a:rPr>
              <a:t>stakeholder </a:t>
            </a:r>
            <a:r>
              <a:rPr sz="1600" spc="-114" dirty="0">
                <a:latin typeface="Arial"/>
                <a:cs typeface="Arial"/>
              </a:rPr>
              <a:t>needs,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30" dirty="0">
                <a:latin typeface="Arial"/>
                <a:cs typeface="Arial"/>
              </a:rPr>
              <a:t>will </a:t>
            </a:r>
            <a:r>
              <a:rPr sz="1600" spc="-90" dirty="0">
                <a:latin typeface="Arial"/>
                <a:cs typeface="Arial"/>
              </a:rPr>
              <a:t>have </a:t>
            </a:r>
            <a:r>
              <a:rPr sz="1600" spc="-80" dirty="0">
                <a:latin typeface="Arial"/>
                <a:cs typeface="Arial"/>
              </a:rPr>
              <a:t>addressed </a:t>
            </a:r>
            <a:r>
              <a:rPr sz="1600" spc="-110" dirty="0">
                <a:latin typeface="Arial"/>
                <a:cs typeface="Arial"/>
              </a:rPr>
              <a:t>those  </a:t>
            </a:r>
            <a:r>
              <a:rPr sz="1600" spc="-114" dirty="0">
                <a:latin typeface="Arial"/>
                <a:cs typeface="Arial"/>
              </a:rPr>
              <a:t>needs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directly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in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solution.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8E5F"/>
              </a:buClr>
              <a:buFont typeface="Wingdings"/>
              <a:buChar char=""/>
            </a:pPr>
            <a:endParaRPr sz="1800">
              <a:latin typeface="Arial"/>
              <a:cs typeface="Arial"/>
            </a:endParaRPr>
          </a:p>
          <a:p>
            <a:pPr marL="332105" marR="17145" indent="-320040" algn="just">
              <a:lnSpc>
                <a:spcPct val="100000"/>
              </a:lnSpc>
              <a:spcBef>
                <a:spcPts val="1375"/>
              </a:spcBef>
              <a:buClr>
                <a:srgbClr val="CC8E5F"/>
              </a:buClr>
              <a:buSzPct val="59375"/>
              <a:buFont typeface="Wingdings"/>
              <a:buChar char=""/>
              <a:tabLst>
                <a:tab pos="332740" algn="l"/>
              </a:tabLst>
            </a:pPr>
            <a:r>
              <a:rPr sz="1600" spc="-160" dirty="0">
                <a:latin typeface="Arial"/>
                <a:cs typeface="Arial"/>
              </a:rPr>
              <a:t>These </a:t>
            </a:r>
            <a:r>
              <a:rPr sz="1600" spc="-90" dirty="0">
                <a:latin typeface="Arial"/>
                <a:cs typeface="Arial"/>
              </a:rPr>
              <a:t>more </a:t>
            </a:r>
            <a:r>
              <a:rPr sz="1600" spc="-80" dirty="0">
                <a:latin typeface="Arial"/>
                <a:cs typeface="Arial"/>
              </a:rPr>
              <a:t>specific </a:t>
            </a:r>
            <a:r>
              <a:rPr sz="1600" spc="-105" dirty="0">
                <a:latin typeface="Arial"/>
                <a:cs typeface="Arial"/>
              </a:rPr>
              <a:t>requirements </a:t>
            </a:r>
            <a:r>
              <a:rPr sz="1600" spc="-25" dirty="0">
                <a:latin typeface="Arial"/>
                <a:cs typeface="Arial"/>
              </a:rPr>
              <a:t>are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software  </a:t>
            </a:r>
            <a:r>
              <a:rPr sz="1600" spc="-105" dirty="0">
                <a:latin typeface="Arial"/>
                <a:cs typeface="Arial"/>
              </a:rPr>
              <a:t>requirements.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15711" y="2484119"/>
            <a:ext cx="3413759" cy="3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57988"/>
            <a:ext cx="756158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40" dirty="0">
                <a:solidFill>
                  <a:srgbClr val="000000"/>
                </a:solidFill>
              </a:rPr>
              <a:t>Overview</a:t>
            </a:r>
            <a:r>
              <a:rPr spc="-2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65" dirty="0">
                <a:solidFill>
                  <a:srgbClr val="000000"/>
                </a:solidFill>
              </a:rPr>
              <a:t>the</a:t>
            </a:r>
            <a:r>
              <a:rPr spc="-509" dirty="0">
                <a:solidFill>
                  <a:srgbClr val="000000"/>
                </a:solidFill>
              </a:rPr>
              <a:t> </a:t>
            </a:r>
            <a:r>
              <a:rPr spc="-245" dirty="0">
                <a:solidFill>
                  <a:srgbClr val="000000"/>
                </a:solidFill>
              </a:rPr>
              <a:t>Problem</a:t>
            </a:r>
            <a:r>
              <a:rPr spc="-540" dirty="0">
                <a:solidFill>
                  <a:srgbClr val="000000"/>
                </a:solidFill>
              </a:rPr>
              <a:t> </a:t>
            </a:r>
            <a:r>
              <a:rPr spc="-270" dirty="0">
                <a:solidFill>
                  <a:srgbClr val="000000"/>
                </a:solidFill>
              </a:rPr>
              <a:t>Domain</a:t>
            </a:r>
            <a:r>
              <a:rPr spc="-615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and  </a:t>
            </a:r>
            <a:r>
              <a:rPr spc="-240" dirty="0">
                <a:solidFill>
                  <a:srgbClr val="000000"/>
                </a:solidFill>
              </a:rPr>
              <a:t>Solution</a:t>
            </a:r>
            <a:r>
              <a:rPr spc="-570" dirty="0">
                <a:solidFill>
                  <a:srgbClr val="000000"/>
                </a:solidFill>
              </a:rPr>
              <a:t> </a:t>
            </a:r>
            <a:r>
              <a:rPr spc="-160" dirty="0">
                <a:solidFill>
                  <a:srgbClr val="000000"/>
                </a:solidFill>
              </a:rPr>
              <a:t>Domain[1]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852678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L="852169" marR="5080" indent="-320040" algn="just">
              <a:lnSpc>
                <a:spcPct val="100000"/>
              </a:lnSpc>
              <a:buClr>
                <a:srgbClr val="CC8E5F"/>
              </a:buClr>
              <a:buSzPct val="59375"/>
              <a:buFont typeface="Wingdings"/>
              <a:buChar char=""/>
              <a:tabLst>
                <a:tab pos="852805" algn="l"/>
              </a:tabLst>
            </a:pPr>
            <a:r>
              <a:rPr sz="1600" spc="-55" dirty="0">
                <a:latin typeface="Arial"/>
                <a:cs typeface="Arial"/>
              </a:rPr>
              <a:t>We </a:t>
            </a:r>
            <a:r>
              <a:rPr sz="1600" spc="-90" dirty="0">
                <a:latin typeface="Arial"/>
                <a:cs typeface="Arial"/>
              </a:rPr>
              <a:t>have </a:t>
            </a:r>
            <a:r>
              <a:rPr sz="1600" spc="-100" dirty="0">
                <a:latin typeface="Arial"/>
                <a:cs typeface="Arial"/>
              </a:rPr>
              <a:t>moved </a:t>
            </a:r>
            <a:r>
              <a:rPr sz="1600" spc="-60" dirty="0">
                <a:latin typeface="Arial"/>
                <a:cs typeface="Arial"/>
              </a:rPr>
              <a:t>from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75" dirty="0">
                <a:latin typeface="Arial"/>
                <a:cs typeface="Arial"/>
              </a:rPr>
              <a:t>problem </a:t>
            </a:r>
            <a:r>
              <a:rPr sz="1600" spc="-90" dirty="0">
                <a:latin typeface="Arial"/>
                <a:cs typeface="Arial"/>
              </a:rPr>
              <a:t>domain, </a:t>
            </a:r>
            <a:r>
              <a:rPr sz="1600" spc="-80" dirty="0">
                <a:latin typeface="Arial"/>
                <a:cs typeface="Arial"/>
              </a:rPr>
              <a:t>represented </a:t>
            </a:r>
            <a:r>
              <a:rPr sz="1600" spc="-30" dirty="0">
                <a:latin typeface="Arial"/>
                <a:cs typeface="Arial"/>
              </a:rPr>
              <a:t>by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105" dirty="0">
                <a:latin typeface="Arial"/>
                <a:cs typeface="Arial"/>
              </a:rPr>
              <a:t>user </a:t>
            </a:r>
            <a:r>
              <a:rPr sz="1600" spc="-110" dirty="0">
                <a:latin typeface="Arial"/>
                <a:cs typeface="Arial"/>
              </a:rPr>
              <a:t>needs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85" dirty="0">
                <a:latin typeface="Arial"/>
                <a:cs typeface="Arial"/>
              </a:rPr>
              <a:t>discovered, </a:t>
            </a:r>
            <a:r>
              <a:rPr sz="1600" spc="-3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a  </a:t>
            </a:r>
            <a:r>
              <a:rPr sz="1600" spc="-55" dirty="0">
                <a:latin typeface="Arial"/>
                <a:cs typeface="Arial"/>
              </a:rPr>
              <a:t>definition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30" dirty="0">
                <a:latin typeface="Arial"/>
                <a:cs typeface="Arial"/>
              </a:rPr>
              <a:t>system </a:t>
            </a:r>
            <a:r>
              <a:rPr sz="1600" spc="-50" dirty="0">
                <a:latin typeface="Arial"/>
                <a:cs typeface="Arial"/>
              </a:rPr>
              <a:t>that </a:t>
            </a:r>
            <a:r>
              <a:rPr sz="1600" spc="-30" dirty="0">
                <a:latin typeface="Arial"/>
                <a:cs typeface="Arial"/>
              </a:rPr>
              <a:t>will </a:t>
            </a:r>
            <a:r>
              <a:rPr sz="1600" spc="-105" dirty="0">
                <a:latin typeface="Arial"/>
                <a:cs typeface="Arial"/>
              </a:rPr>
              <a:t>constitute </a:t>
            </a:r>
            <a:r>
              <a:rPr sz="1600" spc="-70" dirty="0">
                <a:latin typeface="Arial"/>
                <a:cs typeface="Arial"/>
              </a:rPr>
              <a:t>the </a:t>
            </a:r>
            <a:r>
              <a:rPr sz="1600" spc="-100" dirty="0">
                <a:latin typeface="Arial"/>
                <a:cs typeface="Arial"/>
              </a:rPr>
              <a:t>solution </a:t>
            </a:r>
            <a:r>
              <a:rPr sz="1600" spc="-95" dirty="0">
                <a:latin typeface="Arial"/>
                <a:cs typeface="Arial"/>
              </a:rPr>
              <a:t>domain, </a:t>
            </a:r>
            <a:r>
              <a:rPr sz="1600" spc="-80" dirty="0">
                <a:latin typeface="Arial"/>
                <a:cs typeface="Arial"/>
              </a:rPr>
              <a:t>represented </a:t>
            </a:r>
            <a:r>
              <a:rPr sz="1600" spc="-30" dirty="0">
                <a:latin typeface="Arial"/>
                <a:cs typeface="Arial"/>
              </a:rPr>
              <a:t>by </a:t>
            </a:r>
            <a:r>
              <a:rPr sz="1600" spc="-70" dirty="0">
                <a:latin typeface="Arial"/>
                <a:cs typeface="Arial"/>
              </a:rPr>
              <a:t>the features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the  </a:t>
            </a:r>
            <a:r>
              <a:rPr sz="1600" spc="-135" dirty="0">
                <a:latin typeface="Arial"/>
                <a:cs typeface="Arial"/>
              </a:rPr>
              <a:t>system </a:t>
            </a:r>
            <a:r>
              <a:rPr sz="1600" spc="-55" dirty="0">
                <a:latin typeface="Arial"/>
                <a:cs typeface="Arial"/>
              </a:rPr>
              <a:t>and </a:t>
            </a:r>
            <a:r>
              <a:rPr sz="1600" spc="-70" dirty="0">
                <a:latin typeface="Arial"/>
                <a:cs typeface="Arial"/>
              </a:rPr>
              <a:t>the software </a:t>
            </a:r>
            <a:r>
              <a:rPr sz="1600" spc="-105" dirty="0">
                <a:latin typeface="Arial"/>
                <a:cs typeface="Arial"/>
              </a:rPr>
              <a:t>requirements </a:t>
            </a:r>
            <a:r>
              <a:rPr sz="1600" spc="-50" dirty="0">
                <a:latin typeface="Arial"/>
                <a:cs typeface="Arial"/>
              </a:rPr>
              <a:t>that </a:t>
            </a:r>
            <a:r>
              <a:rPr sz="1600" spc="-25" dirty="0">
                <a:latin typeface="Arial"/>
                <a:cs typeface="Arial"/>
              </a:rPr>
              <a:t>will </a:t>
            </a:r>
            <a:r>
              <a:rPr sz="1600" spc="-50" dirty="0">
                <a:latin typeface="Arial"/>
                <a:cs typeface="Arial"/>
              </a:rPr>
              <a:t>drive </a:t>
            </a:r>
            <a:r>
              <a:rPr sz="1600" spc="-70" dirty="0">
                <a:latin typeface="Arial"/>
                <a:cs typeface="Arial"/>
              </a:rPr>
              <a:t>its </a:t>
            </a:r>
            <a:r>
              <a:rPr sz="1600" spc="-85" dirty="0">
                <a:latin typeface="Arial"/>
                <a:cs typeface="Arial"/>
              </a:rPr>
              <a:t>design </a:t>
            </a:r>
            <a:r>
              <a:rPr sz="1600" spc="-55" dirty="0">
                <a:latin typeface="Arial"/>
                <a:cs typeface="Arial"/>
              </a:rPr>
              <a:t>and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implementation.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508504"/>
            <a:ext cx="7716011" cy="3680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217740"/>
            <a:ext cx="9025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>
                <a:solidFill>
                  <a:srgbClr val="000000"/>
                </a:solidFill>
              </a:rPr>
              <a:t>Importance </a:t>
            </a:r>
            <a:r>
              <a:rPr sz="4400" spc="-5" dirty="0">
                <a:solidFill>
                  <a:srgbClr val="000000"/>
                </a:solidFill>
              </a:rPr>
              <a:t>of </a:t>
            </a:r>
            <a:r>
              <a:rPr sz="4400" spc="-160" dirty="0">
                <a:solidFill>
                  <a:srgbClr val="000000"/>
                </a:solidFill>
              </a:rPr>
              <a:t>Software</a:t>
            </a:r>
            <a:r>
              <a:rPr sz="4400" spc="-225" dirty="0">
                <a:solidFill>
                  <a:srgbClr val="000000"/>
                </a:solidFill>
              </a:rPr>
              <a:t> </a:t>
            </a:r>
            <a:r>
              <a:rPr sz="4400" spc="-285" dirty="0">
                <a:solidFill>
                  <a:srgbClr val="000000"/>
                </a:solidFill>
              </a:rPr>
              <a:t>Requirements[9]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500" y="1842516"/>
            <a:ext cx="3365500" cy="4642485"/>
            <a:chOff x="190500" y="1842516"/>
            <a:chExt cx="3365500" cy="4642485"/>
          </a:xfrm>
        </p:grpSpPr>
        <p:sp>
          <p:nvSpPr>
            <p:cNvPr id="5" name="object 5"/>
            <p:cNvSpPr/>
            <p:nvPr/>
          </p:nvSpPr>
          <p:spPr>
            <a:xfrm>
              <a:off x="190500" y="1842516"/>
              <a:ext cx="3086100" cy="4642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200" y="3040380"/>
              <a:ext cx="236219" cy="236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9732" y="2874263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545" y="0"/>
                  </a:moveTo>
                  <a:lnTo>
                    <a:pt x="130302" y="6350"/>
                  </a:lnTo>
                  <a:lnTo>
                    <a:pt x="87883" y="24257"/>
                  </a:lnTo>
                  <a:lnTo>
                    <a:pt x="52069" y="52070"/>
                  </a:lnTo>
                  <a:lnTo>
                    <a:pt x="24256" y="87884"/>
                  </a:lnTo>
                  <a:lnTo>
                    <a:pt x="6350" y="130301"/>
                  </a:lnTo>
                  <a:lnTo>
                    <a:pt x="0" y="177546"/>
                  </a:lnTo>
                  <a:lnTo>
                    <a:pt x="6350" y="224789"/>
                  </a:lnTo>
                  <a:lnTo>
                    <a:pt x="24256" y="267208"/>
                  </a:lnTo>
                  <a:lnTo>
                    <a:pt x="52069" y="303022"/>
                  </a:lnTo>
                  <a:lnTo>
                    <a:pt x="87883" y="330835"/>
                  </a:lnTo>
                  <a:lnTo>
                    <a:pt x="130302" y="348741"/>
                  </a:lnTo>
                  <a:lnTo>
                    <a:pt x="177545" y="355091"/>
                  </a:lnTo>
                  <a:lnTo>
                    <a:pt x="224790" y="348741"/>
                  </a:lnTo>
                  <a:lnTo>
                    <a:pt x="267207" y="330835"/>
                  </a:lnTo>
                  <a:lnTo>
                    <a:pt x="303021" y="303022"/>
                  </a:lnTo>
                  <a:lnTo>
                    <a:pt x="330834" y="267208"/>
                  </a:lnTo>
                  <a:lnTo>
                    <a:pt x="348742" y="224789"/>
                  </a:lnTo>
                  <a:lnTo>
                    <a:pt x="355092" y="177546"/>
                  </a:lnTo>
                  <a:lnTo>
                    <a:pt x="348742" y="130301"/>
                  </a:lnTo>
                  <a:lnTo>
                    <a:pt x="330834" y="87884"/>
                  </a:lnTo>
                  <a:lnTo>
                    <a:pt x="303021" y="52070"/>
                  </a:lnTo>
                  <a:lnTo>
                    <a:pt x="267207" y="24257"/>
                  </a:lnTo>
                  <a:lnTo>
                    <a:pt x="224790" y="6350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CC8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2872" y="3182112"/>
              <a:ext cx="137160" cy="137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961" y="2875026"/>
              <a:ext cx="1183005" cy="401955"/>
            </a:xfrm>
            <a:custGeom>
              <a:avLst/>
              <a:gdLst/>
              <a:ahLst/>
              <a:cxnLst/>
              <a:rect l="l" t="t" r="r" b="b"/>
              <a:pathLst>
                <a:path w="1183004" h="401954">
                  <a:moveTo>
                    <a:pt x="237362" y="284099"/>
                  </a:moveTo>
                  <a:lnTo>
                    <a:pt x="228092" y="329946"/>
                  </a:lnTo>
                  <a:lnTo>
                    <a:pt x="202564" y="367411"/>
                  </a:lnTo>
                  <a:lnTo>
                    <a:pt x="164845" y="392684"/>
                  </a:lnTo>
                  <a:lnTo>
                    <a:pt x="118744" y="401954"/>
                  </a:lnTo>
                  <a:lnTo>
                    <a:pt x="72517" y="392684"/>
                  </a:lnTo>
                  <a:lnTo>
                    <a:pt x="34798" y="367411"/>
                  </a:lnTo>
                  <a:lnTo>
                    <a:pt x="9270" y="329946"/>
                  </a:lnTo>
                  <a:lnTo>
                    <a:pt x="0" y="284099"/>
                  </a:lnTo>
                  <a:lnTo>
                    <a:pt x="9270" y="238125"/>
                  </a:lnTo>
                  <a:lnTo>
                    <a:pt x="34798" y="200660"/>
                  </a:lnTo>
                  <a:lnTo>
                    <a:pt x="72517" y="175387"/>
                  </a:lnTo>
                  <a:lnTo>
                    <a:pt x="118744" y="166115"/>
                  </a:lnTo>
                  <a:lnTo>
                    <a:pt x="164845" y="175387"/>
                  </a:lnTo>
                  <a:lnTo>
                    <a:pt x="202564" y="200660"/>
                  </a:lnTo>
                  <a:lnTo>
                    <a:pt x="228092" y="238125"/>
                  </a:lnTo>
                  <a:lnTo>
                    <a:pt x="237362" y="284099"/>
                  </a:lnTo>
                  <a:close/>
                </a:path>
                <a:path w="1183004" h="401954">
                  <a:moveTo>
                    <a:pt x="1182624" y="177546"/>
                  </a:moveTo>
                  <a:lnTo>
                    <a:pt x="1176274" y="224789"/>
                  </a:lnTo>
                  <a:lnTo>
                    <a:pt x="1158366" y="267208"/>
                  </a:lnTo>
                  <a:lnTo>
                    <a:pt x="1130553" y="303022"/>
                  </a:lnTo>
                  <a:lnTo>
                    <a:pt x="1094739" y="330835"/>
                  </a:lnTo>
                  <a:lnTo>
                    <a:pt x="1052322" y="348741"/>
                  </a:lnTo>
                  <a:lnTo>
                    <a:pt x="1005077" y="355091"/>
                  </a:lnTo>
                  <a:lnTo>
                    <a:pt x="957834" y="348741"/>
                  </a:lnTo>
                  <a:lnTo>
                    <a:pt x="915415" y="330835"/>
                  </a:lnTo>
                  <a:lnTo>
                    <a:pt x="879601" y="303022"/>
                  </a:lnTo>
                  <a:lnTo>
                    <a:pt x="851788" y="267208"/>
                  </a:lnTo>
                  <a:lnTo>
                    <a:pt x="833882" y="224789"/>
                  </a:lnTo>
                  <a:lnTo>
                    <a:pt x="827532" y="177546"/>
                  </a:lnTo>
                  <a:lnTo>
                    <a:pt x="833882" y="130301"/>
                  </a:lnTo>
                  <a:lnTo>
                    <a:pt x="851788" y="87884"/>
                  </a:lnTo>
                  <a:lnTo>
                    <a:pt x="879601" y="52070"/>
                  </a:lnTo>
                  <a:lnTo>
                    <a:pt x="915415" y="24257"/>
                  </a:lnTo>
                  <a:lnTo>
                    <a:pt x="957834" y="6350"/>
                  </a:lnTo>
                  <a:lnTo>
                    <a:pt x="1005077" y="0"/>
                  </a:lnTo>
                  <a:lnTo>
                    <a:pt x="1052322" y="6350"/>
                  </a:lnTo>
                  <a:lnTo>
                    <a:pt x="1094739" y="24257"/>
                  </a:lnTo>
                  <a:lnTo>
                    <a:pt x="1130553" y="52070"/>
                  </a:lnTo>
                  <a:lnTo>
                    <a:pt x="1158366" y="87884"/>
                  </a:lnTo>
                  <a:lnTo>
                    <a:pt x="1176274" y="130301"/>
                  </a:lnTo>
                  <a:lnTo>
                    <a:pt x="1182624" y="177546"/>
                  </a:lnTo>
                  <a:close/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24884" y="1598675"/>
            <a:ext cx="5129530" cy="2153285"/>
            <a:chOff x="4024884" y="1598675"/>
            <a:chExt cx="5129530" cy="2153285"/>
          </a:xfrm>
        </p:grpSpPr>
        <p:sp>
          <p:nvSpPr>
            <p:cNvPr id="11" name="object 11"/>
            <p:cNvSpPr/>
            <p:nvPr/>
          </p:nvSpPr>
          <p:spPr>
            <a:xfrm>
              <a:off x="4034028" y="1607819"/>
              <a:ext cx="5110480" cy="2133600"/>
            </a:xfrm>
            <a:custGeom>
              <a:avLst/>
              <a:gdLst/>
              <a:ahLst/>
              <a:cxnLst/>
              <a:rect l="l" t="t" r="r" b="b"/>
              <a:pathLst>
                <a:path w="5110480" h="2133600">
                  <a:moveTo>
                    <a:pt x="5109972" y="1000772"/>
                  </a:moveTo>
                  <a:lnTo>
                    <a:pt x="5087112" y="927100"/>
                  </a:lnTo>
                  <a:lnTo>
                    <a:pt x="5068951" y="889000"/>
                  </a:lnTo>
                  <a:lnTo>
                    <a:pt x="5045964" y="850900"/>
                  </a:lnTo>
                  <a:lnTo>
                    <a:pt x="5018024" y="825500"/>
                  </a:lnTo>
                  <a:lnTo>
                    <a:pt x="4985131" y="787400"/>
                  </a:lnTo>
                  <a:lnTo>
                    <a:pt x="4947158" y="762000"/>
                  </a:lnTo>
                  <a:lnTo>
                    <a:pt x="4955540" y="749300"/>
                  </a:lnTo>
                  <a:lnTo>
                    <a:pt x="4963033" y="736600"/>
                  </a:lnTo>
                  <a:lnTo>
                    <a:pt x="4989957" y="673100"/>
                  </a:lnTo>
                  <a:lnTo>
                    <a:pt x="4998085" y="609600"/>
                  </a:lnTo>
                  <a:lnTo>
                    <a:pt x="4992751" y="571500"/>
                  </a:lnTo>
                  <a:lnTo>
                    <a:pt x="4981702" y="533400"/>
                  </a:lnTo>
                  <a:lnTo>
                    <a:pt x="4964811" y="508000"/>
                  </a:lnTo>
                  <a:lnTo>
                    <a:pt x="4942586" y="469900"/>
                  </a:lnTo>
                  <a:lnTo>
                    <a:pt x="4915027" y="444500"/>
                  </a:lnTo>
                  <a:lnTo>
                    <a:pt x="4882642" y="419100"/>
                  </a:lnTo>
                  <a:lnTo>
                    <a:pt x="4845304" y="381000"/>
                  </a:lnTo>
                  <a:lnTo>
                    <a:pt x="4803394" y="355600"/>
                  </a:lnTo>
                  <a:lnTo>
                    <a:pt x="4757166" y="342900"/>
                  </a:lnTo>
                  <a:lnTo>
                    <a:pt x="4706874" y="317500"/>
                  </a:lnTo>
                  <a:lnTo>
                    <a:pt x="4652645" y="304800"/>
                  </a:lnTo>
                  <a:lnTo>
                    <a:pt x="4594733" y="279400"/>
                  </a:lnTo>
                  <a:lnTo>
                    <a:pt x="4533392" y="279400"/>
                  </a:lnTo>
                  <a:lnTo>
                    <a:pt x="4517898" y="241300"/>
                  </a:lnTo>
                  <a:lnTo>
                    <a:pt x="4495292" y="203200"/>
                  </a:lnTo>
                  <a:lnTo>
                    <a:pt x="4465828" y="165100"/>
                  </a:lnTo>
                  <a:lnTo>
                    <a:pt x="4429760" y="139700"/>
                  </a:lnTo>
                  <a:lnTo>
                    <a:pt x="4408678" y="127000"/>
                  </a:lnTo>
                  <a:lnTo>
                    <a:pt x="4387596" y="114300"/>
                  </a:lnTo>
                  <a:lnTo>
                    <a:pt x="4339590" y="88900"/>
                  </a:lnTo>
                  <a:lnTo>
                    <a:pt x="4295775" y="63500"/>
                  </a:lnTo>
                  <a:lnTo>
                    <a:pt x="4249674" y="50800"/>
                  </a:lnTo>
                  <a:lnTo>
                    <a:pt x="4101973" y="12700"/>
                  </a:lnTo>
                  <a:lnTo>
                    <a:pt x="4050665" y="12700"/>
                  </a:lnTo>
                  <a:lnTo>
                    <a:pt x="3998976" y="0"/>
                  </a:lnTo>
                  <a:lnTo>
                    <a:pt x="3947033" y="0"/>
                  </a:lnTo>
                  <a:lnTo>
                    <a:pt x="3895344" y="12700"/>
                  </a:lnTo>
                  <a:lnTo>
                    <a:pt x="3844290" y="12700"/>
                  </a:lnTo>
                  <a:lnTo>
                    <a:pt x="3793998" y="25400"/>
                  </a:lnTo>
                  <a:lnTo>
                    <a:pt x="3745103" y="25400"/>
                  </a:lnTo>
                  <a:lnTo>
                    <a:pt x="3697605" y="38100"/>
                  </a:lnTo>
                  <a:lnTo>
                    <a:pt x="3652139" y="63500"/>
                  </a:lnTo>
                  <a:lnTo>
                    <a:pt x="3608832" y="76200"/>
                  </a:lnTo>
                  <a:lnTo>
                    <a:pt x="3568192" y="101600"/>
                  </a:lnTo>
                  <a:lnTo>
                    <a:pt x="3530346" y="127000"/>
                  </a:lnTo>
                  <a:lnTo>
                    <a:pt x="3491992" y="101600"/>
                  </a:lnTo>
                  <a:lnTo>
                    <a:pt x="3448939" y="76200"/>
                  </a:lnTo>
                  <a:lnTo>
                    <a:pt x="3401568" y="50800"/>
                  </a:lnTo>
                  <a:lnTo>
                    <a:pt x="3245993" y="12700"/>
                  </a:lnTo>
                  <a:lnTo>
                    <a:pt x="3192780" y="12700"/>
                  </a:lnTo>
                  <a:lnTo>
                    <a:pt x="3139186" y="0"/>
                  </a:lnTo>
                  <a:lnTo>
                    <a:pt x="3085973" y="0"/>
                  </a:lnTo>
                  <a:lnTo>
                    <a:pt x="3033268" y="12700"/>
                  </a:lnTo>
                  <a:lnTo>
                    <a:pt x="2981706" y="12700"/>
                  </a:lnTo>
                  <a:lnTo>
                    <a:pt x="2931668" y="25400"/>
                  </a:lnTo>
                  <a:lnTo>
                    <a:pt x="2883535" y="38100"/>
                  </a:lnTo>
                  <a:lnTo>
                    <a:pt x="2837688" y="50800"/>
                  </a:lnTo>
                  <a:lnTo>
                    <a:pt x="2794635" y="76200"/>
                  </a:lnTo>
                  <a:lnTo>
                    <a:pt x="2754757" y="88900"/>
                  </a:lnTo>
                  <a:lnTo>
                    <a:pt x="2718435" y="114300"/>
                  </a:lnTo>
                  <a:lnTo>
                    <a:pt x="2686304" y="139700"/>
                  </a:lnTo>
                  <a:lnTo>
                    <a:pt x="2658491" y="165100"/>
                  </a:lnTo>
                  <a:lnTo>
                    <a:pt x="2624836" y="152400"/>
                  </a:lnTo>
                  <a:lnTo>
                    <a:pt x="2589022" y="139700"/>
                  </a:lnTo>
                  <a:lnTo>
                    <a:pt x="2551417" y="114300"/>
                  </a:lnTo>
                  <a:lnTo>
                    <a:pt x="2511793" y="101600"/>
                  </a:lnTo>
                  <a:lnTo>
                    <a:pt x="2462784" y="88900"/>
                  </a:lnTo>
                  <a:lnTo>
                    <a:pt x="2412619" y="88900"/>
                  </a:lnTo>
                  <a:lnTo>
                    <a:pt x="2310511" y="63500"/>
                  </a:lnTo>
                  <a:lnTo>
                    <a:pt x="2156460" y="63500"/>
                  </a:lnTo>
                  <a:lnTo>
                    <a:pt x="2105914" y="76200"/>
                  </a:lnTo>
                  <a:lnTo>
                    <a:pt x="2056130" y="76200"/>
                  </a:lnTo>
                  <a:lnTo>
                    <a:pt x="2007362" y="88900"/>
                  </a:lnTo>
                  <a:lnTo>
                    <a:pt x="1914271" y="114300"/>
                  </a:lnTo>
                  <a:lnTo>
                    <a:pt x="1870329" y="127000"/>
                  </a:lnTo>
                  <a:lnTo>
                    <a:pt x="1828419" y="139700"/>
                  </a:lnTo>
                  <a:lnTo>
                    <a:pt x="1788922" y="165100"/>
                  </a:lnTo>
                  <a:lnTo>
                    <a:pt x="1751965" y="177800"/>
                  </a:lnTo>
                  <a:lnTo>
                    <a:pt x="1717929" y="203200"/>
                  </a:lnTo>
                  <a:lnTo>
                    <a:pt x="1687068" y="228600"/>
                  </a:lnTo>
                  <a:lnTo>
                    <a:pt x="1659509" y="254000"/>
                  </a:lnTo>
                  <a:lnTo>
                    <a:pt x="1564132" y="228600"/>
                  </a:lnTo>
                  <a:lnTo>
                    <a:pt x="1463929" y="203200"/>
                  </a:lnTo>
                  <a:lnTo>
                    <a:pt x="1360297" y="203200"/>
                  </a:lnTo>
                  <a:lnTo>
                    <a:pt x="1307592" y="190500"/>
                  </a:lnTo>
                  <a:lnTo>
                    <a:pt x="1201420" y="190500"/>
                  </a:lnTo>
                  <a:lnTo>
                    <a:pt x="1148334" y="203200"/>
                  </a:lnTo>
                  <a:lnTo>
                    <a:pt x="1086866" y="203200"/>
                  </a:lnTo>
                  <a:lnTo>
                    <a:pt x="1027303" y="215900"/>
                  </a:lnTo>
                  <a:lnTo>
                    <a:pt x="914527" y="241300"/>
                  </a:lnTo>
                  <a:lnTo>
                    <a:pt x="861695" y="254000"/>
                  </a:lnTo>
                  <a:lnTo>
                    <a:pt x="811403" y="266700"/>
                  </a:lnTo>
                  <a:lnTo>
                    <a:pt x="763778" y="292100"/>
                  </a:lnTo>
                  <a:lnTo>
                    <a:pt x="718947" y="304800"/>
                  </a:lnTo>
                  <a:lnTo>
                    <a:pt x="677164" y="330200"/>
                  </a:lnTo>
                  <a:lnTo>
                    <a:pt x="638556" y="355600"/>
                  </a:lnTo>
                  <a:lnTo>
                    <a:pt x="603250" y="381000"/>
                  </a:lnTo>
                  <a:lnTo>
                    <a:pt x="571373" y="419100"/>
                  </a:lnTo>
                  <a:lnTo>
                    <a:pt x="543052" y="444500"/>
                  </a:lnTo>
                  <a:lnTo>
                    <a:pt x="518541" y="469900"/>
                  </a:lnTo>
                  <a:lnTo>
                    <a:pt x="497967" y="508000"/>
                  </a:lnTo>
                  <a:lnTo>
                    <a:pt x="481457" y="533400"/>
                  </a:lnTo>
                  <a:lnTo>
                    <a:pt x="469011" y="571500"/>
                  </a:lnTo>
                  <a:lnTo>
                    <a:pt x="461137" y="609600"/>
                  </a:lnTo>
                  <a:lnTo>
                    <a:pt x="457581" y="635000"/>
                  </a:lnTo>
                  <a:lnTo>
                    <a:pt x="458851" y="673100"/>
                  </a:lnTo>
                  <a:lnTo>
                    <a:pt x="464820" y="711200"/>
                  </a:lnTo>
                  <a:lnTo>
                    <a:pt x="460502" y="711200"/>
                  </a:lnTo>
                  <a:lnTo>
                    <a:pt x="407035" y="723900"/>
                  </a:lnTo>
                  <a:lnTo>
                    <a:pt x="355219" y="723900"/>
                  </a:lnTo>
                  <a:lnTo>
                    <a:pt x="305308" y="736600"/>
                  </a:lnTo>
                  <a:lnTo>
                    <a:pt x="257937" y="749300"/>
                  </a:lnTo>
                  <a:lnTo>
                    <a:pt x="213360" y="774700"/>
                  </a:lnTo>
                  <a:lnTo>
                    <a:pt x="171831" y="787400"/>
                  </a:lnTo>
                  <a:lnTo>
                    <a:pt x="133985" y="812800"/>
                  </a:lnTo>
                  <a:lnTo>
                    <a:pt x="99822" y="838200"/>
                  </a:lnTo>
                  <a:lnTo>
                    <a:pt x="70104" y="863600"/>
                  </a:lnTo>
                  <a:lnTo>
                    <a:pt x="41021" y="889000"/>
                  </a:lnTo>
                  <a:lnTo>
                    <a:pt x="19685" y="927100"/>
                  </a:lnTo>
                  <a:lnTo>
                    <a:pt x="6096" y="965200"/>
                  </a:lnTo>
                  <a:lnTo>
                    <a:pt x="0" y="990600"/>
                  </a:lnTo>
                  <a:lnTo>
                    <a:pt x="1270" y="1028700"/>
                  </a:lnTo>
                  <a:lnTo>
                    <a:pt x="9525" y="1066800"/>
                  </a:lnTo>
                  <a:lnTo>
                    <a:pt x="24892" y="1092200"/>
                  </a:lnTo>
                  <a:lnTo>
                    <a:pt x="46990" y="1130300"/>
                  </a:lnTo>
                  <a:lnTo>
                    <a:pt x="75819" y="1155700"/>
                  </a:lnTo>
                  <a:lnTo>
                    <a:pt x="110998" y="1193800"/>
                  </a:lnTo>
                  <a:lnTo>
                    <a:pt x="152527" y="1219200"/>
                  </a:lnTo>
                  <a:lnTo>
                    <a:pt x="200152" y="1244600"/>
                  </a:lnTo>
                  <a:lnTo>
                    <a:pt x="253746" y="1257300"/>
                  </a:lnTo>
                  <a:lnTo>
                    <a:pt x="206502" y="1295400"/>
                  </a:lnTo>
                  <a:lnTo>
                    <a:pt x="168529" y="1333500"/>
                  </a:lnTo>
                  <a:lnTo>
                    <a:pt x="140462" y="1371600"/>
                  </a:lnTo>
                  <a:lnTo>
                    <a:pt x="122428" y="1409700"/>
                  </a:lnTo>
                  <a:lnTo>
                    <a:pt x="114808" y="1447800"/>
                  </a:lnTo>
                  <a:lnTo>
                    <a:pt x="118110" y="1498600"/>
                  </a:lnTo>
                  <a:lnTo>
                    <a:pt x="145415" y="1562100"/>
                  </a:lnTo>
                  <a:lnTo>
                    <a:pt x="196596" y="1612900"/>
                  </a:lnTo>
                  <a:lnTo>
                    <a:pt x="229997" y="1638300"/>
                  </a:lnTo>
                  <a:lnTo>
                    <a:pt x="268097" y="1663700"/>
                  </a:lnTo>
                  <a:lnTo>
                    <a:pt x="310515" y="1689100"/>
                  </a:lnTo>
                  <a:lnTo>
                    <a:pt x="356743" y="1701800"/>
                  </a:lnTo>
                  <a:lnTo>
                    <a:pt x="406273" y="1727200"/>
                  </a:lnTo>
                  <a:lnTo>
                    <a:pt x="458851" y="1739900"/>
                  </a:lnTo>
                  <a:lnTo>
                    <a:pt x="513969" y="1739900"/>
                  </a:lnTo>
                  <a:lnTo>
                    <a:pt x="571119" y="1752600"/>
                  </a:lnTo>
                  <a:lnTo>
                    <a:pt x="693293" y="1752600"/>
                  </a:lnTo>
                  <a:lnTo>
                    <a:pt x="699770" y="1765300"/>
                  </a:lnTo>
                  <a:lnTo>
                    <a:pt x="729869" y="1790700"/>
                  </a:lnTo>
                  <a:lnTo>
                    <a:pt x="762254" y="1816100"/>
                  </a:lnTo>
                  <a:lnTo>
                    <a:pt x="796925" y="1841500"/>
                  </a:lnTo>
                  <a:lnTo>
                    <a:pt x="833628" y="1854200"/>
                  </a:lnTo>
                  <a:lnTo>
                    <a:pt x="872236" y="1879600"/>
                  </a:lnTo>
                  <a:lnTo>
                    <a:pt x="912749" y="1892300"/>
                  </a:lnTo>
                  <a:lnTo>
                    <a:pt x="954913" y="1917700"/>
                  </a:lnTo>
                  <a:lnTo>
                    <a:pt x="998728" y="1930412"/>
                  </a:lnTo>
                  <a:lnTo>
                    <a:pt x="1090295" y="1955812"/>
                  </a:lnTo>
                  <a:lnTo>
                    <a:pt x="1236218" y="1993912"/>
                  </a:lnTo>
                  <a:lnTo>
                    <a:pt x="1286510" y="1993912"/>
                  </a:lnTo>
                  <a:lnTo>
                    <a:pt x="1337564" y="2006600"/>
                  </a:lnTo>
                  <a:lnTo>
                    <a:pt x="1649730" y="2006600"/>
                  </a:lnTo>
                  <a:lnTo>
                    <a:pt x="1701546" y="1993912"/>
                  </a:lnTo>
                  <a:lnTo>
                    <a:pt x="1752981" y="1993912"/>
                  </a:lnTo>
                  <a:lnTo>
                    <a:pt x="1951990" y="1943112"/>
                  </a:lnTo>
                  <a:lnTo>
                    <a:pt x="1988058" y="1968512"/>
                  </a:lnTo>
                  <a:lnTo>
                    <a:pt x="2027555" y="1993912"/>
                  </a:lnTo>
                  <a:lnTo>
                    <a:pt x="2070481" y="2019300"/>
                  </a:lnTo>
                  <a:lnTo>
                    <a:pt x="2116328" y="2044700"/>
                  </a:lnTo>
                  <a:lnTo>
                    <a:pt x="2165096" y="2057400"/>
                  </a:lnTo>
                  <a:lnTo>
                    <a:pt x="2216404" y="2082800"/>
                  </a:lnTo>
                  <a:lnTo>
                    <a:pt x="2270252" y="2095500"/>
                  </a:lnTo>
                  <a:lnTo>
                    <a:pt x="2384298" y="2120900"/>
                  </a:lnTo>
                  <a:lnTo>
                    <a:pt x="2439416" y="2133600"/>
                  </a:lnTo>
                  <a:lnTo>
                    <a:pt x="2766441" y="2133600"/>
                  </a:lnTo>
                  <a:lnTo>
                    <a:pt x="2818765" y="2120900"/>
                  </a:lnTo>
                  <a:lnTo>
                    <a:pt x="2869946" y="2120900"/>
                  </a:lnTo>
                  <a:lnTo>
                    <a:pt x="2968498" y="2095500"/>
                  </a:lnTo>
                  <a:lnTo>
                    <a:pt x="3015488" y="2082800"/>
                  </a:lnTo>
                  <a:lnTo>
                    <a:pt x="3060700" y="2057400"/>
                  </a:lnTo>
                  <a:lnTo>
                    <a:pt x="3104007" y="2044700"/>
                  </a:lnTo>
                  <a:lnTo>
                    <a:pt x="3145155" y="2019300"/>
                  </a:lnTo>
                  <a:lnTo>
                    <a:pt x="3184144" y="2006600"/>
                  </a:lnTo>
                  <a:lnTo>
                    <a:pt x="3220720" y="1981212"/>
                  </a:lnTo>
                  <a:lnTo>
                    <a:pt x="3254629" y="1955812"/>
                  </a:lnTo>
                  <a:lnTo>
                    <a:pt x="3285744" y="1930412"/>
                  </a:lnTo>
                  <a:lnTo>
                    <a:pt x="3339211" y="1879600"/>
                  </a:lnTo>
                  <a:lnTo>
                    <a:pt x="3361055" y="1841500"/>
                  </a:lnTo>
                  <a:lnTo>
                    <a:pt x="3379470" y="1816100"/>
                  </a:lnTo>
                  <a:lnTo>
                    <a:pt x="3474974" y="1841500"/>
                  </a:lnTo>
                  <a:lnTo>
                    <a:pt x="3576447" y="1866900"/>
                  </a:lnTo>
                  <a:lnTo>
                    <a:pt x="3629025" y="1866900"/>
                  </a:lnTo>
                  <a:lnTo>
                    <a:pt x="3682238" y="1879600"/>
                  </a:lnTo>
                  <a:lnTo>
                    <a:pt x="3795268" y="1879600"/>
                  </a:lnTo>
                  <a:lnTo>
                    <a:pt x="3852926" y="1866900"/>
                  </a:lnTo>
                  <a:lnTo>
                    <a:pt x="3908933" y="1866900"/>
                  </a:lnTo>
                  <a:lnTo>
                    <a:pt x="4015740" y="1841500"/>
                  </a:lnTo>
                  <a:lnTo>
                    <a:pt x="4065905" y="1828800"/>
                  </a:lnTo>
                  <a:lnTo>
                    <a:pt x="4113657" y="1816100"/>
                  </a:lnTo>
                  <a:lnTo>
                    <a:pt x="4158869" y="1790700"/>
                  </a:lnTo>
                  <a:lnTo>
                    <a:pt x="4201287" y="1778000"/>
                  </a:lnTo>
                  <a:lnTo>
                    <a:pt x="4240657" y="1752600"/>
                  </a:lnTo>
                  <a:lnTo>
                    <a:pt x="4276725" y="1727200"/>
                  </a:lnTo>
                  <a:lnTo>
                    <a:pt x="4309491" y="1701800"/>
                  </a:lnTo>
                  <a:lnTo>
                    <a:pt x="4338574" y="1676400"/>
                  </a:lnTo>
                  <a:lnTo>
                    <a:pt x="4385056" y="1612900"/>
                  </a:lnTo>
                  <a:lnTo>
                    <a:pt x="4414647" y="1562100"/>
                  </a:lnTo>
                  <a:lnTo>
                    <a:pt x="4422521" y="1524000"/>
                  </a:lnTo>
                  <a:lnTo>
                    <a:pt x="4425442" y="1485900"/>
                  </a:lnTo>
                  <a:lnTo>
                    <a:pt x="4476242" y="1485900"/>
                  </a:lnTo>
                  <a:lnTo>
                    <a:pt x="4526153" y="1473200"/>
                  </a:lnTo>
                  <a:lnTo>
                    <a:pt x="4575048" y="1473200"/>
                  </a:lnTo>
                  <a:lnTo>
                    <a:pt x="4669409" y="1447800"/>
                  </a:lnTo>
                  <a:lnTo>
                    <a:pt x="4758055" y="1422400"/>
                  </a:lnTo>
                  <a:lnTo>
                    <a:pt x="4799965" y="1397000"/>
                  </a:lnTo>
                  <a:lnTo>
                    <a:pt x="4850384" y="1371600"/>
                  </a:lnTo>
                  <a:lnTo>
                    <a:pt x="4896612" y="1346200"/>
                  </a:lnTo>
                  <a:lnTo>
                    <a:pt x="4938395" y="1320800"/>
                  </a:lnTo>
                  <a:lnTo>
                    <a:pt x="4975860" y="1295400"/>
                  </a:lnTo>
                  <a:lnTo>
                    <a:pt x="5008753" y="1270000"/>
                  </a:lnTo>
                  <a:lnTo>
                    <a:pt x="5037328" y="1231900"/>
                  </a:lnTo>
                  <a:lnTo>
                    <a:pt x="5061331" y="1206500"/>
                  </a:lnTo>
                  <a:lnTo>
                    <a:pt x="5080889" y="1168400"/>
                  </a:lnTo>
                  <a:lnTo>
                    <a:pt x="5095875" y="1130300"/>
                  </a:lnTo>
                  <a:lnTo>
                    <a:pt x="5106162" y="1104900"/>
                  </a:lnTo>
                  <a:lnTo>
                    <a:pt x="5109972" y="1078928"/>
                  </a:lnTo>
                  <a:lnTo>
                    <a:pt x="5109972" y="1000772"/>
                  </a:lnTo>
                  <a:close/>
                </a:path>
              </a:pathLst>
            </a:custGeom>
            <a:solidFill>
              <a:srgbClr val="CC8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4790" y="1608581"/>
              <a:ext cx="5109210" cy="2133600"/>
            </a:xfrm>
            <a:custGeom>
              <a:avLst/>
              <a:gdLst/>
              <a:ahLst/>
              <a:cxnLst/>
              <a:rect l="l" t="t" r="r" b="b"/>
              <a:pathLst>
                <a:path w="5109209" h="2133600">
                  <a:moveTo>
                    <a:pt x="464820" y="702182"/>
                  </a:moveTo>
                  <a:lnTo>
                    <a:pt x="458850" y="666876"/>
                  </a:lnTo>
                  <a:lnTo>
                    <a:pt x="457581" y="631951"/>
                  </a:lnTo>
                  <a:lnTo>
                    <a:pt x="461137" y="597534"/>
                  </a:lnTo>
                  <a:lnTo>
                    <a:pt x="481457" y="530605"/>
                  </a:lnTo>
                  <a:lnTo>
                    <a:pt x="518540" y="466978"/>
                  </a:lnTo>
                  <a:lnTo>
                    <a:pt x="543051" y="436752"/>
                  </a:lnTo>
                  <a:lnTo>
                    <a:pt x="571373" y="407669"/>
                  </a:lnTo>
                  <a:lnTo>
                    <a:pt x="603250" y="379856"/>
                  </a:lnTo>
                  <a:lnTo>
                    <a:pt x="638556" y="353440"/>
                  </a:lnTo>
                  <a:lnTo>
                    <a:pt x="677163" y="328548"/>
                  </a:lnTo>
                  <a:lnTo>
                    <a:pt x="718947" y="305307"/>
                  </a:lnTo>
                  <a:lnTo>
                    <a:pt x="763777" y="283844"/>
                  </a:lnTo>
                  <a:lnTo>
                    <a:pt x="811402" y="264159"/>
                  </a:lnTo>
                  <a:lnTo>
                    <a:pt x="861695" y="246506"/>
                  </a:lnTo>
                  <a:lnTo>
                    <a:pt x="914526" y="230885"/>
                  </a:lnTo>
                  <a:lnTo>
                    <a:pt x="969772" y="217423"/>
                  </a:lnTo>
                  <a:lnTo>
                    <a:pt x="1027302" y="206375"/>
                  </a:lnTo>
                  <a:lnTo>
                    <a:pt x="1086865" y="197738"/>
                  </a:lnTo>
                  <a:lnTo>
                    <a:pt x="1148334" y="191515"/>
                  </a:lnTo>
                  <a:lnTo>
                    <a:pt x="1201420" y="188467"/>
                  </a:lnTo>
                  <a:lnTo>
                    <a:pt x="1254633" y="187451"/>
                  </a:lnTo>
                  <a:lnTo>
                    <a:pt x="1307592" y="188467"/>
                  </a:lnTo>
                  <a:lnTo>
                    <a:pt x="1360297" y="191388"/>
                  </a:lnTo>
                  <a:lnTo>
                    <a:pt x="1412367" y="196341"/>
                  </a:lnTo>
                  <a:lnTo>
                    <a:pt x="1463929" y="203200"/>
                  </a:lnTo>
                  <a:lnTo>
                    <a:pt x="1514475" y="211962"/>
                  </a:lnTo>
                  <a:lnTo>
                    <a:pt x="1564132" y="222630"/>
                  </a:lnTo>
                  <a:lnTo>
                    <a:pt x="1612519" y="235203"/>
                  </a:lnTo>
                  <a:lnTo>
                    <a:pt x="1659509" y="249681"/>
                  </a:lnTo>
                  <a:lnTo>
                    <a:pt x="1687068" y="223012"/>
                  </a:lnTo>
                  <a:lnTo>
                    <a:pt x="1717929" y="198119"/>
                  </a:lnTo>
                  <a:lnTo>
                    <a:pt x="1751964" y="175132"/>
                  </a:lnTo>
                  <a:lnTo>
                    <a:pt x="1788922" y="154050"/>
                  </a:lnTo>
                  <a:lnTo>
                    <a:pt x="1828419" y="135000"/>
                  </a:lnTo>
                  <a:lnTo>
                    <a:pt x="1870329" y="117982"/>
                  </a:lnTo>
                  <a:lnTo>
                    <a:pt x="1914271" y="102996"/>
                  </a:lnTo>
                  <a:lnTo>
                    <a:pt x="1959990" y="90169"/>
                  </a:lnTo>
                  <a:lnTo>
                    <a:pt x="2007362" y="79501"/>
                  </a:lnTo>
                  <a:lnTo>
                    <a:pt x="2056130" y="70992"/>
                  </a:lnTo>
                  <a:lnTo>
                    <a:pt x="2105914" y="64769"/>
                  </a:lnTo>
                  <a:lnTo>
                    <a:pt x="2156460" y="60832"/>
                  </a:lnTo>
                  <a:lnTo>
                    <a:pt x="2207641" y="59181"/>
                  </a:lnTo>
                  <a:lnTo>
                    <a:pt x="2259076" y="60070"/>
                  </a:lnTo>
                  <a:lnTo>
                    <a:pt x="2310511" y="63245"/>
                  </a:lnTo>
                  <a:lnTo>
                    <a:pt x="2361819" y="68833"/>
                  </a:lnTo>
                  <a:lnTo>
                    <a:pt x="2412619" y="77088"/>
                  </a:lnTo>
                  <a:lnTo>
                    <a:pt x="2462784" y="87883"/>
                  </a:lnTo>
                  <a:lnTo>
                    <a:pt x="2511806" y="101218"/>
                  </a:lnTo>
                  <a:lnTo>
                    <a:pt x="2551430" y="114172"/>
                  </a:lnTo>
                  <a:lnTo>
                    <a:pt x="2589021" y="128777"/>
                  </a:lnTo>
                  <a:lnTo>
                    <a:pt x="2624836" y="144779"/>
                  </a:lnTo>
                  <a:lnTo>
                    <a:pt x="2658491" y="162305"/>
                  </a:lnTo>
                  <a:lnTo>
                    <a:pt x="2686304" y="134492"/>
                  </a:lnTo>
                  <a:lnTo>
                    <a:pt x="2718435" y="108965"/>
                  </a:lnTo>
                  <a:lnTo>
                    <a:pt x="2754757" y="85978"/>
                  </a:lnTo>
                  <a:lnTo>
                    <a:pt x="2794635" y="65531"/>
                  </a:lnTo>
                  <a:lnTo>
                    <a:pt x="2837688" y="47625"/>
                  </a:lnTo>
                  <a:lnTo>
                    <a:pt x="2883535" y="32512"/>
                  </a:lnTo>
                  <a:lnTo>
                    <a:pt x="2931667" y="20192"/>
                  </a:lnTo>
                  <a:lnTo>
                    <a:pt x="2981706" y="10667"/>
                  </a:lnTo>
                  <a:lnTo>
                    <a:pt x="3033267" y="4063"/>
                  </a:lnTo>
                  <a:lnTo>
                    <a:pt x="3085973" y="507"/>
                  </a:lnTo>
                  <a:lnTo>
                    <a:pt x="3139186" y="0"/>
                  </a:lnTo>
                  <a:lnTo>
                    <a:pt x="3192780" y="2666"/>
                  </a:lnTo>
                  <a:lnTo>
                    <a:pt x="3245992" y="8635"/>
                  </a:lnTo>
                  <a:lnTo>
                    <a:pt x="3298698" y="18033"/>
                  </a:lnTo>
                  <a:lnTo>
                    <a:pt x="3350387" y="30733"/>
                  </a:lnTo>
                  <a:lnTo>
                    <a:pt x="3401567" y="47370"/>
                  </a:lnTo>
                  <a:lnTo>
                    <a:pt x="3448939" y="67182"/>
                  </a:lnTo>
                  <a:lnTo>
                    <a:pt x="3491991" y="89915"/>
                  </a:lnTo>
                  <a:lnTo>
                    <a:pt x="3530345" y="115442"/>
                  </a:lnTo>
                  <a:lnTo>
                    <a:pt x="3568191" y="92455"/>
                  </a:lnTo>
                  <a:lnTo>
                    <a:pt x="3608832" y="72008"/>
                  </a:lnTo>
                  <a:lnTo>
                    <a:pt x="3652139" y="54101"/>
                  </a:lnTo>
                  <a:lnTo>
                    <a:pt x="3697605" y="38734"/>
                  </a:lnTo>
                  <a:lnTo>
                    <a:pt x="3745103" y="25907"/>
                  </a:lnTo>
                  <a:lnTo>
                    <a:pt x="3793998" y="15620"/>
                  </a:lnTo>
                  <a:lnTo>
                    <a:pt x="3844290" y="8000"/>
                  </a:lnTo>
                  <a:lnTo>
                    <a:pt x="3895343" y="2920"/>
                  </a:lnTo>
                  <a:lnTo>
                    <a:pt x="3947033" y="507"/>
                  </a:lnTo>
                  <a:lnTo>
                    <a:pt x="3998976" y="762"/>
                  </a:lnTo>
                  <a:lnTo>
                    <a:pt x="4050665" y="3682"/>
                  </a:lnTo>
                  <a:lnTo>
                    <a:pt x="4101973" y="9270"/>
                  </a:lnTo>
                  <a:lnTo>
                    <a:pt x="4152518" y="17398"/>
                  </a:lnTo>
                  <a:lnTo>
                    <a:pt x="4201795" y="28447"/>
                  </a:lnTo>
                  <a:lnTo>
                    <a:pt x="4249674" y="42037"/>
                  </a:lnTo>
                  <a:lnTo>
                    <a:pt x="4295775" y="58419"/>
                  </a:lnTo>
                  <a:lnTo>
                    <a:pt x="4339590" y="77596"/>
                  </a:lnTo>
                  <a:lnTo>
                    <a:pt x="4387595" y="103504"/>
                  </a:lnTo>
                  <a:lnTo>
                    <a:pt x="4429760" y="132206"/>
                  </a:lnTo>
                  <a:lnTo>
                    <a:pt x="4465828" y="163321"/>
                  </a:lnTo>
                  <a:lnTo>
                    <a:pt x="4495292" y="196595"/>
                  </a:lnTo>
                  <a:lnTo>
                    <a:pt x="4517898" y="231520"/>
                  </a:lnTo>
                  <a:lnTo>
                    <a:pt x="4533392" y="268096"/>
                  </a:lnTo>
                  <a:lnTo>
                    <a:pt x="4594733" y="279526"/>
                  </a:lnTo>
                  <a:lnTo>
                    <a:pt x="4652645" y="294131"/>
                  </a:lnTo>
                  <a:lnTo>
                    <a:pt x="4706874" y="311784"/>
                  </a:lnTo>
                  <a:lnTo>
                    <a:pt x="4757166" y="332104"/>
                  </a:lnTo>
                  <a:lnTo>
                    <a:pt x="4803394" y="354838"/>
                  </a:lnTo>
                  <a:lnTo>
                    <a:pt x="4845304" y="379983"/>
                  </a:lnTo>
                  <a:lnTo>
                    <a:pt x="4882642" y="407162"/>
                  </a:lnTo>
                  <a:lnTo>
                    <a:pt x="4915027" y="436244"/>
                  </a:lnTo>
                  <a:lnTo>
                    <a:pt x="4942586" y="466978"/>
                  </a:lnTo>
                  <a:lnTo>
                    <a:pt x="4964811" y="499109"/>
                  </a:lnTo>
                  <a:lnTo>
                    <a:pt x="4992751" y="566546"/>
                  </a:lnTo>
                  <a:lnTo>
                    <a:pt x="4998085" y="601598"/>
                  </a:lnTo>
                  <a:lnTo>
                    <a:pt x="4997195" y="637158"/>
                  </a:lnTo>
                  <a:lnTo>
                    <a:pt x="4976114" y="708913"/>
                  </a:lnTo>
                  <a:lnTo>
                    <a:pt x="4955540" y="744346"/>
                  </a:lnTo>
                  <a:lnTo>
                    <a:pt x="4947158" y="756030"/>
                  </a:lnTo>
                  <a:lnTo>
                    <a:pt x="4985131" y="786510"/>
                  </a:lnTo>
                  <a:lnTo>
                    <a:pt x="5018024" y="818133"/>
                  </a:lnTo>
                  <a:lnTo>
                    <a:pt x="5045964" y="850772"/>
                  </a:lnTo>
                  <a:lnTo>
                    <a:pt x="5068951" y="884173"/>
                  </a:lnTo>
                  <a:lnTo>
                    <a:pt x="5087112" y="918337"/>
                  </a:lnTo>
                  <a:lnTo>
                    <a:pt x="5108956" y="987678"/>
                  </a:lnTo>
                  <a:lnTo>
                    <a:pt x="5109210" y="990015"/>
                  </a:lnTo>
                </a:path>
                <a:path w="5109209" h="2133600">
                  <a:moveTo>
                    <a:pt x="5109210" y="1068730"/>
                  </a:moveTo>
                  <a:lnTo>
                    <a:pt x="5095875" y="1126870"/>
                  </a:lnTo>
                  <a:lnTo>
                    <a:pt x="5061331" y="1194053"/>
                  </a:lnTo>
                  <a:lnTo>
                    <a:pt x="5037328" y="1226439"/>
                  </a:lnTo>
                  <a:lnTo>
                    <a:pt x="5008753" y="1257934"/>
                  </a:lnTo>
                  <a:lnTo>
                    <a:pt x="4975860" y="1288160"/>
                  </a:lnTo>
                  <a:lnTo>
                    <a:pt x="4938395" y="1317116"/>
                  </a:lnTo>
                  <a:lnTo>
                    <a:pt x="4896612" y="1344421"/>
                  </a:lnTo>
                  <a:lnTo>
                    <a:pt x="4850384" y="1370202"/>
                  </a:lnTo>
                  <a:lnTo>
                    <a:pt x="4799965" y="1394205"/>
                  </a:lnTo>
                  <a:lnTo>
                    <a:pt x="4758055" y="1411223"/>
                  </a:lnTo>
                  <a:lnTo>
                    <a:pt x="4714494" y="1426717"/>
                  </a:lnTo>
                  <a:lnTo>
                    <a:pt x="4669409" y="1440433"/>
                  </a:lnTo>
                  <a:lnTo>
                    <a:pt x="4622800" y="1452626"/>
                  </a:lnTo>
                  <a:lnTo>
                    <a:pt x="4575048" y="1463039"/>
                  </a:lnTo>
                  <a:lnTo>
                    <a:pt x="4526153" y="1471802"/>
                  </a:lnTo>
                  <a:lnTo>
                    <a:pt x="4476242" y="1478660"/>
                  </a:lnTo>
                  <a:lnTo>
                    <a:pt x="4425442" y="1483740"/>
                  </a:lnTo>
                  <a:lnTo>
                    <a:pt x="4422520" y="1517268"/>
                  </a:lnTo>
                  <a:lnTo>
                    <a:pt x="4402074" y="1581657"/>
                  </a:lnTo>
                  <a:lnTo>
                    <a:pt x="4363846" y="1641855"/>
                  </a:lnTo>
                  <a:lnTo>
                    <a:pt x="4309491" y="1696973"/>
                  </a:lnTo>
                  <a:lnTo>
                    <a:pt x="4276725" y="1722373"/>
                  </a:lnTo>
                  <a:lnTo>
                    <a:pt x="4240657" y="1746122"/>
                  </a:lnTo>
                  <a:lnTo>
                    <a:pt x="4201287" y="1768093"/>
                  </a:lnTo>
                  <a:lnTo>
                    <a:pt x="4158868" y="1788287"/>
                  </a:lnTo>
                  <a:lnTo>
                    <a:pt x="4113657" y="1806447"/>
                  </a:lnTo>
                  <a:lnTo>
                    <a:pt x="4065905" y="1822577"/>
                  </a:lnTo>
                  <a:lnTo>
                    <a:pt x="4015740" y="1836419"/>
                  </a:lnTo>
                  <a:lnTo>
                    <a:pt x="3963289" y="1847977"/>
                  </a:lnTo>
                  <a:lnTo>
                    <a:pt x="3908933" y="1857120"/>
                  </a:lnTo>
                  <a:lnTo>
                    <a:pt x="3852926" y="1863725"/>
                  </a:lnTo>
                  <a:lnTo>
                    <a:pt x="3795267" y="1867662"/>
                  </a:lnTo>
                  <a:lnTo>
                    <a:pt x="3736213" y="1868804"/>
                  </a:lnTo>
                  <a:lnTo>
                    <a:pt x="3682238" y="1867407"/>
                  </a:lnTo>
                  <a:lnTo>
                    <a:pt x="3629025" y="1863597"/>
                  </a:lnTo>
                  <a:lnTo>
                    <a:pt x="3576446" y="1857375"/>
                  </a:lnTo>
                  <a:lnTo>
                    <a:pt x="3525139" y="1848865"/>
                  </a:lnTo>
                  <a:lnTo>
                    <a:pt x="3474974" y="1838197"/>
                  </a:lnTo>
                  <a:lnTo>
                    <a:pt x="3426333" y="1825116"/>
                  </a:lnTo>
                  <a:lnTo>
                    <a:pt x="3379469" y="1810003"/>
                  </a:lnTo>
                  <a:lnTo>
                    <a:pt x="3361055" y="1840738"/>
                  </a:lnTo>
                  <a:lnTo>
                    <a:pt x="3314065" y="1898522"/>
                  </a:lnTo>
                  <a:lnTo>
                    <a:pt x="3285743" y="1925446"/>
                  </a:lnTo>
                  <a:lnTo>
                    <a:pt x="3254629" y="1950846"/>
                  </a:lnTo>
                  <a:lnTo>
                    <a:pt x="3220719" y="1974977"/>
                  </a:lnTo>
                  <a:lnTo>
                    <a:pt x="3184143" y="1997582"/>
                  </a:lnTo>
                  <a:lnTo>
                    <a:pt x="3145155" y="2018537"/>
                  </a:lnTo>
                  <a:lnTo>
                    <a:pt x="3104007" y="2037968"/>
                  </a:lnTo>
                  <a:lnTo>
                    <a:pt x="3060700" y="2055748"/>
                  </a:lnTo>
                  <a:lnTo>
                    <a:pt x="3015488" y="2071877"/>
                  </a:lnTo>
                  <a:lnTo>
                    <a:pt x="2968498" y="2086228"/>
                  </a:lnTo>
                  <a:lnTo>
                    <a:pt x="2919984" y="2098674"/>
                  </a:lnTo>
                  <a:lnTo>
                    <a:pt x="2869945" y="2109342"/>
                  </a:lnTo>
                  <a:lnTo>
                    <a:pt x="2818765" y="2118105"/>
                  </a:lnTo>
                  <a:lnTo>
                    <a:pt x="2766441" y="2124963"/>
                  </a:lnTo>
                  <a:lnTo>
                    <a:pt x="2713228" y="2129790"/>
                  </a:lnTo>
                  <a:lnTo>
                    <a:pt x="2659253" y="2132456"/>
                  </a:lnTo>
                  <a:lnTo>
                    <a:pt x="2604769" y="2133091"/>
                  </a:lnTo>
                  <a:lnTo>
                    <a:pt x="2549906" y="2131567"/>
                  </a:lnTo>
                  <a:lnTo>
                    <a:pt x="2494661" y="2127885"/>
                  </a:lnTo>
                  <a:lnTo>
                    <a:pt x="2439416" y="2121916"/>
                  </a:lnTo>
                  <a:lnTo>
                    <a:pt x="2384298" y="2113534"/>
                  </a:lnTo>
                  <a:lnTo>
                    <a:pt x="2326259" y="2102104"/>
                  </a:lnTo>
                  <a:lnTo>
                    <a:pt x="2270252" y="2088260"/>
                  </a:lnTo>
                  <a:lnTo>
                    <a:pt x="2216404" y="2072131"/>
                  </a:lnTo>
                  <a:lnTo>
                    <a:pt x="2165096" y="2053589"/>
                  </a:lnTo>
                  <a:lnTo>
                    <a:pt x="2116328" y="2033015"/>
                  </a:lnTo>
                  <a:lnTo>
                    <a:pt x="2070481" y="2010409"/>
                  </a:lnTo>
                  <a:lnTo>
                    <a:pt x="2027555" y="1985771"/>
                  </a:lnTo>
                  <a:lnTo>
                    <a:pt x="1988058" y="1959228"/>
                  </a:lnTo>
                  <a:lnTo>
                    <a:pt x="1951989" y="1930907"/>
                  </a:lnTo>
                  <a:lnTo>
                    <a:pt x="1903476" y="1946402"/>
                  </a:lnTo>
                  <a:lnTo>
                    <a:pt x="1854073" y="1960117"/>
                  </a:lnTo>
                  <a:lnTo>
                    <a:pt x="1803908" y="1971928"/>
                  </a:lnTo>
                  <a:lnTo>
                    <a:pt x="1752981" y="1981962"/>
                  </a:lnTo>
                  <a:lnTo>
                    <a:pt x="1701546" y="1990216"/>
                  </a:lnTo>
                  <a:lnTo>
                    <a:pt x="1649730" y="1996566"/>
                  </a:lnTo>
                  <a:lnTo>
                    <a:pt x="1597660" y="2001265"/>
                  </a:lnTo>
                  <a:lnTo>
                    <a:pt x="1545336" y="2004186"/>
                  </a:lnTo>
                  <a:lnTo>
                    <a:pt x="1493139" y="2005329"/>
                  </a:lnTo>
                  <a:lnTo>
                    <a:pt x="1440942" y="2004821"/>
                  </a:lnTo>
                  <a:lnTo>
                    <a:pt x="1389126" y="2002662"/>
                  </a:lnTo>
                  <a:lnTo>
                    <a:pt x="1337564" y="1998725"/>
                  </a:lnTo>
                  <a:lnTo>
                    <a:pt x="1286510" y="1993264"/>
                  </a:lnTo>
                  <a:lnTo>
                    <a:pt x="1236218" y="1986152"/>
                  </a:lnTo>
                  <a:lnTo>
                    <a:pt x="1186688" y="1977389"/>
                  </a:lnTo>
                  <a:lnTo>
                    <a:pt x="1137920" y="1966976"/>
                  </a:lnTo>
                  <a:lnTo>
                    <a:pt x="1090295" y="1955038"/>
                  </a:lnTo>
                  <a:lnTo>
                    <a:pt x="1043813" y="1941576"/>
                  </a:lnTo>
                  <a:lnTo>
                    <a:pt x="998727" y="1926463"/>
                  </a:lnTo>
                  <a:lnTo>
                    <a:pt x="954913" y="1909952"/>
                  </a:lnTo>
                  <a:lnTo>
                    <a:pt x="912749" y="1891918"/>
                  </a:lnTo>
                  <a:lnTo>
                    <a:pt x="872236" y="1872360"/>
                  </a:lnTo>
                  <a:lnTo>
                    <a:pt x="833627" y="1851405"/>
                  </a:lnTo>
                  <a:lnTo>
                    <a:pt x="796925" y="1828927"/>
                  </a:lnTo>
                  <a:lnTo>
                    <a:pt x="762254" y="1805051"/>
                  </a:lnTo>
                  <a:lnTo>
                    <a:pt x="729869" y="1779777"/>
                  </a:lnTo>
                  <a:lnTo>
                    <a:pt x="699770" y="1753107"/>
                  </a:lnTo>
                  <a:lnTo>
                    <a:pt x="696468" y="1749932"/>
                  </a:lnTo>
                  <a:lnTo>
                    <a:pt x="693293" y="1746884"/>
                  </a:lnTo>
                  <a:lnTo>
                    <a:pt x="690118" y="1743709"/>
                  </a:lnTo>
                  <a:lnTo>
                    <a:pt x="630047" y="1745741"/>
                  </a:lnTo>
                  <a:lnTo>
                    <a:pt x="571119" y="1743837"/>
                  </a:lnTo>
                  <a:lnTo>
                    <a:pt x="513969" y="1738248"/>
                  </a:lnTo>
                  <a:lnTo>
                    <a:pt x="458850" y="1729231"/>
                  </a:lnTo>
                  <a:lnTo>
                    <a:pt x="406273" y="1716785"/>
                  </a:lnTo>
                  <a:lnTo>
                    <a:pt x="356743" y="1701291"/>
                  </a:lnTo>
                  <a:lnTo>
                    <a:pt x="310514" y="1682750"/>
                  </a:lnTo>
                  <a:lnTo>
                    <a:pt x="268097" y="1661540"/>
                  </a:lnTo>
                  <a:lnTo>
                    <a:pt x="229997" y="1637791"/>
                  </a:lnTo>
                  <a:lnTo>
                    <a:pt x="196596" y="1611756"/>
                  </a:lnTo>
                  <a:lnTo>
                    <a:pt x="168275" y="1583435"/>
                  </a:lnTo>
                  <a:lnTo>
                    <a:pt x="128524" y="1521205"/>
                  </a:lnTo>
                  <a:lnTo>
                    <a:pt x="114808" y="1445005"/>
                  </a:lnTo>
                  <a:lnTo>
                    <a:pt x="122427" y="1403095"/>
                  </a:lnTo>
                  <a:lnTo>
                    <a:pt x="140462" y="1362328"/>
                  </a:lnTo>
                  <a:lnTo>
                    <a:pt x="168529" y="1323466"/>
                  </a:lnTo>
                  <a:lnTo>
                    <a:pt x="206501" y="1287144"/>
                  </a:lnTo>
                  <a:lnTo>
                    <a:pt x="253746" y="1253870"/>
                  </a:lnTo>
                  <a:lnTo>
                    <a:pt x="200151" y="1233296"/>
                  </a:lnTo>
                  <a:lnTo>
                    <a:pt x="152526" y="1209675"/>
                  </a:lnTo>
                  <a:lnTo>
                    <a:pt x="110998" y="1183258"/>
                  </a:lnTo>
                  <a:lnTo>
                    <a:pt x="75819" y="1154556"/>
                  </a:lnTo>
                  <a:lnTo>
                    <a:pt x="46989" y="1123822"/>
                  </a:lnTo>
                  <a:lnTo>
                    <a:pt x="24892" y="1091564"/>
                  </a:lnTo>
                  <a:lnTo>
                    <a:pt x="1270" y="1023746"/>
                  </a:lnTo>
                  <a:lnTo>
                    <a:pt x="0" y="988821"/>
                  </a:lnTo>
                  <a:lnTo>
                    <a:pt x="6096" y="953896"/>
                  </a:lnTo>
                  <a:lnTo>
                    <a:pt x="41021" y="885316"/>
                  </a:lnTo>
                  <a:lnTo>
                    <a:pt x="70104" y="852423"/>
                  </a:lnTo>
                  <a:lnTo>
                    <a:pt x="99822" y="826515"/>
                  </a:lnTo>
                  <a:lnTo>
                    <a:pt x="133985" y="802893"/>
                  </a:lnTo>
                  <a:lnTo>
                    <a:pt x="171831" y="781430"/>
                  </a:lnTo>
                  <a:lnTo>
                    <a:pt x="213360" y="762507"/>
                  </a:lnTo>
                  <a:lnTo>
                    <a:pt x="257937" y="746125"/>
                  </a:lnTo>
                  <a:lnTo>
                    <a:pt x="305308" y="732408"/>
                  </a:lnTo>
                  <a:lnTo>
                    <a:pt x="355219" y="721487"/>
                  </a:lnTo>
                  <a:lnTo>
                    <a:pt x="407035" y="713613"/>
                  </a:lnTo>
                  <a:lnTo>
                    <a:pt x="460501" y="708913"/>
                  </a:lnTo>
                  <a:lnTo>
                    <a:pt x="464820" y="702182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5394" y="1716785"/>
              <a:ext cx="4683125" cy="1814830"/>
            </a:xfrm>
            <a:custGeom>
              <a:avLst/>
              <a:gdLst/>
              <a:ahLst/>
              <a:cxnLst/>
              <a:rect l="l" t="t" r="r" b="b"/>
              <a:pathLst>
                <a:path w="4683125" h="1814829">
                  <a:moveTo>
                    <a:pt x="298322" y="1176781"/>
                  </a:moveTo>
                  <a:lnTo>
                    <a:pt x="246252" y="1177543"/>
                  </a:lnTo>
                  <a:lnTo>
                    <a:pt x="194690" y="1175385"/>
                  </a:lnTo>
                  <a:lnTo>
                    <a:pt x="143890" y="1170051"/>
                  </a:lnTo>
                  <a:lnTo>
                    <a:pt x="94233" y="1161923"/>
                  </a:lnTo>
                  <a:lnTo>
                    <a:pt x="46100" y="1150874"/>
                  </a:lnTo>
                  <a:lnTo>
                    <a:pt x="0" y="1136903"/>
                  </a:lnTo>
                </a:path>
                <a:path w="4683125" h="1814829">
                  <a:moveTo>
                    <a:pt x="563371" y="1607819"/>
                  </a:moveTo>
                  <a:lnTo>
                    <a:pt x="531240" y="1614677"/>
                  </a:lnTo>
                  <a:lnTo>
                    <a:pt x="498347" y="1620139"/>
                  </a:lnTo>
                  <a:lnTo>
                    <a:pt x="465073" y="1624456"/>
                  </a:lnTo>
                  <a:lnTo>
                    <a:pt x="431291" y="1627377"/>
                  </a:lnTo>
                </a:path>
                <a:path w="4683125" h="1814829">
                  <a:moveTo>
                    <a:pt x="1691258" y="1814702"/>
                  </a:moveTo>
                  <a:lnTo>
                    <a:pt x="1668526" y="1794002"/>
                  </a:lnTo>
                  <a:lnTo>
                    <a:pt x="1647825" y="1772665"/>
                  </a:lnTo>
                  <a:lnTo>
                    <a:pt x="1629155" y="1750694"/>
                  </a:lnTo>
                  <a:lnTo>
                    <a:pt x="1612391" y="1728215"/>
                  </a:lnTo>
                </a:path>
                <a:path w="4683125" h="1814829">
                  <a:moveTo>
                    <a:pt x="3151378" y="1600200"/>
                  </a:moveTo>
                  <a:lnTo>
                    <a:pt x="3146805" y="1624076"/>
                  </a:lnTo>
                  <a:lnTo>
                    <a:pt x="3139948" y="1647825"/>
                  </a:lnTo>
                  <a:lnTo>
                    <a:pt x="3130804" y="1671192"/>
                  </a:lnTo>
                  <a:lnTo>
                    <a:pt x="3119628" y="1694434"/>
                  </a:lnTo>
                </a:path>
                <a:path w="4683125" h="1814829">
                  <a:moveTo>
                    <a:pt x="3777996" y="1018031"/>
                  </a:moveTo>
                  <a:lnTo>
                    <a:pt x="3835273" y="1035812"/>
                  </a:lnTo>
                  <a:lnTo>
                    <a:pt x="3888612" y="1056386"/>
                  </a:lnTo>
                  <a:lnTo>
                    <a:pt x="3937888" y="1079627"/>
                  </a:lnTo>
                  <a:lnTo>
                    <a:pt x="3982974" y="1105153"/>
                  </a:lnTo>
                  <a:lnTo>
                    <a:pt x="4023486" y="1132839"/>
                  </a:lnTo>
                  <a:lnTo>
                    <a:pt x="4059174" y="1162430"/>
                  </a:lnTo>
                  <a:lnTo>
                    <a:pt x="4089907" y="1193927"/>
                  </a:lnTo>
                  <a:lnTo>
                    <a:pt x="4115561" y="1226819"/>
                  </a:lnTo>
                  <a:lnTo>
                    <a:pt x="4135754" y="1261110"/>
                  </a:lnTo>
                  <a:lnTo>
                    <a:pt x="4150232" y="1296542"/>
                  </a:lnTo>
                  <a:lnTo>
                    <a:pt x="4158869" y="1332991"/>
                  </a:lnTo>
                  <a:lnTo>
                    <a:pt x="4161535" y="1370076"/>
                  </a:lnTo>
                </a:path>
                <a:path w="4683125" h="1814829">
                  <a:moveTo>
                    <a:pt x="4682871" y="643127"/>
                  </a:moveTo>
                  <a:lnTo>
                    <a:pt x="4650485" y="680212"/>
                  </a:lnTo>
                  <a:lnTo>
                    <a:pt x="4611115" y="714755"/>
                  </a:lnTo>
                  <a:lnTo>
                    <a:pt x="4565014" y="746633"/>
                  </a:lnTo>
                  <a:lnTo>
                    <a:pt x="4512563" y="775208"/>
                  </a:lnTo>
                </a:path>
                <a:path w="4683125" h="1814829">
                  <a:moveTo>
                    <a:pt x="4273296" y="152400"/>
                  </a:moveTo>
                  <a:lnTo>
                    <a:pt x="4277359" y="167766"/>
                  </a:lnTo>
                  <a:lnTo>
                    <a:pt x="4280154" y="183261"/>
                  </a:lnTo>
                  <a:lnTo>
                    <a:pt x="4281678" y="198881"/>
                  </a:lnTo>
                  <a:lnTo>
                    <a:pt x="4281932" y="214502"/>
                  </a:lnTo>
                </a:path>
                <a:path w="4683125" h="1814829">
                  <a:moveTo>
                    <a:pt x="3180587" y="78866"/>
                  </a:moveTo>
                  <a:lnTo>
                    <a:pt x="3198495" y="57785"/>
                  </a:lnTo>
                  <a:lnTo>
                    <a:pt x="3218941" y="37591"/>
                  </a:lnTo>
                  <a:lnTo>
                    <a:pt x="3242055" y="18287"/>
                  </a:lnTo>
                  <a:lnTo>
                    <a:pt x="3267455" y="0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5308" y="1764791"/>
              <a:ext cx="43180" cy="68580"/>
            </a:xfrm>
            <a:custGeom>
              <a:avLst/>
              <a:gdLst/>
              <a:ahLst/>
              <a:cxnLst/>
              <a:rect l="l" t="t" r="r" b="b"/>
              <a:pathLst>
                <a:path w="43179" h="68580">
                  <a:moveTo>
                    <a:pt x="0" y="68072"/>
                  </a:moveTo>
                  <a:lnTo>
                    <a:pt x="7874" y="50546"/>
                  </a:lnTo>
                  <a:lnTo>
                    <a:pt x="17525" y="33274"/>
                  </a:lnTo>
                  <a:lnTo>
                    <a:pt x="29210" y="16383"/>
                  </a:lnTo>
                  <a:lnTo>
                    <a:pt x="42672" y="0"/>
                  </a:lnTo>
                </a:path>
              </a:pathLst>
            </a:custGeom>
            <a:ln w="18288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9610" y="1856993"/>
              <a:ext cx="1347470" cy="523875"/>
            </a:xfrm>
            <a:custGeom>
              <a:avLst/>
              <a:gdLst/>
              <a:ahLst/>
              <a:cxnLst/>
              <a:rect l="l" t="t" r="r" b="b"/>
              <a:pathLst>
                <a:path w="1347470" h="523875">
                  <a:moveTo>
                    <a:pt x="1194815" y="0"/>
                  </a:moveTo>
                  <a:lnTo>
                    <a:pt x="1235455" y="14731"/>
                  </a:lnTo>
                  <a:lnTo>
                    <a:pt x="1274444" y="30733"/>
                  </a:lnTo>
                  <a:lnTo>
                    <a:pt x="1311782" y="48259"/>
                  </a:lnTo>
                  <a:lnTo>
                    <a:pt x="1347089" y="66928"/>
                  </a:lnTo>
                </a:path>
                <a:path w="1347470" h="523875">
                  <a:moveTo>
                    <a:pt x="26924" y="523875"/>
                  </a:moveTo>
                  <a:lnTo>
                    <a:pt x="18414" y="506729"/>
                  </a:lnTo>
                  <a:lnTo>
                    <a:pt x="11049" y="489330"/>
                  </a:lnTo>
                  <a:lnTo>
                    <a:pt x="4952" y="471804"/>
                  </a:lnTo>
                  <a:lnTo>
                    <a:pt x="0" y="454151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6685" y="1894458"/>
            <a:ext cx="3826510" cy="1296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hardest single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part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deciding what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build…..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other part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so 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cripples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resulting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done 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wrong.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other part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rectify 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later.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(Fred</a:t>
            </a:r>
            <a:r>
              <a:rPr sz="1400" b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Brooks)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621" y="200533"/>
            <a:ext cx="86036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000000"/>
                </a:solidFill>
              </a:rPr>
              <a:t>The </a:t>
            </a:r>
            <a:r>
              <a:rPr sz="3600" spc="30" dirty="0">
                <a:solidFill>
                  <a:srgbClr val="000000"/>
                </a:solidFill>
              </a:rPr>
              <a:t>Root </a:t>
            </a:r>
            <a:r>
              <a:rPr sz="3600" spc="35" dirty="0">
                <a:solidFill>
                  <a:srgbClr val="000000"/>
                </a:solidFill>
              </a:rPr>
              <a:t>Causes </a:t>
            </a:r>
            <a:r>
              <a:rPr sz="3600" spc="20" dirty="0">
                <a:solidFill>
                  <a:srgbClr val="000000"/>
                </a:solidFill>
              </a:rPr>
              <a:t>of </a:t>
            </a:r>
            <a:r>
              <a:rPr sz="3600" spc="35" dirty="0">
                <a:solidFill>
                  <a:srgbClr val="000000"/>
                </a:solidFill>
              </a:rPr>
              <a:t>Project Success </a:t>
            </a:r>
            <a:r>
              <a:rPr sz="3600" spc="30" dirty="0">
                <a:solidFill>
                  <a:srgbClr val="000000"/>
                </a:solidFill>
              </a:rPr>
              <a:t>and  </a:t>
            </a:r>
            <a:r>
              <a:rPr sz="3600" spc="35" dirty="0">
                <a:solidFill>
                  <a:srgbClr val="000000"/>
                </a:solidFill>
              </a:rPr>
              <a:t>Failure[1]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35" y="1567688"/>
            <a:ext cx="799782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97865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35" dirty="0">
                <a:latin typeface="Arial"/>
                <a:cs typeface="Arial"/>
              </a:rPr>
              <a:t>first step </a:t>
            </a:r>
            <a:r>
              <a:rPr sz="2000" spc="20" dirty="0">
                <a:latin typeface="Arial"/>
                <a:cs typeface="Arial"/>
              </a:rPr>
              <a:t>in </a:t>
            </a:r>
            <a:r>
              <a:rPr sz="2000" spc="40" dirty="0">
                <a:latin typeface="Arial"/>
                <a:cs typeface="Arial"/>
              </a:rPr>
              <a:t>resolving </a:t>
            </a:r>
            <a:r>
              <a:rPr sz="2000" spc="30" dirty="0">
                <a:latin typeface="Arial"/>
                <a:cs typeface="Arial"/>
              </a:rPr>
              <a:t>any </a:t>
            </a:r>
            <a:r>
              <a:rPr sz="2000" spc="40" dirty="0">
                <a:latin typeface="Arial"/>
                <a:cs typeface="Arial"/>
              </a:rPr>
              <a:t>problem </a:t>
            </a:r>
            <a:r>
              <a:rPr sz="2000" spc="20" dirty="0">
                <a:latin typeface="Arial"/>
                <a:cs typeface="Arial"/>
              </a:rPr>
              <a:t>is to </a:t>
            </a:r>
            <a:r>
              <a:rPr sz="2000" spc="45" dirty="0">
                <a:solidFill>
                  <a:srgbClr val="FF0000"/>
                </a:solidFill>
                <a:latin typeface="Arial"/>
                <a:cs typeface="Arial"/>
              </a:rPr>
              <a:t>understand 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the  </a:t>
            </a:r>
            <a:r>
              <a:rPr sz="2000" spc="35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20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causes.</a:t>
            </a:r>
            <a:endParaRPr sz="2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29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  <a:tab pos="931544" algn="l"/>
                <a:tab pos="1739264" algn="l"/>
                <a:tab pos="3726815" algn="l"/>
                <a:tab pos="5389245" algn="l"/>
                <a:tab pos="6211570" algn="l"/>
              </a:tabLst>
            </a:pPr>
            <a:r>
              <a:rPr sz="2000" spc="30" dirty="0" smtClean="0">
                <a:latin typeface="Arial"/>
                <a:cs typeface="Arial"/>
              </a:rPr>
              <a:t>The</a:t>
            </a:r>
            <a:r>
              <a:rPr sz="2000" spc="30" dirty="0">
                <a:latin typeface="Arial"/>
                <a:cs typeface="Arial"/>
              </a:rPr>
              <a:t>	</a:t>
            </a:r>
            <a:r>
              <a:rPr sz="2000" spc="35" dirty="0">
                <a:latin typeface="Arial"/>
                <a:cs typeface="Arial"/>
              </a:rPr>
              <a:t>1994	</a:t>
            </a:r>
            <a:r>
              <a:rPr sz="2000" spc="40" dirty="0">
                <a:latin typeface="Arial"/>
                <a:cs typeface="Arial"/>
              </a:rPr>
              <a:t>Standish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Group	</a:t>
            </a:r>
            <a:r>
              <a:rPr sz="2000" spc="40" dirty="0">
                <a:latin typeface="Arial"/>
                <a:cs typeface="Arial"/>
              </a:rPr>
              <a:t>survey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study	noted	</a:t>
            </a:r>
            <a:r>
              <a:rPr sz="2000" spc="30" dirty="0">
                <a:latin typeface="Arial"/>
                <a:cs typeface="Arial"/>
              </a:rPr>
              <a:t>the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99" y="2788666"/>
            <a:ext cx="6646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2160" algn="l"/>
              </a:tabLst>
            </a:pPr>
            <a:r>
              <a:rPr sz="2000" spc="35" dirty="0">
                <a:latin typeface="Arial"/>
                <a:cs typeface="Arial"/>
              </a:rPr>
              <a:t>three	</a:t>
            </a:r>
            <a:r>
              <a:rPr sz="2000" spc="40" dirty="0">
                <a:latin typeface="Arial"/>
                <a:cs typeface="Arial"/>
              </a:rPr>
              <a:t>commonly </a:t>
            </a:r>
            <a:r>
              <a:rPr sz="2000" spc="35" dirty="0">
                <a:latin typeface="Arial"/>
                <a:cs typeface="Arial"/>
              </a:rPr>
              <a:t>cited </a:t>
            </a:r>
            <a:r>
              <a:rPr sz="2000" spc="40" dirty="0">
                <a:latin typeface="Arial"/>
                <a:cs typeface="Arial"/>
              </a:rPr>
              <a:t>factors </a:t>
            </a:r>
            <a:r>
              <a:rPr sz="2000" spc="30" dirty="0">
                <a:latin typeface="Arial"/>
                <a:cs typeface="Arial"/>
              </a:rPr>
              <a:t>that </a:t>
            </a:r>
            <a:r>
              <a:rPr sz="2000" spc="40" dirty="0">
                <a:latin typeface="Arial"/>
                <a:cs typeface="Arial"/>
              </a:rPr>
              <a:t>caused projects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635" y="2931310"/>
            <a:ext cx="6959600" cy="152019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spc="40" dirty="0">
                <a:latin typeface="Arial"/>
                <a:cs typeface="Arial"/>
              </a:rPr>
              <a:t>"challenged":</a:t>
            </a:r>
            <a:endParaRPr sz="2000">
              <a:latin typeface="Arial"/>
              <a:cs typeface="Arial"/>
            </a:endParaRPr>
          </a:p>
          <a:p>
            <a:pPr marL="380365" indent="-274955">
              <a:lnSpc>
                <a:spcPct val="100000"/>
              </a:lnSpc>
              <a:spcBef>
                <a:spcPts val="1130"/>
              </a:spcBef>
              <a:buClr>
                <a:srgbClr val="7C95AC"/>
              </a:buClr>
              <a:buSzPct val="69444"/>
              <a:buFont typeface="Wingdings"/>
              <a:buChar char=""/>
              <a:tabLst>
                <a:tab pos="380365" algn="l"/>
                <a:tab pos="381000" algn="l"/>
              </a:tabLst>
            </a:pPr>
            <a:r>
              <a:rPr sz="1800" b="1" spc="-100" dirty="0">
                <a:solidFill>
                  <a:srgbClr val="9B2C1F"/>
                </a:solidFill>
                <a:latin typeface="Arial"/>
                <a:cs typeface="Arial"/>
              </a:rPr>
              <a:t>Lackof</a:t>
            </a:r>
            <a:r>
              <a:rPr sz="1800" b="1" spc="-1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9B2C1F"/>
                </a:solidFill>
                <a:latin typeface="Arial"/>
                <a:cs typeface="Arial"/>
              </a:rPr>
              <a:t>user</a:t>
            </a:r>
            <a:r>
              <a:rPr sz="1800" b="1" spc="-3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9B2C1F"/>
                </a:solidFill>
                <a:latin typeface="Arial"/>
                <a:cs typeface="Arial"/>
              </a:rPr>
              <a:t>input:</a:t>
            </a:r>
            <a:r>
              <a:rPr sz="1800" b="1" spc="-25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9B2C1F"/>
                </a:solidFill>
                <a:latin typeface="Arial"/>
                <a:cs typeface="Arial"/>
              </a:rPr>
              <a:t>13</a:t>
            </a:r>
            <a:r>
              <a:rPr sz="18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percent</a:t>
            </a:r>
            <a:r>
              <a:rPr sz="1800" b="1" spc="-33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9B2C1F"/>
                </a:solidFill>
                <a:latin typeface="Arial"/>
                <a:cs typeface="Arial"/>
              </a:rPr>
              <a:t>of</a:t>
            </a:r>
            <a:r>
              <a:rPr sz="1800" b="1" spc="-1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9B2C1F"/>
                </a:solidFill>
                <a:latin typeface="Arial"/>
                <a:cs typeface="Arial"/>
              </a:rPr>
              <a:t>all</a:t>
            </a:r>
            <a:r>
              <a:rPr sz="1800" b="1" spc="-3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projects</a:t>
            </a:r>
            <a:endParaRPr sz="1800">
              <a:latin typeface="Arial"/>
              <a:cs typeface="Arial"/>
            </a:endParaRPr>
          </a:p>
          <a:p>
            <a:pPr marL="380365" indent="-274955">
              <a:lnSpc>
                <a:spcPct val="100000"/>
              </a:lnSpc>
              <a:spcBef>
                <a:spcPts val="95"/>
              </a:spcBef>
              <a:buClr>
                <a:srgbClr val="7C95AC"/>
              </a:buClr>
              <a:buSzPct val="69444"/>
              <a:buFont typeface="Wingdings"/>
              <a:buChar char=""/>
              <a:tabLst>
                <a:tab pos="380365" algn="l"/>
                <a:tab pos="381000" algn="l"/>
              </a:tabLst>
            </a:pPr>
            <a:r>
              <a:rPr sz="1800" b="1" spc="-135" dirty="0">
                <a:solidFill>
                  <a:srgbClr val="9B2C1F"/>
                </a:solidFill>
                <a:latin typeface="Arial"/>
                <a:cs typeface="Arial"/>
              </a:rPr>
              <a:t>Incomplete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requirements </a:t>
            </a:r>
            <a:r>
              <a:rPr sz="1800" b="1" spc="-75" dirty="0">
                <a:solidFill>
                  <a:srgbClr val="9B2C1F"/>
                </a:solidFill>
                <a:latin typeface="Arial"/>
                <a:cs typeface="Arial"/>
              </a:rPr>
              <a:t>and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specifications: </a:t>
            </a:r>
            <a:r>
              <a:rPr sz="1800" b="1" spc="-30" dirty="0">
                <a:solidFill>
                  <a:srgbClr val="9B2C1F"/>
                </a:solidFill>
                <a:latin typeface="Arial"/>
                <a:cs typeface="Arial"/>
              </a:rPr>
              <a:t>12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percent </a:t>
            </a:r>
            <a:r>
              <a:rPr sz="1800" b="1" spc="-50" dirty="0">
                <a:solidFill>
                  <a:srgbClr val="9B2C1F"/>
                </a:solidFill>
                <a:latin typeface="Arial"/>
                <a:cs typeface="Arial"/>
              </a:rPr>
              <a:t>of </a:t>
            </a:r>
            <a:r>
              <a:rPr sz="1800" b="1" spc="-30" dirty="0">
                <a:solidFill>
                  <a:srgbClr val="9B2C1F"/>
                </a:solidFill>
                <a:latin typeface="Arial"/>
                <a:cs typeface="Arial"/>
              </a:rPr>
              <a:t>all</a:t>
            </a:r>
            <a:r>
              <a:rPr sz="18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projects</a:t>
            </a:r>
            <a:endParaRPr sz="1800">
              <a:latin typeface="Arial"/>
              <a:cs typeface="Arial"/>
            </a:endParaRPr>
          </a:p>
          <a:p>
            <a:pPr marL="380365" indent="-274955">
              <a:lnSpc>
                <a:spcPct val="100000"/>
              </a:lnSpc>
              <a:spcBef>
                <a:spcPts val="405"/>
              </a:spcBef>
              <a:buClr>
                <a:srgbClr val="7C95AC"/>
              </a:buClr>
              <a:buSzPct val="69444"/>
              <a:buFont typeface="Wingdings"/>
              <a:buChar char=""/>
              <a:tabLst>
                <a:tab pos="380365" algn="l"/>
                <a:tab pos="381000" algn="l"/>
              </a:tabLst>
            </a:pPr>
            <a:r>
              <a:rPr sz="1800" b="1" spc="-120" dirty="0">
                <a:solidFill>
                  <a:srgbClr val="9B2C1F"/>
                </a:solidFill>
                <a:latin typeface="Arial"/>
                <a:cs typeface="Arial"/>
              </a:rPr>
              <a:t>Changing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requirements </a:t>
            </a:r>
            <a:r>
              <a:rPr sz="1800" b="1" spc="-75" dirty="0">
                <a:solidFill>
                  <a:srgbClr val="9B2C1F"/>
                </a:solidFill>
                <a:latin typeface="Arial"/>
                <a:cs typeface="Arial"/>
              </a:rPr>
              <a:t>and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specifications: </a:t>
            </a:r>
            <a:r>
              <a:rPr sz="1800" b="1" spc="-30" dirty="0">
                <a:solidFill>
                  <a:srgbClr val="9B2C1F"/>
                </a:solidFill>
                <a:latin typeface="Arial"/>
                <a:cs typeface="Arial"/>
              </a:rPr>
              <a:t>12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percent </a:t>
            </a:r>
            <a:r>
              <a:rPr sz="1800" b="1" spc="-50" dirty="0">
                <a:solidFill>
                  <a:srgbClr val="9B2C1F"/>
                </a:solidFill>
                <a:latin typeface="Arial"/>
                <a:cs typeface="Arial"/>
              </a:rPr>
              <a:t>of </a:t>
            </a:r>
            <a:r>
              <a:rPr sz="1800" b="1" spc="-30" dirty="0">
                <a:solidFill>
                  <a:srgbClr val="9B2C1F"/>
                </a:solidFill>
                <a:latin typeface="Arial"/>
                <a:cs typeface="Arial"/>
              </a:rPr>
              <a:t>all</a:t>
            </a:r>
            <a:r>
              <a:rPr sz="1800" b="1" spc="-16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9B2C1F"/>
                </a:solidFill>
                <a:latin typeface="Arial"/>
                <a:cs typeface="Arial"/>
              </a:rPr>
              <a:t>projects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3255" y="3267455"/>
            <a:ext cx="7981315" cy="2533015"/>
            <a:chOff x="143255" y="3267455"/>
            <a:chExt cx="7981315" cy="2533015"/>
          </a:xfrm>
        </p:grpSpPr>
        <p:sp>
          <p:nvSpPr>
            <p:cNvPr id="8" name="object 8"/>
            <p:cNvSpPr/>
            <p:nvPr/>
          </p:nvSpPr>
          <p:spPr>
            <a:xfrm>
              <a:off x="923543" y="4572000"/>
              <a:ext cx="7200900" cy="1228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4102607"/>
              <a:ext cx="762000" cy="1087120"/>
            </a:xfrm>
            <a:custGeom>
              <a:avLst/>
              <a:gdLst/>
              <a:ahLst/>
              <a:cxnLst/>
              <a:rect l="l" t="t" r="r" b="b"/>
              <a:pathLst>
                <a:path w="762000" h="1087120">
                  <a:moveTo>
                    <a:pt x="762000" y="922147"/>
                  </a:moveTo>
                  <a:lnTo>
                    <a:pt x="655243" y="800608"/>
                  </a:lnTo>
                  <a:lnTo>
                    <a:pt x="571500" y="705358"/>
                  </a:lnTo>
                  <a:lnTo>
                    <a:pt x="571500" y="800608"/>
                  </a:lnTo>
                  <a:lnTo>
                    <a:pt x="526262" y="786384"/>
                  </a:lnTo>
                  <a:lnTo>
                    <a:pt x="482358" y="769239"/>
                  </a:lnTo>
                  <a:lnTo>
                    <a:pt x="439864" y="749427"/>
                  </a:lnTo>
                  <a:lnTo>
                    <a:pt x="398843" y="727075"/>
                  </a:lnTo>
                  <a:lnTo>
                    <a:pt x="359384" y="702183"/>
                  </a:lnTo>
                  <a:lnTo>
                    <a:pt x="321564" y="674878"/>
                  </a:lnTo>
                  <a:lnTo>
                    <a:pt x="285445" y="645287"/>
                  </a:lnTo>
                  <a:lnTo>
                    <a:pt x="251117" y="613537"/>
                  </a:lnTo>
                  <a:lnTo>
                    <a:pt x="218643" y="579755"/>
                  </a:lnTo>
                  <a:lnTo>
                    <a:pt x="188112" y="543941"/>
                  </a:lnTo>
                  <a:lnTo>
                    <a:pt x="159588" y="506349"/>
                  </a:lnTo>
                  <a:lnTo>
                    <a:pt x="133146" y="466979"/>
                  </a:lnTo>
                  <a:lnTo>
                    <a:pt x="108864" y="425958"/>
                  </a:lnTo>
                  <a:lnTo>
                    <a:pt x="86817" y="383413"/>
                  </a:lnTo>
                  <a:lnTo>
                    <a:pt x="67081" y="339344"/>
                  </a:lnTo>
                  <a:lnTo>
                    <a:pt x="49745" y="294005"/>
                  </a:lnTo>
                  <a:lnTo>
                    <a:pt x="34848" y="247523"/>
                  </a:lnTo>
                  <a:lnTo>
                    <a:pt x="22504" y="199771"/>
                  </a:lnTo>
                  <a:lnTo>
                    <a:pt x="12776" y="151130"/>
                  </a:lnTo>
                  <a:lnTo>
                    <a:pt x="5727" y="101473"/>
                  </a:lnTo>
                  <a:lnTo>
                    <a:pt x="1447" y="51054"/>
                  </a:lnTo>
                  <a:lnTo>
                    <a:pt x="0" y="0"/>
                  </a:lnTo>
                  <a:lnTo>
                    <a:pt x="0" y="190627"/>
                  </a:lnTo>
                  <a:lnTo>
                    <a:pt x="1447" y="241681"/>
                  </a:lnTo>
                  <a:lnTo>
                    <a:pt x="5727" y="292100"/>
                  </a:lnTo>
                  <a:lnTo>
                    <a:pt x="12776" y="341757"/>
                  </a:lnTo>
                  <a:lnTo>
                    <a:pt x="22504" y="390398"/>
                  </a:lnTo>
                  <a:lnTo>
                    <a:pt x="34848" y="438150"/>
                  </a:lnTo>
                  <a:lnTo>
                    <a:pt x="49745" y="484632"/>
                  </a:lnTo>
                  <a:lnTo>
                    <a:pt x="67081" y="529971"/>
                  </a:lnTo>
                  <a:lnTo>
                    <a:pt x="86817" y="574040"/>
                  </a:lnTo>
                  <a:lnTo>
                    <a:pt x="108864" y="616585"/>
                  </a:lnTo>
                  <a:lnTo>
                    <a:pt x="133146" y="657606"/>
                  </a:lnTo>
                  <a:lnTo>
                    <a:pt x="159588" y="696976"/>
                  </a:lnTo>
                  <a:lnTo>
                    <a:pt x="188112" y="734568"/>
                  </a:lnTo>
                  <a:lnTo>
                    <a:pt x="218643" y="770382"/>
                  </a:lnTo>
                  <a:lnTo>
                    <a:pt x="251117" y="804164"/>
                  </a:lnTo>
                  <a:lnTo>
                    <a:pt x="285445" y="835914"/>
                  </a:lnTo>
                  <a:lnTo>
                    <a:pt x="321564" y="865505"/>
                  </a:lnTo>
                  <a:lnTo>
                    <a:pt x="359384" y="892810"/>
                  </a:lnTo>
                  <a:lnTo>
                    <a:pt x="398843" y="917702"/>
                  </a:lnTo>
                  <a:lnTo>
                    <a:pt x="439864" y="940054"/>
                  </a:lnTo>
                  <a:lnTo>
                    <a:pt x="482358" y="959866"/>
                  </a:lnTo>
                  <a:lnTo>
                    <a:pt x="526262" y="977011"/>
                  </a:lnTo>
                  <a:lnTo>
                    <a:pt x="571500" y="991235"/>
                  </a:lnTo>
                  <a:lnTo>
                    <a:pt x="571500" y="1086612"/>
                  </a:lnTo>
                  <a:lnTo>
                    <a:pt x="762000" y="922147"/>
                  </a:lnTo>
                  <a:close/>
                </a:path>
              </a:pathLst>
            </a:custGeom>
            <a:solidFill>
              <a:srgbClr val="7C9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399" y="3276599"/>
              <a:ext cx="762000" cy="922019"/>
            </a:xfrm>
            <a:custGeom>
              <a:avLst/>
              <a:gdLst/>
              <a:ahLst/>
              <a:cxnLst/>
              <a:rect l="l" t="t" r="r" b="b"/>
              <a:pathLst>
                <a:path w="762000" h="922020">
                  <a:moveTo>
                    <a:pt x="761428" y="0"/>
                  </a:moveTo>
                  <a:lnTo>
                    <a:pt x="717473" y="1397"/>
                  </a:lnTo>
                  <a:lnTo>
                    <a:pt x="673671" y="5461"/>
                  </a:lnTo>
                  <a:lnTo>
                    <a:pt x="627761" y="12826"/>
                  </a:lnTo>
                  <a:lnTo>
                    <a:pt x="582891" y="22987"/>
                  </a:lnTo>
                  <a:lnTo>
                    <a:pt x="539140" y="35813"/>
                  </a:lnTo>
                  <a:lnTo>
                    <a:pt x="496570" y="51435"/>
                  </a:lnTo>
                  <a:lnTo>
                    <a:pt x="455256" y="69469"/>
                  </a:lnTo>
                  <a:lnTo>
                    <a:pt x="415264" y="90042"/>
                  </a:lnTo>
                  <a:lnTo>
                    <a:pt x="376669" y="113029"/>
                  </a:lnTo>
                  <a:lnTo>
                    <a:pt x="339534" y="138302"/>
                  </a:lnTo>
                  <a:lnTo>
                    <a:pt x="303936" y="165608"/>
                  </a:lnTo>
                  <a:lnTo>
                    <a:pt x="269938" y="195072"/>
                  </a:lnTo>
                  <a:lnTo>
                    <a:pt x="237617" y="226567"/>
                  </a:lnTo>
                  <a:lnTo>
                    <a:pt x="207035" y="259969"/>
                  </a:lnTo>
                  <a:lnTo>
                    <a:pt x="178269" y="295021"/>
                  </a:lnTo>
                  <a:lnTo>
                    <a:pt x="151384" y="331850"/>
                  </a:lnTo>
                  <a:lnTo>
                    <a:pt x="126466" y="370331"/>
                  </a:lnTo>
                  <a:lnTo>
                    <a:pt x="103555" y="410210"/>
                  </a:lnTo>
                  <a:lnTo>
                    <a:pt x="82740" y="451612"/>
                  </a:lnTo>
                  <a:lnTo>
                    <a:pt x="64096" y="494283"/>
                  </a:lnTo>
                  <a:lnTo>
                    <a:pt x="47688" y="538099"/>
                  </a:lnTo>
                  <a:lnTo>
                    <a:pt x="33566" y="583183"/>
                  </a:lnTo>
                  <a:lnTo>
                    <a:pt x="21831" y="629157"/>
                  </a:lnTo>
                  <a:lnTo>
                    <a:pt x="12534" y="676148"/>
                  </a:lnTo>
                  <a:lnTo>
                    <a:pt x="5753" y="723900"/>
                  </a:lnTo>
                  <a:lnTo>
                    <a:pt x="1549" y="772413"/>
                  </a:lnTo>
                  <a:lnTo>
                    <a:pt x="0" y="821563"/>
                  </a:lnTo>
                  <a:lnTo>
                    <a:pt x="1168" y="871347"/>
                  </a:lnTo>
                  <a:lnTo>
                    <a:pt x="5143" y="921512"/>
                  </a:lnTo>
                  <a:lnTo>
                    <a:pt x="11823" y="871982"/>
                  </a:lnTo>
                  <a:lnTo>
                    <a:pt x="21107" y="823594"/>
                  </a:lnTo>
                  <a:lnTo>
                    <a:pt x="32918" y="776351"/>
                  </a:lnTo>
                  <a:lnTo>
                    <a:pt x="47180" y="730250"/>
                  </a:lnTo>
                  <a:lnTo>
                    <a:pt x="63792" y="685419"/>
                  </a:lnTo>
                  <a:lnTo>
                    <a:pt x="82677" y="642112"/>
                  </a:lnTo>
                  <a:lnTo>
                    <a:pt x="103759" y="600201"/>
                  </a:lnTo>
                  <a:lnTo>
                    <a:pt x="126936" y="559943"/>
                  </a:lnTo>
                  <a:lnTo>
                    <a:pt x="152146" y="521207"/>
                  </a:lnTo>
                  <a:lnTo>
                    <a:pt x="179273" y="484124"/>
                  </a:lnTo>
                  <a:lnTo>
                    <a:pt x="208267" y="448944"/>
                  </a:lnTo>
                  <a:lnTo>
                    <a:pt x="239026" y="415670"/>
                  </a:lnTo>
                  <a:lnTo>
                    <a:pt x="271462" y="384301"/>
                  </a:lnTo>
                  <a:lnTo>
                    <a:pt x="305511" y="354964"/>
                  </a:lnTo>
                  <a:lnTo>
                    <a:pt x="341058" y="327787"/>
                  </a:lnTo>
                  <a:lnTo>
                    <a:pt x="378053" y="302767"/>
                  </a:lnTo>
                  <a:lnTo>
                    <a:pt x="416382" y="280162"/>
                  </a:lnTo>
                  <a:lnTo>
                    <a:pt x="455980" y="259714"/>
                  </a:lnTo>
                  <a:lnTo>
                    <a:pt x="496760" y="241935"/>
                  </a:lnTo>
                  <a:lnTo>
                    <a:pt x="538619" y="226567"/>
                  </a:lnTo>
                  <a:lnTo>
                    <a:pt x="581507" y="213740"/>
                  </a:lnTo>
                  <a:lnTo>
                    <a:pt x="625309" y="203708"/>
                  </a:lnTo>
                  <a:lnTo>
                    <a:pt x="669950" y="196469"/>
                  </a:lnTo>
                  <a:lnTo>
                    <a:pt x="715352" y="192024"/>
                  </a:lnTo>
                  <a:lnTo>
                    <a:pt x="761428" y="190500"/>
                  </a:lnTo>
                  <a:lnTo>
                    <a:pt x="761428" y="0"/>
                  </a:lnTo>
                  <a:close/>
                </a:path>
              </a:pathLst>
            </a:custGeom>
            <a:solidFill>
              <a:srgbClr val="637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161" y="3277361"/>
              <a:ext cx="762000" cy="1912620"/>
            </a:xfrm>
            <a:custGeom>
              <a:avLst/>
              <a:gdLst/>
              <a:ahLst/>
              <a:cxnLst/>
              <a:rect l="l" t="t" r="r" b="b"/>
              <a:pathLst>
                <a:path w="762000" h="1912620">
                  <a:moveTo>
                    <a:pt x="0" y="826262"/>
                  </a:moveTo>
                  <a:lnTo>
                    <a:pt x="1447" y="877315"/>
                  </a:lnTo>
                  <a:lnTo>
                    <a:pt x="5727" y="927735"/>
                  </a:lnTo>
                  <a:lnTo>
                    <a:pt x="12776" y="977264"/>
                  </a:lnTo>
                  <a:lnTo>
                    <a:pt x="22504" y="1025906"/>
                  </a:lnTo>
                  <a:lnTo>
                    <a:pt x="34848" y="1073531"/>
                  </a:lnTo>
                  <a:lnTo>
                    <a:pt x="49745" y="1120139"/>
                  </a:lnTo>
                  <a:lnTo>
                    <a:pt x="67081" y="1165352"/>
                  </a:lnTo>
                  <a:lnTo>
                    <a:pt x="86817" y="1209420"/>
                  </a:lnTo>
                  <a:lnTo>
                    <a:pt x="108864" y="1251965"/>
                  </a:lnTo>
                  <a:lnTo>
                    <a:pt x="133146" y="1292987"/>
                  </a:lnTo>
                  <a:lnTo>
                    <a:pt x="159588" y="1332230"/>
                  </a:lnTo>
                  <a:lnTo>
                    <a:pt x="188112" y="1369821"/>
                  </a:lnTo>
                  <a:lnTo>
                    <a:pt x="218643" y="1405636"/>
                  </a:lnTo>
                  <a:lnTo>
                    <a:pt x="251117" y="1439418"/>
                  </a:lnTo>
                  <a:lnTo>
                    <a:pt x="285445" y="1471168"/>
                  </a:lnTo>
                  <a:lnTo>
                    <a:pt x="321564" y="1500632"/>
                  </a:lnTo>
                  <a:lnTo>
                    <a:pt x="359384" y="1527937"/>
                  </a:lnTo>
                  <a:lnTo>
                    <a:pt x="398843" y="1552829"/>
                  </a:lnTo>
                  <a:lnTo>
                    <a:pt x="439864" y="1575181"/>
                  </a:lnTo>
                  <a:lnTo>
                    <a:pt x="482358" y="1594993"/>
                  </a:lnTo>
                  <a:lnTo>
                    <a:pt x="526262" y="1612011"/>
                  </a:lnTo>
                  <a:lnTo>
                    <a:pt x="571500" y="1626362"/>
                  </a:lnTo>
                  <a:lnTo>
                    <a:pt x="571500" y="1531112"/>
                  </a:lnTo>
                  <a:lnTo>
                    <a:pt x="762000" y="1747774"/>
                  </a:lnTo>
                  <a:lnTo>
                    <a:pt x="571500" y="1912112"/>
                  </a:lnTo>
                  <a:lnTo>
                    <a:pt x="571500" y="1816862"/>
                  </a:lnTo>
                  <a:lnTo>
                    <a:pt x="526262" y="1802511"/>
                  </a:lnTo>
                  <a:lnTo>
                    <a:pt x="482358" y="1785493"/>
                  </a:lnTo>
                  <a:lnTo>
                    <a:pt x="439864" y="1765681"/>
                  </a:lnTo>
                  <a:lnTo>
                    <a:pt x="398843" y="1743329"/>
                  </a:lnTo>
                  <a:lnTo>
                    <a:pt x="359384" y="1718437"/>
                  </a:lnTo>
                  <a:lnTo>
                    <a:pt x="321564" y="1691132"/>
                  </a:lnTo>
                  <a:lnTo>
                    <a:pt x="285445" y="1661668"/>
                  </a:lnTo>
                  <a:lnTo>
                    <a:pt x="251117" y="1629918"/>
                  </a:lnTo>
                  <a:lnTo>
                    <a:pt x="218643" y="1596136"/>
                  </a:lnTo>
                  <a:lnTo>
                    <a:pt x="188112" y="1560321"/>
                  </a:lnTo>
                  <a:lnTo>
                    <a:pt x="159588" y="1522730"/>
                  </a:lnTo>
                  <a:lnTo>
                    <a:pt x="133146" y="1483487"/>
                  </a:lnTo>
                  <a:lnTo>
                    <a:pt x="108864" y="1442465"/>
                  </a:lnTo>
                  <a:lnTo>
                    <a:pt x="86817" y="1399920"/>
                  </a:lnTo>
                  <a:lnTo>
                    <a:pt x="67081" y="1355852"/>
                  </a:lnTo>
                  <a:lnTo>
                    <a:pt x="49745" y="1310639"/>
                  </a:lnTo>
                  <a:lnTo>
                    <a:pt x="34848" y="1264031"/>
                  </a:lnTo>
                  <a:lnTo>
                    <a:pt x="22504" y="1216406"/>
                  </a:lnTo>
                  <a:lnTo>
                    <a:pt x="12776" y="1167764"/>
                  </a:lnTo>
                  <a:lnTo>
                    <a:pt x="5727" y="1118235"/>
                  </a:lnTo>
                  <a:lnTo>
                    <a:pt x="1447" y="1067815"/>
                  </a:lnTo>
                  <a:lnTo>
                    <a:pt x="0" y="1016762"/>
                  </a:lnTo>
                  <a:lnTo>
                    <a:pt x="0" y="826262"/>
                  </a:lnTo>
                  <a:lnTo>
                    <a:pt x="1384" y="775969"/>
                  </a:lnTo>
                  <a:lnTo>
                    <a:pt x="5511" y="726439"/>
                  </a:lnTo>
                  <a:lnTo>
                    <a:pt x="12280" y="677799"/>
                  </a:lnTo>
                  <a:lnTo>
                    <a:pt x="21615" y="630046"/>
                  </a:lnTo>
                  <a:lnTo>
                    <a:pt x="33439" y="583438"/>
                  </a:lnTo>
                  <a:lnTo>
                    <a:pt x="47675" y="537971"/>
                  </a:lnTo>
                  <a:lnTo>
                    <a:pt x="64236" y="493649"/>
                  </a:lnTo>
                  <a:lnTo>
                    <a:pt x="83045" y="450723"/>
                  </a:lnTo>
                  <a:lnTo>
                    <a:pt x="104038" y="409194"/>
                  </a:lnTo>
                  <a:lnTo>
                    <a:pt x="127114" y="369188"/>
                  </a:lnTo>
                  <a:lnTo>
                    <a:pt x="152196" y="330707"/>
                  </a:lnTo>
                  <a:lnTo>
                    <a:pt x="179209" y="293877"/>
                  </a:lnTo>
                  <a:lnTo>
                    <a:pt x="208076" y="258825"/>
                  </a:lnTo>
                  <a:lnTo>
                    <a:pt x="238721" y="225678"/>
                  </a:lnTo>
                  <a:lnTo>
                    <a:pt x="271056" y="194310"/>
                  </a:lnTo>
                  <a:lnTo>
                    <a:pt x="305003" y="164973"/>
                  </a:lnTo>
                  <a:lnTo>
                    <a:pt x="340474" y="137795"/>
                  </a:lnTo>
                  <a:lnTo>
                    <a:pt x="377405" y="112775"/>
                  </a:lnTo>
                  <a:lnTo>
                    <a:pt x="415709" y="90042"/>
                  </a:lnTo>
                  <a:lnTo>
                    <a:pt x="455307" y="69596"/>
                  </a:lnTo>
                  <a:lnTo>
                    <a:pt x="496112" y="51688"/>
                  </a:lnTo>
                  <a:lnTo>
                    <a:pt x="538060" y="36322"/>
                  </a:lnTo>
                  <a:lnTo>
                    <a:pt x="581050" y="23495"/>
                  </a:lnTo>
                  <a:lnTo>
                    <a:pt x="625030" y="13335"/>
                  </a:lnTo>
                  <a:lnTo>
                    <a:pt x="669899" y="5968"/>
                  </a:lnTo>
                  <a:lnTo>
                    <a:pt x="715581" y="1524"/>
                  </a:lnTo>
                  <a:lnTo>
                    <a:pt x="762000" y="0"/>
                  </a:lnTo>
                  <a:lnTo>
                    <a:pt x="762000" y="190500"/>
                  </a:lnTo>
                  <a:lnTo>
                    <a:pt x="715886" y="192024"/>
                  </a:lnTo>
                  <a:lnTo>
                    <a:pt x="670445" y="196468"/>
                  </a:lnTo>
                  <a:lnTo>
                    <a:pt x="625767" y="203708"/>
                  </a:lnTo>
                  <a:lnTo>
                    <a:pt x="581926" y="213740"/>
                  </a:lnTo>
                  <a:lnTo>
                    <a:pt x="539013" y="226567"/>
                  </a:lnTo>
                  <a:lnTo>
                    <a:pt x="497103" y="241935"/>
                  </a:lnTo>
                  <a:lnTo>
                    <a:pt x="456298" y="259714"/>
                  </a:lnTo>
                  <a:lnTo>
                    <a:pt x="416661" y="280162"/>
                  </a:lnTo>
                  <a:lnTo>
                    <a:pt x="378307" y="302767"/>
                  </a:lnTo>
                  <a:lnTo>
                    <a:pt x="341287" y="327787"/>
                  </a:lnTo>
                  <a:lnTo>
                    <a:pt x="305701" y="354964"/>
                  </a:lnTo>
                  <a:lnTo>
                    <a:pt x="271627" y="384301"/>
                  </a:lnTo>
                  <a:lnTo>
                    <a:pt x="239166" y="415670"/>
                  </a:lnTo>
                  <a:lnTo>
                    <a:pt x="208381" y="448944"/>
                  </a:lnTo>
                  <a:lnTo>
                    <a:pt x="179362" y="484124"/>
                  </a:lnTo>
                  <a:lnTo>
                    <a:pt x="152209" y="521207"/>
                  </a:lnTo>
                  <a:lnTo>
                    <a:pt x="126987" y="559943"/>
                  </a:lnTo>
                  <a:lnTo>
                    <a:pt x="103784" y="600201"/>
                  </a:lnTo>
                  <a:lnTo>
                    <a:pt x="82689" y="642112"/>
                  </a:lnTo>
                  <a:lnTo>
                    <a:pt x="63779" y="685419"/>
                  </a:lnTo>
                  <a:lnTo>
                    <a:pt x="47155" y="730250"/>
                  </a:lnTo>
                  <a:lnTo>
                    <a:pt x="32893" y="776351"/>
                  </a:lnTo>
                  <a:lnTo>
                    <a:pt x="21056" y="823594"/>
                  </a:lnTo>
                  <a:lnTo>
                    <a:pt x="11760" y="871982"/>
                  </a:lnTo>
                  <a:lnTo>
                    <a:pt x="5080" y="921512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505004"/>
            <a:ext cx="893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800" b="1" spc="25" dirty="0">
                <a:solidFill>
                  <a:srgbClr val="000000"/>
                </a:solidFill>
                <a:latin typeface="Arial"/>
                <a:cs typeface="Arial"/>
              </a:rPr>
              <a:t>Root </a:t>
            </a:r>
            <a:r>
              <a:rPr sz="2800" b="1" spc="35" dirty="0">
                <a:solidFill>
                  <a:srgbClr val="000000"/>
                </a:solidFill>
                <a:latin typeface="Arial"/>
                <a:cs typeface="Arial"/>
              </a:rPr>
              <a:t>Causes </a:t>
            </a:r>
            <a:r>
              <a:rPr sz="2800" b="1" spc="1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800" b="1" spc="35" dirty="0">
                <a:solidFill>
                  <a:srgbClr val="000000"/>
                </a:solidFill>
                <a:latin typeface="Arial"/>
                <a:cs typeface="Arial"/>
              </a:rPr>
              <a:t>Project Success </a:t>
            </a:r>
            <a:r>
              <a:rPr sz="2800" b="1" spc="2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800" b="1" spc="6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 spc="40" dirty="0" smtClean="0">
                <a:solidFill>
                  <a:srgbClr val="000000"/>
                </a:solidFill>
                <a:latin typeface="Arial"/>
                <a:cs typeface="Arial"/>
              </a:rPr>
              <a:t>Failure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8081" y="1969135"/>
            <a:ext cx="424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latin typeface="Arial"/>
                <a:cs typeface="Arial"/>
              </a:rPr>
              <a:t>ci</a:t>
            </a:r>
            <a:r>
              <a:rPr sz="1600" spc="-65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1587245"/>
            <a:ext cx="74663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30" dirty="0">
                <a:latin typeface="Arial"/>
                <a:cs typeface="Arial"/>
              </a:rPr>
              <a:t>Thereafter, the data </a:t>
            </a:r>
            <a:r>
              <a:rPr sz="2000" spc="40" dirty="0">
                <a:latin typeface="Arial"/>
                <a:cs typeface="Arial"/>
              </a:rPr>
              <a:t>diverges </a:t>
            </a:r>
            <a:r>
              <a:rPr sz="2000" spc="20" dirty="0">
                <a:latin typeface="Arial"/>
                <a:cs typeface="Arial"/>
              </a:rPr>
              <a:t>rapidly. </a:t>
            </a:r>
            <a:r>
              <a:rPr sz="2000" spc="25" dirty="0">
                <a:latin typeface="Arial"/>
                <a:cs typeface="Arial"/>
              </a:rPr>
              <a:t>Of </a:t>
            </a:r>
            <a:r>
              <a:rPr sz="2000" spc="40" dirty="0">
                <a:latin typeface="Arial"/>
                <a:cs typeface="Arial"/>
              </a:rPr>
              <a:t>course, </a:t>
            </a:r>
            <a:r>
              <a:rPr sz="2000" spc="30" dirty="0">
                <a:latin typeface="Arial"/>
                <a:cs typeface="Arial"/>
              </a:rPr>
              <a:t>your </a:t>
            </a:r>
            <a:r>
              <a:rPr sz="2000" spc="40" dirty="0">
                <a:latin typeface="Arial"/>
                <a:cs typeface="Arial"/>
              </a:rPr>
              <a:t>project  </a:t>
            </a:r>
            <a:r>
              <a:rPr sz="2000" spc="35" dirty="0">
                <a:latin typeface="Arial"/>
                <a:cs typeface="Arial"/>
              </a:rPr>
              <a:t>could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fail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395" y="2265425"/>
            <a:ext cx="1969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7C95AC"/>
              </a:buClr>
              <a:buSzPct val="68750"/>
              <a:buFont typeface="Wingdings"/>
              <a:buChar char=""/>
              <a:tabLst>
                <a:tab pos="286385" algn="l"/>
                <a:tab pos="287020" algn="l"/>
                <a:tab pos="1387475" algn="l"/>
                <a:tab pos="1717675" algn="l"/>
              </a:tabLst>
            </a:pPr>
            <a:r>
              <a:rPr sz="1600" spc="40" dirty="0">
                <a:latin typeface="Arial"/>
                <a:cs typeface="Arial"/>
              </a:rPr>
              <a:t>be</a:t>
            </a:r>
            <a:r>
              <a:rPr sz="1600" spc="45" dirty="0">
                <a:latin typeface="Arial"/>
                <a:cs typeface="Arial"/>
              </a:rPr>
              <a:t>c</a:t>
            </a:r>
            <a:r>
              <a:rPr sz="1600" spc="40" dirty="0">
                <a:latin typeface="Arial"/>
                <a:cs typeface="Arial"/>
              </a:rPr>
              <a:t>au</a:t>
            </a:r>
            <a:r>
              <a:rPr sz="1600" spc="4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0" dirty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0" y="2265425"/>
            <a:ext cx="4134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6015" algn="l"/>
                <a:tab pos="2212975" algn="l"/>
                <a:tab pos="3246755" algn="l"/>
                <a:tab pos="3929379" algn="l"/>
              </a:tabLst>
            </a:pPr>
            <a:r>
              <a:rPr sz="1600" spc="40" dirty="0">
                <a:latin typeface="Arial"/>
                <a:cs typeface="Arial"/>
              </a:rPr>
              <a:t>un</a:t>
            </a: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40" dirty="0">
                <a:latin typeface="Arial"/>
                <a:cs typeface="Arial"/>
              </a:rPr>
              <a:t>ea</a:t>
            </a:r>
            <a:r>
              <a:rPr sz="1600" spc="45" dirty="0">
                <a:latin typeface="Arial"/>
                <a:cs typeface="Arial"/>
              </a:rPr>
              <a:t>lis</a:t>
            </a:r>
            <a:r>
              <a:rPr sz="1600" spc="40" dirty="0">
                <a:latin typeface="Arial"/>
                <a:cs typeface="Arial"/>
              </a:rPr>
              <a:t>t</a:t>
            </a:r>
            <a:r>
              <a:rPr sz="1600" spc="4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5" dirty="0">
                <a:latin typeface="Arial"/>
                <a:cs typeface="Arial"/>
              </a:rPr>
              <a:t>sc</a:t>
            </a:r>
            <a:r>
              <a:rPr sz="1600" spc="40" dirty="0">
                <a:latin typeface="Arial"/>
                <a:cs typeface="Arial"/>
              </a:rPr>
              <a:t>hedu</a:t>
            </a:r>
            <a:r>
              <a:rPr sz="1600" spc="4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t</a:t>
            </a:r>
            <a:r>
              <a:rPr sz="1600" spc="45" dirty="0">
                <a:latin typeface="Arial"/>
                <a:cs typeface="Arial"/>
              </a:rPr>
              <a:t>im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40" dirty="0">
                <a:latin typeface="Arial"/>
                <a:cs typeface="Arial"/>
              </a:rPr>
              <a:t>f</a:t>
            </a: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40" dirty="0">
                <a:latin typeface="Arial"/>
                <a:cs typeface="Arial"/>
              </a:rPr>
              <a:t>am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35" dirty="0">
                <a:latin typeface="Arial"/>
                <a:cs typeface="Arial"/>
              </a:rPr>
              <a:t>(4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395" y="2407389"/>
            <a:ext cx="5323840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65"/>
              </a:spcBef>
              <a:tabLst>
                <a:tab pos="2604770" algn="l"/>
              </a:tabLst>
            </a:pPr>
            <a:r>
              <a:rPr sz="1600" spc="35" dirty="0">
                <a:latin typeface="Arial"/>
                <a:cs typeface="Arial"/>
              </a:rPr>
              <a:t>percent  </a:t>
            </a:r>
            <a:r>
              <a:rPr sz="1600" spc="20" dirty="0">
                <a:latin typeface="Arial"/>
                <a:cs typeface="Arial"/>
              </a:rPr>
              <a:t>of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projects	this),</a:t>
            </a:r>
            <a:endParaRPr sz="1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7C95AC"/>
              </a:buClr>
              <a:buSzPct val="68750"/>
              <a:buFont typeface="Wingdings"/>
              <a:buChar char=""/>
              <a:tabLst>
                <a:tab pos="286385" algn="l"/>
                <a:tab pos="287020" algn="l"/>
                <a:tab pos="2652395" algn="l"/>
                <a:tab pos="4206875" algn="l"/>
              </a:tabLst>
            </a:pPr>
            <a:r>
              <a:rPr sz="1600" spc="35" dirty="0">
                <a:latin typeface="Arial"/>
                <a:cs typeface="Arial"/>
              </a:rPr>
              <a:t>inadequate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staffing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and	</a:t>
            </a:r>
            <a:r>
              <a:rPr sz="1600" spc="35" dirty="0">
                <a:latin typeface="Arial"/>
                <a:cs typeface="Arial"/>
              </a:rPr>
              <a:t>resources	</a:t>
            </a:r>
            <a:r>
              <a:rPr sz="1600" spc="15" dirty="0">
                <a:latin typeface="Arial"/>
                <a:cs typeface="Arial"/>
              </a:rPr>
              <a:t>(6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percent),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635" y="3140902"/>
            <a:ext cx="8150859" cy="12928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652780" indent="-274955" algn="just">
              <a:lnSpc>
                <a:spcPct val="100000"/>
              </a:lnSpc>
              <a:spcBef>
                <a:spcPts val="894"/>
              </a:spcBef>
              <a:buClr>
                <a:srgbClr val="7C95AC"/>
              </a:buClr>
              <a:buSzPct val="68750"/>
              <a:buFont typeface="Wingdings"/>
              <a:buChar char=""/>
              <a:tabLst>
                <a:tab pos="652780" algn="l"/>
              </a:tabLst>
            </a:pPr>
            <a:r>
              <a:rPr sz="1600" spc="35" dirty="0">
                <a:latin typeface="Arial"/>
                <a:cs typeface="Arial"/>
              </a:rPr>
              <a:t>inadequate technology </a:t>
            </a:r>
            <a:r>
              <a:rPr sz="1600" spc="40" dirty="0">
                <a:latin typeface="Arial"/>
                <a:cs typeface="Arial"/>
              </a:rPr>
              <a:t>skills </a:t>
            </a:r>
            <a:r>
              <a:rPr sz="1600" spc="15" dirty="0">
                <a:latin typeface="Arial"/>
                <a:cs typeface="Arial"/>
              </a:rPr>
              <a:t>(7 </a:t>
            </a:r>
            <a:r>
              <a:rPr sz="1600" spc="35" dirty="0">
                <a:latin typeface="Arial"/>
                <a:cs typeface="Arial"/>
              </a:rPr>
              <a:t>percent),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or </a:t>
            </a:r>
            <a:r>
              <a:rPr sz="1600" spc="35" dirty="0">
                <a:latin typeface="Arial"/>
                <a:cs typeface="Arial"/>
              </a:rPr>
              <a:t>various </a:t>
            </a:r>
            <a:r>
              <a:rPr sz="1600" spc="30" dirty="0">
                <a:latin typeface="Arial"/>
                <a:cs typeface="Arial"/>
              </a:rPr>
              <a:t>other </a:t>
            </a:r>
            <a:r>
              <a:rPr sz="1600" spc="35" dirty="0">
                <a:latin typeface="Arial"/>
                <a:cs typeface="Arial"/>
              </a:rPr>
              <a:t>reasons.</a:t>
            </a:r>
            <a:endParaRPr sz="1600">
              <a:latin typeface="Arial"/>
              <a:cs typeface="Arial"/>
            </a:endParaRPr>
          </a:p>
          <a:p>
            <a:pPr marL="332740" marR="5080" indent="-320040" algn="just">
              <a:lnSpc>
                <a:spcPts val="2100"/>
              </a:lnSpc>
              <a:spcBef>
                <a:spcPts val="1019"/>
              </a:spcBef>
              <a:buClr>
                <a:srgbClr val="CC8E5F"/>
              </a:buClr>
              <a:buSzPct val="58333"/>
              <a:buFont typeface="Wingdings"/>
              <a:buChar char=""/>
              <a:tabLst>
                <a:tab pos="332740" algn="l"/>
              </a:tabLst>
            </a:pPr>
            <a:r>
              <a:rPr sz="1800" spc="30" dirty="0">
                <a:latin typeface="Arial"/>
                <a:cs typeface="Arial"/>
              </a:rPr>
              <a:t>The </a:t>
            </a:r>
            <a:r>
              <a:rPr sz="1800" spc="35" dirty="0">
                <a:latin typeface="Arial"/>
                <a:cs typeface="Arial"/>
              </a:rPr>
              <a:t>survey shows that </a:t>
            </a:r>
            <a:r>
              <a:rPr sz="1800" spc="20" dirty="0">
                <a:latin typeface="Arial"/>
                <a:cs typeface="Arial"/>
              </a:rPr>
              <a:t>at </a:t>
            </a:r>
            <a:r>
              <a:rPr sz="1800" spc="30" dirty="0">
                <a:latin typeface="Arial"/>
                <a:cs typeface="Arial"/>
              </a:rPr>
              <a:t>least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third 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development projects 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run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into  trouble</a:t>
            </a:r>
            <a:r>
              <a:rPr sz="1800" spc="5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reasons that 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directly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related 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requirements gathering, 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requirements documentation, 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r>
              <a:rPr sz="1800" spc="5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management.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5600" y="4582667"/>
            <a:ext cx="3429000" cy="2275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04" y="1261998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53082"/>
            <a:ext cx="1391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35" dirty="0">
                <a:latin typeface="Arial"/>
                <a:cs typeface="Arial"/>
              </a:rPr>
              <a:t>Although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885" y="1553082"/>
            <a:ext cx="2015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11505" algn="l"/>
                <a:tab pos="1777364" algn="l"/>
              </a:tabLst>
            </a:pPr>
            <a:r>
              <a:rPr sz="2000" spc="40" dirty="0">
                <a:latin typeface="Arial"/>
                <a:cs typeface="Arial"/>
              </a:rPr>
              <a:t>t</a:t>
            </a:r>
            <a:r>
              <a:rPr sz="2000" spc="50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40" dirty="0">
                <a:latin typeface="Arial"/>
                <a:cs typeface="Arial"/>
              </a:rPr>
              <a:t>m</a:t>
            </a:r>
            <a:r>
              <a:rPr sz="2000" spc="45" dirty="0">
                <a:latin typeface="Arial"/>
                <a:cs typeface="Arial"/>
              </a:rPr>
              <a:t>ajo</a:t>
            </a:r>
            <a:r>
              <a:rPr sz="2000" spc="50" dirty="0">
                <a:latin typeface="Arial"/>
                <a:cs typeface="Arial"/>
              </a:rPr>
              <a:t>r</a:t>
            </a:r>
            <a:r>
              <a:rPr sz="2000" spc="45" dirty="0">
                <a:latin typeface="Arial"/>
                <a:cs typeface="Arial"/>
              </a:rPr>
              <a:t>i</a:t>
            </a:r>
            <a:r>
              <a:rPr sz="2000" spc="4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	</a:t>
            </a:r>
            <a:r>
              <a:rPr sz="2000" spc="45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2290" y="1553082"/>
            <a:ext cx="4335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7925" algn="l"/>
                <a:tab pos="1699260" algn="l"/>
                <a:tab pos="2573020" algn="l"/>
                <a:tab pos="3023870" algn="l"/>
              </a:tabLst>
            </a:pPr>
            <a:r>
              <a:rPr sz="2000" spc="45" dirty="0">
                <a:latin typeface="Arial"/>
                <a:cs typeface="Arial"/>
              </a:rPr>
              <a:t>p</a:t>
            </a:r>
            <a:r>
              <a:rPr sz="2000" spc="50" dirty="0">
                <a:latin typeface="Arial"/>
                <a:cs typeface="Arial"/>
              </a:rPr>
              <a:t>r</a:t>
            </a:r>
            <a:r>
              <a:rPr sz="2000" spc="45" dirty="0">
                <a:latin typeface="Arial"/>
                <a:cs typeface="Arial"/>
              </a:rPr>
              <a:t>oje</a:t>
            </a:r>
            <a:r>
              <a:rPr sz="2000" spc="50" dirty="0">
                <a:latin typeface="Arial"/>
                <a:cs typeface="Arial"/>
              </a:rPr>
              <a:t>c</a:t>
            </a:r>
            <a:r>
              <a:rPr sz="2000" spc="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	</a:t>
            </a:r>
            <a:r>
              <a:rPr sz="2000" spc="4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50" dirty="0">
                <a:latin typeface="Arial"/>
                <a:cs typeface="Arial"/>
              </a:rPr>
              <a:t>see</a:t>
            </a:r>
            <a:r>
              <a:rPr sz="2000" dirty="0">
                <a:latin typeface="Arial"/>
                <a:cs typeface="Arial"/>
              </a:rPr>
              <a:t>m	</a:t>
            </a:r>
            <a:r>
              <a:rPr sz="2000" spc="4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45" dirty="0">
                <a:latin typeface="Arial"/>
                <a:cs typeface="Arial"/>
              </a:rPr>
              <a:t>e</a:t>
            </a:r>
            <a:r>
              <a:rPr sz="2000" spc="40" dirty="0">
                <a:latin typeface="Arial"/>
                <a:cs typeface="Arial"/>
              </a:rPr>
              <a:t>x</a:t>
            </a:r>
            <a:r>
              <a:rPr sz="2000" spc="45" dirty="0">
                <a:latin typeface="Arial"/>
                <a:cs typeface="Arial"/>
              </a:rPr>
              <a:t>pe</a:t>
            </a:r>
            <a:r>
              <a:rPr sz="2000" spc="50" dirty="0">
                <a:latin typeface="Arial"/>
                <a:cs typeface="Arial"/>
              </a:rPr>
              <a:t>r</a:t>
            </a:r>
            <a:r>
              <a:rPr sz="2000" spc="45" dirty="0">
                <a:latin typeface="Arial"/>
                <a:cs typeface="Arial"/>
              </a:rPr>
              <a:t>i</a:t>
            </a:r>
            <a:r>
              <a:rPr sz="2000" spc="35" dirty="0">
                <a:latin typeface="Arial"/>
                <a:cs typeface="Arial"/>
              </a:rPr>
              <a:t>e</a:t>
            </a:r>
            <a:r>
              <a:rPr sz="2000" spc="45" dirty="0">
                <a:latin typeface="Arial"/>
                <a:cs typeface="Arial"/>
              </a:rPr>
              <a:t>n</a:t>
            </a:r>
            <a:r>
              <a:rPr sz="2000" spc="5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675" y="1793875"/>
            <a:ext cx="3282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62810" algn="l"/>
              </a:tabLst>
            </a:pPr>
            <a:r>
              <a:rPr sz="2000" spc="50" dirty="0">
                <a:latin typeface="Arial"/>
                <a:cs typeface="Arial"/>
              </a:rPr>
              <a:t>sc</a:t>
            </a:r>
            <a:r>
              <a:rPr sz="2000" spc="45" dirty="0">
                <a:latin typeface="Arial"/>
                <a:cs typeface="Arial"/>
              </a:rPr>
              <a:t>he</a:t>
            </a:r>
            <a:r>
              <a:rPr sz="2000" spc="35" dirty="0">
                <a:latin typeface="Arial"/>
                <a:cs typeface="Arial"/>
              </a:rPr>
              <a:t>d</a:t>
            </a:r>
            <a:r>
              <a:rPr sz="2000" spc="45" dirty="0">
                <a:latin typeface="Arial"/>
                <a:cs typeface="Arial"/>
              </a:rPr>
              <a:t>ule</a:t>
            </a:r>
            <a:r>
              <a:rPr sz="2000" spc="40" dirty="0">
                <a:latin typeface="Arial"/>
                <a:cs typeface="Arial"/>
              </a:rPr>
              <a:t>/</a:t>
            </a:r>
            <a:r>
              <a:rPr sz="2000" spc="45" dirty="0">
                <a:latin typeface="Arial"/>
                <a:cs typeface="Arial"/>
              </a:rPr>
              <a:t>budge</a:t>
            </a:r>
            <a:r>
              <a:rPr sz="2000" dirty="0">
                <a:latin typeface="Arial"/>
                <a:cs typeface="Arial"/>
              </a:rPr>
              <a:t>t	</a:t>
            </a:r>
            <a:r>
              <a:rPr sz="2000" spc="45" dirty="0">
                <a:latin typeface="Arial"/>
                <a:cs typeface="Arial"/>
              </a:rPr>
              <a:t>o</a:t>
            </a:r>
            <a:r>
              <a:rPr sz="2000" spc="40" dirty="0">
                <a:latin typeface="Arial"/>
                <a:cs typeface="Arial"/>
              </a:rPr>
              <a:t>v</a:t>
            </a:r>
            <a:r>
              <a:rPr sz="2000" spc="45" dirty="0">
                <a:latin typeface="Arial"/>
                <a:cs typeface="Arial"/>
              </a:rPr>
              <a:t>e</a:t>
            </a:r>
            <a:r>
              <a:rPr sz="2000" spc="35" dirty="0">
                <a:latin typeface="Arial"/>
                <a:cs typeface="Arial"/>
              </a:rPr>
              <a:t>r</a:t>
            </a:r>
            <a:r>
              <a:rPr sz="2000" spc="50" dirty="0">
                <a:latin typeface="Arial"/>
                <a:cs typeface="Arial"/>
              </a:rPr>
              <a:t>r</a:t>
            </a:r>
            <a:r>
              <a:rPr sz="2000" spc="35" dirty="0">
                <a:latin typeface="Arial"/>
                <a:cs typeface="Arial"/>
              </a:rPr>
              <a:t>u</a:t>
            </a:r>
            <a:r>
              <a:rPr sz="2000" spc="45" dirty="0">
                <a:latin typeface="Arial"/>
                <a:cs typeface="Arial"/>
              </a:rPr>
              <a:t>n</a:t>
            </a:r>
            <a:r>
              <a:rPr sz="2000" spc="5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1141" y="1793875"/>
            <a:ext cx="4378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3405" algn="l"/>
                <a:tab pos="1802764" algn="l"/>
                <a:tab pos="2729865" algn="l"/>
                <a:tab pos="3587750" algn="l"/>
                <a:tab pos="4224020" algn="l"/>
              </a:tabLst>
            </a:pPr>
            <a:r>
              <a:rPr sz="2000" spc="40" dirty="0">
                <a:latin typeface="Arial"/>
                <a:cs typeface="Arial"/>
              </a:rPr>
              <a:t>t</a:t>
            </a:r>
            <a:r>
              <a:rPr sz="2000" spc="4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40" dirty="0">
                <a:latin typeface="Arial"/>
                <a:cs typeface="Arial"/>
              </a:rPr>
              <a:t>St</a:t>
            </a:r>
            <a:r>
              <a:rPr sz="2000" spc="45" dirty="0">
                <a:latin typeface="Arial"/>
                <a:cs typeface="Arial"/>
              </a:rPr>
              <a:t>andi</a:t>
            </a:r>
            <a:r>
              <a:rPr sz="2000" spc="5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	</a:t>
            </a:r>
            <a:r>
              <a:rPr sz="2000" spc="35" dirty="0">
                <a:latin typeface="Arial"/>
                <a:cs typeface="Arial"/>
              </a:rPr>
              <a:t>G</a:t>
            </a:r>
            <a:r>
              <a:rPr sz="2000" spc="50" dirty="0">
                <a:latin typeface="Arial"/>
                <a:cs typeface="Arial"/>
              </a:rPr>
              <a:t>ro</a:t>
            </a:r>
            <a:r>
              <a:rPr sz="2000" spc="3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	</a:t>
            </a:r>
            <a:r>
              <a:rPr sz="2000" spc="40" dirty="0">
                <a:latin typeface="Arial"/>
                <a:cs typeface="Arial"/>
              </a:rPr>
              <a:t>f</a:t>
            </a:r>
            <a:r>
              <a:rPr sz="2000" spc="45" dirty="0">
                <a:latin typeface="Arial"/>
                <a:cs typeface="Arial"/>
              </a:rPr>
              <a:t>oun</a:t>
            </a:r>
            <a:r>
              <a:rPr sz="2000" dirty="0">
                <a:latin typeface="Arial"/>
                <a:cs typeface="Arial"/>
              </a:rPr>
              <a:t>d	</a:t>
            </a:r>
            <a:r>
              <a:rPr sz="2000" spc="25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h</a:t>
            </a:r>
            <a:r>
              <a:rPr sz="2000" spc="4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	9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635" y="2034667"/>
            <a:ext cx="8159115" cy="22263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32740" marR="5080" algn="just">
              <a:lnSpc>
                <a:spcPct val="78900"/>
              </a:lnSpc>
              <a:spcBef>
                <a:spcPts val="610"/>
              </a:spcBef>
            </a:pPr>
            <a:r>
              <a:rPr sz="2000" spc="40" dirty="0">
                <a:latin typeface="Arial"/>
                <a:cs typeface="Arial"/>
              </a:rPr>
              <a:t>percent </a:t>
            </a:r>
            <a:r>
              <a:rPr sz="2000" spc="20" dirty="0">
                <a:latin typeface="Arial"/>
                <a:cs typeface="Arial"/>
              </a:rPr>
              <a:t>of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40" dirty="0">
                <a:latin typeface="Arial"/>
                <a:cs typeface="Arial"/>
              </a:rPr>
              <a:t>projects </a:t>
            </a:r>
            <a:r>
              <a:rPr sz="2000" spc="20" dirty="0">
                <a:latin typeface="Arial"/>
                <a:cs typeface="Arial"/>
              </a:rPr>
              <a:t>in </a:t>
            </a:r>
            <a:r>
              <a:rPr sz="2000" spc="35" dirty="0">
                <a:latin typeface="Arial"/>
                <a:cs typeface="Arial"/>
              </a:rPr>
              <a:t>large </a:t>
            </a:r>
            <a:r>
              <a:rPr sz="2000" spc="40" dirty="0">
                <a:latin typeface="Arial"/>
                <a:cs typeface="Arial"/>
              </a:rPr>
              <a:t>companies </a:t>
            </a:r>
            <a:r>
              <a:rPr sz="2000" spc="35" dirty="0">
                <a:latin typeface="Arial"/>
                <a:cs typeface="Arial"/>
              </a:rPr>
              <a:t>were </a:t>
            </a:r>
            <a:r>
              <a:rPr sz="2000" spc="40" dirty="0">
                <a:latin typeface="Arial"/>
                <a:cs typeface="Arial"/>
              </a:rPr>
              <a:t>delivered </a:t>
            </a:r>
            <a:r>
              <a:rPr sz="2000" spc="45" dirty="0">
                <a:latin typeface="Arial"/>
                <a:cs typeface="Arial"/>
              </a:rPr>
              <a:t>on  </a:t>
            </a:r>
            <a:r>
              <a:rPr sz="2000" spc="30" dirty="0">
                <a:latin typeface="Arial"/>
                <a:cs typeface="Arial"/>
              </a:rPr>
              <a:t>time and </a:t>
            </a:r>
            <a:r>
              <a:rPr sz="2000" spc="20" dirty="0">
                <a:latin typeface="Arial"/>
                <a:cs typeface="Arial"/>
              </a:rPr>
              <a:t>on </a:t>
            </a:r>
            <a:r>
              <a:rPr sz="2000" spc="40" dirty="0">
                <a:latin typeface="Arial"/>
                <a:cs typeface="Arial"/>
              </a:rPr>
              <a:t>budget; </a:t>
            </a:r>
            <a:r>
              <a:rPr sz="2000" spc="25" dirty="0">
                <a:latin typeface="Arial"/>
                <a:cs typeface="Arial"/>
              </a:rPr>
              <a:t>16 </a:t>
            </a:r>
            <a:r>
              <a:rPr sz="2000" spc="35" dirty="0">
                <a:latin typeface="Arial"/>
                <a:cs typeface="Arial"/>
              </a:rPr>
              <a:t>percent </a:t>
            </a:r>
            <a:r>
              <a:rPr sz="2000" spc="25" dirty="0">
                <a:latin typeface="Arial"/>
                <a:cs typeface="Arial"/>
              </a:rPr>
              <a:t>of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35" dirty="0">
                <a:latin typeface="Arial"/>
                <a:cs typeface="Arial"/>
              </a:rPr>
              <a:t>projects </a:t>
            </a:r>
            <a:r>
              <a:rPr sz="2000" spc="20" dirty="0">
                <a:latin typeface="Arial"/>
                <a:cs typeface="Arial"/>
              </a:rPr>
              <a:t>in </a:t>
            </a:r>
            <a:r>
              <a:rPr sz="2000" spc="40" dirty="0">
                <a:latin typeface="Arial"/>
                <a:cs typeface="Arial"/>
              </a:rPr>
              <a:t>small  companies </a:t>
            </a:r>
            <a:r>
              <a:rPr sz="2000" spc="35" dirty="0">
                <a:latin typeface="Arial"/>
                <a:cs typeface="Arial"/>
              </a:rPr>
              <a:t>enjoyed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40" dirty="0">
                <a:latin typeface="Arial"/>
                <a:cs typeface="Arial"/>
              </a:rPr>
              <a:t>similar success. </a:t>
            </a:r>
            <a:r>
              <a:rPr sz="2000" spc="35" dirty="0">
                <a:latin typeface="Arial"/>
                <a:cs typeface="Arial"/>
              </a:rPr>
              <a:t>That </a:t>
            </a:r>
            <a:r>
              <a:rPr sz="2000" spc="40" dirty="0">
                <a:latin typeface="Arial"/>
                <a:cs typeface="Arial"/>
              </a:rPr>
              <a:t>leads </a:t>
            </a:r>
            <a:r>
              <a:rPr sz="2000" spc="20" dirty="0">
                <a:latin typeface="Arial"/>
                <a:cs typeface="Arial"/>
              </a:rPr>
              <a:t>to an </a:t>
            </a:r>
            <a:r>
              <a:rPr sz="2000" spc="40" dirty="0">
                <a:latin typeface="Arial"/>
                <a:cs typeface="Arial"/>
              </a:rPr>
              <a:t>obvious  question: </a:t>
            </a:r>
            <a:r>
              <a:rPr sz="2000" b="1" spc="35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were 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primary "success factors" 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b="1" spc="35" dirty="0">
                <a:solidFill>
                  <a:srgbClr val="FF0000"/>
                </a:solidFill>
                <a:latin typeface="Arial"/>
                <a:cs typeface="Arial"/>
              </a:rPr>
              <a:t>those  </a:t>
            </a: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projects?</a:t>
            </a:r>
            <a:endParaRPr sz="2000">
              <a:latin typeface="Arial"/>
              <a:cs typeface="Arial"/>
            </a:endParaRPr>
          </a:p>
          <a:p>
            <a:pPr marL="332740" indent="-320040" algn="just">
              <a:lnSpc>
                <a:spcPct val="100000"/>
              </a:lnSpc>
              <a:spcBef>
                <a:spcPts val="10"/>
              </a:spcBef>
              <a:buClr>
                <a:srgbClr val="CC8E5F"/>
              </a:buClr>
              <a:buSzPct val="60000"/>
              <a:buFont typeface="Wingdings"/>
              <a:buChar char=""/>
              <a:tabLst>
                <a:tab pos="332740" algn="l"/>
              </a:tabLst>
            </a:pPr>
            <a:r>
              <a:rPr sz="2000" spc="40" dirty="0">
                <a:latin typeface="Arial"/>
                <a:cs typeface="Arial"/>
              </a:rPr>
              <a:t>According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40" dirty="0">
                <a:latin typeface="Arial"/>
                <a:cs typeface="Arial"/>
              </a:rPr>
              <a:t>Standish </a:t>
            </a:r>
            <a:r>
              <a:rPr sz="2000" spc="10" dirty="0">
                <a:latin typeface="Arial"/>
                <a:cs typeface="Arial"/>
              </a:rPr>
              <a:t>study,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35" dirty="0">
                <a:latin typeface="Arial"/>
                <a:cs typeface="Arial"/>
              </a:rPr>
              <a:t>three most </a:t>
            </a:r>
            <a:r>
              <a:rPr sz="2000" spc="40" dirty="0">
                <a:latin typeface="Arial"/>
                <a:cs typeface="Arial"/>
              </a:rPr>
              <a:t>important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factors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sz="2000" spc="35" dirty="0">
                <a:latin typeface="Arial"/>
                <a:cs typeface="Arial"/>
              </a:rPr>
              <a:t>were</a:t>
            </a:r>
            <a:endParaRPr sz="20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620"/>
              </a:spcBef>
              <a:buClr>
                <a:srgbClr val="7C95AC"/>
              </a:buClr>
              <a:buSzPct val="68750"/>
              <a:buFont typeface="Wingdings"/>
              <a:buChar char=""/>
              <a:tabLst>
                <a:tab pos="652145" algn="l"/>
                <a:tab pos="652780" algn="l"/>
              </a:tabLst>
            </a:pPr>
            <a:r>
              <a:rPr sz="1600" b="1" spc="30" dirty="0">
                <a:solidFill>
                  <a:srgbClr val="9B2C1F"/>
                </a:solidFill>
                <a:latin typeface="Arial"/>
                <a:cs typeface="Arial"/>
              </a:rPr>
              <a:t>User </a:t>
            </a:r>
            <a:r>
              <a:rPr sz="1600" b="1" spc="35" dirty="0">
                <a:solidFill>
                  <a:srgbClr val="9B2C1F"/>
                </a:solidFill>
                <a:latin typeface="Arial"/>
                <a:cs typeface="Arial"/>
              </a:rPr>
              <a:t>involvement: </a:t>
            </a:r>
            <a:r>
              <a:rPr sz="1600" b="1" spc="20" dirty="0">
                <a:solidFill>
                  <a:srgbClr val="9B2C1F"/>
                </a:solidFill>
                <a:latin typeface="Arial"/>
                <a:cs typeface="Arial"/>
              </a:rPr>
              <a:t>16 </a:t>
            </a:r>
            <a:r>
              <a:rPr sz="1600" b="1" spc="35" dirty="0">
                <a:solidFill>
                  <a:srgbClr val="9B2C1F"/>
                </a:solidFill>
                <a:latin typeface="Arial"/>
                <a:cs typeface="Arial"/>
              </a:rPr>
              <a:t>percent </a:t>
            </a:r>
            <a:r>
              <a:rPr sz="1600" b="1" spc="15" dirty="0">
                <a:solidFill>
                  <a:srgbClr val="9B2C1F"/>
                </a:solidFill>
                <a:latin typeface="Arial"/>
                <a:cs typeface="Arial"/>
              </a:rPr>
              <a:t>of </a:t>
            </a:r>
            <a:r>
              <a:rPr sz="1600" b="1" spc="25" dirty="0">
                <a:solidFill>
                  <a:srgbClr val="9B2C1F"/>
                </a:solidFill>
                <a:latin typeface="Arial"/>
                <a:cs typeface="Arial"/>
              </a:rPr>
              <a:t>all </a:t>
            </a:r>
            <a:r>
              <a:rPr sz="1600" b="1" spc="35" dirty="0">
                <a:solidFill>
                  <a:srgbClr val="9B2C1F"/>
                </a:solidFill>
                <a:latin typeface="Arial"/>
                <a:cs typeface="Arial"/>
              </a:rPr>
              <a:t>successful</a:t>
            </a:r>
            <a:r>
              <a:rPr sz="1600" b="1" spc="204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9B2C1F"/>
                </a:solidFill>
                <a:latin typeface="Arial"/>
                <a:cs typeface="Arial"/>
              </a:rPr>
              <a:t>projects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4471415"/>
            <a:ext cx="4986528" cy="225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987" y="304800"/>
            <a:ext cx="893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2800" b="1" spc="25" dirty="0">
                <a:solidFill>
                  <a:srgbClr val="000000"/>
                </a:solidFill>
                <a:latin typeface="Arial"/>
                <a:cs typeface="Arial"/>
              </a:rPr>
              <a:t>Root </a:t>
            </a:r>
            <a:r>
              <a:rPr sz="2800" b="1" spc="35" dirty="0">
                <a:solidFill>
                  <a:srgbClr val="000000"/>
                </a:solidFill>
                <a:latin typeface="Arial"/>
                <a:cs typeface="Arial"/>
              </a:rPr>
              <a:t>Causes </a:t>
            </a:r>
            <a:r>
              <a:rPr sz="2800" b="1" spc="1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800" b="1" spc="35" dirty="0">
                <a:solidFill>
                  <a:srgbClr val="000000"/>
                </a:solidFill>
                <a:latin typeface="Arial"/>
                <a:cs typeface="Arial"/>
              </a:rPr>
              <a:t>Project Success </a:t>
            </a:r>
            <a:r>
              <a:rPr sz="2800" b="1" spc="2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800" b="1" spc="6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000000"/>
                </a:solidFill>
                <a:latin typeface="Arial"/>
                <a:cs typeface="Arial"/>
              </a:rPr>
              <a:t>Failure[1]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C8931-D5EE-4EF7-830B-947C1C86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Requirement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17539C5-F4BA-4C08-913A-698111556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326" y="1828800"/>
            <a:ext cx="6267648" cy="47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C4FE3D73-A0E2-4F09-BE8E-E23DC0BCF4A8}" vid="{74D63977-1749-4AFD-AA98-67347D874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2206</Words>
  <Application>Microsoft Office PowerPoint</Application>
  <PresentationFormat>On-screen Show (4:3)</PresentationFormat>
  <Paragraphs>368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Carlito</vt:lpstr>
      <vt:lpstr>Franklin Gothic Book</vt:lpstr>
      <vt:lpstr>Times New Roman</vt:lpstr>
      <vt:lpstr>Verdana</vt:lpstr>
      <vt:lpstr>Wingdings</vt:lpstr>
      <vt:lpstr>Theme3</vt:lpstr>
      <vt:lpstr>Lecture 3,4</vt:lpstr>
      <vt:lpstr>Agenda</vt:lpstr>
      <vt:lpstr>Stakeholders</vt:lpstr>
      <vt:lpstr>Context: Stakeholder's Environment</vt:lpstr>
      <vt:lpstr>Importance of Software Requirements[9]</vt:lpstr>
      <vt:lpstr>The Root Causes of Project Success and  Failure[1]</vt:lpstr>
      <vt:lpstr>The Root Causes of Project Success and Failure</vt:lpstr>
      <vt:lpstr>The Root Causes of Project Success and Failure[1]</vt:lpstr>
      <vt:lpstr>Importance of Requirement</vt:lpstr>
      <vt:lpstr>Importance of Requirements</vt:lpstr>
      <vt:lpstr>High Cost of Requirement Errors[1]</vt:lpstr>
      <vt:lpstr>High Cost of Requirement Errors[1]</vt:lpstr>
      <vt:lpstr>High Cost of Requirement Errors[1]</vt:lpstr>
      <vt:lpstr>High Cost of Requirement Errors- Defect  Leakage [1]</vt:lpstr>
      <vt:lpstr>GOAL OF REQUIREMENTS ENGINEERING</vt:lpstr>
      <vt:lpstr>Requirement Engineering</vt:lpstr>
      <vt:lpstr>The four core activities</vt:lpstr>
      <vt:lpstr>Requirements Engineering Process</vt:lpstr>
      <vt:lpstr>Requirements Management[10]</vt:lpstr>
      <vt:lpstr>Types of Software Apps</vt:lpstr>
      <vt:lpstr>Types of Software Applications [1]</vt:lpstr>
      <vt:lpstr>Types of Software Applications [1]</vt:lpstr>
      <vt:lpstr>Types of Software Applications [1]</vt:lpstr>
      <vt:lpstr>Types of Software Requirements</vt:lpstr>
      <vt:lpstr>Functional Requirements [2]</vt:lpstr>
      <vt:lpstr>Functional Requirements [2]</vt:lpstr>
      <vt:lpstr>Example of Functional Requirement</vt:lpstr>
      <vt:lpstr>Non-Functional Requirements [3]</vt:lpstr>
      <vt:lpstr>Non-Functional Requirements (NFR)</vt:lpstr>
      <vt:lpstr>Non-Functional Requirements</vt:lpstr>
      <vt:lpstr>NFR </vt:lpstr>
      <vt:lpstr>Another Classification</vt:lpstr>
      <vt:lpstr>User Requirement</vt:lpstr>
      <vt:lpstr>Design and Implementation Constraints</vt:lpstr>
      <vt:lpstr>Example</vt:lpstr>
      <vt:lpstr>System Requirements</vt:lpstr>
      <vt:lpstr>Example</vt:lpstr>
      <vt:lpstr>Domain Requirements[8]</vt:lpstr>
      <vt:lpstr>Example</vt:lpstr>
      <vt:lpstr>Example</vt:lpstr>
      <vt:lpstr>Inverse Requirements</vt:lpstr>
      <vt:lpstr>Problem Domain [1]</vt:lpstr>
      <vt:lpstr>Problem Domain [1]</vt:lpstr>
      <vt:lpstr>Stakeholder Needs [1]</vt:lpstr>
      <vt:lpstr>Moving towards the solution domain [1]</vt:lpstr>
      <vt:lpstr>Moving towards the solution domain [1]</vt:lpstr>
      <vt:lpstr>Moving towards the solution domain [1]</vt:lpstr>
      <vt:lpstr>Overview of the Problem Domain and  Solution Domain[1]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ENGINEERING</dc:title>
  <dc:creator>alijaved</dc:creator>
  <cp:lastModifiedBy>Microsoft account</cp:lastModifiedBy>
  <cp:revision>40</cp:revision>
  <dcterms:created xsi:type="dcterms:W3CDTF">2021-08-25T17:10:42Z</dcterms:created>
  <dcterms:modified xsi:type="dcterms:W3CDTF">2021-09-15T04:48:32Z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2021-08-25T00:00:00Z</vt:filetime>
  </property>
</Properties>
</file>