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7" r:id="rId19"/>
    <p:sldId id="288"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200" b="1" i="0">
                <a:solidFill>
                  <a:schemeClr val="bg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1524000"/>
          </a:xfrm>
          <a:custGeom>
            <a:avLst/>
            <a:gdLst/>
            <a:ahLst/>
            <a:cxnLst/>
            <a:rect l="l" t="t" r="r" b="b"/>
            <a:pathLst>
              <a:path w="9144000" h="1524000">
                <a:moveTo>
                  <a:pt x="9144000" y="0"/>
                </a:moveTo>
                <a:lnTo>
                  <a:pt x="0" y="0"/>
                </a:lnTo>
                <a:lnTo>
                  <a:pt x="0" y="1524000"/>
                </a:lnTo>
                <a:lnTo>
                  <a:pt x="9144000" y="1524000"/>
                </a:lnTo>
                <a:lnTo>
                  <a:pt x="9144000" y="0"/>
                </a:lnTo>
                <a:close/>
              </a:path>
            </a:pathLst>
          </a:custGeom>
          <a:solidFill>
            <a:srgbClr val="000000"/>
          </a:solidFill>
        </p:spPr>
        <p:txBody>
          <a:bodyPr wrap="square" lIns="0" tIns="0" rIns="0" bIns="0" rtlCol="0"/>
          <a:lstStyle/>
          <a:p>
            <a:endParaRPr/>
          </a:p>
        </p:txBody>
      </p:sp>
      <p:sp>
        <p:nvSpPr>
          <p:cNvPr id="17" name="bg object 17"/>
          <p:cNvSpPr/>
          <p:nvPr/>
        </p:nvSpPr>
        <p:spPr>
          <a:xfrm>
            <a:off x="0" y="2666998"/>
            <a:ext cx="9144000" cy="4191000"/>
          </a:xfrm>
          <a:custGeom>
            <a:avLst/>
            <a:gdLst/>
            <a:ahLst/>
            <a:cxnLst/>
            <a:rect l="l" t="t" r="r" b="b"/>
            <a:pathLst>
              <a:path w="9144000" h="4191000">
                <a:moveTo>
                  <a:pt x="9144000" y="0"/>
                </a:moveTo>
                <a:lnTo>
                  <a:pt x="0" y="0"/>
                </a:lnTo>
                <a:lnTo>
                  <a:pt x="0" y="4191000"/>
                </a:lnTo>
                <a:lnTo>
                  <a:pt x="9144000" y="4191000"/>
                </a:lnTo>
                <a:lnTo>
                  <a:pt x="9144000" y="0"/>
                </a:lnTo>
                <a:close/>
              </a:path>
            </a:pathLst>
          </a:custGeom>
          <a:solidFill>
            <a:srgbClr val="000000"/>
          </a:solidFill>
        </p:spPr>
        <p:txBody>
          <a:bodyPr wrap="square" lIns="0" tIns="0" rIns="0" bIns="0" rtlCol="0"/>
          <a:lstStyle/>
          <a:p>
            <a:endParaRPr/>
          </a:p>
        </p:txBody>
      </p:sp>
      <p:sp>
        <p:nvSpPr>
          <p:cNvPr id="18" name="bg object 18"/>
          <p:cNvSpPr/>
          <p:nvPr/>
        </p:nvSpPr>
        <p:spPr>
          <a:xfrm>
            <a:off x="0" y="1600200"/>
            <a:ext cx="1295400" cy="990600"/>
          </a:xfrm>
          <a:custGeom>
            <a:avLst/>
            <a:gdLst/>
            <a:ahLst/>
            <a:cxnLst/>
            <a:rect l="l" t="t" r="r" b="b"/>
            <a:pathLst>
              <a:path w="1295400" h="990600">
                <a:moveTo>
                  <a:pt x="1295400" y="0"/>
                </a:moveTo>
                <a:lnTo>
                  <a:pt x="0" y="0"/>
                </a:lnTo>
                <a:lnTo>
                  <a:pt x="0" y="990600"/>
                </a:lnTo>
                <a:lnTo>
                  <a:pt x="1295400" y="990600"/>
                </a:lnTo>
                <a:lnTo>
                  <a:pt x="1295400" y="0"/>
                </a:lnTo>
                <a:close/>
              </a:path>
            </a:pathLst>
          </a:custGeom>
          <a:solidFill>
            <a:srgbClr val="CC8E5F"/>
          </a:solidFill>
        </p:spPr>
        <p:txBody>
          <a:bodyPr wrap="square" lIns="0" tIns="0" rIns="0" bIns="0" rtlCol="0"/>
          <a:lstStyle/>
          <a:p>
            <a:endParaRPr/>
          </a:p>
        </p:txBody>
      </p:sp>
      <p:sp>
        <p:nvSpPr>
          <p:cNvPr id="19" name="bg object 19"/>
          <p:cNvSpPr/>
          <p:nvPr/>
        </p:nvSpPr>
        <p:spPr>
          <a:xfrm>
            <a:off x="1371600" y="1600200"/>
            <a:ext cx="7772400" cy="990600"/>
          </a:xfrm>
          <a:custGeom>
            <a:avLst/>
            <a:gdLst/>
            <a:ahLst/>
            <a:cxnLst/>
            <a:rect l="l" t="t" r="r" b="b"/>
            <a:pathLst>
              <a:path w="7772400" h="990600">
                <a:moveTo>
                  <a:pt x="7772400" y="0"/>
                </a:moveTo>
                <a:lnTo>
                  <a:pt x="0" y="0"/>
                </a:lnTo>
                <a:lnTo>
                  <a:pt x="0" y="990600"/>
                </a:lnTo>
                <a:lnTo>
                  <a:pt x="7772400" y="990600"/>
                </a:lnTo>
                <a:lnTo>
                  <a:pt x="7772400" y="0"/>
                </a:lnTo>
                <a:close/>
              </a:path>
            </a:pathLst>
          </a:custGeom>
          <a:solidFill>
            <a:srgbClr val="7C95AC"/>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280160"/>
            <a:ext cx="533400" cy="228600"/>
          </a:xfrm>
          <a:custGeom>
            <a:avLst/>
            <a:gdLst/>
            <a:ahLst/>
            <a:cxnLst/>
            <a:rect l="l" t="t" r="r" b="b"/>
            <a:pathLst>
              <a:path w="533400" h="228600">
                <a:moveTo>
                  <a:pt x="533400" y="0"/>
                </a:moveTo>
                <a:lnTo>
                  <a:pt x="0" y="0"/>
                </a:lnTo>
                <a:lnTo>
                  <a:pt x="0" y="228600"/>
                </a:lnTo>
                <a:lnTo>
                  <a:pt x="533400" y="228600"/>
                </a:lnTo>
                <a:lnTo>
                  <a:pt x="533400" y="0"/>
                </a:lnTo>
                <a:close/>
              </a:path>
            </a:pathLst>
          </a:custGeom>
          <a:solidFill>
            <a:srgbClr val="CC8E5F"/>
          </a:solidFill>
        </p:spPr>
        <p:txBody>
          <a:bodyPr wrap="square" lIns="0" tIns="0" rIns="0" bIns="0" rtlCol="0"/>
          <a:lstStyle/>
          <a:p>
            <a:endParaRPr/>
          </a:p>
        </p:txBody>
      </p:sp>
      <p:sp>
        <p:nvSpPr>
          <p:cNvPr id="17" name="bg object 17"/>
          <p:cNvSpPr/>
          <p:nvPr/>
        </p:nvSpPr>
        <p:spPr>
          <a:xfrm>
            <a:off x="590550" y="1280160"/>
            <a:ext cx="8553450" cy="228600"/>
          </a:xfrm>
          <a:custGeom>
            <a:avLst/>
            <a:gdLst/>
            <a:ahLst/>
            <a:cxnLst/>
            <a:rect l="l" t="t" r="r" b="b"/>
            <a:pathLst>
              <a:path w="8553450" h="228600">
                <a:moveTo>
                  <a:pt x="8553450" y="0"/>
                </a:moveTo>
                <a:lnTo>
                  <a:pt x="0" y="0"/>
                </a:lnTo>
                <a:lnTo>
                  <a:pt x="0" y="228600"/>
                </a:lnTo>
                <a:lnTo>
                  <a:pt x="8553450" y="228600"/>
                </a:lnTo>
                <a:lnTo>
                  <a:pt x="8553450" y="0"/>
                </a:lnTo>
                <a:close/>
              </a:path>
            </a:pathLst>
          </a:custGeom>
          <a:solidFill>
            <a:srgbClr val="7C95AC"/>
          </a:solidFill>
        </p:spPr>
        <p:txBody>
          <a:bodyPr wrap="square" lIns="0" tIns="0" rIns="0" bIns="0" rtlCol="0"/>
          <a:lstStyle/>
          <a:p>
            <a:endParaRPr/>
          </a:p>
        </p:txBody>
      </p:sp>
      <p:sp>
        <p:nvSpPr>
          <p:cNvPr id="2" name="Holder 2"/>
          <p:cNvSpPr>
            <a:spLocks noGrp="1"/>
          </p:cNvSpPr>
          <p:nvPr>
            <p:ph type="title"/>
          </p:nvPr>
        </p:nvSpPr>
        <p:spPr>
          <a:xfrm>
            <a:off x="612394" y="-81280"/>
            <a:ext cx="7919211" cy="1305560"/>
          </a:xfrm>
          <a:prstGeom prst="rect">
            <a:avLst/>
          </a:prstGeom>
        </p:spPr>
        <p:txBody>
          <a:bodyPr wrap="square" lIns="0" tIns="0" rIns="0" bIns="0">
            <a:spAutoFit/>
          </a:bodyPr>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a:xfrm>
            <a:off x="172465" y="1196231"/>
            <a:ext cx="6070600" cy="2493645"/>
          </a:xfrm>
          <a:prstGeom prst="rect">
            <a:avLst/>
          </a:prstGeom>
        </p:spPr>
        <p:txBody>
          <a:bodyPr wrap="square" lIns="0" tIns="0" rIns="0" bIns="0">
            <a:spAutoFit/>
          </a:bodyPr>
          <a:lstStyle>
            <a:lvl1pPr>
              <a:defRPr sz="1200" b="1" i="0">
                <a:solidFill>
                  <a:schemeClr val="bg1"/>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9/16/2021</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3.jpg"/><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17.jp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1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en.wikipedia.org/wiki/Pareto_chart" TargetMode="External"/><Relationship Id="rId2" Type="http://schemas.openxmlformats.org/officeDocument/2006/relationships/hyperlink" Target="http://www.processimpact.com/articles/be_analyst.pdf" TargetMode="External"/><Relationship Id="rId1" Type="http://schemas.openxmlformats.org/officeDocument/2006/relationships/slideLayout" Target="../slideLayouts/slideLayout2.xml"/><Relationship Id="rId4" Type="http://schemas.openxmlformats.org/officeDocument/2006/relationships/hyperlink" Target="http://en.wikipedia.org/wiki/Histogra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915025"/>
          </a:xfrm>
          <a:custGeom>
            <a:avLst/>
            <a:gdLst/>
            <a:ahLst/>
            <a:cxnLst/>
            <a:rect l="l" t="t" r="r" b="b"/>
            <a:pathLst>
              <a:path w="9144000" h="5915025">
                <a:moveTo>
                  <a:pt x="0" y="5914898"/>
                </a:moveTo>
                <a:lnTo>
                  <a:pt x="9144000" y="5914898"/>
                </a:lnTo>
                <a:lnTo>
                  <a:pt x="9144000" y="0"/>
                </a:lnTo>
                <a:lnTo>
                  <a:pt x="0" y="0"/>
                </a:lnTo>
                <a:lnTo>
                  <a:pt x="0" y="5914898"/>
                </a:lnTo>
                <a:close/>
              </a:path>
            </a:pathLst>
          </a:custGeom>
          <a:solidFill>
            <a:srgbClr val="17171A"/>
          </a:solidFill>
        </p:spPr>
        <p:txBody>
          <a:bodyPr wrap="square" lIns="0" tIns="0" rIns="0" bIns="0" rtlCol="0"/>
          <a:lstStyle/>
          <a:p>
            <a:endParaRPr/>
          </a:p>
        </p:txBody>
      </p:sp>
      <p:sp>
        <p:nvSpPr>
          <p:cNvPr id="3" name="object 3"/>
          <p:cNvSpPr/>
          <p:nvPr/>
        </p:nvSpPr>
        <p:spPr>
          <a:xfrm>
            <a:off x="0" y="6053326"/>
            <a:ext cx="2240280" cy="713740"/>
          </a:xfrm>
          <a:custGeom>
            <a:avLst/>
            <a:gdLst/>
            <a:ahLst/>
            <a:cxnLst/>
            <a:rect l="l" t="t" r="r" b="b"/>
            <a:pathLst>
              <a:path w="2240280" h="713740">
                <a:moveTo>
                  <a:pt x="2240280" y="0"/>
                </a:moveTo>
                <a:lnTo>
                  <a:pt x="0" y="0"/>
                </a:lnTo>
                <a:lnTo>
                  <a:pt x="0" y="713485"/>
                </a:lnTo>
                <a:lnTo>
                  <a:pt x="2240280" y="713485"/>
                </a:lnTo>
                <a:lnTo>
                  <a:pt x="2240280" y="0"/>
                </a:lnTo>
                <a:close/>
              </a:path>
            </a:pathLst>
          </a:custGeom>
          <a:solidFill>
            <a:srgbClr val="CC8E5F"/>
          </a:solidFill>
        </p:spPr>
        <p:txBody>
          <a:bodyPr wrap="square" lIns="0" tIns="0" rIns="0" bIns="0" rtlCol="0"/>
          <a:lstStyle/>
          <a:p>
            <a:endParaRPr/>
          </a:p>
        </p:txBody>
      </p:sp>
      <p:sp>
        <p:nvSpPr>
          <p:cNvPr id="4" name="object 4"/>
          <p:cNvSpPr/>
          <p:nvPr/>
        </p:nvSpPr>
        <p:spPr>
          <a:xfrm>
            <a:off x="2359151" y="6044182"/>
            <a:ext cx="6784975" cy="713740"/>
          </a:xfrm>
          <a:custGeom>
            <a:avLst/>
            <a:gdLst/>
            <a:ahLst/>
            <a:cxnLst/>
            <a:rect l="l" t="t" r="r" b="b"/>
            <a:pathLst>
              <a:path w="6784975" h="713740">
                <a:moveTo>
                  <a:pt x="6784721" y="0"/>
                </a:moveTo>
                <a:lnTo>
                  <a:pt x="0" y="0"/>
                </a:lnTo>
                <a:lnTo>
                  <a:pt x="0" y="713486"/>
                </a:lnTo>
                <a:lnTo>
                  <a:pt x="6784721" y="713486"/>
                </a:lnTo>
                <a:lnTo>
                  <a:pt x="6784721" y="0"/>
                </a:lnTo>
                <a:close/>
              </a:path>
            </a:pathLst>
          </a:custGeom>
          <a:solidFill>
            <a:srgbClr val="7C95AC"/>
          </a:solidFill>
        </p:spPr>
        <p:txBody>
          <a:bodyPr wrap="square" lIns="0" tIns="0" rIns="0" bIns="0" rtlCol="0"/>
          <a:lstStyle/>
          <a:p>
            <a:endParaRPr/>
          </a:p>
        </p:txBody>
      </p:sp>
      <p:sp>
        <p:nvSpPr>
          <p:cNvPr id="5" name="object 5"/>
          <p:cNvSpPr txBox="1">
            <a:spLocks noGrp="1"/>
          </p:cNvSpPr>
          <p:nvPr>
            <p:ph type="title"/>
          </p:nvPr>
        </p:nvSpPr>
        <p:spPr>
          <a:xfrm>
            <a:off x="1339341" y="1030985"/>
            <a:ext cx="6473190" cy="1122680"/>
          </a:xfrm>
          <a:prstGeom prst="rect">
            <a:avLst/>
          </a:prstGeom>
        </p:spPr>
        <p:txBody>
          <a:bodyPr vert="horz" wrap="square" lIns="0" tIns="12700" rIns="0" bIns="0" rtlCol="0">
            <a:spAutoFit/>
          </a:bodyPr>
          <a:lstStyle/>
          <a:p>
            <a:pPr marL="1631950" marR="5080" indent="-1619250">
              <a:lnSpc>
                <a:spcPct val="100000"/>
              </a:lnSpc>
              <a:spcBef>
                <a:spcPts val="100"/>
              </a:spcBef>
            </a:pPr>
            <a:r>
              <a:rPr sz="3600" b="1" spc="5" dirty="0">
                <a:solidFill>
                  <a:srgbClr val="FFC000"/>
                </a:solidFill>
                <a:latin typeface="Arial"/>
                <a:cs typeface="Arial"/>
              </a:rPr>
              <a:t>SOFTWARE</a:t>
            </a:r>
            <a:r>
              <a:rPr sz="3600" b="1" spc="-65" dirty="0">
                <a:solidFill>
                  <a:srgbClr val="FFC000"/>
                </a:solidFill>
                <a:latin typeface="Arial"/>
                <a:cs typeface="Arial"/>
              </a:rPr>
              <a:t> </a:t>
            </a:r>
            <a:r>
              <a:rPr sz="3600" b="1" spc="5" dirty="0">
                <a:solidFill>
                  <a:srgbClr val="FFC000"/>
                </a:solidFill>
                <a:latin typeface="Arial"/>
                <a:cs typeface="Arial"/>
              </a:rPr>
              <a:t>REQUIREMENTS  ENGINEERING</a:t>
            </a:r>
            <a:endParaRPr sz="3600">
              <a:latin typeface="Arial"/>
              <a:cs typeface="Arial"/>
            </a:endParaRPr>
          </a:p>
        </p:txBody>
      </p:sp>
      <p:sp>
        <p:nvSpPr>
          <p:cNvPr id="6" name="object 6"/>
          <p:cNvSpPr txBox="1"/>
          <p:nvPr/>
        </p:nvSpPr>
        <p:spPr>
          <a:xfrm>
            <a:off x="3326638" y="2555494"/>
            <a:ext cx="2956560" cy="2313454"/>
          </a:xfrm>
          <a:prstGeom prst="rect">
            <a:avLst/>
          </a:prstGeom>
        </p:spPr>
        <p:txBody>
          <a:bodyPr vert="horz" wrap="square" lIns="0" tIns="12700" rIns="0" bIns="0" rtlCol="0">
            <a:spAutoFit/>
          </a:bodyPr>
          <a:lstStyle/>
          <a:p>
            <a:pPr marL="12700">
              <a:lnSpc>
                <a:spcPct val="100000"/>
              </a:lnSpc>
              <a:spcBef>
                <a:spcPts val="100"/>
              </a:spcBef>
            </a:pPr>
            <a:r>
              <a:rPr sz="3600" b="1" spc="5" dirty="0">
                <a:solidFill>
                  <a:srgbClr val="99CCFF"/>
                </a:solidFill>
                <a:latin typeface="Arial"/>
                <a:cs typeface="Arial"/>
              </a:rPr>
              <a:t>LECTURE </a:t>
            </a:r>
            <a:r>
              <a:rPr sz="3600" b="1" spc="-5" dirty="0">
                <a:solidFill>
                  <a:srgbClr val="99CCFF"/>
                </a:solidFill>
                <a:latin typeface="Arial"/>
                <a:cs typeface="Arial"/>
              </a:rPr>
              <a:t>#</a:t>
            </a:r>
            <a:r>
              <a:rPr sz="3600" b="1" spc="-70" dirty="0">
                <a:solidFill>
                  <a:srgbClr val="99CCFF"/>
                </a:solidFill>
                <a:latin typeface="Arial"/>
                <a:cs typeface="Arial"/>
              </a:rPr>
              <a:t> </a:t>
            </a:r>
            <a:r>
              <a:rPr lang="en-US" sz="3600" b="1" spc="-5" dirty="0">
                <a:solidFill>
                  <a:srgbClr val="99CCFF"/>
                </a:solidFill>
                <a:latin typeface="Arial"/>
                <a:cs typeface="Arial"/>
              </a:rPr>
              <a:t>5</a:t>
            </a:r>
            <a:endParaRPr sz="3600" dirty="0">
              <a:latin typeface="Arial"/>
              <a:cs typeface="Arial"/>
            </a:endParaRPr>
          </a:p>
          <a:p>
            <a:pPr>
              <a:lnSpc>
                <a:spcPct val="100000"/>
              </a:lnSpc>
            </a:pPr>
            <a:endParaRPr sz="4150" dirty="0">
              <a:latin typeface="Arial"/>
              <a:cs typeface="Arial"/>
            </a:endParaRPr>
          </a:p>
          <a:p>
            <a:pPr marL="191770" marR="464184">
              <a:lnSpc>
                <a:spcPct val="100000"/>
              </a:lnSpc>
            </a:pPr>
            <a:r>
              <a:rPr sz="3600" b="1" dirty="0">
                <a:solidFill>
                  <a:srgbClr val="FF0000"/>
                </a:solidFill>
                <a:latin typeface="Arial"/>
                <a:cs typeface="Arial"/>
              </a:rPr>
              <a:t>P</a:t>
            </a:r>
            <a:r>
              <a:rPr sz="3600" b="1" spc="10" dirty="0">
                <a:solidFill>
                  <a:srgbClr val="FF0000"/>
                </a:solidFill>
                <a:latin typeface="Arial"/>
                <a:cs typeface="Arial"/>
              </a:rPr>
              <a:t>R</a:t>
            </a:r>
            <a:r>
              <a:rPr sz="3600" b="1" spc="5" dirty="0">
                <a:solidFill>
                  <a:srgbClr val="FF0000"/>
                </a:solidFill>
                <a:latin typeface="Arial"/>
                <a:cs typeface="Arial"/>
              </a:rPr>
              <a:t>O</a:t>
            </a:r>
            <a:r>
              <a:rPr sz="3600" b="1" dirty="0">
                <a:solidFill>
                  <a:srgbClr val="FF0000"/>
                </a:solidFill>
                <a:latin typeface="Arial"/>
                <a:cs typeface="Arial"/>
              </a:rPr>
              <a:t>B</a:t>
            </a:r>
            <a:r>
              <a:rPr sz="3600" b="1" spc="15" dirty="0">
                <a:solidFill>
                  <a:srgbClr val="FF0000"/>
                </a:solidFill>
                <a:latin typeface="Arial"/>
                <a:cs typeface="Arial"/>
              </a:rPr>
              <a:t>L</a:t>
            </a:r>
            <a:r>
              <a:rPr sz="3600" b="1" dirty="0">
                <a:solidFill>
                  <a:srgbClr val="FF0000"/>
                </a:solidFill>
                <a:latin typeface="Arial"/>
                <a:cs typeface="Arial"/>
              </a:rPr>
              <a:t>EM  </a:t>
            </a:r>
            <a:r>
              <a:rPr sz="3600" b="1" spc="-40" dirty="0">
                <a:solidFill>
                  <a:srgbClr val="FF0000"/>
                </a:solidFill>
                <a:latin typeface="Arial"/>
                <a:cs typeface="Arial"/>
              </a:rPr>
              <a:t>ANALYSIS</a:t>
            </a:r>
            <a:endParaRPr sz="3600" dirty="0">
              <a:latin typeface="Arial"/>
              <a:cs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90550" y="1280160"/>
            <a:ext cx="8553450" cy="3596640"/>
            <a:chOff x="590550" y="1280160"/>
            <a:chExt cx="8553450" cy="3596640"/>
          </a:xfrm>
        </p:grpSpPr>
        <p:sp>
          <p:nvSpPr>
            <p:cNvPr id="3" name="object 3"/>
            <p:cNvSpPr/>
            <p:nvPr/>
          </p:nvSpPr>
          <p:spPr>
            <a:xfrm>
              <a:off x="3627882" y="1524000"/>
              <a:ext cx="2010917" cy="121920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172200" y="2490216"/>
              <a:ext cx="2209800" cy="2005583"/>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895600" y="3124200"/>
              <a:ext cx="1972055" cy="1752600"/>
            </a:xfrm>
            <a:prstGeom prst="rect">
              <a:avLst/>
            </a:prstGeom>
            <a:blipFill>
              <a:blip r:embed="rId4" cstate="print"/>
              <a:stretch>
                <a:fillRect/>
              </a:stretch>
            </a:blipFill>
          </p:spPr>
          <p:txBody>
            <a:bodyPr wrap="square" lIns="0" tIns="0" rIns="0" bIns="0" rtlCol="0"/>
            <a:lstStyle/>
            <a:p>
              <a:endParaRPr/>
            </a:p>
          </p:txBody>
        </p:sp>
      </p:grpSp>
      <p:sp>
        <p:nvSpPr>
          <p:cNvPr id="6" name="object 6"/>
          <p:cNvSpPr txBox="1"/>
          <p:nvPr/>
        </p:nvSpPr>
        <p:spPr>
          <a:xfrm>
            <a:off x="172465" y="1261871"/>
            <a:ext cx="198120"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FFFF"/>
                </a:solidFill>
                <a:latin typeface="Arial"/>
                <a:cs typeface="Arial"/>
              </a:rPr>
              <a:t>12</a:t>
            </a:r>
            <a:endParaRPr sz="1200">
              <a:latin typeface="Arial"/>
              <a:cs typeface="Arial"/>
            </a:endParaRPr>
          </a:p>
        </p:txBody>
      </p:sp>
      <p:sp>
        <p:nvSpPr>
          <p:cNvPr id="7" name="object 7"/>
          <p:cNvSpPr txBox="1"/>
          <p:nvPr/>
        </p:nvSpPr>
        <p:spPr>
          <a:xfrm>
            <a:off x="612394" y="1867916"/>
            <a:ext cx="2731770" cy="269875"/>
          </a:xfrm>
          <a:prstGeom prst="rect">
            <a:avLst/>
          </a:prstGeom>
        </p:spPr>
        <p:txBody>
          <a:bodyPr vert="horz" wrap="square" lIns="0" tIns="12700" rIns="0" bIns="0" rtlCol="0">
            <a:spAutoFit/>
          </a:bodyPr>
          <a:lstStyle/>
          <a:p>
            <a:pPr marL="332740" indent="-320040">
              <a:lnSpc>
                <a:spcPct val="100000"/>
              </a:lnSpc>
              <a:spcBef>
                <a:spcPts val="100"/>
              </a:spcBef>
              <a:buClr>
                <a:srgbClr val="CC8E5F"/>
              </a:buClr>
              <a:buSzPct val="59375"/>
              <a:buFont typeface="Wingdings"/>
              <a:buChar char=""/>
              <a:tabLst>
                <a:tab pos="332105" algn="l"/>
                <a:tab pos="332740" algn="l"/>
              </a:tabLst>
            </a:pPr>
            <a:r>
              <a:rPr sz="1600" b="1" spc="5" dirty="0">
                <a:latin typeface="Arial"/>
                <a:cs typeface="Arial"/>
              </a:rPr>
              <a:t>Model the</a:t>
            </a:r>
            <a:r>
              <a:rPr sz="1600" b="1" spc="-45" dirty="0">
                <a:latin typeface="Arial"/>
                <a:cs typeface="Arial"/>
              </a:rPr>
              <a:t> </a:t>
            </a:r>
            <a:r>
              <a:rPr sz="1600" b="1" spc="5" dirty="0">
                <a:latin typeface="Arial"/>
                <a:cs typeface="Arial"/>
              </a:rPr>
              <a:t>Requirements</a:t>
            </a:r>
            <a:endParaRPr sz="1600">
              <a:latin typeface="Arial"/>
              <a:cs typeface="Arial"/>
            </a:endParaRPr>
          </a:p>
        </p:txBody>
      </p:sp>
      <p:sp>
        <p:nvSpPr>
          <p:cNvPr id="8" name="object 8"/>
          <p:cNvSpPr txBox="1"/>
          <p:nvPr/>
        </p:nvSpPr>
        <p:spPr>
          <a:xfrm>
            <a:off x="612394" y="2858769"/>
            <a:ext cx="1853564" cy="269875"/>
          </a:xfrm>
          <a:prstGeom prst="rect">
            <a:avLst/>
          </a:prstGeom>
        </p:spPr>
        <p:txBody>
          <a:bodyPr vert="horz" wrap="square" lIns="0" tIns="12700" rIns="0" bIns="0" rtlCol="0">
            <a:spAutoFit/>
          </a:bodyPr>
          <a:lstStyle/>
          <a:p>
            <a:pPr marL="332740" indent="-320040">
              <a:lnSpc>
                <a:spcPct val="100000"/>
              </a:lnSpc>
              <a:spcBef>
                <a:spcPts val="100"/>
              </a:spcBef>
              <a:buClr>
                <a:srgbClr val="CC8E5F"/>
              </a:buClr>
              <a:buSzPct val="59375"/>
              <a:buFont typeface="Wingdings"/>
              <a:buChar char=""/>
              <a:tabLst>
                <a:tab pos="332105" algn="l"/>
                <a:tab pos="332740" algn="l"/>
              </a:tabLst>
            </a:pPr>
            <a:r>
              <a:rPr sz="1600" b="1" dirty="0">
                <a:latin typeface="Arial"/>
                <a:cs typeface="Arial"/>
              </a:rPr>
              <a:t>Lead</a:t>
            </a:r>
            <a:r>
              <a:rPr sz="1600" b="1" spc="-35" dirty="0">
                <a:latin typeface="Arial"/>
                <a:cs typeface="Arial"/>
              </a:rPr>
              <a:t> </a:t>
            </a:r>
            <a:r>
              <a:rPr sz="1600" b="1" spc="-5" dirty="0">
                <a:latin typeface="Arial"/>
                <a:cs typeface="Arial"/>
              </a:rPr>
              <a:t>Validation</a:t>
            </a:r>
            <a:endParaRPr sz="1600">
              <a:latin typeface="Arial"/>
              <a:cs typeface="Arial"/>
            </a:endParaRPr>
          </a:p>
        </p:txBody>
      </p:sp>
      <p:sp>
        <p:nvSpPr>
          <p:cNvPr id="9" name="object 9"/>
          <p:cNvSpPr txBox="1"/>
          <p:nvPr/>
        </p:nvSpPr>
        <p:spPr>
          <a:xfrm>
            <a:off x="612394" y="3849370"/>
            <a:ext cx="1713864" cy="1504950"/>
          </a:xfrm>
          <a:prstGeom prst="rect">
            <a:avLst/>
          </a:prstGeom>
        </p:spPr>
        <p:txBody>
          <a:bodyPr vert="horz" wrap="square" lIns="0" tIns="12700" rIns="0" bIns="0" rtlCol="0">
            <a:spAutoFit/>
          </a:bodyPr>
          <a:lstStyle/>
          <a:p>
            <a:pPr marL="332740" indent="-320040">
              <a:lnSpc>
                <a:spcPct val="100000"/>
              </a:lnSpc>
              <a:spcBef>
                <a:spcPts val="100"/>
              </a:spcBef>
              <a:buClr>
                <a:srgbClr val="CC8E5F"/>
              </a:buClr>
              <a:buSzPct val="59375"/>
              <a:buFont typeface="Wingdings"/>
              <a:buChar char=""/>
              <a:tabLst>
                <a:tab pos="332105" algn="l"/>
                <a:tab pos="332740" algn="l"/>
              </a:tabLst>
            </a:pPr>
            <a:r>
              <a:rPr sz="1600" b="1" spc="5" dirty="0">
                <a:latin typeface="Arial"/>
                <a:cs typeface="Arial"/>
              </a:rPr>
              <a:t>Facilitate</a:t>
            </a:r>
            <a:endParaRPr sz="1600">
              <a:latin typeface="Arial"/>
              <a:cs typeface="Arial"/>
            </a:endParaRPr>
          </a:p>
          <a:p>
            <a:pPr marL="332740">
              <a:lnSpc>
                <a:spcPct val="100000"/>
              </a:lnSpc>
              <a:spcBef>
                <a:spcPts val="5"/>
              </a:spcBef>
            </a:pPr>
            <a:r>
              <a:rPr sz="1600" b="1" spc="5" dirty="0">
                <a:latin typeface="Arial"/>
                <a:cs typeface="Arial"/>
              </a:rPr>
              <a:t>Prioritization</a:t>
            </a:r>
            <a:endParaRPr sz="1600">
              <a:latin typeface="Arial"/>
              <a:cs typeface="Arial"/>
            </a:endParaRPr>
          </a:p>
          <a:p>
            <a:pPr>
              <a:lnSpc>
                <a:spcPct val="100000"/>
              </a:lnSpc>
            </a:pPr>
            <a:endParaRPr sz="1800">
              <a:latin typeface="Arial"/>
              <a:cs typeface="Arial"/>
            </a:endParaRPr>
          </a:p>
          <a:p>
            <a:pPr>
              <a:lnSpc>
                <a:spcPct val="100000"/>
              </a:lnSpc>
              <a:spcBef>
                <a:spcPts val="50"/>
              </a:spcBef>
            </a:pPr>
            <a:endParaRPr sz="1600">
              <a:latin typeface="Arial"/>
              <a:cs typeface="Arial"/>
            </a:endParaRPr>
          </a:p>
          <a:p>
            <a:pPr marL="332740" marR="5080" indent="-320040">
              <a:lnSpc>
                <a:spcPct val="100000"/>
              </a:lnSpc>
              <a:buClr>
                <a:srgbClr val="CC8E5F"/>
              </a:buClr>
              <a:buSzPct val="59375"/>
              <a:buFont typeface="Wingdings"/>
              <a:buChar char=""/>
              <a:tabLst>
                <a:tab pos="332105" algn="l"/>
                <a:tab pos="332740" algn="l"/>
              </a:tabLst>
            </a:pPr>
            <a:r>
              <a:rPr sz="1600" b="1" spc="5" dirty="0">
                <a:latin typeface="Arial"/>
                <a:cs typeface="Arial"/>
              </a:rPr>
              <a:t>Manage  </a:t>
            </a:r>
            <a:r>
              <a:rPr sz="1600" b="1" spc="10" dirty="0">
                <a:latin typeface="Arial"/>
                <a:cs typeface="Arial"/>
              </a:rPr>
              <a:t>R</a:t>
            </a:r>
            <a:r>
              <a:rPr sz="1600" b="1" spc="5" dirty="0">
                <a:latin typeface="Arial"/>
                <a:cs typeface="Arial"/>
              </a:rPr>
              <a:t>eq</a:t>
            </a:r>
            <a:r>
              <a:rPr sz="1600" b="1" dirty="0">
                <a:latin typeface="Arial"/>
                <a:cs typeface="Arial"/>
              </a:rPr>
              <a:t>u</a:t>
            </a:r>
            <a:r>
              <a:rPr sz="1600" b="1" spc="5" dirty="0">
                <a:latin typeface="Arial"/>
                <a:cs typeface="Arial"/>
              </a:rPr>
              <a:t>i</a:t>
            </a:r>
            <a:r>
              <a:rPr sz="1600" b="1" spc="10" dirty="0">
                <a:latin typeface="Arial"/>
                <a:cs typeface="Arial"/>
              </a:rPr>
              <a:t>r</a:t>
            </a:r>
            <a:r>
              <a:rPr sz="1600" b="1" spc="5" dirty="0">
                <a:latin typeface="Arial"/>
                <a:cs typeface="Arial"/>
              </a:rPr>
              <a:t>eme</a:t>
            </a:r>
            <a:r>
              <a:rPr sz="1600" b="1" dirty="0">
                <a:latin typeface="Arial"/>
                <a:cs typeface="Arial"/>
              </a:rPr>
              <a:t>n</a:t>
            </a:r>
            <a:r>
              <a:rPr sz="1600" b="1" spc="10" dirty="0">
                <a:latin typeface="Arial"/>
                <a:cs typeface="Arial"/>
              </a:rPr>
              <a:t>t</a:t>
            </a:r>
            <a:r>
              <a:rPr sz="1600" b="1" dirty="0">
                <a:latin typeface="Arial"/>
                <a:cs typeface="Arial"/>
              </a:rPr>
              <a:t>s</a:t>
            </a:r>
            <a:endParaRPr sz="1600">
              <a:latin typeface="Arial"/>
              <a:cs typeface="Arial"/>
            </a:endParaRPr>
          </a:p>
        </p:txBody>
      </p:sp>
      <p:sp>
        <p:nvSpPr>
          <p:cNvPr id="10" name="object 10"/>
          <p:cNvSpPr txBox="1">
            <a:spLocks noGrp="1"/>
          </p:cNvSpPr>
          <p:nvPr>
            <p:ph type="title"/>
          </p:nvPr>
        </p:nvSpPr>
        <p:spPr>
          <a:xfrm>
            <a:off x="78993" y="268732"/>
            <a:ext cx="8096250" cy="513080"/>
          </a:xfrm>
          <a:prstGeom prst="rect">
            <a:avLst/>
          </a:prstGeom>
        </p:spPr>
        <p:txBody>
          <a:bodyPr vert="horz" wrap="square" lIns="0" tIns="12065" rIns="0" bIns="0" rtlCol="0">
            <a:spAutoFit/>
          </a:bodyPr>
          <a:lstStyle/>
          <a:p>
            <a:pPr marL="12700">
              <a:lnSpc>
                <a:spcPct val="100000"/>
              </a:lnSpc>
              <a:spcBef>
                <a:spcPts val="95"/>
              </a:spcBef>
            </a:pPr>
            <a:r>
              <a:rPr sz="3200" dirty="0"/>
              <a:t>Tasks of Requirements Engineer </a:t>
            </a:r>
            <a:r>
              <a:rPr sz="3200" spc="5" dirty="0"/>
              <a:t>/Analyst</a:t>
            </a:r>
            <a:r>
              <a:rPr sz="3200" spc="15" dirty="0"/>
              <a:t> </a:t>
            </a:r>
            <a:r>
              <a:rPr sz="3200" dirty="0"/>
              <a:t>[2]</a:t>
            </a:r>
            <a:endParaRPr sz="3200"/>
          </a:p>
        </p:txBody>
      </p:sp>
      <p:sp>
        <p:nvSpPr>
          <p:cNvPr id="11" name="object 11"/>
          <p:cNvSpPr/>
          <p:nvPr/>
        </p:nvSpPr>
        <p:spPr>
          <a:xfrm>
            <a:off x="2895600" y="4952998"/>
            <a:ext cx="3429000" cy="1898142"/>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69617" y="329438"/>
            <a:ext cx="5134610" cy="695960"/>
          </a:xfrm>
          <a:prstGeom prst="rect">
            <a:avLst/>
          </a:prstGeom>
        </p:spPr>
        <p:txBody>
          <a:bodyPr vert="horz" wrap="square" lIns="0" tIns="12065" rIns="0" bIns="0" rtlCol="0">
            <a:spAutoFit/>
          </a:bodyPr>
          <a:lstStyle/>
          <a:p>
            <a:pPr marL="12700">
              <a:lnSpc>
                <a:spcPct val="100000"/>
              </a:lnSpc>
              <a:spcBef>
                <a:spcPts val="95"/>
              </a:spcBef>
            </a:pPr>
            <a:r>
              <a:rPr dirty="0"/>
              <a:t>Problem Analysis</a:t>
            </a:r>
            <a:r>
              <a:rPr spc="-30" dirty="0"/>
              <a:t> </a:t>
            </a:r>
            <a:r>
              <a:rPr dirty="0"/>
              <a:t>[1]</a:t>
            </a:r>
          </a:p>
        </p:txBody>
      </p:sp>
      <p:sp>
        <p:nvSpPr>
          <p:cNvPr id="3" name="object 3"/>
          <p:cNvSpPr txBox="1"/>
          <p:nvPr/>
        </p:nvSpPr>
        <p:spPr>
          <a:xfrm>
            <a:off x="172465" y="1261871"/>
            <a:ext cx="198120"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FFFF"/>
                </a:solidFill>
                <a:latin typeface="Arial"/>
                <a:cs typeface="Arial"/>
              </a:rPr>
              <a:t>13</a:t>
            </a:r>
            <a:endParaRPr sz="1200">
              <a:latin typeface="Arial"/>
              <a:cs typeface="Arial"/>
            </a:endParaRPr>
          </a:p>
        </p:txBody>
      </p:sp>
      <p:sp>
        <p:nvSpPr>
          <p:cNvPr id="4" name="object 4"/>
          <p:cNvSpPr txBox="1"/>
          <p:nvPr/>
        </p:nvSpPr>
        <p:spPr>
          <a:xfrm>
            <a:off x="459994" y="1662938"/>
            <a:ext cx="5492115" cy="4733475"/>
          </a:xfrm>
          <a:prstGeom prst="rect">
            <a:avLst/>
          </a:prstGeom>
        </p:spPr>
        <p:txBody>
          <a:bodyPr vert="horz" wrap="square" lIns="0" tIns="48260" rIns="0" bIns="0" rtlCol="0">
            <a:spAutoFit/>
          </a:bodyPr>
          <a:lstStyle/>
          <a:p>
            <a:pPr marL="355600" marR="5080" indent="-342900" algn="just">
              <a:lnSpc>
                <a:spcPts val="1900"/>
              </a:lnSpc>
              <a:spcBef>
                <a:spcPts val="380"/>
              </a:spcBef>
              <a:buClr>
                <a:srgbClr val="CC8E5F"/>
              </a:buClr>
              <a:buSzPct val="58333"/>
              <a:buFont typeface="Wingdings"/>
              <a:buChar char=""/>
              <a:tabLst>
                <a:tab pos="355600" algn="l"/>
              </a:tabLst>
            </a:pPr>
            <a:r>
              <a:rPr sz="1800" spc="5" dirty="0">
                <a:latin typeface="Arial"/>
                <a:cs typeface="Arial"/>
              </a:rPr>
              <a:t>Problems </a:t>
            </a:r>
            <a:r>
              <a:rPr sz="1800" dirty="0">
                <a:latin typeface="Arial"/>
                <a:cs typeface="Arial"/>
              </a:rPr>
              <a:t>and </a:t>
            </a:r>
            <a:r>
              <a:rPr sz="1800" spc="5" dirty="0">
                <a:latin typeface="Arial"/>
                <a:cs typeface="Arial"/>
              </a:rPr>
              <a:t>opportunities </a:t>
            </a:r>
            <a:r>
              <a:rPr sz="1800" dirty="0">
                <a:latin typeface="Arial"/>
                <a:cs typeface="Arial"/>
              </a:rPr>
              <a:t>are </a:t>
            </a:r>
            <a:r>
              <a:rPr sz="1800" spc="5" dirty="0">
                <a:latin typeface="Arial"/>
                <a:cs typeface="Arial"/>
              </a:rPr>
              <a:t>just </a:t>
            </a:r>
            <a:r>
              <a:rPr sz="1800" dirty="0">
                <a:latin typeface="Arial"/>
                <a:cs typeface="Arial"/>
              </a:rPr>
              <a:t>flip </a:t>
            </a:r>
            <a:r>
              <a:rPr sz="1800" spc="5" dirty="0">
                <a:latin typeface="Arial"/>
                <a:cs typeface="Arial"/>
              </a:rPr>
              <a:t>sides </a:t>
            </a:r>
            <a:r>
              <a:rPr sz="1800" spc="10" dirty="0">
                <a:latin typeface="Arial"/>
                <a:cs typeface="Arial"/>
              </a:rPr>
              <a:t>of  </a:t>
            </a:r>
            <a:r>
              <a:rPr sz="1800" dirty="0">
                <a:latin typeface="Arial"/>
                <a:cs typeface="Arial"/>
              </a:rPr>
              <a:t>the </a:t>
            </a:r>
            <a:r>
              <a:rPr sz="1800" spc="5" dirty="0">
                <a:latin typeface="Arial"/>
                <a:cs typeface="Arial"/>
              </a:rPr>
              <a:t>same coin; your problem </a:t>
            </a:r>
            <a:r>
              <a:rPr sz="1800" dirty="0">
                <a:latin typeface="Arial"/>
                <a:cs typeface="Arial"/>
              </a:rPr>
              <a:t>is </a:t>
            </a:r>
            <a:r>
              <a:rPr sz="1800" spc="5" dirty="0">
                <a:latin typeface="Arial"/>
                <a:cs typeface="Arial"/>
              </a:rPr>
              <a:t>my</a:t>
            </a:r>
            <a:r>
              <a:rPr sz="1800" spc="95" dirty="0">
                <a:latin typeface="Arial"/>
                <a:cs typeface="Arial"/>
              </a:rPr>
              <a:t> </a:t>
            </a:r>
            <a:r>
              <a:rPr sz="1800" spc="-5" dirty="0">
                <a:latin typeface="Arial"/>
                <a:cs typeface="Arial"/>
              </a:rPr>
              <a:t>opportunity.</a:t>
            </a:r>
            <a:endParaRPr sz="1800" dirty="0">
              <a:latin typeface="Arial"/>
              <a:cs typeface="Arial"/>
            </a:endParaRPr>
          </a:p>
          <a:p>
            <a:pPr>
              <a:lnSpc>
                <a:spcPct val="100000"/>
              </a:lnSpc>
              <a:spcBef>
                <a:spcPts val="5"/>
              </a:spcBef>
              <a:buClr>
                <a:srgbClr val="CC8E5F"/>
              </a:buClr>
              <a:buFont typeface="Wingdings"/>
              <a:buChar char=""/>
            </a:pPr>
            <a:endParaRPr sz="1650" dirty="0">
              <a:latin typeface="Arial"/>
              <a:cs typeface="Arial"/>
            </a:endParaRPr>
          </a:p>
          <a:p>
            <a:pPr marL="355600" marR="5080" indent="-342900" algn="just">
              <a:lnSpc>
                <a:spcPct val="88000"/>
              </a:lnSpc>
              <a:buClr>
                <a:srgbClr val="CC8E5F"/>
              </a:buClr>
              <a:buSzPct val="58333"/>
              <a:buFont typeface="Wingdings"/>
              <a:buChar char=""/>
              <a:tabLst>
                <a:tab pos="355600" algn="l"/>
              </a:tabLst>
            </a:pPr>
            <a:r>
              <a:rPr sz="1800" b="1" dirty="0">
                <a:latin typeface="Arial"/>
                <a:cs typeface="Arial"/>
              </a:rPr>
              <a:t>Problem analysis is </a:t>
            </a:r>
            <a:r>
              <a:rPr sz="1800" b="1" spc="5" dirty="0">
                <a:latin typeface="Arial"/>
                <a:cs typeface="Arial"/>
              </a:rPr>
              <a:t>the process </a:t>
            </a:r>
            <a:r>
              <a:rPr sz="1800" b="1" spc="10" dirty="0">
                <a:latin typeface="Arial"/>
                <a:cs typeface="Arial"/>
              </a:rPr>
              <a:t>of  </a:t>
            </a:r>
            <a:r>
              <a:rPr sz="1800" b="1" spc="5" dirty="0">
                <a:latin typeface="Arial"/>
                <a:cs typeface="Arial"/>
              </a:rPr>
              <a:t>understanding real-world problems and  </a:t>
            </a:r>
            <a:r>
              <a:rPr sz="1800" b="1" dirty="0">
                <a:latin typeface="Arial"/>
                <a:cs typeface="Arial"/>
              </a:rPr>
              <a:t>user's </a:t>
            </a:r>
            <a:r>
              <a:rPr sz="1800" b="1" spc="5" dirty="0">
                <a:latin typeface="Arial"/>
                <a:cs typeface="Arial"/>
              </a:rPr>
              <a:t>needs and </a:t>
            </a:r>
            <a:r>
              <a:rPr sz="1800" b="1" dirty="0">
                <a:latin typeface="Arial"/>
                <a:cs typeface="Arial"/>
              </a:rPr>
              <a:t>proposing </a:t>
            </a:r>
            <a:r>
              <a:rPr sz="1800" b="1" spc="5" dirty="0">
                <a:latin typeface="Arial"/>
                <a:cs typeface="Arial"/>
              </a:rPr>
              <a:t>solutions </a:t>
            </a:r>
            <a:r>
              <a:rPr sz="1800" b="1" dirty="0">
                <a:latin typeface="Arial"/>
                <a:cs typeface="Arial"/>
              </a:rPr>
              <a:t>to meet  </a:t>
            </a:r>
            <a:r>
              <a:rPr sz="1800" b="1" spc="5" dirty="0">
                <a:latin typeface="Arial"/>
                <a:cs typeface="Arial"/>
              </a:rPr>
              <a:t>those</a:t>
            </a:r>
            <a:r>
              <a:rPr sz="1800" b="1" spc="10" dirty="0">
                <a:latin typeface="Arial"/>
                <a:cs typeface="Arial"/>
              </a:rPr>
              <a:t> </a:t>
            </a:r>
            <a:r>
              <a:rPr sz="1800" b="1" spc="5" dirty="0">
                <a:latin typeface="Arial"/>
                <a:cs typeface="Arial"/>
              </a:rPr>
              <a:t>needs.</a:t>
            </a:r>
            <a:endParaRPr sz="1800" dirty="0">
              <a:latin typeface="Arial"/>
              <a:cs typeface="Arial"/>
            </a:endParaRPr>
          </a:p>
          <a:p>
            <a:pPr marL="355600" marR="760095" indent="-342900">
              <a:lnSpc>
                <a:spcPct val="92700"/>
              </a:lnSpc>
              <a:spcBef>
                <a:spcPts val="1595"/>
              </a:spcBef>
              <a:buClr>
                <a:srgbClr val="CC8E5F"/>
              </a:buClr>
              <a:buSzPct val="58333"/>
              <a:buFont typeface="Wingdings"/>
              <a:buChar char=""/>
              <a:tabLst>
                <a:tab pos="354965" algn="l"/>
                <a:tab pos="355600" algn="l"/>
                <a:tab pos="2720975" algn="l"/>
                <a:tab pos="3531235" algn="l"/>
                <a:tab pos="3926204" algn="l"/>
              </a:tabLst>
            </a:pPr>
            <a:r>
              <a:rPr sz="1800" spc="15" dirty="0" smtClean="0">
                <a:latin typeface="Arial"/>
                <a:cs typeface="Arial"/>
              </a:rPr>
              <a:t>Problem</a:t>
            </a:r>
            <a:r>
              <a:rPr lang="en-US" sz="1800" spc="15" dirty="0" smtClean="0">
                <a:latin typeface="Arial"/>
                <a:cs typeface="Arial"/>
              </a:rPr>
              <a:t> </a:t>
            </a:r>
            <a:r>
              <a:rPr sz="1800" spc="15" dirty="0" smtClean="0">
                <a:latin typeface="Arial"/>
                <a:cs typeface="Arial"/>
              </a:rPr>
              <a:t>domain </a:t>
            </a:r>
            <a:r>
              <a:rPr sz="1800" spc="5" dirty="0">
                <a:latin typeface="Arial"/>
                <a:cs typeface="Arial"/>
              </a:rPr>
              <a:t>must </a:t>
            </a:r>
            <a:r>
              <a:rPr sz="1800" dirty="0">
                <a:latin typeface="Arial"/>
                <a:cs typeface="Arial"/>
              </a:rPr>
              <a:t>be </a:t>
            </a:r>
            <a:r>
              <a:rPr sz="1800" spc="5" dirty="0">
                <a:latin typeface="Arial"/>
                <a:cs typeface="Arial"/>
              </a:rPr>
              <a:t>analyzed and  </a:t>
            </a:r>
            <a:r>
              <a:rPr sz="1800" spc="10" dirty="0">
                <a:latin typeface="Arial"/>
                <a:cs typeface="Arial"/>
              </a:rPr>
              <a:t>under</a:t>
            </a:r>
            <a:r>
              <a:rPr sz="1800" spc="5" dirty="0">
                <a:latin typeface="Arial"/>
                <a:cs typeface="Arial"/>
              </a:rPr>
              <a:t>st</a:t>
            </a:r>
            <a:r>
              <a:rPr sz="1800" dirty="0">
                <a:latin typeface="Arial"/>
                <a:cs typeface="Arial"/>
              </a:rPr>
              <a:t>oo</a:t>
            </a:r>
            <a:r>
              <a:rPr sz="1800" spc="10" dirty="0">
                <a:latin typeface="Arial"/>
                <a:cs typeface="Arial"/>
              </a:rPr>
              <a:t>d</a:t>
            </a:r>
            <a:r>
              <a:rPr sz="1800" dirty="0">
                <a:latin typeface="Arial"/>
                <a:cs typeface="Arial"/>
              </a:rPr>
              <a:t>,</a:t>
            </a:r>
            <a:r>
              <a:rPr sz="1800" spc="15" dirty="0">
                <a:latin typeface="Arial"/>
                <a:cs typeface="Arial"/>
              </a:rPr>
              <a:t> </a:t>
            </a:r>
            <a:r>
              <a:rPr sz="1800" spc="10" dirty="0">
                <a:latin typeface="Arial"/>
                <a:cs typeface="Arial"/>
              </a:rPr>
              <a:t>e</a:t>
            </a:r>
            <a:r>
              <a:rPr sz="1800" spc="5" dirty="0">
                <a:latin typeface="Arial"/>
                <a:cs typeface="Arial"/>
              </a:rPr>
              <a:t>x</a:t>
            </a:r>
            <a:r>
              <a:rPr sz="1800" spc="10" dirty="0">
                <a:latin typeface="Arial"/>
                <a:cs typeface="Arial"/>
              </a:rPr>
              <a:t>plo</a:t>
            </a:r>
            <a:r>
              <a:rPr sz="1800" dirty="0">
                <a:latin typeface="Arial"/>
                <a:cs typeface="Arial"/>
              </a:rPr>
              <a:t>re</a:t>
            </a:r>
            <a:r>
              <a:rPr sz="1800" spc="10" dirty="0">
                <a:latin typeface="Arial"/>
                <a:cs typeface="Arial"/>
              </a:rPr>
              <a:t> </a:t>
            </a:r>
            <a:r>
              <a:rPr sz="1800" dirty="0">
                <a:latin typeface="Arial"/>
                <a:cs typeface="Arial"/>
              </a:rPr>
              <a:t>a	</a:t>
            </a:r>
            <a:r>
              <a:rPr sz="1800" spc="5" dirty="0">
                <a:latin typeface="Arial"/>
                <a:cs typeface="Arial"/>
              </a:rPr>
              <a:t>v</a:t>
            </a:r>
            <a:r>
              <a:rPr sz="1800" spc="10" dirty="0">
                <a:latin typeface="Arial"/>
                <a:cs typeface="Arial"/>
              </a:rPr>
              <a:t>arie</a:t>
            </a:r>
            <a:r>
              <a:rPr sz="1800" spc="5" dirty="0">
                <a:latin typeface="Arial"/>
                <a:cs typeface="Arial"/>
              </a:rPr>
              <a:t>t</a:t>
            </a:r>
            <a:r>
              <a:rPr sz="1800" dirty="0">
                <a:latin typeface="Arial"/>
                <a:cs typeface="Arial"/>
              </a:rPr>
              <a:t>y	</a:t>
            </a:r>
            <a:r>
              <a:rPr sz="1800" spc="10" dirty="0">
                <a:latin typeface="Arial"/>
                <a:cs typeface="Arial"/>
              </a:rPr>
              <a:t>o</a:t>
            </a:r>
            <a:r>
              <a:rPr sz="1800" dirty="0">
                <a:latin typeface="Arial"/>
                <a:cs typeface="Arial"/>
              </a:rPr>
              <a:t>f	</a:t>
            </a:r>
            <a:r>
              <a:rPr sz="1800" spc="5" dirty="0">
                <a:latin typeface="Arial"/>
                <a:cs typeface="Arial"/>
              </a:rPr>
              <a:t>s</a:t>
            </a:r>
            <a:r>
              <a:rPr sz="1800" spc="10" dirty="0">
                <a:latin typeface="Arial"/>
                <a:cs typeface="Arial"/>
              </a:rPr>
              <a:t>olu</a:t>
            </a:r>
            <a:r>
              <a:rPr sz="1800" spc="5" dirty="0">
                <a:latin typeface="Arial"/>
                <a:cs typeface="Arial"/>
              </a:rPr>
              <a:t>t</a:t>
            </a:r>
            <a:r>
              <a:rPr sz="1800" spc="10" dirty="0">
                <a:latin typeface="Arial"/>
                <a:cs typeface="Arial"/>
              </a:rPr>
              <a:t>i</a:t>
            </a:r>
            <a:r>
              <a:rPr sz="1800" dirty="0">
                <a:latin typeface="Arial"/>
                <a:cs typeface="Arial"/>
              </a:rPr>
              <a:t>on  </a:t>
            </a:r>
            <a:r>
              <a:rPr sz="1800" spc="5" dirty="0">
                <a:latin typeface="Arial"/>
                <a:cs typeface="Arial"/>
              </a:rPr>
              <a:t>domains.</a:t>
            </a:r>
            <a:endParaRPr sz="1800" dirty="0">
              <a:latin typeface="Arial"/>
              <a:cs typeface="Arial"/>
            </a:endParaRPr>
          </a:p>
          <a:p>
            <a:pPr>
              <a:lnSpc>
                <a:spcPct val="100000"/>
              </a:lnSpc>
              <a:spcBef>
                <a:spcPts val="50"/>
              </a:spcBef>
              <a:buClr>
                <a:srgbClr val="CC8E5F"/>
              </a:buClr>
              <a:buFont typeface="Wingdings"/>
              <a:buChar char=""/>
            </a:pPr>
            <a:endParaRPr sz="1700" dirty="0">
              <a:latin typeface="Arial"/>
              <a:cs typeface="Arial"/>
            </a:endParaRPr>
          </a:p>
          <a:p>
            <a:pPr marL="355600" marR="7620" indent="-342900" algn="just">
              <a:lnSpc>
                <a:spcPts val="1900"/>
              </a:lnSpc>
              <a:buClr>
                <a:srgbClr val="CC8E5F"/>
              </a:buClr>
              <a:buSzPct val="58333"/>
              <a:buFont typeface="Wingdings"/>
              <a:buChar char=""/>
              <a:tabLst>
                <a:tab pos="355600" algn="l"/>
              </a:tabLst>
            </a:pPr>
            <a:r>
              <a:rPr sz="1800" dirty="0">
                <a:latin typeface="Arial"/>
                <a:cs typeface="Arial"/>
              </a:rPr>
              <a:t>Find the </a:t>
            </a:r>
            <a:r>
              <a:rPr sz="1800" spc="5" dirty="0">
                <a:latin typeface="Arial"/>
                <a:cs typeface="Arial"/>
              </a:rPr>
              <a:t>optimal </a:t>
            </a:r>
            <a:r>
              <a:rPr sz="1800" dirty="0">
                <a:latin typeface="Arial"/>
                <a:cs typeface="Arial"/>
              </a:rPr>
              <a:t>solution for the </a:t>
            </a:r>
            <a:r>
              <a:rPr sz="1800" spc="5" dirty="0">
                <a:latin typeface="Arial"/>
                <a:cs typeface="Arial"/>
              </a:rPr>
              <a:t>problem among  </a:t>
            </a:r>
            <a:r>
              <a:rPr sz="1800" dirty="0">
                <a:latin typeface="Arial"/>
                <a:cs typeface="Arial"/>
              </a:rPr>
              <a:t>the </a:t>
            </a:r>
            <a:r>
              <a:rPr sz="1800" spc="5" dirty="0">
                <a:latin typeface="Arial"/>
                <a:cs typeface="Arial"/>
              </a:rPr>
              <a:t>variety of</a:t>
            </a:r>
            <a:r>
              <a:rPr sz="1800" spc="45" dirty="0">
                <a:latin typeface="Arial"/>
                <a:cs typeface="Arial"/>
              </a:rPr>
              <a:t> </a:t>
            </a:r>
            <a:r>
              <a:rPr sz="1800" spc="5" dirty="0">
                <a:latin typeface="Arial"/>
                <a:cs typeface="Arial"/>
              </a:rPr>
              <a:t>solutions.</a:t>
            </a:r>
            <a:endParaRPr sz="1800" dirty="0">
              <a:latin typeface="Arial"/>
              <a:cs typeface="Arial"/>
            </a:endParaRPr>
          </a:p>
          <a:p>
            <a:pPr>
              <a:lnSpc>
                <a:spcPct val="100000"/>
              </a:lnSpc>
              <a:spcBef>
                <a:spcPts val="20"/>
              </a:spcBef>
              <a:buClr>
                <a:srgbClr val="CC8E5F"/>
              </a:buClr>
              <a:buFont typeface="Wingdings"/>
              <a:buChar char=""/>
            </a:pPr>
            <a:endParaRPr sz="1650" dirty="0">
              <a:latin typeface="Arial"/>
              <a:cs typeface="Arial"/>
            </a:endParaRPr>
          </a:p>
          <a:p>
            <a:pPr marL="355600" marR="5080" indent="-342900" algn="just">
              <a:lnSpc>
                <a:spcPts val="1900"/>
              </a:lnSpc>
              <a:buClr>
                <a:srgbClr val="CC8E5F"/>
              </a:buClr>
              <a:buSzPct val="58333"/>
              <a:buFont typeface="Wingdings"/>
              <a:buChar char=""/>
              <a:tabLst>
                <a:tab pos="355600" algn="l"/>
              </a:tabLst>
            </a:pPr>
            <a:r>
              <a:rPr sz="1800" dirty="0">
                <a:latin typeface="Arial"/>
                <a:cs typeface="Arial"/>
              </a:rPr>
              <a:t>In order to be </a:t>
            </a:r>
            <a:r>
              <a:rPr sz="1800" spc="5" dirty="0">
                <a:latin typeface="Arial"/>
                <a:cs typeface="Arial"/>
              </a:rPr>
              <a:t>able </a:t>
            </a:r>
            <a:r>
              <a:rPr sz="1800" dirty="0">
                <a:latin typeface="Arial"/>
                <a:cs typeface="Arial"/>
              </a:rPr>
              <a:t>to do </a:t>
            </a:r>
            <a:r>
              <a:rPr sz="1800" spc="5" dirty="0">
                <a:latin typeface="Arial"/>
                <a:cs typeface="Arial"/>
              </a:rPr>
              <a:t>problem analysis, we  should know what </a:t>
            </a:r>
            <a:r>
              <a:rPr sz="1800" spc="-5" dirty="0">
                <a:latin typeface="Arial"/>
                <a:cs typeface="Arial"/>
              </a:rPr>
              <a:t>a </a:t>
            </a:r>
            <a:r>
              <a:rPr sz="1800" spc="5" dirty="0">
                <a:latin typeface="Arial"/>
                <a:cs typeface="Arial"/>
              </a:rPr>
              <a:t>problem is, </a:t>
            </a:r>
            <a:r>
              <a:rPr sz="1800" b="1" spc="-5" dirty="0">
                <a:latin typeface="Arial"/>
                <a:cs typeface="Arial"/>
              </a:rPr>
              <a:t>a </a:t>
            </a:r>
            <a:r>
              <a:rPr sz="1800" b="1" spc="5" dirty="0">
                <a:latin typeface="Arial"/>
                <a:cs typeface="Arial"/>
              </a:rPr>
              <a:t>problem can  be defined </a:t>
            </a:r>
            <a:r>
              <a:rPr sz="1800" b="1" dirty="0">
                <a:latin typeface="Arial"/>
                <a:cs typeface="Arial"/>
              </a:rPr>
              <a:t>as the </a:t>
            </a:r>
            <a:r>
              <a:rPr sz="1800" b="1" spc="5" dirty="0">
                <a:latin typeface="Arial"/>
                <a:cs typeface="Arial"/>
              </a:rPr>
              <a:t>difference between </a:t>
            </a:r>
            <a:r>
              <a:rPr sz="1800" b="1" dirty="0">
                <a:latin typeface="Arial"/>
                <a:cs typeface="Arial"/>
              </a:rPr>
              <a:t>things  as </a:t>
            </a:r>
            <a:r>
              <a:rPr sz="1800" b="1" spc="5" dirty="0">
                <a:latin typeface="Arial"/>
                <a:cs typeface="Arial"/>
              </a:rPr>
              <a:t>perceived and things </a:t>
            </a:r>
            <a:r>
              <a:rPr sz="1800" b="1" dirty="0">
                <a:latin typeface="Arial"/>
                <a:cs typeface="Arial"/>
              </a:rPr>
              <a:t>as</a:t>
            </a:r>
            <a:r>
              <a:rPr sz="1800" b="1" spc="70" dirty="0">
                <a:latin typeface="Arial"/>
                <a:cs typeface="Arial"/>
              </a:rPr>
              <a:t> </a:t>
            </a:r>
            <a:r>
              <a:rPr sz="1800" b="1" spc="5" dirty="0">
                <a:latin typeface="Arial"/>
                <a:cs typeface="Arial"/>
              </a:rPr>
              <a:t>desired.</a:t>
            </a:r>
            <a:endParaRPr sz="1800" dirty="0">
              <a:latin typeface="Arial"/>
              <a:cs typeface="Arial"/>
            </a:endParaRPr>
          </a:p>
        </p:txBody>
      </p:sp>
      <p:sp>
        <p:nvSpPr>
          <p:cNvPr id="5" name="object 5"/>
          <p:cNvSpPr/>
          <p:nvPr/>
        </p:nvSpPr>
        <p:spPr>
          <a:xfrm>
            <a:off x="82296" y="7620"/>
            <a:ext cx="1670304" cy="1287779"/>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248400" y="1590294"/>
            <a:ext cx="2743200" cy="176250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019800" y="4495800"/>
            <a:ext cx="2286000" cy="1981200"/>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69617" y="329438"/>
            <a:ext cx="4538345" cy="695960"/>
          </a:xfrm>
          <a:prstGeom prst="rect">
            <a:avLst/>
          </a:prstGeom>
        </p:spPr>
        <p:txBody>
          <a:bodyPr vert="horz" wrap="square" lIns="0" tIns="12065" rIns="0" bIns="0" rtlCol="0">
            <a:spAutoFit/>
          </a:bodyPr>
          <a:lstStyle/>
          <a:p>
            <a:pPr marL="12700">
              <a:lnSpc>
                <a:spcPct val="100000"/>
              </a:lnSpc>
              <a:spcBef>
                <a:spcPts val="95"/>
              </a:spcBef>
            </a:pPr>
            <a:r>
              <a:rPr spc="-254" dirty="0"/>
              <a:t>Problem Analysis</a:t>
            </a:r>
            <a:r>
              <a:rPr spc="-560" dirty="0"/>
              <a:t> </a:t>
            </a:r>
            <a:r>
              <a:rPr spc="-30" dirty="0"/>
              <a:t>[1]</a:t>
            </a:r>
          </a:p>
        </p:txBody>
      </p:sp>
      <p:sp>
        <p:nvSpPr>
          <p:cNvPr id="3" name="object 3"/>
          <p:cNvSpPr txBox="1"/>
          <p:nvPr/>
        </p:nvSpPr>
        <p:spPr>
          <a:xfrm>
            <a:off x="172465" y="1261871"/>
            <a:ext cx="184150" cy="208279"/>
          </a:xfrm>
          <a:prstGeom prst="rect">
            <a:avLst/>
          </a:prstGeom>
        </p:spPr>
        <p:txBody>
          <a:bodyPr vert="horz" wrap="square" lIns="0" tIns="12700" rIns="0" bIns="0" rtlCol="0">
            <a:spAutoFit/>
          </a:bodyPr>
          <a:lstStyle/>
          <a:p>
            <a:pPr marL="12700">
              <a:lnSpc>
                <a:spcPct val="100000"/>
              </a:lnSpc>
              <a:spcBef>
                <a:spcPts val="100"/>
              </a:spcBef>
            </a:pPr>
            <a:r>
              <a:rPr sz="1200" b="1" spc="-50" dirty="0">
                <a:solidFill>
                  <a:srgbClr val="FFFFFF"/>
                </a:solidFill>
                <a:latin typeface="Arial"/>
                <a:cs typeface="Arial"/>
              </a:rPr>
              <a:t>14</a:t>
            </a:r>
            <a:endParaRPr sz="1200">
              <a:latin typeface="Arial"/>
              <a:cs typeface="Arial"/>
            </a:endParaRPr>
          </a:p>
        </p:txBody>
      </p:sp>
      <p:sp>
        <p:nvSpPr>
          <p:cNvPr id="4" name="object 4"/>
          <p:cNvSpPr txBox="1"/>
          <p:nvPr/>
        </p:nvSpPr>
        <p:spPr>
          <a:xfrm>
            <a:off x="536194" y="1707133"/>
            <a:ext cx="5485765" cy="4382135"/>
          </a:xfrm>
          <a:prstGeom prst="rect">
            <a:avLst/>
          </a:prstGeom>
        </p:spPr>
        <p:txBody>
          <a:bodyPr vert="horz" wrap="square" lIns="0" tIns="12700" rIns="0" bIns="0" rtlCol="0">
            <a:spAutoFit/>
          </a:bodyPr>
          <a:lstStyle/>
          <a:p>
            <a:pPr marL="286385" indent="-286385">
              <a:lnSpc>
                <a:spcPts val="1910"/>
              </a:lnSpc>
              <a:spcBef>
                <a:spcPts val="100"/>
              </a:spcBef>
              <a:buClr>
                <a:srgbClr val="CC8E5F"/>
              </a:buClr>
              <a:buSzPct val="59375"/>
              <a:buFont typeface="Wingdings"/>
              <a:buChar char=""/>
              <a:tabLst>
                <a:tab pos="286385" algn="l"/>
                <a:tab pos="299720" algn="l"/>
                <a:tab pos="1374775" algn="l"/>
                <a:tab pos="1819910" algn="l"/>
                <a:tab pos="2653665" algn="l"/>
                <a:tab pos="3448050" algn="l"/>
                <a:tab pos="3761104" algn="l"/>
                <a:tab pos="4076065" algn="l"/>
                <a:tab pos="5284470" algn="l"/>
              </a:tabLst>
            </a:pPr>
            <a:r>
              <a:rPr sz="1600" spc="-150" dirty="0">
                <a:latin typeface="Arial"/>
                <a:cs typeface="Arial"/>
              </a:rPr>
              <a:t>Sometimes,	</a:t>
            </a:r>
            <a:r>
              <a:rPr sz="1600" spc="-70" dirty="0">
                <a:latin typeface="Arial"/>
                <a:cs typeface="Arial"/>
              </a:rPr>
              <a:t>the	</a:t>
            </a:r>
            <a:r>
              <a:rPr sz="1600" spc="-110" dirty="0">
                <a:latin typeface="Arial"/>
                <a:cs typeface="Arial"/>
              </a:rPr>
              <a:t>simplest	</a:t>
            </a:r>
            <a:r>
              <a:rPr sz="1600" spc="-100" dirty="0">
                <a:latin typeface="Arial"/>
                <a:cs typeface="Arial"/>
              </a:rPr>
              <a:t>solution	</a:t>
            </a:r>
            <a:r>
              <a:rPr sz="1600" spc="-50" dirty="0">
                <a:latin typeface="Arial"/>
                <a:cs typeface="Arial"/>
              </a:rPr>
              <a:t>is	</a:t>
            </a:r>
            <a:r>
              <a:rPr sz="1600" dirty="0">
                <a:latin typeface="Arial"/>
                <a:cs typeface="Arial"/>
              </a:rPr>
              <a:t>a	</a:t>
            </a:r>
            <a:r>
              <a:rPr sz="1600" i="1" spc="-85" dirty="0">
                <a:latin typeface="Arial"/>
                <a:cs typeface="Arial"/>
              </a:rPr>
              <a:t>workaround</a:t>
            </a:r>
            <a:r>
              <a:rPr sz="1600" spc="-85" dirty="0">
                <a:latin typeface="Arial"/>
                <a:cs typeface="Arial"/>
              </a:rPr>
              <a:t>,	</a:t>
            </a:r>
            <a:r>
              <a:rPr sz="1600" spc="-55" dirty="0">
                <a:latin typeface="Arial"/>
                <a:cs typeface="Arial"/>
              </a:rPr>
              <a:t>or</a:t>
            </a:r>
            <a:endParaRPr sz="1600" dirty="0">
              <a:latin typeface="Arial"/>
              <a:cs typeface="Arial"/>
            </a:endParaRPr>
          </a:p>
          <a:p>
            <a:pPr marR="51435" algn="ctr">
              <a:lnSpc>
                <a:spcPts val="1910"/>
              </a:lnSpc>
            </a:pPr>
            <a:r>
              <a:rPr sz="1600" i="1" spc="5" dirty="0">
                <a:latin typeface="Arial"/>
                <a:cs typeface="Arial"/>
              </a:rPr>
              <a:t>revised business process</a:t>
            </a:r>
            <a:r>
              <a:rPr sz="1600" spc="5" dirty="0">
                <a:latin typeface="Arial"/>
                <a:cs typeface="Arial"/>
              </a:rPr>
              <a:t>, rather </a:t>
            </a:r>
            <a:r>
              <a:rPr sz="1600" dirty="0">
                <a:latin typeface="Arial"/>
                <a:cs typeface="Arial"/>
              </a:rPr>
              <a:t>than a new</a:t>
            </a:r>
            <a:r>
              <a:rPr sz="1600" spc="-120" dirty="0">
                <a:latin typeface="Arial"/>
                <a:cs typeface="Arial"/>
              </a:rPr>
              <a:t> </a:t>
            </a:r>
            <a:r>
              <a:rPr sz="1600" spc="5" dirty="0">
                <a:latin typeface="Arial"/>
                <a:cs typeface="Arial"/>
              </a:rPr>
              <a:t>system.</a:t>
            </a:r>
            <a:endParaRPr sz="1600" dirty="0">
              <a:latin typeface="Arial"/>
              <a:cs typeface="Arial"/>
            </a:endParaRPr>
          </a:p>
          <a:p>
            <a:pPr>
              <a:lnSpc>
                <a:spcPct val="100000"/>
              </a:lnSpc>
              <a:spcBef>
                <a:spcPts val="30"/>
              </a:spcBef>
            </a:pPr>
            <a:endParaRPr sz="1650" dirty="0">
              <a:latin typeface="Arial"/>
              <a:cs typeface="Arial"/>
            </a:endParaRPr>
          </a:p>
          <a:p>
            <a:pPr marL="756285" lvl="1" indent="-300990">
              <a:lnSpc>
                <a:spcPct val="100000"/>
              </a:lnSpc>
              <a:buClr>
                <a:srgbClr val="CC8E5F"/>
              </a:buClr>
              <a:buSzPct val="60714"/>
              <a:buFont typeface="Wingdings"/>
              <a:buChar char=""/>
              <a:tabLst>
                <a:tab pos="742315" algn="l"/>
                <a:tab pos="756920" algn="l"/>
              </a:tabLst>
            </a:pPr>
            <a:r>
              <a:rPr sz="1400" dirty="0">
                <a:latin typeface="Arial"/>
                <a:cs typeface="Arial"/>
              </a:rPr>
              <a:t>Changing</a:t>
            </a:r>
            <a:r>
              <a:rPr sz="1400" spc="65" dirty="0">
                <a:latin typeface="Arial"/>
                <a:cs typeface="Arial"/>
              </a:rPr>
              <a:t> </a:t>
            </a:r>
            <a:r>
              <a:rPr sz="1400" dirty="0">
                <a:latin typeface="Arial"/>
                <a:cs typeface="Arial"/>
              </a:rPr>
              <a:t>the</a:t>
            </a:r>
            <a:r>
              <a:rPr sz="1400" spc="60" dirty="0">
                <a:latin typeface="Arial"/>
                <a:cs typeface="Arial"/>
              </a:rPr>
              <a:t> </a:t>
            </a:r>
            <a:r>
              <a:rPr sz="1400" dirty="0">
                <a:latin typeface="Arial"/>
                <a:cs typeface="Arial"/>
              </a:rPr>
              <a:t>user's</a:t>
            </a:r>
            <a:r>
              <a:rPr sz="1400" spc="75" dirty="0">
                <a:latin typeface="Arial"/>
                <a:cs typeface="Arial"/>
              </a:rPr>
              <a:t> </a:t>
            </a:r>
            <a:r>
              <a:rPr sz="1400" dirty="0">
                <a:latin typeface="Arial"/>
                <a:cs typeface="Arial"/>
              </a:rPr>
              <a:t>desire</a:t>
            </a:r>
            <a:r>
              <a:rPr sz="1400" spc="125" dirty="0">
                <a:latin typeface="Arial"/>
                <a:cs typeface="Arial"/>
              </a:rPr>
              <a:t> </a:t>
            </a:r>
            <a:r>
              <a:rPr sz="1400" dirty="0">
                <a:latin typeface="Arial"/>
                <a:cs typeface="Arial"/>
              </a:rPr>
              <a:t>or</a:t>
            </a:r>
            <a:r>
              <a:rPr sz="1400" spc="60" dirty="0">
                <a:latin typeface="Arial"/>
                <a:cs typeface="Arial"/>
              </a:rPr>
              <a:t> </a:t>
            </a:r>
            <a:r>
              <a:rPr sz="1400" dirty="0">
                <a:latin typeface="Arial"/>
                <a:cs typeface="Arial"/>
              </a:rPr>
              <a:t>perception</a:t>
            </a:r>
            <a:r>
              <a:rPr sz="1400" spc="75" dirty="0">
                <a:latin typeface="Arial"/>
                <a:cs typeface="Arial"/>
              </a:rPr>
              <a:t> </a:t>
            </a:r>
            <a:r>
              <a:rPr sz="1400" dirty="0">
                <a:latin typeface="Arial"/>
                <a:cs typeface="Arial"/>
              </a:rPr>
              <a:t>may</a:t>
            </a:r>
            <a:r>
              <a:rPr sz="1400" spc="60" dirty="0">
                <a:latin typeface="Arial"/>
                <a:cs typeface="Arial"/>
              </a:rPr>
              <a:t> </a:t>
            </a:r>
            <a:r>
              <a:rPr sz="1400" dirty="0">
                <a:latin typeface="Arial"/>
                <a:cs typeface="Arial"/>
              </a:rPr>
              <a:t>be</a:t>
            </a:r>
            <a:r>
              <a:rPr sz="1400" spc="60" dirty="0">
                <a:latin typeface="Arial"/>
                <a:cs typeface="Arial"/>
              </a:rPr>
              <a:t> </a:t>
            </a:r>
            <a:r>
              <a:rPr sz="1400" dirty="0">
                <a:latin typeface="Arial"/>
                <a:cs typeface="Arial"/>
              </a:rPr>
              <a:t>the</a:t>
            </a:r>
            <a:r>
              <a:rPr sz="1400" spc="65" dirty="0">
                <a:latin typeface="Arial"/>
                <a:cs typeface="Arial"/>
              </a:rPr>
              <a:t> </a:t>
            </a:r>
            <a:r>
              <a:rPr sz="1400" dirty="0">
                <a:latin typeface="Arial"/>
                <a:cs typeface="Arial"/>
              </a:rPr>
              <a:t>most</a:t>
            </a:r>
          </a:p>
          <a:p>
            <a:pPr marL="756285">
              <a:lnSpc>
                <a:spcPct val="100000"/>
              </a:lnSpc>
              <a:spcBef>
                <a:spcPts val="225"/>
              </a:spcBef>
            </a:pPr>
            <a:r>
              <a:rPr sz="1400" spc="5" dirty="0">
                <a:latin typeface="Arial"/>
                <a:cs typeface="Arial"/>
              </a:rPr>
              <a:t>cost-effective </a:t>
            </a:r>
            <a:r>
              <a:rPr sz="1400" dirty="0">
                <a:latin typeface="Arial"/>
                <a:cs typeface="Arial"/>
              </a:rPr>
              <a:t>approach to address </a:t>
            </a:r>
            <a:r>
              <a:rPr sz="1400" spc="-5" dirty="0">
                <a:latin typeface="Arial"/>
                <a:cs typeface="Arial"/>
              </a:rPr>
              <a:t>a</a:t>
            </a:r>
            <a:r>
              <a:rPr sz="1400" spc="35" dirty="0">
                <a:latin typeface="Arial"/>
                <a:cs typeface="Arial"/>
              </a:rPr>
              <a:t> </a:t>
            </a:r>
            <a:r>
              <a:rPr sz="1400" spc="5" dirty="0">
                <a:latin typeface="Arial"/>
                <a:cs typeface="Arial"/>
              </a:rPr>
              <a:t>problem.</a:t>
            </a:r>
            <a:endParaRPr sz="1400" dirty="0">
              <a:latin typeface="Arial"/>
              <a:cs typeface="Arial"/>
            </a:endParaRPr>
          </a:p>
          <a:p>
            <a:pPr>
              <a:lnSpc>
                <a:spcPct val="100000"/>
              </a:lnSpc>
              <a:spcBef>
                <a:spcPts val="20"/>
              </a:spcBef>
            </a:pPr>
            <a:endParaRPr sz="1700" dirty="0">
              <a:latin typeface="Arial"/>
              <a:cs typeface="Arial"/>
            </a:endParaRPr>
          </a:p>
          <a:p>
            <a:pPr marL="756285" marR="5715" lvl="1" indent="-287020" algn="just">
              <a:lnSpc>
                <a:spcPct val="112999"/>
              </a:lnSpc>
              <a:spcBef>
                <a:spcPts val="5"/>
              </a:spcBef>
              <a:buClr>
                <a:srgbClr val="CC8E5F"/>
              </a:buClr>
              <a:buSzPct val="60714"/>
              <a:buFont typeface="Wingdings"/>
              <a:buChar char=""/>
              <a:tabLst>
                <a:tab pos="756920" algn="l"/>
              </a:tabLst>
            </a:pPr>
            <a:r>
              <a:rPr sz="1400" spc="5" dirty="0">
                <a:latin typeface="Arial"/>
                <a:cs typeface="Arial"/>
              </a:rPr>
              <a:t>Practical</a:t>
            </a:r>
            <a:r>
              <a:rPr sz="1400" spc="395" dirty="0">
                <a:latin typeface="Arial"/>
                <a:cs typeface="Arial"/>
              </a:rPr>
              <a:t> </a:t>
            </a:r>
            <a:r>
              <a:rPr sz="1400" dirty="0">
                <a:latin typeface="Arial"/>
                <a:cs typeface="Arial"/>
              </a:rPr>
              <a:t>experience shows </a:t>
            </a:r>
            <a:r>
              <a:rPr sz="1400" spc="-5" dirty="0">
                <a:latin typeface="Arial"/>
                <a:cs typeface="Arial"/>
              </a:rPr>
              <a:t>many </a:t>
            </a:r>
            <a:r>
              <a:rPr sz="1400" dirty="0">
                <a:latin typeface="Arial"/>
                <a:cs typeface="Arial"/>
              </a:rPr>
              <a:t>examples where  changing the perception led to the </a:t>
            </a:r>
            <a:r>
              <a:rPr sz="1400" spc="-5" dirty="0">
                <a:latin typeface="Arial"/>
                <a:cs typeface="Arial"/>
              </a:rPr>
              <a:t>highest-quality, </a:t>
            </a:r>
            <a:r>
              <a:rPr sz="1400" dirty="0">
                <a:latin typeface="Arial"/>
                <a:cs typeface="Arial"/>
              </a:rPr>
              <a:t>fastest,  </a:t>
            </a:r>
            <a:r>
              <a:rPr sz="1400" spc="5" dirty="0">
                <a:latin typeface="Arial"/>
                <a:cs typeface="Arial"/>
              </a:rPr>
              <a:t>and cheapest solutions</a:t>
            </a:r>
            <a:r>
              <a:rPr sz="1400" spc="-5" dirty="0">
                <a:latin typeface="Arial"/>
                <a:cs typeface="Arial"/>
              </a:rPr>
              <a:t> </a:t>
            </a:r>
            <a:r>
              <a:rPr sz="1400" spc="5" dirty="0">
                <a:latin typeface="Arial"/>
                <a:cs typeface="Arial"/>
              </a:rPr>
              <a:t>available</a:t>
            </a:r>
            <a:endParaRPr sz="1400" dirty="0">
              <a:latin typeface="Arial"/>
              <a:cs typeface="Arial"/>
            </a:endParaRPr>
          </a:p>
          <a:p>
            <a:pPr lvl="1">
              <a:lnSpc>
                <a:spcPct val="100000"/>
              </a:lnSpc>
              <a:buClr>
                <a:srgbClr val="CC8E5F"/>
              </a:buClr>
              <a:buFont typeface="Wingdings"/>
              <a:buChar char=""/>
            </a:pPr>
            <a:endParaRPr sz="2100" dirty="0">
              <a:latin typeface="Arial"/>
              <a:cs typeface="Arial"/>
            </a:endParaRPr>
          </a:p>
          <a:p>
            <a:pPr marL="756285" marR="295275" lvl="1" indent="-287020">
              <a:lnSpc>
                <a:spcPct val="100000"/>
              </a:lnSpc>
              <a:buClr>
                <a:srgbClr val="CC8E5F"/>
              </a:buClr>
              <a:buSzPct val="60714"/>
              <a:buFont typeface="Wingdings"/>
              <a:buChar char=""/>
              <a:tabLst>
                <a:tab pos="756285" algn="l"/>
                <a:tab pos="756920" algn="l"/>
              </a:tabLst>
            </a:pPr>
            <a:r>
              <a:rPr sz="1400" dirty="0">
                <a:latin typeface="Arial"/>
                <a:cs typeface="Arial"/>
              </a:rPr>
              <a:t>As problem </a:t>
            </a:r>
            <a:r>
              <a:rPr sz="1400" spc="5" dirty="0">
                <a:latin typeface="Arial"/>
                <a:cs typeface="Arial"/>
              </a:rPr>
              <a:t>solvers, </a:t>
            </a:r>
            <a:r>
              <a:rPr sz="1400" dirty="0">
                <a:latin typeface="Arial"/>
                <a:cs typeface="Arial"/>
              </a:rPr>
              <a:t>it is recommended to </a:t>
            </a:r>
            <a:r>
              <a:rPr sz="1400" spc="5" dirty="0">
                <a:latin typeface="Arial"/>
                <a:cs typeface="Arial"/>
              </a:rPr>
              <a:t>explore these  </a:t>
            </a:r>
            <a:r>
              <a:rPr sz="1400" spc="5" dirty="0" smtClean="0">
                <a:latin typeface="Arial"/>
                <a:cs typeface="Arial"/>
              </a:rPr>
              <a:t>alternative</a:t>
            </a:r>
            <a:r>
              <a:rPr lang="en-US" sz="1400" dirty="0">
                <a:latin typeface="Arial"/>
                <a:cs typeface="Arial"/>
              </a:rPr>
              <a:t> </a:t>
            </a:r>
            <a:r>
              <a:rPr sz="1400" spc="5" dirty="0" smtClean="0">
                <a:latin typeface="Arial"/>
                <a:cs typeface="Arial"/>
              </a:rPr>
              <a:t>solutions </a:t>
            </a:r>
            <a:r>
              <a:rPr sz="1400" spc="5" dirty="0">
                <a:latin typeface="Arial"/>
                <a:cs typeface="Arial"/>
              </a:rPr>
              <a:t>before </a:t>
            </a:r>
            <a:r>
              <a:rPr sz="1400" dirty="0">
                <a:latin typeface="Arial"/>
                <a:cs typeface="Arial"/>
              </a:rPr>
              <a:t>leaping </a:t>
            </a:r>
            <a:r>
              <a:rPr sz="1400" spc="5" dirty="0">
                <a:latin typeface="Arial"/>
                <a:cs typeface="Arial"/>
              </a:rPr>
              <a:t>into </a:t>
            </a:r>
            <a:r>
              <a:rPr sz="1400" spc="-5" dirty="0">
                <a:latin typeface="Arial"/>
                <a:cs typeface="Arial"/>
              </a:rPr>
              <a:t>a </a:t>
            </a:r>
            <a:r>
              <a:rPr sz="1400" spc="5" dirty="0">
                <a:latin typeface="Arial"/>
                <a:cs typeface="Arial"/>
              </a:rPr>
              <a:t>new system</a:t>
            </a:r>
            <a:r>
              <a:rPr sz="1400" spc="-20" dirty="0">
                <a:latin typeface="Arial"/>
                <a:cs typeface="Arial"/>
              </a:rPr>
              <a:t> </a:t>
            </a:r>
            <a:r>
              <a:rPr sz="1400" spc="5" dirty="0">
                <a:latin typeface="Arial"/>
                <a:cs typeface="Arial"/>
              </a:rPr>
              <a:t>solution.</a:t>
            </a:r>
            <a:endParaRPr sz="1400" dirty="0">
              <a:latin typeface="Arial"/>
              <a:cs typeface="Arial"/>
            </a:endParaRPr>
          </a:p>
          <a:p>
            <a:pPr>
              <a:lnSpc>
                <a:spcPct val="100000"/>
              </a:lnSpc>
              <a:spcBef>
                <a:spcPts val="15"/>
              </a:spcBef>
            </a:pPr>
            <a:endParaRPr sz="1750" dirty="0">
              <a:latin typeface="Arial"/>
              <a:cs typeface="Arial"/>
            </a:endParaRPr>
          </a:p>
          <a:p>
            <a:pPr marL="355600" marR="5080" indent="-342900" algn="just">
              <a:lnSpc>
                <a:spcPct val="99100"/>
              </a:lnSpc>
              <a:spcBef>
                <a:spcPts val="5"/>
              </a:spcBef>
              <a:buClr>
                <a:srgbClr val="CC8E5F"/>
              </a:buClr>
              <a:buSzPct val="59375"/>
              <a:buFont typeface="Wingdings"/>
              <a:buChar char=""/>
              <a:tabLst>
                <a:tab pos="355600" algn="l"/>
              </a:tabLst>
            </a:pPr>
            <a:r>
              <a:rPr sz="1600" spc="-10" dirty="0">
                <a:latin typeface="Arial"/>
                <a:cs typeface="Arial"/>
              </a:rPr>
              <a:t>However, </a:t>
            </a:r>
            <a:r>
              <a:rPr sz="1600" dirty="0">
                <a:latin typeface="Arial"/>
                <a:cs typeface="Arial"/>
              </a:rPr>
              <a:t>when these </a:t>
            </a:r>
            <a:r>
              <a:rPr sz="1600" spc="5" dirty="0">
                <a:latin typeface="Arial"/>
                <a:cs typeface="Arial"/>
              </a:rPr>
              <a:t>alternative activities </a:t>
            </a:r>
            <a:r>
              <a:rPr sz="1600" dirty="0">
                <a:latin typeface="Arial"/>
                <a:cs typeface="Arial"/>
              </a:rPr>
              <a:t>fail </a:t>
            </a:r>
            <a:r>
              <a:rPr sz="1600" spc="5" dirty="0">
                <a:latin typeface="Arial"/>
                <a:cs typeface="Arial"/>
              </a:rPr>
              <a:t>to reduce  </a:t>
            </a:r>
            <a:r>
              <a:rPr sz="1600" dirty="0">
                <a:latin typeface="Arial"/>
                <a:cs typeface="Arial"/>
              </a:rPr>
              <a:t>this gap, then we have </a:t>
            </a:r>
            <a:r>
              <a:rPr sz="1600" spc="5" dirty="0">
                <a:latin typeface="Arial"/>
                <a:cs typeface="Arial"/>
              </a:rPr>
              <a:t>to actively change </a:t>
            </a:r>
            <a:r>
              <a:rPr sz="1600" dirty="0">
                <a:latin typeface="Arial"/>
                <a:cs typeface="Arial"/>
              </a:rPr>
              <a:t>the </a:t>
            </a:r>
            <a:r>
              <a:rPr sz="1600" spc="5" dirty="0">
                <a:latin typeface="Arial"/>
                <a:cs typeface="Arial"/>
              </a:rPr>
              <a:t>distance  between perception </a:t>
            </a:r>
            <a:r>
              <a:rPr sz="1600" dirty="0">
                <a:latin typeface="Arial"/>
                <a:cs typeface="Arial"/>
              </a:rPr>
              <a:t>and desire by defining and  </a:t>
            </a:r>
            <a:r>
              <a:rPr sz="1600" spc="5" dirty="0">
                <a:latin typeface="Arial"/>
                <a:cs typeface="Arial"/>
              </a:rPr>
              <a:t>implementing </a:t>
            </a:r>
            <a:r>
              <a:rPr sz="1600" dirty="0">
                <a:latin typeface="Arial"/>
                <a:cs typeface="Arial"/>
              </a:rPr>
              <a:t>new</a:t>
            </a:r>
            <a:r>
              <a:rPr sz="1600" spc="35" dirty="0">
                <a:latin typeface="Arial"/>
                <a:cs typeface="Arial"/>
              </a:rPr>
              <a:t> </a:t>
            </a:r>
            <a:r>
              <a:rPr sz="1600" spc="5" dirty="0">
                <a:latin typeface="Arial"/>
                <a:cs typeface="Arial"/>
              </a:rPr>
              <a:t>systems</a:t>
            </a:r>
            <a:endParaRPr sz="1600" dirty="0">
              <a:latin typeface="Arial"/>
              <a:cs typeface="Arial"/>
            </a:endParaRPr>
          </a:p>
        </p:txBody>
      </p:sp>
      <p:sp>
        <p:nvSpPr>
          <p:cNvPr id="5" name="object 5"/>
          <p:cNvSpPr/>
          <p:nvPr/>
        </p:nvSpPr>
        <p:spPr>
          <a:xfrm>
            <a:off x="82296" y="7620"/>
            <a:ext cx="1670304" cy="1287779"/>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6210300" y="1600200"/>
            <a:ext cx="2857500" cy="1524000"/>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210300" y="3276600"/>
            <a:ext cx="2857500" cy="160020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6226302" y="5093208"/>
            <a:ext cx="2841498" cy="1459991"/>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641" y="366268"/>
            <a:ext cx="7350125" cy="695960"/>
          </a:xfrm>
          <a:prstGeom prst="rect">
            <a:avLst/>
          </a:prstGeom>
        </p:spPr>
        <p:txBody>
          <a:bodyPr vert="horz" wrap="square" lIns="0" tIns="12065" rIns="0" bIns="0" rtlCol="0">
            <a:spAutoFit/>
          </a:bodyPr>
          <a:lstStyle/>
          <a:p>
            <a:pPr marL="12700">
              <a:lnSpc>
                <a:spcPct val="100000"/>
              </a:lnSpc>
              <a:spcBef>
                <a:spcPts val="95"/>
              </a:spcBef>
            </a:pPr>
            <a:r>
              <a:rPr dirty="0"/>
              <a:t>Steps </a:t>
            </a:r>
            <a:r>
              <a:rPr spc="5" dirty="0"/>
              <a:t>of </a:t>
            </a:r>
            <a:r>
              <a:rPr dirty="0"/>
              <a:t>Problem Analysis</a:t>
            </a:r>
            <a:r>
              <a:rPr spc="10" dirty="0"/>
              <a:t> </a:t>
            </a:r>
            <a:r>
              <a:rPr dirty="0"/>
              <a:t>[1]</a:t>
            </a:r>
          </a:p>
        </p:txBody>
      </p:sp>
      <p:sp>
        <p:nvSpPr>
          <p:cNvPr id="3" name="object 3"/>
          <p:cNvSpPr txBox="1"/>
          <p:nvPr/>
        </p:nvSpPr>
        <p:spPr>
          <a:xfrm>
            <a:off x="172465" y="1261871"/>
            <a:ext cx="7112634" cy="4543425"/>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FFFF"/>
                </a:solidFill>
                <a:latin typeface="Arial"/>
                <a:cs typeface="Arial"/>
              </a:rPr>
              <a:t>15</a:t>
            </a:r>
            <a:endParaRPr sz="1200" dirty="0">
              <a:latin typeface="Arial"/>
              <a:cs typeface="Arial"/>
            </a:endParaRPr>
          </a:p>
          <a:p>
            <a:pPr marL="695960" marR="5080" indent="-320040">
              <a:lnSpc>
                <a:spcPct val="105000"/>
              </a:lnSpc>
              <a:spcBef>
                <a:spcPts val="1115"/>
              </a:spcBef>
              <a:buClr>
                <a:srgbClr val="CC8E5F"/>
              </a:buClr>
              <a:buSzPct val="59375"/>
              <a:buFont typeface="Wingdings"/>
              <a:buChar char=""/>
              <a:tabLst>
                <a:tab pos="695960" algn="l"/>
                <a:tab pos="696595" algn="l"/>
                <a:tab pos="1954530" algn="l"/>
                <a:tab pos="4112895" algn="l"/>
                <a:tab pos="4868545" algn="l"/>
              </a:tabLst>
            </a:pPr>
            <a:r>
              <a:rPr sz="1600" dirty="0">
                <a:latin typeface="Arial"/>
                <a:cs typeface="Arial"/>
              </a:rPr>
              <a:t>The</a:t>
            </a:r>
            <a:r>
              <a:rPr sz="1600" spc="114" dirty="0">
                <a:latin typeface="Arial"/>
                <a:cs typeface="Arial"/>
              </a:rPr>
              <a:t> </a:t>
            </a:r>
            <a:r>
              <a:rPr sz="1600" dirty="0">
                <a:latin typeface="Arial"/>
                <a:cs typeface="Arial"/>
              </a:rPr>
              <a:t>goal </a:t>
            </a:r>
            <a:r>
              <a:rPr sz="1600" spc="125" dirty="0">
                <a:latin typeface="Arial"/>
                <a:cs typeface="Arial"/>
              </a:rPr>
              <a:t> </a:t>
            </a:r>
            <a:r>
              <a:rPr sz="1600" dirty="0">
                <a:latin typeface="Arial"/>
                <a:cs typeface="Arial"/>
              </a:rPr>
              <a:t>of	</a:t>
            </a:r>
            <a:r>
              <a:rPr sz="1600" spc="5" dirty="0">
                <a:latin typeface="Arial"/>
                <a:cs typeface="Arial"/>
              </a:rPr>
              <a:t>problem analysis</a:t>
            </a:r>
            <a:r>
              <a:rPr sz="1600" spc="30" dirty="0">
                <a:latin typeface="Arial"/>
                <a:cs typeface="Arial"/>
              </a:rPr>
              <a:t> </a:t>
            </a:r>
            <a:r>
              <a:rPr sz="1600" spc="5" dirty="0">
                <a:latin typeface="Arial"/>
                <a:cs typeface="Arial"/>
              </a:rPr>
              <a:t>is</a:t>
            </a:r>
            <a:r>
              <a:rPr sz="1600" spc="420" dirty="0">
                <a:latin typeface="Arial"/>
                <a:cs typeface="Arial"/>
              </a:rPr>
              <a:t> </a:t>
            </a:r>
            <a:r>
              <a:rPr sz="1600" spc="5" dirty="0">
                <a:latin typeface="Arial"/>
                <a:cs typeface="Arial"/>
              </a:rPr>
              <a:t>to	</a:t>
            </a:r>
            <a:r>
              <a:rPr sz="1600" dirty="0">
                <a:latin typeface="Arial"/>
                <a:cs typeface="Arial"/>
              </a:rPr>
              <a:t>gain</a:t>
            </a:r>
            <a:r>
              <a:rPr sz="1600" spc="434" dirty="0">
                <a:latin typeface="Arial"/>
                <a:cs typeface="Arial"/>
              </a:rPr>
              <a:t> </a:t>
            </a:r>
            <a:r>
              <a:rPr sz="1600" dirty="0">
                <a:latin typeface="Arial"/>
                <a:cs typeface="Arial"/>
              </a:rPr>
              <a:t>a	</a:t>
            </a:r>
            <a:r>
              <a:rPr sz="1600" spc="5" dirty="0">
                <a:latin typeface="Arial"/>
                <a:cs typeface="Arial"/>
              </a:rPr>
              <a:t>better understanding </a:t>
            </a:r>
            <a:r>
              <a:rPr sz="1600" dirty="0">
                <a:latin typeface="Arial"/>
                <a:cs typeface="Arial"/>
              </a:rPr>
              <a:t>of  the </a:t>
            </a:r>
            <a:r>
              <a:rPr sz="1600" spc="5" dirty="0">
                <a:latin typeface="Arial"/>
                <a:cs typeface="Arial"/>
              </a:rPr>
              <a:t>problem </a:t>
            </a:r>
            <a:r>
              <a:rPr sz="1600" dirty="0">
                <a:latin typeface="Arial"/>
                <a:cs typeface="Arial"/>
              </a:rPr>
              <a:t>being </a:t>
            </a:r>
            <a:r>
              <a:rPr sz="1600" spc="10" dirty="0">
                <a:latin typeface="Arial"/>
                <a:cs typeface="Arial"/>
              </a:rPr>
              <a:t>solved., </a:t>
            </a:r>
            <a:r>
              <a:rPr sz="1600" spc="5" dirty="0">
                <a:latin typeface="Arial"/>
                <a:cs typeface="Arial"/>
              </a:rPr>
              <a:t>before development</a:t>
            </a:r>
            <a:r>
              <a:rPr sz="1600" spc="60" dirty="0">
                <a:latin typeface="Arial"/>
                <a:cs typeface="Arial"/>
              </a:rPr>
              <a:t> </a:t>
            </a:r>
            <a:r>
              <a:rPr sz="1600" spc="5" dirty="0">
                <a:latin typeface="Arial"/>
                <a:cs typeface="Arial"/>
              </a:rPr>
              <a:t>begins,</a:t>
            </a:r>
            <a:endParaRPr sz="1600" dirty="0">
              <a:latin typeface="Arial"/>
              <a:cs typeface="Arial"/>
            </a:endParaRPr>
          </a:p>
          <a:p>
            <a:pPr>
              <a:lnSpc>
                <a:spcPct val="100000"/>
              </a:lnSpc>
              <a:spcBef>
                <a:spcPts val="45"/>
              </a:spcBef>
              <a:buClr>
                <a:srgbClr val="CC8E5F"/>
              </a:buClr>
              <a:buFont typeface="Wingdings"/>
              <a:buChar char=""/>
            </a:pPr>
            <a:endParaRPr sz="2000" dirty="0">
              <a:latin typeface="Arial"/>
              <a:cs typeface="Arial"/>
            </a:endParaRPr>
          </a:p>
          <a:p>
            <a:pPr marL="1085215" lvl="1" indent="-343535">
              <a:lnSpc>
                <a:spcPct val="100000"/>
              </a:lnSpc>
              <a:buClr>
                <a:srgbClr val="7C95AC"/>
              </a:buClr>
              <a:buSzPct val="67857"/>
              <a:buAutoNum type="arabicPeriod"/>
              <a:tabLst>
                <a:tab pos="1085215" algn="l"/>
                <a:tab pos="1085850" algn="l"/>
              </a:tabLst>
            </a:pPr>
            <a:r>
              <a:rPr sz="1400" b="1" spc="5" dirty="0">
                <a:latin typeface="Arial"/>
                <a:cs typeface="Arial"/>
              </a:rPr>
              <a:t>Gain </a:t>
            </a:r>
            <a:r>
              <a:rPr sz="1400" b="1" dirty="0">
                <a:latin typeface="Arial"/>
                <a:cs typeface="Arial"/>
              </a:rPr>
              <a:t>agreement on the problem definition.</a:t>
            </a:r>
            <a:endParaRPr sz="1400" dirty="0">
              <a:latin typeface="Arial"/>
              <a:cs typeface="Arial"/>
            </a:endParaRPr>
          </a:p>
          <a:p>
            <a:pPr lvl="1">
              <a:lnSpc>
                <a:spcPct val="100000"/>
              </a:lnSpc>
              <a:buClr>
                <a:srgbClr val="7C95AC"/>
              </a:buClr>
              <a:buFont typeface="Arial"/>
              <a:buAutoNum type="arabicPeriod"/>
            </a:pPr>
            <a:endParaRPr sz="1500" dirty="0">
              <a:latin typeface="Arial"/>
              <a:cs typeface="Arial"/>
            </a:endParaRPr>
          </a:p>
          <a:p>
            <a:pPr lvl="1">
              <a:lnSpc>
                <a:spcPct val="100000"/>
              </a:lnSpc>
              <a:spcBef>
                <a:spcPts val="40"/>
              </a:spcBef>
              <a:buClr>
                <a:srgbClr val="7C95AC"/>
              </a:buClr>
              <a:buFont typeface="Arial"/>
              <a:buAutoNum type="arabicPeriod"/>
            </a:pPr>
            <a:endParaRPr sz="1650" dirty="0">
              <a:latin typeface="Arial"/>
              <a:cs typeface="Arial"/>
            </a:endParaRPr>
          </a:p>
          <a:p>
            <a:pPr marL="1085215" marR="1481455" lvl="1" indent="-343535">
              <a:lnSpc>
                <a:spcPct val="100000"/>
              </a:lnSpc>
              <a:buClr>
                <a:srgbClr val="7C95AC"/>
              </a:buClr>
              <a:buSzPct val="67857"/>
              <a:buAutoNum type="arabicPeriod"/>
              <a:tabLst>
                <a:tab pos="1085215" algn="l"/>
                <a:tab pos="1085850" algn="l"/>
              </a:tabLst>
            </a:pPr>
            <a:r>
              <a:rPr sz="1400" b="1" dirty="0">
                <a:latin typeface="Arial"/>
                <a:cs typeface="Arial"/>
              </a:rPr>
              <a:t>Understand the root </a:t>
            </a:r>
            <a:r>
              <a:rPr sz="1400" b="1" spc="5" dirty="0">
                <a:latin typeface="Arial"/>
                <a:cs typeface="Arial"/>
              </a:rPr>
              <a:t>causes—the problem </a:t>
            </a:r>
            <a:r>
              <a:rPr sz="1400" b="1" dirty="0">
                <a:latin typeface="Arial"/>
                <a:cs typeface="Arial"/>
              </a:rPr>
              <a:t>behind the  problem.</a:t>
            </a:r>
            <a:endParaRPr sz="1400" dirty="0">
              <a:latin typeface="Arial"/>
              <a:cs typeface="Arial"/>
            </a:endParaRPr>
          </a:p>
          <a:p>
            <a:pPr lvl="1">
              <a:lnSpc>
                <a:spcPct val="100000"/>
              </a:lnSpc>
              <a:buClr>
                <a:srgbClr val="7C95AC"/>
              </a:buClr>
              <a:buFont typeface="Arial"/>
              <a:buAutoNum type="arabicPeriod"/>
            </a:pPr>
            <a:endParaRPr sz="1500" dirty="0">
              <a:latin typeface="Arial"/>
              <a:cs typeface="Arial"/>
            </a:endParaRPr>
          </a:p>
          <a:p>
            <a:pPr lvl="1">
              <a:lnSpc>
                <a:spcPct val="100000"/>
              </a:lnSpc>
              <a:spcBef>
                <a:spcPts val="30"/>
              </a:spcBef>
              <a:buClr>
                <a:srgbClr val="7C95AC"/>
              </a:buClr>
              <a:buFont typeface="Arial"/>
              <a:buAutoNum type="arabicPeriod"/>
            </a:pPr>
            <a:endParaRPr sz="1550" dirty="0">
              <a:latin typeface="Arial"/>
              <a:cs typeface="Arial"/>
            </a:endParaRPr>
          </a:p>
          <a:p>
            <a:pPr marL="1085215" lvl="1" indent="-343535">
              <a:lnSpc>
                <a:spcPct val="100000"/>
              </a:lnSpc>
              <a:buClr>
                <a:srgbClr val="7C95AC"/>
              </a:buClr>
              <a:buSzPct val="67857"/>
              <a:buAutoNum type="arabicPeriod"/>
              <a:tabLst>
                <a:tab pos="1085215" algn="l"/>
                <a:tab pos="1085850" algn="l"/>
              </a:tabLst>
            </a:pPr>
            <a:r>
              <a:rPr sz="1400" b="1" dirty="0">
                <a:latin typeface="Arial"/>
                <a:cs typeface="Arial"/>
              </a:rPr>
              <a:t>Identify the stakeholders and the</a:t>
            </a:r>
            <a:r>
              <a:rPr sz="1400" b="1" spc="-10" dirty="0">
                <a:latin typeface="Arial"/>
                <a:cs typeface="Arial"/>
              </a:rPr>
              <a:t> </a:t>
            </a:r>
            <a:r>
              <a:rPr sz="1400" b="1" spc="5" dirty="0">
                <a:latin typeface="Arial"/>
                <a:cs typeface="Arial"/>
              </a:rPr>
              <a:t>users.</a:t>
            </a:r>
            <a:endParaRPr sz="1400" dirty="0">
              <a:latin typeface="Arial"/>
              <a:cs typeface="Arial"/>
            </a:endParaRPr>
          </a:p>
          <a:p>
            <a:pPr lvl="1">
              <a:lnSpc>
                <a:spcPct val="100000"/>
              </a:lnSpc>
              <a:buClr>
                <a:srgbClr val="7C95AC"/>
              </a:buClr>
              <a:buFont typeface="Arial"/>
              <a:buAutoNum type="arabicPeriod"/>
            </a:pPr>
            <a:endParaRPr sz="1500" dirty="0">
              <a:latin typeface="Arial"/>
              <a:cs typeface="Arial"/>
            </a:endParaRPr>
          </a:p>
          <a:p>
            <a:pPr lvl="1">
              <a:lnSpc>
                <a:spcPct val="100000"/>
              </a:lnSpc>
              <a:spcBef>
                <a:spcPts val="45"/>
              </a:spcBef>
              <a:buClr>
                <a:srgbClr val="7C95AC"/>
              </a:buClr>
              <a:buFont typeface="Arial"/>
              <a:buAutoNum type="arabicPeriod"/>
            </a:pPr>
            <a:endParaRPr sz="1800" dirty="0">
              <a:latin typeface="Arial"/>
              <a:cs typeface="Arial"/>
            </a:endParaRPr>
          </a:p>
          <a:p>
            <a:pPr marL="1085215" lvl="1" indent="-343535">
              <a:lnSpc>
                <a:spcPct val="100000"/>
              </a:lnSpc>
              <a:buClr>
                <a:srgbClr val="7C95AC"/>
              </a:buClr>
              <a:buSzPct val="67857"/>
              <a:buAutoNum type="arabicPeriod"/>
              <a:tabLst>
                <a:tab pos="1085215" algn="l"/>
                <a:tab pos="1085850" algn="l"/>
              </a:tabLst>
            </a:pPr>
            <a:r>
              <a:rPr sz="1400" b="1" dirty="0">
                <a:latin typeface="Arial"/>
                <a:cs typeface="Arial"/>
              </a:rPr>
              <a:t>Define the solution system</a:t>
            </a:r>
            <a:r>
              <a:rPr sz="1400" b="1" spc="10" dirty="0">
                <a:latin typeface="Arial"/>
                <a:cs typeface="Arial"/>
              </a:rPr>
              <a:t> </a:t>
            </a:r>
            <a:r>
              <a:rPr sz="1400" b="1" spc="-10" dirty="0">
                <a:latin typeface="Arial"/>
                <a:cs typeface="Arial"/>
              </a:rPr>
              <a:t>boundary.</a:t>
            </a:r>
            <a:endParaRPr sz="1400" dirty="0">
              <a:latin typeface="Arial"/>
              <a:cs typeface="Arial"/>
            </a:endParaRPr>
          </a:p>
          <a:p>
            <a:pPr lvl="1">
              <a:lnSpc>
                <a:spcPct val="100000"/>
              </a:lnSpc>
              <a:buClr>
                <a:srgbClr val="7C95AC"/>
              </a:buClr>
              <a:buFont typeface="Arial"/>
              <a:buAutoNum type="arabicPeriod"/>
            </a:pPr>
            <a:endParaRPr sz="1500" dirty="0">
              <a:latin typeface="Arial"/>
              <a:cs typeface="Arial"/>
            </a:endParaRPr>
          </a:p>
          <a:p>
            <a:pPr lvl="1">
              <a:lnSpc>
                <a:spcPct val="100000"/>
              </a:lnSpc>
              <a:spcBef>
                <a:spcPts val="45"/>
              </a:spcBef>
              <a:buClr>
                <a:srgbClr val="7C95AC"/>
              </a:buClr>
              <a:buFont typeface="Arial"/>
              <a:buAutoNum type="arabicPeriod"/>
            </a:pPr>
            <a:endParaRPr sz="1800" dirty="0">
              <a:latin typeface="Arial"/>
              <a:cs typeface="Arial"/>
            </a:endParaRPr>
          </a:p>
          <a:p>
            <a:pPr marL="1085215" marR="2192020" lvl="1" indent="-343535">
              <a:lnSpc>
                <a:spcPct val="100000"/>
              </a:lnSpc>
              <a:buClr>
                <a:srgbClr val="7C95AC"/>
              </a:buClr>
              <a:buSzPct val="67857"/>
              <a:buAutoNum type="arabicPeriod"/>
              <a:tabLst>
                <a:tab pos="1085215" algn="l"/>
                <a:tab pos="1085850" algn="l"/>
              </a:tabLst>
            </a:pPr>
            <a:r>
              <a:rPr sz="1400" b="1" dirty="0">
                <a:latin typeface="Arial"/>
                <a:cs typeface="Arial"/>
              </a:rPr>
              <a:t>Identify the constraints to be </a:t>
            </a:r>
            <a:r>
              <a:rPr sz="1400" b="1" spc="5" dirty="0">
                <a:latin typeface="Arial"/>
                <a:cs typeface="Arial"/>
              </a:rPr>
              <a:t>imposed </a:t>
            </a:r>
            <a:r>
              <a:rPr sz="1400" b="1" dirty="0">
                <a:latin typeface="Arial"/>
                <a:cs typeface="Arial"/>
              </a:rPr>
              <a:t>on the  solution.</a:t>
            </a:r>
            <a:endParaRPr sz="1400" dirty="0">
              <a:latin typeface="Arial"/>
              <a:cs typeface="Arial"/>
            </a:endParaRPr>
          </a:p>
        </p:txBody>
      </p:sp>
      <p:sp>
        <p:nvSpPr>
          <p:cNvPr id="4" name="object 4"/>
          <p:cNvSpPr/>
          <p:nvPr/>
        </p:nvSpPr>
        <p:spPr>
          <a:xfrm>
            <a:off x="5068061" y="3480053"/>
            <a:ext cx="1629156" cy="841664"/>
          </a:xfrm>
          <a:prstGeom prst="rect">
            <a:avLst/>
          </a:prstGeom>
          <a:blipFill>
            <a:blip r:embed="rId2" cstate="print"/>
            <a:stretch>
              <a:fillRect/>
            </a:stretch>
          </a:blipFill>
        </p:spPr>
        <p:txBody>
          <a:bodyPr wrap="square" lIns="0" tIns="0" rIns="0" bIns="0" rtlCol="0"/>
          <a:lstStyle/>
          <a:p>
            <a:endParaRPr/>
          </a:p>
        </p:txBody>
      </p:sp>
      <p:grpSp>
        <p:nvGrpSpPr>
          <p:cNvPr id="5" name="object 5"/>
          <p:cNvGrpSpPr/>
          <p:nvPr/>
        </p:nvGrpSpPr>
        <p:grpSpPr>
          <a:xfrm>
            <a:off x="5257800" y="2471927"/>
            <a:ext cx="3455035" cy="4329430"/>
            <a:chOff x="5257800" y="2471927"/>
            <a:chExt cx="3455035" cy="4329430"/>
          </a:xfrm>
        </p:grpSpPr>
        <p:sp>
          <p:nvSpPr>
            <p:cNvPr id="6" name="object 6"/>
            <p:cNvSpPr/>
            <p:nvPr/>
          </p:nvSpPr>
          <p:spPr>
            <a:xfrm>
              <a:off x="7007351" y="2471927"/>
              <a:ext cx="1705355" cy="2222754"/>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257800" y="4724398"/>
              <a:ext cx="3249168" cy="2076450"/>
            </a:xfrm>
            <a:prstGeom prst="rect">
              <a:avLst/>
            </a:prstGeom>
            <a:blipFill>
              <a:blip r:embed="rId4" cstate="print"/>
              <a:stretch>
                <a:fillRect/>
              </a:stretch>
            </a:blipFill>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555238" y="3952530"/>
            <a:ext cx="1904364" cy="191135"/>
          </a:xfrm>
          <a:custGeom>
            <a:avLst/>
            <a:gdLst/>
            <a:ahLst/>
            <a:cxnLst/>
            <a:rect l="l" t="t" r="r" b="b"/>
            <a:pathLst>
              <a:path w="1904365" h="191135">
                <a:moveTo>
                  <a:pt x="1869975" y="0"/>
                </a:moveTo>
                <a:lnTo>
                  <a:pt x="33777" y="0"/>
                </a:lnTo>
                <a:lnTo>
                  <a:pt x="8444" y="42522"/>
                </a:lnTo>
                <a:lnTo>
                  <a:pt x="0" y="95537"/>
                </a:lnTo>
                <a:lnTo>
                  <a:pt x="8444" y="148553"/>
                </a:lnTo>
                <a:lnTo>
                  <a:pt x="33777" y="191076"/>
                </a:lnTo>
                <a:lnTo>
                  <a:pt x="1869975" y="191076"/>
                </a:lnTo>
                <a:lnTo>
                  <a:pt x="1895308" y="148553"/>
                </a:lnTo>
                <a:lnTo>
                  <a:pt x="1903752" y="95537"/>
                </a:lnTo>
                <a:lnTo>
                  <a:pt x="1895308" y="42522"/>
                </a:lnTo>
                <a:lnTo>
                  <a:pt x="1869975" y="0"/>
                </a:lnTo>
                <a:close/>
              </a:path>
            </a:pathLst>
          </a:custGeom>
          <a:solidFill>
            <a:srgbClr val="FFD100">
              <a:alpha val="39999"/>
            </a:srgbClr>
          </a:solidFill>
        </p:spPr>
        <p:txBody>
          <a:bodyPr wrap="square" lIns="0" tIns="0" rIns="0" bIns="0" rtlCol="0"/>
          <a:lstStyle/>
          <a:p>
            <a:endParaRPr/>
          </a:p>
        </p:txBody>
      </p:sp>
      <p:sp>
        <p:nvSpPr>
          <p:cNvPr id="3" name="object 3"/>
          <p:cNvSpPr/>
          <p:nvPr/>
        </p:nvSpPr>
        <p:spPr>
          <a:xfrm>
            <a:off x="1886716" y="3952530"/>
            <a:ext cx="2088514" cy="191135"/>
          </a:xfrm>
          <a:custGeom>
            <a:avLst/>
            <a:gdLst/>
            <a:ahLst/>
            <a:cxnLst/>
            <a:rect l="l" t="t" r="r" b="b"/>
            <a:pathLst>
              <a:path w="2088514" h="191135">
                <a:moveTo>
                  <a:pt x="2054268" y="0"/>
                </a:moveTo>
                <a:lnTo>
                  <a:pt x="33777" y="0"/>
                </a:lnTo>
                <a:lnTo>
                  <a:pt x="8444" y="42522"/>
                </a:lnTo>
                <a:lnTo>
                  <a:pt x="0" y="95537"/>
                </a:lnTo>
                <a:lnTo>
                  <a:pt x="8444" y="148553"/>
                </a:lnTo>
                <a:lnTo>
                  <a:pt x="33777" y="191076"/>
                </a:lnTo>
                <a:lnTo>
                  <a:pt x="2054268" y="191076"/>
                </a:lnTo>
                <a:lnTo>
                  <a:pt x="2079602" y="148553"/>
                </a:lnTo>
                <a:lnTo>
                  <a:pt x="2088047" y="95537"/>
                </a:lnTo>
                <a:lnTo>
                  <a:pt x="2079602" y="42522"/>
                </a:lnTo>
                <a:lnTo>
                  <a:pt x="2054268" y="0"/>
                </a:lnTo>
                <a:close/>
              </a:path>
            </a:pathLst>
          </a:custGeom>
          <a:solidFill>
            <a:srgbClr val="FFD100">
              <a:alpha val="39999"/>
            </a:srgbClr>
          </a:solidFill>
        </p:spPr>
        <p:txBody>
          <a:bodyPr wrap="square" lIns="0" tIns="0" rIns="0" bIns="0" rtlCol="0"/>
          <a:lstStyle/>
          <a:p>
            <a:endParaRPr/>
          </a:p>
        </p:txBody>
      </p:sp>
      <p:sp>
        <p:nvSpPr>
          <p:cNvPr id="4" name="object 4"/>
          <p:cNvSpPr/>
          <p:nvPr/>
        </p:nvSpPr>
        <p:spPr>
          <a:xfrm>
            <a:off x="1668826" y="2606262"/>
            <a:ext cx="1393190" cy="191135"/>
          </a:xfrm>
          <a:custGeom>
            <a:avLst/>
            <a:gdLst/>
            <a:ahLst/>
            <a:cxnLst/>
            <a:rect l="l" t="t" r="r" b="b"/>
            <a:pathLst>
              <a:path w="1393189" h="191135">
                <a:moveTo>
                  <a:pt x="1359357" y="0"/>
                </a:moveTo>
                <a:lnTo>
                  <a:pt x="33735" y="0"/>
                </a:lnTo>
                <a:lnTo>
                  <a:pt x="8433" y="42469"/>
                </a:lnTo>
                <a:lnTo>
                  <a:pt x="0" y="95418"/>
                </a:lnTo>
                <a:lnTo>
                  <a:pt x="8433" y="148368"/>
                </a:lnTo>
                <a:lnTo>
                  <a:pt x="33735" y="190837"/>
                </a:lnTo>
                <a:lnTo>
                  <a:pt x="1359357" y="190837"/>
                </a:lnTo>
                <a:lnTo>
                  <a:pt x="1384659" y="148368"/>
                </a:lnTo>
                <a:lnTo>
                  <a:pt x="1393093" y="95418"/>
                </a:lnTo>
                <a:lnTo>
                  <a:pt x="1384659" y="42469"/>
                </a:lnTo>
                <a:lnTo>
                  <a:pt x="1359357" y="0"/>
                </a:lnTo>
                <a:close/>
              </a:path>
            </a:pathLst>
          </a:custGeom>
          <a:solidFill>
            <a:srgbClr val="FFD100">
              <a:alpha val="39999"/>
            </a:srgbClr>
          </a:solidFill>
        </p:spPr>
        <p:txBody>
          <a:bodyPr wrap="square" lIns="0" tIns="0" rIns="0" bIns="0" rtlCol="0"/>
          <a:lstStyle/>
          <a:p>
            <a:endParaRPr/>
          </a:p>
        </p:txBody>
      </p:sp>
      <p:sp>
        <p:nvSpPr>
          <p:cNvPr id="5" name="object 5"/>
          <p:cNvSpPr/>
          <p:nvPr/>
        </p:nvSpPr>
        <p:spPr>
          <a:xfrm>
            <a:off x="6054390" y="2364708"/>
            <a:ext cx="1482725" cy="191135"/>
          </a:xfrm>
          <a:custGeom>
            <a:avLst/>
            <a:gdLst/>
            <a:ahLst/>
            <a:cxnLst/>
            <a:rect l="l" t="t" r="r" b="b"/>
            <a:pathLst>
              <a:path w="1482725" h="191135">
                <a:moveTo>
                  <a:pt x="1448641" y="0"/>
                </a:moveTo>
                <a:lnTo>
                  <a:pt x="33735" y="0"/>
                </a:lnTo>
                <a:lnTo>
                  <a:pt x="8433" y="42469"/>
                </a:lnTo>
                <a:lnTo>
                  <a:pt x="0" y="95418"/>
                </a:lnTo>
                <a:lnTo>
                  <a:pt x="8433" y="148368"/>
                </a:lnTo>
                <a:lnTo>
                  <a:pt x="33735" y="190837"/>
                </a:lnTo>
                <a:lnTo>
                  <a:pt x="1448641" y="190837"/>
                </a:lnTo>
                <a:lnTo>
                  <a:pt x="1473942" y="148368"/>
                </a:lnTo>
                <a:lnTo>
                  <a:pt x="1482376" y="95418"/>
                </a:lnTo>
                <a:lnTo>
                  <a:pt x="1473942" y="42469"/>
                </a:lnTo>
                <a:lnTo>
                  <a:pt x="1448641" y="0"/>
                </a:lnTo>
                <a:close/>
              </a:path>
            </a:pathLst>
          </a:custGeom>
          <a:solidFill>
            <a:srgbClr val="FFD100">
              <a:alpha val="39999"/>
            </a:srgbClr>
          </a:solidFill>
        </p:spPr>
        <p:txBody>
          <a:bodyPr wrap="square" lIns="0" tIns="0" rIns="0" bIns="0" rtlCol="0"/>
          <a:lstStyle/>
          <a:p>
            <a:endParaRPr/>
          </a:p>
        </p:txBody>
      </p:sp>
      <p:sp>
        <p:nvSpPr>
          <p:cNvPr id="6" name="object 6"/>
          <p:cNvSpPr/>
          <p:nvPr/>
        </p:nvSpPr>
        <p:spPr>
          <a:xfrm>
            <a:off x="0" y="1280160"/>
            <a:ext cx="533400" cy="228600"/>
          </a:xfrm>
          <a:custGeom>
            <a:avLst/>
            <a:gdLst/>
            <a:ahLst/>
            <a:cxnLst/>
            <a:rect l="l" t="t" r="r" b="b"/>
            <a:pathLst>
              <a:path w="533400" h="228600">
                <a:moveTo>
                  <a:pt x="533400" y="0"/>
                </a:moveTo>
                <a:lnTo>
                  <a:pt x="0" y="0"/>
                </a:lnTo>
                <a:lnTo>
                  <a:pt x="0" y="228600"/>
                </a:lnTo>
                <a:lnTo>
                  <a:pt x="533400" y="228600"/>
                </a:lnTo>
                <a:lnTo>
                  <a:pt x="533400" y="0"/>
                </a:lnTo>
                <a:close/>
              </a:path>
            </a:pathLst>
          </a:custGeom>
          <a:solidFill>
            <a:srgbClr val="CC8E5F"/>
          </a:solidFill>
        </p:spPr>
        <p:txBody>
          <a:bodyPr wrap="square" lIns="0" tIns="0" rIns="0" bIns="0" rtlCol="0"/>
          <a:lstStyle/>
          <a:p>
            <a:endParaRPr/>
          </a:p>
        </p:txBody>
      </p:sp>
      <p:sp>
        <p:nvSpPr>
          <p:cNvPr id="7" name="object 7"/>
          <p:cNvSpPr/>
          <p:nvPr/>
        </p:nvSpPr>
        <p:spPr>
          <a:xfrm>
            <a:off x="590550" y="1280160"/>
            <a:ext cx="8553450" cy="228600"/>
          </a:xfrm>
          <a:custGeom>
            <a:avLst/>
            <a:gdLst/>
            <a:ahLst/>
            <a:cxnLst/>
            <a:rect l="l" t="t" r="r" b="b"/>
            <a:pathLst>
              <a:path w="8553450" h="228600">
                <a:moveTo>
                  <a:pt x="8553450" y="0"/>
                </a:moveTo>
                <a:lnTo>
                  <a:pt x="0" y="0"/>
                </a:lnTo>
                <a:lnTo>
                  <a:pt x="0" y="228600"/>
                </a:lnTo>
                <a:lnTo>
                  <a:pt x="8553450" y="228600"/>
                </a:lnTo>
                <a:lnTo>
                  <a:pt x="8553450" y="0"/>
                </a:lnTo>
                <a:close/>
              </a:path>
            </a:pathLst>
          </a:custGeom>
          <a:solidFill>
            <a:srgbClr val="7C95AC"/>
          </a:solidFill>
        </p:spPr>
        <p:txBody>
          <a:bodyPr wrap="square" lIns="0" tIns="0" rIns="0" bIns="0" rtlCol="0"/>
          <a:lstStyle/>
          <a:p>
            <a:endParaRPr/>
          </a:p>
        </p:txBody>
      </p:sp>
      <p:sp>
        <p:nvSpPr>
          <p:cNvPr id="8" name="object 8"/>
          <p:cNvSpPr txBox="1">
            <a:spLocks noGrp="1"/>
          </p:cNvSpPr>
          <p:nvPr>
            <p:ph type="title"/>
          </p:nvPr>
        </p:nvSpPr>
        <p:spPr>
          <a:xfrm>
            <a:off x="147065" y="264922"/>
            <a:ext cx="8684260" cy="1245235"/>
          </a:xfrm>
          <a:prstGeom prst="rect">
            <a:avLst/>
          </a:prstGeom>
        </p:spPr>
        <p:txBody>
          <a:bodyPr vert="horz" wrap="square" lIns="0" tIns="12700" rIns="0" bIns="0" rtlCol="0">
            <a:spAutoFit/>
          </a:bodyPr>
          <a:lstStyle/>
          <a:p>
            <a:pPr marL="172720">
              <a:lnSpc>
                <a:spcPct val="100000"/>
              </a:lnSpc>
              <a:spcBef>
                <a:spcPts val="100"/>
              </a:spcBef>
            </a:pPr>
            <a:r>
              <a:rPr sz="4000" spc="-105" dirty="0"/>
              <a:t>Gain</a:t>
            </a:r>
            <a:r>
              <a:rPr sz="4000" spc="-280" dirty="0"/>
              <a:t> </a:t>
            </a:r>
            <a:r>
              <a:rPr sz="4000" spc="-210" dirty="0"/>
              <a:t>Agreement</a:t>
            </a:r>
            <a:r>
              <a:rPr sz="4000" spc="-490" dirty="0"/>
              <a:t> </a:t>
            </a:r>
            <a:r>
              <a:rPr sz="4000" spc="-175" dirty="0"/>
              <a:t>on</a:t>
            </a:r>
            <a:r>
              <a:rPr sz="4000" spc="-715" dirty="0"/>
              <a:t> </a:t>
            </a:r>
            <a:r>
              <a:rPr sz="4000" spc="-175" dirty="0"/>
              <a:t>the</a:t>
            </a:r>
            <a:r>
              <a:rPr sz="4000" spc="-505" dirty="0"/>
              <a:t> </a:t>
            </a:r>
            <a:r>
              <a:rPr sz="4000" spc="-160" dirty="0"/>
              <a:t>problem</a:t>
            </a:r>
            <a:r>
              <a:rPr sz="4000" spc="-85" dirty="0"/>
              <a:t> </a:t>
            </a:r>
            <a:r>
              <a:rPr sz="4000" spc="-114" dirty="0"/>
              <a:t>definition</a:t>
            </a:r>
            <a:endParaRPr sz="4000"/>
          </a:p>
          <a:p>
            <a:pPr marL="38100">
              <a:lnSpc>
                <a:spcPct val="100000"/>
              </a:lnSpc>
            </a:pPr>
            <a:r>
              <a:rPr sz="1800" b="1" spc="-75" baseline="-11574" dirty="0">
                <a:solidFill>
                  <a:srgbClr val="FFFFFF"/>
                </a:solidFill>
                <a:latin typeface="Arial"/>
                <a:cs typeface="Arial"/>
              </a:rPr>
              <a:t>1</a:t>
            </a:r>
            <a:r>
              <a:rPr sz="1800" b="1" spc="-352" baseline="-11574" dirty="0">
                <a:solidFill>
                  <a:srgbClr val="FFFFFF"/>
                </a:solidFill>
                <a:latin typeface="Arial"/>
                <a:cs typeface="Arial"/>
              </a:rPr>
              <a:t>6</a:t>
            </a:r>
            <a:r>
              <a:rPr sz="4000" spc="-130" dirty="0"/>
              <a:t>[</a:t>
            </a:r>
            <a:r>
              <a:rPr sz="4000" spc="-125" dirty="0"/>
              <a:t>1</a:t>
            </a:r>
            <a:r>
              <a:rPr sz="4000" dirty="0"/>
              <a:t>]</a:t>
            </a:r>
            <a:endParaRPr sz="4000">
              <a:latin typeface="Arial"/>
              <a:cs typeface="Arial"/>
            </a:endParaRPr>
          </a:p>
        </p:txBody>
      </p:sp>
      <p:sp>
        <p:nvSpPr>
          <p:cNvPr id="9" name="object 9"/>
          <p:cNvSpPr txBox="1"/>
          <p:nvPr/>
        </p:nvSpPr>
        <p:spPr>
          <a:xfrm>
            <a:off x="691641" y="1618487"/>
            <a:ext cx="8020050" cy="2823850"/>
          </a:xfrm>
          <a:prstGeom prst="rect">
            <a:avLst/>
          </a:prstGeom>
        </p:spPr>
        <p:txBody>
          <a:bodyPr vert="horz" wrap="square" lIns="0" tIns="12700" rIns="0" bIns="0" rtlCol="0">
            <a:spAutoFit/>
          </a:bodyPr>
          <a:lstStyle/>
          <a:p>
            <a:pPr marL="332740" indent="-320040">
              <a:lnSpc>
                <a:spcPct val="100000"/>
              </a:lnSpc>
              <a:spcBef>
                <a:spcPts val="100"/>
              </a:spcBef>
              <a:buClr>
                <a:srgbClr val="CC8E5F"/>
              </a:buClr>
              <a:buSzPct val="59375"/>
              <a:buFont typeface="Wingdings"/>
              <a:buChar char=""/>
              <a:tabLst>
                <a:tab pos="332105" algn="l"/>
                <a:tab pos="332740" algn="l"/>
              </a:tabLst>
            </a:pPr>
            <a:r>
              <a:rPr sz="1600" spc="-70" dirty="0">
                <a:latin typeface="Arial"/>
                <a:cs typeface="Arial"/>
              </a:rPr>
              <a:t>Thefirst</a:t>
            </a:r>
            <a:r>
              <a:rPr sz="1600" spc="-65" dirty="0">
                <a:latin typeface="Arial"/>
                <a:cs typeface="Arial"/>
              </a:rPr>
              <a:t> </a:t>
            </a:r>
            <a:r>
              <a:rPr sz="1600" spc="-80" dirty="0">
                <a:latin typeface="Arial"/>
                <a:cs typeface="Arial"/>
              </a:rPr>
              <a:t>step</a:t>
            </a:r>
            <a:r>
              <a:rPr sz="1600" spc="-195" dirty="0">
                <a:latin typeface="Arial"/>
                <a:cs typeface="Arial"/>
              </a:rPr>
              <a:t> </a:t>
            </a:r>
            <a:r>
              <a:rPr sz="1600" spc="-70" dirty="0">
                <a:latin typeface="Arial"/>
                <a:cs typeface="Arial"/>
              </a:rPr>
              <a:t>is</a:t>
            </a:r>
            <a:r>
              <a:rPr sz="1600" spc="-280" dirty="0">
                <a:latin typeface="Arial"/>
                <a:cs typeface="Arial"/>
              </a:rPr>
              <a:t> </a:t>
            </a:r>
            <a:r>
              <a:rPr sz="1600" spc="-30" dirty="0">
                <a:latin typeface="Arial"/>
                <a:cs typeface="Arial"/>
              </a:rPr>
              <a:t>to</a:t>
            </a:r>
            <a:r>
              <a:rPr sz="1600" spc="-100" dirty="0">
                <a:latin typeface="Arial"/>
                <a:cs typeface="Arial"/>
              </a:rPr>
              <a:t> </a:t>
            </a:r>
            <a:r>
              <a:rPr sz="1600" spc="-60" dirty="0">
                <a:latin typeface="Arial"/>
                <a:cs typeface="Arial"/>
              </a:rPr>
              <a:t>gain</a:t>
            </a:r>
            <a:r>
              <a:rPr sz="1600" spc="-135" dirty="0">
                <a:latin typeface="Arial"/>
                <a:cs typeface="Arial"/>
              </a:rPr>
              <a:t> </a:t>
            </a:r>
            <a:r>
              <a:rPr sz="1600" spc="-85" dirty="0">
                <a:latin typeface="Arial"/>
                <a:cs typeface="Arial"/>
              </a:rPr>
              <a:t>agreement</a:t>
            </a:r>
            <a:r>
              <a:rPr sz="1600" spc="-165" dirty="0">
                <a:latin typeface="Arial"/>
                <a:cs typeface="Arial"/>
              </a:rPr>
              <a:t> </a:t>
            </a:r>
            <a:r>
              <a:rPr sz="1600" spc="-75" dirty="0">
                <a:latin typeface="Arial"/>
                <a:cs typeface="Arial"/>
              </a:rPr>
              <a:t>on</a:t>
            </a:r>
            <a:r>
              <a:rPr sz="1600" spc="-280" dirty="0">
                <a:latin typeface="Arial"/>
                <a:cs typeface="Arial"/>
              </a:rPr>
              <a:t> </a:t>
            </a:r>
            <a:r>
              <a:rPr sz="1600" spc="-70" dirty="0">
                <a:latin typeface="Arial"/>
                <a:cs typeface="Arial"/>
              </a:rPr>
              <a:t>the</a:t>
            </a:r>
            <a:r>
              <a:rPr sz="1600" spc="-190" dirty="0">
                <a:latin typeface="Arial"/>
                <a:cs typeface="Arial"/>
              </a:rPr>
              <a:t> </a:t>
            </a:r>
            <a:r>
              <a:rPr sz="1600" spc="-55" dirty="0">
                <a:latin typeface="Arial"/>
                <a:cs typeface="Arial"/>
              </a:rPr>
              <a:t>definition</a:t>
            </a:r>
            <a:r>
              <a:rPr sz="1600" spc="-120" dirty="0">
                <a:latin typeface="Arial"/>
                <a:cs typeface="Arial"/>
              </a:rPr>
              <a:t> </a:t>
            </a:r>
            <a:r>
              <a:rPr sz="1600" dirty="0">
                <a:latin typeface="Arial"/>
                <a:cs typeface="Arial"/>
              </a:rPr>
              <a:t>of</a:t>
            </a:r>
            <a:r>
              <a:rPr sz="1600" spc="10" dirty="0">
                <a:latin typeface="Arial"/>
                <a:cs typeface="Arial"/>
              </a:rPr>
              <a:t> </a:t>
            </a:r>
            <a:r>
              <a:rPr sz="1600" spc="-70" dirty="0">
                <a:latin typeface="Arial"/>
                <a:cs typeface="Arial"/>
              </a:rPr>
              <a:t>the</a:t>
            </a:r>
            <a:r>
              <a:rPr sz="1600" spc="-190" dirty="0">
                <a:latin typeface="Arial"/>
                <a:cs typeface="Arial"/>
              </a:rPr>
              <a:t> </a:t>
            </a:r>
            <a:r>
              <a:rPr sz="1600" spc="-75" dirty="0">
                <a:latin typeface="Arial"/>
                <a:cs typeface="Arial"/>
              </a:rPr>
              <a:t>problem</a:t>
            </a:r>
            <a:r>
              <a:rPr sz="1600" spc="-170" dirty="0">
                <a:latin typeface="Arial"/>
                <a:cs typeface="Arial"/>
              </a:rPr>
              <a:t> </a:t>
            </a:r>
            <a:r>
              <a:rPr sz="1600" spc="-30" dirty="0">
                <a:latin typeface="Arial"/>
                <a:cs typeface="Arial"/>
              </a:rPr>
              <a:t>to</a:t>
            </a:r>
            <a:r>
              <a:rPr sz="1600" spc="-105" dirty="0">
                <a:latin typeface="Arial"/>
                <a:cs typeface="Arial"/>
              </a:rPr>
              <a:t> </a:t>
            </a:r>
            <a:r>
              <a:rPr sz="1600" spc="-75" dirty="0" smtClean="0">
                <a:latin typeface="Arial"/>
                <a:cs typeface="Arial"/>
              </a:rPr>
              <a:t>be</a:t>
            </a:r>
            <a:r>
              <a:rPr lang="en-US" sz="1600" spc="-75" dirty="0" smtClean="0">
                <a:latin typeface="Arial"/>
                <a:cs typeface="Arial"/>
              </a:rPr>
              <a:t> </a:t>
            </a:r>
            <a:r>
              <a:rPr sz="1600" spc="-75" dirty="0" smtClean="0">
                <a:latin typeface="Arial"/>
                <a:cs typeface="Arial"/>
              </a:rPr>
              <a:t>solved</a:t>
            </a:r>
            <a:r>
              <a:rPr sz="1600" spc="-75" dirty="0">
                <a:latin typeface="Arial"/>
                <a:cs typeface="Arial"/>
              </a:rPr>
              <a:t>.</a:t>
            </a:r>
            <a:endParaRPr sz="1600" dirty="0">
              <a:latin typeface="Arial"/>
              <a:cs typeface="Arial"/>
            </a:endParaRPr>
          </a:p>
          <a:p>
            <a:pPr>
              <a:lnSpc>
                <a:spcPct val="100000"/>
              </a:lnSpc>
              <a:buClr>
                <a:srgbClr val="CC8E5F"/>
              </a:buClr>
              <a:buFont typeface="Wingdings"/>
              <a:buChar char=""/>
            </a:pPr>
            <a:endParaRPr sz="1800" dirty="0">
              <a:latin typeface="Arial"/>
              <a:cs typeface="Arial"/>
            </a:endParaRPr>
          </a:p>
          <a:p>
            <a:pPr marL="332105" marR="5080" indent="-320040">
              <a:lnSpc>
                <a:spcPts val="1900"/>
              </a:lnSpc>
              <a:spcBef>
                <a:spcPts val="1430"/>
              </a:spcBef>
              <a:buClr>
                <a:srgbClr val="CC8E5F"/>
              </a:buClr>
              <a:buSzPct val="59375"/>
              <a:buFont typeface="Wingdings"/>
              <a:buChar char=""/>
              <a:tabLst>
                <a:tab pos="332105" algn="l"/>
                <a:tab pos="332740" algn="l"/>
                <a:tab pos="1103630" algn="l"/>
              </a:tabLst>
            </a:pPr>
            <a:r>
              <a:rPr sz="1600" spc="-70" dirty="0">
                <a:latin typeface="Arial"/>
                <a:cs typeface="Arial"/>
              </a:rPr>
              <a:t>One </a:t>
            </a:r>
            <a:r>
              <a:rPr sz="1600" spc="80" dirty="0">
                <a:latin typeface="Arial"/>
                <a:cs typeface="Arial"/>
              </a:rPr>
              <a:t> </a:t>
            </a:r>
            <a:r>
              <a:rPr sz="1600" spc="-5" dirty="0">
                <a:latin typeface="Arial"/>
                <a:cs typeface="Arial"/>
              </a:rPr>
              <a:t>of	</a:t>
            </a:r>
            <a:r>
              <a:rPr sz="1600" spc="-70" dirty="0">
                <a:latin typeface="Arial"/>
                <a:cs typeface="Arial"/>
              </a:rPr>
              <a:t>the </a:t>
            </a:r>
            <a:r>
              <a:rPr sz="1600" spc="-110" dirty="0">
                <a:latin typeface="Arial"/>
                <a:cs typeface="Arial"/>
              </a:rPr>
              <a:t>simplest </a:t>
            </a:r>
            <a:r>
              <a:rPr sz="1600" spc="-95" dirty="0">
                <a:latin typeface="Arial"/>
                <a:cs typeface="Arial"/>
              </a:rPr>
              <a:t>ways </a:t>
            </a:r>
            <a:r>
              <a:rPr sz="1600" spc="-30" dirty="0">
                <a:latin typeface="Arial"/>
                <a:cs typeface="Arial"/>
              </a:rPr>
              <a:t>to </a:t>
            </a:r>
            <a:r>
              <a:rPr sz="1600" spc="-60" dirty="0">
                <a:latin typeface="Arial"/>
                <a:cs typeface="Arial"/>
              </a:rPr>
              <a:t>gain </a:t>
            </a:r>
            <a:r>
              <a:rPr sz="1600" spc="-100" dirty="0">
                <a:latin typeface="Arial"/>
                <a:cs typeface="Arial"/>
              </a:rPr>
              <a:t>this </a:t>
            </a:r>
            <a:r>
              <a:rPr sz="1600" spc="-80" dirty="0">
                <a:latin typeface="Arial"/>
                <a:cs typeface="Arial"/>
              </a:rPr>
              <a:t>agreement </a:t>
            </a:r>
            <a:r>
              <a:rPr sz="1600" spc="-70" dirty="0">
                <a:latin typeface="Arial"/>
                <a:cs typeface="Arial"/>
              </a:rPr>
              <a:t>is </a:t>
            </a:r>
            <a:r>
              <a:rPr sz="1600" spc="-30" dirty="0">
                <a:latin typeface="Arial"/>
                <a:cs typeface="Arial"/>
              </a:rPr>
              <a:t>to </a:t>
            </a:r>
            <a:r>
              <a:rPr sz="1600" spc="-85" dirty="0">
                <a:latin typeface="Arial"/>
                <a:cs typeface="Arial"/>
              </a:rPr>
              <a:t>simply </a:t>
            </a:r>
            <a:r>
              <a:rPr sz="1600" spc="-40" dirty="0">
                <a:latin typeface="Arial"/>
                <a:cs typeface="Arial"/>
              </a:rPr>
              <a:t>write </a:t>
            </a:r>
            <a:r>
              <a:rPr sz="1600" spc="-70" dirty="0">
                <a:latin typeface="Arial"/>
                <a:cs typeface="Arial"/>
              </a:rPr>
              <a:t>the </a:t>
            </a:r>
            <a:r>
              <a:rPr sz="1600" spc="-75" dirty="0">
                <a:latin typeface="Arial"/>
                <a:cs typeface="Arial"/>
              </a:rPr>
              <a:t>problem </a:t>
            </a:r>
            <a:r>
              <a:rPr sz="1600" spc="-85" dirty="0">
                <a:latin typeface="Arial"/>
                <a:cs typeface="Arial"/>
              </a:rPr>
              <a:t>down </a:t>
            </a:r>
            <a:r>
              <a:rPr sz="1600" spc="-60" dirty="0">
                <a:latin typeface="Arial"/>
                <a:cs typeface="Arial"/>
              </a:rPr>
              <a:t>and </a:t>
            </a:r>
            <a:r>
              <a:rPr sz="1600" spc="-105" dirty="0">
                <a:latin typeface="Arial"/>
                <a:cs typeface="Arial"/>
              </a:rPr>
              <a:t>see  </a:t>
            </a:r>
            <a:r>
              <a:rPr sz="1600" spc="-90" dirty="0">
                <a:latin typeface="Arial"/>
                <a:cs typeface="Arial"/>
              </a:rPr>
              <a:t>whether</a:t>
            </a:r>
            <a:r>
              <a:rPr sz="1600" spc="-190" dirty="0">
                <a:latin typeface="Arial"/>
                <a:cs typeface="Arial"/>
              </a:rPr>
              <a:t> </a:t>
            </a:r>
            <a:r>
              <a:rPr sz="1600" spc="-80" dirty="0" smtClean="0">
                <a:latin typeface="Arial"/>
                <a:cs typeface="Arial"/>
              </a:rPr>
              <a:t>everyone</a:t>
            </a:r>
            <a:r>
              <a:rPr lang="en-US" sz="1600" spc="-80" dirty="0" smtClean="0">
                <a:latin typeface="Arial"/>
                <a:cs typeface="Arial"/>
              </a:rPr>
              <a:t> </a:t>
            </a:r>
            <a:r>
              <a:rPr sz="1600" spc="-80" dirty="0" smtClean="0">
                <a:latin typeface="Arial"/>
                <a:cs typeface="Arial"/>
              </a:rPr>
              <a:t>agrees</a:t>
            </a:r>
            <a:r>
              <a:rPr sz="1600" spc="-80" dirty="0">
                <a:latin typeface="Arial"/>
                <a:cs typeface="Arial"/>
              </a:rPr>
              <a:t>.</a:t>
            </a:r>
            <a:endParaRPr sz="1600" dirty="0">
              <a:latin typeface="Arial"/>
              <a:cs typeface="Arial"/>
            </a:endParaRPr>
          </a:p>
          <a:p>
            <a:pPr>
              <a:lnSpc>
                <a:spcPct val="100000"/>
              </a:lnSpc>
              <a:buClr>
                <a:srgbClr val="CC8E5F"/>
              </a:buClr>
              <a:buFont typeface="Wingdings"/>
              <a:buChar char=""/>
            </a:pPr>
            <a:endParaRPr sz="1800" dirty="0">
              <a:latin typeface="Arial"/>
              <a:cs typeface="Arial"/>
            </a:endParaRPr>
          </a:p>
          <a:p>
            <a:pPr marL="332740" indent="-320040">
              <a:lnSpc>
                <a:spcPct val="100000"/>
              </a:lnSpc>
              <a:spcBef>
                <a:spcPts val="1215"/>
              </a:spcBef>
              <a:buClr>
                <a:srgbClr val="CC8E5F"/>
              </a:buClr>
              <a:buSzPct val="59375"/>
              <a:buFont typeface="Wingdings"/>
              <a:buChar char=""/>
              <a:tabLst>
                <a:tab pos="332105" algn="l"/>
                <a:tab pos="332740" algn="l"/>
              </a:tabLst>
            </a:pPr>
            <a:r>
              <a:rPr sz="1600" spc="-35" dirty="0">
                <a:latin typeface="Arial"/>
                <a:cs typeface="Arial"/>
              </a:rPr>
              <a:t>It</a:t>
            </a:r>
            <a:r>
              <a:rPr sz="1600" spc="-110" dirty="0">
                <a:latin typeface="Arial"/>
                <a:cs typeface="Arial"/>
              </a:rPr>
              <a:t> </a:t>
            </a:r>
            <a:r>
              <a:rPr sz="1600" spc="-70" dirty="0">
                <a:latin typeface="Arial"/>
                <a:cs typeface="Arial"/>
              </a:rPr>
              <a:t>is</a:t>
            </a:r>
            <a:r>
              <a:rPr sz="1600" spc="-280" dirty="0">
                <a:latin typeface="Arial"/>
                <a:cs typeface="Arial"/>
              </a:rPr>
              <a:t> </a:t>
            </a:r>
            <a:r>
              <a:rPr sz="1600" spc="-55" dirty="0">
                <a:latin typeface="Arial"/>
                <a:cs typeface="Arial"/>
              </a:rPr>
              <a:t>often</a:t>
            </a:r>
            <a:r>
              <a:rPr sz="1600" spc="-114" dirty="0">
                <a:latin typeface="Arial"/>
                <a:cs typeface="Arial"/>
              </a:rPr>
              <a:t> </a:t>
            </a:r>
            <a:r>
              <a:rPr sz="1600" spc="-55" dirty="0">
                <a:latin typeface="Arial"/>
                <a:cs typeface="Arial"/>
              </a:rPr>
              <a:t>helpful</a:t>
            </a:r>
            <a:r>
              <a:rPr sz="1600" spc="-120" dirty="0">
                <a:latin typeface="Arial"/>
                <a:cs typeface="Arial"/>
              </a:rPr>
              <a:t> </a:t>
            </a:r>
            <a:r>
              <a:rPr sz="1600" spc="-30" dirty="0">
                <a:latin typeface="Arial"/>
                <a:cs typeface="Arial"/>
              </a:rPr>
              <a:t>to</a:t>
            </a:r>
            <a:r>
              <a:rPr sz="1600" spc="-105" dirty="0">
                <a:latin typeface="Arial"/>
                <a:cs typeface="Arial"/>
              </a:rPr>
              <a:t> </a:t>
            </a:r>
            <a:r>
              <a:rPr sz="1600" spc="-95" dirty="0">
                <a:latin typeface="Arial"/>
                <a:cs typeface="Arial"/>
              </a:rPr>
              <a:t>understand</a:t>
            </a:r>
            <a:r>
              <a:rPr sz="1600" spc="-185" dirty="0">
                <a:latin typeface="Arial"/>
                <a:cs typeface="Arial"/>
              </a:rPr>
              <a:t> </a:t>
            </a:r>
            <a:r>
              <a:rPr sz="1600" spc="-80" dirty="0">
                <a:latin typeface="Arial"/>
                <a:cs typeface="Arial"/>
              </a:rPr>
              <a:t>someof</a:t>
            </a:r>
            <a:r>
              <a:rPr sz="1600" spc="5" dirty="0">
                <a:latin typeface="Arial"/>
                <a:cs typeface="Arial"/>
              </a:rPr>
              <a:t> </a:t>
            </a:r>
            <a:r>
              <a:rPr sz="1600" spc="-70" dirty="0">
                <a:latin typeface="Arial"/>
                <a:cs typeface="Arial"/>
              </a:rPr>
              <a:t>the</a:t>
            </a:r>
            <a:r>
              <a:rPr sz="1600" spc="-190" dirty="0">
                <a:latin typeface="Arial"/>
                <a:cs typeface="Arial"/>
              </a:rPr>
              <a:t> </a:t>
            </a:r>
            <a:r>
              <a:rPr sz="1600" spc="-75" dirty="0">
                <a:latin typeface="Arial"/>
                <a:cs typeface="Arial"/>
              </a:rPr>
              <a:t>benefits</a:t>
            </a:r>
            <a:r>
              <a:rPr sz="1600" spc="-120" dirty="0">
                <a:latin typeface="Arial"/>
                <a:cs typeface="Arial"/>
              </a:rPr>
              <a:t> </a:t>
            </a:r>
            <a:r>
              <a:rPr sz="1600" dirty="0">
                <a:latin typeface="Arial"/>
                <a:cs typeface="Arial"/>
              </a:rPr>
              <a:t>of</a:t>
            </a:r>
            <a:r>
              <a:rPr sz="1600" spc="5" dirty="0">
                <a:latin typeface="Arial"/>
                <a:cs typeface="Arial"/>
              </a:rPr>
              <a:t> </a:t>
            </a:r>
            <a:r>
              <a:rPr sz="1600" dirty="0">
                <a:latin typeface="Arial"/>
                <a:cs typeface="Arial"/>
              </a:rPr>
              <a:t>a</a:t>
            </a:r>
            <a:r>
              <a:rPr sz="1600" spc="-20" dirty="0">
                <a:latin typeface="Arial"/>
                <a:cs typeface="Arial"/>
              </a:rPr>
              <a:t> </a:t>
            </a:r>
            <a:r>
              <a:rPr sz="1600" spc="-75" dirty="0">
                <a:latin typeface="Arial"/>
                <a:cs typeface="Arial"/>
              </a:rPr>
              <a:t>proposed</a:t>
            </a:r>
            <a:r>
              <a:rPr sz="1600" spc="20" dirty="0">
                <a:latin typeface="Arial"/>
                <a:cs typeface="Arial"/>
              </a:rPr>
              <a:t> </a:t>
            </a:r>
            <a:r>
              <a:rPr sz="1600" spc="-100" dirty="0">
                <a:latin typeface="Arial"/>
                <a:cs typeface="Arial"/>
              </a:rPr>
              <a:t>solution</a:t>
            </a:r>
            <a:endParaRPr sz="1600" dirty="0">
              <a:latin typeface="Arial"/>
              <a:cs typeface="Arial"/>
            </a:endParaRPr>
          </a:p>
          <a:p>
            <a:pPr>
              <a:lnSpc>
                <a:spcPct val="100000"/>
              </a:lnSpc>
              <a:buClr>
                <a:srgbClr val="CC8E5F"/>
              </a:buClr>
              <a:buFont typeface="Wingdings"/>
              <a:buChar char=""/>
            </a:pPr>
            <a:endParaRPr sz="1800" dirty="0">
              <a:latin typeface="Arial"/>
              <a:cs typeface="Arial"/>
            </a:endParaRPr>
          </a:p>
          <a:p>
            <a:pPr marL="332740" indent="-320040">
              <a:lnSpc>
                <a:spcPts val="1910"/>
              </a:lnSpc>
              <a:spcBef>
                <a:spcPts val="1350"/>
              </a:spcBef>
              <a:buClr>
                <a:srgbClr val="CC8E5F"/>
              </a:buClr>
              <a:buSzPct val="59375"/>
              <a:buFont typeface="Wingdings"/>
              <a:buChar char=""/>
              <a:tabLst>
                <a:tab pos="332105" algn="l"/>
                <a:tab pos="332740" algn="l"/>
              </a:tabLst>
            </a:pPr>
            <a:r>
              <a:rPr sz="1600" spc="-80" dirty="0">
                <a:latin typeface="Arial"/>
                <a:cs typeface="Arial"/>
              </a:rPr>
              <a:t>Having</a:t>
            </a:r>
            <a:r>
              <a:rPr sz="1600" spc="-200" dirty="0">
                <a:latin typeface="Arial"/>
                <a:cs typeface="Arial"/>
              </a:rPr>
              <a:t> </a:t>
            </a:r>
            <a:r>
              <a:rPr sz="1600" spc="-70" dirty="0">
                <a:latin typeface="Arial"/>
                <a:cs typeface="Arial"/>
              </a:rPr>
              <a:t>the</a:t>
            </a:r>
            <a:r>
              <a:rPr sz="1600" spc="-185" dirty="0">
                <a:latin typeface="Arial"/>
                <a:cs typeface="Arial"/>
              </a:rPr>
              <a:t> </a:t>
            </a:r>
            <a:r>
              <a:rPr sz="1600" spc="-110" dirty="0">
                <a:latin typeface="Arial"/>
                <a:cs typeface="Arial"/>
              </a:rPr>
              <a:t>user</a:t>
            </a:r>
            <a:r>
              <a:rPr sz="1600" spc="-280" dirty="0">
                <a:latin typeface="Arial"/>
                <a:cs typeface="Arial"/>
              </a:rPr>
              <a:t> </a:t>
            </a:r>
            <a:r>
              <a:rPr lang="en-US" sz="1600" spc="-280" dirty="0" smtClean="0">
                <a:latin typeface="Arial"/>
                <a:cs typeface="Arial"/>
              </a:rPr>
              <a:t> </a:t>
            </a:r>
            <a:r>
              <a:rPr sz="1600" spc="-80" dirty="0" smtClean="0">
                <a:latin typeface="Arial"/>
                <a:cs typeface="Arial"/>
              </a:rPr>
              <a:t>describe</a:t>
            </a:r>
            <a:r>
              <a:rPr sz="1600" spc="-185" dirty="0" smtClean="0">
                <a:latin typeface="Arial"/>
                <a:cs typeface="Arial"/>
              </a:rPr>
              <a:t> </a:t>
            </a:r>
            <a:r>
              <a:rPr sz="1600" spc="-70" dirty="0">
                <a:latin typeface="Arial"/>
                <a:cs typeface="Arial"/>
              </a:rPr>
              <a:t>the</a:t>
            </a:r>
            <a:r>
              <a:rPr sz="1600" spc="-185" dirty="0">
                <a:latin typeface="Arial"/>
                <a:cs typeface="Arial"/>
              </a:rPr>
              <a:t> </a:t>
            </a:r>
            <a:r>
              <a:rPr sz="1600" spc="-75" dirty="0">
                <a:latin typeface="Arial"/>
                <a:cs typeface="Arial"/>
              </a:rPr>
              <a:t>benefits</a:t>
            </a:r>
            <a:r>
              <a:rPr sz="1600" spc="-114" dirty="0">
                <a:latin typeface="Arial"/>
                <a:cs typeface="Arial"/>
              </a:rPr>
              <a:t> </a:t>
            </a:r>
            <a:r>
              <a:rPr sz="1600" spc="-75" dirty="0">
                <a:latin typeface="Arial"/>
                <a:cs typeface="Arial"/>
              </a:rPr>
              <a:t>provides</a:t>
            </a:r>
            <a:r>
              <a:rPr sz="1600" spc="-125" dirty="0">
                <a:latin typeface="Arial"/>
                <a:cs typeface="Arial"/>
              </a:rPr>
              <a:t> </a:t>
            </a:r>
            <a:r>
              <a:rPr sz="1600" spc="-45" dirty="0">
                <a:latin typeface="Arial"/>
                <a:cs typeface="Arial"/>
              </a:rPr>
              <a:t>additional</a:t>
            </a:r>
            <a:r>
              <a:rPr sz="1600" spc="-65" dirty="0">
                <a:latin typeface="Arial"/>
                <a:cs typeface="Arial"/>
              </a:rPr>
              <a:t> </a:t>
            </a:r>
            <a:r>
              <a:rPr sz="1600" spc="-80" dirty="0">
                <a:latin typeface="Arial"/>
                <a:cs typeface="Arial"/>
              </a:rPr>
              <a:t>contextual</a:t>
            </a:r>
            <a:r>
              <a:rPr sz="1600" spc="-170" dirty="0">
                <a:latin typeface="Arial"/>
                <a:cs typeface="Arial"/>
              </a:rPr>
              <a:t> </a:t>
            </a:r>
            <a:r>
              <a:rPr sz="1600" spc="-75" dirty="0">
                <a:latin typeface="Arial"/>
                <a:cs typeface="Arial"/>
              </a:rPr>
              <a:t>background</a:t>
            </a:r>
            <a:r>
              <a:rPr sz="1600" spc="-165" dirty="0">
                <a:latin typeface="Arial"/>
                <a:cs typeface="Arial"/>
              </a:rPr>
              <a:t> </a:t>
            </a:r>
            <a:r>
              <a:rPr sz="1600" spc="-75" dirty="0">
                <a:latin typeface="Arial"/>
                <a:cs typeface="Arial"/>
              </a:rPr>
              <a:t>on</a:t>
            </a:r>
            <a:r>
              <a:rPr sz="1600" spc="-290" dirty="0">
                <a:latin typeface="Arial"/>
                <a:cs typeface="Arial"/>
              </a:rPr>
              <a:t> </a:t>
            </a:r>
            <a:r>
              <a:rPr sz="1600" spc="-70" dirty="0">
                <a:latin typeface="Arial"/>
                <a:cs typeface="Arial"/>
              </a:rPr>
              <a:t>the</a:t>
            </a:r>
            <a:r>
              <a:rPr sz="1600" spc="-190" dirty="0">
                <a:latin typeface="Arial"/>
                <a:cs typeface="Arial"/>
              </a:rPr>
              <a:t> </a:t>
            </a:r>
            <a:r>
              <a:rPr sz="1600" spc="-20" dirty="0">
                <a:latin typeface="Arial"/>
                <a:cs typeface="Arial"/>
              </a:rPr>
              <a:t>real</a:t>
            </a:r>
            <a:endParaRPr sz="1600" dirty="0">
              <a:latin typeface="Arial"/>
              <a:cs typeface="Arial"/>
            </a:endParaRPr>
          </a:p>
          <a:p>
            <a:pPr marL="332105">
              <a:lnSpc>
                <a:spcPts val="1910"/>
              </a:lnSpc>
            </a:pPr>
            <a:r>
              <a:rPr sz="1600" spc="-75" dirty="0">
                <a:latin typeface="Arial"/>
                <a:cs typeface="Arial"/>
              </a:rPr>
              <a:t>problem.</a:t>
            </a:r>
            <a:endParaRPr sz="1600" dirty="0">
              <a:latin typeface="Arial"/>
              <a:cs typeface="Arial"/>
            </a:endParaRPr>
          </a:p>
        </p:txBody>
      </p:sp>
      <p:sp>
        <p:nvSpPr>
          <p:cNvPr id="10" name="object 10"/>
          <p:cNvSpPr/>
          <p:nvPr/>
        </p:nvSpPr>
        <p:spPr>
          <a:xfrm>
            <a:off x="2971800" y="4419600"/>
            <a:ext cx="3551682" cy="218617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640" y="231433"/>
            <a:ext cx="6547359" cy="689291"/>
          </a:xfrm>
          <a:prstGeom prst="rect">
            <a:avLst/>
          </a:prstGeom>
        </p:spPr>
        <p:txBody>
          <a:bodyPr vert="horz" wrap="square" lIns="0" tIns="12065" rIns="0" bIns="0" rtlCol="0">
            <a:spAutoFit/>
          </a:bodyPr>
          <a:lstStyle/>
          <a:p>
            <a:pPr marL="12700">
              <a:lnSpc>
                <a:spcPct val="100000"/>
              </a:lnSpc>
              <a:spcBef>
                <a:spcPts val="95"/>
              </a:spcBef>
            </a:pPr>
            <a:r>
              <a:rPr spc="-200" dirty="0" smtClean="0"/>
              <a:t>The</a:t>
            </a:r>
            <a:r>
              <a:rPr lang="en-US" spc="-200" dirty="0" smtClean="0"/>
              <a:t> </a:t>
            </a:r>
            <a:r>
              <a:rPr spc="-200" dirty="0" smtClean="0"/>
              <a:t>problem</a:t>
            </a:r>
            <a:r>
              <a:rPr spc="-560" dirty="0" smtClean="0"/>
              <a:t> </a:t>
            </a:r>
            <a:r>
              <a:rPr spc="-260" dirty="0"/>
              <a:t>Statement</a:t>
            </a:r>
          </a:p>
        </p:txBody>
      </p:sp>
      <p:sp>
        <p:nvSpPr>
          <p:cNvPr id="3" name="object 3"/>
          <p:cNvSpPr txBox="1"/>
          <p:nvPr/>
        </p:nvSpPr>
        <p:spPr>
          <a:xfrm>
            <a:off x="4307585" y="1581911"/>
            <a:ext cx="4380865" cy="299720"/>
          </a:xfrm>
          <a:prstGeom prst="rect">
            <a:avLst/>
          </a:prstGeom>
        </p:spPr>
        <p:txBody>
          <a:bodyPr vert="horz" wrap="square" lIns="0" tIns="12700" rIns="0" bIns="0" rtlCol="0">
            <a:spAutoFit/>
          </a:bodyPr>
          <a:lstStyle/>
          <a:p>
            <a:pPr marL="12700">
              <a:lnSpc>
                <a:spcPct val="100000"/>
              </a:lnSpc>
              <a:spcBef>
                <a:spcPts val="100"/>
              </a:spcBef>
              <a:tabLst>
                <a:tab pos="489584" algn="l"/>
                <a:tab pos="1245235" algn="l"/>
                <a:tab pos="1945005" algn="l"/>
                <a:tab pos="3001645" algn="l"/>
                <a:tab pos="3787140" algn="l"/>
                <a:tab pos="4240530" algn="l"/>
              </a:tabLst>
            </a:pPr>
            <a:r>
              <a:rPr sz="1800" spc="-65" dirty="0">
                <a:latin typeface="Arial"/>
                <a:cs typeface="Arial"/>
              </a:rPr>
              <a:t>t</a:t>
            </a:r>
            <a:r>
              <a:rPr sz="1800" dirty="0">
                <a:latin typeface="Arial"/>
                <a:cs typeface="Arial"/>
              </a:rPr>
              <a:t>o	</a:t>
            </a:r>
            <a:r>
              <a:rPr sz="1800" spc="-35" dirty="0">
                <a:latin typeface="Arial"/>
                <a:cs typeface="Arial"/>
              </a:rPr>
              <a:t>w</a:t>
            </a:r>
            <a:r>
              <a:rPr sz="1800" spc="-30" dirty="0">
                <a:latin typeface="Arial"/>
                <a:cs typeface="Arial"/>
              </a:rPr>
              <a:t>r</a:t>
            </a:r>
            <a:r>
              <a:rPr sz="1800" spc="-35" dirty="0">
                <a:latin typeface="Arial"/>
                <a:cs typeface="Arial"/>
              </a:rPr>
              <a:t>it</a:t>
            </a:r>
            <a:r>
              <a:rPr sz="1800" spc="-5" dirty="0">
                <a:latin typeface="Arial"/>
                <a:cs typeface="Arial"/>
              </a:rPr>
              <a:t>e</a:t>
            </a:r>
            <a:r>
              <a:rPr sz="1800" dirty="0">
                <a:latin typeface="Arial"/>
                <a:cs typeface="Arial"/>
              </a:rPr>
              <a:t>	</a:t>
            </a:r>
            <a:r>
              <a:rPr sz="1800" spc="-45" dirty="0">
                <a:latin typeface="Arial"/>
                <a:cs typeface="Arial"/>
              </a:rPr>
              <a:t>y</a:t>
            </a:r>
            <a:r>
              <a:rPr sz="1800" spc="-114" dirty="0">
                <a:latin typeface="Arial"/>
                <a:cs typeface="Arial"/>
              </a:rPr>
              <a:t>ou</a:t>
            </a:r>
            <a:r>
              <a:rPr sz="1800" spc="-5" dirty="0">
                <a:latin typeface="Arial"/>
                <a:cs typeface="Arial"/>
              </a:rPr>
              <a:t>r</a:t>
            </a:r>
            <a:r>
              <a:rPr sz="1800" dirty="0">
                <a:latin typeface="Arial"/>
                <a:cs typeface="Arial"/>
              </a:rPr>
              <a:t>	</a:t>
            </a:r>
            <a:r>
              <a:rPr sz="1800" spc="-10" dirty="0">
                <a:latin typeface="Arial"/>
                <a:cs typeface="Arial"/>
              </a:rPr>
              <a:t>p</a:t>
            </a:r>
            <a:r>
              <a:rPr sz="1800" spc="-45" dirty="0">
                <a:latin typeface="Arial"/>
                <a:cs typeface="Arial"/>
              </a:rPr>
              <a:t>r</a:t>
            </a:r>
            <a:r>
              <a:rPr sz="1800" spc="-114" dirty="0">
                <a:latin typeface="Arial"/>
                <a:cs typeface="Arial"/>
              </a:rPr>
              <a:t>oble</a:t>
            </a:r>
            <a:r>
              <a:rPr sz="1800" dirty="0">
                <a:latin typeface="Arial"/>
                <a:cs typeface="Arial"/>
              </a:rPr>
              <a:t>m	</a:t>
            </a:r>
            <a:r>
              <a:rPr sz="1800" spc="-60" dirty="0">
                <a:latin typeface="Arial"/>
                <a:cs typeface="Arial"/>
              </a:rPr>
              <a:t>d</a:t>
            </a:r>
            <a:r>
              <a:rPr sz="1800" spc="-110" dirty="0">
                <a:latin typeface="Arial"/>
                <a:cs typeface="Arial"/>
              </a:rPr>
              <a:t>o</a:t>
            </a:r>
            <a:r>
              <a:rPr sz="1800" spc="-165" dirty="0">
                <a:latin typeface="Arial"/>
                <a:cs typeface="Arial"/>
              </a:rPr>
              <a:t>w</a:t>
            </a:r>
            <a:r>
              <a:rPr sz="1800" spc="-5" dirty="0">
                <a:latin typeface="Arial"/>
                <a:cs typeface="Arial"/>
              </a:rPr>
              <a:t>n</a:t>
            </a:r>
            <a:r>
              <a:rPr sz="1800" dirty="0">
                <a:latin typeface="Arial"/>
                <a:cs typeface="Arial"/>
              </a:rPr>
              <a:t>	</a:t>
            </a:r>
            <a:r>
              <a:rPr sz="1800" spc="-114" dirty="0">
                <a:latin typeface="Arial"/>
                <a:cs typeface="Arial"/>
              </a:rPr>
              <a:t>i</a:t>
            </a:r>
            <a:r>
              <a:rPr sz="1800" spc="-5" dirty="0">
                <a:latin typeface="Arial"/>
                <a:cs typeface="Arial"/>
              </a:rPr>
              <a:t>n</a:t>
            </a:r>
            <a:r>
              <a:rPr sz="1800" dirty="0">
                <a:latin typeface="Arial"/>
                <a:cs typeface="Arial"/>
              </a:rPr>
              <a:t>	</a:t>
            </a:r>
            <a:r>
              <a:rPr sz="1800" spc="-5" dirty="0">
                <a:latin typeface="Arial"/>
                <a:cs typeface="Arial"/>
              </a:rPr>
              <a:t>a</a:t>
            </a:r>
            <a:endParaRPr sz="1800">
              <a:latin typeface="Arial"/>
              <a:cs typeface="Arial"/>
            </a:endParaRPr>
          </a:p>
        </p:txBody>
      </p:sp>
      <p:sp>
        <p:nvSpPr>
          <p:cNvPr id="4" name="object 4"/>
          <p:cNvSpPr txBox="1"/>
          <p:nvPr/>
        </p:nvSpPr>
        <p:spPr>
          <a:xfrm>
            <a:off x="691641" y="1583944"/>
            <a:ext cx="3413125" cy="541655"/>
          </a:xfrm>
          <a:prstGeom prst="rect">
            <a:avLst/>
          </a:prstGeom>
        </p:spPr>
        <p:txBody>
          <a:bodyPr vert="horz" wrap="square" lIns="0" tIns="48260" rIns="0" bIns="0" rtlCol="0">
            <a:spAutoFit/>
          </a:bodyPr>
          <a:lstStyle/>
          <a:p>
            <a:pPr marL="332105" marR="5080" indent="-320040">
              <a:lnSpc>
                <a:spcPts val="1900"/>
              </a:lnSpc>
              <a:spcBef>
                <a:spcPts val="380"/>
              </a:spcBef>
              <a:buClr>
                <a:srgbClr val="CC8E5F"/>
              </a:buClr>
              <a:buSzPct val="58333"/>
              <a:buFont typeface="Wingdings"/>
              <a:buChar char=""/>
              <a:tabLst>
                <a:tab pos="332105" algn="l"/>
                <a:tab pos="332740" algn="l"/>
                <a:tab pos="952500" algn="l"/>
                <a:tab pos="1640839" algn="l"/>
                <a:tab pos="2295525" algn="l"/>
                <a:tab pos="2399030" algn="l"/>
                <a:tab pos="2708275" algn="l"/>
                <a:tab pos="3148965" algn="l"/>
              </a:tabLst>
            </a:pPr>
            <a:r>
              <a:rPr sz="1800" spc="-215" dirty="0">
                <a:latin typeface="Arial"/>
                <a:cs typeface="Arial"/>
              </a:rPr>
              <a:t>You	</a:t>
            </a:r>
            <a:r>
              <a:rPr sz="1800" spc="-80" dirty="0">
                <a:latin typeface="Arial"/>
                <a:cs typeface="Arial"/>
              </a:rPr>
              <a:t>may	</a:t>
            </a:r>
            <a:r>
              <a:rPr sz="1800" spc="-30" dirty="0">
                <a:latin typeface="Arial"/>
                <a:cs typeface="Arial"/>
              </a:rPr>
              <a:t>find	</a:t>
            </a:r>
            <a:r>
              <a:rPr sz="1800" spc="-5" dirty="0">
                <a:latin typeface="Arial"/>
                <a:cs typeface="Arial"/>
              </a:rPr>
              <a:t>it	</a:t>
            </a:r>
            <a:r>
              <a:rPr sz="1800" spc="-60" dirty="0">
                <a:latin typeface="Arial"/>
                <a:cs typeface="Arial"/>
              </a:rPr>
              <a:t>helpful  </a:t>
            </a:r>
            <a:r>
              <a:rPr sz="1800" spc="-100" dirty="0">
                <a:latin typeface="Arial"/>
                <a:cs typeface="Arial"/>
              </a:rPr>
              <a:t>st</a:t>
            </a:r>
            <a:r>
              <a:rPr sz="1800" spc="-140" dirty="0">
                <a:latin typeface="Arial"/>
                <a:cs typeface="Arial"/>
              </a:rPr>
              <a:t>a</a:t>
            </a:r>
            <a:r>
              <a:rPr sz="1800" spc="-120" dirty="0">
                <a:latin typeface="Arial"/>
                <a:cs typeface="Arial"/>
              </a:rPr>
              <a:t>nd</a:t>
            </a:r>
            <a:r>
              <a:rPr sz="1800" spc="-10" dirty="0">
                <a:latin typeface="Arial"/>
                <a:cs typeface="Arial"/>
              </a:rPr>
              <a:t>a</a:t>
            </a:r>
            <a:r>
              <a:rPr sz="1800" spc="-15" dirty="0">
                <a:latin typeface="Arial"/>
                <a:cs typeface="Arial"/>
              </a:rPr>
              <a:t>r</a:t>
            </a:r>
            <a:r>
              <a:rPr sz="1800" spc="-20" dirty="0">
                <a:latin typeface="Arial"/>
                <a:cs typeface="Arial"/>
              </a:rPr>
              <a:t>d</a:t>
            </a:r>
            <a:r>
              <a:rPr sz="1800" spc="-55" dirty="0">
                <a:latin typeface="Arial"/>
                <a:cs typeface="Arial"/>
              </a:rPr>
              <a:t>i</a:t>
            </a:r>
            <a:r>
              <a:rPr sz="1800" spc="-85" dirty="0">
                <a:latin typeface="Arial"/>
                <a:cs typeface="Arial"/>
              </a:rPr>
              <a:t>z</a:t>
            </a:r>
            <a:r>
              <a:rPr sz="1800" spc="-60" dirty="0">
                <a:latin typeface="Arial"/>
                <a:cs typeface="Arial"/>
              </a:rPr>
              <a:t>e</a:t>
            </a:r>
            <a:r>
              <a:rPr sz="1800" spc="-5" dirty="0">
                <a:latin typeface="Arial"/>
                <a:cs typeface="Arial"/>
              </a:rPr>
              <a:t>d</a:t>
            </a:r>
            <a:r>
              <a:rPr sz="1800" spc="-100" dirty="0">
                <a:latin typeface="Arial"/>
                <a:cs typeface="Arial"/>
              </a:rPr>
              <a:t> </a:t>
            </a:r>
            <a:r>
              <a:rPr sz="1800" spc="50" dirty="0">
                <a:latin typeface="Arial"/>
                <a:cs typeface="Arial"/>
              </a:rPr>
              <a:t>f</a:t>
            </a:r>
            <a:r>
              <a:rPr sz="1800" spc="-70" dirty="0">
                <a:latin typeface="Arial"/>
                <a:cs typeface="Arial"/>
              </a:rPr>
              <a:t>o</a:t>
            </a:r>
            <a:r>
              <a:rPr sz="1800" spc="-15" dirty="0">
                <a:latin typeface="Arial"/>
                <a:cs typeface="Arial"/>
              </a:rPr>
              <a:t>r</a:t>
            </a:r>
            <a:r>
              <a:rPr sz="1800" spc="-110" dirty="0">
                <a:latin typeface="Arial"/>
                <a:cs typeface="Arial"/>
              </a:rPr>
              <a:t>ma</a:t>
            </a:r>
            <a:r>
              <a:rPr sz="1800" dirty="0">
                <a:latin typeface="Arial"/>
                <a:cs typeface="Arial"/>
              </a:rPr>
              <a:t>t		</a:t>
            </a:r>
            <a:r>
              <a:rPr sz="1800" spc="-114" dirty="0">
                <a:latin typeface="Arial"/>
                <a:cs typeface="Arial"/>
              </a:rPr>
              <a:t>(</a:t>
            </a:r>
            <a:r>
              <a:rPr sz="1800" spc="-660" dirty="0" smtClean="0">
                <a:latin typeface="Arial"/>
                <a:cs typeface="Arial"/>
              </a:rPr>
              <a:t>T</a:t>
            </a:r>
            <a:r>
              <a:rPr lang="en-US" sz="1800" spc="-660" dirty="0" smtClean="0">
                <a:latin typeface="Arial"/>
                <a:cs typeface="Arial"/>
              </a:rPr>
              <a:t>      </a:t>
            </a:r>
            <a:r>
              <a:rPr sz="1800" spc="-20" dirty="0" smtClean="0">
                <a:latin typeface="Arial"/>
                <a:cs typeface="Arial"/>
              </a:rPr>
              <a:t>ab</a:t>
            </a:r>
            <a:r>
              <a:rPr sz="1800" spc="-5" dirty="0" smtClean="0">
                <a:latin typeface="Arial"/>
                <a:cs typeface="Arial"/>
              </a:rPr>
              <a:t>le</a:t>
            </a:r>
            <a:r>
              <a:rPr sz="1800" dirty="0">
                <a:latin typeface="Arial"/>
                <a:cs typeface="Arial"/>
              </a:rPr>
              <a:t>	</a:t>
            </a:r>
            <a:r>
              <a:rPr sz="1800" spc="-20" dirty="0">
                <a:latin typeface="Arial"/>
                <a:cs typeface="Arial"/>
              </a:rPr>
              <a:t>1</a:t>
            </a:r>
            <a:r>
              <a:rPr sz="1800" spc="-114" dirty="0">
                <a:latin typeface="Arial"/>
                <a:cs typeface="Arial"/>
              </a:rPr>
              <a:t>)</a:t>
            </a:r>
            <a:r>
              <a:rPr sz="1800" dirty="0">
                <a:latin typeface="Arial"/>
                <a:cs typeface="Arial"/>
              </a:rPr>
              <a:t>.</a:t>
            </a:r>
          </a:p>
        </p:txBody>
      </p:sp>
      <p:sp>
        <p:nvSpPr>
          <p:cNvPr id="5" name="object 5"/>
          <p:cNvSpPr txBox="1"/>
          <p:nvPr/>
        </p:nvSpPr>
        <p:spPr>
          <a:xfrm>
            <a:off x="172465" y="1261871"/>
            <a:ext cx="184150" cy="208279"/>
          </a:xfrm>
          <a:prstGeom prst="rect">
            <a:avLst/>
          </a:prstGeom>
        </p:spPr>
        <p:txBody>
          <a:bodyPr vert="horz" wrap="square" lIns="0" tIns="12700" rIns="0" bIns="0" rtlCol="0">
            <a:spAutoFit/>
          </a:bodyPr>
          <a:lstStyle/>
          <a:p>
            <a:pPr marL="12700">
              <a:lnSpc>
                <a:spcPct val="100000"/>
              </a:lnSpc>
              <a:spcBef>
                <a:spcPts val="100"/>
              </a:spcBef>
            </a:pPr>
            <a:r>
              <a:rPr sz="1200" b="1" spc="-50" dirty="0">
                <a:solidFill>
                  <a:srgbClr val="FFFFFF"/>
                </a:solidFill>
                <a:latin typeface="Arial"/>
                <a:cs typeface="Arial"/>
              </a:rPr>
              <a:t>17</a:t>
            </a:r>
            <a:endParaRPr sz="1200">
              <a:latin typeface="Arial"/>
              <a:cs typeface="Arial"/>
            </a:endParaRPr>
          </a:p>
        </p:txBody>
      </p:sp>
      <p:graphicFrame>
        <p:nvGraphicFramePr>
          <p:cNvPr id="6" name="object 6"/>
          <p:cNvGraphicFramePr>
            <a:graphicFrameLocks noGrp="1"/>
          </p:cNvGraphicFramePr>
          <p:nvPr>
            <p:extLst>
              <p:ext uri="{D42A27DB-BD31-4B8C-83A1-F6EECF244321}">
                <p14:modId xmlns:p14="http://schemas.microsoft.com/office/powerpoint/2010/main" val="1861238237"/>
              </p:ext>
            </p:extLst>
          </p:nvPr>
        </p:nvGraphicFramePr>
        <p:xfrm>
          <a:off x="609600" y="3308477"/>
          <a:ext cx="8077834" cy="2320922"/>
        </p:xfrm>
        <a:graphic>
          <a:graphicData uri="http://schemas.openxmlformats.org/drawingml/2006/table">
            <a:tbl>
              <a:tblPr firstRow="1" bandRow="1">
                <a:tableStyleId>{2D5ABB26-0587-4C30-8999-92F81FD0307C}</a:tableStyleId>
              </a:tblPr>
              <a:tblGrid>
                <a:gridCol w="2007870">
                  <a:extLst>
                    <a:ext uri="{9D8B030D-6E8A-4147-A177-3AD203B41FA5}">
                      <a16:colId xmlns:a16="http://schemas.microsoft.com/office/drawing/2014/main" xmlns="" val="20000"/>
                    </a:ext>
                  </a:extLst>
                </a:gridCol>
                <a:gridCol w="6069964">
                  <a:extLst>
                    <a:ext uri="{9D8B030D-6E8A-4147-A177-3AD203B41FA5}">
                      <a16:colId xmlns:a16="http://schemas.microsoft.com/office/drawing/2014/main" xmlns="" val="20001"/>
                    </a:ext>
                  </a:extLst>
                </a:gridCol>
              </a:tblGrid>
              <a:tr h="507365">
                <a:tc>
                  <a:txBody>
                    <a:bodyPr/>
                    <a:lstStyle/>
                    <a:p>
                      <a:pPr marL="91440">
                        <a:lnSpc>
                          <a:spcPct val="100000"/>
                        </a:lnSpc>
                        <a:spcBef>
                          <a:spcPts val="229"/>
                        </a:spcBef>
                      </a:pPr>
                      <a:r>
                        <a:rPr sz="1600" b="1" spc="-114" dirty="0">
                          <a:solidFill>
                            <a:srgbClr val="FFFFFF"/>
                          </a:solidFill>
                          <a:latin typeface="Arial"/>
                          <a:cs typeface="Arial"/>
                        </a:rPr>
                        <a:t>Problem</a:t>
                      </a:r>
                      <a:endParaRPr sz="1600" dirty="0">
                        <a:latin typeface="Arial"/>
                        <a:cs typeface="Arial"/>
                      </a:endParaRPr>
                    </a:p>
                  </a:txBody>
                  <a:tcPr marL="0" marR="0" marT="29209" marB="0">
                    <a:solidFill>
                      <a:srgbClr val="D24617"/>
                    </a:solidFill>
                  </a:tcPr>
                </a:tc>
                <a:tc>
                  <a:txBody>
                    <a:bodyPr/>
                    <a:lstStyle/>
                    <a:p>
                      <a:pPr marL="445770">
                        <a:lnSpc>
                          <a:spcPct val="100000"/>
                        </a:lnSpc>
                        <a:spcBef>
                          <a:spcPts val="229"/>
                        </a:spcBef>
                      </a:pPr>
                      <a:r>
                        <a:rPr sz="1600" b="1" spc="-120" dirty="0">
                          <a:solidFill>
                            <a:srgbClr val="FFFFFF"/>
                          </a:solidFill>
                          <a:latin typeface="Arial"/>
                          <a:cs typeface="Arial"/>
                        </a:rPr>
                        <a:t>Description</a:t>
                      </a:r>
                      <a:endParaRPr sz="1600">
                        <a:latin typeface="Arial"/>
                        <a:cs typeface="Arial"/>
                      </a:endParaRPr>
                    </a:p>
                  </a:txBody>
                  <a:tcPr marL="0" marR="0" marT="29209" marB="0">
                    <a:solidFill>
                      <a:srgbClr val="D24617"/>
                    </a:solidFill>
                  </a:tcPr>
                </a:tc>
                <a:extLst>
                  <a:ext uri="{0D108BD9-81ED-4DB2-BD59-A6C34878D82A}">
                    <a16:rowId xmlns:a16="http://schemas.microsoft.com/office/drawing/2014/main" xmlns="" val="10000"/>
                  </a:ext>
                </a:extLst>
              </a:tr>
              <a:tr h="335279">
                <a:tc>
                  <a:txBody>
                    <a:bodyPr/>
                    <a:lstStyle/>
                    <a:p>
                      <a:pPr marL="91440">
                        <a:lnSpc>
                          <a:spcPct val="100000"/>
                        </a:lnSpc>
                        <a:spcBef>
                          <a:spcPts val="235"/>
                        </a:spcBef>
                      </a:pPr>
                      <a:r>
                        <a:rPr sz="1600" spc="-95" dirty="0" smtClean="0">
                          <a:latin typeface="Arial"/>
                          <a:cs typeface="Arial"/>
                        </a:rPr>
                        <a:t>The</a:t>
                      </a:r>
                      <a:r>
                        <a:rPr lang="en-US" sz="1600" spc="-95" dirty="0" smtClean="0">
                          <a:latin typeface="Arial"/>
                          <a:cs typeface="Arial"/>
                        </a:rPr>
                        <a:t> </a:t>
                      </a:r>
                      <a:r>
                        <a:rPr sz="1600" spc="-95" dirty="0" smtClean="0">
                          <a:latin typeface="Arial"/>
                          <a:cs typeface="Arial"/>
                        </a:rPr>
                        <a:t>Problem</a:t>
                      </a:r>
                      <a:r>
                        <a:rPr sz="1600" spc="-250" dirty="0" smtClean="0">
                          <a:latin typeface="Arial"/>
                          <a:cs typeface="Arial"/>
                        </a:rPr>
                        <a:t> </a:t>
                      </a:r>
                      <a:r>
                        <a:rPr sz="1600" spc="-5" dirty="0">
                          <a:latin typeface="Arial"/>
                          <a:cs typeface="Arial"/>
                        </a:rPr>
                        <a:t>of</a:t>
                      </a:r>
                      <a:endParaRPr sz="1600" dirty="0">
                        <a:latin typeface="Arial"/>
                        <a:cs typeface="Arial"/>
                      </a:endParaRPr>
                    </a:p>
                  </a:txBody>
                  <a:tcPr marL="0" marR="0" marT="29845" marB="0">
                    <a:solidFill>
                      <a:srgbClr val="EDCFCC"/>
                    </a:solidFill>
                  </a:tcPr>
                </a:tc>
                <a:tc>
                  <a:txBody>
                    <a:bodyPr/>
                    <a:lstStyle/>
                    <a:p>
                      <a:pPr marL="445770">
                        <a:lnSpc>
                          <a:spcPct val="100000"/>
                        </a:lnSpc>
                        <a:spcBef>
                          <a:spcPts val="235"/>
                        </a:spcBef>
                      </a:pPr>
                      <a:r>
                        <a:rPr sz="1600" spc="-100" dirty="0">
                          <a:latin typeface="Arial"/>
                          <a:cs typeface="Arial"/>
                        </a:rPr>
                        <a:t>Describe </a:t>
                      </a:r>
                      <a:r>
                        <a:rPr sz="1600" spc="-65" dirty="0">
                          <a:latin typeface="Arial"/>
                          <a:cs typeface="Arial"/>
                        </a:rPr>
                        <a:t>the</a:t>
                      </a:r>
                      <a:r>
                        <a:rPr sz="1600" spc="-160" dirty="0">
                          <a:latin typeface="Arial"/>
                          <a:cs typeface="Arial"/>
                        </a:rPr>
                        <a:t> </a:t>
                      </a:r>
                      <a:r>
                        <a:rPr sz="1600" spc="-75" dirty="0">
                          <a:latin typeface="Arial"/>
                          <a:cs typeface="Arial"/>
                        </a:rPr>
                        <a:t>problem.</a:t>
                      </a:r>
                      <a:endParaRPr sz="1600">
                        <a:latin typeface="Arial"/>
                        <a:cs typeface="Arial"/>
                      </a:endParaRPr>
                    </a:p>
                  </a:txBody>
                  <a:tcPr marL="0" marR="0" marT="29845" marB="0">
                    <a:solidFill>
                      <a:srgbClr val="EDCFCC"/>
                    </a:solidFill>
                  </a:tcPr>
                </a:tc>
                <a:extLst>
                  <a:ext uri="{0D108BD9-81ED-4DB2-BD59-A6C34878D82A}">
                    <a16:rowId xmlns:a16="http://schemas.microsoft.com/office/drawing/2014/main" xmlns="" val="10001"/>
                  </a:ext>
                </a:extLst>
              </a:tr>
              <a:tr h="335279">
                <a:tc>
                  <a:txBody>
                    <a:bodyPr/>
                    <a:lstStyle/>
                    <a:p>
                      <a:pPr marL="91440">
                        <a:lnSpc>
                          <a:spcPct val="100000"/>
                        </a:lnSpc>
                        <a:spcBef>
                          <a:spcPts val="235"/>
                        </a:spcBef>
                      </a:pPr>
                      <a:r>
                        <a:rPr sz="1600" spc="-60" dirty="0">
                          <a:latin typeface="Arial"/>
                          <a:cs typeface="Arial"/>
                        </a:rPr>
                        <a:t>Affects</a:t>
                      </a:r>
                      <a:endParaRPr sz="1600" dirty="0">
                        <a:latin typeface="Arial"/>
                        <a:cs typeface="Arial"/>
                      </a:endParaRPr>
                    </a:p>
                  </a:txBody>
                  <a:tcPr marL="0" marR="0" marT="29845" marB="0">
                    <a:solidFill>
                      <a:srgbClr val="F7E9E7"/>
                    </a:solidFill>
                  </a:tcPr>
                </a:tc>
                <a:tc>
                  <a:txBody>
                    <a:bodyPr/>
                    <a:lstStyle/>
                    <a:p>
                      <a:pPr marL="445770">
                        <a:lnSpc>
                          <a:spcPct val="100000"/>
                        </a:lnSpc>
                        <a:spcBef>
                          <a:spcPts val="235"/>
                        </a:spcBef>
                      </a:pPr>
                      <a:r>
                        <a:rPr sz="1600" spc="-40" dirty="0">
                          <a:latin typeface="Arial"/>
                          <a:cs typeface="Arial"/>
                        </a:rPr>
                        <a:t>Identify </a:t>
                      </a:r>
                      <a:r>
                        <a:rPr sz="1600" spc="-90" dirty="0">
                          <a:latin typeface="Arial"/>
                          <a:cs typeface="Arial"/>
                        </a:rPr>
                        <a:t>stakeholders </a:t>
                      </a:r>
                      <a:r>
                        <a:rPr sz="1600" spc="-25" dirty="0">
                          <a:latin typeface="Arial"/>
                          <a:cs typeface="Arial"/>
                        </a:rPr>
                        <a:t>affected </a:t>
                      </a:r>
                      <a:r>
                        <a:rPr sz="1600" spc="-30" dirty="0">
                          <a:latin typeface="Arial"/>
                          <a:cs typeface="Arial"/>
                        </a:rPr>
                        <a:t>by </a:t>
                      </a:r>
                      <a:r>
                        <a:rPr sz="1600" spc="-70" dirty="0">
                          <a:latin typeface="Arial"/>
                          <a:cs typeface="Arial"/>
                        </a:rPr>
                        <a:t>the</a:t>
                      </a:r>
                      <a:r>
                        <a:rPr sz="1600" spc="-160" dirty="0">
                          <a:latin typeface="Arial"/>
                          <a:cs typeface="Arial"/>
                        </a:rPr>
                        <a:t> </a:t>
                      </a:r>
                      <a:r>
                        <a:rPr sz="1600" spc="-75" dirty="0">
                          <a:latin typeface="Arial"/>
                          <a:cs typeface="Arial"/>
                        </a:rPr>
                        <a:t>problem.</a:t>
                      </a:r>
                      <a:endParaRPr sz="1600">
                        <a:latin typeface="Arial"/>
                        <a:cs typeface="Arial"/>
                      </a:endParaRPr>
                    </a:p>
                  </a:txBody>
                  <a:tcPr marL="0" marR="0" marT="29845" marB="0">
                    <a:solidFill>
                      <a:srgbClr val="F7E9E7"/>
                    </a:solidFill>
                  </a:tcPr>
                </a:tc>
                <a:extLst>
                  <a:ext uri="{0D108BD9-81ED-4DB2-BD59-A6C34878D82A}">
                    <a16:rowId xmlns:a16="http://schemas.microsoft.com/office/drawing/2014/main" xmlns="" val="10002"/>
                  </a:ext>
                </a:extLst>
              </a:tr>
              <a:tr h="579120">
                <a:tc>
                  <a:txBody>
                    <a:bodyPr/>
                    <a:lstStyle/>
                    <a:p>
                      <a:pPr marL="91440">
                        <a:lnSpc>
                          <a:spcPct val="100000"/>
                        </a:lnSpc>
                        <a:spcBef>
                          <a:spcPts val="235"/>
                        </a:spcBef>
                      </a:pPr>
                      <a:r>
                        <a:rPr sz="1600" spc="-85" dirty="0" smtClean="0">
                          <a:latin typeface="Arial"/>
                          <a:cs typeface="Arial"/>
                        </a:rPr>
                        <a:t>The</a:t>
                      </a:r>
                      <a:r>
                        <a:rPr lang="en-US" sz="1600" spc="-85" dirty="0" smtClean="0">
                          <a:latin typeface="Arial"/>
                          <a:cs typeface="Arial"/>
                        </a:rPr>
                        <a:t> </a:t>
                      </a:r>
                      <a:r>
                        <a:rPr sz="1600" spc="-85" dirty="0" smtClean="0">
                          <a:latin typeface="Arial"/>
                          <a:cs typeface="Arial"/>
                        </a:rPr>
                        <a:t>result </a:t>
                      </a:r>
                      <a:r>
                        <a:rPr sz="1600" spc="-5" dirty="0">
                          <a:latin typeface="Arial"/>
                          <a:cs typeface="Arial"/>
                        </a:rPr>
                        <a:t>of</a:t>
                      </a:r>
                      <a:r>
                        <a:rPr sz="1600" spc="-135" dirty="0">
                          <a:latin typeface="Arial"/>
                          <a:cs typeface="Arial"/>
                        </a:rPr>
                        <a:t> </a:t>
                      </a:r>
                      <a:r>
                        <a:rPr sz="1600" spc="-100" dirty="0">
                          <a:latin typeface="Arial"/>
                          <a:cs typeface="Arial"/>
                        </a:rPr>
                        <a:t>which</a:t>
                      </a:r>
                      <a:endParaRPr sz="1600" dirty="0">
                        <a:latin typeface="Arial"/>
                        <a:cs typeface="Arial"/>
                      </a:endParaRPr>
                    </a:p>
                  </a:txBody>
                  <a:tcPr marL="0" marR="0" marT="29845" marB="0">
                    <a:solidFill>
                      <a:srgbClr val="EDCFCC"/>
                    </a:solidFill>
                  </a:tcPr>
                </a:tc>
                <a:tc>
                  <a:txBody>
                    <a:bodyPr/>
                    <a:lstStyle/>
                    <a:p>
                      <a:pPr marL="445770" marR="457834">
                        <a:lnSpc>
                          <a:spcPct val="100000"/>
                        </a:lnSpc>
                        <a:spcBef>
                          <a:spcPts val="235"/>
                        </a:spcBef>
                      </a:pPr>
                      <a:r>
                        <a:rPr sz="1600" spc="-100" dirty="0">
                          <a:latin typeface="Arial"/>
                          <a:cs typeface="Arial"/>
                        </a:rPr>
                        <a:t>Describe</a:t>
                      </a:r>
                      <a:r>
                        <a:rPr sz="1600" spc="-200" dirty="0">
                          <a:latin typeface="Arial"/>
                          <a:cs typeface="Arial"/>
                        </a:rPr>
                        <a:t> </a:t>
                      </a:r>
                      <a:r>
                        <a:rPr sz="1600" spc="-70" dirty="0">
                          <a:latin typeface="Arial"/>
                          <a:cs typeface="Arial"/>
                        </a:rPr>
                        <a:t>the</a:t>
                      </a:r>
                      <a:r>
                        <a:rPr sz="1600" spc="-185" dirty="0">
                          <a:latin typeface="Arial"/>
                          <a:cs typeface="Arial"/>
                        </a:rPr>
                        <a:t> </a:t>
                      </a:r>
                      <a:r>
                        <a:rPr sz="1600" spc="-70" dirty="0">
                          <a:latin typeface="Arial"/>
                          <a:cs typeface="Arial"/>
                        </a:rPr>
                        <a:t>impact</a:t>
                      </a:r>
                      <a:r>
                        <a:rPr sz="1600" spc="-160" dirty="0">
                          <a:latin typeface="Arial"/>
                          <a:cs typeface="Arial"/>
                        </a:rPr>
                        <a:t> </a:t>
                      </a:r>
                      <a:r>
                        <a:rPr sz="1600" dirty="0">
                          <a:latin typeface="Arial"/>
                          <a:cs typeface="Arial"/>
                        </a:rPr>
                        <a:t>of</a:t>
                      </a:r>
                      <a:r>
                        <a:rPr sz="1600" spc="5" dirty="0">
                          <a:latin typeface="Arial"/>
                          <a:cs typeface="Arial"/>
                        </a:rPr>
                        <a:t> </a:t>
                      </a:r>
                      <a:r>
                        <a:rPr sz="1600" spc="-95" dirty="0">
                          <a:latin typeface="Arial"/>
                          <a:cs typeface="Arial"/>
                        </a:rPr>
                        <a:t>this</a:t>
                      </a:r>
                      <a:r>
                        <a:rPr sz="1600" spc="-229" dirty="0">
                          <a:latin typeface="Arial"/>
                          <a:cs typeface="Arial"/>
                        </a:rPr>
                        <a:t> </a:t>
                      </a:r>
                      <a:r>
                        <a:rPr sz="1600" spc="-70" dirty="0">
                          <a:latin typeface="Arial"/>
                          <a:cs typeface="Arial"/>
                        </a:rPr>
                        <a:t>problem</a:t>
                      </a:r>
                      <a:r>
                        <a:rPr sz="1600" spc="-120" dirty="0">
                          <a:latin typeface="Arial"/>
                          <a:cs typeface="Arial"/>
                        </a:rPr>
                        <a:t> </a:t>
                      </a:r>
                      <a:r>
                        <a:rPr sz="1600" spc="-75" dirty="0">
                          <a:latin typeface="Arial"/>
                          <a:cs typeface="Arial"/>
                        </a:rPr>
                        <a:t>on</a:t>
                      </a:r>
                      <a:r>
                        <a:rPr sz="1600" spc="-275" dirty="0">
                          <a:latin typeface="Arial"/>
                          <a:cs typeface="Arial"/>
                        </a:rPr>
                        <a:t> </a:t>
                      </a:r>
                      <a:r>
                        <a:rPr sz="1600" spc="-90" dirty="0">
                          <a:latin typeface="Arial"/>
                          <a:cs typeface="Arial"/>
                        </a:rPr>
                        <a:t>stakeholders</a:t>
                      </a:r>
                      <a:r>
                        <a:rPr sz="1600" spc="-180" dirty="0">
                          <a:latin typeface="Arial"/>
                          <a:cs typeface="Arial"/>
                        </a:rPr>
                        <a:t> </a:t>
                      </a:r>
                      <a:r>
                        <a:rPr sz="1600" spc="-50" dirty="0">
                          <a:latin typeface="Arial"/>
                          <a:cs typeface="Arial"/>
                        </a:rPr>
                        <a:t>and</a:t>
                      </a:r>
                      <a:r>
                        <a:rPr sz="1600" spc="-125" dirty="0">
                          <a:latin typeface="Arial"/>
                          <a:cs typeface="Arial"/>
                        </a:rPr>
                        <a:t> </a:t>
                      </a:r>
                      <a:r>
                        <a:rPr sz="1600" spc="-145" dirty="0">
                          <a:latin typeface="Arial"/>
                          <a:cs typeface="Arial"/>
                        </a:rPr>
                        <a:t>business  </a:t>
                      </a:r>
                      <a:r>
                        <a:rPr sz="1600" spc="-60" dirty="0">
                          <a:latin typeface="Arial"/>
                          <a:cs typeface="Arial"/>
                        </a:rPr>
                        <a:t>activity.</a:t>
                      </a:r>
                      <a:endParaRPr sz="1600">
                        <a:latin typeface="Arial"/>
                        <a:cs typeface="Arial"/>
                      </a:endParaRPr>
                    </a:p>
                  </a:txBody>
                  <a:tcPr marL="0" marR="0" marT="29845" marB="0">
                    <a:solidFill>
                      <a:srgbClr val="EDCFCC"/>
                    </a:solidFill>
                  </a:tcPr>
                </a:tc>
                <a:extLst>
                  <a:ext uri="{0D108BD9-81ED-4DB2-BD59-A6C34878D82A}">
                    <a16:rowId xmlns:a16="http://schemas.microsoft.com/office/drawing/2014/main" xmlns="" val="10003"/>
                  </a:ext>
                </a:extLst>
              </a:tr>
              <a:tr h="563879">
                <a:tc>
                  <a:txBody>
                    <a:bodyPr/>
                    <a:lstStyle/>
                    <a:p>
                      <a:pPr marL="91440">
                        <a:lnSpc>
                          <a:spcPct val="100000"/>
                        </a:lnSpc>
                        <a:spcBef>
                          <a:spcPts val="235"/>
                        </a:spcBef>
                      </a:pPr>
                      <a:r>
                        <a:rPr sz="1600" spc="-100" dirty="0">
                          <a:latin typeface="Arial"/>
                          <a:cs typeface="Arial"/>
                        </a:rPr>
                        <a:t>Benefits</a:t>
                      </a:r>
                      <a:r>
                        <a:rPr sz="1600" spc="-114" dirty="0">
                          <a:latin typeface="Arial"/>
                          <a:cs typeface="Arial"/>
                        </a:rPr>
                        <a:t> </a:t>
                      </a:r>
                      <a:r>
                        <a:rPr sz="1600" spc="-5" dirty="0">
                          <a:latin typeface="Arial"/>
                          <a:cs typeface="Arial"/>
                        </a:rPr>
                        <a:t>of</a:t>
                      </a:r>
                      <a:endParaRPr sz="1600">
                        <a:latin typeface="Arial"/>
                        <a:cs typeface="Arial"/>
                      </a:endParaRPr>
                    </a:p>
                  </a:txBody>
                  <a:tcPr marL="0" marR="0" marT="29845" marB="0">
                    <a:solidFill>
                      <a:srgbClr val="F7E9E7"/>
                    </a:solidFill>
                  </a:tcPr>
                </a:tc>
                <a:tc>
                  <a:txBody>
                    <a:bodyPr/>
                    <a:lstStyle/>
                    <a:p>
                      <a:pPr marL="445770">
                        <a:lnSpc>
                          <a:spcPct val="100000"/>
                        </a:lnSpc>
                        <a:spcBef>
                          <a:spcPts val="235"/>
                        </a:spcBef>
                      </a:pPr>
                      <a:r>
                        <a:rPr sz="1600" spc="-75" dirty="0">
                          <a:latin typeface="Arial"/>
                          <a:cs typeface="Arial"/>
                        </a:rPr>
                        <a:t>Indicate</a:t>
                      </a:r>
                      <a:r>
                        <a:rPr sz="1600" spc="-125" dirty="0">
                          <a:latin typeface="Arial"/>
                          <a:cs typeface="Arial"/>
                        </a:rPr>
                        <a:t> </a:t>
                      </a:r>
                      <a:r>
                        <a:rPr sz="1600" spc="-70" dirty="0">
                          <a:latin typeface="Arial"/>
                          <a:cs typeface="Arial"/>
                        </a:rPr>
                        <a:t>the</a:t>
                      </a:r>
                      <a:r>
                        <a:rPr sz="1600" spc="-185" dirty="0">
                          <a:latin typeface="Arial"/>
                          <a:cs typeface="Arial"/>
                        </a:rPr>
                        <a:t> </a:t>
                      </a:r>
                      <a:r>
                        <a:rPr sz="1600" spc="-75" dirty="0">
                          <a:latin typeface="Arial"/>
                          <a:cs typeface="Arial"/>
                        </a:rPr>
                        <a:t>proposed</a:t>
                      </a:r>
                      <a:r>
                        <a:rPr sz="1600" spc="-135" dirty="0">
                          <a:latin typeface="Arial"/>
                          <a:cs typeface="Arial"/>
                        </a:rPr>
                        <a:t> </a:t>
                      </a:r>
                      <a:r>
                        <a:rPr sz="1600" spc="-100" dirty="0">
                          <a:latin typeface="Arial"/>
                          <a:cs typeface="Arial"/>
                        </a:rPr>
                        <a:t>solution</a:t>
                      </a:r>
                      <a:r>
                        <a:rPr sz="1600" spc="-200" dirty="0">
                          <a:latin typeface="Arial"/>
                          <a:cs typeface="Arial"/>
                        </a:rPr>
                        <a:t> </a:t>
                      </a:r>
                      <a:r>
                        <a:rPr sz="1600" spc="-50" dirty="0">
                          <a:latin typeface="Arial"/>
                          <a:cs typeface="Arial"/>
                        </a:rPr>
                        <a:t>and</a:t>
                      </a:r>
                      <a:r>
                        <a:rPr sz="1600" spc="-125" dirty="0">
                          <a:latin typeface="Arial"/>
                          <a:cs typeface="Arial"/>
                        </a:rPr>
                        <a:t> </a:t>
                      </a:r>
                      <a:r>
                        <a:rPr sz="1600" spc="-65" dirty="0">
                          <a:latin typeface="Arial"/>
                          <a:cs typeface="Arial"/>
                        </a:rPr>
                        <a:t>list</a:t>
                      </a:r>
                      <a:r>
                        <a:rPr sz="1600" spc="-145" dirty="0">
                          <a:latin typeface="Arial"/>
                          <a:cs typeface="Arial"/>
                        </a:rPr>
                        <a:t> </a:t>
                      </a:r>
                      <a:r>
                        <a:rPr sz="1600" dirty="0">
                          <a:latin typeface="Arial"/>
                          <a:cs typeface="Arial"/>
                        </a:rPr>
                        <a:t>a</a:t>
                      </a:r>
                      <a:r>
                        <a:rPr sz="1600" spc="-5" dirty="0">
                          <a:latin typeface="Arial"/>
                          <a:cs typeface="Arial"/>
                        </a:rPr>
                        <a:t> </a:t>
                      </a:r>
                      <a:r>
                        <a:rPr sz="1600" spc="-30" dirty="0">
                          <a:latin typeface="Arial"/>
                          <a:cs typeface="Arial"/>
                        </a:rPr>
                        <a:t>few</a:t>
                      </a:r>
                      <a:r>
                        <a:rPr sz="1600" spc="-75" dirty="0">
                          <a:latin typeface="Arial"/>
                          <a:cs typeface="Arial"/>
                        </a:rPr>
                        <a:t> </a:t>
                      </a:r>
                      <a:r>
                        <a:rPr sz="1600" spc="-65" dirty="0">
                          <a:latin typeface="Arial"/>
                          <a:cs typeface="Arial"/>
                        </a:rPr>
                        <a:t>key </a:t>
                      </a:r>
                      <a:r>
                        <a:rPr sz="1600" spc="-75" dirty="0">
                          <a:latin typeface="Arial"/>
                          <a:cs typeface="Arial"/>
                        </a:rPr>
                        <a:t>benefits.</a:t>
                      </a:r>
                      <a:endParaRPr sz="1600" dirty="0">
                        <a:latin typeface="Arial"/>
                        <a:cs typeface="Arial"/>
                      </a:endParaRPr>
                    </a:p>
                  </a:txBody>
                  <a:tcPr marL="0" marR="0" marT="29845" marB="0">
                    <a:solidFill>
                      <a:srgbClr val="F7E9E7"/>
                    </a:solidFill>
                  </a:tcPr>
                </a:tc>
                <a:extLst>
                  <a:ext uri="{0D108BD9-81ED-4DB2-BD59-A6C34878D82A}">
                    <a16:rowId xmlns:a16="http://schemas.microsoft.com/office/drawing/2014/main" xmlns="" val="10004"/>
                  </a:ext>
                </a:extLst>
              </a:tr>
            </a:tbl>
          </a:graphicData>
        </a:graphic>
      </p:graphicFrame>
      <p:sp>
        <p:nvSpPr>
          <p:cNvPr id="7" name="object 7"/>
          <p:cNvSpPr txBox="1"/>
          <p:nvPr/>
        </p:nvSpPr>
        <p:spPr>
          <a:xfrm>
            <a:off x="2313432" y="2553208"/>
            <a:ext cx="3290570" cy="299720"/>
          </a:xfrm>
          <a:prstGeom prst="rect">
            <a:avLst/>
          </a:prstGeom>
        </p:spPr>
        <p:txBody>
          <a:bodyPr vert="horz" wrap="square" lIns="0" tIns="12700" rIns="0" bIns="0" rtlCol="0">
            <a:spAutoFit/>
          </a:bodyPr>
          <a:lstStyle/>
          <a:p>
            <a:pPr marL="12700">
              <a:lnSpc>
                <a:spcPct val="100000"/>
              </a:lnSpc>
              <a:spcBef>
                <a:spcPts val="100"/>
              </a:spcBef>
            </a:pPr>
            <a:r>
              <a:rPr sz="1800" b="1" spc="-145" dirty="0">
                <a:latin typeface="Arial"/>
                <a:cs typeface="Arial"/>
              </a:rPr>
              <a:t>Table</a:t>
            </a:r>
            <a:r>
              <a:rPr sz="1800" b="1" spc="-265" dirty="0">
                <a:latin typeface="Arial"/>
                <a:cs typeface="Arial"/>
              </a:rPr>
              <a:t> </a:t>
            </a:r>
            <a:r>
              <a:rPr sz="1800" b="1" spc="-50" dirty="0">
                <a:latin typeface="Arial"/>
                <a:cs typeface="Arial"/>
              </a:rPr>
              <a:t>1:</a:t>
            </a:r>
            <a:r>
              <a:rPr sz="1800" b="1" spc="-195" dirty="0">
                <a:latin typeface="Arial"/>
                <a:cs typeface="Arial"/>
              </a:rPr>
              <a:t> </a:t>
            </a:r>
            <a:r>
              <a:rPr sz="1800" b="1" spc="-130" dirty="0">
                <a:latin typeface="Arial"/>
                <a:cs typeface="Arial"/>
              </a:rPr>
              <a:t>Problem</a:t>
            </a:r>
            <a:r>
              <a:rPr sz="1800" b="1" spc="-300" dirty="0">
                <a:latin typeface="Arial"/>
                <a:cs typeface="Arial"/>
              </a:rPr>
              <a:t> </a:t>
            </a:r>
            <a:r>
              <a:rPr sz="1800" b="1" spc="-140" dirty="0">
                <a:latin typeface="Arial"/>
                <a:cs typeface="Arial"/>
              </a:rPr>
              <a:t>Statement</a:t>
            </a:r>
            <a:r>
              <a:rPr sz="1800" b="1" spc="-260" dirty="0">
                <a:latin typeface="Arial"/>
                <a:cs typeface="Arial"/>
              </a:rPr>
              <a:t> </a:t>
            </a:r>
            <a:r>
              <a:rPr sz="1800" b="1" spc="-125" dirty="0">
                <a:latin typeface="Arial"/>
                <a:cs typeface="Arial"/>
              </a:rPr>
              <a:t>Format</a:t>
            </a:r>
            <a:endParaRPr sz="1800">
              <a:latin typeface="Arial"/>
              <a:cs typeface="Aria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90646" y="2852388"/>
            <a:ext cx="1943735" cy="191135"/>
          </a:xfrm>
          <a:custGeom>
            <a:avLst/>
            <a:gdLst/>
            <a:ahLst/>
            <a:cxnLst/>
            <a:rect l="l" t="t" r="r" b="b"/>
            <a:pathLst>
              <a:path w="1943735" h="191135">
                <a:moveTo>
                  <a:pt x="1909577" y="0"/>
                </a:moveTo>
                <a:lnTo>
                  <a:pt x="33735" y="0"/>
                </a:lnTo>
                <a:lnTo>
                  <a:pt x="8433" y="42469"/>
                </a:lnTo>
                <a:lnTo>
                  <a:pt x="0" y="95418"/>
                </a:lnTo>
                <a:lnTo>
                  <a:pt x="8433" y="148368"/>
                </a:lnTo>
                <a:lnTo>
                  <a:pt x="33735" y="190837"/>
                </a:lnTo>
                <a:lnTo>
                  <a:pt x="1909577" y="190837"/>
                </a:lnTo>
                <a:lnTo>
                  <a:pt x="1934879" y="148368"/>
                </a:lnTo>
                <a:lnTo>
                  <a:pt x="1943313" y="95418"/>
                </a:lnTo>
                <a:lnTo>
                  <a:pt x="1934879" y="42469"/>
                </a:lnTo>
                <a:lnTo>
                  <a:pt x="1909577" y="0"/>
                </a:lnTo>
                <a:close/>
              </a:path>
            </a:pathLst>
          </a:custGeom>
          <a:solidFill>
            <a:srgbClr val="FFD100">
              <a:alpha val="39999"/>
            </a:srgbClr>
          </a:solidFill>
        </p:spPr>
        <p:txBody>
          <a:bodyPr wrap="square" lIns="0" tIns="0" rIns="0" bIns="0" rtlCol="0"/>
          <a:lstStyle/>
          <a:p>
            <a:endParaRPr/>
          </a:p>
        </p:txBody>
      </p:sp>
      <p:sp>
        <p:nvSpPr>
          <p:cNvPr id="3" name="object 3"/>
          <p:cNvSpPr/>
          <p:nvPr/>
        </p:nvSpPr>
        <p:spPr>
          <a:xfrm>
            <a:off x="6071989" y="2611596"/>
            <a:ext cx="1691639" cy="191135"/>
          </a:xfrm>
          <a:custGeom>
            <a:avLst/>
            <a:gdLst/>
            <a:ahLst/>
            <a:cxnLst/>
            <a:rect l="l" t="t" r="r" b="b"/>
            <a:pathLst>
              <a:path w="1691640" h="191135">
                <a:moveTo>
                  <a:pt x="1657905" y="0"/>
                </a:moveTo>
                <a:lnTo>
                  <a:pt x="33734" y="0"/>
                </a:lnTo>
                <a:lnTo>
                  <a:pt x="8433" y="42469"/>
                </a:lnTo>
                <a:lnTo>
                  <a:pt x="0" y="95418"/>
                </a:lnTo>
                <a:lnTo>
                  <a:pt x="8433" y="148368"/>
                </a:lnTo>
                <a:lnTo>
                  <a:pt x="33734" y="190837"/>
                </a:lnTo>
                <a:lnTo>
                  <a:pt x="1657905" y="190837"/>
                </a:lnTo>
                <a:lnTo>
                  <a:pt x="1683207" y="148368"/>
                </a:lnTo>
                <a:lnTo>
                  <a:pt x="1691641" y="95418"/>
                </a:lnTo>
                <a:lnTo>
                  <a:pt x="1683207" y="42469"/>
                </a:lnTo>
                <a:lnTo>
                  <a:pt x="1657905" y="0"/>
                </a:lnTo>
                <a:close/>
              </a:path>
            </a:pathLst>
          </a:custGeom>
          <a:solidFill>
            <a:srgbClr val="FFD100">
              <a:alpha val="39999"/>
            </a:srgbClr>
          </a:solidFill>
        </p:spPr>
        <p:txBody>
          <a:bodyPr wrap="square" lIns="0" tIns="0" rIns="0" bIns="0" rtlCol="0"/>
          <a:lstStyle/>
          <a:p>
            <a:endParaRPr/>
          </a:p>
        </p:txBody>
      </p:sp>
      <p:sp>
        <p:nvSpPr>
          <p:cNvPr id="4" name="object 4"/>
          <p:cNvSpPr/>
          <p:nvPr/>
        </p:nvSpPr>
        <p:spPr>
          <a:xfrm>
            <a:off x="3023964" y="2611596"/>
            <a:ext cx="1922145" cy="191135"/>
          </a:xfrm>
          <a:custGeom>
            <a:avLst/>
            <a:gdLst/>
            <a:ahLst/>
            <a:cxnLst/>
            <a:rect l="l" t="t" r="r" b="b"/>
            <a:pathLst>
              <a:path w="1922145" h="191135">
                <a:moveTo>
                  <a:pt x="1887986" y="0"/>
                </a:moveTo>
                <a:lnTo>
                  <a:pt x="33735" y="0"/>
                </a:lnTo>
                <a:lnTo>
                  <a:pt x="8433" y="42469"/>
                </a:lnTo>
                <a:lnTo>
                  <a:pt x="0" y="95418"/>
                </a:lnTo>
                <a:lnTo>
                  <a:pt x="8433" y="148368"/>
                </a:lnTo>
                <a:lnTo>
                  <a:pt x="33735" y="190837"/>
                </a:lnTo>
                <a:lnTo>
                  <a:pt x="1887986" y="190837"/>
                </a:lnTo>
                <a:lnTo>
                  <a:pt x="1913288" y="148368"/>
                </a:lnTo>
                <a:lnTo>
                  <a:pt x="1921722" y="95418"/>
                </a:lnTo>
                <a:lnTo>
                  <a:pt x="1913288" y="42469"/>
                </a:lnTo>
                <a:lnTo>
                  <a:pt x="1887986" y="0"/>
                </a:lnTo>
                <a:close/>
              </a:path>
            </a:pathLst>
          </a:custGeom>
          <a:solidFill>
            <a:srgbClr val="FFD100">
              <a:alpha val="39999"/>
            </a:srgbClr>
          </a:solidFill>
        </p:spPr>
        <p:txBody>
          <a:bodyPr wrap="square" lIns="0" tIns="0" rIns="0" bIns="0" rtlCol="0"/>
          <a:lstStyle/>
          <a:p>
            <a:endParaRPr/>
          </a:p>
        </p:txBody>
      </p:sp>
      <p:sp>
        <p:nvSpPr>
          <p:cNvPr id="5" name="object 5"/>
          <p:cNvSpPr/>
          <p:nvPr/>
        </p:nvSpPr>
        <p:spPr>
          <a:xfrm>
            <a:off x="0" y="1280160"/>
            <a:ext cx="533400" cy="228600"/>
          </a:xfrm>
          <a:custGeom>
            <a:avLst/>
            <a:gdLst/>
            <a:ahLst/>
            <a:cxnLst/>
            <a:rect l="l" t="t" r="r" b="b"/>
            <a:pathLst>
              <a:path w="533400" h="228600">
                <a:moveTo>
                  <a:pt x="533400" y="0"/>
                </a:moveTo>
                <a:lnTo>
                  <a:pt x="0" y="0"/>
                </a:lnTo>
                <a:lnTo>
                  <a:pt x="0" y="228600"/>
                </a:lnTo>
                <a:lnTo>
                  <a:pt x="533400" y="228600"/>
                </a:lnTo>
                <a:lnTo>
                  <a:pt x="533400" y="0"/>
                </a:lnTo>
                <a:close/>
              </a:path>
            </a:pathLst>
          </a:custGeom>
          <a:solidFill>
            <a:srgbClr val="CC8E5F"/>
          </a:solidFill>
        </p:spPr>
        <p:txBody>
          <a:bodyPr wrap="square" lIns="0" tIns="0" rIns="0" bIns="0" rtlCol="0"/>
          <a:lstStyle/>
          <a:p>
            <a:endParaRPr/>
          </a:p>
        </p:txBody>
      </p:sp>
      <p:sp>
        <p:nvSpPr>
          <p:cNvPr id="6" name="object 6"/>
          <p:cNvSpPr/>
          <p:nvPr/>
        </p:nvSpPr>
        <p:spPr>
          <a:xfrm>
            <a:off x="590550" y="1280160"/>
            <a:ext cx="8553450" cy="228600"/>
          </a:xfrm>
          <a:custGeom>
            <a:avLst/>
            <a:gdLst/>
            <a:ahLst/>
            <a:cxnLst/>
            <a:rect l="l" t="t" r="r" b="b"/>
            <a:pathLst>
              <a:path w="8553450" h="228600">
                <a:moveTo>
                  <a:pt x="8553450" y="0"/>
                </a:moveTo>
                <a:lnTo>
                  <a:pt x="0" y="0"/>
                </a:lnTo>
                <a:lnTo>
                  <a:pt x="0" y="228600"/>
                </a:lnTo>
                <a:lnTo>
                  <a:pt x="8553450" y="228600"/>
                </a:lnTo>
                <a:lnTo>
                  <a:pt x="8553450" y="0"/>
                </a:lnTo>
                <a:close/>
              </a:path>
            </a:pathLst>
          </a:custGeom>
          <a:solidFill>
            <a:srgbClr val="7C95AC"/>
          </a:solidFill>
        </p:spPr>
        <p:txBody>
          <a:bodyPr wrap="square" lIns="0" tIns="0" rIns="0" bIns="0" rtlCol="0"/>
          <a:lstStyle/>
          <a:p>
            <a:endParaRPr/>
          </a:p>
        </p:txBody>
      </p:sp>
      <p:sp>
        <p:nvSpPr>
          <p:cNvPr id="7" name="object 7"/>
          <p:cNvSpPr txBox="1">
            <a:spLocks noGrp="1"/>
          </p:cNvSpPr>
          <p:nvPr>
            <p:ph type="title"/>
          </p:nvPr>
        </p:nvSpPr>
        <p:spPr>
          <a:xfrm>
            <a:off x="536194" y="480568"/>
            <a:ext cx="7940040" cy="695960"/>
          </a:xfrm>
          <a:prstGeom prst="rect">
            <a:avLst/>
          </a:prstGeom>
        </p:spPr>
        <p:txBody>
          <a:bodyPr vert="horz" wrap="square" lIns="0" tIns="12065" rIns="0" bIns="0" rtlCol="0">
            <a:spAutoFit/>
          </a:bodyPr>
          <a:lstStyle/>
          <a:p>
            <a:pPr marL="12700">
              <a:lnSpc>
                <a:spcPct val="100000"/>
              </a:lnSpc>
              <a:spcBef>
                <a:spcPts val="95"/>
              </a:spcBef>
            </a:pPr>
            <a:r>
              <a:rPr spc="-200" dirty="0"/>
              <a:t>Step</a:t>
            </a:r>
            <a:r>
              <a:rPr spc="-515" dirty="0"/>
              <a:t> </a:t>
            </a:r>
            <a:r>
              <a:rPr spc="-75" dirty="0"/>
              <a:t>2:</a:t>
            </a:r>
            <a:r>
              <a:rPr spc="-285" dirty="0"/>
              <a:t> </a:t>
            </a:r>
            <a:r>
              <a:rPr spc="-240" dirty="0"/>
              <a:t>Understand</a:t>
            </a:r>
            <a:r>
              <a:rPr spc="-525" dirty="0"/>
              <a:t> </a:t>
            </a:r>
            <a:r>
              <a:rPr spc="-180" dirty="0"/>
              <a:t>the</a:t>
            </a:r>
            <a:r>
              <a:rPr spc="-530" dirty="0"/>
              <a:t> </a:t>
            </a:r>
            <a:r>
              <a:rPr spc="-310" dirty="0"/>
              <a:t>Root</a:t>
            </a:r>
            <a:r>
              <a:rPr spc="-415" dirty="0"/>
              <a:t> </a:t>
            </a:r>
            <a:r>
              <a:rPr spc="-390" dirty="0"/>
              <a:t>Causes</a:t>
            </a:r>
          </a:p>
        </p:txBody>
      </p:sp>
      <p:sp>
        <p:nvSpPr>
          <p:cNvPr id="8" name="object 8"/>
          <p:cNvSpPr txBox="1"/>
          <p:nvPr/>
        </p:nvSpPr>
        <p:spPr>
          <a:xfrm>
            <a:off x="172465" y="1261871"/>
            <a:ext cx="8121015" cy="4961890"/>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FFFF"/>
                </a:solidFill>
                <a:latin typeface="Arial"/>
                <a:cs typeface="Arial"/>
              </a:rPr>
              <a:t>18</a:t>
            </a:r>
            <a:endParaRPr sz="1200" dirty="0">
              <a:latin typeface="Arial"/>
              <a:cs typeface="Arial"/>
            </a:endParaRPr>
          </a:p>
          <a:p>
            <a:pPr>
              <a:lnSpc>
                <a:spcPct val="100000"/>
              </a:lnSpc>
              <a:spcBef>
                <a:spcPts val="50"/>
              </a:spcBef>
            </a:pPr>
            <a:endParaRPr sz="1250" dirty="0">
              <a:latin typeface="Arial"/>
              <a:cs typeface="Arial"/>
            </a:endParaRPr>
          </a:p>
          <a:p>
            <a:pPr marL="851535" marR="296545" indent="-320040">
              <a:lnSpc>
                <a:spcPts val="1900"/>
              </a:lnSpc>
              <a:spcBef>
                <a:spcPts val="5"/>
              </a:spcBef>
              <a:buClr>
                <a:srgbClr val="CC8E5F"/>
              </a:buClr>
              <a:buSzPct val="59375"/>
              <a:buFont typeface="Wingdings"/>
              <a:buChar char=""/>
              <a:tabLst>
                <a:tab pos="851535" algn="l"/>
                <a:tab pos="852169" algn="l"/>
              </a:tabLst>
            </a:pPr>
            <a:r>
              <a:rPr sz="1600" spc="5" dirty="0">
                <a:latin typeface="Arial"/>
                <a:cs typeface="Arial"/>
              </a:rPr>
              <a:t>Once you have </a:t>
            </a:r>
            <a:r>
              <a:rPr sz="1600" dirty="0">
                <a:latin typeface="Arial"/>
                <a:cs typeface="Arial"/>
              </a:rPr>
              <a:t>an </a:t>
            </a:r>
            <a:r>
              <a:rPr sz="1600" spc="5" dirty="0">
                <a:latin typeface="Arial"/>
                <a:cs typeface="Arial"/>
              </a:rPr>
              <a:t>understanding </a:t>
            </a:r>
            <a:r>
              <a:rPr sz="1600" dirty="0">
                <a:latin typeface="Arial"/>
                <a:cs typeface="Arial"/>
              </a:rPr>
              <a:t>of </a:t>
            </a:r>
            <a:r>
              <a:rPr sz="1600" spc="5" dirty="0">
                <a:latin typeface="Arial"/>
                <a:cs typeface="Arial"/>
              </a:rPr>
              <a:t>the larger problem, your team can use </a:t>
            </a:r>
            <a:r>
              <a:rPr sz="1600" dirty="0">
                <a:latin typeface="Arial"/>
                <a:cs typeface="Arial"/>
              </a:rPr>
              <a:t>a  </a:t>
            </a:r>
            <a:r>
              <a:rPr sz="1600" spc="5" dirty="0">
                <a:latin typeface="Arial"/>
                <a:cs typeface="Arial"/>
              </a:rPr>
              <a:t>variety </a:t>
            </a:r>
            <a:r>
              <a:rPr sz="1600" dirty="0">
                <a:latin typeface="Arial"/>
                <a:cs typeface="Arial"/>
              </a:rPr>
              <a:t>of </a:t>
            </a:r>
            <a:r>
              <a:rPr sz="1600" spc="5" dirty="0">
                <a:latin typeface="Arial"/>
                <a:cs typeface="Arial"/>
              </a:rPr>
              <a:t>techniques </a:t>
            </a:r>
            <a:r>
              <a:rPr sz="1600" dirty="0">
                <a:latin typeface="Arial"/>
                <a:cs typeface="Arial"/>
              </a:rPr>
              <a:t>to gain </a:t>
            </a:r>
            <a:r>
              <a:rPr sz="1600" spc="5" dirty="0">
                <a:latin typeface="Arial"/>
                <a:cs typeface="Arial"/>
              </a:rPr>
              <a:t>an understanding </a:t>
            </a:r>
            <a:r>
              <a:rPr sz="1600" dirty="0">
                <a:latin typeface="Arial"/>
                <a:cs typeface="Arial"/>
              </a:rPr>
              <a:t>of its</a:t>
            </a:r>
            <a:r>
              <a:rPr sz="1600" spc="85" dirty="0">
                <a:latin typeface="Arial"/>
                <a:cs typeface="Arial"/>
              </a:rPr>
              <a:t> </a:t>
            </a:r>
            <a:r>
              <a:rPr sz="1600" spc="5" dirty="0">
                <a:latin typeface="Arial"/>
                <a:cs typeface="Arial"/>
              </a:rPr>
              <a:t>causes.</a:t>
            </a:r>
            <a:endParaRPr sz="1600" dirty="0">
              <a:latin typeface="Arial"/>
              <a:cs typeface="Arial"/>
            </a:endParaRPr>
          </a:p>
          <a:p>
            <a:pPr>
              <a:lnSpc>
                <a:spcPct val="100000"/>
              </a:lnSpc>
              <a:buClr>
                <a:srgbClr val="CC8E5F"/>
              </a:buClr>
              <a:buFont typeface="Wingdings"/>
              <a:buChar char=""/>
            </a:pPr>
            <a:endParaRPr sz="1800" dirty="0">
              <a:latin typeface="Arial"/>
              <a:cs typeface="Arial"/>
            </a:endParaRPr>
          </a:p>
          <a:p>
            <a:pPr marL="851535" marR="555625" indent="-320040">
              <a:lnSpc>
                <a:spcPts val="1900"/>
              </a:lnSpc>
              <a:spcBef>
                <a:spcPts val="1370"/>
              </a:spcBef>
              <a:buClr>
                <a:srgbClr val="CC8E5F"/>
              </a:buClr>
              <a:buSzPct val="59375"/>
              <a:buFont typeface="Wingdings"/>
              <a:buChar char=""/>
              <a:tabLst>
                <a:tab pos="851535" algn="l"/>
                <a:tab pos="852169" algn="l"/>
              </a:tabLst>
            </a:pPr>
            <a:r>
              <a:rPr sz="1600" spc="5" dirty="0">
                <a:latin typeface="Arial"/>
                <a:cs typeface="Arial"/>
              </a:rPr>
              <a:t>One such technique </a:t>
            </a:r>
            <a:r>
              <a:rPr sz="1600" dirty="0">
                <a:latin typeface="Arial"/>
                <a:cs typeface="Arial"/>
              </a:rPr>
              <a:t>is </a:t>
            </a:r>
            <a:r>
              <a:rPr sz="1600" b="1" i="1" spc="5" dirty="0">
                <a:latin typeface="Arial"/>
                <a:cs typeface="Arial"/>
              </a:rPr>
              <a:t>root cause analysis</a:t>
            </a:r>
            <a:r>
              <a:rPr sz="1600" spc="5" dirty="0">
                <a:latin typeface="Arial"/>
                <a:cs typeface="Arial"/>
              </a:rPr>
              <a:t>, which </a:t>
            </a:r>
            <a:r>
              <a:rPr sz="1600" dirty="0">
                <a:latin typeface="Arial"/>
                <a:cs typeface="Arial"/>
              </a:rPr>
              <a:t>is a </a:t>
            </a:r>
            <a:r>
              <a:rPr sz="1600" spc="5" dirty="0">
                <a:latin typeface="Arial"/>
                <a:cs typeface="Arial"/>
              </a:rPr>
              <a:t>systematic </a:t>
            </a:r>
            <a:r>
              <a:rPr sz="1600" dirty="0">
                <a:latin typeface="Arial"/>
                <a:cs typeface="Arial"/>
              </a:rPr>
              <a:t>way of  </a:t>
            </a:r>
            <a:r>
              <a:rPr sz="1600" spc="5" dirty="0">
                <a:latin typeface="Arial"/>
                <a:cs typeface="Arial"/>
              </a:rPr>
              <a:t>uncovering </a:t>
            </a:r>
            <a:r>
              <a:rPr sz="1600" dirty="0">
                <a:latin typeface="Arial"/>
                <a:cs typeface="Arial"/>
              </a:rPr>
              <a:t>the </a:t>
            </a:r>
            <a:r>
              <a:rPr sz="1600" spc="5" dirty="0">
                <a:latin typeface="Arial"/>
                <a:cs typeface="Arial"/>
              </a:rPr>
              <a:t>root, </a:t>
            </a:r>
            <a:r>
              <a:rPr sz="1600" dirty="0">
                <a:latin typeface="Arial"/>
                <a:cs typeface="Arial"/>
              </a:rPr>
              <a:t>or </a:t>
            </a:r>
            <a:r>
              <a:rPr sz="1600" spc="5" dirty="0">
                <a:latin typeface="Arial"/>
                <a:cs typeface="Arial"/>
              </a:rPr>
              <a:t>underlying, cause </a:t>
            </a:r>
            <a:r>
              <a:rPr sz="1600" dirty="0">
                <a:latin typeface="Arial"/>
                <a:cs typeface="Arial"/>
              </a:rPr>
              <a:t>of </a:t>
            </a:r>
            <a:r>
              <a:rPr sz="1600" spc="5" dirty="0">
                <a:latin typeface="Arial"/>
                <a:cs typeface="Arial"/>
              </a:rPr>
              <a:t>an </a:t>
            </a:r>
            <a:r>
              <a:rPr sz="1600" dirty="0">
                <a:latin typeface="Arial"/>
                <a:cs typeface="Arial"/>
              </a:rPr>
              <a:t>identified</a:t>
            </a:r>
            <a:r>
              <a:rPr sz="1600" spc="105" dirty="0">
                <a:latin typeface="Arial"/>
                <a:cs typeface="Arial"/>
              </a:rPr>
              <a:t> </a:t>
            </a:r>
            <a:r>
              <a:rPr sz="1600" spc="5" dirty="0">
                <a:latin typeface="Arial"/>
                <a:cs typeface="Arial"/>
              </a:rPr>
              <a:t>problem.</a:t>
            </a:r>
            <a:endParaRPr sz="1600" dirty="0">
              <a:latin typeface="Arial"/>
              <a:cs typeface="Arial"/>
            </a:endParaRPr>
          </a:p>
          <a:p>
            <a:pPr>
              <a:lnSpc>
                <a:spcPct val="100000"/>
              </a:lnSpc>
              <a:buClr>
                <a:srgbClr val="CC8E5F"/>
              </a:buClr>
              <a:buFont typeface="Wingdings"/>
              <a:buChar char=""/>
            </a:pPr>
            <a:endParaRPr sz="1800" dirty="0">
              <a:latin typeface="Arial"/>
              <a:cs typeface="Arial"/>
            </a:endParaRPr>
          </a:p>
          <a:p>
            <a:pPr marL="851535" indent="-320675">
              <a:lnSpc>
                <a:spcPct val="100000"/>
              </a:lnSpc>
              <a:spcBef>
                <a:spcPts val="1210"/>
              </a:spcBef>
              <a:buClr>
                <a:srgbClr val="CC8E5F"/>
              </a:buClr>
              <a:buSzPct val="59375"/>
              <a:buFont typeface="Wingdings"/>
              <a:buChar char=""/>
              <a:tabLst>
                <a:tab pos="851535" algn="l"/>
                <a:tab pos="852169" algn="l"/>
                <a:tab pos="1330325" algn="l"/>
              </a:tabLst>
            </a:pPr>
            <a:r>
              <a:rPr sz="1600" dirty="0">
                <a:latin typeface="Arial"/>
                <a:cs typeface="Arial"/>
              </a:rPr>
              <a:t>For	</a:t>
            </a:r>
            <a:r>
              <a:rPr sz="1600" spc="5" dirty="0">
                <a:latin typeface="Arial"/>
                <a:cs typeface="Arial"/>
              </a:rPr>
              <a:t>example,</a:t>
            </a:r>
            <a:endParaRPr sz="1600" dirty="0">
              <a:latin typeface="Arial"/>
              <a:cs typeface="Arial"/>
            </a:endParaRPr>
          </a:p>
          <a:p>
            <a:pPr marL="1171575" lvl="1" indent="-274955">
              <a:lnSpc>
                <a:spcPct val="100000"/>
              </a:lnSpc>
              <a:spcBef>
                <a:spcPts val="575"/>
              </a:spcBef>
              <a:buClr>
                <a:srgbClr val="7C95AC"/>
              </a:buClr>
              <a:buSzPct val="67857"/>
              <a:buFont typeface="Wingdings"/>
              <a:buChar char=""/>
              <a:tabLst>
                <a:tab pos="1171575" algn="l"/>
                <a:tab pos="1172210" algn="l"/>
              </a:tabLst>
            </a:pPr>
            <a:r>
              <a:rPr sz="1400" spc="5" dirty="0">
                <a:latin typeface="Arial"/>
                <a:cs typeface="Arial"/>
              </a:rPr>
              <a:t>consider </a:t>
            </a:r>
            <a:r>
              <a:rPr sz="1400" spc="-5" dirty="0">
                <a:latin typeface="Arial"/>
                <a:cs typeface="Arial"/>
              </a:rPr>
              <a:t>a </a:t>
            </a:r>
            <a:r>
              <a:rPr sz="1400" spc="5" dirty="0">
                <a:latin typeface="Arial"/>
                <a:cs typeface="Arial"/>
              </a:rPr>
              <a:t>real-world example: </a:t>
            </a:r>
            <a:r>
              <a:rPr sz="1400" spc="-5" dirty="0">
                <a:latin typeface="Arial"/>
                <a:cs typeface="Arial"/>
              </a:rPr>
              <a:t>a </a:t>
            </a:r>
            <a:r>
              <a:rPr sz="1400" spc="-10" dirty="0">
                <a:latin typeface="Arial"/>
                <a:cs typeface="Arial"/>
              </a:rPr>
              <a:t>company, </a:t>
            </a:r>
            <a:r>
              <a:rPr sz="1400" b="1" spc="5" dirty="0">
                <a:latin typeface="Arial"/>
                <a:cs typeface="Arial"/>
              </a:rPr>
              <a:t>GoodsAreUs</a:t>
            </a:r>
            <a:r>
              <a:rPr sz="1400" spc="5" dirty="0">
                <a:latin typeface="Arial"/>
                <a:cs typeface="Arial"/>
              </a:rPr>
              <a:t>, </a:t>
            </a:r>
            <a:r>
              <a:rPr sz="1400" dirty="0">
                <a:latin typeface="Arial"/>
                <a:cs typeface="Arial"/>
              </a:rPr>
              <a:t>manufactures </a:t>
            </a:r>
            <a:r>
              <a:rPr sz="1400" spc="5" dirty="0">
                <a:latin typeface="Arial"/>
                <a:cs typeface="Arial"/>
              </a:rPr>
              <a:t>and sells</a:t>
            </a:r>
            <a:r>
              <a:rPr sz="1400" spc="90" dirty="0">
                <a:latin typeface="Arial"/>
                <a:cs typeface="Arial"/>
              </a:rPr>
              <a:t> </a:t>
            </a:r>
            <a:r>
              <a:rPr sz="1400" spc="-5" dirty="0">
                <a:latin typeface="Arial"/>
                <a:cs typeface="Arial"/>
              </a:rPr>
              <a:t>a</a:t>
            </a:r>
            <a:endParaRPr sz="1400" dirty="0">
              <a:latin typeface="Arial"/>
              <a:cs typeface="Arial"/>
            </a:endParaRPr>
          </a:p>
          <a:p>
            <a:pPr marL="1171575">
              <a:lnSpc>
                <a:spcPct val="100000"/>
              </a:lnSpc>
              <a:spcBef>
                <a:spcPts val="244"/>
              </a:spcBef>
            </a:pPr>
            <a:r>
              <a:rPr sz="1400" spc="5" dirty="0">
                <a:latin typeface="Arial"/>
                <a:cs typeface="Arial"/>
              </a:rPr>
              <a:t>variety </a:t>
            </a:r>
            <a:r>
              <a:rPr sz="1400" dirty="0">
                <a:latin typeface="Arial"/>
                <a:cs typeface="Arial"/>
              </a:rPr>
              <a:t>of inexpensive, </a:t>
            </a:r>
            <a:r>
              <a:rPr sz="1400" spc="5" dirty="0">
                <a:latin typeface="Arial"/>
                <a:cs typeface="Arial"/>
              </a:rPr>
              <a:t>miscellaneous items for </a:t>
            </a:r>
            <a:r>
              <a:rPr sz="1400" dirty="0">
                <a:latin typeface="Arial"/>
                <a:cs typeface="Arial"/>
              </a:rPr>
              <a:t>home </a:t>
            </a:r>
            <a:r>
              <a:rPr sz="1400" spc="5" dirty="0">
                <a:latin typeface="Arial"/>
                <a:cs typeface="Arial"/>
              </a:rPr>
              <a:t>and </a:t>
            </a:r>
            <a:r>
              <a:rPr sz="1400" dirty="0">
                <a:latin typeface="Arial"/>
                <a:cs typeface="Arial"/>
              </a:rPr>
              <a:t>personal </a:t>
            </a:r>
            <a:r>
              <a:rPr sz="1400" spc="5" dirty="0">
                <a:latin typeface="Arial"/>
                <a:cs typeface="Arial"/>
              </a:rPr>
              <a:t>use.</a:t>
            </a:r>
            <a:endParaRPr sz="1400" dirty="0">
              <a:latin typeface="Arial"/>
              <a:cs typeface="Arial"/>
            </a:endParaRPr>
          </a:p>
          <a:p>
            <a:pPr>
              <a:lnSpc>
                <a:spcPct val="100000"/>
              </a:lnSpc>
            </a:pPr>
            <a:endParaRPr sz="1500" dirty="0">
              <a:latin typeface="Arial"/>
              <a:cs typeface="Arial"/>
            </a:endParaRPr>
          </a:p>
          <a:p>
            <a:pPr marL="1171575" marR="447040" lvl="1" indent="-274320">
              <a:lnSpc>
                <a:spcPct val="112900"/>
              </a:lnSpc>
              <a:spcBef>
                <a:spcPts val="1280"/>
              </a:spcBef>
              <a:buClr>
                <a:srgbClr val="7C95AC"/>
              </a:buClr>
              <a:buSzPct val="67857"/>
              <a:buFont typeface="Wingdings"/>
              <a:buChar char=""/>
              <a:tabLst>
                <a:tab pos="1171575" algn="l"/>
                <a:tab pos="1172210" algn="l"/>
                <a:tab pos="4798060" algn="l"/>
                <a:tab pos="6893559" algn="l"/>
              </a:tabLst>
            </a:pPr>
            <a:r>
              <a:rPr sz="1400" dirty="0">
                <a:latin typeface="Arial"/>
                <a:cs typeface="Arial"/>
              </a:rPr>
              <a:t>As  </a:t>
            </a:r>
            <a:r>
              <a:rPr sz="1400" spc="5" dirty="0">
                <a:latin typeface="Arial"/>
                <a:cs typeface="Arial"/>
              </a:rPr>
              <a:t>the  </a:t>
            </a:r>
            <a:r>
              <a:rPr sz="1400" dirty="0">
                <a:latin typeface="Arial"/>
                <a:cs typeface="Arial"/>
              </a:rPr>
              <a:t>company </a:t>
            </a:r>
            <a:r>
              <a:rPr sz="1400" spc="10" dirty="0">
                <a:latin typeface="Arial"/>
                <a:cs typeface="Arial"/>
              </a:rPr>
              <a:t>addressesthe</a:t>
            </a:r>
            <a:r>
              <a:rPr sz="1400" spc="355" dirty="0">
                <a:latin typeface="Arial"/>
                <a:cs typeface="Arial"/>
              </a:rPr>
              <a:t> </a:t>
            </a:r>
            <a:r>
              <a:rPr sz="1400" spc="5" dirty="0">
                <a:latin typeface="Arial"/>
                <a:cs typeface="Arial"/>
              </a:rPr>
              <a:t>problem</a:t>
            </a:r>
            <a:r>
              <a:rPr sz="1400" spc="215" dirty="0">
                <a:latin typeface="Arial"/>
                <a:cs typeface="Arial"/>
              </a:rPr>
              <a:t> </a:t>
            </a:r>
            <a:r>
              <a:rPr sz="1400" dirty="0">
                <a:latin typeface="Arial"/>
                <a:cs typeface="Arial"/>
              </a:rPr>
              <a:t>of	</a:t>
            </a:r>
            <a:r>
              <a:rPr sz="1400" i="1" spc="5" dirty="0">
                <a:latin typeface="Arial"/>
                <a:cs typeface="Arial"/>
              </a:rPr>
              <a:t>insufficient</a:t>
            </a:r>
            <a:r>
              <a:rPr sz="1400" i="1" spc="150" dirty="0">
                <a:latin typeface="Arial"/>
                <a:cs typeface="Arial"/>
              </a:rPr>
              <a:t> </a:t>
            </a:r>
            <a:r>
              <a:rPr sz="1400" i="1" spc="5" dirty="0">
                <a:latin typeface="Arial"/>
                <a:cs typeface="Arial"/>
              </a:rPr>
              <a:t>profitability</a:t>
            </a:r>
            <a:r>
              <a:rPr sz="1400" spc="5" dirty="0">
                <a:latin typeface="Arial"/>
                <a:cs typeface="Arial"/>
              </a:rPr>
              <a:t>,</a:t>
            </a:r>
            <a:r>
              <a:rPr sz="1400" spc="-80" dirty="0">
                <a:latin typeface="Arial"/>
                <a:cs typeface="Arial"/>
              </a:rPr>
              <a:t> </a:t>
            </a:r>
            <a:r>
              <a:rPr sz="1400" dirty="0">
                <a:latin typeface="Arial"/>
                <a:cs typeface="Arial"/>
              </a:rPr>
              <a:t>it	</a:t>
            </a:r>
            <a:r>
              <a:rPr sz="1400" spc="5" dirty="0">
                <a:latin typeface="Arial"/>
                <a:cs typeface="Arial"/>
              </a:rPr>
              <a:t>uses</a:t>
            </a:r>
            <a:r>
              <a:rPr sz="1400" spc="-80" dirty="0">
                <a:latin typeface="Arial"/>
                <a:cs typeface="Arial"/>
              </a:rPr>
              <a:t> </a:t>
            </a:r>
            <a:r>
              <a:rPr sz="1400" spc="5" dirty="0">
                <a:latin typeface="Arial"/>
                <a:cs typeface="Arial"/>
              </a:rPr>
              <a:t>total  quality </a:t>
            </a:r>
            <a:r>
              <a:rPr sz="1400" dirty="0">
                <a:latin typeface="Arial"/>
                <a:cs typeface="Arial"/>
              </a:rPr>
              <a:t>management (TQM) techniques </a:t>
            </a:r>
            <a:r>
              <a:rPr sz="1400" spc="5" dirty="0">
                <a:latin typeface="Arial"/>
                <a:cs typeface="Arial"/>
              </a:rPr>
              <a:t>for problem</a:t>
            </a:r>
            <a:r>
              <a:rPr sz="1400" spc="-25" dirty="0">
                <a:latin typeface="Arial"/>
                <a:cs typeface="Arial"/>
              </a:rPr>
              <a:t> </a:t>
            </a:r>
            <a:r>
              <a:rPr sz="1400" spc="5" dirty="0">
                <a:latin typeface="Arial"/>
                <a:cs typeface="Arial"/>
              </a:rPr>
              <a:t>solving</a:t>
            </a:r>
            <a:endParaRPr sz="1400" dirty="0">
              <a:latin typeface="Arial"/>
              <a:cs typeface="Arial"/>
            </a:endParaRPr>
          </a:p>
          <a:p>
            <a:pPr lvl="1">
              <a:lnSpc>
                <a:spcPct val="100000"/>
              </a:lnSpc>
              <a:buClr>
                <a:srgbClr val="7C95AC"/>
              </a:buClr>
              <a:buFont typeface="Wingdings"/>
              <a:buChar char=""/>
            </a:pPr>
            <a:endParaRPr sz="1500" dirty="0">
              <a:latin typeface="Arial"/>
              <a:cs typeface="Arial"/>
            </a:endParaRPr>
          </a:p>
          <a:p>
            <a:pPr lvl="1">
              <a:lnSpc>
                <a:spcPct val="100000"/>
              </a:lnSpc>
              <a:spcBef>
                <a:spcPts val="55"/>
              </a:spcBef>
              <a:buClr>
                <a:srgbClr val="7C95AC"/>
              </a:buClr>
              <a:buFont typeface="Wingdings"/>
              <a:buChar char=""/>
            </a:pPr>
            <a:endParaRPr sz="1650" dirty="0">
              <a:latin typeface="Arial"/>
              <a:cs typeface="Arial"/>
            </a:endParaRPr>
          </a:p>
          <a:p>
            <a:pPr marL="1171575" marR="5080" lvl="1" indent="-274320">
              <a:lnSpc>
                <a:spcPct val="100000"/>
              </a:lnSpc>
              <a:buClr>
                <a:srgbClr val="7C95AC"/>
              </a:buClr>
              <a:buSzPct val="67857"/>
              <a:buFont typeface="Wingdings"/>
              <a:buChar char=""/>
              <a:tabLst>
                <a:tab pos="1171575" algn="l"/>
                <a:tab pos="1172210" algn="l"/>
              </a:tabLst>
            </a:pPr>
            <a:r>
              <a:rPr sz="1400" spc="5" dirty="0">
                <a:latin typeface="Arial"/>
                <a:cs typeface="Arial"/>
              </a:rPr>
              <a:t>Based </a:t>
            </a:r>
            <a:r>
              <a:rPr sz="1400" dirty="0">
                <a:latin typeface="Arial"/>
                <a:cs typeface="Arial"/>
              </a:rPr>
              <a:t>on </a:t>
            </a:r>
            <a:r>
              <a:rPr sz="1400" spc="5" dirty="0">
                <a:latin typeface="Arial"/>
                <a:cs typeface="Arial"/>
              </a:rPr>
              <a:t>this experience, the </a:t>
            </a:r>
            <a:r>
              <a:rPr sz="1400" dirty="0">
                <a:latin typeface="Arial"/>
                <a:cs typeface="Arial"/>
              </a:rPr>
              <a:t>company </a:t>
            </a:r>
            <a:r>
              <a:rPr sz="1400" spc="5" dirty="0">
                <a:latin typeface="Arial"/>
                <a:cs typeface="Arial"/>
              </a:rPr>
              <a:t>quickly focused </a:t>
            </a:r>
            <a:r>
              <a:rPr sz="1400" dirty="0">
                <a:latin typeface="Arial"/>
                <a:cs typeface="Arial"/>
              </a:rPr>
              <a:t>on </a:t>
            </a:r>
            <a:r>
              <a:rPr sz="1400" spc="5" dirty="0">
                <a:latin typeface="Arial"/>
                <a:cs typeface="Arial"/>
              </a:rPr>
              <a:t>its </a:t>
            </a:r>
            <a:r>
              <a:rPr sz="1400" i="1" spc="5" dirty="0">
                <a:latin typeface="Arial"/>
                <a:cs typeface="Arial"/>
              </a:rPr>
              <a:t>cost </a:t>
            </a:r>
            <a:r>
              <a:rPr sz="1400" i="1" dirty="0">
                <a:latin typeface="Arial"/>
                <a:cs typeface="Arial"/>
              </a:rPr>
              <a:t>of </a:t>
            </a:r>
            <a:r>
              <a:rPr sz="1400" i="1" spc="5" dirty="0">
                <a:latin typeface="Arial"/>
                <a:cs typeface="Arial"/>
              </a:rPr>
              <a:t>nonconformance</a:t>
            </a:r>
            <a:r>
              <a:rPr sz="1400" spc="5" dirty="0">
                <a:latin typeface="Arial"/>
                <a:cs typeface="Arial"/>
              </a:rPr>
              <a:t>,  which </a:t>
            </a:r>
            <a:r>
              <a:rPr sz="1400" dirty="0">
                <a:latin typeface="Arial"/>
                <a:cs typeface="Arial"/>
              </a:rPr>
              <a:t>is </a:t>
            </a:r>
            <a:r>
              <a:rPr sz="1400" spc="5" dirty="0">
                <a:latin typeface="Arial"/>
                <a:cs typeface="Arial"/>
              </a:rPr>
              <a:t>the cost </a:t>
            </a:r>
            <a:r>
              <a:rPr sz="1400" dirty="0">
                <a:latin typeface="Arial"/>
                <a:cs typeface="Arial"/>
              </a:rPr>
              <a:t>of </a:t>
            </a:r>
            <a:r>
              <a:rPr sz="1400" spc="5" dirty="0">
                <a:latin typeface="Arial"/>
                <a:cs typeface="Arial"/>
              </a:rPr>
              <a:t>all the things that </a:t>
            </a:r>
            <a:r>
              <a:rPr sz="1400" dirty="0">
                <a:latin typeface="Arial"/>
                <a:cs typeface="Arial"/>
              </a:rPr>
              <a:t>go </a:t>
            </a:r>
            <a:r>
              <a:rPr sz="1400" spc="5" dirty="0">
                <a:latin typeface="Arial"/>
                <a:cs typeface="Arial"/>
              </a:rPr>
              <a:t>wrong and </a:t>
            </a:r>
            <a:r>
              <a:rPr sz="1400" dirty="0">
                <a:latin typeface="Arial"/>
                <a:cs typeface="Arial"/>
              </a:rPr>
              <a:t>produce </a:t>
            </a:r>
            <a:r>
              <a:rPr sz="1400" spc="5" dirty="0">
                <a:latin typeface="Arial"/>
                <a:cs typeface="Arial"/>
              </a:rPr>
              <a:t>waste, scrap, and other  excess</a:t>
            </a:r>
            <a:r>
              <a:rPr sz="1400" spc="-10" dirty="0">
                <a:latin typeface="Arial"/>
                <a:cs typeface="Arial"/>
              </a:rPr>
              <a:t> </a:t>
            </a:r>
            <a:r>
              <a:rPr sz="1400" spc="5" dirty="0">
                <a:latin typeface="Arial"/>
                <a:cs typeface="Arial"/>
              </a:rPr>
              <a:t>costs.</a:t>
            </a:r>
            <a:endParaRPr sz="1400" dirty="0">
              <a:latin typeface="Arial"/>
              <a:cs typeface="Aria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194" y="480568"/>
            <a:ext cx="7940040" cy="695960"/>
          </a:xfrm>
          <a:prstGeom prst="rect">
            <a:avLst/>
          </a:prstGeom>
        </p:spPr>
        <p:txBody>
          <a:bodyPr vert="horz" wrap="square" lIns="0" tIns="12065" rIns="0" bIns="0" rtlCol="0">
            <a:spAutoFit/>
          </a:bodyPr>
          <a:lstStyle/>
          <a:p>
            <a:pPr marL="12700">
              <a:lnSpc>
                <a:spcPct val="100000"/>
              </a:lnSpc>
              <a:spcBef>
                <a:spcPts val="95"/>
              </a:spcBef>
            </a:pPr>
            <a:r>
              <a:rPr spc="-200" dirty="0"/>
              <a:t>Step</a:t>
            </a:r>
            <a:r>
              <a:rPr spc="-515" dirty="0"/>
              <a:t> </a:t>
            </a:r>
            <a:r>
              <a:rPr spc="-75" dirty="0"/>
              <a:t>2:</a:t>
            </a:r>
            <a:r>
              <a:rPr spc="-285" dirty="0"/>
              <a:t> </a:t>
            </a:r>
            <a:r>
              <a:rPr spc="-240" dirty="0"/>
              <a:t>Understand</a:t>
            </a:r>
            <a:r>
              <a:rPr spc="-525" dirty="0"/>
              <a:t> </a:t>
            </a:r>
            <a:r>
              <a:rPr spc="-180" dirty="0"/>
              <a:t>the</a:t>
            </a:r>
            <a:r>
              <a:rPr spc="-530" dirty="0"/>
              <a:t> </a:t>
            </a:r>
            <a:r>
              <a:rPr spc="-310" dirty="0"/>
              <a:t>Root</a:t>
            </a:r>
            <a:r>
              <a:rPr spc="-415" dirty="0"/>
              <a:t> </a:t>
            </a:r>
            <a:r>
              <a:rPr spc="-390" dirty="0"/>
              <a:t>Causes</a:t>
            </a:r>
          </a:p>
        </p:txBody>
      </p:sp>
      <p:sp>
        <p:nvSpPr>
          <p:cNvPr id="3" name="object 3"/>
          <p:cNvSpPr txBox="1"/>
          <p:nvPr/>
        </p:nvSpPr>
        <p:spPr>
          <a:xfrm>
            <a:off x="172465" y="1261871"/>
            <a:ext cx="8601075" cy="2767965"/>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FFFF"/>
                </a:solidFill>
                <a:latin typeface="Arial"/>
                <a:cs typeface="Arial"/>
              </a:rPr>
              <a:t>19</a:t>
            </a:r>
            <a:endParaRPr sz="1200">
              <a:latin typeface="Arial"/>
              <a:cs typeface="Arial"/>
            </a:endParaRPr>
          </a:p>
          <a:p>
            <a:pPr>
              <a:lnSpc>
                <a:spcPct val="100000"/>
              </a:lnSpc>
              <a:spcBef>
                <a:spcPts val="50"/>
              </a:spcBef>
            </a:pPr>
            <a:endParaRPr sz="1000">
              <a:latin typeface="Arial"/>
              <a:cs typeface="Arial"/>
            </a:endParaRPr>
          </a:p>
          <a:p>
            <a:pPr marL="851535" marR="60960" indent="-320040">
              <a:lnSpc>
                <a:spcPct val="112900"/>
              </a:lnSpc>
              <a:buClr>
                <a:srgbClr val="CC8E5F"/>
              </a:buClr>
              <a:buSzPct val="60714"/>
              <a:buFont typeface="Wingdings"/>
              <a:buChar char=""/>
              <a:tabLst>
                <a:tab pos="851535" algn="l"/>
                <a:tab pos="852169" algn="l"/>
                <a:tab pos="1342390" algn="l"/>
                <a:tab pos="7009765" algn="l"/>
                <a:tab pos="8229600" algn="l"/>
              </a:tabLst>
            </a:pPr>
            <a:r>
              <a:rPr sz="1400" dirty="0">
                <a:latin typeface="Arial"/>
                <a:cs typeface="Arial"/>
              </a:rPr>
              <a:t>T</a:t>
            </a:r>
            <a:r>
              <a:rPr sz="1400" spc="5" dirty="0">
                <a:latin typeface="Arial"/>
                <a:cs typeface="Arial"/>
              </a:rPr>
              <a:t>hi</a:t>
            </a:r>
            <a:r>
              <a:rPr sz="1400" spc="-5" dirty="0">
                <a:latin typeface="Arial"/>
                <a:cs typeface="Arial"/>
              </a:rPr>
              <a:t>s</a:t>
            </a:r>
            <a:r>
              <a:rPr sz="1400" dirty="0">
                <a:latin typeface="Arial"/>
                <a:cs typeface="Arial"/>
              </a:rPr>
              <a:t>	</a:t>
            </a:r>
            <a:r>
              <a:rPr sz="1400" spc="10" dirty="0">
                <a:latin typeface="Arial"/>
                <a:cs typeface="Arial"/>
              </a:rPr>
              <a:t>c</a:t>
            </a:r>
            <a:r>
              <a:rPr sz="1400" spc="5" dirty="0">
                <a:latin typeface="Arial"/>
                <a:cs typeface="Arial"/>
              </a:rPr>
              <a:t>os</a:t>
            </a:r>
            <a:r>
              <a:rPr sz="1400" spc="-5" dirty="0">
                <a:latin typeface="Arial"/>
                <a:cs typeface="Arial"/>
              </a:rPr>
              <a:t>t</a:t>
            </a:r>
            <a:r>
              <a:rPr sz="1400" dirty="0">
                <a:latin typeface="Arial"/>
                <a:cs typeface="Arial"/>
              </a:rPr>
              <a:t> </a:t>
            </a:r>
            <a:r>
              <a:rPr sz="1400" spc="10" dirty="0">
                <a:latin typeface="Arial"/>
                <a:cs typeface="Arial"/>
              </a:rPr>
              <a:t> </a:t>
            </a:r>
            <a:r>
              <a:rPr sz="1400" spc="5" dirty="0">
                <a:latin typeface="Arial"/>
                <a:cs typeface="Arial"/>
              </a:rPr>
              <a:t>incl</a:t>
            </a:r>
            <a:r>
              <a:rPr sz="1400" dirty="0">
                <a:latin typeface="Arial"/>
                <a:cs typeface="Arial"/>
              </a:rPr>
              <a:t>ud</a:t>
            </a:r>
            <a:r>
              <a:rPr sz="1400" spc="-5" dirty="0">
                <a:latin typeface="Arial"/>
                <a:cs typeface="Arial"/>
              </a:rPr>
              <a:t>es</a:t>
            </a:r>
            <a:r>
              <a:rPr sz="1400" dirty="0">
                <a:latin typeface="Arial"/>
                <a:cs typeface="Arial"/>
              </a:rPr>
              <a:t> </a:t>
            </a:r>
            <a:r>
              <a:rPr sz="1400" spc="15" dirty="0">
                <a:latin typeface="Arial"/>
                <a:cs typeface="Arial"/>
              </a:rPr>
              <a:t> </a:t>
            </a:r>
            <a:r>
              <a:rPr sz="1400" spc="5" dirty="0">
                <a:latin typeface="Arial"/>
                <a:cs typeface="Arial"/>
              </a:rPr>
              <a:t>re</a:t>
            </a:r>
            <a:r>
              <a:rPr sz="1400" dirty="0">
                <a:latin typeface="Arial"/>
                <a:cs typeface="Arial"/>
              </a:rPr>
              <a:t>work</a:t>
            </a:r>
            <a:r>
              <a:rPr sz="1400" spc="-5" dirty="0">
                <a:latin typeface="Arial"/>
                <a:cs typeface="Arial"/>
              </a:rPr>
              <a:t>,</a:t>
            </a:r>
            <a:r>
              <a:rPr sz="1400" dirty="0">
                <a:latin typeface="Arial"/>
                <a:cs typeface="Arial"/>
              </a:rPr>
              <a:t> </a:t>
            </a:r>
            <a:r>
              <a:rPr sz="1400" spc="10" dirty="0">
                <a:latin typeface="Arial"/>
                <a:cs typeface="Arial"/>
              </a:rPr>
              <a:t> </a:t>
            </a:r>
            <a:r>
              <a:rPr sz="1400" spc="5" dirty="0">
                <a:latin typeface="Arial"/>
                <a:cs typeface="Arial"/>
              </a:rPr>
              <a:t>sc</a:t>
            </a:r>
            <a:r>
              <a:rPr sz="1400" dirty="0">
                <a:latin typeface="Arial"/>
                <a:cs typeface="Arial"/>
              </a:rPr>
              <a:t>rap</a:t>
            </a:r>
            <a:r>
              <a:rPr sz="1400" spc="-5" dirty="0">
                <a:latin typeface="Arial"/>
                <a:cs typeface="Arial"/>
              </a:rPr>
              <a:t>,</a:t>
            </a:r>
            <a:r>
              <a:rPr sz="1400" dirty="0">
                <a:latin typeface="Arial"/>
                <a:cs typeface="Arial"/>
              </a:rPr>
              <a:t> </a:t>
            </a:r>
            <a:r>
              <a:rPr sz="1400" spc="5" dirty="0">
                <a:latin typeface="Arial"/>
                <a:cs typeface="Arial"/>
              </a:rPr>
              <a:t>cus</a:t>
            </a:r>
            <a:r>
              <a:rPr sz="1400" dirty="0">
                <a:latin typeface="Arial"/>
                <a:cs typeface="Arial"/>
              </a:rPr>
              <a:t>to</a:t>
            </a:r>
            <a:r>
              <a:rPr sz="1400" spc="-5" dirty="0">
                <a:latin typeface="Arial"/>
                <a:cs typeface="Arial"/>
              </a:rPr>
              <a:t>m</a:t>
            </a:r>
            <a:r>
              <a:rPr sz="1400" dirty="0">
                <a:latin typeface="Arial"/>
                <a:cs typeface="Arial"/>
              </a:rPr>
              <a:t>e</a:t>
            </a:r>
            <a:r>
              <a:rPr sz="1400" spc="-5" dirty="0">
                <a:latin typeface="Arial"/>
                <a:cs typeface="Arial"/>
              </a:rPr>
              <a:t>r</a:t>
            </a:r>
            <a:r>
              <a:rPr sz="1400" dirty="0">
                <a:latin typeface="Arial"/>
                <a:cs typeface="Arial"/>
              </a:rPr>
              <a:t> </a:t>
            </a:r>
            <a:r>
              <a:rPr sz="1400" spc="5" dirty="0">
                <a:latin typeface="Arial"/>
                <a:cs typeface="Arial"/>
              </a:rPr>
              <a:t> diss</a:t>
            </a:r>
            <a:r>
              <a:rPr sz="1400" dirty="0">
                <a:latin typeface="Arial"/>
                <a:cs typeface="Arial"/>
              </a:rPr>
              <a:t>at</a:t>
            </a:r>
            <a:r>
              <a:rPr sz="1400" spc="5" dirty="0">
                <a:latin typeface="Arial"/>
                <a:cs typeface="Arial"/>
              </a:rPr>
              <a:t>i</a:t>
            </a:r>
            <a:r>
              <a:rPr sz="1400" dirty="0">
                <a:latin typeface="Arial"/>
                <a:cs typeface="Arial"/>
              </a:rPr>
              <a:t>sfac</a:t>
            </a:r>
            <a:r>
              <a:rPr sz="1400" spc="5" dirty="0">
                <a:latin typeface="Arial"/>
                <a:cs typeface="Arial"/>
              </a:rPr>
              <a:t>t</a:t>
            </a:r>
            <a:r>
              <a:rPr sz="1400" dirty="0">
                <a:latin typeface="Arial"/>
                <a:cs typeface="Arial"/>
              </a:rPr>
              <a:t>ion</a:t>
            </a:r>
            <a:r>
              <a:rPr sz="1400" spc="-5" dirty="0">
                <a:latin typeface="Arial"/>
                <a:cs typeface="Arial"/>
              </a:rPr>
              <a:t>,</a:t>
            </a:r>
            <a:r>
              <a:rPr sz="1400" dirty="0">
                <a:latin typeface="Arial"/>
                <a:cs typeface="Arial"/>
              </a:rPr>
              <a:t> </a:t>
            </a:r>
            <a:r>
              <a:rPr sz="1400" spc="-165" dirty="0">
                <a:latin typeface="Arial"/>
                <a:cs typeface="Arial"/>
              </a:rPr>
              <a:t> </a:t>
            </a:r>
            <a:r>
              <a:rPr sz="1400" spc="5" dirty="0">
                <a:latin typeface="Arial"/>
                <a:cs typeface="Arial"/>
              </a:rPr>
              <a:t>e</a:t>
            </a:r>
            <a:r>
              <a:rPr sz="1400" dirty="0">
                <a:latin typeface="Arial"/>
                <a:cs typeface="Arial"/>
              </a:rPr>
              <a:t>m</a:t>
            </a:r>
            <a:r>
              <a:rPr sz="1400" spc="5" dirty="0">
                <a:latin typeface="Arial"/>
                <a:cs typeface="Arial"/>
              </a:rPr>
              <a:t>pl</a:t>
            </a:r>
            <a:r>
              <a:rPr sz="1400" dirty="0">
                <a:latin typeface="Arial"/>
                <a:cs typeface="Arial"/>
              </a:rPr>
              <a:t>oye</a:t>
            </a:r>
            <a:r>
              <a:rPr sz="1400" spc="-5" dirty="0">
                <a:latin typeface="Arial"/>
                <a:cs typeface="Arial"/>
              </a:rPr>
              <a:t>e</a:t>
            </a:r>
            <a:r>
              <a:rPr sz="1400" dirty="0">
                <a:latin typeface="Arial"/>
                <a:cs typeface="Arial"/>
              </a:rPr>
              <a:t>	</a:t>
            </a:r>
            <a:r>
              <a:rPr sz="1400" spc="5" dirty="0">
                <a:latin typeface="Arial"/>
                <a:cs typeface="Arial"/>
              </a:rPr>
              <a:t>tur</a:t>
            </a:r>
            <a:r>
              <a:rPr sz="1400" dirty="0">
                <a:latin typeface="Arial"/>
                <a:cs typeface="Arial"/>
              </a:rPr>
              <a:t>nove</a:t>
            </a:r>
            <a:r>
              <a:rPr sz="1400" spc="-75" dirty="0">
                <a:latin typeface="Arial"/>
                <a:cs typeface="Arial"/>
              </a:rPr>
              <a:t>r</a:t>
            </a:r>
            <a:r>
              <a:rPr sz="1400" spc="-5" dirty="0">
                <a:latin typeface="Arial"/>
                <a:cs typeface="Arial"/>
              </a:rPr>
              <a:t>,</a:t>
            </a:r>
            <a:r>
              <a:rPr sz="1400" dirty="0">
                <a:latin typeface="Arial"/>
                <a:cs typeface="Arial"/>
              </a:rPr>
              <a:t>	</a:t>
            </a:r>
            <a:r>
              <a:rPr sz="1400" spc="5" dirty="0">
                <a:latin typeface="Arial"/>
                <a:cs typeface="Arial"/>
              </a:rPr>
              <a:t>and  other factors that are negative-value</a:t>
            </a:r>
            <a:r>
              <a:rPr sz="1400" spc="-40" dirty="0">
                <a:latin typeface="Arial"/>
                <a:cs typeface="Arial"/>
              </a:rPr>
              <a:t> </a:t>
            </a:r>
            <a:r>
              <a:rPr sz="1400" spc="5" dirty="0">
                <a:latin typeface="Arial"/>
                <a:cs typeface="Arial"/>
              </a:rPr>
              <a:t>activities.</a:t>
            </a:r>
            <a:endParaRPr sz="1400">
              <a:latin typeface="Arial"/>
              <a:cs typeface="Arial"/>
            </a:endParaRPr>
          </a:p>
          <a:p>
            <a:pPr marL="851535" marR="1052830" indent="-320040">
              <a:lnSpc>
                <a:spcPct val="112900"/>
              </a:lnSpc>
              <a:spcBef>
                <a:spcPts val="710"/>
              </a:spcBef>
              <a:buClr>
                <a:srgbClr val="CC8E5F"/>
              </a:buClr>
              <a:buSzPct val="60714"/>
              <a:buFont typeface="Wingdings"/>
              <a:buChar char=""/>
              <a:tabLst>
                <a:tab pos="851535" algn="l"/>
                <a:tab pos="852169" algn="l"/>
              </a:tabLst>
            </a:pPr>
            <a:r>
              <a:rPr sz="1400" b="1" dirty="0">
                <a:latin typeface="Arial"/>
                <a:cs typeface="Arial"/>
              </a:rPr>
              <a:t>Production waste, or </a:t>
            </a:r>
            <a:r>
              <a:rPr sz="1400" b="1" spc="5" dirty="0">
                <a:latin typeface="Arial"/>
                <a:cs typeface="Arial"/>
              </a:rPr>
              <a:t>"scrap," </a:t>
            </a:r>
            <a:r>
              <a:rPr sz="1400" dirty="0">
                <a:latin typeface="Arial"/>
                <a:cs typeface="Arial"/>
              </a:rPr>
              <a:t>was </a:t>
            </a:r>
            <a:r>
              <a:rPr sz="1400" spc="5" dirty="0">
                <a:latin typeface="Arial"/>
                <a:cs typeface="Arial"/>
              </a:rPr>
              <a:t>found </a:t>
            </a:r>
            <a:r>
              <a:rPr sz="1400" dirty="0">
                <a:latin typeface="Arial"/>
                <a:cs typeface="Arial"/>
              </a:rPr>
              <a:t>to be </a:t>
            </a:r>
            <a:r>
              <a:rPr sz="1400" spc="5" dirty="0">
                <a:latin typeface="Arial"/>
                <a:cs typeface="Arial"/>
              </a:rPr>
              <a:t>one </a:t>
            </a:r>
            <a:r>
              <a:rPr sz="1400" dirty="0">
                <a:latin typeface="Arial"/>
                <a:cs typeface="Arial"/>
              </a:rPr>
              <a:t>of </a:t>
            </a:r>
            <a:r>
              <a:rPr sz="1400" spc="5" dirty="0">
                <a:latin typeface="Arial"/>
                <a:cs typeface="Arial"/>
              </a:rPr>
              <a:t>the largest contributors after  quantification </a:t>
            </a:r>
            <a:r>
              <a:rPr sz="1400" dirty="0">
                <a:latin typeface="Arial"/>
                <a:cs typeface="Arial"/>
              </a:rPr>
              <a:t>of </a:t>
            </a:r>
            <a:r>
              <a:rPr sz="1400" spc="5" dirty="0">
                <a:latin typeface="Arial"/>
                <a:cs typeface="Arial"/>
              </a:rPr>
              <a:t>its cost </a:t>
            </a:r>
            <a:r>
              <a:rPr sz="1400" dirty="0">
                <a:latin typeface="Arial"/>
                <a:cs typeface="Arial"/>
              </a:rPr>
              <a:t>of </a:t>
            </a:r>
            <a:r>
              <a:rPr sz="1400" spc="5" dirty="0">
                <a:latin typeface="Arial"/>
                <a:cs typeface="Arial"/>
              </a:rPr>
              <a:t>non</a:t>
            </a:r>
            <a:r>
              <a:rPr sz="1400" spc="35" dirty="0">
                <a:latin typeface="Arial"/>
                <a:cs typeface="Arial"/>
              </a:rPr>
              <a:t> </a:t>
            </a:r>
            <a:r>
              <a:rPr sz="1400" spc="-10" dirty="0">
                <a:latin typeface="Arial"/>
                <a:cs typeface="Arial"/>
              </a:rPr>
              <a:t>quality.</a:t>
            </a:r>
            <a:endParaRPr sz="1400">
              <a:latin typeface="Arial"/>
              <a:cs typeface="Arial"/>
            </a:endParaRPr>
          </a:p>
          <a:p>
            <a:pPr marL="851535" marR="5080" indent="-320040" algn="just">
              <a:lnSpc>
                <a:spcPct val="100000"/>
              </a:lnSpc>
              <a:spcBef>
                <a:spcPts val="1055"/>
              </a:spcBef>
              <a:buClr>
                <a:srgbClr val="CC8E5F"/>
              </a:buClr>
              <a:buSzPct val="60714"/>
              <a:buFont typeface="Wingdings"/>
              <a:buChar char=""/>
              <a:tabLst>
                <a:tab pos="852169" algn="l"/>
              </a:tabLst>
            </a:pPr>
            <a:r>
              <a:rPr sz="1400" spc="5" dirty="0">
                <a:latin typeface="Arial"/>
                <a:cs typeface="Arial"/>
              </a:rPr>
              <a:t>This </a:t>
            </a:r>
            <a:r>
              <a:rPr sz="1400" dirty="0">
                <a:latin typeface="Arial"/>
                <a:cs typeface="Arial"/>
              </a:rPr>
              <a:t>problem of </a:t>
            </a:r>
            <a:r>
              <a:rPr sz="1400" i="1" spc="5" dirty="0">
                <a:solidFill>
                  <a:srgbClr val="FF0000"/>
                </a:solidFill>
                <a:latin typeface="Arial"/>
                <a:cs typeface="Arial"/>
              </a:rPr>
              <a:t>excess scrap</a:t>
            </a:r>
            <a:r>
              <a:rPr sz="1400" spc="5" dirty="0">
                <a:latin typeface="Arial"/>
                <a:cs typeface="Arial"/>
              </a:rPr>
              <a:t>, then, </a:t>
            </a:r>
            <a:r>
              <a:rPr sz="1400" dirty="0">
                <a:latin typeface="Arial"/>
                <a:cs typeface="Arial"/>
              </a:rPr>
              <a:t>is </a:t>
            </a:r>
            <a:r>
              <a:rPr sz="1400" spc="5" dirty="0">
                <a:latin typeface="Arial"/>
                <a:cs typeface="Arial"/>
              </a:rPr>
              <a:t>the next problem the </a:t>
            </a:r>
            <a:r>
              <a:rPr sz="1400" dirty="0">
                <a:latin typeface="Arial"/>
                <a:cs typeface="Arial"/>
              </a:rPr>
              <a:t>company is </a:t>
            </a:r>
            <a:r>
              <a:rPr sz="1400" spc="5" dirty="0">
                <a:latin typeface="Arial"/>
                <a:cs typeface="Arial"/>
              </a:rPr>
              <a:t>trying </a:t>
            </a:r>
            <a:r>
              <a:rPr sz="1400" dirty="0">
                <a:latin typeface="Arial"/>
                <a:cs typeface="Arial"/>
              </a:rPr>
              <a:t>to </a:t>
            </a:r>
            <a:r>
              <a:rPr sz="1400" spc="5" dirty="0">
                <a:latin typeface="Arial"/>
                <a:cs typeface="Arial"/>
              </a:rPr>
              <a:t>solve since </a:t>
            </a:r>
            <a:r>
              <a:rPr sz="1400" dirty="0">
                <a:latin typeface="Arial"/>
                <a:cs typeface="Arial"/>
              </a:rPr>
              <a:t>it  </a:t>
            </a:r>
            <a:r>
              <a:rPr sz="1400" spc="5" dirty="0">
                <a:latin typeface="Arial"/>
                <a:cs typeface="Arial"/>
              </a:rPr>
              <a:t>directly </a:t>
            </a:r>
            <a:r>
              <a:rPr sz="1400" i="1" spc="5" dirty="0">
                <a:solidFill>
                  <a:srgbClr val="FF0000"/>
                </a:solidFill>
                <a:latin typeface="Arial"/>
                <a:cs typeface="Arial"/>
              </a:rPr>
              <a:t>affects the larger </a:t>
            </a:r>
            <a:r>
              <a:rPr sz="1400" i="1" dirty="0">
                <a:solidFill>
                  <a:srgbClr val="FF0000"/>
                </a:solidFill>
                <a:latin typeface="Arial"/>
                <a:cs typeface="Arial"/>
              </a:rPr>
              <a:t>problem of </a:t>
            </a:r>
            <a:r>
              <a:rPr sz="1400" i="1" spc="5" dirty="0">
                <a:solidFill>
                  <a:srgbClr val="FF0000"/>
                </a:solidFill>
                <a:latin typeface="Arial"/>
                <a:cs typeface="Arial"/>
              </a:rPr>
              <a:t>the cost </a:t>
            </a:r>
            <a:r>
              <a:rPr sz="1400" i="1" dirty="0">
                <a:solidFill>
                  <a:srgbClr val="FF0000"/>
                </a:solidFill>
                <a:latin typeface="Arial"/>
                <a:cs typeface="Arial"/>
              </a:rPr>
              <a:t>of </a:t>
            </a:r>
            <a:r>
              <a:rPr sz="1400" i="1" spc="5" dirty="0">
                <a:solidFill>
                  <a:srgbClr val="FF0000"/>
                </a:solidFill>
                <a:latin typeface="Arial"/>
                <a:cs typeface="Arial"/>
              </a:rPr>
              <a:t>nonconformance</a:t>
            </a:r>
            <a:r>
              <a:rPr sz="1400" i="1" spc="5" dirty="0">
                <a:latin typeface="Arial"/>
                <a:cs typeface="Arial"/>
              </a:rPr>
              <a:t>, </a:t>
            </a:r>
            <a:r>
              <a:rPr sz="1400" spc="5" dirty="0">
                <a:latin typeface="Arial"/>
                <a:cs typeface="Arial"/>
              </a:rPr>
              <a:t>which </a:t>
            </a:r>
            <a:r>
              <a:rPr sz="1400" dirty="0">
                <a:latin typeface="Arial"/>
                <a:cs typeface="Arial"/>
              </a:rPr>
              <a:t>in </a:t>
            </a:r>
            <a:r>
              <a:rPr sz="1400" spc="5" dirty="0">
                <a:latin typeface="Arial"/>
                <a:cs typeface="Arial"/>
              </a:rPr>
              <a:t>turn </a:t>
            </a:r>
            <a:r>
              <a:rPr sz="1400" dirty="0">
                <a:latin typeface="Arial"/>
                <a:cs typeface="Arial"/>
              </a:rPr>
              <a:t>affects</a:t>
            </a:r>
            <a:r>
              <a:rPr sz="1400" spc="45" dirty="0">
                <a:latin typeface="Arial"/>
                <a:cs typeface="Arial"/>
              </a:rPr>
              <a:t> </a:t>
            </a:r>
            <a:r>
              <a:rPr sz="1400" spc="5" dirty="0">
                <a:latin typeface="Arial"/>
                <a:cs typeface="Arial"/>
              </a:rPr>
              <a:t>profitability</a:t>
            </a:r>
            <a:endParaRPr sz="1400">
              <a:latin typeface="Arial"/>
              <a:cs typeface="Arial"/>
            </a:endParaRPr>
          </a:p>
          <a:p>
            <a:pPr marL="851535" marR="106045" indent="-320040" algn="just">
              <a:lnSpc>
                <a:spcPct val="112999"/>
              </a:lnSpc>
              <a:spcBef>
                <a:spcPts val="545"/>
              </a:spcBef>
              <a:buClr>
                <a:srgbClr val="CC8E5F"/>
              </a:buClr>
              <a:buSzPct val="60714"/>
              <a:buFont typeface="Wingdings"/>
              <a:buChar char=""/>
              <a:tabLst>
                <a:tab pos="852169" algn="l"/>
              </a:tabLst>
            </a:pPr>
            <a:r>
              <a:rPr sz="1400" dirty="0">
                <a:latin typeface="Arial"/>
                <a:cs typeface="Arial"/>
              </a:rPr>
              <a:t>TQM </a:t>
            </a:r>
            <a:r>
              <a:rPr sz="1400" spc="5" dirty="0">
                <a:latin typeface="Arial"/>
                <a:cs typeface="Arial"/>
              </a:rPr>
              <a:t>teaches </a:t>
            </a:r>
            <a:r>
              <a:rPr sz="1400" dirty="0">
                <a:latin typeface="Arial"/>
                <a:cs typeface="Arial"/>
              </a:rPr>
              <a:t>us </a:t>
            </a:r>
            <a:r>
              <a:rPr sz="1400" spc="5" dirty="0">
                <a:latin typeface="Arial"/>
                <a:cs typeface="Arial"/>
              </a:rPr>
              <a:t>the use </a:t>
            </a:r>
            <a:r>
              <a:rPr sz="1400" dirty="0">
                <a:latin typeface="Arial"/>
                <a:cs typeface="Arial"/>
              </a:rPr>
              <a:t>of </a:t>
            </a:r>
            <a:r>
              <a:rPr sz="1400" spc="5" dirty="0">
                <a:latin typeface="Arial"/>
                <a:cs typeface="Arial"/>
              </a:rPr>
              <a:t>the fishbone diagram (see Figure </a:t>
            </a:r>
            <a:r>
              <a:rPr sz="1400" dirty="0">
                <a:latin typeface="Arial"/>
                <a:cs typeface="Arial"/>
              </a:rPr>
              <a:t>1) to </a:t>
            </a:r>
            <a:r>
              <a:rPr sz="1400" spc="5" dirty="0">
                <a:latin typeface="Arial"/>
                <a:cs typeface="Arial"/>
              </a:rPr>
              <a:t>identify the problems behind  the </a:t>
            </a:r>
            <a:r>
              <a:rPr sz="1400" dirty="0">
                <a:latin typeface="Arial"/>
                <a:cs typeface="Arial"/>
              </a:rPr>
              <a:t>problem. </a:t>
            </a:r>
            <a:r>
              <a:rPr sz="1400" spc="5" dirty="0">
                <a:latin typeface="Arial"/>
                <a:cs typeface="Arial"/>
              </a:rPr>
              <a:t>Each source that </a:t>
            </a:r>
            <a:r>
              <a:rPr sz="1400" dirty="0">
                <a:latin typeface="Arial"/>
                <a:cs typeface="Arial"/>
              </a:rPr>
              <a:t>contributes </a:t>
            </a:r>
            <a:r>
              <a:rPr sz="1400" spc="5" dirty="0">
                <a:latin typeface="Arial"/>
                <a:cs typeface="Arial"/>
              </a:rPr>
              <a:t>towards failure are listed </a:t>
            </a:r>
            <a:r>
              <a:rPr sz="1400" dirty="0">
                <a:latin typeface="Arial"/>
                <a:cs typeface="Arial"/>
              </a:rPr>
              <a:t>as </a:t>
            </a:r>
            <a:r>
              <a:rPr sz="1400" spc="5" dirty="0">
                <a:latin typeface="Arial"/>
                <a:cs typeface="Arial"/>
              </a:rPr>
              <a:t>one </a:t>
            </a:r>
            <a:r>
              <a:rPr sz="1400" dirty="0">
                <a:latin typeface="Arial"/>
                <a:cs typeface="Arial"/>
              </a:rPr>
              <a:t>of </a:t>
            </a:r>
            <a:r>
              <a:rPr sz="1400" spc="5" dirty="0">
                <a:latin typeface="Arial"/>
                <a:cs typeface="Arial"/>
              </a:rPr>
              <a:t>the "bones" </a:t>
            </a:r>
            <a:r>
              <a:rPr sz="1400" dirty="0">
                <a:latin typeface="Arial"/>
                <a:cs typeface="Arial"/>
              </a:rPr>
              <a:t>on </a:t>
            </a:r>
            <a:r>
              <a:rPr sz="1400" spc="5" dirty="0">
                <a:latin typeface="Arial"/>
                <a:cs typeface="Arial"/>
              </a:rPr>
              <a:t>the  diagram.</a:t>
            </a:r>
            <a:endParaRPr sz="1400">
              <a:latin typeface="Arial"/>
              <a:cs typeface="Arial"/>
            </a:endParaRPr>
          </a:p>
        </p:txBody>
      </p:sp>
      <p:sp>
        <p:nvSpPr>
          <p:cNvPr id="4" name="object 4"/>
          <p:cNvSpPr/>
          <p:nvPr/>
        </p:nvSpPr>
        <p:spPr>
          <a:xfrm>
            <a:off x="1863089" y="4060697"/>
            <a:ext cx="6157721" cy="2297429"/>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3042157" y="6548373"/>
            <a:ext cx="3143250" cy="238760"/>
          </a:xfrm>
          <a:prstGeom prst="rect">
            <a:avLst/>
          </a:prstGeom>
        </p:spPr>
        <p:txBody>
          <a:bodyPr vert="horz" wrap="square" lIns="0" tIns="12700" rIns="0" bIns="0" rtlCol="0">
            <a:spAutoFit/>
          </a:bodyPr>
          <a:lstStyle/>
          <a:p>
            <a:pPr marL="12700">
              <a:lnSpc>
                <a:spcPct val="100000"/>
              </a:lnSpc>
              <a:spcBef>
                <a:spcPts val="100"/>
              </a:spcBef>
            </a:pPr>
            <a:r>
              <a:rPr sz="1400" b="1" spc="-90" dirty="0">
                <a:latin typeface="Arial"/>
                <a:cs typeface="Arial"/>
              </a:rPr>
              <a:t>Figure</a:t>
            </a:r>
            <a:r>
              <a:rPr sz="1400" b="1" spc="-235" dirty="0">
                <a:latin typeface="Arial"/>
                <a:cs typeface="Arial"/>
              </a:rPr>
              <a:t> </a:t>
            </a:r>
            <a:r>
              <a:rPr sz="1400" b="1" spc="-40" dirty="0">
                <a:latin typeface="Arial"/>
                <a:cs typeface="Arial"/>
              </a:rPr>
              <a:t>1:</a:t>
            </a:r>
            <a:r>
              <a:rPr sz="1400" b="1" spc="-160" dirty="0">
                <a:latin typeface="Arial"/>
                <a:cs typeface="Arial"/>
              </a:rPr>
              <a:t> </a:t>
            </a:r>
            <a:r>
              <a:rPr sz="1400" b="1" spc="-110" dirty="0">
                <a:latin typeface="Arial"/>
                <a:cs typeface="Arial"/>
              </a:rPr>
              <a:t>Fishbone</a:t>
            </a:r>
            <a:r>
              <a:rPr sz="1400" b="1" spc="-270" dirty="0">
                <a:latin typeface="Arial"/>
                <a:cs typeface="Arial"/>
              </a:rPr>
              <a:t> </a:t>
            </a:r>
            <a:r>
              <a:rPr sz="1400" b="1" spc="-75" dirty="0">
                <a:latin typeface="Arial"/>
                <a:cs typeface="Arial"/>
              </a:rPr>
              <a:t>diagram</a:t>
            </a:r>
            <a:r>
              <a:rPr sz="1400" b="1" spc="-180" dirty="0">
                <a:latin typeface="Arial"/>
                <a:cs typeface="Arial"/>
              </a:rPr>
              <a:t> </a:t>
            </a:r>
            <a:r>
              <a:rPr sz="1400" b="1" spc="-40" dirty="0">
                <a:latin typeface="Arial"/>
                <a:cs typeface="Arial"/>
              </a:rPr>
              <a:t>of</a:t>
            </a:r>
            <a:r>
              <a:rPr sz="1400" b="1" spc="-165" dirty="0">
                <a:latin typeface="Arial"/>
                <a:cs typeface="Arial"/>
              </a:rPr>
              <a:t> </a:t>
            </a:r>
            <a:r>
              <a:rPr sz="1400" b="1" spc="-114" dirty="0">
                <a:latin typeface="Arial"/>
                <a:cs typeface="Arial"/>
              </a:rPr>
              <a:t>RootCauses</a:t>
            </a:r>
            <a:endParaRPr sz="1400">
              <a:latin typeface="Arial"/>
              <a:cs typeface="Aria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7919211" cy="677108"/>
          </a:xfrm>
        </p:spPr>
        <p:txBody>
          <a:bodyPr/>
          <a:lstStyle/>
          <a:p>
            <a:r>
              <a:rPr lang="en-US" dirty="0" smtClean="0"/>
              <a:t>Example</a:t>
            </a:r>
            <a:endParaRPr lang="en-US" dirty="0"/>
          </a:p>
        </p:txBody>
      </p:sp>
      <p:sp>
        <p:nvSpPr>
          <p:cNvPr id="3" name="Text Placeholder 2"/>
          <p:cNvSpPr>
            <a:spLocks noGrp="1"/>
          </p:cNvSpPr>
          <p:nvPr>
            <p:ph type="body" idx="1"/>
          </p:nvPr>
        </p:nvSpPr>
        <p:spPr>
          <a:xfrm>
            <a:off x="609600" y="2133600"/>
            <a:ext cx="8001000" cy="1292662"/>
          </a:xfrm>
        </p:spPr>
        <p:txBody>
          <a:bodyPr/>
          <a:lstStyle/>
          <a:p>
            <a:r>
              <a:rPr lang="en-US" sz="1400" b="0" dirty="0" smtClean="0">
                <a:solidFill>
                  <a:schemeClr val="tx1"/>
                </a:solidFill>
              </a:rPr>
              <a:t>Let’s </a:t>
            </a:r>
            <a:r>
              <a:rPr lang="en-US" sz="1400" b="0" dirty="0">
                <a:solidFill>
                  <a:schemeClr val="tx1"/>
                </a:solidFill>
              </a:rPr>
              <a:t>try an example where the problem that needs our attention is wrong/delayed/damaged delivery. The possible reasons can be many like the faulty packaging was used that led to damage during transit, the wrong product was released for delivery, or the address label on the product wasn’t correct. We can classify the same in main causes and present it in the fishbone diagram like below</a:t>
            </a:r>
            <a:endParaRPr lang="en-US" sz="1400" dirty="0">
              <a:solidFill>
                <a:schemeClr val="tx1"/>
              </a:solidFill>
            </a:endParaRPr>
          </a:p>
        </p:txBody>
      </p:sp>
      <p:pic>
        <p:nvPicPr>
          <p:cNvPr id="4" name="Picture 3"/>
          <p:cNvPicPr>
            <a:picLocks noChangeAspect="1"/>
          </p:cNvPicPr>
          <p:nvPr/>
        </p:nvPicPr>
        <p:blipFill>
          <a:blip r:embed="rId2"/>
          <a:stretch>
            <a:fillRect/>
          </a:stretch>
        </p:blipFill>
        <p:spPr>
          <a:xfrm>
            <a:off x="909637" y="3276600"/>
            <a:ext cx="7400925" cy="3400425"/>
          </a:xfrm>
          <a:prstGeom prst="rect">
            <a:avLst/>
          </a:prstGeom>
        </p:spPr>
      </p:pic>
    </p:spTree>
    <p:extLst>
      <p:ext uri="{BB962C8B-B14F-4D97-AF65-F5344CB8AC3E}">
        <p14:creationId xmlns:p14="http://schemas.microsoft.com/office/powerpoint/2010/main" val="2441072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3" y="457200"/>
            <a:ext cx="7919211" cy="677108"/>
          </a:xfrm>
        </p:spPr>
        <p:txBody>
          <a:bodyPr/>
          <a:lstStyle/>
          <a:p>
            <a:r>
              <a:rPr lang="en-US" dirty="0" smtClean="0"/>
              <a:t>Example -2</a:t>
            </a:r>
            <a:endParaRPr lang="en-US" dirty="0"/>
          </a:p>
        </p:txBody>
      </p:sp>
      <p:sp>
        <p:nvSpPr>
          <p:cNvPr id="3" name="Text Placeholder 2"/>
          <p:cNvSpPr>
            <a:spLocks noGrp="1"/>
          </p:cNvSpPr>
          <p:nvPr>
            <p:ph type="body" idx="1"/>
          </p:nvPr>
        </p:nvSpPr>
        <p:spPr>
          <a:xfrm>
            <a:off x="457200" y="2057400"/>
            <a:ext cx="7696200" cy="984885"/>
          </a:xfrm>
        </p:spPr>
        <p:txBody>
          <a:bodyPr/>
          <a:lstStyle/>
          <a:p>
            <a:r>
              <a:rPr lang="en-US" sz="1600" b="0" dirty="0">
                <a:solidFill>
                  <a:schemeClr val="tx1"/>
                </a:solidFill>
              </a:rPr>
              <a:t>Let’s take one more example. Looking at how well we addressed the above problem, we have hired on as consultants by a burger store to identify the reasons that can lead to the preparation of a bad quality-burger. The question sounds tasty. I mean engaging, doesn’t it?</a:t>
            </a:r>
            <a:endParaRPr lang="en-US" sz="1600" dirty="0">
              <a:solidFill>
                <a:schemeClr val="tx1"/>
              </a:solidFill>
            </a:endParaRPr>
          </a:p>
        </p:txBody>
      </p:sp>
    </p:spTree>
    <p:extLst>
      <p:ext uri="{BB962C8B-B14F-4D97-AF65-F5344CB8AC3E}">
        <p14:creationId xmlns:p14="http://schemas.microsoft.com/office/powerpoint/2010/main" val="3871283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1524000"/>
          </a:xfrm>
          <a:custGeom>
            <a:avLst/>
            <a:gdLst/>
            <a:ahLst/>
            <a:cxnLst/>
            <a:rect l="l" t="t" r="r" b="b"/>
            <a:pathLst>
              <a:path w="9144000" h="1524000">
                <a:moveTo>
                  <a:pt x="9144000" y="0"/>
                </a:moveTo>
                <a:lnTo>
                  <a:pt x="0" y="0"/>
                </a:lnTo>
                <a:lnTo>
                  <a:pt x="0" y="1524000"/>
                </a:lnTo>
                <a:lnTo>
                  <a:pt x="9144000" y="1524000"/>
                </a:lnTo>
                <a:lnTo>
                  <a:pt x="9144000" y="0"/>
                </a:lnTo>
                <a:close/>
              </a:path>
            </a:pathLst>
          </a:custGeom>
          <a:solidFill>
            <a:srgbClr val="17171A"/>
          </a:solidFill>
        </p:spPr>
        <p:txBody>
          <a:bodyPr wrap="square" lIns="0" tIns="0" rIns="0" bIns="0" rtlCol="0"/>
          <a:lstStyle/>
          <a:p>
            <a:endParaRPr/>
          </a:p>
        </p:txBody>
      </p:sp>
      <p:sp>
        <p:nvSpPr>
          <p:cNvPr id="3" name="object 3"/>
          <p:cNvSpPr/>
          <p:nvPr/>
        </p:nvSpPr>
        <p:spPr>
          <a:xfrm>
            <a:off x="0" y="2695192"/>
            <a:ext cx="9144000" cy="4163060"/>
          </a:xfrm>
          <a:custGeom>
            <a:avLst/>
            <a:gdLst/>
            <a:ahLst/>
            <a:cxnLst/>
            <a:rect l="l" t="t" r="r" b="b"/>
            <a:pathLst>
              <a:path w="9144000" h="4163059">
                <a:moveTo>
                  <a:pt x="9144000" y="0"/>
                </a:moveTo>
                <a:lnTo>
                  <a:pt x="0" y="0"/>
                </a:lnTo>
                <a:lnTo>
                  <a:pt x="0" y="4162804"/>
                </a:lnTo>
                <a:lnTo>
                  <a:pt x="9144000" y="4162804"/>
                </a:lnTo>
                <a:lnTo>
                  <a:pt x="9144000" y="0"/>
                </a:lnTo>
                <a:close/>
              </a:path>
            </a:pathLst>
          </a:custGeom>
          <a:solidFill>
            <a:srgbClr val="17171A"/>
          </a:solidFill>
        </p:spPr>
        <p:txBody>
          <a:bodyPr wrap="square" lIns="0" tIns="0" rIns="0" bIns="0" rtlCol="0"/>
          <a:lstStyle/>
          <a:p>
            <a:endParaRPr/>
          </a:p>
        </p:txBody>
      </p:sp>
      <p:sp>
        <p:nvSpPr>
          <p:cNvPr id="4" name="object 4"/>
          <p:cNvSpPr/>
          <p:nvPr/>
        </p:nvSpPr>
        <p:spPr>
          <a:xfrm>
            <a:off x="0" y="1600200"/>
            <a:ext cx="1295400" cy="990600"/>
          </a:xfrm>
          <a:custGeom>
            <a:avLst/>
            <a:gdLst/>
            <a:ahLst/>
            <a:cxnLst/>
            <a:rect l="l" t="t" r="r" b="b"/>
            <a:pathLst>
              <a:path w="1295400" h="990600">
                <a:moveTo>
                  <a:pt x="1295400" y="0"/>
                </a:moveTo>
                <a:lnTo>
                  <a:pt x="0" y="0"/>
                </a:lnTo>
                <a:lnTo>
                  <a:pt x="0" y="990600"/>
                </a:lnTo>
                <a:lnTo>
                  <a:pt x="1295400" y="990600"/>
                </a:lnTo>
                <a:lnTo>
                  <a:pt x="1295400" y="0"/>
                </a:lnTo>
                <a:close/>
              </a:path>
            </a:pathLst>
          </a:custGeom>
          <a:solidFill>
            <a:srgbClr val="CC8E5F"/>
          </a:solidFill>
        </p:spPr>
        <p:txBody>
          <a:bodyPr wrap="square" lIns="0" tIns="0" rIns="0" bIns="0" rtlCol="0"/>
          <a:lstStyle/>
          <a:p>
            <a:endParaRPr/>
          </a:p>
        </p:txBody>
      </p:sp>
      <p:sp>
        <p:nvSpPr>
          <p:cNvPr id="5" name="object 5"/>
          <p:cNvSpPr txBox="1">
            <a:spLocks noGrp="1"/>
          </p:cNvSpPr>
          <p:nvPr>
            <p:ph type="title"/>
          </p:nvPr>
        </p:nvSpPr>
        <p:spPr>
          <a:xfrm>
            <a:off x="1371600" y="1600200"/>
            <a:ext cx="7772400" cy="990600"/>
          </a:xfrm>
          <a:prstGeom prst="rect">
            <a:avLst/>
          </a:prstGeom>
          <a:solidFill>
            <a:srgbClr val="7C95AC"/>
          </a:solidFill>
        </p:spPr>
        <p:txBody>
          <a:bodyPr vert="horz" wrap="square" lIns="0" tIns="113664" rIns="0" bIns="0" rtlCol="0">
            <a:spAutoFit/>
          </a:bodyPr>
          <a:lstStyle/>
          <a:p>
            <a:pPr marL="91440">
              <a:lnSpc>
                <a:spcPct val="100000"/>
              </a:lnSpc>
              <a:spcBef>
                <a:spcPts val="894"/>
              </a:spcBef>
            </a:pPr>
            <a:r>
              <a:rPr dirty="0">
                <a:solidFill>
                  <a:srgbClr val="FFFFFF"/>
                </a:solidFill>
              </a:rPr>
              <a:t>Presentation Outline</a:t>
            </a:r>
          </a:p>
        </p:txBody>
      </p:sp>
      <p:sp>
        <p:nvSpPr>
          <p:cNvPr id="6" name="object 6"/>
          <p:cNvSpPr txBox="1"/>
          <p:nvPr/>
        </p:nvSpPr>
        <p:spPr>
          <a:xfrm>
            <a:off x="566419" y="1883409"/>
            <a:ext cx="182245" cy="391160"/>
          </a:xfrm>
          <a:prstGeom prst="rect">
            <a:avLst/>
          </a:prstGeom>
        </p:spPr>
        <p:txBody>
          <a:bodyPr vert="horz" wrap="square" lIns="0" tIns="12700" rIns="0" bIns="0" rtlCol="0">
            <a:spAutoFit/>
          </a:bodyPr>
          <a:lstStyle/>
          <a:p>
            <a:pPr>
              <a:lnSpc>
                <a:spcPct val="100000"/>
              </a:lnSpc>
              <a:spcBef>
                <a:spcPts val="100"/>
              </a:spcBef>
            </a:pPr>
            <a:r>
              <a:rPr sz="2400" b="1" spc="-5" dirty="0">
                <a:solidFill>
                  <a:srgbClr val="FFFFFF"/>
                </a:solidFill>
                <a:latin typeface="Arial"/>
                <a:cs typeface="Arial"/>
              </a:rPr>
              <a:t>4</a:t>
            </a:r>
            <a:endParaRPr sz="2400">
              <a:latin typeface="Arial"/>
              <a:cs typeface="Arial"/>
            </a:endParaRPr>
          </a:p>
        </p:txBody>
      </p:sp>
      <p:sp>
        <p:nvSpPr>
          <p:cNvPr id="7" name="object 7"/>
          <p:cNvSpPr txBox="1"/>
          <p:nvPr/>
        </p:nvSpPr>
        <p:spPr>
          <a:xfrm>
            <a:off x="920496" y="2530602"/>
            <a:ext cx="5848985" cy="3441065"/>
          </a:xfrm>
          <a:prstGeom prst="rect">
            <a:avLst/>
          </a:prstGeom>
        </p:spPr>
        <p:txBody>
          <a:bodyPr vert="horz" wrap="square" lIns="0" tIns="127000" rIns="0" bIns="0" rtlCol="0">
            <a:spAutoFit/>
          </a:bodyPr>
          <a:lstStyle/>
          <a:p>
            <a:pPr marL="354965" indent="-342900">
              <a:lnSpc>
                <a:spcPct val="100000"/>
              </a:lnSpc>
              <a:spcBef>
                <a:spcPts val="1000"/>
              </a:spcBef>
              <a:buClr>
                <a:srgbClr val="CC8E5F"/>
              </a:buClr>
              <a:buSzPct val="60416"/>
              <a:buFont typeface="Wingdings"/>
              <a:buChar char=""/>
              <a:tabLst>
                <a:tab pos="354965" algn="l"/>
                <a:tab pos="355600" algn="l"/>
              </a:tabLst>
            </a:pPr>
            <a:r>
              <a:rPr sz="2400" dirty="0">
                <a:solidFill>
                  <a:srgbClr val="FFFFFF"/>
                </a:solidFill>
                <a:latin typeface="Arial"/>
                <a:cs typeface="Arial"/>
              </a:rPr>
              <a:t>The Software</a:t>
            </a:r>
            <a:r>
              <a:rPr sz="2400" spc="-30" dirty="0">
                <a:solidFill>
                  <a:srgbClr val="FFFFFF"/>
                </a:solidFill>
                <a:latin typeface="Arial"/>
                <a:cs typeface="Arial"/>
              </a:rPr>
              <a:t> </a:t>
            </a:r>
            <a:r>
              <a:rPr sz="2400" spc="-65" dirty="0">
                <a:solidFill>
                  <a:srgbClr val="FFFFFF"/>
                </a:solidFill>
                <a:latin typeface="Arial"/>
                <a:cs typeface="Arial"/>
              </a:rPr>
              <a:t>Team</a:t>
            </a:r>
            <a:endParaRPr sz="2400">
              <a:latin typeface="Arial"/>
              <a:cs typeface="Arial"/>
            </a:endParaRPr>
          </a:p>
          <a:p>
            <a:pPr marL="354965" indent="-342900">
              <a:lnSpc>
                <a:spcPct val="100000"/>
              </a:lnSpc>
              <a:spcBef>
                <a:spcPts val="900"/>
              </a:spcBef>
              <a:buClr>
                <a:srgbClr val="CC8E5F"/>
              </a:buClr>
              <a:buSzPct val="60416"/>
              <a:buFont typeface="Wingdings"/>
              <a:buChar char=""/>
              <a:tabLst>
                <a:tab pos="354965" algn="l"/>
                <a:tab pos="355600" algn="l"/>
              </a:tabLst>
            </a:pPr>
            <a:r>
              <a:rPr sz="2400" dirty="0">
                <a:solidFill>
                  <a:srgbClr val="FFFFFF"/>
                </a:solidFill>
                <a:latin typeface="Arial"/>
                <a:cs typeface="Arial"/>
              </a:rPr>
              <a:t>Problem</a:t>
            </a:r>
            <a:r>
              <a:rPr sz="2400" spc="-114" dirty="0">
                <a:solidFill>
                  <a:srgbClr val="FFFFFF"/>
                </a:solidFill>
                <a:latin typeface="Arial"/>
                <a:cs typeface="Arial"/>
              </a:rPr>
              <a:t> </a:t>
            </a:r>
            <a:r>
              <a:rPr sz="2400" spc="5" dirty="0">
                <a:solidFill>
                  <a:srgbClr val="FFFFFF"/>
                </a:solidFill>
                <a:latin typeface="Arial"/>
                <a:cs typeface="Arial"/>
              </a:rPr>
              <a:t>Analysis</a:t>
            </a:r>
            <a:endParaRPr sz="2400">
              <a:latin typeface="Arial"/>
              <a:cs typeface="Arial"/>
            </a:endParaRPr>
          </a:p>
          <a:p>
            <a:pPr>
              <a:lnSpc>
                <a:spcPct val="100000"/>
              </a:lnSpc>
              <a:spcBef>
                <a:spcPts val="5"/>
              </a:spcBef>
              <a:buClr>
                <a:srgbClr val="CC8E5F"/>
              </a:buClr>
              <a:buFont typeface="Wingdings"/>
              <a:buChar char=""/>
            </a:pPr>
            <a:endParaRPr sz="2550">
              <a:latin typeface="Arial"/>
              <a:cs typeface="Arial"/>
            </a:endParaRPr>
          </a:p>
          <a:p>
            <a:pPr marL="354965" indent="-342900">
              <a:lnSpc>
                <a:spcPct val="100000"/>
              </a:lnSpc>
              <a:spcBef>
                <a:spcPts val="5"/>
              </a:spcBef>
              <a:buClr>
                <a:srgbClr val="CC8E5F"/>
              </a:buClr>
              <a:buSzPct val="60416"/>
              <a:buFont typeface="Wingdings"/>
              <a:buChar char=""/>
              <a:tabLst>
                <a:tab pos="354965" algn="l"/>
                <a:tab pos="355600" algn="l"/>
              </a:tabLst>
            </a:pPr>
            <a:r>
              <a:rPr sz="2400" spc="-5" dirty="0">
                <a:solidFill>
                  <a:srgbClr val="FFFFFF"/>
                </a:solidFill>
                <a:latin typeface="Arial"/>
                <a:cs typeface="Arial"/>
              </a:rPr>
              <a:t>5 </a:t>
            </a:r>
            <a:r>
              <a:rPr sz="2400" dirty="0">
                <a:solidFill>
                  <a:srgbClr val="FFFFFF"/>
                </a:solidFill>
                <a:latin typeface="Arial"/>
                <a:cs typeface="Arial"/>
              </a:rPr>
              <a:t>Steps of </a:t>
            </a:r>
            <a:r>
              <a:rPr sz="2400" spc="5" dirty="0">
                <a:solidFill>
                  <a:srgbClr val="FFFFFF"/>
                </a:solidFill>
                <a:latin typeface="Arial"/>
                <a:cs typeface="Arial"/>
              </a:rPr>
              <a:t>Problem</a:t>
            </a:r>
            <a:r>
              <a:rPr sz="2400" spc="-85" dirty="0">
                <a:solidFill>
                  <a:srgbClr val="FFFFFF"/>
                </a:solidFill>
                <a:latin typeface="Arial"/>
                <a:cs typeface="Arial"/>
              </a:rPr>
              <a:t> </a:t>
            </a:r>
            <a:r>
              <a:rPr sz="2400" spc="5" dirty="0">
                <a:solidFill>
                  <a:srgbClr val="FFFFFF"/>
                </a:solidFill>
                <a:latin typeface="Arial"/>
                <a:cs typeface="Arial"/>
              </a:rPr>
              <a:t>Analysis</a:t>
            </a:r>
            <a:endParaRPr sz="2400">
              <a:latin typeface="Arial"/>
              <a:cs typeface="Arial"/>
            </a:endParaRPr>
          </a:p>
          <a:p>
            <a:pPr marL="812165" lvl="1" indent="-343535">
              <a:lnSpc>
                <a:spcPts val="2105"/>
              </a:lnSpc>
              <a:spcBef>
                <a:spcPts val="910"/>
              </a:spcBef>
              <a:buClr>
                <a:srgbClr val="CC8E5F"/>
              </a:buClr>
              <a:buSzPct val="60000"/>
              <a:buFont typeface="Wingdings"/>
              <a:buChar char=""/>
              <a:tabLst>
                <a:tab pos="812165" algn="l"/>
                <a:tab pos="812800" algn="l"/>
              </a:tabLst>
            </a:pPr>
            <a:r>
              <a:rPr sz="2000" spc="5" dirty="0">
                <a:solidFill>
                  <a:srgbClr val="FFFFFF"/>
                </a:solidFill>
                <a:latin typeface="Arial"/>
                <a:cs typeface="Arial"/>
              </a:rPr>
              <a:t>Gain Agreement </a:t>
            </a:r>
            <a:r>
              <a:rPr sz="2000" dirty="0">
                <a:solidFill>
                  <a:srgbClr val="FFFFFF"/>
                </a:solidFill>
                <a:latin typeface="Arial"/>
                <a:cs typeface="Arial"/>
              </a:rPr>
              <a:t>on </a:t>
            </a:r>
            <a:r>
              <a:rPr sz="2000" spc="5" dirty="0">
                <a:solidFill>
                  <a:srgbClr val="FFFFFF"/>
                </a:solidFill>
                <a:latin typeface="Arial"/>
                <a:cs typeface="Arial"/>
              </a:rPr>
              <a:t>the Problem</a:t>
            </a:r>
            <a:r>
              <a:rPr sz="2000" spc="-105" dirty="0">
                <a:solidFill>
                  <a:srgbClr val="FFFFFF"/>
                </a:solidFill>
                <a:latin typeface="Arial"/>
                <a:cs typeface="Arial"/>
              </a:rPr>
              <a:t> </a:t>
            </a:r>
            <a:r>
              <a:rPr sz="2000" spc="5" dirty="0">
                <a:solidFill>
                  <a:srgbClr val="FFFFFF"/>
                </a:solidFill>
                <a:latin typeface="Arial"/>
                <a:cs typeface="Arial"/>
              </a:rPr>
              <a:t>Definition</a:t>
            </a:r>
            <a:endParaRPr sz="2000">
              <a:latin typeface="Arial"/>
              <a:cs typeface="Arial"/>
            </a:endParaRPr>
          </a:p>
          <a:p>
            <a:pPr marL="812165" lvl="1" indent="-343535">
              <a:lnSpc>
                <a:spcPts val="1900"/>
              </a:lnSpc>
              <a:buClr>
                <a:srgbClr val="CC8E5F"/>
              </a:buClr>
              <a:buSzPct val="60000"/>
              <a:buFont typeface="Wingdings"/>
              <a:buChar char=""/>
              <a:tabLst>
                <a:tab pos="812165" algn="l"/>
                <a:tab pos="812800" algn="l"/>
              </a:tabLst>
            </a:pPr>
            <a:r>
              <a:rPr sz="2000" spc="5" dirty="0">
                <a:solidFill>
                  <a:srgbClr val="FFFFFF"/>
                </a:solidFill>
                <a:latin typeface="Arial"/>
                <a:cs typeface="Arial"/>
              </a:rPr>
              <a:t>Understand the </a:t>
            </a:r>
            <a:r>
              <a:rPr sz="2000" dirty="0">
                <a:solidFill>
                  <a:srgbClr val="FFFFFF"/>
                </a:solidFill>
                <a:latin typeface="Arial"/>
                <a:cs typeface="Arial"/>
              </a:rPr>
              <a:t>Root </a:t>
            </a:r>
            <a:r>
              <a:rPr sz="2000" spc="5" dirty="0">
                <a:solidFill>
                  <a:srgbClr val="FFFFFF"/>
                </a:solidFill>
                <a:latin typeface="Arial"/>
                <a:cs typeface="Arial"/>
              </a:rPr>
              <a:t>Causes</a:t>
            </a:r>
            <a:endParaRPr sz="2000">
              <a:latin typeface="Arial"/>
              <a:cs typeface="Arial"/>
            </a:endParaRPr>
          </a:p>
          <a:p>
            <a:pPr marL="812165" lvl="1" indent="-343535">
              <a:lnSpc>
                <a:spcPts val="2000"/>
              </a:lnSpc>
              <a:buClr>
                <a:srgbClr val="CC8E5F"/>
              </a:buClr>
              <a:buSzPct val="60000"/>
              <a:buFont typeface="Wingdings"/>
              <a:buChar char=""/>
              <a:tabLst>
                <a:tab pos="812165" algn="l"/>
                <a:tab pos="812800" algn="l"/>
              </a:tabLst>
            </a:pPr>
            <a:r>
              <a:rPr sz="2000" spc="5" dirty="0">
                <a:solidFill>
                  <a:srgbClr val="FFFFFF"/>
                </a:solidFill>
                <a:latin typeface="Arial"/>
                <a:cs typeface="Arial"/>
              </a:rPr>
              <a:t>Identify the Stakeholder </a:t>
            </a:r>
            <a:r>
              <a:rPr sz="2000" dirty="0">
                <a:solidFill>
                  <a:srgbClr val="FFFFFF"/>
                </a:solidFill>
                <a:latin typeface="Arial"/>
                <a:cs typeface="Arial"/>
              </a:rPr>
              <a:t>and</a:t>
            </a:r>
            <a:r>
              <a:rPr sz="2000" spc="-15" dirty="0">
                <a:solidFill>
                  <a:srgbClr val="FFFFFF"/>
                </a:solidFill>
                <a:latin typeface="Arial"/>
                <a:cs typeface="Arial"/>
              </a:rPr>
              <a:t> </a:t>
            </a:r>
            <a:r>
              <a:rPr sz="2000" spc="5" dirty="0">
                <a:solidFill>
                  <a:srgbClr val="FFFFFF"/>
                </a:solidFill>
                <a:latin typeface="Arial"/>
                <a:cs typeface="Arial"/>
              </a:rPr>
              <a:t>Users</a:t>
            </a:r>
            <a:endParaRPr sz="2000">
              <a:latin typeface="Arial"/>
              <a:cs typeface="Arial"/>
            </a:endParaRPr>
          </a:p>
          <a:p>
            <a:pPr marL="812165" lvl="1" indent="-343535">
              <a:lnSpc>
                <a:spcPts val="2100"/>
              </a:lnSpc>
              <a:buClr>
                <a:srgbClr val="CC8E5F"/>
              </a:buClr>
              <a:buSzPct val="60000"/>
              <a:buFont typeface="Wingdings"/>
              <a:buChar char=""/>
              <a:tabLst>
                <a:tab pos="812165" algn="l"/>
                <a:tab pos="812800" algn="l"/>
              </a:tabLst>
            </a:pPr>
            <a:r>
              <a:rPr sz="2000" spc="5" dirty="0">
                <a:solidFill>
                  <a:srgbClr val="FFFFFF"/>
                </a:solidFill>
                <a:latin typeface="Arial"/>
                <a:cs typeface="Arial"/>
              </a:rPr>
              <a:t>Define the Solution System</a:t>
            </a:r>
            <a:r>
              <a:rPr sz="2000" spc="-5" dirty="0">
                <a:solidFill>
                  <a:srgbClr val="FFFFFF"/>
                </a:solidFill>
                <a:latin typeface="Arial"/>
                <a:cs typeface="Arial"/>
              </a:rPr>
              <a:t> </a:t>
            </a:r>
            <a:r>
              <a:rPr sz="2000" spc="5" dirty="0">
                <a:solidFill>
                  <a:srgbClr val="FFFFFF"/>
                </a:solidFill>
                <a:latin typeface="Arial"/>
                <a:cs typeface="Arial"/>
              </a:rPr>
              <a:t>Boundary</a:t>
            </a:r>
            <a:endParaRPr sz="2000">
              <a:latin typeface="Arial"/>
              <a:cs typeface="Arial"/>
            </a:endParaRPr>
          </a:p>
          <a:p>
            <a:pPr marL="812165" marR="5080" lvl="1" indent="-342900">
              <a:lnSpc>
                <a:spcPts val="2200"/>
              </a:lnSpc>
              <a:spcBef>
                <a:spcPts val="135"/>
              </a:spcBef>
              <a:buClr>
                <a:srgbClr val="CC8E5F"/>
              </a:buClr>
              <a:buSzPct val="60000"/>
              <a:buFont typeface="Wingdings"/>
              <a:buChar char=""/>
              <a:tabLst>
                <a:tab pos="812165" algn="l"/>
                <a:tab pos="812800" algn="l"/>
              </a:tabLst>
            </a:pPr>
            <a:r>
              <a:rPr sz="2000" spc="5" dirty="0">
                <a:solidFill>
                  <a:srgbClr val="FFFFFF"/>
                </a:solidFill>
                <a:latin typeface="Arial"/>
                <a:cs typeface="Arial"/>
              </a:rPr>
              <a:t>Identify the constraints </a:t>
            </a:r>
            <a:r>
              <a:rPr sz="2000" dirty="0">
                <a:solidFill>
                  <a:srgbClr val="FFFFFF"/>
                </a:solidFill>
                <a:latin typeface="Arial"/>
                <a:cs typeface="Arial"/>
              </a:rPr>
              <a:t>to be </a:t>
            </a:r>
            <a:r>
              <a:rPr sz="2000" spc="5" dirty="0">
                <a:solidFill>
                  <a:srgbClr val="FFFFFF"/>
                </a:solidFill>
                <a:latin typeface="Arial"/>
                <a:cs typeface="Arial"/>
              </a:rPr>
              <a:t>imposed </a:t>
            </a:r>
            <a:r>
              <a:rPr sz="2000" dirty="0">
                <a:solidFill>
                  <a:srgbClr val="FFFFFF"/>
                </a:solidFill>
                <a:latin typeface="Arial"/>
                <a:cs typeface="Arial"/>
              </a:rPr>
              <a:t>on </a:t>
            </a:r>
            <a:r>
              <a:rPr sz="2000" spc="5" dirty="0">
                <a:solidFill>
                  <a:srgbClr val="FFFFFF"/>
                </a:solidFill>
                <a:latin typeface="Arial"/>
                <a:cs typeface="Arial"/>
              </a:rPr>
              <a:t>the  solution</a:t>
            </a:r>
            <a:endParaRPr sz="2000">
              <a:latin typeface="Arial"/>
              <a:cs typeface="Aria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90646" y="2870168"/>
            <a:ext cx="6607809" cy="191135"/>
          </a:xfrm>
          <a:custGeom>
            <a:avLst/>
            <a:gdLst/>
            <a:ahLst/>
            <a:cxnLst/>
            <a:rect l="l" t="t" r="r" b="b"/>
            <a:pathLst>
              <a:path w="6607809" h="191135">
                <a:moveTo>
                  <a:pt x="6573999" y="0"/>
                </a:moveTo>
                <a:lnTo>
                  <a:pt x="33735" y="0"/>
                </a:lnTo>
                <a:lnTo>
                  <a:pt x="8433" y="42469"/>
                </a:lnTo>
                <a:lnTo>
                  <a:pt x="0" y="95418"/>
                </a:lnTo>
                <a:lnTo>
                  <a:pt x="8433" y="148368"/>
                </a:lnTo>
                <a:lnTo>
                  <a:pt x="33735" y="190836"/>
                </a:lnTo>
                <a:lnTo>
                  <a:pt x="6573999" y="190836"/>
                </a:lnTo>
                <a:lnTo>
                  <a:pt x="6599301" y="148368"/>
                </a:lnTo>
                <a:lnTo>
                  <a:pt x="6607735" y="95418"/>
                </a:lnTo>
                <a:lnTo>
                  <a:pt x="6599301" y="42469"/>
                </a:lnTo>
                <a:lnTo>
                  <a:pt x="6573999" y="0"/>
                </a:lnTo>
                <a:close/>
              </a:path>
            </a:pathLst>
          </a:custGeom>
          <a:solidFill>
            <a:srgbClr val="FFD100">
              <a:alpha val="39999"/>
            </a:srgbClr>
          </a:solidFill>
        </p:spPr>
        <p:txBody>
          <a:bodyPr wrap="square" lIns="0" tIns="0" rIns="0" bIns="0" rtlCol="0"/>
          <a:lstStyle/>
          <a:p>
            <a:endParaRPr/>
          </a:p>
        </p:txBody>
      </p:sp>
      <p:sp>
        <p:nvSpPr>
          <p:cNvPr id="3" name="object 3"/>
          <p:cNvSpPr/>
          <p:nvPr/>
        </p:nvSpPr>
        <p:spPr>
          <a:xfrm>
            <a:off x="2661712" y="1861280"/>
            <a:ext cx="1803400" cy="191135"/>
          </a:xfrm>
          <a:custGeom>
            <a:avLst/>
            <a:gdLst/>
            <a:ahLst/>
            <a:cxnLst/>
            <a:rect l="l" t="t" r="r" b="b"/>
            <a:pathLst>
              <a:path w="1803400" h="191135">
                <a:moveTo>
                  <a:pt x="1769594" y="0"/>
                </a:moveTo>
                <a:lnTo>
                  <a:pt x="33735" y="0"/>
                </a:lnTo>
                <a:lnTo>
                  <a:pt x="8433" y="42469"/>
                </a:lnTo>
                <a:lnTo>
                  <a:pt x="0" y="95418"/>
                </a:lnTo>
                <a:lnTo>
                  <a:pt x="8433" y="148368"/>
                </a:lnTo>
                <a:lnTo>
                  <a:pt x="33735" y="190836"/>
                </a:lnTo>
                <a:lnTo>
                  <a:pt x="1769594" y="190836"/>
                </a:lnTo>
                <a:lnTo>
                  <a:pt x="1794895" y="148368"/>
                </a:lnTo>
                <a:lnTo>
                  <a:pt x="1803329" y="95418"/>
                </a:lnTo>
                <a:lnTo>
                  <a:pt x="1794895" y="42469"/>
                </a:lnTo>
                <a:lnTo>
                  <a:pt x="1769594" y="0"/>
                </a:lnTo>
                <a:close/>
              </a:path>
            </a:pathLst>
          </a:custGeom>
          <a:solidFill>
            <a:srgbClr val="FFD100">
              <a:alpha val="39999"/>
            </a:srgbClr>
          </a:solidFill>
        </p:spPr>
        <p:txBody>
          <a:bodyPr wrap="square" lIns="0" tIns="0" rIns="0" bIns="0" rtlCol="0"/>
          <a:lstStyle/>
          <a:p>
            <a:endParaRPr/>
          </a:p>
        </p:txBody>
      </p:sp>
      <p:sp>
        <p:nvSpPr>
          <p:cNvPr id="4" name="object 4"/>
          <p:cNvSpPr/>
          <p:nvPr/>
        </p:nvSpPr>
        <p:spPr>
          <a:xfrm>
            <a:off x="0" y="1280160"/>
            <a:ext cx="533400" cy="228600"/>
          </a:xfrm>
          <a:custGeom>
            <a:avLst/>
            <a:gdLst/>
            <a:ahLst/>
            <a:cxnLst/>
            <a:rect l="l" t="t" r="r" b="b"/>
            <a:pathLst>
              <a:path w="533400" h="228600">
                <a:moveTo>
                  <a:pt x="533400" y="0"/>
                </a:moveTo>
                <a:lnTo>
                  <a:pt x="0" y="0"/>
                </a:lnTo>
                <a:lnTo>
                  <a:pt x="0" y="228600"/>
                </a:lnTo>
                <a:lnTo>
                  <a:pt x="533400" y="228600"/>
                </a:lnTo>
                <a:lnTo>
                  <a:pt x="533400" y="0"/>
                </a:lnTo>
                <a:close/>
              </a:path>
            </a:pathLst>
          </a:custGeom>
          <a:solidFill>
            <a:srgbClr val="CC8E5F"/>
          </a:solidFill>
        </p:spPr>
        <p:txBody>
          <a:bodyPr wrap="square" lIns="0" tIns="0" rIns="0" bIns="0" rtlCol="0"/>
          <a:lstStyle/>
          <a:p>
            <a:endParaRPr/>
          </a:p>
        </p:txBody>
      </p:sp>
      <p:sp>
        <p:nvSpPr>
          <p:cNvPr id="5" name="object 5"/>
          <p:cNvSpPr/>
          <p:nvPr/>
        </p:nvSpPr>
        <p:spPr>
          <a:xfrm>
            <a:off x="590550" y="1280160"/>
            <a:ext cx="8553450" cy="228600"/>
          </a:xfrm>
          <a:custGeom>
            <a:avLst/>
            <a:gdLst/>
            <a:ahLst/>
            <a:cxnLst/>
            <a:rect l="l" t="t" r="r" b="b"/>
            <a:pathLst>
              <a:path w="8553450" h="228600">
                <a:moveTo>
                  <a:pt x="8553450" y="0"/>
                </a:moveTo>
                <a:lnTo>
                  <a:pt x="0" y="0"/>
                </a:lnTo>
                <a:lnTo>
                  <a:pt x="0" y="228600"/>
                </a:lnTo>
                <a:lnTo>
                  <a:pt x="8553450" y="228600"/>
                </a:lnTo>
                <a:lnTo>
                  <a:pt x="8553450" y="0"/>
                </a:lnTo>
                <a:close/>
              </a:path>
            </a:pathLst>
          </a:custGeom>
          <a:solidFill>
            <a:srgbClr val="7C95AC"/>
          </a:solidFill>
        </p:spPr>
        <p:txBody>
          <a:bodyPr wrap="square" lIns="0" tIns="0" rIns="0" bIns="0" rtlCol="0"/>
          <a:lstStyle/>
          <a:p>
            <a:endParaRPr/>
          </a:p>
        </p:txBody>
      </p:sp>
      <p:sp>
        <p:nvSpPr>
          <p:cNvPr id="6" name="object 6"/>
          <p:cNvSpPr txBox="1">
            <a:spLocks noGrp="1"/>
          </p:cNvSpPr>
          <p:nvPr>
            <p:ph type="title"/>
          </p:nvPr>
        </p:nvSpPr>
        <p:spPr>
          <a:xfrm>
            <a:off x="691641" y="329438"/>
            <a:ext cx="7939405" cy="695960"/>
          </a:xfrm>
          <a:prstGeom prst="rect">
            <a:avLst/>
          </a:prstGeom>
        </p:spPr>
        <p:txBody>
          <a:bodyPr vert="horz" wrap="square" lIns="0" tIns="12065" rIns="0" bIns="0" rtlCol="0">
            <a:spAutoFit/>
          </a:bodyPr>
          <a:lstStyle/>
          <a:p>
            <a:pPr marL="12700">
              <a:lnSpc>
                <a:spcPct val="100000"/>
              </a:lnSpc>
              <a:spcBef>
                <a:spcPts val="95"/>
              </a:spcBef>
            </a:pPr>
            <a:r>
              <a:rPr spc="-195" dirty="0"/>
              <a:t>Step</a:t>
            </a:r>
            <a:r>
              <a:rPr spc="-500" dirty="0"/>
              <a:t> </a:t>
            </a:r>
            <a:r>
              <a:rPr spc="-75" dirty="0"/>
              <a:t>2:</a:t>
            </a:r>
            <a:r>
              <a:rPr spc="-275" dirty="0"/>
              <a:t> </a:t>
            </a:r>
            <a:r>
              <a:rPr spc="-240" dirty="0"/>
              <a:t>Understand</a:t>
            </a:r>
            <a:r>
              <a:rPr spc="-525" dirty="0"/>
              <a:t> </a:t>
            </a:r>
            <a:r>
              <a:rPr spc="-180" dirty="0"/>
              <a:t>the</a:t>
            </a:r>
            <a:r>
              <a:rPr spc="-535" dirty="0"/>
              <a:t> </a:t>
            </a:r>
            <a:r>
              <a:rPr spc="-310" dirty="0"/>
              <a:t>Root</a:t>
            </a:r>
            <a:r>
              <a:rPr spc="-500" dirty="0"/>
              <a:t> </a:t>
            </a:r>
            <a:r>
              <a:rPr spc="-385" dirty="0"/>
              <a:t>Causes</a:t>
            </a:r>
          </a:p>
        </p:txBody>
      </p:sp>
      <p:sp>
        <p:nvSpPr>
          <p:cNvPr id="7" name="object 7"/>
          <p:cNvSpPr txBox="1"/>
          <p:nvPr/>
        </p:nvSpPr>
        <p:spPr>
          <a:xfrm>
            <a:off x="172465" y="1261364"/>
            <a:ext cx="8325484" cy="2857321"/>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FFFF"/>
                </a:solidFill>
                <a:latin typeface="Arial"/>
                <a:cs typeface="Arial"/>
              </a:rPr>
              <a:t>20</a:t>
            </a:r>
            <a:endParaRPr sz="1200" dirty="0">
              <a:latin typeface="Arial"/>
              <a:cs typeface="Arial"/>
            </a:endParaRPr>
          </a:p>
          <a:p>
            <a:pPr>
              <a:lnSpc>
                <a:spcPct val="100000"/>
              </a:lnSpc>
              <a:spcBef>
                <a:spcPts val="35"/>
              </a:spcBef>
            </a:pPr>
            <a:endParaRPr sz="1250" dirty="0">
              <a:latin typeface="Arial"/>
              <a:cs typeface="Arial"/>
            </a:endParaRPr>
          </a:p>
          <a:p>
            <a:pPr marL="851535" marR="5080" indent="-320040">
              <a:lnSpc>
                <a:spcPct val="83300"/>
              </a:lnSpc>
              <a:buClr>
                <a:srgbClr val="CC8E5F"/>
              </a:buClr>
              <a:buSzPct val="59375"/>
              <a:buFont typeface="Wingdings"/>
              <a:buChar char=""/>
              <a:tabLst>
                <a:tab pos="851535" algn="l"/>
                <a:tab pos="852169" algn="l"/>
                <a:tab pos="1589405" algn="l"/>
                <a:tab pos="4096385" algn="l"/>
                <a:tab pos="4546600" algn="l"/>
                <a:tab pos="5266055" algn="l"/>
                <a:tab pos="7185025" algn="l"/>
              </a:tabLst>
            </a:pPr>
            <a:r>
              <a:rPr sz="1600" spc="5" dirty="0">
                <a:latin typeface="Arial"/>
                <a:cs typeface="Arial"/>
              </a:rPr>
              <a:t>OK,  so  </a:t>
            </a:r>
            <a:r>
              <a:rPr sz="1600" dirty="0">
                <a:latin typeface="Arial"/>
                <a:cs typeface="Arial"/>
              </a:rPr>
              <a:t>how  do</a:t>
            </a:r>
            <a:r>
              <a:rPr sz="1600" spc="35" dirty="0">
                <a:latin typeface="Arial"/>
                <a:cs typeface="Arial"/>
              </a:rPr>
              <a:t> </a:t>
            </a:r>
            <a:r>
              <a:rPr sz="1600" spc="5" dirty="0">
                <a:latin typeface="Arial"/>
                <a:cs typeface="Arial"/>
              </a:rPr>
              <a:t>you </a:t>
            </a:r>
            <a:r>
              <a:rPr sz="1600" spc="30" dirty="0">
                <a:latin typeface="Arial"/>
                <a:cs typeface="Arial"/>
              </a:rPr>
              <a:t> </a:t>
            </a:r>
            <a:r>
              <a:rPr sz="1600" spc="5" dirty="0">
                <a:latin typeface="Arial"/>
                <a:cs typeface="Arial"/>
              </a:rPr>
              <a:t>determine	</a:t>
            </a:r>
            <a:r>
              <a:rPr sz="1600" dirty="0">
                <a:latin typeface="Arial"/>
                <a:cs typeface="Arial"/>
              </a:rPr>
              <a:t>the	</a:t>
            </a:r>
            <a:r>
              <a:rPr sz="1600" spc="5" dirty="0">
                <a:latin typeface="Arial"/>
                <a:cs typeface="Arial"/>
              </a:rPr>
              <a:t>root	causes?</a:t>
            </a:r>
            <a:r>
              <a:rPr sz="1600" spc="-30" dirty="0">
                <a:latin typeface="Arial"/>
                <a:cs typeface="Arial"/>
              </a:rPr>
              <a:t> </a:t>
            </a:r>
            <a:r>
              <a:rPr sz="1600" dirty="0">
                <a:latin typeface="Arial"/>
                <a:cs typeface="Arial"/>
              </a:rPr>
              <a:t>In </a:t>
            </a:r>
            <a:r>
              <a:rPr sz="1600" spc="50" dirty="0">
                <a:latin typeface="Arial"/>
                <a:cs typeface="Arial"/>
              </a:rPr>
              <a:t> </a:t>
            </a:r>
            <a:r>
              <a:rPr sz="1600" dirty="0">
                <a:latin typeface="Arial"/>
                <a:cs typeface="Arial"/>
              </a:rPr>
              <a:t>many	</a:t>
            </a:r>
            <a:r>
              <a:rPr sz="1600" spc="5" dirty="0">
                <a:latin typeface="Arial"/>
                <a:cs typeface="Arial"/>
              </a:rPr>
              <a:t>cases, it's </a:t>
            </a:r>
            <a:r>
              <a:rPr sz="1600" dirty="0">
                <a:latin typeface="Arial"/>
                <a:cs typeface="Arial"/>
              </a:rPr>
              <a:t>a  </a:t>
            </a:r>
            <a:r>
              <a:rPr sz="1600" spc="5" dirty="0">
                <a:latin typeface="Arial"/>
                <a:cs typeface="Arial"/>
              </a:rPr>
              <a:t>simple	matter </a:t>
            </a:r>
            <a:r>
              <a:rPr sz="1600" dirty="0">
                <a:latin typeface="Arial"/>
                <a:cs typeface="Arial"/>
              </a:rPr>
              <a:t>of </a:t>
            </a:r>
            <a:r>
              <a:rPr sz="1600" b="1" i="1" spc="5" dirty="0">
                <a:latin typeface="Arial"/>
                <a:cs typeface="Arial"/>
              </a:rPr>
              <a:t>asking </a:t>
            </a:r>
            <a:r>
              <a:rPr sz="1600" b="1" i="1" dirty="0">
                <a:latin typeface="Arial"/>
                <a:cs typeface="Arial"/>
              </a:rPr>
              <a:t>the </a:t>
            </a:r>
            <a:r>
              <a:rPr sz="1600" b="1" i="1" spc="5" dirty="0">
                <a:latin typeface="Arial"/>
                <a:cs typeface="Arial"/>
              </a:rPr>
              <a:t>people </a:t>
            </a:r>
            <a:r>
              <a:rPr sz="1600" spc="5" dirty="0">
                <a:latin typeface="Arial"/>
                <a:cs typeface="Arial"/>
              </a:rPr>
              <a:t>directly involved what they </a:t>
            </a:r>
            <a:r>
              <a:rPr sz="1600" dirty="0">
                <a:latin typeface="Arial"/>
                <a:cs typeface="Arial"/>
              </a:rPr>
              <a:t>think the </a:t>
            </a:r>
            <a:r>
              <a:rPr sz="1600" spc="5" dirty="0">
                <a:latin typeface="Arial"/>
                <a:cs typeface="Arial"/>
              </a:rPr>
              <a:t>root  cause</a:t>
            </a:r>
            <a:r>
              <a:rPr sz="1600" spc="-5" dirty="0">
                <a:latin typeface="Arial"/>
                <a:cs typeface="Arial"/>
              </a:rPr>
              <a:t> </a:t>
            </a:r>
            <a:r>
              <a:rPr sz="1600" spc="5" dirty="0">
                <a:latin typeface="Arial"/>
                <a:cs typeface="Arial"/>
              </a:rPr>
              <a:t>is.</a:t>
            </a:r>
            <a:endParaRPr sz="1600" dirty="0">
              <a:latin typeface="Arial"/>
              <a:cs typeface="Arial"/>
            </a:endParaRPr>
          </a:p>
          <a:p>
            <a:pPr>
              <a:lnSpc>
                <a:spcPct val="100000"/>
              </a:lnSpc>
              <a:buClr>
                <a:srgbClr val="CC8E5F"/>
              </a:buClr>
              <a:buFont typeface="Wingdings"/>
              <a:buChar char=""/>
            </a:pPr>
            <a:endParaRPr sz="1800" dirty="0">
              <a:latin typeface="Arial"/>
              <a:cs typeface="Arial"/>
            </a:endParaRPr>
          </a:p>
          <a:p>
            <a:pPr marL="851535" marR="652145" indent="-320040">
              <a:lnSpc>
                <a:spcPct val="83300"/>
              </a:lnSpc>
              <a:spcBef>
                <a:spcPts val="1070"/>
              </a:spcBef>
              <a:buClr>
                <a:srgbClr val="CC8E5F"/>
              </a:buClr>
              <a:buSzPct val="59375"/>
              <a:buFont typeface="Wingdings"/>
              <a:buChar char=""/>
              <a:tabLst>
                <a:tab pos="851535" algn="l"/>
                <a:tab pos="852169" algn="l"/>
                <a:tab pos="1111885" algn="l"/>
                <a:tab pos="3194685" algn="l"/>
                <a:tab pos="5374005" algn="l"/>
              </a:tabLst>
            </a:pPr>
            <a:r>
              <a:rPr sz="1600" spc="5" dirty="0">
                <a:latin typeface="Arial"/>
                <a:cs typeface="Arial"/>
              </a:rPr>
              <a:t>If	</a:t>
            </a:r>
            <a:r>
              <a:rPr sz="1600" dirty="0">
                <a:latin typeface="Arial"/>
                <a:cs typeface="Arial"/>
              </a:rPr>
              <a:t>the  </a:t>
            </a:r>
            <a:r>
              <a:rPr sz="1600" spc="5" dirty="0">
                <a:latin typeface="Arial"/>
                <a:cs typeface="Arial"/>
              </a:rPr>
              <a:t>problem</a:t>
            </a:r>
            <a:r>
              <a:rPr sz="1600" spc="80" dirty="0">
                <a:latin typeface="Arial"/>
                <a:cs typeface="Arial"/>
              </a:rPr>
              <a:t> </a:t>
            </a:r>
            <a:r>
              <a:rPr sz="1600" spc="5" dirty="0">
                <a:latin typeface="Arial"/>
                <a:cs typeface="Arial"/>
              </a:rPr>
              <a:t>is</a:t>
            </a:r>
            <a:r>
              <a:rPr sz="1600" spc="395" dirty="0">
                <a:latin typeface="Arial"/>
                <a:cs typeface="Arial"/>
              </a:rPr>
              <a:t> </a:t>
            </a:r>
            <a:r>
              <a:rPr sz="1600" spc="5" dirty="0">
                <a:latin typeface="Arial"/>
                <a:cs typeface="Arial"/>
              </a:rPr>
              <a:t>more	</a:t>
            </a:r>
            <a:r>
              <a:rPr sz="1600" spc="20" dirty="0" smtClean="0">
                <a:latin typeface="Arial"/>
                <a:cs typeface="Arial"/>
              </a:rPr>
              <a:t>serious</a:t>
            </a:r>
            <a:r>
              <a:rPr lang="en-US" sz="1600" spc="20" dirty="0" smtClean="0">
                <a:latin typeface="Arial"/>
                <a:cs typeface="Arial"/>
              </a:rPr>
              <a:t> </a:t>
            </a:r>
            <a:r>
              <a:rPr sz="1600" spc="20" dirty="0" smtClean="0">
                <a:latin typeface="Arial"/>
                <a:cs typeface="Arial"/>
              </a:rPr>
              <a:t>then </a:t>
            </a:r>
            <a:r>
              <a:rPr sz="1600" dirty="0">
                <a:latin typeface="Arial"/>
                <a:cs typeface="Arial"/>
              </a:rPr>
              <a:t>it</a:t>
            </a:r>
            <a:r>
              <a:rPr sz="1600" spc="250" dirty="0">
                <a:latin typeface="Arial"/>
                <a:cs typeface="Arial"/>
              </a:rPr>
              <a:t> </a:t>
            </a:r>
            <a:r>
              <a:rPr sz="1600" dirty="0">
                <a:latin typeface="Arial"/>
                <a:cs typeface="Arial"/>
              </a:rPr>
              <a:t>may</a:t>
            </a:r>
            <a:r>
              <a:rPr sz="1600" spc="370" dirty="0">
                <a:latin typeface="Arial"/>
                <a:cs typeface="Arial"/>
              </a:rPr>
              <a:t> </a:t>
            </a:r>
            <a:r>
              <a:rPr sz="1600" dirty="0">
                <a:latin typeface="Arial"/>
                <a:cs typeface="Arial"/>
              </a:rPr>
              <a:t>be	</a:t>
            </a:r>
            <a:r>
              <a:rPr sz="1600" spc="5" dirty="0">
                <a:latin typeface="Arial"/>
                <a:cs typeface="Arial"/>
              </a:rPr>
              <a:t>necessary to perform </a:t>
            </a:r>
            <a:r>
              <a:rPr sz="1600" dirty="0">
                <a:latin typeface="Arial"/>
                <a:cs typeface="Arial"/>
              </a:rPr>
              <a:t>a  </a:t>
            </a:r>
            <a:r>
              <a:rPr sz="1600" spc="5" dirty="0">
                <a:latin typeface="Arial"/>
                <a:cs typeface="Arial"/>
              </a:rPr>
              <a:t>detailed </a:t>
            </a:r>
            <a:r>
              <a:rPr sz="1600" b="1" i="1" spc="5" dirty="0">
                <a:latin typeface="Arial"/>
                <a:cs typeface="Arial"/>
              </a:rPr>
              <a:t>investigation </a:t>
            </a:r>
            <a:r>
              <a:rPr sz="1600" b="1" i="1" dirty="0">
                <a:latin typeface="Arial"/>
                <a:cs typeface="Arial"/>
              </a:rPr>
              <a:t>of each </a:t>
            </a:r>
            <a:r>
              <a:rPr sz="1600" b="1" i="1" spc="5" dirty="0">
                <a:latin typeface="Arial"/>
                <a:cs typeface="Arial"/>
              </a:rPr>
              <a:t>contributing </a:t>
            </a:r>
            <a:r>
              <a:rPr sz="1600" b="1" i="1" dirty="0">
                <a:latin typeface="Arial"/>
                <a:cs typeface="Arial"/>
              </a:rPr>
              <a:t>problem and </a:t>
            </a:r>
            <a:r>
              <a:rPr sz="1600" b="1" i="1" spc="5" dirty="0">
                <a:latin typeface="Arial"/>
                <a:cs typeface="Arial"/>
              </a:rPr>
              <a:t>to quantify </a:t>
            </a:r>
            <a:r>
              <a:rPr sz="1600" dirty="0">
                <a:latin typeface="Arial"/>
                <a:cs typeface="Arial"/>
              </a:rPr>
              <a:t>its  </a:t>
            </a:r>
            <a:r>
              <a:rPr sz="1600" spc="5" dirty="0">
                <a:latin typeface="Arial"/>
                <a:cs typeface="Arial"/>
              </a:rPr>
              <a:t>individual impact.</a:t>
            </a:r>
            <a:endParaRPr sz="1600" dirty="0">
              <a:latin typeface="Arial"/>
              <a:cs typeface="Arial"/>
            </a:endParaRPr>
          </a:p>
          <a:p>
            <a:pPr>
              <a:lnSpc>
                <a:spcPct val="100000"/>
              </a:lnSpc>
              <a:spcBef>
                <a:spcPts val="20"/>
              </a:spcBef>
              <a:buClr>
                <a:srgbClr val="CC8E5F"/>
              </a:buClr>
              <a:buFont typeface="Wingdings"/>
              <a:buChar char=""/>
            </a:pPr>
            <a:endParaRPr sz="2350" dirty="0">
              <a:latin typeface="Arial"/>
              <a:cs typeface="Arial"/>
            </a:endParaRPr>
          </a:p>
          <a:p>
            <a:pPr marL="851535" indent="-320675">
              <a:lnSpc>
                <a:spcPts val="1760"/>
              </a:lnSpc>
              <a:spcBef>
                <a:spcPts val="5"/>
              </a:spcBef>
              <a:buClr>
                <a:srgbClr val="CC8E5F"/>
              </a:buClr>
              <a:buSzPct val="59375"/>
              <a:buFont typeface="Wingdings"/>
              <a:buChar char=""/>
              <a:tabLst>
                <a:tab pos="851535" algn="l"/>
                <a:tab pos="852169" algn="l"/>
              </a:tabLst>
            </a:pPr>
            <a:r>
              <a:rPr sz="1600" dirty="0">
                <a:latin typeface="Arial"/>
                <a:cs typeface="Arial"/>
              </a:rPr>
              <a:t>This </a:t>
            </a:r>
            <a:r>
              <a:rPr sz="1600" spc="5" dirty="0">
                <a:latin typeface="Arial"/>
                <a:cs typeface="Arial"/>
              </a:rPr>
              <a:t>could vary from perhaps simple brainstorming </a:t>
            </a:r>
            <a:r>
              <a:rPr sz="1600" dirty="0">
                <a:latin typeface="Arial"/>
                <a:cs typeface="Arial"/>
              </a:rPr>
              <a:t>by </a:t>
            </a:r>
            <a:r>
              <a:rPr sz="1600" spc="5" dirty="0">
                <a:latin typeface="Arial"/>
                <a:cs typeface="Arial"/>
              </a:rPr>
              <a:t>participants </a:t>
            </a:r>
            <a:r>
              <a:rPr sz="1600" dirty="0">
                <a:latin typeface="Arial"/>
                <a:cs typeface="Arial"/>
              </a:rPr>
              <a:t>to a </a:t>
            </a:r>
            <a:r>
              <a:rPr sz="1600" spc="5" dirty="0">
                <a:latin typeface="Arial"/>
                <a:cs typeface="Arial"/>
              </a:rPr>
              <a:t>small</a:t>
            </a:r>
            <a:r>
              <a:rPr sz="1600" spc="100" dirty="0">
                <a:latin typeface="Arial"/>
                <a:cs typeface="Arial"/>
              </a:rPr>
              <a:t> </a:t>
            </a:r>
            <a:r>
              <a:rPr sz="1600" dirty="0">
                <a:latin typeface="Arial"/>
                <a:cs typeface="Arial"/>
              </a:rPr>
              <a:t>data</a:t>
            </a:r>
          </a:p>
          <a:p>
            <a:pPr marL="851535">
              <a:lnSpc>
                <a:spcPts val="1760"/>
              </a:lnSpc>
            </a:pPr>
            <a:r>
              <a:rPr sz="1600" spc="5" dirty="0">
                <a:latin typeface="Arial"/>
                <a:cs typeface="Arial"/>
              </a:rPr>
              <a:t>collection project </a:t>
            </a:r>
            <a:r>
              <a:rPr sz="1600" spc="-25" dirty="0">
                <a:latin typeface="Arial"/>
                <a:cs typeface="Arial"/>
              </a:rPr>
              <a:t>or, </a:t>
            </a:r>
            <a:r>
              <a:rPr sz="1600" spc="-5" dirty="0">
                <a:latin typeface="Arial"/>
                <a:cs typeface="Arial"/>
              </a:rPr>
              <a:t>potentially, </a:t>
            </a:r>
            <a:r>
              <a:rPr sz="1600" dirty="0">
                <a:latin typeface="Arial"/>
                <a:cs typeface="Arial"/>
              </a:rPr>
              <a:t>to a </a:t>
            </a:r>
            <a:r>
              <a:rPr sz="1600" spc="5" dirty="0">
                <a:latin typeface="Arial"/>
                <a:cs typeface="Arial"/>
              </a:rPr>
              <a:t>more detailed</a:t>
            </a:r>
            <a:r>
              <a:rPr sz="1600" spc="110" dirty="0">
                <a:latin typeface="Arial"/>
                <a:cs typeface="Arial"/>
              </a:rPr>
              <a:t> </a:t>
            </a:r>
            <a:r>
              <a:rPr sz="1600" spc="5" dirty="0">
                <a:latin typeface="Arial"/>
                <a:cs typeface="Arial"/>
              </a:rPr>
              <a:t>experiment.</a:t>
            </a:r>
            <a:endParaRPr sz="1600" dirty="0">
              <a:latin typeface="Arial"/>
              <a:cs typeface="Arial"/>
            </a:endParaRPr>
          </a:p>
        </p:txBody>
      </p:sp>
      <p:sp>
        <p:nvSpPr>
          <p:cNvPr id="8" name="object 8"/>
          <p:cNvSpPr/>
          <p:nvPr/>
        </p:nvSpPr>
        <p:spPr>
          <a:xfrm>
            <a:off x="1219200" y="4419600"/>
            <a:ext cx="6934200" cy="198729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641" y="329438"/>
            <a:ext cx="5901055" cy="695960"/>
          </a:xfrm>
          <a:prstGeom prst="rect">
            <a:avLst/>
          </a:prstGeom>
        </p:spPr>
        <p:txBody>
          <a:bodyPr vert="horz" wrap="square" lIns="0" tIns="12065" rIns="0" bIns="0" rtlCol="0">
            <a:spAutoFit/>
          </a:bodyPr>
          <a:lstStyle/>
          <a:p>
            <a:pPr marL="12700">
              <a:lnSpc>
                <a:spcPct val="100000"/>
              </a:lnSpc>
              <a:spcBef>
                <a:spcPts val="95"/>
              </a:spcBef>
            </a:pPr>
            <a:r>
              <a:rPr spc="-240" dirty="0">
                <a:solidFill>
                  <a:srgbClr val="1F1F21"/>
                </a:solidFill>
              </a:rPr>
              <a:t>Addressing</a:t>
            </a:r>
            <a:r>
              <a:rPr spc="-535" dirty="0">
                <a:solidFill>
                  <a:srgbClr val="1F1F21"/>
                </a:solidFill>
              </a:rPr>
              <a:t> </a:t>
            </a:r>
            <a:r>
              <a:rPr spc="-180" dirty="0">
                <a:solidFill>
                  <a:srgbClr val="1F1F21"/>
                </a:solidFill>
              </a:rPr>
              <a:t>the</a:t>
            </a:r>
            <a:r>
              <a:rPr spc="-525" dirty="0">
                <a:solidFill>
                  <a:srgbClr val="1F1F21"/>
                </a:solidFill>
              </a:rPr>
              <a:t> </a:t>
            </a:r>
            <a:r>
              <a:rPr spc="-310" dirty="0">
                <a:solidFill>
                  <a:srgbClr val="1F1F21"/>
                </a:solidFill>
              </a:rPr>
              <a:t>Root</a:t>
            </a:r>
            <a:r>
              <a:rPr spc="-810" dirty="0">
                <a:solidFill>
                  <a:srgbClr val="1F1F21"/>
                </a:solidFill>
              </a:rPr>
              <a:t> </a:t>
            </a:r>
            <a:r>
              <a:rPr spc="-330" dirty="0">
                <a:solidFill>
                  <a:srgbClr val="1F1F21"/>
                </a:solidFill>
              </a:rPr>
              <a:t>Cause</a:t>
            </a:r>
          </a:p>
        </p:txBody>
      </p:sp>
      <p:sp>
        <p:nvSpPr>
          <p:cNvPr id="3" name="object 3"/>
          <p:cNvSpPr txBox="1"/>
          <p:nvPr/>
        </p:nvSpPr>
        <p:spPr>
          <a:xfrm>
            <a:off x="172465" y="1261871"/>
            <a:ext cx="8543290" cy="2348865"/>
          </a:xfrm>
          <a:prstGeom prst="rect">
            <a:avLst/>
          </a:prstGeom>
        </p:spPr>
        <p:txBody>
          <a:bodyPr vert="horz" wrap="square" lIns="0" tIns="12700" rIns="0" bIns="0" rtlCol="0">
            <a:spAutoFit/>
          </a:bodyPr>
          <a:lstStyle/>
          <a:p>
            <a:pPr marL="12700">
              <a:lnSpc>
                <a:spcPct val="100000"/>
              </a:lnSpc>
              <a:spcBef>
                <a:spcPts val="100"/>
              </a:spcBef>
            </a:pPr>
            <a:r>
              <a:rPr sz="1200" b="1" spc="-25" dirty="0">
                <a:solidFill>
                  <a:srgbClr val="FFFFFF"/>
                </a:solidFill>
                <a:latin typeface="Arial"/>
                <a:cs typeface="Arial"/>
              </a:rPr>
              <a:t>21</a:t>
            </a:r>
            <a:endParaRPr sz="1200">
              <a:latin typeface="Arial"/>
              <a:cs typeface="Arial"/>
            </a:endParaRPr>
          </a:p>
          <a:p>
            <a:pPr>
              <a:lnSpc>
                <a:spcPct val="100000"/>
              </a:lnSpc>
              <a:spcBef>
                <a:spcPts val="45"/>
              </a:spcBef>
            </a:pPr>
            <a:endParaRPr sz="1150">
              <a:latin typeface="Arial"/>
              <a:cs typeface="Arial"/>
            </a:endParaRPr>
          </a:p>
          <a:p>
            <a:pPr marL="661670" indent="-287020">
              <a:lnSpc>
                <a:spcPct val="100000"/>
              </a:lnSpc>
              <a:buClr>
                <a:srgbClr val="CC8E5F"/>
              </a:buClr>
              <a:buSzPct val="59375"/>
              <a:buFont typeface="Wingdings"/>
              <a:buChar char=""/>
              <a:tabLst>
                <a:tab pos="661670" algn="l"/>
                <a:tab pos="662305" algn="l"/>
              </a:tabLst>
            </a:pPr>
            <a:r>
              <a:rPr sz="1600" spc="-55" dirty="0">
                <a:latin typeface="Arial"/>
                <a:cs typeface="Arial"/>
              </a:rPr>
              <a:t>We</a:t>
            </a:r>
            <a:r>
              <a:rPr sz="1600" spc="-145" dirty="0">
                <a:latin typeface="Arial"/>
                <a:cs typeface="Arial"/>
              </a:rPr>
              <a:t> </a:t>
            </a:r>
            <a:r>
              <a:rPr sz="1600" spc="-85" dirty="0">
                <a:latin typeface="Arial"/>
                <a:cs typeface="Arial"/>
              </a:rPr>
              <a:t>might</a:t>
            </a:r>
            <a:r>
              <a:rPr sz="1600" spc="-185" dirty="0">
                <a:latin typeface="Arial"/>
                <a:cs typeface="Arial"/>
              </a:rPr>
              <a:t> </a:t>
            </a:r>
            <a:r>
              <a:rPr sz="1600" spc="-55" dirty="0">
                <a:latin typeface="Arial"/>
                <a:cs typeface="Arial"/>
              </a:rPr>
              <a:t>like</a:t>
            </a:r>
            <a:r>
              <a:rPr sz="1600" spc="-140" dirty="0">
                <a:latin typeface="Arial"/>
                <a:cs typeface="Arial"/>
              </a:rPr>
              <a:t> </a:t>
            </a:r>
            <a:r>
              <a:rPr sz="1600" spc="-30" dirty="0">
                <a:latin typeface="Arial"/>
                <a:cs typeface="Arial"/>
              </a:rPr>
              <a:t>to</a:t>
            </a:r>
            <a:r>
              <a:rPr sz="1600" spc="-105" dirty="0">
                <a:latin typeface="Arial"/>
                <a:cs typeface="Arial"/>
              </a:rPr>
              <a:t> </a:t>
            </a:r>
            <a:r>
              <a:rPr sz="1600" spc="5" dirty="0">
                <a:latin typeface="Arial"/>
                <a:cs typeface="Arial"/>
              </a:rPr>
              <a:t>fix</a:t>
            </a:r>
            <a:r>
              <a:rPr sz="1600" spc="50" dirty="0">
                <a:latin typeface="Arial"/>
                <a:cs typeface="Arial"/>
              </a:rPr>
              <a:t> </a:t>
            </a:r>
            <a:r>
              <a:rPr sz="1600" spc="-15" dirty="0">
                <a:latin typeface="Arial"/>
                <a:cs typeface="Arial"/>
              </a:rPr>
              <a:t>all</a:t>
            </a:r>
            <a:r>
              <a:rPr sz="1600" spc="-30" dirty="0">
                <a:latin typeface="Arial"/>
                <a:cs typeface="Arial"/>
              </a:rPr>
              <a:t> </a:t>
            </a:r>
            <a:r>
              <a:rPr sz="1600" dirty="0">
                <a:latin typeface="Arial"/>
                <a:cs typeface="Arial"/>
              </a:rPr>
              <a:t>of </a:t>
            </a:r>
            <a:r>
              <a:rPr sz="1600" spc="-70" dirty="0">
                <a:latin typeface="Arial"/>
                <a:cs typeface="Arial"/>
              </a:rPr>
              <a:t>the</a:t>
            </a:r>
            <a:r>
              <a:rPr sz="1600" spc="-185" dirty="0">
                <a:latin typeface="Arial"/>
                <a:cs typeface="Arial"/>
              </a:rPr>
              <a:t> </a:t>
            </a:r>
            <a:r>
              <a:rPr sz="1600" spc="-50" dirty="0">
                <a:latin typeface="Arial"/>
                <a:cs typeface="Arial"/>
              </a:rPr>
              <a:t>root</a:t>
            </a:r>
            <a:r>
              <a:rPr sz="1600" spc="-114" dirty="0">
                <a:latin typeface="Arial"/>
                <a:cs typeface="Arial"/>
              </a:rPr>
              <a:t> </a:t>
            </a:r>
            <a:r>
              <a:rPr sz="1600" spc="-120" dirty="0">
                <a:latin typeface="Arial"/>
                <a:cs typeface="Arial"/>
              </a:rPr>
              <a:t>causeson</a:t>
            </a:r>
            <a:r>
              <a:rPr sz="1600" spc="-285" dirty="0">
                <a:latin typeface="Arial"/>
                <a:cs typeface="Arial"/>
              </a:rPr>
              <a:t> </a:t>
            </a:r>
            <a:r>
              <a:rPr sz="1600" spc="-70" dirty="0">
                <a:latin typeface="Arial"/>
                <a:cs typeface="Arial"/>
              </a:rPr>
              <a:t>the</a:t>
            </a:r>
            <a:r>
              <a:rPr sz="1600" spc="-185" dirty="0">
                <a:latin typeface="Arial"/>
                <a:cs typeface="Arial"/>
              </a:rPr>
              <a:t> </a:t>
            </a:r>
            <a:r>
              <a:rPr sz="1600" spc="-85" dirty="0">
                <a:latin typeface="Arial"/>
                <a:cs typeface="Arial"/>
              </a:rPr>
              <a:t>"bones"</a:t>
            </a:r>
            <a:r>
              <a:rPr sz="1600" spc="-200" dirty="0">
                <a:latin typeface="Arial"/>
                <a:cs typeface="Arial"/>
              </a:rPr>
              <a:t> </a:t>
            </a:r>
            <a:r>
              <a:rPr sz="1600" dirty="0">
                <a:latin typeface="Arial"/>
                <a:cs typeface="Arial"/>
              </a:rPr>
              <a:t>of</a:t>
            </a:r>
            <a:r>
              <a:rPr sz="1600" spc="5" dirty="0">
                <a:latin typeface="Arial"/>
                <a:cs typeface="Arial"/>
              </a:rPr>
              <a:t> </a:t>
            </a:r>
            <a:r>
              <a:rPr sz="1600" spc="-70" dirty="0">
                <a:latin typeface="Arial"/>
                <a:cs typeface="Arial"/>
              </a:rPr>
              <a:t>the</a:t>
            </a:r>
            <a:r>
              <a:rPr sz="1600" spc="60" dirty="0">
                <a:latin typeface="Arial"/>
                <a:cs typeface="Arial"/>
              </a:rPr>
              <a:t> </a:t>
            </a:r>
            <a:r>
              <a:rPr sz="1600" spc="-60" dirty="0">
                <a:latin typeface="Arial"/>
                <a:cs typeface="Arial"/>
              </a:rPr>
              <a:t>diagram.</a:t>
            </a:r>
            <a:endParaRPr sz="1600">
              <a:latin typeface="Arial"/>
              <a:cs typeface="Arial"/>
            </a:endParaRPr>
          </a:p>
          <a:p>
            <a:pPr>
              <a:lnSpc>
                <a:spcPct val="100000"/>
              </a:lnSpc>
              <a:spcBef>
                <a:spcPts val="25"/>
              </a:spcBef>
              <a:buClr>
                <a:srgbClr val="CC8E5F"/>
              </a:buClr>
              <a:buFont typeface="Wingdings"/>
              <a:buChar char=""/>
            </a:pPr>
            <a:endParaRPr sz="1700">
              <a:latin typeface="Arial"/>
              <a:cs typeface="Arial"/>
            </a:endParaRPr>
          </a:p>
          <a:p>
            <a:pPr marL="661670" marR="34925" indent="-287020" algn="just">
              <a:lnSpc>
                <a:spcPct val="100000"/>
              </a:lnSpc>
              <a:buClr>
                <a:srgbClr val="CC8E5F"/>
              </a:buClr>
              <a:buSzPct val="59375"/>
              <a:buFont typeface="Wingdings"/>
              <a:buChar char=""/>
              <a:tabLst>
                <a:tab pos="662305" algn="l"/>
              </a:tabLst>
            </a:pPr>
            <a:r>
              <a:rPr sz="1600" spc="-110" dirty="0">
                <a:latin typeface="Arial"/>
                <a:cs typeface="Arial"/>
              </a:rPr>
              <a:t>But </a:t>
            </a:r>
            <a:r>
              <a:rPr sz="1600" spc="-10" dirty="0">
                <a:latin typeface="Arial"/>
                <a:cs typeface="Arial"/>
              </a:rPr>
              <a:t>data </a:t>
            </a:r>
            <a:r>
              <a:rPr sz="1600" spc="-160" dirty="0">
                <a:latin typeface="Arial"/>
                <a:cs typeface="Arial"/>
              </a:rPr>
              <a:t>shows </a:t>
            </a:r>
            <a:r>
              <a:rPr sz="1600" spc="-50" dirty="0">
                <a:latin typeface="Arial"/>
                <a:cs typeface="Arial"/>
              </a:rPr>
              <a:t>that </a:t>
            </a:r>
            <a:r>
              <a:rPr sz="1600" dirty="0">
                <a:latin typeface="Arial"/>
                <a:cs typeface="Arial"/>
              </a:rPr>
              <a:t>a </a:t>
            </a:r>
            <a:r>
              <a:rPr sz="1600" spc="-110" dirty="0">
                <a:latin typeface="Arial"/>
                <a:cs typeface="Arial"/>
              </a:rPr>
              <a:t>number </a:t>
            </a:r>
            <a:r>
              <a:rPr sz="1600" dirty="0">
                <a:latin typeface="Arial"/>
                <a:cs typeface="Arial"/>
              </a:rPr>
              <a:t>of </a:t>
            </a:r>
            <a:r>
              <a:rPr sz="1600" spc="-50" dirty="0">
                <a:latin typeface="Arial"/>
                <a:cs typeface="Arial"/>
              </a:rPr>
              <a:t>root </a:t>
            </a:r>
            <a:r>
              <a:rPr sz="1600" spc="-145" dirty="0">
                <a:latin typeface="Arial"/>
                <a:cs typeface="Arial"/>
              </a:rPr>
              <a:t>causes </a:t>
            </a:r>
            <a:r>
              <a:rPr sz="1600" spc="-30" dirty="0">
                <a:latin typeface="Arial"/>
                <a:cs typeface="Arial"/>
              </a:rPr>
              <a:t>are </a:t>
            </a:r>
            <a:r>
              <a:rPr sz="1600" spc="-80" dirty="0">
                <a:latin typeface="Arial"/>
                <a:cs typeface="Arial"/>
              </a:rPr>
              <a:t>simply </a:t>
            </a:r>
            <a:r>
              <a:rPr sz="1600" spc="-70" dirty="0">
                <a:latin typeface="Arial"/>
                <a:cs typeface="Arial"/>
              </a:rPr>
              <a:t>not worth </a:t>
            </a:r>
            <a:r>
              <a:rPr sz="1600" spc="-40" dirty="0">
                <a:latin typeface="Arial"/>
                <a:cs typeface="Arial"/>
              </a:rPr>
              <a:t>fixing, </a:t>
            </a:r>
            <a:r>
              <a:rPr sz="1600" spc="-75" dirty="0">
                <a:latin typeface="Arial"/>
                <a:cs typeface="Arial"/>
              </a:rPr>
              <a:t>as </a:t>
            </a:r>
            <a:r>
              <a:rPr sz="1600" spc="-70" dirty="0">
                <a:latin typeface="Arial"/>
                <a:cs typeface="Arial"/>
              </a:rPr>
              <a:t>the </a:t>
            </a:r>
            <a:r>
              <a:rPr sz="1600" spc="-105" dirty="0">
                <a:latin typeface="Arial"/>
                <a:cs typeface="Arial"/>
              </a:rPr>
              <a:t>cost </a:t>
            </a:r>
            <a:r>
              <a:rPr sz="1600" spc="-5" dirty="0">
                <a:latin typeface="Arial"/>
                <a:cs typeface="Arial"/>
              </a:rPr>
              <a:t>of </a:t>
            </a:r>
            <a:r>
              <a:rPr sz="1600" spc="-70" dirty="0">
                <a:latin typeface="Arial"/>
                <a:cs typeface="Arial"/>
              </a:rPr>
              <a:t>the </a:t>
            </a:r>
            <a:r>
              <a:rPr sz="1600" spc="15" dirty="0">
                <a:latin typeface="Arial"/>
                <a:cs typeface="Arial"/>
              </a:rPr>
              <a:t>fix  </a:t>
            </a:r>
            <a:r>
              <a:rPr sz="1600" spc="-105" dirty="0">
                <a:latin typeface="Arial"/>
                <a:cs typeface="Arial"/>
              </a:rPr>
              <a:t>exceeds</a:t>
            </a:r>
            <a:r>
              <a:rPr sz="1600" spc="-250" dirty="0">
                <a:latin typeface="Arial"/>
                <a:cs typeface="Arial"/>
              </a:rPr>
              <a:t> </a:t>
            </a:r>
            <a:r>
              <a:rPr sz="1600" spc="-70" dirty="0">
                <a:latin typeface="Arial"/>
                <a:cs typeface="Arial"/>
              </a:rPr>
              <a:t>the</a:t>
            </a:r>
            <a:r>
              <a:rPr sz="1600" spc="-190" dirty="0">
                <a:latin typeface="Arial"/>
                <a:cs typeface="Arial"/>
              </a:rPr>
              <a:t> </a:t>
            </a:r>
            <a:r>
              <a:rPr sz="1600" spc="-105" dirty="0">
                <a:latin typeface="Arial"/>
                <a:cs typeface="Arial"/>
              </a:rPr>
              <a:t>cost</a:t>
            </a:r>
            <a:r>
              <a:rPr sz="1600" spc="-285" dirty="0">
                <a:latin typeface="Arial"/>
                <a:cs typeface="Arial"/>
              </a:rPr>
              <a:t> </a:t>
            </a:r>
            <a:r>
              <a:rPr sz="1600" spc="-5" dirty="0">
                <a:latin typeface="Arial"/>
                <a:cs typeface="Arial"/>
              </a:rPr>
              <a:t>of</a:t>
            </a:r>
            <a:r>
              <a:rPr sz="1600" spc="10" dirty="0">
                <a:latin typeface="Arial"/>
                <a:cs typeface="Arial"/>
              </a:rPr>
              <a:t> </a:t>
            </a:r>
            <a:r>
              <a:rPr sz="1600" spc="-65" dirty="0">
                <a:latin typeface="Arial"/>
                <a:cs typeface="Arial"/>
              </a:rPr>
              <a:t>theproblem.</a:t>
            </a:r>
            <a:endParaRPr sz="1600">
              <a:latin typeface="Arial"/>
              <a:cs typeface="Arial"/>
            </a:endParaRPr>
          </a:p>
          <a:p>
            <a:pPr>
              <a:lnSpc>
                <a:spcPct val="100000"/>
              </a:lnSpc>
              <a:spcBef>
                <a:spcPts val="25"/>
              </a:spcBef>
              <a:buClr>
                <a:srgbClr val="CC8E5F"/>
              </a:buClr>
              <a:buFont typeface="Wingdings"/>
              <a:buChar char=""/>
            </a:pPr>
            <a:endParaRPr sz="1700">
              <a:latin typeface="Arial"/>
              <a:cs typeface="Arial"/>
            </a:endParaRPr>
          </a:p>
          <a:p>
            <a:pPr marL="661670" marR="5080" indent="-287020" algn="just">
              <a:lnSpc>
                <a:spcPct val="100000"/>
              </a:lnSpc>
              <a:buClr>
                <a:srgbClr val="CC8E5F"/>
              </a:buClr>
              <a:buSzPct val="59375"/>
              <a:buFont typeface="Wingdings"/>
              <a:buChar char=""/>
              <a:tabLst>
                <a:tab pos="662305" algn="l"/>
              </a:tabLst>
            </a:pPr>
            <a:r>
              <a:rPr sz="1600" spc="-105" dirty="0">
                <a:latin typeface="Arial"/>
                <a:cs typeface="Arial"/>
              </a:rPr>
              <a:t>How </a:t>
            </a:r>
            <a:r>
              <a:rPr sz="1600" spc="-30" dirty="0">
                <a:latin typeface="Arial"/>
                <a:cs typeface="Arial"/>
              </a:rPr>
              <a:t>do </a:t>
            </a:r>
            <a:r>
              <a:rPr sz="1600" spc="-80" dirty="0">
                <a:latin typeface="Arial"/>
                <a:cs typeface="Arial"/>
              </a:rPr>
              <a:t>you </a:t>
            </a:r>
            <a:r>
              <a:rPr sz="1600" spc="-110" dirty="0">
                <a:latin typeface="Arial"/>
                <a:cs typeface="Arial"/>
              </a:rPr>
              <a:t>know </a:t>
            </a:r>
            <a:r>
              <a:rPr sz="1600" spc="-105" dirty="0">
                <a:latin typeface="Arial"/>
                <a:cs typeface="Arial"/>
              </a:rPr>
              <a:t>which </a:t>
            </a:r>
            <a:r>
              <a:rPr sz="1600" spc="-130" dirty="0">
                <a:latin typeface="Arial"/>
                <a:cs typeface="Arial"/>
              </a:rPr>
              <a:t>ones </a:t>
            </a:r>
            <a:r>
              <a:rPr sz="1600" spc="-30" dirty="0">
                <a:latin typeface="Arial"/>
                <a:cs typeface="Arial"/>
              </a:rPr>
              <a:t>to </a:t>
            </a:r>
            <a:r>
              <a:rPr sz="1600" spc="-45" dirty="0">
                <a:latin typeface="Arial"/>
                <a:cs typeface="Arial"/>
              </a:rPr>
              <a:t>fix? </a:t>
            </a:r>
            <a:r>
              <a:rPr sz="1600" spc="-190" dirty="0">
                <a:latin typeface="Arial"/>
                <a:cs typeface="Arial"/>
              </a:rPr>
              <a:t>You </a:t>
            </a:r>
            <a:r>
              <a:rPr sz="1600" spc="-140" dirty="0">
                <a:latin typeface="Arial"/>
                <a:cs typeface="Arial"/>
              </a:rPr>
              <a:t>must </a:t>
            </a:r>
            <a:r>
              <a:rPr sz="1600" spc="-75" dirty="0">
                <a:latin typeface="Arial"/>
                <a:cs typeface="Arial"/>
              </a:rPr>
              <a:t>determine </a:t>
            </a:r>
            <a:r>
              <a:rPr sz="1600" spc="-70" dirty="0">
                <a:latin typeface="Arial"/>
                <a:cs typeface="Arial"/>
              </a:rPr>
              <a:t>the </a:t>
            </a:r>
            <a:r>
              <a:rPr sz="1600" spc="-80" dirty="0">
                <a:latin typeface="Arial"/>
                <a:cs typeface="Arial"/>
              </a:rPr>
              <a:t>contribution, </a:t>
            </a:r>
            <a:r>
              <a:rPr sz="1600" spc="-5" dirty="0">
                <a:latin typeface="Arial"/>
                <a:cs typeface="Arial"/>
              </a:rPr>
              <a:t>of </a:t>
            </a:r>
            <a:r>
              <a:rPr sz="1600" spc="-85" dirty="0">
                <a:latin typeface="Arial"/>
                <a:cs typeface="Arial"/>
              </a:rPr>
              <a:t>each </a:t>
            </a:r>
            <a:r>
              <a:rPr sz="1600" spc="-50" dirty="0">
                <a:latin typeface="Arial"/>
                <a:cs typeface="Arial"/>
              </a:rPr>
              <a:t>root </a:t>
            </a:r>
            <a:r>
              <a:rPr sz="1600" spc="-125" dirty="0">
                <a:latin typeface="Arial"/>
                <a:cs typeface="Arial"/>
              </a:rPr>
              <a:t>cause. </a:t>
            </a:r>
            <a:r>
              <a:rPr sz="1600" spc="-135" dirty="0">
                <a:latin typeface="Arial"/>
                <a:cs typeface="Arial"/>
              </a:rPr>
              <a:t>The  </a:t>
            </a:r>
            <a:r>
              <a:rPr sz="1600" spc="-110" dirty="0">
                <a:latin typeface="Arial"/>
                <a:cs typeface="Arial"/>
              </a:rPr>
              <a:t>results </a:t>
            </a:r>
            <a:r>
              <a:rPr sz="1600" spc="-5" dirty="0">
                <a:latin typeface="Arial"/>
                <a:cs typeface="Arial"/>
              </a:rPr>
              <a:t>of </a:t>
            </a:r>
            <a:r>
              <a:rPr sz="1600" spc="-95" dirty="0">
                <a:latin typeface="Arial"/>
                <a:cs typeface="Arial"/>
              </a:rPr>
              <a:t>this </a:t>
            </a:r>
            <a:r>
              <a:rPr sz="1600" spc="-85" dirty="0">
                <a:latin typeface="Arial"/>
                <a:cs typeface="Arial"/>
              </a:rPr>
              <a:t>investigation </a:t>
            </a:r>
            <a:r>
              <a:rPr sz="1600" spc="-90" dirty="0">
                <a:latin typeface="Arial"/>
                <a:cs typeface="Arial"/>
              </a:rPr>
              <a:t>can </a:t>
            </a:r>
            <a:r>
              <a:rPr sz="1600" spc="-30" dirty="0">
                <a:latin typeface="Arial"/>
                <a:cs typeface="Arial"/>
              </a:rPr>
              <a:t>be </a:t>
            </a:r>
            <a:r>
              <a:rPr sz="1600" spc="-35" dirty="0">
                <a:latin typeface="Arial"/>
                <a:cs typeface="Arial"/>
              </a:rPr>
              <a:t>plotted </a:t>
            </a:r>
            <a:r>
              <a:rPr sz="1600" spc="-75" dirty="0">
                <a:latin typeface="Arial"/>
                <a:cs typeface="Arial"/>
              </a:rPr>
              <a:t>as </a:t>
            </a:r>
            <a:r>
              <a:rPr sz="1600" dirty="0">
                <a:latin typeface="Arial"/>
                <a:cs typeface="Arial"/>
              </a:rPr>
              <a:t>a </a:t>
            </a:r>
            <a:r>
              <a:rPr sz="1600" spc="-80" dirty="0">
                <a:latin typeface="Arial"/>
                <a:cs typeface="Arial"/>
              </a:rPr>
              <a:t>Pareto </a:t>
            </a:r>
            <a:r>
              <a:rPr sz="1600" spc="-55" dirty="0">
                <a:latin typeface="Arial"/>
                <a:cs typeface="Arial"/>
              </a:rPr>
              <a:t>chart </a:t>
            </a:r>
            <a:r>
              <a:rPr sz="1600" spc="-10" dirty="0">
                <a:latin typeface="Arial"/>
                <a:cs typeface="Arial"/>
              </a:rPr>
              <a:t>[3] </a:t>
            </a:r>
            <a:r>
              <a:rPr sz="1600" spc="-25" dirty="0">
                <a:latin typeface="Arial"/>
                <a:cs typeface="Arial"/>
              </a:rPr>
              <a:t>or </a:t>
            </a:r>
            <a:r>
              <a:rPr sz="1600" dirty="0">
                <a:latin typeface="Arial"/>
                <a:cs typeface="Arial"/>
              </a:rPr>
              <a:t>a </a:t>
            </a:r>
            <a:r>
              <a:rPr sz="1600" spc="-95" dirty="0">
                <a:latin typeface="Arial"/>
                <a:cs typeface="Arial"/>
              </a:rPr>
              <a:t>simple histogram </a:t>
            </a:r>
            <a:r>
              <a:rPr sz="1600" spc="-10" dirty="0">
                <a:latin typeface="Arial"/>
                <a:cs typeface="Arial"/>
              </a:rPr>
              <a:t>[4] </a:t>
            </a:r>
            <a:r>
              <a:rPr sz="1600" spc="-45" dirty="0">
                <a:latin typeface="Arial"/>
                <a:cs typeface="Arial"/>
              </a:rPr>
              <a:t>that  </a:t>
            </a:r>
            <a:r>
              <a:rPr sz="1600" spc="-75" dirty="0">
                <a:latin typeface="Arial"/>
                <a:cs typeface="Arial"/>
              </a:rPr>
              <a:t>visually</a:t>
            </a:r>
            <a:r>
              <a:rPr sz="1600" spc="-170" dirty="0">
                <a:latin typeface="Arial"/>
                <a:cs typeface="Arial"/>
              </a:rPr>
              <a:t> </a:t>
            </a:r>
            <a:r>
              <a:rPr sz="1600" spc="-110" dirty="0">
                <a:latin typeface="Arial"/>
                <a:cs typeface="Arial"/>
              </a:rPr>
              <a:t>exposes</a:t>
            </a:r>
            <a:r>
              <a:rPr sz="1600" spc="-265" dirty="0">
                <a:latin typeface="Arial"/>
                <a:cs typeface="Arial"/>
              </a:rPr>
              <a:t> </a:t>
            </a:r>
            <a:r>
              <a:rPr sz="1600" spc="-70" dirty="0">
                <a:latin typeface="Arial"/>
                <a:cs typeface="Arial"/>
              </a:rPr>
              <a:t>the</a:t>
            </a:r>
            <a:r>
              <a:rPr sz="1600" spc="-190" dirty="0">
                <a:latin typeface="Arial"/>
                <a:cs typeface="Arial"/>
              </a:rPr>
              <a:t> </a:t>
            </a:r>
            <a:r>
              <a:rPr sz="1600" spc="-25" dirty="0">
                <a:latin typeface="Arial"/>
                <a:cs typeface="Arial"/>
              </a:rPr>
              <a:t>real</a:t>
            </a:r>
            <a:r>
              <a:rPr sz="1600" spc="-5" dirty="0">
                <a:latin typeface="Arial"/>
                <a:cs typeface="Arial"/>
              </a:rPr>
              <a:t> </a:t>
            </a:r>
            <a:r>
              <a:rPr sz="1600" spc="-90" dirty="0">
                <a:latin typeface="Arial"/>
                <a:cs typeface="Arial"/>
              </a:rPr>
              <a:t>culprits.</a:t>
            </a:r>
            <a:endParaRPr sz="1600">
              <a:latin typeface="Arial"/>
              <a:cs typeface="Arial"/>
            </a:endParaRPr>
          </a:p>
        </p:txBody>
      </p:sp>
      <p:sp>
        <p:nvSpPr>
          <p:cNvPr id="4" name="object 4"/>
          <p:cNvSpPr txBox="1"/>
          <p:nvPr/>
        </p:nvSpPr>
        <p:spPr>
          <a:xfrm>
            <a:off x="3375659" y="6330696"/>
            <a:ext cx="2718435" cy="238760"/>
          </a:xfrm>
          <a:prstGeom prst="rect">
            <a:avLst/>
          </a:prstGeom>
        </p:spPr>
        <p:txBody>
          <a:bodyPr vert="horz" wrap="square" lIns="0" tIns="12065" rIns="0" bIns="0" rtlCol="0">
            <a:spAutoFit/>
          </a:bodyPr>
          <a:lstStyle/>
          <a:p>
            <a:pPr marL="12700">
              <a:lnSpc>
                <a:spcPct val="100000"/>
              </a:lnSpc>
              <a:spcBef>
                <a:spcPts val="95"/>
              </a:spcBef>
            </a:pPr>
            <a:r>
              <a:rPr sz="1400" b="1" spc="-90" dirty="0">
                <a:latin typeface="Arial"/>
                <a:cs typeface="Arial"/>
              </a:rPr>
              <a:t>Figure</a:t>
            </a:r>
            <a:r>
              <a:rPr sz="1400" b="1" spc="-229" dirty="0">
                <a:latin typeface="Arial"/>
                <a:cs typeface="Arial"/>
              </a:rPr>
              <a:t> </a:t>
            </a:r>
            <a:r>
              <a:rPr sz="1400" b="1" spc="-40" dirty="0">
                <a:latin typeface="Arial"/>
                <a:cs typeface="Arial"/>
              </a:rPr>
              <a:t>4:</a:t>
            </a:r>
            <a:r>
              <a:rPr sz="1400" b="1" spc="-165" dirty="0">
                <a:latin typeface="Arial"/>
                <a:cs typeface="Arial"/>
              </a:rPr>
              <a:t> </a:t>
            </a:r>
            <a:r>
              <a:rPr sz="1400" b="1" spc="-105" dirty="0">
                <a:latin typeface="Arial"/>
                <a:cs typeface="Arial"/>
              </a:rPr>
              <a:t>Pareto</a:t>
            </a:r>
            <a:r>
              <a:rPr sz="1400" b="1" spc="-250" dirty="0">
                <a:latin typeface="Arial"/>
                <a:cs typeface="Arial"/>
              </a:rPr>
              <a:t> </a:t>
            </a:r>
            <a:r>
              <a:rPr sz="1400" b="1" spc="-85" dirty="0">
                <a:latin typeface="Arial"/>
                <a:cs typeface="Arial"/>
              </a:rPr>
              <a:t>Chart</a:t>
            </a:r>
            <a:r>
              <a:rPr sz="1400" b="1" spc="-200" dirty="0">
                <a:latin typeface="Arial"/>
                <a:cs typeface="Arial"/>
              </a:rPr>
              <a:t> </a:t>
            </a:r>
            <a:r>
              <a:rPr sz="1400" b="1" spc="-40" dirty="0">
                <a:latin typeface="Arial"/>
                <a:cs typeface="Arial"/>
              </a:rPr>
              <a:t>of</a:t>
            </a:r>
            <a:r>
              <a:rPr sz="1400" b="1" spc="-165" dirty="0">
                <a:latin typeface="Arial"/>
                <a:cs typeface="Arial"/>
              </a:rPr>
              <a:t> </a:t>
            </a:r>
            <a:r>
              <a:rPr sz="1400" b="1" spc="-114" dirty="0">
                <a:latin typeface="Arial"/>
                <a:cs typeface="Arial"/>
              </a:rPr>
              <a:t>RootCauses</a:t>
            </a:r>
            <a:endParaRPr sz="1400">
              <a:latin typeface="Arial"/>
              <a:cs typeface="Arial"/>
            </a:endParaRPr>
          </a:p>
        </p:txBody>
      </p:sp>
      <p:sp>
        <p:nvSpPr>
          <p:cNvPr id="5" name="object 5"/>
          <p:cNvSpPr/>
          <p:nvPr/>
        </p:nvSpPr>
        <p:spPr>
          <a:xfrm>
            <a:off x="1905000" y="3965447"/>
            <a:ext cx="5356098" cy="230505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641" y="329438"/>
            <a:ext cx="5901055" cy="695960"/>
          </a:xfrm>
          <a:prstGeom prst="rect">
            <a:avLst/>
          </a:prstGeom>
        </p:spPr>
        <p:txBody>
          <a:bodyPr vert="horz" wrap="square" lIns="0" tIns="12065" rIns="0" bIns="0" rtlCol="0">
            <a:spAutoFit/>
          </a:bodyPr>
          <a:lstStyle/>
          <a:p>
            <a:pPr marL="12700">
              <a:lnSpc>
                <a:spcPct val="100000"/>
              </a:lnSpc>
              <a:spcBef>
                <a:spcPts val="95"/>
              </a:spcBef>
            </a:pPr>
            <a:r>
              <a:rPr spc="-240" dirty="0">
                <a:solidFill>
                  <a:srgbClr val="1F1F21"/>
                </a:solidFill>
              </a:rPr>
              <a:t>Addressing</a:t>
            </a:r>
            <a:r>
              <a:rPr spc="-535" dirty="0">
                <a:solidFill>
                  <a:srgbClr val="1F1F21"/>
                </a:solidFill>
              </a:rPr>
              <a:t> </a:t>
            </a:r>
            <a:r>
              <a:rPr spc="-180" dirty="0">
                <a:solidFill>
                  <a:srgbClr val="1F1F21"/>
                </a:solidFill>
              </a:rPr>
              <a:t>the</a:t>
            </a:r>
            <a:r>
              <a:rPr spc="-525" dirty="0">
                <a:solidFill>
                  <a:srgbClr val="1F1F21"/>
                </a:solidFill>
              </a:rPr>
              <a:t> </a:t>
            </a:r>
            <a:r>
              <a:rPr spc="-310" dirty="0">
                <a:solidFill>
                  <a:srgbClr val="1F1F21"/>
                </a:solidFill>
              </a:rPr>
              <a:t>Root</a:t>
            </a:r>
            <a:r>
              <a:rPr spc="-810" dirty="0">
                <a:solidFill>
                  <a:srgbClr val="1F1F21"/>
                </a:solidFill>
              </a:rPr>
              <a:t> </a:t>
            </a:r>
            <a:r>
              <a:rPr spc="-330" dirty="0">
                <a:solidFill>
                  <a:srgbClr val="1F1F21"/>
                </a:solidFill>
              </a:rPr>
              <a:t>Cause</a:t>
            </a:r>
          </a:p>
        </p:txBody>
      </p:sp>
      <p:sp>
        <p:nvSpPr>
          <p:cNvPr id="3" name="object 3"/>
          <p:cNvSpPr txBox="1"/>
          <p:nvPr/>
        </p:nvSpPr>
        <p:spPr>
          <a:xfrm>
            <a:off x="172465" y="1261871"/>
            <a:ext cx="189865" cy="208279"/>
          </a:xfrm>
          <a:prstGeom prst="rect">
            <a:avLst/>
          </a:prstGeom>
        </p:spPr>
        <p:txBody>
          <a:bodyPr vert="horz" wrap="square" lIns="0" tIns="12700" rIns="0" bIns="0" rtlCol="0">
            <a:spAutoFit/>
          </a:bodyPr>
          <a:lstStyle/>
          <a:p>
            <a:pPr marL="12700">
              <a:lnSpc>
                <a:spcPct val="100000"/>
              </a:lnSpc>
              <a:spcBef>
                <a:spcPts val="100"/>
              </a:spcBef>
            </a:pPr>
            <a:r>
              <a:rPr sz="1200" b="1" spc="-50" dirty="0">
                <a:solidFill>
                  <a:srgbClr val="FFFFFF"/>
                </a:solidFill>
                <a:latin typeface="Arial"/>
                <a:cs typeface="Arial"/>
              </a:rPr>
              <a:t>2</a:t>
            </a:r>
            <a:r>
              <a:rPr sz="1200" b="1" spc="-5" dirty="0">
                <a:solidFill>
                  <a:srgbClr val="FFFFFF"/>
                </a:solidFill>
                <a:latin typeface="Arial"/>
                <a:cs typeface="Arial"/>
              </a:rPr>
              <a:t>2</a:t>
            </a:r>
            <a:endParaRPr sz="1200">
              <a:latin typeface="Arial"/>
              <a:cs typeface="Arial"/>
            </a:endParaRPr>
          </a:p>
        </p:txBody>
      </p:sp>
      <p:sp>
        <p:nvSpPr>
          <p:cNvPr id="4" name="object 4"/>
          <p:cNvSpPr txBox="1"/>
          <p:nvPr/>
        </p:nvSpPr>
        <p:spPr>
          <a:xfrm>
            <a:off x="6669023" y="2020569"/>
            <a:ext cx="412115" cy="269875"/>
          </a:xfrm>
          <a:prstGeom prst="rect">
            <a:avLst/>
          </a:prstGeom>
        </p:spPr>
        <p:txBody>
          <a:bodyPr vert="horz" wrap="square" lIns="0" tIns="12700" rIns="0" bIns="0" rtlCol="0">
            <a:spAutoFit/>
          </a:bodyPr>
          <a:lstStyle/>
          <a:p>
            <a:pPr marL="12700">
              <a:lnSpc>
                <a:spcPct val="100000"/>
              </a:lnSpc>
              <a:spcBef>
                <a:spcPts val="100"/>
              </a:spcBef>
            </a:pPr>
            <a:r>
              <a:rPr sz="1600" spc="-165" dirty="0">
                <a:latin typeface="Arial"/>
                <a:cs typeface="Arial"/>
              </a:rPr>
              <a:t>w</a:t>
            </a:r>
            <a:r>
              <a:rPr sz="1600" spc="-145" dirty="0">
                <a:latin typeface="Arial"/>
                <a:cs typeface="Arial"/>
              </a:rPr>
              <a:t>h</a:t>
            </a:r>
            <a:r>
              <a:rPr sz="1600" spc="-25" dirty="0">
                <a:latin typeface="Arial"/>
                <a:cs typeface="Arial"/>
              </a:rPr>
              <a:t>at</a:t>
            </a:r>
            <a:endParaRPr sz="1600">
              <a:latin typeface="Arial"/>
              <a:cs typeface="Arial"/>
            </a:endParaRPr>
          </a:p>
        </p:txBody>
      </p:sp>
      <p:sp>
        <p:nvSpPr>
          <p:cNvPr id="5" name="object 5"/>
          <p:cNvSpPr txBox="1"/>
          <p:nvPr/>
        </p:nvSpPr>
        <p:spPr>
          <a:xfrm>
            <a:off x="7214616" y="2020569"/>
            <a:ext cx="1460500" cy="269875"/>
          </a:xfrm>
          <a:prstGeom prst="rect">
            <a:avLst/>
          </a:prstGeom>
        </p:spPr>
        <p:txBody>
          <a:bodyPr vert="horz" wrap="square" lIns="0" tIns="12700" rIns="0" bIns="0" rtlCol="0">
            <a:spAutoFit/>
          </a:bodyPr>
          <a:lstStyle/>
          <a:p>
            <a:pPr marL="12700">
              <a:lnSpc>
                <a:spcPct val="100000"/>
              </a:lnSpc>
              <a:spcBef>
                <a:spcPts val="100"/>
              </a:spcBef>
            </a:pPr>
            <a:r>
              <a:rPr sz="1600" spc="-65" dirty="0">
                <a:latin typeface="Arial"/>
                <a:cs typeface="Arial"/>
              </a:rPr>
              <a:t>specific </a:t>
            </a:r>
            <a:r>
              <a:rPr sz="1600" spc="-25" dirty="0">
                <a:latin typeface="Arial"/>
                <a:cs typeface="Arial"/>
              </a:rPr>
              <a:t>types</a:t>
            </a:r>
            <a:r>
              <a:rPr sz="1600" spc="80" dirty="0">
                <a:latin typeface="Arial"/>
                <a:cs typeface="Arial"/>
              </a:rPr>
              <a:t> </a:t>
            </a:r>
            <a:r>
              <a:rPr sz="1600" spc="-5" dirty="0">
                <a:latin typeface="Arial"/>
                <a:cs typeface="Arial"/>
              </a:rPr>
              <a:t>of</a:t>
            </a:r>
            <a:endParaRPr sz="1600">
              <a:latin typeface="Arial"/>
              <a:cs typeface="Arial"/>
            </a:endParaRPr>
          </a:p>
        </p:txBody>
      </p:sp>
      <p:sp>
        <p:nvSpPr>
          <p:cNvPr id="6" name="object 6"/>
          <p:cNvSpPr txBox="1"/>
          <p:nvPr/>
        </p:nvSpPr>
        <p:spPr>
          <a:xfrm>
            <a:off x="536194" y="1523999"/>
            <a:ext cx="6021070" cy="1012190"/>
          </a:xfrm>
          <a:prstGeom prst="rect">
            <a:avLst/>
          </a:prstGeom>
        </p:spPr>
        <p:txBody>
          <a:bodyPr vert="horz" wrap="square" lIns="0" tIns="12700" rIns="0" bIns="0" rtlCol="0">
            <a:spAutoFit/>
          </a:bodyPr>
          <a:lstStyle/>
          <a:p>
            <a:pPr marL="299085" indent="-287020">
              <a:lnSpc>
                <a:spcPct val="100000"/>
              </a:lnSpc>
              <a:spcBef>
                <a:spcPts val="100"/>
              </a:spcBef>
              <a:buClr>
                <a:srgbClr val="CC8E5F"/>
              </a:buClr>
              <a:buSzPct val="59375"/>
              <a:buFont typeface="Wingdings"/>
              <a:buChar char=""/>
              <a:tabLst>
                <a:tab pos="299085" algn="l"/>
                <a:tab pos="299720" algn="l"/>
              </a:tabLst>
            </a:pPr>
            <a:r>
              <a:rPr sz="1600" b="1" spc="-85" dirty="0">
                <a:latin typeface="Arial"/>
                <a:cs typeface="Arial"/>
              </a:rPr>
              <a:t>let's</a:t>
            </a:r>
            <a:r>
              <a:rPr sz="1600" b="1" spc="-185" dirty="0">
                <a:latin typeface="Arial"/>
                <a:cs typeface="Arial"/>
              </a:rPr>
              <a:t> </a:t>
            </a:r>
            <a:r>
              <a:rPr sz="1600" b="1" spc="-85" dirty="0">
                <a:latin typeface="Arial"/>
                <a:cs typeface="Arial"/>
              </a:rPr>
              <a:t>look</a:t>
            </a:r>
            <a:r>
              <a:rPr sz="1600" b="1" spc="-204" dirty="0">
                <a:latin typeface="Arial"/>
                <a:cs typeface="Arial"/>
              </a:rPr>
              <a:t> </a:t>
            </a:r>
            <a:r>
              <a:rPr sz="1600" b="1" spc="-40" dirty="0">
                <a:latin typeface="Arial"/>
                <a:cs typeface="Arial"/>
              </a:rPr>
              <a:t>at</a:t>
            </a:r>
            <a:r>
              <a:rPr sz="1600" b="1" spc="-125" dirty="0">
                <a:latin typeface="Arial"/>
                <a:cs typeface="Arial"/>
              </a:rPr>
              <a:t> </a:t>
            </a:r>
            <a:r>
              <a:rPr sz="1600" b="1" spc="-85" dirty="0">
                <a:latin typeface="Arial"/>
                <a:cs typeface="Arial"/>
              </a:rPr>
              <a:t>the</a:t>
            </a:r>
            <a:r>
              <a:rPr sz="1600" b="1" spc="-245" dirty="0">
                <a:latin typeface="Arial"/>
                <a:cs typeface="Arial"/>
              </a:rPr>
              <a:t> </a:t>
            </a:r>
            <a:r>
              <a:rPr sz="1600" b="1" spc="-110" dirty="0">
                <a:latin typeface="Arial"/>
                <a:cs typeface="Arial"/>
              </a:rPr>
              <a:t>problem</a:t>
            </a:r>
            <a:r>
              <a:rPr sz="1600" b="1" spc="-240" dirty="0">
                <a:latin typeface="Arial"/>
                <a:cs typeface="Arial"/>
              </a:rPr>
              <a:t> </a:t>
            </a:r>
            <a:r>
              <a:rPr sz="1600" b="1" spc="-90" dirty="0">
                <a:latin typeface="Arial"/>
                <a:cs typeface="Arial"/>
              </a:rPr>
              <a:t>analysis</a:t>
            </a:r>
            <a:r>
              <a:rPr sz="1600" b="1" spc="-175" dirty="0">
                <a:latin typeface="Arial"/>
                <a:cs typeface="Arial"/>
              </a:rPr>
              <a:t> </a:t>
            </a:r>
            <a:r>
              <a:rPr sz="1600" b="1" spc="-140" dirty="0">
                <a:latin typeface="Arial"/>
                <a:cs typeface="Arial"/>
              </a:rPr>
              <a:t>sequence</a:t>
            </a:r>
            <a:r>
              <a:rPr sz="1600" b="1" spc="-310" dirty="0">
                <a:latin typeface="Arial"/>
                <a:cs typeface="Arial"/>
              </a:rPr>
              <a:t> </a:t>
            </a:r>
            <a:r>
              <a:rPr sz="1600" b="1" spc="-75" dirty="0">
                <a:latin typeface="Arial"/>
                <a:cs typeface="Arial"/>
              </a:rPr>
              <a:t>that</a:t>
            </a:r>
            <a:r>
              <a:rPr sz="1600" b="1" spc="-180" dirty="0">
                <a:latin typeface="Arial"/>
                <a:cs typeface="Arial"/>
              </a:rPr>
              <a:t> </a:t>
            </a:r>
            <a:r>
              <a:rPr sz="1600" b="1" spc="-90" dirty="0">
                <a:latin typeface="Arial"/>
                <a:cs typeface="Arial"/>
              </a:rPr>
              <a:t>got</a:t>
            </a:r>
            <a:r>
              <a:rPr sz="1600" b="1" spc="-254" dirty="0">
                <a:latin typeface="Arial"/>
                <a:cs typeface="Arial"/>
              </a:rPr>
              <a:t> </a:t>
            </a:r>
            <a:r>
              <a:rPr sz="1600" b="1" spc="-85" dirty="0">
                <a:latin typeface="Arial"/>
                <a:cs typeface="Arial"/>
              </a:rPr>
              <a:t>us</a:t>
            </a:r>
            <a:r>
              <a:rPr sz="1600" b="1" spc="-155" dirty="0">
                <a:latin typeface="Arial"/>
                <a:cs typeface="Arial"/>
              </a:rPr>
              <a:t> </a:t>
            </a:r>
            <a:r>
              <a:rPr sz="1600" b="1" spc="-95" dirty="0">
                <a:latin typeface="Arial"/>
                <a:cs typeface="Arial"/>
              </a:rPr>
              <a:t>here</a:t>
            </a:r>
            <a:endParaRPr sz="1600">
              <a:latin typeface="Arial"/>
              <a:cs typeface="Arial"/>
            </a:endParaRPr>
          </a:p>
          <a:p>
            <a:pPr>
              <a:lnSpc>
                <a:spcPct val="100000"/>
              </a:lnSpc>
              <a:spcBef>
                <a:spcPts val="30"/>
              </a:spcBef>
              <a:buClr>
                <a:srgbClr val="CC8E5F"/>
              </a:buClr>
              <a:buFont typeface="Wingdings"/>
              <a:buChar char=""/>
            </a:pPr>
            <a:endParaRPr sz="1800">
              <a:latin typeface="Arial"/>
              <a:cs typeface="Arial"/>
            </a:endParaRPr>
          </a:p>
          <a:p>
            <a:pPr marL="299085" marR="5080" indent="-287020">
              <a:lnSpc>
                <a:spcPts val="1900"/>
              </a:lnSpc>
              <a:spcBef>
                <a:spcPts val="5"/>
              </a:spcBef>
              <a:buClr>
                <a:srgbClr val="CC8E5F"/>
              </a:buClr>
              <a:buSzPct val="59375"/>
              <a:buFont typeface="Wingdings"/>
              <a:buChar char=""/>
              <a:tabLst>
                <a:tab pos="299085" algn="l"/>
                <a:tab pos="299720" algn="l"/>
                <a:tab pos="575945" algn="l"/>
                <a:tab pos="1273175" algn="l"/>
                <a:tab pos="2105025" algn="l"/>
                <a:tab pos="3479800" algn="l"/>
                <a:tab pos="3968750" algn="l"/>
                <a:tab pos="4337685" algn="l"/>
                <a:tab pos="4862830" algn="l"/>
                <a:tab pos="5175885" algn="l"/>
              </a:tabLst>
            </a:pPr>
            <a:r>
              <a:rPr sz="1600" dirty="0">
                <a:latin typeface="Arial"/>
                <a:cs typeface="Arial"/>
              </a:rPr>
              <a:t>A	</a:t>
            </a:r>
            <a:r>
              <a:rPr sz="1600" spc="-40" dirty="0">
                <a:latin typeface="Arial"/>
                <a:cs typeface="Arial"/>
              </a:rPr>
              <a:t>f</a:t>
            </a:r>
            <a:r>
              <a:rPr sz="1600" spc="-85" dirty="0">
                <a:latin typeface="Arial"/>
                <a:cs typeface="Arial"/>
              </a:rPr>
              <a:t>u</a:t>
            </a:r>
            <a:r>
              <a:rPr sz="1600" spc="35" dirty="0">
                <a:latin typeface="Arial"/>
                <a:cs typeface="Arial"/>
              </a:rPr>
              <a:t>r</a:t>
            </a:r>
            <a:r>
              <a:rPr sz="1600" spc="-85" dirty="0">
                <a:latin typeface="Arial"/>
                <a:cs typeface="Arial"/>
              </a:rPr>
              <a:t>the</a:t>
            </a:r>
            <a:r>
              <a:rPr sz="1600" dirty="0">
                <a:latin typeface="Arial"/>
                <a:cs typeface="Arial"/>
              </a:rPr>
              <a:t>r	</a:t>
            </a:r>
            <a:r>
              <a:rPr sz="1600" spc="85" dirty="0">
                <a:latin typeface="Arial"/>
                <a:cs typeface="Arial"/>
              </a:rPr>
              <a:t>f</a:t>
            </a:r>
            <a:r>
              <a:rPr sz="1600" spc="-95" dirty="0">
                <a:latin typeface="Arial"/>
                <a:cs typeface="Arial"/>
              </a:rPr>
              <a:t>i</a:t>
            </a:r>
            <a:r>
              <a:rPr sz="1600" spc="-190" dirty="0">
                <a:latin typeface="Arial"/>
                <a:cs typeface="Arial"/>
              </a:rPr>
              <a:t>s</a:t>
            </a:r>
            <a:r>
              <a:rPr sz="1600" spc="-195" dirty="0">
                <a:latin typeface="Arial"/>
                <a:cs typeface="Arial"/>
              </a:rPr>
              <a:t>h</a:t>
            </a:r>
            <a:r>
              <a:rPr sz="1600" spc="-25" dirty="0">
                <a:latin typeface="Arial"/>
                <a:cs typeface="Arial"/>
              </a:rPr>
              <a:t>b</a:t>
            </a:r>
            <a:r>
              <a:rPr sz="1600" spc="-100" dirty="0">
                <a:latin typeface="Arial"/>
                <a:cs typeface="Arial"/>
              </a:rPr>
              <a:t>o</a:t>
            </a:r>
            <a:r>
              <a:rPr sz="1600" spc="-195" dirty="0">
                <a:latin typeface="Arial"/>
                <a:cs typeface="Arial"/>
              </a:rPr>
              <a:t>n</a:t>
            </a:r>
            <a:r>
              <a:rPr sz="1600" dirty="0">
                <a:latin typeface="Arial"/>
                <a:cs typeface="Arial"/>
              </a:rPr>
              <a:t>e	</a:t>
            </a:r>
            <a:r>
              <a:rPr sz="1600" spc="-25" dirty="0">
                <a:latin typeface="Arial"/>
                <a:cs typeface="Arial"/>
              </a:rPr>
              <a:t>a</a:t>
            </a:r>
            <a:r>
              <a:rPr sz="1600" spc="-105" dirty="0">
                <a:latin typeface="Arial"/>
                <a:cs typeface="Arial"/>
              </a:rPr>
              <a:t>n</a:t>
            </a:r>
            <a:r>
              <a:rPr sz="1600" spc="-114" dirty="0">
                <a:latin typeface="Arial"/>
                <a:cs typeface="Arial"/>
              </a:rPr>
              <a:t>a</a:t>
            </a:r>
            <a:r>
              <a:rPr sz="1600" spc="-15" dirty="0">
                <a:latin typeface="Arial"/>
                <a:cs typeface="Arial"/>
              </a:rPr>
              <a:t>l</a:t>
            </a:r>
            <a:r>
              <a:rPr sz="1600" dirty="0">
                <a:latin typeface="Arial"/>
                <a:cs typeface="Arial"/>
              </a:rPr>
              <a:t>y</a:t>
            </a:r>
            <a:r>
              <a:rPr sz="1600" spc="-135" dirty="0">
                <a:latin typeface="Arial"/>
                <a:cs typeface="Arial"/>
              </a:rPr>
              <a:t>s</a:t>
            </a:r>
            <a:r>
              <a:rPr sz="1600" spc="-140" dirty="0">
                <a:latin typeface="Arial"/>
                <a:cs typeface="Arial"/>
              </a:rPr>
              <a:t>i</a:t>
            </a:r>
            <a:r>
              <a:rPr sz="1600" dirty="0">
                <a:latin typeface="Arial"/>
                <a:cs typeface="Arial"/>
              </a:rPr>
              <a:t>s </a:t>
            </a:r>
            <a:r>
              <a:rPr sz="1600" spc="95" dirty="0">
                <a:latin typeface="Arial"/>
                <a:cs typeface="Arial"/>
              </a:rPr>
              <a:t> </a:t>
            </a:r>
            <a:r>
              <a:rPr sz="1600" spc="-100" dirty="0">
                <a:latin typeface="Arial"/>
                <a:cs typeface="Arial"/>
              </a:rPr>
              <a:t>c</a:t>
            </a:r>
            <a:r>
              <a:rPr sz="1600" spc="-105" dirty="0">
                <a:latin typeface="Arial"/>
                <a:cs typeface="Arial"/>
              </a:rPr>
              <a:t>oul</a:t>
            </a:r>
            <a:r>
              <a:rPr sz="1600" dirty="0">
                <a:latin typeface="Arial"/>
                <a:cs typeface="Arial"/>
              </a:rPr>
              <a:t>d	</a:t>
            </a:r>
            <a:r>
              <a:rPr sz="1600" spc="-130" dirty="0">
                <a:latin typeface="Arial"/>
                <a:cs typeface="Arial"/>
              </a:rPr>
              <a:t>the</a:t>
            </a:r>
            <a:r>
              <a:rPr sz="1600" dirty="0">
                <a:latin typeface="Arial"/>
                <a:cs typeface="Arial"/>
              </a:rPr>
              <a:t>n	</a:t>
            </a:r>
            <a:r>
              <a:rPr sz="1600" spc="-65" dirty="0">
                <a:latin typeface="Arial"/>
                <a:cs typeface="Arial"/>
              </a:rPr>
              <a:t>b</a:t>
            </a:r>
            <a:r>
              <a:rPr sz="1600" dirty="0">
                <a:latin typeface="Arial"/>
                <a:cs typeface="Arial"/>
              </a:rPr>
              <a:t>e	</a:t>
            </a:r>
            <a:r>
              <a:rPr sz="1600" spc="-250" dirty="0">
                <a:latin typeface="Arial"/>
                <a:cs typeface="Arial"/>
              </a:rPr>
              <a:t>u</a:t>
            </a:r>
            <a:r>
              <a:rPr sz="1600" spc="-225" dirty="0">
                <a:latin typeface="Arial"/>
                <a:cs typeface="Arial"/>
              </a:rPr>
              <a:t>s</a:t>
            </a:r>
            <a:r>
              <a:rPr sz="1600" spc="-100" dirty="0">
                <a:latin typeface="Arial"/>
                <a:cs typeface="Arial"/>
              </a:rPr>
              <a:t>e</a:t>
            </a:r>
            <a:r>
              <a:rPr sz="1600" dirty="0">
                <a:latin typeface="Arial"/>
                <a:cs typeface="Arial"/>
              </a:rPr>
              <a:t>d	</a:t>
            </a:r>
            <a:r>
              <a:rPr sz="1600" spc="-30" dirty="0">
                <a:latin typeface="Arial"/>
                <a:cs typeface="Arial"/>
              </a:rPr>
              <a:t>t</a:t>
            </a:r>
            <a:r>
              <a:rPr sz="1600" dirty="0">
                <a:latin typeface="Arial"/>
                <a:cs typeface="Arial"/>
              </a:rPr>
              <a:t>o	</a:t>
            </a:r>
            <a:r>
              <a:rPr sz="1600" spc="-25" dirty="0">
                <a:latin typeface="Arial"/>
                <a:cs typeface="Arial"/>
              </a:rPr>
              <a:t>d</a:t>
            </a:r>
            <a:r>
              <a:rPr sz="1600" spc="-100" dirty="0">
                <a:latin typeface="Arial"/>
                <a:cs typeface="Arial"/>
              </a:rPr>
              <a:t>e</a:t>
            </a:r>
            <a:r>
              <a:rPr sz="1600" spc="-60" dirty="0">
                <a:latin typeface="Arial"/>
                <a:cs typeface="Arial"/>
              </a:rPr>
              <a:t>te</a:t>
            </a:r>
            <a:r>
              <a:rPr sz="1600" spc="20" dirty="0">
                <a:latin typeface="Arial"/>
                <a:cs typeface="Arial"/>
              </a:rPr>
              <a:t>r</a:t>
            </a:r>
            <a:r>
              <a:rPr sz="1600" spc="-125" dirty="0">
                <a:latin typeface="Arial"/>
                <a:cs typeface="Arial"/>
              </a:rPr>
              <a:t>min</a:t>
            </a:r>
            <a:r>
              <a:rPr sz="1600" dirty="0">
                <a:latin typeface="Arial"/>
                <a:cs typeface="Arial"/>
              </a:rPr>
              <a:t>e  </a:t>
            </a:r>
            <a:r>
              <a:rPr sz="1600" spc="-75" dirty="0">
                <a:latin typeface="Arial"/>
                <a:cs typeface="Arial"/>
              </a:rPr>
              <a:t>errors</a:t>
            </a:r>
            <a:r>
              <a:rPr sz="1600" spc="-165" dirty="0">
                <a:latin typeface="Arial"/>
                <a:cs typeface="Arial"/>
              </a:rPr>
              <a:t> </a:t>
            </a:r>
            <a:r>
              <a:rPr sz="1600" spc="-80" dirty="0">
                <a:latin typeface="Arial"/>
                <a:cs typeface="Arial"/>
              </a:rPr>
              <a:t>contribute</a:t>
            </a:r>
            <a:r>
              <a:rPr sz="1600" spc="-175" dirty="0">
                <a:latin typeface="Arial"/>
                <a:cs typeface="Arial"/>
              </a:rPr>
              <a:t> </a:t>
            </a:r>
            <a:r>
              <a:rPr sz="1600" spc="-30" dirty="0">
                <a:latin typeface="Arial"/>
                <a:cs typeface="Arial"/>
              </a:rPr>
              <a:t>to</a:t>
            </a:r>
            <a:r>
              <a:rPr sz="1600" spc="-105" dirty="0">
                <a:latin typeface="Arial"/>
                <a:cs typeface="Arial"/>
              </a:rPr>
              <a:t> </a:t>
            </a:r>
            <a:r>
              <a:rPr sz="1600" spc="-70" dirty="0">
                <a:latin typeface="Arial"/>
                <a:cs typeface="Arial"/>
              </a:rPr>
              <a:t>the</a:t>
            </a:r>
            <a:r>
              <a:rPr sz="1600" spc="-190" dirty="0">
                <a:latin typeface="Arial"/>
                <a:cs typeface="Arial"/>
              </a:rPr>
              <a:t> </a:t>
            </a:r>
            <a:r>
              <a:rPr sz="1600" spc="-90" dirty="0">
                <a:latin typeface="Arial"/>
                <a:cs typeface="Arial"/>
              </a:rPr>
              <a:t>inaccurate</a:t>
            </a:r>
            <a:r>
              <a:rPr sz="1600" spc="165" dirty="0">
                <a:latin typeface="Arial"/>
                <a:cs typeface="Arial"/>
              </a:rPr>
              <a:t> </a:t>
            </a:r>
            <a:r>
              <a:rPr sz="1600" spc="-114" dirty="0">
                <a:latin typeface="Arial"/>
                <a:cs typeface="Arial"/>
              </a:rPr>
              <a:t>sales</a:t>
            </a:r>
            <a:r>
              <a:rPr sz="1600" spc="-265" dirty="0">
                <a:latin typeface="Arial"/>
                <a:cs typeface="Arial"/>
              </a:rPr>
              <a:t> </a:t>
            </a:r>
            <a:r>
              <a:rPr sz="1600" spc="-45" dirty="0">
                <a:latin typeface="Arial"/>
                <a:cs typeface="Arial"/>
              </a:rPr>
              <a:t>order</a:t>
            </a:r>
            <a:r>
              <a:rPr sz="1600" spc="-120" dirty="0">
                <a:latin typeface="Arial"/>
                <a:cs typeface="Arial"/>
              </a:rPr>
              <a:t> </a:t>
            </a:r>
            <a:r>
              <a:rPr sz="1600" spc="-75" dirty="0">
                <a:latin typeface="Arial"/>
                <a:cs typeface="Arial"/>
              </a:rPr>
              <a:t>problem.</a:t>
            </a:r>
            <a:endParaRPr sz="1600">
              <a:latin typeface="Arial"/>
              <a:cs typeface="Arial"/>
            </a:endParaRPr>
          </a:p>
        </p:txBody>
      </p:sp>
      <p:sp>
        <p:nvSpPr>
          <p:cNvPr id="7" name="object 7"/>
          <p:cNvSpPr txBox="1"/>
          <p:nvPr/>
        </p:nvSpPr>
        <p:spPr>
          <a:xfrm>
            <a:off x="536194" y="2742183"/>
            <a:ext cx="8096884" cy="511175"/>
          </a:xfrm>
          <a:prstGeom prst="rect">
            <a:avLst/>
          </a:prstGeom>
        </p:spPr>
        <p:txBody>
          <a:bodyPr vert="horz" wrap="square" lIns="0" tIns="22860" rIns="0" bIns="0" rtlCol="0">
            <a:spAutoFit/>
          </a:bodyPr>
          <a:lstStyle/>
          <a:p>
            <a:pPr marL="299085" marR="5080" indent="-287020">
              <a:lnSpc>
                <a:spcPts val="1900"/>
              </a:lnSpc>
              <a:spcBef>
                <a:spcPts val="180"/>
              </a:spcBef>
              <a:buClr>
                <a:srgbClr val="CC8E5F"/>
              </a:buClr>
              <a:buSzPct val="59375"/>
              <a:buFont typeface="Wingdings"/>
              <a:buChar char=""/>
              <a:tabLst>
                <a:tab pos="299085" algn="l"/>
                <a:tab pos="299720" algn="l"/>
              </a:tabLst>
            </a:pPr>
            <a:r>
              <a:rPr sz="1600" spc="-130" dirty="0" smtClean="0">
                <a:latin typeface="Arial"/>
                <a:cs typeface="Arial"/>
              </a:rPr>
              <a:t>This</a:t>
            </a:r>
            <a:r>
              <a:rPr lang="en-US" sz="1600" spc="-130" dirty="0" smtClean="0">
                <a:latin typeface="Arial"/>
                <a:cs typeface="Arial"/>
              </a:rPr>
              <a:t> </a:t>
            </a:r>
            <a:r>
              <a:rPr sz="1600" b="1" i="1" spc="-130" dirty="0" smtClean="0">
                <a:latin typeface="Arial"/>
                <a:cs typeface="Arial"/>
              </a:rPr>
              <a:t>new</a:t>
            </a:r>
            <a:r>
              <a:rPr sz="1600" spc="-130" dirty="0">
                <a:latin typeface="Arial"/>
                <a:cs typeface="Arial"/>
              </a:rPr>
              <a:t>,</a:t>
            </a:r>
            <a:r>
              <a:rPr sz="1600" spc="-315" dirty="0">
                <a:latin typeface="Arial"/>
                <a:cs typeface="Arial"/>
              </a:rPr>
              <a:t> </a:t>
            </a:r>
            <a:r>
              <a:rPr sz="1600" spc="-95" dirty="0">
                <a:latin typeface="Arial"/>
                <a:cs typeface="Arial"/>
              </a:rPr>
              <a:t>more</a:t>
            </a:r>
            <a:r>
              <a:rPr sz="1600" spc="-225" dirty="0">
                <a:latin typeface="Arial"/>
                <a:cs typeface="Arial"/>
              </a:rPr>
              <a:t> </a:t>
            </a:r>
            <a:r>
              <a:rPr sz="1600" b="1" i="1" spc="-35" dirty="0">
                <a:latin typeface="Arial"/>
                <a:cs typeface="Arial"/>
              </a:rPr>
              <a:t>detailed</a:t>
            </a:r>
            <a:r>
              <a:rPr sz="1600" b="1" i="1" spc="-45" dirty="0">
                <a:latin typeface="Arial"/>
                <a:cs typeface="Arial"/>
              </a:rPr>
              <a:t> </a:t>
            </a:r>
            <a:r>
              <a:rPr sz="1600" b="1" i="1" spc="-15" dirty="0">
                <a:latin typeface="Arial"/>
                <a:cs typeface="Arial"/>
              </a:rPr>
              <a:t>data</a:t>
            </a:r>
            <a:r>
              <a:rPr sz="1600" b="1" i="1" dirty="0">
                <a:latin typeface="Arial"/>
                <a:cs typeface="Arial"/>
              </a:rPr>
              <a:t> </a:t>
            </a:r>
            <a:r>
              <a:rPr sz="1600" spc="-90" dirty="0">
                <a:latin typeface="Arial"/>
                <a:cs typeface="Arial"/>
              </a:rPr>
              <a:t>can</a:t>
            </a:r>
            <a:r>
              <a:rPr sz="1600" spc="-260" dirty="0">
                <a:latin typeface="Arial"/>
                <a:cs typeface="Arial"/>
              </a:rPr>
              <a:t> </a:t>
            </a:r>
            <a:r>
              <a:rPr sz="1600" spc="-100" dirty="0">
                <a:latin typeface="Arial"/>
                <a:cs typeface="Arial"/>
              </a:rPr>
              <a:t>then</a:t>
            </a:r>
            <a:r>
              <a:rPr sz="1600" spc="-235" dirty="0">
                <a:latin typeface="Arial"/>
                <a:cs typeface="Arial"/>
              </a:rPr>
              <a:t> </a:t>
            </a:r>
            <a:r>
              <a:rPr sz="1600" spc="-30" dirty="0">
                <a:latin typeface="Arial"/>
                <a:cs typeface="Arial"/>
              </a:rPr>
              <a:t>be</a:t>
            </a:r>
            <a:r>
              <a:rPr sz="1600" spc="-110" dirty="0">
                <a:latin typeface="Arial"/>
                <a:cs typeface="Arial"/>
              </a:rPr>
              <a:t> </a:t>
            </a:r>
            <a:r>
              <a:rPr sz="1600" spc="-114" dirty="0">
                <a:latin typeface="Arial"/>
                <a:cs typeface="Arial"/>
              </a:rPr>
              <a:t>used</a:t>
            </a:r>
            <a:r>
              <a:rPr sz="1600" spc="-295" dirty="0">
                <a:latin typeface="Arial"/>
                <a:cs typeface="Arial"/>
              </a:rPr>
              <a:t> </a:t>
            </a:r>
            <a:r>
              <a:rPr sz="1600" spc="-30" dirty="0">
                <a:latin typeface="Arial"/>
                <a:cs typeface="Arial"/>
              </a:rPr>
              <a:t>to</a:t>
            </a:r>
            <a:r>
              <a:rPr sz="1600" spc="-95" dirty="0">
                <a:latin typeface="Arial"/>
                <a:cs typeface="Arial"/>
              </a:rPr>
              <a:t> </a:t>
            </a:r>
            <a:r>
              <a:rPr sz="1600" b="1" i="1" spc="-50" dirty="0">
                <a:latin typeface="Arial"/>
                <a:cs typeface="Arial"/>
              </a:rPr>
              <a:t>define</a:t>
            </a:r>
            <a:r>
              <a:rPr sz="1600" b="1" i="1" spc="-105" dirty="0">
                <a:latin typeface="Arial"/>
                <a:cs typeface="Arial"/>
              </a:rPr>
              <a:t> </a:t>
            </a:r>
            <a:r>
              <a:rPr sz="1600" b="1" i="1" spc="-70" dirty="0">
                <a:latin typeface="Arial"/>
                <a:cs typeface="Arial"/>
              </a:rPr>
              <a:t>the</a:t>
            </a:r>
            <a:r>
              <a:rPr sz="1600" b="1" i="1" spc="-195" dirty="0">
                <a:latin typeface="Arial"/>
                <a:cs typeface="Arial"/>
              </a:rPr>
              <a:t> </a:t>
            </a:r>
            <a:r>
              <a:rPr sz="1600" b="1" i="1" spc="-75" dirty="0">
                <a:latin typeface="Arial"/>
                <a:cs typeface="Arial"/>
              </a:rPr>
              <a:t>features</a:t>
            </a:r>
            <a:r>
              <a:rPr sz="1600" b="1" i="1" spc="-125" dirty="0">
                <a:latin typeface="Arial"/>
                <a:cs typeface="Arial"/>
              </a:rPr>
              <a:t> </a:t>
            </a:r>
            <a:r>
              <a:rPr sz="1600" b="1" i="1" dirty="0">
                <a:latin typeface="Arial"/>
                <a:cs typeface="Arial"/>
              </a:rPr>
              <a:t>of</a:t>
            </a:r>
            <a:r>
              <a:rPr sz="1600" b="1" i="1" spc="20" dirty="0">
                <a:latin typeface="Arial"/>
                <a:cs typeface="Arial"/>
              </a:rPr>
              <a:t> </a:t>
            </a:r>
            <a:r>
              <a:rPr sz="1600" b="1" i="1" spc="-70" dirty="0">
                <a:latin typeface="Arial"/>
                <a:cs typeface="Arial"/>
              </a:rPr>
              <a:t>the</a:t>
            </a:r>
            <a:r>
              <a:rPr sz="1600" b="1" i="1" spc="-195" dirty="0">
                <a:latin typeface="Arial"/>
                <a:cs typeface="Arial"/>
              </a:rPr>
              <a:t> </a:t>
            </a:r>
            <a:r>
              <a:rPr sz="1600" b="1" i="1" spc="-70" dirty="0">
                <a:latin typeface="Arial"/>
                <a:cs typeface="Arial"/>
              </a:rPr>
              <a:t>software</a:t>
            </a:r>
            <a:r>
              <a:rPr sz="1600" b="1" i="1" spc="-110" dirty="0">
                <a:latin typeface="Arial"/>
                <a:cs typeface="Arial"/>
              </a:rPr>
              <a:t> </a:t>
            </a:r>
            <a:r>
              <a:rPr sz="1600" spc="-130" dirty="0">
                <a:latin typeface="Arial"/>
                <a:cs typeface="Arial"/>
              </a:rPr>
              <a:t>system</a:t>
            </a:r>
            <a:r>
              <a:rPr sz="1600" spc="-105" dirty="0">
                <a:latin typeface="Arial"/>
                <a:cs typeface="Arial"/>
              </a:rPr>
              <a:t> </a:t>
            </a:r>
            <a:r>
              <a:rPr sz="1600" spc="-75" dirty="0">
                <a:latin typeface="Arial"/>
                <a:cs typeface="Arial"/>
              </a:rPr>
              <a:t>to  </a:t>
            </a:r>
            <a:r>
              <a:rPr sz="1600" spc="-90" dirty="0">
                <a:latin typeface="Arial"/>
                <a:cs typeface="Arial"/>
              </a:rPr>
              <a:t>address</a:t>
            </a:r>
            <a:r>
              <a:rPr sz="1600" spc="-195" dirty="0">
                <a:latin typeface="Arial"/>
                <a:cs typeface="Arial"/>
              </a:rPr>
              <a:t> </a:t>
            </a:r>
            <a:r>
              <a:rPr sz="1600" spc="-85" dirty="0" smtClean="0">
                <a:latin typeface="Arial"/>
                <a:cs typeface="Arial"/>
              </a:rPr>
              <a:t>those</a:t>
            </a:r>
            <a:r>
              <a:rPr lang="en-US" sz="1600" spc="-85" dirty="0" smtClean="0">
                <a:latin typeface="Arial"/>
                <a:cs typeface="Arial"/>
              </a:rPr>
              <a:t> e</a:t>
            </a:r>
            <a:r>
              <a:rPr sz="1600" spc="-85" dirty="0" smtClean="0">
                <a:latin typeface="Arial"/>
                <a:cs typeface="Arial"/>
              </a:rPr>
              <a:t>rrors</a:t>
            </a:r>
            <a:r>
              <a:rPr sz="1600" spc="-85" dirty="0">
                <a:latin typeface="Arial"/>
                <a:cs typeface="Arial"/>
              </a:rPr>
              <a:t>.</a:t>
            </a:r>
            <a:endParaRPr sz="1600" dirty="0">
              <a:latin typeface="Arial"/>
              <a:cs typeface="Arial"/>
            </a:endParaRPr>
          </a:p>
        </p:txBody>
      </p:sp>
      <p:sp>
        <p:nvSpPr>
          <p:cNvPr id="8" name="object 8"/>
          <p:cNvSpPr/>
          <p:nvPr/>
        </p:nvSpPr>
        <p:spPr>
          <a:xfrm>
            <a:off x="1586483" y="3630167"/>
            <a:ext cx="5998464" cy="2249424"/>
          </a:xfrm>
          <a:prstGeom prst="rect">
            <a:avLst/>
          </a:prstGeom>
          <a:blipFill>
            <a:blip r:embed="rId2" cstate="print"/>
            <a:stretch>
              <a:fillRect/>
            </a:stretch>
          </a:blipFill>
        </p:spPr>
        <p:txBody>
          <a:bodyPr wrap="square" lIns="0" tIns="0" rIns="0" bIns="0" rtlCol="0"/>
          <a:lstStyle/>
          <a:p>
            <a:endParaRPr/>
          </a:p>
        </p:txBody>
      </p:sp>
      <p:sp>
        <p:nvSpPr>
          <p:cNvPr id="9" name="object 9"/>
          <p:cNvSpPr txBox="1"/>
          <p:nvPr/>
        </p:nvSpPr>
        <p:spPr>
          <a:xfrm>
            <a:off x="2487422" y="6113271"/>
            <a:ext cx="4277360" cy="452120"/>
          </a:xfrm>
          <a:prstGeom prst="rect">
            <a:avLst/>
          </a:prstGeom>
        </p:spPr>
        <p:txBody>
          <a:bodyPr vert="horz" wrap="square" lIns="0" tIns="12065" rIns="0" bIns="0" rtlCol="0">
            <a:spAutoFit/>
          </a:bodyPr>
          <a:lstStyle/>
          <a:p>
            <a:pPr marL="12700" marR="5080">
              <a:lnSpc>
                <a:spcPct val="100000"/>
              </a:lnSpc>
              <a:spcBef>
                <a:spcPts val="95"/>
              </a:spcBef>
            </a:pPr>
            <a:r>
              <a:rPr sz="1400" spc="-90" dirty="0">
                <a:latin typeface="Arial"/>
                <a:cs typeface="Arial"/>
              </a:rPr>
              <a:t>Figure</a:t>
            </a:r>
            <a:r>
              <a:rPr sz="1400" spc="-235" dirty="0">
                <a:latin typeface="Arial"/>
                <a:cs typeface="Arial"/>
              </a:rPr>
              <a:t> </a:t>
            </a:r>
            <a:r>
              <a:rPr sz="1400" spc="-5" dirty="0">
                <a:latin typeface="Arial"/>
                <a:cs typeface="Arial"/>
              </a:rPr>
              <a:t>:</a:t>
            </a:r>
            <a:r>
              <a:rPr sz="1400" spc="-220" dirty="0">
                <a:latin typeface="Arial"/>
                <a:cs typeface="Arial"/>
              </a:rPr>
              <a:t> </a:t>
            </a:r>
            <a:r>
              <a:rPr sz="1400" spc="-65" dirty="0">
                <a:latin typeface="Arial"/>
                <a:cs typeface="Arial"/>
              </a:rPr>
              <a:t>Applying</a:t>
            </a:r>
            <a:r>
              <a:rPr sz="1400" spc="-130" dirty="0">
                <a:latin typeface="Arial"/>
                <a:cs typeface="Arial"/>
              </a:rPr>
              <a:t> </a:t>
            </a:r>
            <a:r>
              <a:rPr sz="1400" spc="-70" dirty="0">
                <a:latin typeface="Arial"/>
                <a:cs typeface="Arial"/>
              </a:rPr>
              <a:t>different</a:t>
            </a:r>
            <a:r>
              <a:rPr sz="1400" spc="-155" dirty="0">
                <a:latin typeface="Arial"/>
                <a:cs typeface="Arial"/>
              </a:rPr>
              <a:t> </a:t>
            </a:r>
            <a:r>
              <a:rPr sz="1400" spc="-65" dirty="0">
                <a:latin typeface="Arial"/>
                <a:cs typeface="Arial"/>
              </a:rPr>
              <a:t>problem</a:t>
            </a:r>
            <a:r>
              <a:rPr sz="1400" spc="-155" dirty="0">
                <a:latin typeface="Arial"/>
                <a:cs typeface="Arial"/>
              </a:rPr>
              <a:t> </a:t>
            </a:r>
            <a:r>
              <a:rPr sz="1400" spc="-65" dirty="0">
                <a:latin typeface="Arial"/>
                <a:cs typeface="Arial"/>
              </a:rPr>
              <a:t>analysis</a:t>
            </a:r>
            <a:r>
              <a:rPr sz="1400" spc="-145" dirty="0">
                <a:latin typeface="Arial"/>
                <a:cs typeface="Arial"/>
              </a:rPr>
              <a:t> </a:t>
            </a:r>
            <a:r>
              <a:rPr sz="1400" spc="-65" dirty="0">
                <a:latin typeface="Arial"/>
                <a:cs typeface="Arial"/>
              </a:rPr>
              <a:t>techniques</a:t>
            </a:r>
            <a:r>
              <a:rPr sz="1400" spc="-155" dirty="0">
                <a:latin typeface="Arial"/>
                <a:cs typeface="Arial"/>
              </a:rPr>
              <a:t> </a:t>
            </a:r>
            <a:r>
              <a:rPr sz="1400" spc="-40" dirty="0">
                <a:latin typeface="Arial"/>
                <a:cs typeface="Arial"/>
              </a:rPr>
              <a:t>as</a:t>
            </a:r>
            <a:r>
              <a:rPr sz="1400" spc="-135" dirty="0">
                <a:latin typeface="Arial"/>
                <a:cs typeface="Arial"/>
              </a:rPr>
              <a:t> </a:t>
            </a:r>
            <a:r>
              <a:rPr sz="1400" spc="-50" dirty="0">
                <a:latin typeface="Arial"/>
                <a:cs typeface="Arial"/>
              </a:rPr>
              <a:t>the  </a:t>
            </a:r>
            <a:r>
              <a:rPr sz="1400" spc="-65" dirty="0">
                <a:latin typeface="Arial"/>
                <a:cs typeface="Arial"/>
              </a:rPr>
              <a:t>problem</a:t>
            </a:r>
            <a:r>
              <a:rPr sz="1400" spc="-160" dirty="0">
                <a:latin typeface="Arial"/>
                <a:cs typeface="Arial"/>
              </a:rPr>
              <a:t> </a:t>
            </a:r>
            <a:r>
              <a:rPr sz="1400" spc="-65" dirty="0">
                <a:latin typeface="Arial"/>
                <a:cs typeface="Arial"/>
              </a:rPr>
              <a:t>unfolds</a:t>
            </a:r>
            <a:endParaRPr sz="1400">
              <a:latin typeface="Arial"/>
              <a:cs typeface="Aria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641" y="329438"/>
            <a:ext cx="5901055" cy="695960"/>
          </a:xfrm>
          <a:prstGeom prst="rect">
            <a:avLst/>
          </a:prstGeom>
        </p:spPr>
        <p:txBody>
          <a:bodyPr vert="horz" wrap="square" lIns="0" tIns="12065" rIns="0" bIns="0" rtlCol="0">
            <a:spAutoFit/>
          </a:bodyPr>
          <a:lstStyle/>
          <a:p>
            <a:pPr marL="12700">
              <a:lnSpc>
                <a:spcPct val="100000"/>
              </a:lnSpc>
              <a:spcBef>
                <a:spcPts val="95"/>
              </a:spcBef>
            </a:pPr>
            <a:r>
              <a:rPr spc="-240" dirty="0">
                <a:solidFill>
                  <a:srgbClr val="1F1F21"/>
                </a:solidFill>
              </a:rPr>
              <a:t>Addressing</a:t>
            </a:r>
            <a:r>
              <a:rPr spc="-535" dirty="0">
                <a:solidFill>
                  <a:srgbClr val="1F1F21"/>
                </a:solidFill>
              </a:rPr>
              <a:t> </a:t>
            </a:r>
            <a:r>
              <a:rPr spc="-180" dirty="0">
                <a:solidFill>
                  <a:srgbClr val="1F1F21"/>
                </a:solidFill>
              </a:rPr>
              <a:t>the</a:t>
            </a:r>
            <a:r>
              <a:rPr spc="-525" dirty="0">
                <a:solidFill>
                  <a:srgbClr val="1F1F21"/>
                </a:solidFill>
              </a:rPr>
              <a:t> </a:t>
            </a:r>
            <a:r>
              <a:rPr spc="-310" dirty="0">
                <a:solidFill>
                  <a:srgbClr val="1F1F21"/>
                </a:solidFill>
              </a:rPr>
              <a:t>Root</a:t>
            </a:r>
            <a:r>
              <a:rPr spc="-810" dirty="0">
                <a:solidFill>
                  <a:srgbClr val="1F1F21"/>
                </a:solidFill>
              </a:rPr>
              <a:t> </a:t>
            </a:r>
            <a:r>
              <a:rPr spc="-330" dirty="0">
                <a:solidFill>
                  <a:srgbClr val="1F1F21"/>
                </a:solidFill>
              </a:rPr>
              <a:t>Cause</a:t>
            </a:r>
          </a:p>
        </p:txBody>
      </p:sp>
      <p:sp>
        <p:nvSpPr>
          <p:cNvPr id="3" name="object 3"/>
          <p:cNvSpPr txBox="1"/>
          <p:nvPr/>
        </p:nvSpPr>
        <p:spPr>
          <a:xfrm>
            <a:off x="172465" y="1261871"/>
            <a:ext cx="184150" cy="208279"/>
          </a:xfrm>
          <a:prstGeom prst="rect">
            <a:avLst/>
          </a:prstGeom>
        </p:spPr>
        <p:txBody>
          <a:bodyPr vert="horz" wrap="square" lIns="0" tIns="12700" rIns="0" bIns="0" rtlCol="0">
            <a:spAutoFit/>
          </a:bodyPr>
          <a:lstStyle/>
          <a:p>
            <a:pPr marL="12700">
              <a:lnSpc>
                <a:spcPct val="100000"/>
              </a:lnSpc>
              <a:spcBef>
                <a:spcPts val="100"/>
              </a:spcBef>
            </a:pPr>
            <a:r>
              <a:rPr sz="1200" b="1" spc="-50" dirty="0">
                <a:solidFill>
                  <a:srgbClr val="FFFFFF"/>
                </a:solidFill>
                <a:latin typeface="Arial"/>
                <a:cs typeface="Arial"/>
              </a:rPr>
              <a:t>23</a:t>
            </a:r>
            <a:endParaRPr sz="1200">
              <a:latin typeface="Arial"/>
              <a:cs typeface="Arial"/>
            </a:endParaRPr>
          </a:p>
        </p:txBody>
      </p:sp>
      <p:sp>
        <p:nvSpPr>
          <p:cNvPr id="4" name="object 4"/>
          <p:cNvSpPr txBox="1"/>
          <p:nvPr/>
        </p:nvSpPr>
        <p:spPr>
          <a:xfrm>
            <a:off x="533654" y="5890767"/>
            <a:ext cx="7372984" cy="238760"/>
          </a:xfrm>
          <a:prstGeom prst="rect">
            <a:avLst/>
          </a:prstGeom>
        </p:spPr>
        <p:txBody>
          <a:bodyPr vert="horz" wrap="square" lIns="0" tIns="12065" rIns="0" bIns="0" rtlCol="0">
            <a:spAutoFit/>
          </a:bodyPr>
          <a:lstStyle/>
          <a:p>
            <a:pPr marL="299085" indent="-287020">
              <a:lnSpc>
                <a:spcPct val="100000"/>
              </a:lnSpc>
              <a:spcBef>
                <a:spcPts val="95"/>
              </a:spcBef>
              <a:buClr>
                <a:srgbClr val="CC8E5F"/>
              </a:buClr>
              <a:buSzPct val="60714"/>
              <a:buFont typeface="Wingdings"/>
              <a:buChar char=""/>
              <a:tabLst>
                <a:tab pos="299085" algn="l"/>
                <a:tab pos="299720" algn="l"/>
              </a:tabLst>
            </a:pPr>
            <a:r>
              <a:rPr sz="1400" spc="-80" dirty="0">
                <a:latin typeface="Arial"/>
                <a:cs typeface="Arial"/>
              </a:rPr>
              <a:t>Once</a:t>
            </a:r>
            <a:r>
              <a:rPr sz="1400" spc="-229" dirty="0">
                <a:latin typeface="Arial"/>
                <a:cs typeface="Arial"/>
              </a:rPr>
              <a:t> </a:t>
            </a:r>
            <a:r>
              <a:rPr sz="1400" spc="-50" dirty="0">
                <a:latin typeface="Arial"/>
                <a:cs typeface="Arial"/>
              </a:rPr>
              <a:t>written,</a:t>
            </a:r>
            <a:r>
              <a:rPr sz="1400" spc="-125" dirty="0">
                <a:latin typeface="Arial"/>
                <a:cs typeface="Arial"/>
              </a:rPr>
              <a:t> </a:t>
            </a:r>
            <a:r>
              <a:rPr sz="1400" spc="-60" dirty="0">
                <a:latin typeface="Arial"/>
                <a:cs typeface="Arial"/>
              </a:rPr>
              <a:t>the</a:t>
            </a:r>
            <a:r>
              <a:rPr sz="1400" spc="-180" dirty="0">
                <a:latin typeface="Arial"/>
                <a:cs typeface="Arial"/>
              </a:rPr>
              <a:t> </a:t>
            </a:r>
            <a:r>
              <a:rPr sz="1400" spc="-55" dirty="0">
                <a:latin typeface="Arial"/>
                <a:cs typeface="Arial"/>
              </a:rPr>
              <a:t>problem</a:t>
            </a:r>
            <a:r>
              <a:rPr sz="1400" spc="-135" dirty="0">
                <a:latin typeface="Arial"/>
                <a:cs typeface="Arial"/>
              </a:rPr>
              <a:t> </a:t>
            </a:r>
            <a:r>
              <a:rPr sz="1400" spc="-85" dirty="0">
                <a:latin typeface="Arial"/>
                <a:cs typeface="Arial"/>
              </a:rPr>
              <a:t>statement</a:t>
            </a:r>
            <a:r>
              <a:rPr sz="1400" spc="-195" dirty="0">
                <a:latin typeface="Arial"/>
                <a:cs typeface="Arial"/>
              </a:rPr>
              <a:t> </a:t>
            </a:r>
            <a:r>
              <a:rPr sz="1400" spc="-75" dirty="0">
                <a:latin typeface="Arial"/>
                <a:cs typeface="Arial"/>
              </a:rPr>
              <a:t>can</a:t>
            </a:r>
            <a:r>
              <a:rPr sz="1400" spc="-235" dirty="0">
                <a:latin typeface="Arial"/>
                <a:cs typeface="Arial"/>
              </a:rPr>
              <a:t> </a:t>
            </a:r>
            <a:r>
              <a:rPr sz="1400" spc="-25" dirty="0">
                <a:latin typeface="Arial"/>
                <a:cs typeface="Arial"/>
              </a:rPr>
              <a:t>be</a:t>
            </a:r>
            <a:r>
              <a:rPr sz="1400" spc="-80" dirty="0">
                <a:latin typeface="Arial"/>
                <a:cs typeface="Arial"/>
              </a:rPr>
              <a:t> </a:t>
            </a:r>
            <a:r>
              <a:rPr sz="1400" spc="-60" dirty="0">
                <a:latin typeface="Arial"/>
                <a:cs typeface="Arial"/>
              </a:rPr>
              <a:t>circulated</a:t>
            </a:r>
            <a:r>
              <a:rPr sz="1400" spc="-140" dirty="0">
                <a:latin typeface="Arial"/>
                <a:cs typeface="Arial"/>
              </a:rPr>
              <a:t> </a:t>
            </a:r>
            <a:r>
              <a:rPr sz="1400" spc="-25" dirty="0">
                <a:latin typeface="Arial"/>
                <a:cs typeface="Arial"/>
              </a:rPr>
              <a:t>to</a:t>
            </a:r>
            <a:r>
              <a:rPr sz="1400" spc="-85" dirty="0">
                <a:latin typeface="Arial"/>
                <a:cs typeface="Arial"/>
              </a:rPr>
              <a:t> </a:t>
            </a:r>
            <a:r>
              <a:rPr sz="1400" spc="-60" dirty="0">
                <a:latin typeface="Arial"/>
                <a:cs typeface="Arial"/>
              </a:rPr>
              <a:t>the</a:t>
            </a:r>
            <a:r>
              <a:rPr sz="1400" spc="-180" dirty="0">
                <a:latin typeface="Arial"/>
                <a:cs typeface="Arial"/>
              </a:rPr>
              <a:t> </a:t>
            </a:r>
            <a:r>
              <a:rPr sz="1400" spc="-85" dirty="0">
                <a:latin typeface="Arial"/>
                <a:cs typeface="Arial"/>
              </a:rPr>
              <a:t>stakeholders</a:t>
            </a:r>
            <a:r>
              <a:rPr sz="1400" spc="-180" dirty="0">
                <a:latin typeface="Arial"/>
                <a:cs typeface="Arial"/>
              </a:rPr>
              <a:t> </a:t>
            </a:r>
            <a:r>
              <a:rPr sz="1400" spc="-10" dirty="0">
                <a:latin typeface="Arial"/>
                <a:cs typeface="Arial"/>
              </a:rPr>
              <a:t>for</a:t>
            </a:r>
            <a:r>
              <a:rPr sz="1400" spc="-30" dirty="0">
                <a:latin typeface="Arial"/>
                <a:cs typeface="Arial"/>
              </a:rPr>
              <a:t> </a:t>
            </a:r>
            <a:r>
              <a:rPr sz="1400" spc="-120" dirty="0">
                <a:latin typeface="Arial"/>
                <a:cs typeface="Arial"/>
              </a:rPr>
              <a:t>comment</a:t>
            </a:r>
            <a:r>
              <a:rPr sz="1400" spc="-290" dirty="0">
                <a:latin typeface="Arial"/>
                <a:cs typeface="Arial"/>
              </a:rPr>
              <a:t> </a:t>
            </a:r>
            <a:r>
              <a:rPr sz="1400" spc="-45" dirty="0">
                <a:latin typeface="Arial"/>
                <a:cs typeface="Arial"/>
              </a:rPr>
              <a:t>and</a:t>
            </a:r>
            <a:r>
              <a:rPr sz="1400" spc="-170" dirty="0">
                <a:latin typeface="Arial"/>
                <a:cs typeface="Arial"/>
              </a:rPr>
              <a:t> </a:t>
            </a:r>
            <a:r>
              <a:rPr sz="1400" spc="-45" dirty="0">
                <a:latin typeface="Arial"/>
                <a:cs typeface="Arial"/>
              </a:rPr>
              <a:t>feedback.</a:t>
            </a:r>
            <a:endParaRPr sz="1400">
              <a:latin typeface="Arial"/>
              <a:cs typeface="Arial"/>
            </a:endParaRPr>
          </a:p>
        </p:txBody>
      </p:sp>
      <p:graphicFrame>
        <p:nvGraphicFramePr>
          <p:cNvPr id="5" name="object 5"/>
          <p:cNvGraphicFramePr>
            <a:graphicFrameLocks noGrp="1"/>
          </p:cNvGraphicFramePr>
          <p:nvPr/>
        </p:nvGraphicFramePr>
        <p:xfrm>
          <a:off x="533400" y="2753360"/>
          <a:ext cx="8077199" cy="2988944"/>
        </p:xfrm>
        <a:graphic>
          <a:graphicData uri="http://schemas.openxmlformats.org/drawingml/2006/table">
            <a:tbl>
              <a:tblPr firstRow="1" bandRow="1">
                <a:tableStyleId>{2D5ABB26-0587-4C30-8999-92F81FD0307C}</a:tableStyleId>
              </a:tblPr>
              <a:tblGrid>
                <a:gridCol w="1875789">
                  <a:extLst>
                    <a:ext uri="{9D8B030D-6E8A-4147-A177-3AD203B41FA5}">
                      <a16:colId xmlns:a16="http://schemas.microsoft.com/office/drawing/2014/main" xmlns="" val="20000"/>
                    </a:ext>
                  </a:extLst>
                </a:gridCol>
                <a:gridCol w="6201410">
                  <a:extLst>
                    <a:ext uri="{9D8B030D-6E8A-4147-A177-3AD203B41FA5}">
                      <a16:colId xmlns:a16="http://schemas.microsoft.com/office/drawing/2014/main" xmlns="" val="20001"/>
                    </a:ext>
                  </a:extLst>
                </a:gridCol>
              </a:tblGrid>
              <a:tr h="418465">
                <a:tc>
                  <a:txBody>
                    <a:bodyPr/>
                    <a:lstStyle/>
                    <a:p>
                      <a:pPr marL="91440">
                        <a:lnSpc>
                          <a:spcPct val="100000"/>
                        </a:lnSpc>
                        <a:spcBef>
                          <a:spcPts val="229"/>
                        </a:spcBef>
                      </a:pPr>
                      <a:r>
                        <a:rPr sz="1600" b="1" spc="5" dirty="0">
                          <a:solidFill>
                            <a:srgbClr val="FFFFFF"/>
                          </a:solidFill>
                          <a:latin typeface="Arial"/>
                          <a:cs typeface="Arial"/>
                        </a:rPr>
                        <a:t>Problem</a:t>
                      </a:r>
                      <a:endParaRPr sz="1600">
                        <a:latin typeface="Arial"/>
                        <a:cs typeface="Arial"/>
                      </a:endParaRPr>
                    </a:p>
                  </a:txBody>
                  <a:tcPr marL="0" marR="0" marT="29209" marB="0">
                    <a:solidFill>
                      <a:srgbClr val="D24617"/>
                    </a:solidFill>
                  </a:tcPr>
                </a:tc>
                <a:tc>
                  <a:txBody>
                    <a:bodyPr/>
                    <a:lstStyle/>
                    <a:p>
                      <a:pPr marL="273685">
                        <a:lnSpc>
                          <a:spcPct val="100000"/>
                        </a:lnSpc>
                        <a:spcBef>
                          <a:spcPts val="229"/>
                        </a:spcBef>
                      </a:pPr>
                      <a:r>
                        <a:rPr sz="1600" b="1" spc="5" dirty="0">
                          <a:solidFill>
                            <a:srgbClr val="FFFFFF"/>
                          </a:solidFill>
                          <a:latin typeface="Arial"/>
                          <a:cs typeface="Arial"/>
                        </a:rPr>
                        <a:t>Description</a:t>
                      </a:r>
                      <a:endParaRPr sz="1600">
                        <a:latin typeface="Arial"/>
                        <a:cs typeface="Arial"/>
                      </a:endParaRPr>
                    </a:p>
                  </a:txBody>
                  <a:tcPr marL="0" marR="0" marT="29209" marB="0">
                    <a:solidFill>
                      <a:srgbClr val="D24617"/>
                    </a:solidFill>
                  </a:tcPr>
                </a:tc>
                <a:extLst>
                  <a:ext uri="{0D108BD9-81ED-4DB2-BD59-A6C34878D82A}">
                    <a16:rowId xmlns:a16="http://schemas.microsoft.com/office/drawing/2014/main" xmlns="" val="10000"/>
                  </a:ext>
                </a:extLst>
              </a:tr>
              <a:tr h="304164">
                <a:tc>
                  <a:txBody>
                    <a:bodyPr/>
                    <a:lstStyle/>
                    <a:p>
                      <a:pPr marL="91440">
                        <a:lnSpc>
                          <a:spcPct val="100000"/>
                        </a:lnSpc>
                        <a:spcBef>
                          <a:spcPts val="245"/>
                        </a:spcBef>
                      </a:pPr>
                      <a:r>
                        <a:rPr sz="1400" dirty="0">
                          <a:latin typeface="Arial"/>
                          <a:cs typeface="Arial"/>
                        </a:rPr>
                        <a:t>The </a:t>
                      </a:r>
                      <a:r>
                        <a:rPr sz="1400" spc="5" dirty="0">
                          <a:latin typeface="Arial"/>
                          <a:cs typeface="Arial"/>
                        </a:rPr>
                        <a:t>Problem</a:t>
                      </a:r>
                      <a:r>
                        <a:rPr sz="1400" spc="-20" dirty="0">
                          <a:latin typeface="Arial"/>
                          <a:cs typeface="Arial"/>
                        </a:rPr>
                        <a:t> </a:t>
                      </a:r>
                      <a:r>
                        <a:rPr sz="1400" dirty="0">
                          <a:latin typeface="Arial"/>
                          <a:cs typeface="Arial"/>
                        </a:rPr>
                        <a:t>of</a:t>
                      </a:r>
                      <a:endParaRPr sz="1400">
                        <a:latin typeface="Arial"/>
                        <a:cs typeface="Arial"/>
                      </a:endParaRPr>
                    </a:p>
                  </a:txBody>
                  <a:tcPr marL="0" marR="0" marT="31115" marB="0">
                    <a:solidFill>
                      <a:srgbClr val="EDCFCC"/>
                    </a:solidFill>
                  </a:tcPr>
                </a:tc>
                <a:tc>
                  <a:txBody>
                    <a:bodyPr/>
                    <a:lstStyle/>
                    <a:p>
                      <a:pPr marL="273685">
                        <a:lnSpc>
                          <a:spcPct val="100000"/>
                        </a:lnSpc>
                        <a:spcBef>
                          <a:spcPts val="245"/>
                        </a:spcBef>
                      </a:pPr>
                      <a:r>
                        <a:rPr sz="1400" spc="5" dirty="0">
                          <a:latin typeface="Arial"/>
                          <a:cs typeface="Arial"/>
                        </a:rPr>
                        <a:t>Inaccuracies </a:t>
                      </a:r>
                      <a:r>
                        <a:rPr sz="1400" dirty="0">
                          <a:latin typeface="Arial"/>
                          <a:cs typeface="Arial"/>
                        </a:rPr>
                        <a:t>in </a:t>
                      </a:r>
                      <a:r>
                        <a:rPr sz="1400" spc="5" dirty="0">
                          <a:latin typeface="Arial"/>
                          <a:cs typeface="Arial"/>
                        </a:rPr>
                        <a:t>sales</a:t>
                      </a:r>
                      <a:r>
                        <a:rPr sz="1400" spc="-5" dirty="0">
                          <a:latin typeface="Arial"/>
                          <a:cs typeface="Arial"/>
                        </a:rPr>
                        <a:t> </a:t>
                      </a:r>
                      <a:r>
                        <a:rPr sz="1400" dirty="0">
                          <a:latin typeface="Arial"/>
                          <a:cs typeface="Arial"/>
                        </a:rPr>
                        <a:t>orders.</a:t>
                      </a:r>
                      <a:endParaRPr sz="1400">
                        <a:latin typeface="Arial"/>
                        <a:cs typeface="Arial"/>
                      </a:endParaRPr>
                    </a:p>
                  </a:txBody>
                  <a:tcPr marL="0" marR="0" marT="31115" marB="0">
                    <a:solidFill>
                      <a:srgbClr val="EDCFCC"/>
                    </a:solidFill>
                  </a:tcPr>
                </a:tc>
                <a:extLst>
                  <a:ext uri="{0D108BD9-81ED-4DB2-BD59-A6C34878D82A}">
                    <a16:rowId xmlns:a16="http://schemas.microsoft.com/office/drawing/2014/main" xmlns="" val="10001"/>
                  </a:ext>
                </a:extLst>
              </a:tr>
              <a:tr h="462915">
                <a:tc>
                  <a:txBody>
                    <a:bodyPr/>
                    <a:lstStyle/>
                    <a:p>
                      <a:pPr marL="91440">
                        <a:lnSpc>
                          <a:spcPct val="100000"/>
                        </a:lnSpc>
                        <a:spcBef>
                          <a:spcPts val="250"/>
                        </a:spcBef>
                      </a:pPr>
                      <a:r>
                        <a:rPr sz="1400" spc="5" dirty="0">
                          <a:latin typeface="Arial"/>
                          <a:cs typeface="Arial"/>
                        </a:rPr>
                        <a:t>Affects</a:t>
                      </a:r>
                      <a:endParaRPr sz="1400">
                        <a:latin typeface="Arial"/>
                        <a:cs typeface="Arial"/>
                      </a:endParaRPr>
                    </a:p>
                  </a:txBody>
                  <a:tcPr marL="0" marR="0" marT="31750" marB="0">
                    <a:solidFill>
                      <a:srgbClr val="F7E9E7"/>
                    </a:solidFill>
                  </a:tcPr>
                </a:tc>
                <a:tc>
                  <a:txBody>
                    <a:bodyPr/>
                    <a:lstStyle/>
                    <a:p>
                      <a:pPr marL="273685" marR="826135">
                        <a:lnSpc>
                          <a:spcPct val="100000"/>
                        </a:lnSpc>
                        <a:spcBef>
                          <a:spcPts val="250"/>
                        </a:spcBef>
                      </a:pPr>
                      <a:r>
                        <a:rPr sz="1400" spc="5" dirty="0">
                          <a:latin typeface="Arial"/>
                          <a:cs typeface="Arial"/>
                        </a:rPr>
                        <a:t>Sales </a:t>
                      </a:r>
                      <a:r>
                        <a:rPr sz="1400" dirty="0">
                          <a:latin typeface="Arial"/>
                          <a:cs typeface="Arial"/>
                        </a:rPr>
                        <a:t>order personnel, customers, manufacturing, </a:t>
                      </a:r>
                      <a:r>
                        <a:rPr sz="1400" spc="5" dirty="0">
                          <a:latin typeface="Arial"/>
                          <a:cs typeface="Arial"/>
                        </a:rPr>
                        <a:t>shipping, and  Customer</a:t>
                      </a:r>
                      <a:r>
                        <a:rPr sz="1400" spc="-10" dirty="0">
                          <a:latin typeface="Arial"/>
                          <a:cs typeface="Arial"/>
                        </a:rPr>
                        <a:t> </a:t>
                      </a:r>
                      <a:r>
                        <a:rPr sz="1400" spc="5" dirty="0">
                          <a:latin typeface="Arial"/>
                          <a:cs typeface="Arial"/>
                        </a:rPr>
                        <a:t>service.</a:t>
                      </a:r>
                      <a:endParaRPr sz="1400">
                        <a:latin typeface="Arial"/>
                        <a:cs typeface="Arial"/>
                      </a:endParaRPr>
                    </a:p>
                  </a:txBody>
                  <a:tcPr marL="0" marR="0" marT="31750" marB="0">
                    <a:solidFill>
                      <a:srgbClr val="F7E9E7"/>
                    </a:solidFill>
                  </a:tcPr>
                </a:tc>
                <a:extLst>
                  <a:ext uri="{0D108BD9-81ED-4DB2-BD59-A6C34878D82A}">
                    <a16:rowId xmlns:a16="http://schemas.microsoft.com/office/drawing/2014/main" xmlns="" val="10002"/>
                  </a:ext>
                </a:extLst>
              </a:tr>
              <a:tr h="676275">
                <a:tc>
                  <a:txBody>
                    <a:bodyPr/>
                    <a:lstStyle/>
                    <a:p>
                      <a:pPr marL="91440">
                        <a:lnSpc>
                          <a:spcPct val="100000"/>
                        </a:lnSpc>
                        <a:spcBef>
                          <a:spcPts val="250"/>
                        </a:spcBef>
                      </a:pPr>
                      <a:r>
                        <a:rPr sz="1400" dirty="0">
                          <a:latin typeface="Arial"/>
                          <a:cs typeface="Arial"/>
                        </a:rPr>
                        <a:t>The </a:t>
                      </a:r>
                      <a:r>
                        <a:rPr sz="1400" spc="5" dirty="0">
                          <a:latin typeface="Arial"/>
                          <a:cs typeface="Arial"/>
                        </a:rPr>
                        <a:t>result </a:t>
                      </a:r>
                      <a:r>
                        <a:rPr sz="1400" dirty="0">
                          <a:latin typeface="Arial"/>
                          <a:cs typeface="Arial"/>
                        </a:rPr>
                        <a:t>of</a:t>
                      </a:r>
                      <a:r>
                        <a:rPr sz="1400" spc="-30" dirty="0">
                          <a:latin typeface="Arial"/>
                          <a:cs typeface="Arial"/>
                        </a:rPr>
                        <a:t> </a:t>
                      </a:r>
                      <a:r>
                        <a:rPr sz="1400" spc="5" dirty="0">
                          <a:latin typeface="Arial"/>
                          <a:cs typeface="Arial"/>
                        </a:rPr>
                        <a:t>which</a:t>
                      </a:r>
                      <a:endParaRPr sz="1400">
                        <a:latin typeface="Arial"/>
                        <a:cs typeface="Arial"/>
                      </a:endParaRPr>
                    </a:p>
                  </a:txBody>
                  <a:tcPr marL="0" marR="0" marT="31750" marB="0">
                    <a:solidFill>
                      <a:srgbClr val="EDCFCC"/>
                    </a:solidFill>
                  </a:tcPr>
                </a:tc>
                <a:tc>
                  <a:txBody>
                    <a:bodyPr/>
                    <a:lstStyle/>
                    <a:p>
                      <a:pPr marL="273685" marR="2494280">
                        <a:lnSpc>
                          <a:spcPct val="100000"/>
                        </a:lnSpc>
                        <a:spcBef>
                          <a:spcPts val="250"/>
                        </a:spcBef>
                      </a:pPr>
                      <a:r>
                        <a:rPr sz="1400" spc="5" dirty="0">
                          <a:latin typeface="Arial"/>
                          <a:cs typeface="Arial"/>
                        </a:rPr>
                        <a:t>Increased scrap, excessive handling</a:t>
                      </a:r>
                      <a:r>
                        <a:rPr sz="1400" spc="-100" dirty="0">
                          <a:latin typeface="Arial"/>
                          <a:cs typeface="Arial"/>
                        </a:rPr>
                        <a:t> </a:t>
                      </a:r>
                      <a:r>
                        <a:rPr sz="1400" spc="15" dirty="0">
                          <a:latin typeface="Arial"/>
                          <a:cs typeface="Arial"/>
                        </a:rPr>
                        <a:t>costs,  </a:t>
                      </a:r>
                      <a:r>
                        <a:rPr sz="1400" spc="5" dirty="0">
                          <a:latin typeface="Arial"/>
                          <a:cs typeface="Arial"/>
                        </a:rPr>
                        <a:t>customer Dissatisfaction and </a:t>
                      </a:r>
                      <a:r>
                        <a:rPr sz="1400" dirty="0">
                          <a:latin typeface="Arial"/>
                          <a:cs typeface="Arial"/>
                        </a:rPr>
                        <a:t>decreased  </a:t>
                      </a:r>
                      <a:r>
                        <a:rPr sz="1400" spc="5" dirty="0">
                          <a:latin typeface="Arial"/>
                          <a:cs typeface="Arial"/>
                        </a:rPr>
                        <a:t>profitability</a:t>
                      </a:r>
                      <a:endParaRPr sz="1400">
                        <a:latin typeface="Arial"/>
                        <a:cs typeface="Arial"/>
                      </a:endParaRPr>
                    </a:p>
                  </a:txBody>
                  <a:tcPr marL="0" marR="0" marT="31750" marB="0">
                    <a:solidFill>
                      <a:srgbClr val="EDCFCC"/>
                    </a:solidFill>
                  </a:tcPr>
                </a:tc>
                <a:extLst>
                  <a:ext uri="{0D108BD9-81ED-4DB2-BD59-A6C34878D82A}">
                    <a16:rowId xmlns:a16="http://schemas.microsoft.com/office/drawing/2014/main" xmlns="" val="10003"/>
                  </a:ext>
                </a:extLst>
              </a:tr>
              <a:tr h="1127125">
                <a:tc>
                  <a:txBody>
                    <a:bodyPr/>
                    <a:lstStyle/>
                    <a:p>
                      <a:pPr marL="91440">
                        <a:lnSpc>
                          <a:spcPct val="100000"/>
                        </a:lnSpc>
                        <a:spcBef>
                          <a:spcPts val="250"/>
                        </a:spcBef>
                      </a:pPr>
                      <a:r>
                        <a:rPr sz="1400" spc="5" dirty="0">
                          <a:latin typeface="Arial"/>
                          <a:cs typeface="Arial"/>
                        </a:rPr>
                        <a:t>Benefits</a:t>
                      </a:r>
                      <a:r>
                        <a:rPr sz="1400" spc="-10" dirty="0">
                          <a:latin typeface="Arial"/>
                          <a:cs typeface="Arial"/>
                        </a:rPr>
                        <a:t> </a:t>
                      </a:r>
                      <a:r>
                        <a:rPr sz="1400" dirty="0">
                          <a:latin typeface="Arial"/>
                          <a:cs typeface="Arial"/>
                        </a:rPr>
                        <a:t>of</a:t>
                      </a:r>
                      <a:endParaRPr sz="1400">
                        <a:latin typeface="Arial"/>
                        <a:cs typeface="Arial"/>
                      </a:endParaRPr>
                    </a:p>
                  </a:txBody>
                  <a:tcPr marL="0" marR="0" marT="31750" marB="0">
                    <a:solidFill>
                      <a:srgbClr val="F7E9E7"/>
                    </a:solidFill>
                  </a:tcPr>
                </a:tc>
                <a:tc>
                  <a:txBody>
                    <a:bodyPr/>
                    <a:lstStyle/>
                    <a:p>
                      <a:pPr>
                        <a:lnSpc>
                          <a:spcPct val="100000"/>
                        </a:lnSpc>
                        <a:spcBef>
                          <a:spcPts val="10"/>
                        </a:spcBef>
                      </a:pPr>
                      <a:endParaRPr sz="1200">
                        <a:latin typeface="Times New Roman"/>
                        <a:cs typeface="Times New Roman"/>
                      </a:endParaRPr>
                    </a:p>
                    <a:p>
                      <a:pPr marL="273685">
                        <a:lnSpc>
                          <a:spcPct val="100000"/>
                        </a:lnSpc>
                      </a:pPr>
                      <a:r>
                        <a:rPr sz="1400" spc="5" dirty="0">
                          <a:latin typeface="Arial"/>
                          <a:cs typeface="Arial"/>
                        </a:rPr>
                        <a:t>That </a:t>
                      </a:r>
                      <a:r>
                        <a:rPr sz="1400" dirty="0">
                          <a:latin typeface="Arial"/>
                          <a:cs typeface="Arial"/>
                        </a:rPr>
                        <a:t>creates </a:t>
                      </a:r>
                      <a:r>
                        <a:rPr sz="1400" spc="-5" dirty="0">
                          <a:latin typeface="Arial"/>
                          <a:cs typeface="Arial"/>
                        </a:rPr>
                        <a:t>a </a:t>
                      </a:r>
                      <a:r>
                        <a:rPr sz="1400" spc="5" dirty="0">
                          <a:latin typeface="Arial"/>
                          <a:cs typeface="Arial"/>
                        </a:rPr>
                        <a:t>new system </a:t>
                      </a:r>
                      <a:r>
                        <a:rPr sz="1400" dirty="0">
                          <a:latin typeface="Arial"/>
                          <a:cs typeface="Arial"/>
                        </a:rPr>
                        <a:t>to </a:t>
                      </a:r>
                      <a:r>
                        <a:rPr sz="1400" spc="5" dirty="0">
                          <a:latin typeface="Arial"/>
                          <a:cs typeface="Arial"/>
                        </a:rPr>
                        <a:t>address the </a:t>
                      </a:r>
                      <a:r>
                        <a:rPr sz="1400" dirty="0">
                          <a:latin typeface="Arial"/>
                          <a:cs typeface="Arial"/>
                        </a:rPr>
                        <a:t>problem</a:t>
                      </a:r>
                      <a:r>
                        <a:rPr sz="1400" spc="-15" dirty="0">
                          <a:latin typeface="Arial"/>
                          <a:cs typeface="Arial"/>
                        </a:rPr>
                        <a:t> </a:t>
                      </a:r>
                      <a:r>
                        <a:rPr sz="1400" spc="5" dirty="0">
                          <a:latin typeface="Arial"/>
                          <a:cs typeface="Arial"/>
                        </a:rPr>
                        <a:t>include</a:t>
                      </a:r>
                      <a:endParaRPr sz="1400">
                        <a:latin typeface="Arial"/>
                        <a:cs typeface="Arial"/>
                      </a:endParaRPr>
                    </a:p>
                    <a:p>
                      <a:pPr marL="273685" marR="2799080">
                        <a:lnSpc>
                          <a:spcPct val="100000"/>
                        </a:lnSpc>
                      </a:pPr>
                      <a:r>
                        <a:rPr sz="1200" spc="5" dirty="0">
                          <a:latin typeface="Arial"/>
                          <a:cs typeface="Arial"/>
                        </a:rPr>
                        <a:t>Increased accuracy </a:t>
                      </a:r>
                      <a:r>
                        <a:rPr sz="1200" dirty="0">
                          <a:latin typeface="Arial"/>
                          <a:cs typeface="Arial"/>
                        </a:rPr>
                        <a:t>of sales orders at point of  </a:t>
                      </a:r>
                      <a:r>
                        <a:rPr sz="1200" spc="5" dirty="0">
                          <a:latin typeface="Arial"/>
                          <a:cs typeface="Arial"/>
                        </a:rPr>
                        <a:t>entry </a:t>
                      </a:r>
                      <a:r>
                        <a:rPr sz="1200" dirty="0">
                          <a:latin typeface="Arial"/>
                          <a:cs typeface="Arial"/>
                        </a:rPr>
                        <a:t>Improved reporting of sales data to  management </a:t>
                      </a:r>
                      <a:r>
                        <a:rPr sz="1200" spc="5" dirty="0">
                          <a:latin typeface="Arial"/>
                          <a:cs typeface="Arial"/>
                        </a:rPr>
                        <a:t>Ultimately, </a:t>
                      </a:r>
                      <a:r>
                        <a:rPr sz="1200" dirty="0">
                          <a:latin typeface="Arial"/>
                          <a:cs typeface="Arial"/>
                        </a:rPr>
                        <a:t>higher</a:t>
                      </a:r>
                      <a:r>
                        <a:rPr sz="1200" spc="35" dirty="0">
                          <a:latin typeface="Arial"/>
                          <a:cs typeface="Arial"/>
                        </a:rPr>
                        <a:t> </a:t>
                      </a:r>
                      <a:r>
                        <a:rPr sz="1200" dirty="0">
                          <a:latin typeface="Arial"/>
                          <a:cs typeface="Arial"/>
                        </a:rPr>
                        <a:t>profitability</a:t>
                      </a:r>
                      <a:endParaRPr sz="1200">
                        <a:latin typeface="Arial"/>
                        <a:cs typeface="Arial"/>
                      </a:endParaRPr>
                    </a:p>
                  </a:txBody>
                  <a:tcPr marL="0" marR="0" marT="1270" marB="0">
                    <a:solidFill>
                      <a:srgbClr val="F7E9E7"/>
                    </a:solidFill>
                  </a:tcPr>
                </a:tc>
                <a:extLst>
                  <a:ext uri="{0D108BD9-81ED-4DB2-BD59-A6C34878D82A}">
                    <a16:rowId xmlns:a16="http://schemas.microsoft.com/office/drawing/2014/main" xmlns="" val="10004"/>
                  </a:ext>
                </a:extLst>
              </a:tr>
            </a:tbl>
          </a:graphicData>
        </a:graphic>
      </p:graphicFrame>
      <p:sp>
        <p:nvSpPr>
          <p:cNvPr id="6" name="object 6"/>
          <p:cNvSpPr txBox="1"/>
          <p:nvPr/>
        </p:nvSpPr>
        <p:spPr>
          <a:xfrm>
            <a:off x="536194" y="1708912"/>
            <a:ext cx="8125459" cy="889635"/>
          </a:xfrm>
          <a:prstGeom prst="rect">
            <a:avLst/>
          </a:prstGeom>
        </p:spPr>
        <p:txBody>
          <a:bodyPr vert="horz" wrap="square" lIns="0" tIns="12065" rIns="0" bIns="0" rtlCol="0">
            <a:spAutoFit/>
          </a:bodyPr>
          <a:lstStyle/>
          <a:p>
            <a:pPr marL="299085" marR="5080" indent="-287020">
              <a:lnSpc>
                <a:spcPct val="100000"/>
              </a:lnSpc>
              <a:spcBef>
                <a:spcPts val="95"/>
              </a:spcBef>
              <a:buClr>
                <a:srgbClr val="CC8E5F"/>
              </a:buClr>
              <a:buSzPct val="60714"/>
              <a:buFont typeface="Wingdings"/>
              <a:buChar char=""/>
              <a:tabLst>
                <a:tab pos="299085" algn="l"/>
                <a:tab pos="299720" algn="l"/>
                <a:tab pos="5010150" algn="l"/>
                <a:tab pos="6284595" algn="l"/>
              </a:tabLst>
            </a:pPr>
            <a:r>
              <a:rPr sz="1400" spc="5" dirty="0">
                <a:latin typeface="Arial"/>
                <a:cs typeface="Arial"/>
              </a:rPr>
              <a:t>Once  </a:t>
            </a:r>
            <a:r>
              <a:rPr sz="1400" dirty="0">
                <a:latin typeface="Arial"/>
                <a:cs typeface="Arial"/>
              </a:rPr>
              <a:t>we   </a:t>
            </a:r>
            <a:r>
              <a:rPr sz="1400" spc="5" dirty="0">
                <a:latin typeface="Arial"/>
                <a:cs typeface="Arial"/>
              </a:rPr>
              <a:t>have  identified  inaccurate sales  </a:t>
            </a:r>
            <a:r>
              <a:rPr sz="1400" dirty="0">
                <a:latin typeface="Arial"/>
                <a:cs typeface="Arial"/>
              </a:rPr>
              <a:t>orders</a:t>
            </a:r>
            <a:r>
              <a:rPr sz="1400" spc="-130" dirty="0">
                <a:latin typeface="Arial"/>
                <a:cs typeface="Arial"/>
              </a:rPr>
              <a:t> </a:t>
            </a:r>
            <a:r>
              <a:rPr sz="1400" dirty="0">
                <a:latin typeface="Arial"/>
                <a:cs typeface="Arial"/>
              </a:rPr>
              <a:t>as </a:t>
            </a:r>
            <a:r>
              <a:rPr sz="1400" spc="145" dirty="0">
                <a:latin typeface="Arial"/>
                <a:cs typeface="Arial"/>
              </a:rPr>
              <a:t> </a:t>
            </a:r>
            <a:r>
              <a:rPr sz="1400" spc="-5" dirty="0">
                <a:latin typeface="Arial"/>
                <a:cs typeface="Arial"/>
              </a:rPr>
              <a:t>a	</a:t>
            </a:r>
            <a:r>
              <a:rPr sz="1400" spc="5" dirty="0">
                <a:latin typeface="Arial"/>
                <a:cs typeface="Arial"/>
              </a:rPr>
              <a:t>root </a:t>
            </a:r>
            <a:r>
              <a:rPr sz="1400" spc="160" dirty="0">
                <a:latin typeface="Arial"/>
                <a:cs typeface="Arial"/>
              </a:rPr>
              <a:t> </a:t>
            </a:r>
            <a:r>
              <a:rPr sz="1400" spc="5" dirty="0">
                <a:latin typeface="Arial"/>
                <a:cs typeface="Arial"/>
              </a:rPr>
              <a:t>cause</a:t>
            </a:r>
            <a:r>
              <a:rPr sz="1400" spc="114" dirty="0">
                <a:latin typeface="Arial"/>
                <a:cs typeface="Arial"/>
              </a:rPr>
              <a:t> </a:t>
            </a:r>
            <a:r>
              <a:rPr sz="1400" dirty="0">
                <a:latin typeface="Arial"/>
                <a:cs typeface="Arial"/>
              </a:rPr>
              <a:t>of	</a:t>
            </a:r>
            <a:r>
              <a:rPr sz="1400" spc="-5" dirty="0">
                <a:latin typeface="Arial"/>
                <a:cs typeface="Arial"/>
              </a:rPr>
              <a:t>a </a:t>
            </a:r>
            <a:r>
              <a:rPr sz="1400" spc="5" dirty="0">
                <a:latin typeface="Arial"/>
                <a:cs typeface="Arial"/>
              </a:rPr>
              <a:t>problem worth  solving, </a:t>
            </a:r>
            <a:r>
              <a:rPr sz="1400" dirty="0">
                <a:latin typeface="Arial"/>
                <a:cs typeface="Arial"/>
              </a:rPr>
              <a:t>we </a:t>
            </a:r>
            <a:r>
              <a:rPr sz="1400" spc="5" dirty="0">
                <a:latin typeface="Arial"/>
                <a:cs typeface="Arial"/>
              </a:rPr>
              <a:t>can </a:t>
            </a:r>
            <a:r>
              <a:rPr sz="1400" b="1" i="1" spc="5" dirty="0">
                <a:solidFill>
                  <a:srgbClr val="FF0000"/>
                </a:solidFill>
                <a:latin typeface="Arial"/>
                <a:cs typeface="Arial"/>
              </a:rPr>
              <a:t>create </a:t>
            </a:r>
            <a:r>
              <a:rPr sz="1400" b="1" i="1" spc="-5" dirty="0">
                <a:solidFill>
                  <a:srgbClr val="FF0000"/>
                </a:solidFill>
                <a:latin typeface="Arial"/>
                <a:cs typeface="Arial"/>
              </a:rPr>
              <a:t>a </a:t>
            </a:r>
            <a:r>
              <a:rPr sz="1400" b="1" i="1" dirty="0">
                <a:solidFill>
                  <a:srgbClr val="FF0000"/>
                </a:solidFill>
                <a:latin typeface="Arial"/>
                <a:cs typeface="Arial"/>
              </a:rPr>
              <a:t>problem </a:t>
            </a:r>
            <a:r>
              <a:rPr sz="1400" b="1" i="1" spc="5" dirty="0">
                <a:solidFill>
                  <a:srgbClr val="FF0000"/>
                </a:solidFill>
                <a:latin typeface="Arial"/>
                <a:cs typeface="Arial"/>
              </a:rPr>
              <a:t>statement </a:t>
            </a:r>
            <a:r>
              <a:rPr sz="1400" spc="5" dirty="0">
                <a:latin typeface="Arial"/>
                <a:cs typeface="Arial"/>
              </a:rPr>
              <a:t>for the sales </a:t>
            </a:r>
            <a:r>
              <a:rPr sz="1400" dirty="0">
                <a:latin typeface="Arial"/>
                <a:cs typeface="Arial"/>
              </a:rPr>
              <a:t>order </a:t>
            </a:r>
            <a:r>
              <a:rPr sz="1400" spc="5" dirty="0">
                <a:latin typeface="Arial"/>
                <a:cs typeface="Arial"/>
              </a:rPr>
              <a:t>entry </a:t>
            </a:r>
            <a:r>
              <a:rPr sz="1400" dirty="0">
                <a:latin typeface="Arial"/>
                <a:cs typeface="Arial"/>
              </a:rPr>
              <a:t>problem, as </a:t>
            </a:r>
            <a:r>
              <a:rPr sz="1400" spc="5" dirty="0">
                <a:latin typeface="Arial"/>
                <a:cs typeface="Arial"/>
              </a:rPr>
              <a:t>seen </a:t>
            </a:r>
            <a:r>
              <a:rPr sz="1400" dirty="0">
                <a:latin typeface="Arial"/>
                <a:cs typeface="Arial"/>
              </a:rPr>
              <a:t>in </a:t>
            </a:r>
            <a:r>
              <a:rPr sz="1400" spc="-30" dirty="0">
                <a:latin typeface="Arial"/>
                <a:cs typeface="Arial"/>
              </a:rPr>
              <a:t>Table</a:t>
            </a:r>
            <a:r>
              <a:rPr sz="1400" spc="90" dirty="0">
                <a:latin typeface="Arial"/>
                <a:cs typeface="Arial"/>
              </a:rPr>
              <a:t> </a:t>
            </a:r>
            <a:r>
              <a:rPr sz="1400" spc="-5" dirty="0">
                <a:latin typeface="Arial"/>
                <a:cs typeface="Arial"/>
              </a:rPr>
              <a:t>2</a:t>
            </a:r>
            <a:endParaRPr sz="1400">
              <a:latin typeface="Arial"/>
              <a:cs typeface="Arial"/>
            </a:endParaRPr>
          </a:p>
          <a:p>
            <a:pPr marL="1933575">
              <a:lnSpc>
                <a:spcPct val="100000"/>
              </a:lnSpc>
              <a:spcBef>
                <a:spcPts val="1285"/>
              </a:spcBef>
            </a:pPr>
            <a:r>
              <a:rPr sz="1800" b="1" spc="-145" dirty="0">
                <a:latin typeface="Arial"/>
                <a:cs typeface="Arial"/>
              </a:rPr>
              <a:t>Table</a:t>
            </a:r>
            <a:r>
              <a:rPr sz="1800" b="1" spc="-265" dirty="0">
                <a:latin typeface="Arial"/>
                <a:cs typeface="Arial"/>
              </a:rPr>
              <a:t> </a:t>
            </a:r>
            <a:r>
              <a:rPr sz="1800" b="1" spc="-50" dirty="0">
                <a:latin typeface="Arial"/>
                <a:cs typeface="Arial"/>
              </a:rPr>
              <a:t>2:</a:t>
            </a:r>
            <a:r>
              <a:rPr sz="1800" b="1" spc="-185" dirty="0">
                <a:latin typeface="Arial"/>
                <a:cs typeface="Arial"/>
              </a:rPr>
              <a:t> </a:t>
            </a:r>
            <a:r>
              <a:rPr sz="1800" b="1" spc="-140" dirty="0">
                <a:latin typeface="Arial"/>
                <a:cs typeface="Arial"/>
              </a:rPr>
              <a:t>Sales</a:t>
            </a:r>
            <a:r>
              <a:rPr sz="1800" b="1" spc="-320" dirty="0">
                <a:latin typeface="Arial"/>
                <a:cs typeface="Arial"/>
              </a:rPr>
              <a:t> </a:t>
            </a:r>
            <a:r>
              <a:rPr sz="1800" b="1" spc="-110" dirty="0">
                <a:latin typeface="Arial"/>
                <a:cs typeface="Arial"/>
              </a:rPr>
              <a:t>Order</a:t>
            </a:r>
            <a:r>
              <a:rPr sz="1800" b="1" spc="-254" dirty="0">
                <a:latin typeface="Arial"/>
                <a:cs typeface="Arial"/>
              </a:rPr>
              <a:t> </a:t>
            </a:r>
            <a:r>
              <a:rPr sz="1800" b="1" spc="-130" dirty="0">
                <a:latin typeface="Arial"/>
                <a:cs typeface="Arial"/>
              </a:rPr>
              <a:t>Problem</a:t>
            </a:r>
            <a:r>
              <a:rPr sz="1800" b="1" spc="-30" dirty="0">
                <a:latin typeface="Arial"/>
                <a:cs typeface="Arial"/>
              </a:rPr>
              <a:t> </a:t>
            </a:r>
            <a:r>
              <a:rPr sz="1800" b="1" spc="-140" dirty="0">
                <a:latin typeface="Arial"/>
                <a:cs typeface="Arial"/>
              </a:rPr>
              <a:t>Statement</a:t>
            </a:r>
            <a:endParaRPr sz="1800">
              <a:latin typeface="Arial"/>
              <a:cs typeface="Aria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641" y="329438"/>
            <a:ext cx="5901055" cy="695960"/>
          </a:xfrm>
          <a:prstGeom prst="rect">
            <a:avLst/>
          </a:prstGeom>
        </p:spPr>
        <p:txBody>
          <a:bodyPr vert="horz" wrap="square" lIns="0" tIns="12065" rIns="0" bIns="0" rtlCol="0">
            <a:spAutoFit/>
          </a:bodyPr>
          <a:lstStyle/>
          <a:p>
            <a:pPr marL="12700">
              <a:lnSpc>
                <a:spcPct val="100000"/>
              </a:lnSpc>
              <a:spcBef>
                <a:spcPts val="95"/>
              </a:spcBef>
            </a:pPr>
            <a:r>
              <a:rPr spc="-240" dirty="0">
                <a:solidFill>
                  <a:srgbClr val="1F1F21"/>
                </a:solidFill>
              </a:rPr>
              <a:t>Addressing</a:t>
            </a:r>
            <a:r>
              <a:rPr spc="-535" dirty="0">
                <a:solidFill>
                  <a:srgbClr val="1F1F21"/>
                </a:solidFill>
              </a:rPr>
              <a:t> </a:t>
            </a:r>
            <a:r>
              <a:rPr spc="-180" dirty="0">
                <a:solidFill>
                  <a:srgbClr val="1F1F21"/>
                </a:solidFill>
              </a:rPr>
              <a:t>the</a:t>
            </a:r>
            <a:r>
              <a:rPr spc="-525" dirty="0">
                <a:solidFill>
                  <a:srgbClr val="1F1F21"/>
                </a:solidFill>
              </a:rPr>
              <a:t> </a:t>
            </a:r>
            <a:r>
              <a:rPr spc="-310" dirty="0">
                <a:solidFill>
                  <a:srgbClr val="1F1F21"/>
                </a:solidFill>
              </a:rPr>
              <a:t>Root</a:t>
            </a:r>
            <a:r>
              <a:rPr spc="-810" dirty="0">
                <a:solidFill>
                  <a:srgbClr val="1F1F21"/>
                </a:solidFill>
              </a:rPr>
              <a:t> </a:t>
            </a:r>
            <a:r>
              <a:rPr spc="-330" dirty="0">
                <a:solidFill>
                  <a:srgbClr val="1F1F21"/>
                </a:solidFill>
              </a:rPr>
              <a:t>Cause</a:t>
            </a:r>
          </a:p>
        </p:txBody>
      </p:sp>
      <p:sp>
        <p:nvSpPr>
          <p:cNvPr id="3" name="object 3"/>
          <p:cNvSpPr txBox="1"/>
          <p:nvPr/>
        </p:nvSpPr>
        <p:spPr>
          <a:xfrm>
            <a:off x="172465" y="1261871"/>
            <a:ext cx="184150" cy="208279"/>
          </a:xfrm>
          <a:prstGeom prst="rect">
            <a:avLst/>
          </a:prstGeom>
        </p:spPr>
        <p:txBody>
          <a:bodyPr vert="horz" wrap="square" lIns="0" tIns="12700" rIns="0" bIns="0" rtlCol="0">
            <a:spAutoFit/>
          </a:bodyPr>
          <a:lstStyle/>
          <a:p>
            <a:pPr marL="12700">
              <a:lnSpc>
                <a:spcPct val="100000"/>
              </a:lnSpc>
              <a:spcBef>
                <a:spcPts val="100"/>
              </a:spcBef>
            </a:pPr>
            <a:r>
              <a:rPr sz="1200" b="1" spc="-50" dirty="0">
                <a:solidFill>
                  <a:srgbClr val="FFFFFF"/>
                </a:solidFill>
                <a:latin typeface="Arial"/>
                <a:cs typeface="Arial"/>
              </a:rPr>
              <a:t>24</a:t>
            </a:r>
            <a:endParaRPr sz="1200">
              <a:latin typeface="Arial"/>
              <a:cs typeface="Arial"/>
            </a:endParaRPr>
          </a:p>
        </p:txBody>
      </p:sp>
      <p:sp>
        <p:nvSpPr>
          <p:cNvPr id="4" name="object 4"/>
          <p:cNvSpPr txBox="1"/>
          <p:nvPr/>
        </p:nvSpPr>
        <p:spPr>
          <a:xfrm>
            <a:off x="548640" y="5247186"/>
            <a:ext cx="1595120" cy="198755"/>
          </a:xfrm>
          <a:prstGeom prst="rect">
            <a:avLst/>
          </a:prstGeom>
        </p:spPr>
        <p:txBody>
          <a:bodyPr vert="horz" wrap="square" lIns="0" tIns="0" rIns="0" bIns="0" rtlCol="0">
            <a:spAutoFit/>
          </a:bodyPr>
          <a:lstStyle/>
          <a:p>
            <a:pPr>
              <a:lnSpc>
                <a:spcPts val="1545"/>
              </a:lnSpc>
              <a:tabLst>
                <a:tab pos="286385" algn="l"/>
                <a:tab pos="799465" algn="l"/>
              </a:tabLst>
            </a:pPr>
            <a:r>
              <a:rPr sz="850" dirty="0">
                <a:solidFill>
                  <a:srgbClr val="CC8E5F"/>
                </a:solidFill>
                <a:latin typeface="Wingdings"/>
                <a:cs typeface="Wingdings"/>
              </a:rPr>
              <a:t>❑</a:t>
            </a:r>
            <a:r>
              <a:rPr sz="850" dirty="0">
                <a:solidFill>
                  <a:srgbClr val="CC8E5F"/>
                </a:solidFill>
                <a:latin typeface="Times New Roman"/>
                <a:cs typeface="Times New Roman"/>
              </a:rPr>
              <a:t>	</a:t>
            </a:r>
            <a:r>
              <a:rPr sz="1400" spc="-80" dirty="0">
                <a:latin typeface="Arial"/>
                <a:cs typeface="Arial"/>
              </a:rPr>
              <a:t>Once	</a:t>
            </a:r>
            <a:r>
              <a:rPr sz="1400" spc="-45" dirty="0">
                <a:latin typeface="Arial"/>
                <a:cs typeface="Arial"/>
              </a:rPr>
              <a:t>written,</a:t>
            </a:r>
            <a:r>
              <a:rPr sz="1400" spc="175" dirty="0">
                <a:latin typeface="Arial"/>
                <a:cs typeface="Arial"/>
              </a:rPr>
              <a:t> </a:t>
            </a:r>
            <a:r>
              <a:rPr sz="1400" spc="-45" dirty="0">
                <a:latin typeface="Arial"/>
                <a:cs typeface="Arial"/>
              </a:rPr>
              <a:t>th</a:t>
            </a:r>
            <a:endParaRPr sz="1400">
              <a:latin typeface="Arial"/>
              <a:cs typeface="Arial"/>
            </a:endParaRPr>
          </a:p>
        </p:txBody>
      </p:sp>
      <p:sp>
        <p:nvSpPr>
          <p:cNvPr id="5" name="object 5"/>
          <p:cNvSpPr txBox="1"/>
          <p:nvPr/>
        </p:nvSpPr>
        <p:spPr>
          <a:xfrm>
            <a:off x="2133138" y="5247186"/>
            <a:ext cx="6537325" cy="198755"/>
          </a:xfrm>
          <a:prstGeom prst="rect">
            <a:avLst/>
          </a:prstGeom>
        </p:spPr>
        <p:txBody>
          <a:bodyPr vert="horz" wrap="square" lIns="0" tIns="0" rIns="0" bIns="0" rtlCol="0">
            <a:spAutoFit/>
          </a:bodyPr>
          <a:lstStyle/>
          <a:p>
            <a:pPr>
              <a:lnSpc>
                <a:spcPts val="1545"/>
              </a:lnSpc>
              <a:tabLst>
                <a:tab pos="226060" algn="l"/>
                <a:tab pos="1769745" algn="l"/>
                <a:tab pos="2483485" algn="l"/>
                <a:tab pos="3308350" algn="l"/>
                <a:tab pos="3585845" algn="l"/>
                <a:tab pos="3938904" algn="l"/>
                <a:tab pos="5374005" algn="l"/>
                <a:tab pos="6262370" algn="l"/>
              </a:tabLst>
            </a:pPr>
            <a:r>
              <a:rPr sz="1400" spc="-5" dirty="0">
                <a:latin typeface="Arial"/>
                <a:cs typeface="Arial"/>
              </a:rPr>
              <a:t>e	</a:t>
            </a:r>
            <a:r>
              <a:rPr sz="1400" spc="-10" dirty="0">
                <a:latin typeface="Arial"/>
                <a:cs typeface="Arial"/>
              </a:rPr>
              <a:t>p</a:t>
            </a:r>
            <a:r>
              <a:rPr sz="1400" spc="-35" dirty="0">
                <a:latin typeface="Arial"/>
                <a:cs typeface="Arial"/>
              </a:rPr>
              <a:t>r</a:t>
            </a:r>
            <a:r>
              <a:rPr sz="1400" spc="-85" dirty="0">
                <a:latin typeface="Arial"/>
                <a:cs typeface="Arial"/>
              </a:rPr>
              <a:t>o</a:t>
            </a:r>
            <a:r>
              <a:rPr sz="1400" spc="-10" dirty="0">
                <a:latin typeface="Arial"/>
                <a:cs typeface="Arial"/>
              </a:rPr>
              <a:t>b</a:t>
            </a:r>
            <a:r>
              <a:rPr sz="1400" spc="-20" dirty="0">
                <a:latin typeface="Arial"/>
                <a:cs typeface="Arial"/>
              </a:rPr>
              <a:t>l</a:t>
            </a:r>
            <a:r>
              <a:rPr sz="1400" spc="-85" dirty="0">
                <a:latin typeface="Arial"/>
                <a:cs typeface="Arial"/>
              </a:rPr>
              <a:t>e</a:t>
            </a:r>
            <a:r>
              <a:rPr sz="1400" spc="-5" dirty="0">
                <a:latin typeface="Arial"/>
                <a:cs typeface="Arial"/>
              </a:rPr>
              <a:t>m</a:t>
            </a:r>
            <a:r>
              <a:rPr sz="1400" dirty="0">
                <a:latin typeface="Arial"/>
                <a:cs typeface="Arial"/>
              </a:rPr>
              <a:t> </a:t>
            </a:r>
            <a:r>
              <a:rPr sz="1400" spc="114" dirty="0">
                <a:latin typeface="Arial"/>
                <a:cs typeface="Arial"/>
              </a:rPr>
              <a:t> </a:t>
            </a:r>
            <a:r>
              <a:rPr sz="1400" spc="-254" dirty="0">
                <a:latin typeface="Arial"/>
                <a:cs typeface="Arial"/>
              </a:rPr>
              <a:t>s</a:t>
            </a:r>
            <a:r>
              <a:rPr sz="1400" spc="-25" dirty="0">
                <a:latin typeface="Arial"/>
                <a:cs typeface="Arial"/>
              </a:rPr>
              <a:t>t</a:t>
            </a:r>
            <a:r>
              <a:rPr sz="1400" spc="-10" dirty="0">
                <a:latin typeface="Arial"/>
                <a:cs typeface="Arial"/>
              </a:rPr>
              <a:t>a</a:t>
            </a:r>
            <a:r>
              <a:rPr sz="1400" spc="-25" dirty="0">
                <a:latin typeface="Arial"/>
                <a:cs typeface="Arial"/>
              </a:rPr>
              <a:t>t</a:t>
            </a:r>
            <a:r>
              <a:rPr sz="1400" spc="-85" dirty="0">
                <a:latin typeface="Arial"/>
                <a:cs typeface="Arial"/>
              </a:rPr>
              <a:t>e</a:t>
            </a:r>
            <a:r>
              <a:rPr sz="1400" spc="-260" dirty="0">
                <a:latin typeface="Arial"/>
                <a:cs typeface="Arial"/>
              </a:rPr>
              <a:t>m</a:t>
            </a:r>
            <a:r>
              <a:rPr sz="1400" spc="-90" dirty="0">
                <a:latin typeface="Arial"/>
                <a:cs typeface="Arial"/>
              </a:rPr>
              <a:t>e</a:t>
            </a:r>
            <a:r>
              <a:rPr sz="1400" spc="-95" dirty="0">
                <a:latin typeface="Arial"/>
                <a:cs typeface="Arial"/>
              </a:rPr>
              <a:t>n</a:t>
            </a:r>
            <a:r>
              <a:rPr sz="1400" spc="-5" dirty="0">
                <a:latin typeface="Arial"/>
                <a:cs typeface="Arial"/>
              </a:rPr>
              <a:t>t</a:t>
            </a:r>
            <a:r>
              <a:rPr sz="1400" dirty="0">
                <a:latin typeface="Arial"/>
                <a:cs typeface="Arial"/>
              </a:rPr>
              <a:t>	</a:t>
            </a:r>
            <a:r>
              <a:rPr sz="1400" spc="-90" dirty="0">
                <a:latin typeface="Arial"/>
                <a:cs typeface="Arial"/>
              </a:rPr>
              <a:t>ca</a:t>
            </a:r>
            <a:r>
              <a:rPr sz="1400" spc="-5" dirty="0">
                <a:latin typeface="Arial"/>
                <a:cs typeface="Arial"/>
              </a:rPr>
              <a:t>n</a:t>
            </a:r>
            <a:r>
              <a:rPr sz="1400" dirty="0">
                <a:latin typeface="Arial"/>
                <a:cs typeface="Arial"/>
              </a:rPr>
              <a:t> </a:t>
            </a:r>
            <a:r>
              <a:rPr sz="1400" spc="165" dirty="0">
                <a:latin typeface="Arial"/>
                <a:cs typeface="Arial"/>
              </a:rPr>
              <a:t> </a:t>
            </a:r>
            <a:r>
              <a:rPr sz="1400" spc="-60" dirty="0">
                <a:latin typeface="Arial"/>
                <a:cs typeface="Arial"/>
              </a:rPr>
              <a:t>b</a:t>
            </a:r>
            <a:r>
              <a:rPr sz="1400" spc="-5" dirty="0">
                <a:latin typeface="Arial"/>
                <a:cs typeface="Arial"/>
              </a:rPr>
              <a:t>e</a:t>
            </a:r>
            <a:r>
              <a:rPr sz="1400" dirty="0">
                <a:latin typeface="Arial"/>
                <a:cs typeface="Arial"/>
              </a:rPr>
              <a:t>	</a:t>
            </a:r>
            <a:r>
              <a:rPr sz="1400" spc="-120" dirty="0">
                <a:latin typeface="Arial"/>
                <a:cs typeface="Arial"/>
              </a:rPr>
              <a:t>c</a:t>
            </a:r>
            <a:r>
              <a:rPr sz="1400" spc="-70" dirty="0">
                <a:latin typeface="Arial"/>
                <a:cs typeface="Arial"/>
              </a:rPr>
              <a:t>ircu</a:t>
            </a:r>
            <a:r>
              <a:rPr sz="1400" spc="-75" dirty="0">
                <a:latin typeface="Arial"/>
                <a:cs typeface="Arial"/>
              </a:rPr>
              <a:t>l</a:t>
            </a:r>
            <a:r>
              <a:rPr sz="1400" spc="-100" dirty="0">
                <a:latin typeface="Arial"/>
                <a:cs typeface="Arial"/>
              </a:rPr>
              <a:t>a</a:t>
            </a:r>
            <a:r>
              <a:rPr sz="1400" spc="-25" dirty="0">
                <a:latin typeface="Arial"/>
                <a:cs typeface="Arial"/>
              </a:rPr>
              <a:t>t</a:t>
            </a:r>
            <a:r>
              <a:rPr sz="1400" spc="-90" dirty="0">
                <a:latin typeface="Arial"/>
                <a:cs typeface="Arial"/>
              </a:rPr>
              <a:t>e</a:t>
            </a:r>
            <a:r>
              <a:rPr sz="1400" spc="-5" dirty="0">
                <a:latin typeface="Arial"/>
                <a:cs typeface="Arial"/>
              </a:rPr>
              <a:t>d</a:t>
            </a:r>
            <a:r>
              <a:rPr sz="1400" dirty="0">
                <a:latin typeface="Arial"/>
                <a:cs typeface="Arial"/>
              </a:rPr>
              <a:t>	</a:t>
            </a:r>
            <a:r>
              <a:rPr sz="1400" spc="-50" dirty="0">
                <a:latin typeface="Arial"/>
                <a:cs typeface="Arial"/>
              </a:rPr>
              <a:t>t</a:t>
            </a:r>
            <a:r>
              <a:rPr sz="1400" spc="-5" dirty="0">
                <a:latin typeface="Arial"/>
                <a:cs typeface="Arial"/>
              </a:rPr>
              <a:t>o</a:t>
            </a:r>
            <a:r>
              <a:rPr sz="1400" dirty="0">
                <a:latin typeface="Arial"/>
                <a:cs typeface="Arial"/>
              </a:rPr>
              <a:t>	</a:t>
            </a:r>
            <a:r>
              <a:rPr sz="1400" spc="-65" dirty="0">
                <a:latin typeface="Arial"/>
                <a:cs typeface="Arial"/>
              </a:rPr>
              <a:t>t</a:t>
            </a:r>
            <a:r>
              <a:rPr sz="1400" spc="-135" dirty="0">
                <a:latin typeface="Arial"/>
                <a:cs typeface="Arial"/>
              </a:rPr>
              <a:t>h</a:t>
            </a:r>
            <a:r>
              <a:rPr sz="1400" spc="-5" dirty="0">
                <a:latin typeface="Arial"/>
                <a:cs typeface="Arial"/>
              </a:rPr>
              <a:t>e</a:t>
            </a:r>
            <a:r>
              <a:rPr sz="1400" dirty="0">
                <a:latin typeface="Arial"/>
                <a:cs typeface="Arial"/>
              </a:rPr>
              <a:t>	</a:t>
            </a:r>
            <a:r>
              <a:rPr sz="1400" spc="-160" dirty="0">
                <a:latin typeface="Arial"/>
                <a:cs typeface="Arial"/>
              </a:rPr>
              <a:t>s</a:t>
            </a:r>
            <a:r>
              <a:rPr sz="1400" spc="-110" dirty="0">
                <a:latin typeface="Arial"/>
                <a:cs typeface="Arial"/>
              </a:rPr>
              <a:t>t</a:t>
            </a:r>
            <a:r>
              <a:rPr sz="1400" spc="-10" dirty="0">
                <a:latin typeface="Arial"/>
                <a:cs typeface="Arial"/>
              </a:rPr>
              <a:t>a</a:t>
            </a:r>
            <a:r>
              <a:rPr sz="1400" spc="-135" dirty="0">
                <a:latin typeface="Arial"/>
                <a:cs typeface="Arial"/>
              </a:rPr>
              <a:t>k</a:t>
            </a:r>
            <a:r>
              <a:rPr sz="1400" spc="-85" dirty="0">
                <a:latin typeface="Arial"/>
                <a:cs typeface="Arial"/>
              </a:rPr>
              <a:t>e</a:t>
            </a:r>
            <a:r>
              <a:rPr sz="1400" spc="-110" dirty="0">
                <a:latin typeface="Arial"/>
                <a:cs typeface="Arial"/>
              </a:rPr>
              <a:t>h</a:t>
            </a:r>
            <a:r>
              <a:rPr sz="1400" spc="-114" dirty="0">
                <a:latin typeface="Arial"/>
                <a:cs typeface="Arial"/>
              </a:rPr>
              <a:t>o</a:t>
            </a:r>
            <a:r>
              <a:rPr sz="1400" spc="-55" dirty="0">
                <a:latin typeface="Arial"/>
                <a:cs typeface="Arial"/>
              </a:rPr>
              <a:t>l</a:t>
            </a:r>
            <a:r>
              <a:rPr sz="1400" spc="-15" dirty="0">
                <a:latin typeface="Arial"/>
                <a:cs typeface="Arial"/>
              </a:rPr>
              <a:t>d</a:t>
            </a:r>
            <a:r>
              <a:rPr sz="1400" spc="-95" dirty="0">
                <a:latin typeface="Arial"/>
                <a:cs typeface="Arial"/>
              </a:rPr>
              <a:t>e</a:t>
            </a:r>
            <a:r>
              <a:rPr sz="1400" spc="-130" dirty="0">
                <a:latin typeface="Arial"/>
                <a:cs typeface="Arial"/>
              </a:rPr>
              <a:t>r</a:t>
            </a:r>
            <a:r>
              <a:rPr sz="1400" spc="-5" dirty="0">
                <a:latin typeface="Arial"/>
                <a:cs typeface="Arial"/>
              </a:rPr>
              <a:t>s</a:t>
            </a:r>
            <a:r>
              <a:rPr sz="1400" spc="15" dirty="0">
                <a:latin typeface="Arial"/>
                <a:cs typeface="Arial"/>
              </a:rPr>
              <a:t> </a:t>
            </a:r>
            <a:r>
              <a:rPr sz="1400" spc="30" dirty="0">
                <a:latin typeface="Arial"/>
                <a:cs typeface="Arial"/>
              </a:rPr>
              <a:t>f</a:t>
            </a:r>
            <a:r>
              <a:rPr sz="1400" spc="-85" dirty="0">
                <a:latin typeface="Arial"/>
                <a:cs typeface="Arial"/>
              </a:rPr>
              <a:t>o</a:t>
            </a:r>
            <a:r>
              <a:rPr sz="1400" spc="-5" dirty="0">
                <a:latin typeface="Arial"/>
                <a:cs typeface="Arial"/>
              </a:rPr>
              <a:t>r</a:t>
            </a:r>
            <a:r>
              <a:rPr sz="1400" dirty="0">
                <a:latin typeface="Arial"/>
                <a:cs typeface="Arial"/>
              </a:rPr>
              <a:t>	</a:t>
            </a:r>
            <a:r>
              <a:rPr sz="1400" spc="-180" dirty="0">
                <a:latin typeface="Arial"/>
                <a:cs typeface="Arial"/>
              </a:rPr>
              <a:t>c</a:t>
            </a:r>
            <a:r>
              <a:rPr sz="1400" spc="-85" dirty="0">
                <a:latin typeface="Arial"/>
                <a:cs typeface="Arial"/>
              </a:rPr>
              <a:t>o</a:t>
            </a:r>
            <a:r>
              <a:rPr sz="1400" spc="-190" dirty="0">
                <a:latin typeface="Arial"/>
                <a:cs typeface="Arial"/>
              </a:rPr>
              <a:t>mm</a:t>
            </a:r>
            <a:r>
              <a:rPr sz="1400" spc="-185" dirty="0">
                <a:latin typeface="Arial"/>
                <a:cs typeface="Arial"/>
              </a:rPr>
              <a:t>e</a:t>
            </a:r>
            <a:r>
              <a:rPr sz="1400" spc="-195" dirty="0">
                <a:latin typeface="Arial"/>
                <a:cs typeface="Arial"/>
              </a:rPr>
              <a:t>n</a:t>
            </a:r>
            <a:r>
              <a:rPr sz="1400" spc="-5" dirty="0">
                <a:latin typeface="Arial"/>
                <a:cs typeface="Arial"/>
              </a:rPr>
              <a:t>t</a:t>
            </a:r>
            <a:r>
              <a:rPr sz="1400" dirty="0">
                <a:latin typeface="Arial"/>
                <a:cs typeface="Arial"/>
              </a:rPr>
              <a:t>	</a:t>
            </a:r>
            <a:r>
              <a:rPr sz="1400" spc="-15" dirty="0">
                <a:latin typeface="Arial"/>
                <a:cs typeface="Arial"/>
              </a:rPr>
              <a:t>a</a:t>
            </a:r>
            <a:r>
              <a:rPr sz="1400" spc="-90" dirty="0">
                <a:latin typeface="Arial"/>
                <a:cs typeface="Arial"/>
              </a:rPr>
              <a:t>nd</a:t>
            </a:r>
            <a:endParaRPr sz="1400">
              <a:latin typeface="Arial"/>
              <a:cs typeface="Arial"/>
            </a:endParaRPr>
          </a:p>
        </p:txBody>
      </p:sp>
      <p:sp>
        <p:nvSpPr>
          <p:cNvPr id="6" name="object 6"/>
          <p:cNvSpPr txBox="1"/>
          <p:nvPr/>
        </p:nvSpPr>
        <p:spPr>
          <a:xfrm>
            <a:off x="835152" y="5485692"/>
            <a:ext cx="725805" cy="198755"/>
          </a:xfrm>
          <a:prstGeom prst="rect">
            <a:avLst/>
          </a:prstGeom>
        </p:spPr>
        <p:txBody>
          <a:bodyPr vert="horz" wrap="square" lIns="0" tIns="0" rIns="0" bIns="0" rtlCol="0">
            <a:spAutoFit/>
          </a:bodyPr>
          <a:lstStyle/>
          <a:p>
            <a:pPr>
              <a:lnSpc>
                <a:spcPts val="1545"/>
              </a:lnSpc>
            </a:pPr>
            <a:r>
              <a:rPr sz="1400" spc="-50" dirty="0">
                <a:latin typeface="Arial"/>
                <a:cs typeface="Arial"/>
              </a:rPr>
              <a:t>f</a:t>
            </a:r>
            <a:r>
              <a:rPr sz="1400" spc="-45" dirty="0">
                <a:latin typeface="Arial"/>
                <a:cs typeface="Arial"/>
              </a:rPr>
              <a:t>e</a:t>
            </a:r>
            <a:r>
              <a:rPr sz="1400" spc="-50" dirty="0">
                <a:latin typeface="Arial"/>
                <a:cs typeface="Arial"/>
              </a:rPr>
              <a:t>edb</a:t>
            </a:r>
            <a:r>
              <a:rPr sz="1400" spc="-60" dirty="0">
                <a:latin typeface="Arial"/>
                <a:cs typeface="Arial"/>
              </a:rPr>
              <a:t>a</a:t>
            </a:r>
            <a:r>
              <a:rPr sz="1400" spc="-45" dirty="0">
                <a:latin typeface="Arial"/>
                <a:cs typeface="Arial"/>
              </a:rPr>
              <a:t>c</a:t>
            </a:r>
            <a:r>
              <a:rPr sz="1400" spc="-50" dirty="0">
                <a:latin typeface="Arial"/>
                <a:cs typeface="Arial"/>
              </a:rPr>
              <a:t>k</a:t>
            </a:r>
            <a:r>
              <a:rPr sz="1400" spc="-5" dirty="0">
                <a:latin typeface="Arial"/>
                <a:cs typeface="Arial"/>
              </a:rPr>
              <a:t>.</a:t>
            </a:r>
            <a:endParaRPr sz="1400">
              <a:latin typeface="Arial"/>
              <a:cs typeface="Arial"/>
            </a:endParaRPr>
          </a:p>
        </p:txBody>
      </p:sp>
      <p:graphicFrame>
        <p:nvGraphicFramePr>
          <p:cNvPr id="7" name="object 7"/>
          <p:cNvGraphicFramePr>
            <a:graphicFrameLocks noGrp="1"/>
          </p:cNvGraphicFramePr>
          <p:nvPr/>
        </p:nvGraphicFramePr>
        <p:xfrm>
          <a:off x="381000" y="2362200"/>
          <a:ext cx="8381999" cy="4104639"/>
        </p:xfrm>
        <a:graphic>
          <a:graphicData uri="http://schemas.openxmlformats.org/drawingml/2006/table">
            <a:tbl>
              <a:tblPr firstRow="1" bandRow="1">
                <a:tableStyleId>{2D5ABB26-0587-4C30-8999-92F81FD0307C}</a:tableStyleId>
              </a:tblPr>
              <a:tblGrid>
                <a:gridCol w="1898014">
                  <a:extLst>
                    <a:ext uri="{9D8B030D-6E8A-4147-A177-3AD203B41FA5}">
                      <a16:colId xmlns:a16="http://schemas.microsoft.com/office/drawing/2014/main" xmlns="" val="20000"/>
                    </a:ext>
                  </a:extLst>
                </a:gridCol>
                <a:gridCol w="6483985">
                  <a:extLst>
                    <a:ext uri="{9D8B030D-6E8A-4147-A177-3AD203B41FA5}">
                      <a16:colId xmlns:a16="http://schemas.microsoft.com/office/drawing/2014/main" xmlns="" val="20001"/>
                    </a:ext>
                  </a:extLst>
                </a:gridCol>
              </a:tblGrid>
              <a:tr h="370204">
                <a:tc>
                  <a:txBody>
                    <a:bodyPr/>
                    <a:lstStyle/>
                    <a:p>
                      <a:pPr marL="91440">
                        <a:lnSpc>
                          <a:spcPct val="100000"/>
                        </a:lnSpc>
                        <a:spcBef>
                          <a:spcPts val="229"/>
                        </a:spcBef>
                      </a:pPr>
                      <a:r>
                        <a:rPr sz="1600" b="1" spc="5" dirty="0">
                          <a:solidFill>
                            <a:srgbClr val="FFFFFF"/>
                          </a:solidFill>
                          <a:latin typeface="Arial"/>
                          <a:cs typeface="Arial"/>
                        </a:rPr>
                        <a:t>Problem</a:t>
                      </a:r>
                      <a:endParaRPr sz="1600">
                        <a:latin typeface="Arial"/>
                        <a:cs typeface="Arial"/>
                      </a:endParaRPr>
                    </a:p>
                  </a:txBody>
                  <a:tcPr marL="0" marR="0" marT="29209" marB="0">
                    <a:solidFill>
                      <a:srgbClr val="D24617"/>
                    </a:solidFill>
                  </a:tcPr>
                </a:tc>
                <a:tc>
                  <a:txBody>
                    <a:bodyPr/>
                    <a:lstStyle/>
                    <a:p>
                      <a:pPr marL="328295">
                        <a:lnSpc>
                          <a:spcPct val="100000"/>
                        </a:lnSpc>
                        <a:spcBef>
                          <a:spcPts val="229"/>
                        </a:spcBef>
                      </a:pPr>
                      <a:r>
                        <a:rPr sz="1600" b="1" spc="5" dirty="0">
                          <a:solidFill>
                            <a:srgbClr val="FFFFFF"/>
                          </a:solidFill>
                          <a:latin typeface="Arial"/>
                          <a:cs typeface="Arial"/>
                        </a:rPr>
                        <a:t>Description</a:t>
                      </a:r>
                      <a:endParaRPr sz="1600">
                        <a:latin typeface="Arial"/>
                        <a:cs typeface="Arial"/>
                      </a:endParaRPr>
                    </a:p>
                  </a:txBody>
                  <a:tcPr marL="0" marR="0" marT="29209" marB="0">
                    <a:solidFill>
                      <a:srgbClr val="D24617"/>
                    </a:solidFill>
                  </a:tcPr>
                </a:tc>
                <a:extLst>
                  <a:ext uri="{0D108BD9-81ED-4DB2-BD59-A6C34878D82A}">
                    <a16:rowId xmlns:a16="http://schemas.microsoft.com/office/drawing/2014/main" xmlns="" val="10000"/>
                  </a:ext>
                </a:extLst>
              </a:tr>
              <a:tr h="304165">
                <a:tc>
                  <a:txBody>
                    <a:bodyPr/>
                    <a:lstStyle/>
                    <a:p>
                      <a:pPr marL="91440">
                        <a:lnSpc>
                          <a:spcPct val="100000"/>
                        </a:lnSpc>
                        <a:spcBef>
                          <a:spcPts val="250"/>
                        </a:spcBef>
                      </a:pPr>
                      <a:r>
                        <a:rPr sz="1400" dirty="0">
                          <a:latin typeface="Arial"/>
                          <a:cs typeface="Arial"/>
                        </a:rPr>
                        <a:t>The </a:t>
                      </a:r>
                      <a:r>
                        <a:rPr sz="1400" spc="5" dirty="0">
                          <a:latin typeface="Arial"/>
                          <a:cs typeface="Arial"/>
                        </a:rPr>
                        <a:t>Problem</a:t>
                      </a:r>
                      <a:r>
                        <a:rPr sz="1400" spc="-20" dirty="0">
                          <a:latin typeface="Arial"/>
                          <a:cs typeface="Arial"/>
                        </a:rPr>
                        <a:t> </a:t>
                      </a:r>
                      <a:r>
                        <a:rPr sz="1400" dirty="0">
                          <a:latin typeface="Arial"/>
                          <a:cs typeface="Arial"/>
                        </a:rPr>
                        <a:t>of</a:t>
                      </a:r>
                      <a:endParaRPr sz="1400">
                        <a:latin typeface="Arial"/>
                        <a:cs typeface="Arial"/>
                      </a:endParaRPr>
                    </a:p>
                  </a:txBody>
                  <a:tcPr marL="0" marR="0" marT="31750" marB="0">
                    <a:solidFill>
                      <a:srgbClr val="EDCFCC"/>
                    </a:solidFill>
                  </a:tcPr>
                </a:tc>
                <a:tc>
                  <a:txBody>
                    <a:bodyPr/>
                    <a:lstStyle/>
                    <a:p>
                      <a:pPr marL="296545">
                        <a:lnSpc>
                          <a:spcPts val="1070"/>
                        </a:lnSpc>
                      </a:pPr>
                      <a:r>
                        <a:rPr sz="1200" dirty="0">
                          <a:latin typeface="Arial"/>
                          <a:cs typeface="Arial"/>
                        </a:rPr>
                        <a:t>Student Attendance</a:t>
                      </a:r>
                      <a:r>
                        <a:rPr sz="1200" spc="10" dirty="0">
                          <a:latin typeface="Arial"/>
                          <a:cs typeface="Arial"/>
                        </a:rPr>
                        <a:t> </a:t>
                      </a:r>
                      <a:r>
                        <a:rPr sz="1200" dirty="0">
                          <a:latin typeface="Arial"/>
                          <a:cs typeface="Arial"/>
                        </a:rPr>
                        <a:t>Management.</a:t>
                      </a:r>
                      <a:endParaRPr sz="1200">
                        <a:latin typeface="Arial"/>
                        <a:cs typeface="Arial"/>
                      </a:endParaRPr>
                    </a:p>
                  </a:txBody>
                  <a:tcPr marL="0" marR="0" marT="0" marB="0">
                    <a:solidFill>
                      <a:srgbClr val="EDCFCC"/>
                    </a:solidFill>
                  </a:tcPr>
                </a:tc>
                <a:extLst>
                  <a:ext uri="{0D108BD9-81ED-4DB2-BD59-A6C34878D82A}">
                    <a16:rowId xmlns:a16="http://schemas.microsoft.com/office/drawing/2014/main" xmlns="" val="10001"/>
                  </a:ext>
                </a:extLst>
              </a:tr>
              <a:tr h="609600">
                <a:tc>
                  <a:txBody>
                    <a:bodyPr/>
                    <a:lstStyle/>
                    <a:p>
                      <a:pPr marL="91440">
                        <a:lnSpc>
                          <a:spcPct val="100000"/>
                        </a:lnSpc>
                        <a:spcBef>
                          <a:spcPts val="250"/>
                        </a:spcBef>
                      </a:pPr>
                      <a:r>
                        <a:rPr sz="1400" spc="5" dirty="0">
                          <a:latin typeface="Arial"/>
                          <a:cs typeface="Arial"/>
                        </a:rPr>
                        <a:t>Affects</a:t>
                      </a:r>
                      <a:endParaRPr sz="1400">
                        <a:latin typeface="Arial"/>
                        <a:cs typeface="Arial"/>
                      </a:endParaRPr>
                    </a:p>
                  </a:txBody>
                  <a:tcPr marL="0" marR="0" marT="31750" marB="0">
                    <a:solidFill>
                      <a:srgbClr val="F7E9E7"/>
                    </a:solidFill>
                  </a:tcPr>
                </a:tc>
                <a:tc>
                  <a:txBody>
                    <a:bodyPr/>
                    <a:lstStyle/>
                    <a:p>
                      <a:pPr marL="296545">
                        <a:lnSpc>
                          <a:spcPts val="1070"/>
                        </a:lnSpc>
                      </a:pPr>
                      <a:r>
                        <a:rPr sz="1200" spc="5" dirty="0">
                          <a:latin typeface="Arial"/>
                          <a:cs typeface="Arial"/>
                        </a:rPr>
                        <a:t>Teacher.</a:t>
                      </a:r>
                      <a:endParaRPr sz="1200">
                        <a:latin typeface="Arial"/>
                        <a:cs typeface="Arial"/>
                      </a:endParaRPr>
                    </a:p>
                    <a:p>
                      <a:pPr marL="296545">
                        <a:lnSpc>
                          <a:spcPct val="100000"/>
                        </a:lnSpc>
                        <a:spcBef>
                          <a:spcPts val="395"/>
                        </a:spcBef>
                      </a:pPr>
                      <a:r>
                        <a:rPr sz="1200" spc="5" dirty="0">
                          <a:latin typeface="Arial"/>
                          <a:cs typeface="Arial"/>
                        </a:rPr>
                        <a:t>Students.</a:t>
                      </a:r>
                      <a:endParaRPr sz="1200">
                        <a:latin typeface="Arial"/>
                        <a:cs typeface="Arial"/>
                      </a:endParaRPr>
                    </a:p>
                    <a:p>
                      <a:pPr marL="296545">
                        <a:lnSpc>
                          <a:spcPts val="1435"/>
                        </a:lnSpc>
                        <a:spcBef>
                          <a:spcPts val="360"/>
                        </a:spcBef>
                      </a:pPr>
                      <a:r>
                        <a:rPr sz="1200" dirty="0">
                          <a:latin typeface="Arial"/>
                          <a:cs typeface="Arial"/>
                        </a:rPr>
                        <a:t>Attendance</a:t>
                      </a:r>
                      <a:r>
                        <a:rPr sz="1200" spc="-5" dirty="0">
                          <a:latin typeface="Arial"/>
                          <a:cs typeface="Arial"/>
                        </a:rPr>
                        <a:t> </a:t>
                      </a:r>
                      <a:r>
                        <a:rPr sz="1200" dirty="0">
                          <a:latin typeface="Arial"/>
                          <a:cs typeface="Arial"/>
                        </a:rPr>
                        <a:t>Department.</a:t>
                      </a:r>
                      <a:endParaRPr sz="1200">
                        <a:latin typeface="Arial"/>
                        <a:cs typeface="Arial"/>
                      </a:endParaRPr>
                    </a:p>
                  </a:txBody>
                  <a:tcPr marL="0" marR="0" marT="0" marB="0">
                    <a:solidFill>
                      <a:srgbClr val="F7E9E7"/>
                    </a:solidFill>
                  </a:tcPr>
                </a:tc>
                <a:extLst>
                  <a:ext uri="{0D108BD9-81ED-4DB2-BD59-A6C34878D82A}">
                    <a16:rowId xmlns:a16="http://schemas.microsoft.com/office/drawing/2014/main" xmlns="" val="10002"/>
                  </a:ext>
                </a:extLst>
              </a:tr>
              <a:tr h="1799577">
                <a:tc>
                  <a:txBody>
                    <a:bodyPr/>
                    <a:lstStyle/>
                    <a:p>
                      <a:pPr marL="91440">
                        <a:lnSpc>
                          <a:spcPct val="100000"/>
                        </a:lnSpc>
                        <a:spcBef>
                          <a:spcPts val="250"/>
                        </a:spcBef>
                      </a:pPr>
                      <a:r>
                        <a:rPr sz="1400" dirty="0">
                          <a:latin typeface="Arial"/>
                          <a:cs typeface="Arial"/>
                        </a:rPr>
                        <a:t>The </a:t>
                      </a:r>
                      <a:r>
                        <a:rPr sz="1400" spc="5" dirty="0">
                          <a:latin typeface="Arial"/>
                          <a:cs typeface="Arial"/>
                        </a:rPr>
                        <a:t>result </a:t>
                      </a:r>
                      <a:r>
                        <a:rPr sz="1400" dirty="0">
                          <a:latin typeface="Arial"/>
                          <a:cs typeface="Arial"/>
                        </a:rPr>
                        <a:t>of</a:t>
                      </a:r>
                      <a:r>
                        <a:rPr sz="1400" spc="-30" dirty="0">
                          <a:latin typeface="Arial"/>
                          <a:cs typeface="Arial"/>
                        </a:rPr>
                        <a:t> </a:t>
                      </a:r>
                      <a:r>
                        <a:rPr sz="1400" spc="5" dirty="0">
                          <a:latin typeface="Arial"/>
                          <a:cs typeface="Arial"/>
                        </a:rPr>
                        <a:t>which</a:t>
                      </a:r>
                      <a:endParaRPr sz="1400">
                        <a:latin typeface="Arial"/>
                        <a:cs typeface="Arial"/>
                      </a:endParaRPr>
                    </a:p>
                  </a:txBody>
                  <a:tcPr marL="0" marR="0" marT="31750" marB="0">
                    <a:solidFill>
                      <a:srgbClr val="EDCFCC"/>
                    </a:solidFill>
                  </a:tcPr>
                </a:tc>
                <a:tc>
                  <a:txBody>
                    <a:bodyPr/>
                    <a:lstStyle/>
                    <a:p>
                      <a:pPr>
                        <a:lnSpc>
                          <a:spcPct val="100000"/>
                        </a:lnSpc>
                        <a:spcBef>
                          <a:spcPts val="40"/>
                        </a:spcBef>
                      </a:pPr>
                      <a:endParaRPr sz="1300">
                        <a:latin typeface="Times New Roman"/>
                        <a:cs typeface="Times New Roman"/>
                      </a:endParaRPr>
                    </a:p>
                    <a:p>
                      <a:pPr marL="296545" marR="652145">
                        <a:lnSpc>
                          <a:spcPct val="100000"/>
                        </a:lnSpc>
                      </a:pPr>
                      <a:r>
                        <a:rPr sz="1200" spc="5" dirty="0">
                          <a:latin typeface="Arial"/>
                          <a:cs typeface="Arial"/>
                        </a:rPr>
                        <a:t>Teacher-- </a:t>
                      </a:r>
                      <a:r>
                        <a:rPr sz="1200" dirty="0">
                          <a:latin typeface="Arial"/>
                          <a:cs typeface="Arial"/>
                        </a:rPr>
                        <a:t>Has </a:t>
                      </a:r>
                      <a:r>
                        <a:rPr sz="1200" spc="5" dirty="0">
                          <a:latin typeface="Arial"/>
                          <a:cs typeface="Arial"/>
                        </a:rPr>
                        <a:t>to take </a:t>
                      </a:r>
                      <a:r>
                        <a:rPr sz="1200" dirty="0">
                          <a:latin typeface="Arial"/>
                          <a:cs typeface="Arial"/>
                        </a:rPr>
                        <a:t>some precious </a:t>
                      </a:r>
                      <a:r>
                        <a:rPr sz="1200" spc="5" dirty="0">
                          <a:latin typeface="Arial"/>
                          <a:cs typeface="Arial"/>
                        </a:rPr>
                        <a:t>time </a:t>
                      </a:r>
                      <a:r>
                        <a:rPr sz="1200" dirty="0">
                          <a:latin typeface="Arial"/>
                          <a:cs typeface="Arial"/>
                        </a:rPr>
                        <a:t>and energy out </a:t>
                      </a:r>
                      <a:r>
                        <a:rPr sz="1200" spc="5" dirty="0">
                          <a:latin typeface="Arial"/>
                          <a:cs typeface="Arial"/>
                        </a:rPr>
                        <a:t>of </a:t>
                      </a:r>
                      <a:r>
                        <a:rPr sz="1200" dirty="0">
                          <a:latin typeface="Arial"/>
                          <a:cs typeface="Arial"/>
                        </a:rPr>
                        <a:t>the </a:t>
                      </a:r>
                      <a:r>
                        <a:rPr sz="1200" spc="5" dirty="0">
                          <a:latin typeface="Arial"/>
                          <a:cs typeface="Arial"/>
                        </a:rPr>
                        <a:t>lecture </a:t>
                      </a:r>
                      <a:r>
                        <a:rPr sz="1200" dirty="0">
                          <a:latin typeface="Arial"/>
                          <a:cs typeface="Arial"/>
                        </a:rPr>
                        <a:t>and </a:t>
                      </a:r>
                      <a:r>
                        <a:rPr sz="1200" spc="5" dirty="0">
                          <a:latin typeface="Arial"/>
                          <a:cs typeface="Arial"/>
                        </a:rPr>
                        <a:t>take  </a:t>
                      </a:r>
                      <a:r>
                        <a:rPr sz="1200" dirty="0">
                          <a:latin typeface="Arial"/>
                          <a:cs typeface="Arial"/>
                        </a:rPr>
                        <a:t>attendance.</a:t>
                      </a:r>
                      <a:endParaRPr sz="1200">
                        <a:latin typeface="Arial"/>
                        <a:cs typeface="Arial"/>
                      </a:endParaRPr>
                    </a:p>
                    <a:p>
                      <a:pPr>
                        <a:lnSpc>
                          <a:spcPct val="100000"/>
                        </a:lnSpc>
                        <a:spcBef>
                          <a:spcPts val="35"/>
                        </a:spcBef>
                      </a:pPr>
                      <a:endParaRPr sz="1900">
                        <a:latin typeface="Times New Roman"/>
                        <a:cs typeface="Times New Roman"/>
                      </a:endParaRPr>
                    </a:p>
                    <a:p>
                      <a:pPr marL="296545">
                        <a:lnSpc>
                          <a:spcPct val="100000"/>
                        </a:lnSpc>
                      </a:pPr>
                      <a:r>
                        <a:rPr sz="1200" spc="5" dirty="0">
                          <a:latin typeface="Arial"/>
                          <a:cs typeface="Arial"/>
                        </a:rPr>
                        <a:t>Student-- If misses </a:t>
                      </a:r>
                      <a:r>
                        <a:rPr sz="1200" dirty="0">
                          <a:latin typeface="Arial"/>
                          <a:cs typeface="Arial"/>
                        </a:rPr>
                        <a:t>calling the attendance then it’s a absent </a:t>
                      </a:r>
                      <a:r>
                        <a:rPr sz="1200" spc="5" dirty="0">
                          <a:latin typeface="Arial"/>
                          <a:cs typeface="Arial"/>
                        </a:rPr>
                        <a:t>mark </a:t>
                      </a:r>
                      <a:r>
                        <a:rPr sz="1200" dirty="0">
                          <a:latin typeface="Arial"/>
                          <a:cs typeface="Arial"/>
                        </a:rPr>
                        <a:t>for</a:t>
                      </a:r>
                      <a:r>
                        <a:rPr sz="1200" spc="105" dirty="0">
                          <a:latin typeface="Arial"/>
                          <a:cs typeface="Arial"/>
                        </a:rPr>
                        <a:t> </a:t>
                      </a:r>
                      <a:r>
                        <a:rPr sz="1200" spc="5" dirty="0">
                          <a:latin typeface="Arial"/>
                          <a:cs typeface="Arial"/>
                        </a:rPr>
                        <a:t>him.</a:t>
                      </a:r>
                      <a:endParaRPr sz="1200">
                        <a:latin typeface="Arial"/>
                        <a:cs typeface="Arial"/>
                      </a:endParaRPr>
                    </a:p>
                    <a:p>
                      <a:pPr>
                        <a:lnSpc>
                          <a:spcPct val="100000"/>
                        </a:lnSpc>
                      </a:pPr>
                      <a:endParaRPr sz="1300">
                        <a:latin typeface="Times New Roman"/>
                        <a:cs typeface="Times New Roman"/>
                      </a:endParaRPr>
                    </a:p>
                    <a:p>
                      <a:pPr marL="296545" marR="40640" algn="just">
                        <a:lnSpc>
                          <a:spcPts val="1200"/>
                        </a:lnSpc>
                        <a:spcBef>
                          <a:spcPts val="965"/>
                        </a:spcBef>
                      </a:pPr>
                      <a:r>
                        <a:rPr sz="1200" dirty="0">
                          <a:latin typeface="Arial"/>
                          <a:cs typeface="Arial"/>
                        </a:rPr>
                        <a:t>Attendance </a:t>
                      </a:r>
                      <a:r>
                        <a:rPr sz="1200" spc="5" dirty="0">
                          <a:latin typeface="Arial"/>
                          <a:cs typeface="Arial"/>
                        </a:rPr>
                        <a:t>Department-- </a:t>
                      </a:r>
                      <a:r>
                        <a:rPr sz="1200" dirty="0">
                          <a:latin typeface="Arial"/>
                          <a:cs typeface="Arial"/>
                        </a:rPr>
                        <a:t>The department has to print hundreds </a:t>
                      </a:r>
                      <a:r>
                        <a:rPr sz="1200" spc="5" dirty="0">
                          <a:latin typeface="Arial"/>
                          <a:cs typeface="Arial"/>
                        </a:rPr>
                        <a:t>of </a:t>
                      </a:r>
                      <a:r>
                        <a:rPr sz="1200" dirty="0">
                          <a:latin typeface="Arial"/>
                          <a:cs typeface="Arial"/>
                        </a:rPr>
                        <a:t>pages </a:t>
                      </a:r>
                      <a:r>
                        <a:rPr sz="1200" spc="-5" dirty="0">
                          <a:latin typeface="Arial"/>
                          <a:cs typeface="Arial"/>
                        </a:rPr>
                        <a:t>on </a:t>
                      </a:r>
                      <a:r>
                        <a:rPr sz="1200" dirty="0">
                          <a:latin typeface="Arial"/>
                          <a:cs typeface="Arial"/>
                        </a:rPr>
                        <a:t>daily bases  </a:t>
                      </a:r>
                      <a:r>
                        <a:rPr sz="1200" spc="5" dirty="0">
                          <a:latin typeface="Arial"/>
                          <a:cs typeface="Arial"/>
                        </a:rPr>
                        <a:t>to </a:t>
                      </a:r>
                      <a:r>
                        <a:rPr sz="1200" dirty="0">
                          <a:latin typeface="Arial"/>
                          <a:cs typeface="Arial"/>
                        </a:rPr>
                        <a:t>maintain attendance. After the teacher </a:t>
                      </a:r>
                      <a:r>
                        <a:rPr sz="1200" spc="5" dirty="0">
                          <a:latin typeface="Arial"/>
                          <a:cs typeface="Arial"/>
                        </a:rPr>
                        <a:t>marks </a:t>
                      </a:r>
                      <a:r>
                        <a:rPr sz="1200" dirty="0">
                          <a:latin typeface="Arial"/>
                          <a:cs typeface="Arial"/>
                        </a:rPr>
                        <a:t>attendance the attendance sheet is  </a:t>
                      </a:r>
                      <a:r>
                        <a:rPr sz="1200" spc="5" dirty="0">
                          <a:latin typeface="Arial"/>
                          <a:cs typeface="Arial"/>
                        </a:rPr>
                        <a:t>taken to </a:t>
                      </a:r>
                      <a:r>
                        <a:rPr sz="1200" dirty="0">
                          <a:latin typeface="Arial"/>
                          <a:cs typeface="Arial"/>
                        </a:rPr>
                        <a:t>department </a:t>
                      </a:r>
                      <a:r>
                        <a:rPr sz="1200" spc="5" dirty="0">
                          <a:latin typeface="Arial"/>
                          <a:cs typeface="Arial"/>
                        </a:rPr>
                        <a:t>and </a:t>
                      </a:r>
                      <a:r>
                        <a:rPr sz="1200" dirty="0">
                          <a:latin typeface="Arial"/>
                          <a:cs typeface="Arial"/>
                        </a:rPr>
                        <a:t>attendance is manually</a:t>
                      </a:r>
                      <a:r>
                        <a:rPr sz="1200" spc="95" dirty="0">
                          <a:latin typeface="Arial"/>
                          <a:cs typeface="Arial"/>
                        </a:rPr>
                        <a:t> </a:t>
                      </a:r>
                      <a:r>
                        <a:rPr sz="1200" dirty="0">
                          <a:latin typeface="Arial"/>
                          <a:cs typeface="Arial"/>
                        </a:rPr>
                        <a:t>entered</a:t>
                      </a:r>
                      <a:endParaRPr sz="1200">
                        <a:latin typeface="Arial"/>
                        <a:cs typeface="Arial"/>
                      </a:endParaRPr>
                    </a:p>
                  </a:txBody>
                  <a:tcPr marL="0" marR="0" marT="5080" marB="0">
                    <a:solidFill>
                      <a:srgbClr val="EDCFCC"/>
                    </a:solidFill>
                  </a:tcPr>
                </a:tc>
                <a:extLst>
                  <a:ext uri="{0D108BD9-81ED-4DB2-BD59-A6C34878D82A}">
                    <a16:rowId xmlns:a16="http://schemas.microsoft.com/office/drawing/2014/main" xmlns="" val="10003"/>
                  </a:ext>
                </a:extLst>
              </a:tr>
              <a:tr h="996950">
                <a:tc>
                  <a:txBody>
                    <a:bodyPr/>
                    <a:lstStyle/>
                    <a:p>
                      <a:pPr marL="91440">
                        <a:lnSpc>
                          <a:spcPct val="100000"/>
                        </a:lnSpc>
                        <a:spcBef>
                          <a:spcPts val="254"/>
                        </a:spcBef>
                      </a:pPr>
                      <a:r>
                        <a:rPr sz="1400" spc="5" dirty="0">
                          <a:latin typeface="Arial"/>
                          <a:cs typeface="Arial"/>
                        </a:rPr>
                        <a:t>Benefits</a:t>
                      </a:r>
                      <a:r>
                        <a:rPr sz="1400" spc="-10" dirty="0">
                          <a:latin typeface="Arial"/>
                          <a:cs typeface="Arial"/>
                        </a:rPr>
                        <a:t> </a:t>
                      </a:r>
                      <a:r>
                        <a:rPr sz="1400" dirty="0">
                          <a:latin typeface="Arial"/>
                          <a:cs typeface="Arial"/>
                        </a:rPr>
                        <a:t>of</a:t>
                      </a:r>
                      <a:endParaRPr sz="1400">
                        <a:latin typeface="Arial"/>
                        <a:cs typeface="Arial"/>
                      </a:endParaRPr>
                    </a:p>
                  </a:txBody>
                  <a:tcPr marL="0" marR="0" marT="32384" marB="0">
                    <a:solidFill>
                      <a:srgbClr val="F7E9E7"/>
                    </a:solidFill>
                  </a:tcPr>
                </a:tc>
                <a:tc>
                  <a:txBody>
                    <a:bodyPr/>
                    <a:lstStyle/>
                    <a:p>
                      <a:pPr>
                        <a:lnSpc>
                          <a:spcPct val="100000"/>
                        </a:lnSpc>
                        <a:spcBef>
                          <a:spcPts val="45"/>
                        </a:spcBef>
                      </a:pPr>
                      <a:endParaRPr sz="1300">
                        <a:latin typeface="Times New Roman"/>
                        <a:cs typeface="Times New Roman"/>
                      </a:endParaRPr>
                    </a:p>
                    <a:p>
                      <a:pPr marL="296545">
                        <a:lnSpc>
                          <a:spcPct val="100000"/>
                        </a:lnSpc>
                        <a:spcBef>
                          <a:spcPts val="5"/>
                        </a:spcBef>
                      </a:pPr>
                      <a:r>
                        <a:rPr sz="1200" dirty="0">
                          <a:latin typeface="Arial"/>
                          <a:cs typeface="Arial"/>
                        </a:rPr>
                        <a:t>Totally automates the </a:t>
                      </a:r>
                      <a:r>
                        <a:rPr sz="1200" spc="5" dirty="0">
                          <a:latin typeface="Arial"/>
                          <a:cs typeface="Arial"/>
                        </a:rPr>
                        <a:t>process </a:t>
                      </a:r>
                      <a:r>
                        <a:rPr sz="1200" dirty="0">
                          <a:latin typeface="Arial"/>
                          <a:cs typeface="Arial"/>
                        </a:rPr>
                        <a:t>of </a:t>
                      </a:r>
                      <a:r>
                        <a:rPr sz="1200" spc="5" dirty="0">
                          <a:latin typeface="Arial"/>
                          <a:cs typeface="Arial"/>
                        </a:rPr>
                        <a:t>taking</a:t>
                      </a:r>
                      <a:r>
                        <a:rPr sz="1200" spc="45" dirty="0">
                          <a:latin typeface="Arial"/>
                          <a:cs typeface="Arial"/>
                        </a:rPr>
                        <a:t> </a:t>
                      </a:r>
                      <a:r>
                        <a:rPr sz="1200" dirty="0">
                          <a:latin typeface="Arial"/>
                          <a:cs typeface="Arial"/>
                        </a:rPr>
                        <a:t>attendance.</a:t>
                      </a:r>
                      <a:endParaRPr sz="1200">
                        <a:latin typeface="Arial"/>
                        <a:cs typeface="Arial"/>
                      </a:endParaRPr>
                    </a:p>
                    <a:p>
                      <a:pPr marL="296545" marR="624840">
                        <a:lnSpc>
                          <a:spcPts val="1200"/>
                        </a:lnSpc>
                        <a:spcBef>
                          <a:spcPts val="600"/>
                        </a:spcBef>
                      </a:pPr>
                      <a:r>
                        <a:rPr sz="1200" dirty="0">
                          <a:latin typeface="Arial"/>
                          <a:cs typeface="Arial"/>
                        </a:rPr>
                        <a:t>Reduces the </a:t>
                      </a:r>
                      <a:r>
                        <a:rPr sz="1200" spc="5" dirty="0">
                          <a:latin typeface="Arial"/>
                          <a:cs typeface="Arial"/>
                        </a:rPr>
                        <a:t>role </a:t>
                      </a:r>
                      <a:r>
                        <a:rPr sz="1200" dirty="0">
                          <a:latin typeface="Arial"/>
                          <a:cs typeface="Arial"/>
                        </a:rPr>
                        <a:t>of attendance department </a:t>
                      </a:r>
                      <a:r>
                        <a:rPr sz="1200" spc="-5" dirty="0">
                          <a:latin typeface="Arial"/>
                          <a:cs typeface="Arial"/>
                        </a:rPr>
                        <a:t>in </a:t>
                      </a:r>
                      <a:r>
                        <a:rPr sz="1200" dirty="0">
                          <a:latin typeface="Arial"/>
                          <a:cs typeface="Arial"/>
                        </a:rPr>
                        <a:t>printing attendance sheet and then  manually entering the attendance</a:t>
                      </a:r>
                      <a:r>
                        <a:rPr sz="1200" spc="20" dirty="0">
                          <a:latin typeface="Arial"/>
                          <a:cs typeface="Arial"/>
                        </a:rPr>
                        <a:t> </a:t>
                      </a:r>
                      <a:r>
                        <a:rPr sz="1200" spc="5" dirty="0">
                          <a:latin typeface="Arial"/>
                          <a:cs typeface="Arial"/>
                        </a:rPr>
                        <a:t>record.</a:t>
                      </a:r>
                      <a:endParaRPr sz="1200">
                        <a:latin typeface="Arial"/>
                        <a:cs typeface="Arial"/>
                      </a:endParaRPr>
                    </a:p>
                  </a:txBody>
                  <a:tcPr marL="0" marR="0" marT="5715" marB="0">
                    <a:solidFill>
                      <a:srgbClr val="F7E9E7"/>
                    </a:solidFill>
                  </a:tcPr>
                </a:tc>
                <a:extLst>
                  <a:ext uri="{0D108BD9-81ED-4DB2-BD59-A6C34878D82A}">
                    <a16:rowId xmlns:a16="http://schemas.microsoft.com/office/drawing/2014/main" xmlns="" val="10004"/>
                  </a:ext>
                </a:extLst>
              </a:tr>
            </a:tbl>
          </a:graphicData>
        </a:graphic>
      </p:graphicFrame>
      <p:sp>
        <p:nvSpPr>
          <p:cNvPr id="8" name="object 8"/>
          <p:cNvSpPr txBox="1"/>
          <p:nvPr/>
        </p:nvSpPr>
        <p:spPr>
          <a:xfrm>
            <a:off x="536194" y="1690328"/>
            <a:ext cx="5946775" cy="555625"/>
          </a:xfrm>
          <a:prstGeom prst="rect">
            <a:avLst/>
          </a:prstGeom>
        </p:spPr>
        <p:txBody>
          <a:bodyPr vert="horz" wrap="square" lIns="0" tIns="31114" rIns="0" bIns="0" rtlCol="0">
            <a:spAutoFit/>
          </a:bodyPr>
          <a:lstStyle/>
          <a:p>
            <a:pPr marL="299085" indent="-287020">
              <a:lnSpc>
                <a:spcPct val="100000"/>
              </a:lnSpc>
              <a:spcBef>
                <a:spcPts val="244"/>
              </a:spcBef>
              <a:buClr>
                <a:srgbClr val="CC8E5F"/>
              </a:buClr>
              <a:buSzPct val="60714"/>
              <a:buFont typeface="Wingdings"/>
              <a:buChar char=""/>
              <a:tabLst>
                <a:tab pos="299085" algn="l"/>
                <a:tab pos="299720" algn="l"/>
              </a:tabLst>
            </a:pPr>
            <a:r>
              <a:rPr sz="1400" spc="-80" dirty="0">
                <a:latin typeface="Arial"/>
                <a:cs typeface="Arial"/>
              </a:rPr>
              <a:t>Example</a:t>
            </a:r>
            <a:r>
              <a:rPr sz="1400" spc="-130" dirty="0">
                <a:latin typeface="Arial"/>
                <a:cs typeface="Arial"/>
              </a:rPr>
              <a:t> </a:t>
            </a:r>
            <a:r>
              <a:rPr sz="1400" spc="-5" dirty="0">
                <a:latin typeface="Arial"/>
                <a:cs typeface="Arial"/>
              </a:rPr>
              <a:t>2</a:t>
            </a:r>
            <a:endParaRPr sz="1400">
              <a:latin typeface="Arial"/>
              <a:cs typeface="Arial"/>
            </a:endParaRPr>
          </a:p>
          <a:p>
            <a:pPr marL="1583055">
              <a:lnSpc>
                <a:spcPct val="100000"/>
              </a:lnSpc>
              <a:spcBef>
                <a:spcPts val="185"/>
              </a:spcBef>
            </a:pPr>
            <a:r>
              <a:rPr sz="1800" b="1" spc="-145" dirty="0">
                <a:latin typeface="Arial"/>
                <a:cs typeface="Arial"/>
              </a:rPr>
              <a:t>Table</a:t>
            </a:r>
            <a:r>
              <a:rPr sz="1800" b="1" spc="-265" dirty="0">
                <a:latin typeface="Arial"/>
                <a:cs typeface="Arial"/>
              </a:rPr>
              <a:t> </a:t>
            </a:r>
            <a:r>
              <a:rPr sz="1800" b="1" spc="-50" dirty="0">
                <a:latin typeface="Arial"/>
                <a:cs typeface="Arial"/>
              </a:rPr>
              <a:t>3:</a:t>
            </a:r>
            <a:r>
              <a:rPr sz="1800" b="1" spc="-250" dirty="0">
                <a:latin typeface="Arial"/>
                <a:cs typeface="Arial"/>
              </a:rPr>
              <a:t> </a:t>
            </a:r>
            <a:r>
              <a:rPr sz="1800" b="1" spc="-130" dirty="0">
                <a:latin typeface="Arial"/>
                <a:cs typeface="Arial"/>
              </a:rPr>
              <a:t>Attendance</a:t>
            </a:r>
            <a:r>
              <a:rPr sz="1800" b="1" spc="-310" dirty="0">
                <a:latin typeface="Arial"/>
                <a:cs typeface="Arial"/>
              </a:rPr>
              <a:t> </a:t>
            </a:r>
            <a:r>
              <a:rPr sz="1800" b="1" spc="-160" dirty="0">
                <a:latin typeface="Arial"/>
                <a:cs typeface="Arial"/>
              </a:rPr>
              <a:t>System</a:t>
            </a:r>
            <a:r>
              <a:rPr sz="1800" b="1" spc="-370" dirty="0">
                <a:latin typeface="Arial"/>
                <a:cs typeface="Arial"/>
              </a:rPr>
              <a:t> </a:t>
            </a:r>
            <a:r>
              <a:rPr sz="1800" b="1" spc="-130" dirty="0">
                <a:latin typeface="Arial"/>
                <a:cs typeface="Arial"/>
              </a:rPr>
              <a:t>ProblemStatement</a:t>
            </a:r>
            <a:endParaRPr sz="1800">
              <a:latin typeface="Arial"/>
              <a:cs typeface="Aria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793" y="0"/>
            <a:ext cx="7464425" cy="1245235"/>
          </a:xfrm>
          <a:prstGeom prst="rect">
            <a:avLst/>
          </a:prstGeom>
        </p:spPr>
        <p:txBody>
          <a:bodyPr vert="horz" wrap="square" lIns="0" tIns="12700" rIns="0" bIns="0" rtlCol="0">
            <a:spAutoFit/>
          </a:bodyPr>
          <a:lstStyle/>
          <a:p>
            <a:pPr marL="12700" marR="5080">
              <a:lnSpc>
                <a:spcPct val="100000"/>
              </a:lnSpc>
              <a:spcBef>
                <a:spcPts val="100"/>
              </a:spcBef>
            </a:pPr>
            <a:r>
              <a:rPr sz="4000" spc="-185" dirty="0"/>
              <a:t>Step</a:t>
            </a:r>
            <a:r>
              <a:rPr sz="4000" spc="-484" dirty="0"/>
              <a:t> </a:t>
            </a:r>
            <a:r>
              <a:rPr sz="4000" spc="-70" dirty="0"/>
              <a:t>3:</a:t>
            </a:r>
            <a:r>
              <a:rPr sz="4000" spc="-254" dirty="0"/>
              <a:t> </a:t>
            </a:r>
            <a:r>
              <a:rPr sz="4000" spc="-100" dirty="0"/>
              <a:t>Identify</a:t>
            </a:r>
            <a:r>
              <a:rPr sz="4000" spc="-175" dirty="0"/>
              <a:t> </a:t>
            </a:r>
            <a:r>
              <a:rPr sz="4000" spc="-165" dirty="0"/>
              <a:t>the</a:t>
            </a:r>
            <a:r>
              <a:rPr sz="4000" spc="-490" dirty="0"/>
              <a:t> </a:t>
            </a:r>
            <a:r>
              <a:rPr sz="4000" spc="-229" dirty="0"/>
              <a:t>Stakeholders</a:t>
            </a:r>
            <a:r>
              <a:rPr sz="4000" spc="-495" dirty="0"/>
              <a:t> </a:t>
            </a:r>
            <a:r>
              <a:rPr sz="4000" spc="-120" dirty="0"/>
              <a:t>and  </a:t>
            </a:r>
            <a:r>
              <a:rPr sz="4000" spc="-165" dirty="0"/>
              <a:t>the</a:t>
            </a:r>
            <a:r>
              <a:rPr sz="4000" spc="-250" dirty="0"/>
              <a:t> </a:t>
            </a:r>
            <a:r>
              <a:rPr sz="4000" spc="-330" dirty="0"/>
              <a:t>Users</a:t>
            </a:r>
            <a:endParaRPr sz="4000"/>
          </a:p>
        </p:txBody>
      </p:sp>
      <p:sp>
        <p:nvSpPr>
          <p:cNvPr id="3" name="object 3"/>
          <p:cNvSpPr txBox="1"/>
          <p:nvPr/>
        </p:nvSpPr>
        <p:spPr>
          <a:xfrm>
            <a:off x="172465" y="1163125"/>
            <a:ext cx="8665845" cy="3829050"/>
          </a:xfrm>
          <a:prstGeom prst="rect">
            <a:avLst/>
          </a:prstGeom>
        </p:spPr>
        <p:txBody>
          <a:bodyPr vert="horz" wrap="square" lIns="0" tIns="111125" rIns="0" bIns="0" rtlCol="0">
            <a:spAutoFit/>
          </a:bodyPr>
          <a:lstStyle/>
          <a:p>
            <a:pPr marL="12700">
              <a:lnSpc>
                <a:spcPct val="100000"/>
              </a:lnSpc>
              <a:spcBef>
                <a:spcPts val="875"/>
              </a:spcBef>
            </a:pPr>
            <a:r>
              <a:rPr sz="1200" b="1" spc="-50" dirty="0">
                <a:solidFill>
                  <a:srgbClr val="FFFFFF"/>
                </a:solidFill>
                <a:latin typeface="Arial"/>
                <a:cs typeface="Arial"/>
              </a:rPr>
              <a:t>25</a:t>
            </a:r>
            <a:endParaRPr sz="1200">
              <a:latin typeface="Arial"/>
              <a:cs typeface="Arial"/>
            </a:endParaRPr>
          </a:p>
          <a:p>
            <a:pPr>
              <a:lnSpc>
                <a:spcPct val="100000"/>
              </a:lnSpc>
              <a:spcBef>
                <a:spcPts val="40"/>
              </a:spcBef>
            </a:pPr>
            <a:endParaRPr sz="1150">
              <a:latin typeface="Arial"/>
              <a:cs typeface="Arial"/>
            </a:endParaRPr>
          </a:p>
          <a:p>
            <a:pPr marL="818515" marR="7620" indent="-287020">
              <a:lnSpc>
                <a:spcPts val="1600"/>
              </a:lnSpc>
              <a:buClr>
                <a:srgbClr val="CC8E5F"/>
              </a:buClr>
              <a:buSzPct val="59375"/>
              <a:buFont typeface="Wingdings"/>
              <a:buChar char=""/>
              <a:tabLst>
                <a:tab pos="817880" algn="l"/>
                <a:tab pos="818515" algn="l"/>
                <a:tab pos="2167890" algn="l"/>
                <a:tab pos="2591435" algn="l"/>
                <a:tab pos="3235960" algn="l"/>
                <a:tab pos="3586479" algn="l"/>
                <a:tab pos="4006215" algn="l"/>
                <a:tab pos="4575175" algn="l"/>
                <a:tab pos="5061585" algn="l"/>
                <a:tab pos="5653405" algn="l"/>
                <a:tab pos="6836409" algn="l"/>
                <a:tab pos="7122795" algn="l"/>
                <a:tab pos="7408545" algn="l"/>
                <a:tab pos="7863205" algn="l"/>
                <a:tab pos="8521065" algn="l"/>
              </a:tabLst>
            </a:pPr>
            <a:r>
              <a:rPr sz="1600" i="1" spc="-225" dirty="0">
                <a:solidFill>
                  <a:srgbClr val="FF0000"/>
                </a:solidFill>
                <a:latin typeface="Arial"/>
                <a:cs typeface="Arial"/>
              </a:rPr>
              <a:t>U</a:t>
            </a:r>
            <a:r>
              <a:rPr sz="1600" i="1" spc="-185" dirty="0">
                <a:solidFill>
                  <a:srgbClr val="FF0000"/>
                </a:solidFill>
                <a:latin typeface="Arial"/>
                <a:cs typeface="Arial"/>
              </a:rPr>
              <a:t>n</a:t>
            </a:r>
            <a:r>
              <a:rPr sz="1600" i="1" spc="-25" dirty="0">
                <a:solidFill>
                  <a:srgbClr val="FF0000"/>
                </a:solidFill>
                <a:latin typeface="Arial"/>
                <a:cs typeface="Arial"/>
              </a:rPr>
              <a:t>d</a:t>
            </a:r>
            <a:r>
              <a:rPr sz="1600" i="1" spc="-85" dirty="0">
                <a:solidFill>
                  <a:srgbClr val="FF0000"/>
                </a:solidFill>
                <a:latin typeface="Arial"/>
                <a:cs typeface="Arial"/>
              </a:rPr>
              <a:t>e</a:t>
            </a:r>
            <a:r>
              <a:rPr sz="1600" i="1" dirty="0">
                <a:solidFill>
                  <a:srgbClr val="FF0000"/>
                </a:solidFill>
                <a:latin typeface="Arial"/>
                <a:cs typeface="Arial"/>
              </a:rPr>
              <a:t>r</a:t>
            </a:r>
            <a:r>
              <a:rPr sz="1600" i="1" spc="-185" dirty="0">
                <a:solidFill>
                  <a:srgbClr val="FF0000"/>
                </a:solidFill>
                <a:latin typeface="Arial"/>
                <a:cs typeface="Arial"/>
              </a:rPr>
              <a:t>s</a:t>
            </a:r>
            <a:r>
              <a:rPr sz="1600" i="1" spc="-105" dirty="0">
                <a:solidFill>
                  <a:srgbClr val="FF0000"/>
                </a:solidFill>
                <a:latin typeface="Arial"/>
                <a:cs typeface="Arial"/>
              </a:rPr>
              <a:t>t</a:t>
            </a:r>
            <a:r>
              <a:rPr sz="1600" i="1" spc="-25" dirty="0">
                <a:solidFill>
                  <a:srgbClr val="FF0000"/>
                </a:solidFill>
                <a:latin typeface="Arial"/>
                <a:cs typeface="Arial"/>
              </a:rPr>
              <a:t>a</a:t>
            </a:r>
            <a:r>
              <a:rPr sz="1600" i="1" spc="-195" dirty="0">
                <a:solidFill>
                  <a:srgbClr val="FF0000"/>
                </a:solidFill>
                <a:latin typeface="Arial"/>
                <a:cs typeface="Arial"/>
              </a:rPr>
              <a:t>n</a:t>
            </a:r>
            <a:r>
              <a:rPr sz="1600" i="1" spc="-10" dirty="0">
                <a:solidFill>
                  <a:srgbClr val="FF0000"/>
                </a:solidFill>
                <a:latin typeface="Arial"/>
                <a:cs typeface="Arial"/>
              </a:rPr>
              <a:t>d</a:t>
            </a:r>
            <a:r>
              <a:rPr sz="1600" i="1" spc="-70" dirty="0">
                <a:solidFill>
                  <a:srgbClr val="FF0000"/>
                </a:solidFill>
                <a:latin typeface="Arial"/>
                <a:cs typeface="Arial"/>
              </a:rPr>
              <a:t>i</a:t>
            </a:r>
            <a:r>
              <a:rPr sz="1600" i="1" spc="-145" dirty="0">
                <a:solidFill>
                  <a:srgbClr val="FF0000"/>
                </a:solidFill>
                <a:latin typeface="Arial"/>
                <a:cs typeface="Arial"/>
              </a:rPr>
              <a:t>n</a:t>
            </a:r>
            <a:r>
              <a:rPr sz="1600" i="1" dirty="0">
                <a:solidFill>
                  <a:srgbClr val="FF0000"/>
                </a:solidFill>
                <a:latin typeface="Arial"/>
                <a:cs typeface="Arial"/>
              </a:rPr>
              <a:t>g	</a:t>
            </a:r>
            <a:r>
              <a:rPr sz="1600" i="1" spc="-15" dirty="0">
                <a:solidFill>
                  <a:srgbClr val="FF0000"/>
                </a:solidFill>
                <a:latin typeface="Arial"/>
                <a:cs typeface="Arial"/>
              </a:rPr>
              <a:t>t</a:t>
            </a:r>
            <a:r>
              <a:rPr sz="1600" i="1" spc="-195" dirty="0">
                <a:solidFill>
                  <a:srgbClr val="FF0000"/>
                </a:solidFill>
                <a:latin typeface="Arial"/>
                <a:cs typeface="Arial"/>
              </a:rPr>
              <a:t>h</a:t>
            </a:r>
            <a:r>
              <a:rPr sz="1600" i="1" dirty="0">
                <a:solidFill>
                  <a:srgbClr val="FF0000"/>
                </a:solidFill>
                <a:latin typeface="Arial"/>
                <a:cs typeface="Arial"/>
              </a:rPr>
              <a:t>e	</a:t>
            </a:r>
            <a:r>
              <a:rPr sz="1600" i="1" spc="-130" dirty="0">
                <a:solidFill>
                  <a:srgbClr val="FF0000"/>
                </a:solidFill>
                <a:latin typeface="Arial"/>
                <a:cs typeface="Arial"/>
              </a:rPr>
              <a:t>ne</a:t>
            </a:r>
            <a:r>
              <a:rPr sz="1600" i="1" spc="-125" dirty="0">
                <a:solidFill>
                  <a:srgbClr val="FF0000"/>
                </a:solidFill>
                <a:latin typeface="Arial"/>
                <a:cs typeface="Arial"/>
              </a:rPr>
              <a:t>e</a:t>
            </a:r>
            <a:r>
              <a:rPr sz="1600" i="1" spc="-25" dirty="0">
                <a:solidFill>
                  <a:srgbClr val="FF0000"/>
                </a:solidFill>
                <a:latin typeface="Arial"/>
                <a:cs typeface="Arial"/>
              </a:rPr>
              <a:t>d</a:t>
            </a:r>
            <a:r>
              <a:rPr sz="1600" i="1" dirty="0">
                <a:solidFill>
                  <a:srgbClr val="FF0000"/>
                </a:solidFill>
                <a:latin typeface="Arial"/>
                <a:cs typeface="Arial"/>
              </a:rPr>
              <a:t>s	</a:t>
            </a:r>
            <a:r>
              <a:rPr sz="1600" i="1" spc="-5" dirty="0">
                <a:solidFill>
                  <a:srgbClr val="FF0000"/>
                </a:solidFill>
                <a:latin typeface="Arial"/>
                <a:cs typeface="Arial"/>
              </a:rPr>
              <a:t>o</a:t>
            </a:r>
            <a:r>
              <a:rPr sz="1600" i="1" dirty="0">
                <a:solidFill>
                  <a:srgbClr val="FF0000"/>
                </a:solidFill>
                <a:latin typeface="Arial"/>
                <a:cs typeface="Arial"/>
              </a:rPr>
              <a:t>f	</a:t>
            </a:r>
            <a:r>
              <a:rPr sz="1600" i="1" spc="-105" dirty="0">
                <a:solidFill>
                  <a:srgbClr val="FF0000"/>
                </a:solidFill>
                <a:latin typeface="Arial"/>
                <a:cs typeface="Arial"/>
              </a:rPr>
              <a:t>th</a:t>
            </a:r>
            <a:r>
              <a:rPr sz="1600" i="1" dirty="0">
                <a:solidFill>
                  <a:srgbClr val="FF0000"/>
                </a:solidFill>
                <a:latin typeface="Arial"/>
                <a:cs typeface="Arial"/>
              </a:rPr>
              <a:t>e	</a:t>
            </a:r>
            <a:r>
              <a:rPr sz="1600" i="1" spc="-175" dirty="0">
                <a:solidFill>
                  <a:srgbClr val="FF0000"/>
                </a:solidFill>
                <a:latin typeface="Arial"/>
                <a:cs typeface="Arial"/>
              </a:rPr>
              <a:t>u</a:t>
            </a:r>
            <a:r>
              <a:rPr sz="1600" i="1" spc="-165" dirty="0">
                <a:solidFill>
                  <a:srgbClr val="FF0000"/>
                </a:solidFill>
                <a:latin typeface="Arial"/>
                <a:cs typeface="Arial"/>
              </a:rPr>
              <a:t>s</a:t>
            </a:r>
            <a:r>
              <a:rPr sz="1600" i="1" spc="-175" dirty="0">
                <a:solidFill>
                  <a:srgbClr val="FF0000"/>
                </a:solidFill>
                <a:latin typeface="Arial"/>
                <a:cs typeface="Arial"/>
              </a:rPr>
              <a:t>e</a:t>
            </a:r>
            <a:r>
              <a:rPr sz="1600" i="1" spc="-170" dirty="0">
                <a:solidFill>
                  <a:srgbClr val="FF0000"/>
                </a:solidFill>
                <a:latin typeface="Arial"/>
                <a:cs typeface="Arial"/>
              </a:rPr>
              <a:t>r</a:t>
            </a:r>
            <a:r>
              <a:rPr sz="1600" i="1" dirty="0">
                <a:solidFill>
                  <a:srgbClr val="FF0000"/>
                </a:solidFill>
                <a:latin typeface="Arial"/>
                <a:cs typeface="Arial"/>
              </a:rPr>
              <a:t>s	</a:t>
            </a:r>
            <a:r>
              <a:rPr sz="1600" i="1" spc="-75" dirty="0">
                <a:solidFill>
                  <a:srgbClr val="FF0000"/>
                </a:solidFill>
                <a:latin typeface="Arial"/>
                <a:cs typeface="Arial"/>
              </a:rPr>
              <a:t>an</a:t>
            </a:r>
            <a:r>
              <a:rPr sz="1600" i="1" dirty="0">
                <a:solidFill>
                  <a:srgbClr val="FF0000"/>
                </a:solidFill>
                <a:latin typeface="Arial"/>
                <a:cs typeface="Arial"/>
              </a:rPr>
              <a:t>d	</a:t>
            </a:r>
            <a:r>
              <a:rPr sz="1600" i="1" spc="-85" dirty="0">
                <a:solidFill>
                  <a:srgbClr val="FF0000"/>
                </a:solidFill>
                <a:latin typeface="Arial"/>
                <a:cs typeface="Arial"/>
              </a:rPr>
              <a:t>othe</a:t>
            </a:r>
            <a:r>
              <a:rPr sz="1600" i="1" dirty="0">
                <a:solidFill>
                  <a:srgbClr val="FF0000"/>
                </a:solidFill>
                <a:latin typeface="Arial"/>
                <a:cs typeface="Arial"/>
              </a:rPr>
              <a:t>r	</a:t>
            </a:r>
            <a:r>
              <a:rPr sz="1600" i="1" spc="-100" dirty="0">
                <a:solidFill>
                  <a:srgbClr val="FF0000"/>
                </a:solidFill>
                <a:latin typeface="Arial"/>
                <a:cs typeface="Arial"/>
              </a:rPr>
              <a:t>s</a:t>
            </a:r>
            <a:r>
              <a:rPr sz="1600" i="1" spc="-105" dirty="0">
                <a:solidFill>
                  <a:srgbClr val="FF0000"/>
                </a:solidFill>
                <a:latin typeface="Arial"/>
                <a:cs typeface="Arial"/>
              </a:rPr>
              <a:t>ta</a:t>
            </a:r>
            <a:r>
              <a:rPr sz="1600" i="1" spc="-100" dirty="0">
                <a:solidFill>
                  <a:srgbClr val="FF0000"/>
                </a:solidFill>
                <a:latin typeface="Arial"/>
                <a:cs typeface="Arial"/>
              </a:rPr>
              <a:t>k</a:t>
            </a:r>
            <a:r>
              <a:rPr sz="1600" i="1" spc="-105" dirty="0">
                <a:solidFill>
                  <a:srgbClr val="FF0000"/>
                </a:solidFill>
                <a:latin typeface="Arial"/>
                <a:cs typeface="Arial"/>
              </a:rPr>
              <a:t>eholder</a:t>
            </a:r>
            <a:r>
              <a:rPr sz="1600" i="1" dirty="0">
                <a:solidFill>
                  <a:srgbClr val="FF0000"/>
                </a:solidFill>
                <a:latin typeface="Arial"/>
                <a:cs typeface="Arial"/>
              </a:rPr>
              <a:t>s	</a:t>
            </a:r>
            <a:r>
              <a:rPr sz="1600" spc="-95" dirty="0">
                <a:latin typeface="Arial"/>
                <a:cs typeface="Arial"/>
              </a:rPr>
              <a:t>i</a:t>
            </a:r>
            <a:r>
              <a:rPr sz="1600" dirty="0">
                <a:latin typeface="Arial"/>
                <a:cs typeface="Arial"/>
              </a:rPr>
              <a:t>s	a	</a:t>
            </a:r>
            <a:r>
              <a:rPr sz="1600" spc="-145" dirty="0">
                <a:latin typeface="Arial"/>
                <a:cs typeface="Arial"/>
              </a:rPr>
              <a:t>k</a:t>
            </a:r>
            <a:r>
              <a:rPr sz="1600" spc="-155" dirty="0">
                <a:latin typeface="Arial"/>
                <a:cs typeface="Arial"/>
              </a:rPr>
              <a:t>e</a:t>
            </a:r>
            <a:r>
              <a:rPr sz="1600" dirty="0">
                <a:latin typeface="Arial"/>
                <a:cs typeface="Arial"/>
              </a:rPr>
              <a:t>y	</a:t>
            </a:r>
            <a:r>
              <a:rPr sz="1600" spc="20" dirty="0">
                <a:latin typeface="Arial"/>
                <a:cs typeface="Arial"/>
              </a:rPr>
              <a:t>f</a:t>
            </a:r>
            <a:r>
              <a:rPr sz="1600" spc="35" dirty="0">
                <a:latin typeface="Arial"/>
                <a:cs typeface="Arial"/>
              </a:rPr>
              <a:t>a</a:t>
            </a:r>
            <a:r>
              <a:rPr sz="1600" spc="-185" dirty="0">
                <a:latin typeface="Arial"/>
                <a:cs typeface="Arial"/>
              </a:rPr>
              <a:t>c</a:t>
            </a:r>
            <a:r>
              <a:rPr sz="1600" spc="-60" dirty="0">
                <a:latin typeface="Arial"/>
                <a:cs typeface="Arial"/>
              </a:rPr>
              <a:t>to</a:t>
            </a:r>
            <a:r>
              <a:rPr sz="1600" dirty="0">
                <a:latin typeface="Arial"/>
                <a:cs typeface="Arial"/>
              </a:rPr>
              <a:t>r	</a:t>
            </a:r>
            <a:r>
              <a:rPr sz="1600" spc="-120" dirty="0">
                <a:latin typeface="Arial"/>
                <a:cs typeface="Arial"/>
              </a:rPr>
              <a:t>in  </a:t>
            </a:r>
            <a:r>
              <a:rPr sz="1600" spc="-70" dirty="0">
                <a:latin typeface="Arial"/>
                <a:cs typeface="Arial"/>
              </a:rPr>
              <a:t>developing </a:t>
            </a:r>
            <a:r>
              <a:rPr sz="1600" spc="-60" dirty="0">
                <a:latin typeface="Arial"/>
                <a:cs typeface="Arial"/>
              </a:rPr>
              <a:t>an </a:t>
            </a:r>
            <a:r>
              <a:rPr sz="1600" spc="-55" dirty="0">
                <a:latin typeface="Arial"/>
                <a:cs typeface="Arial"/>
              </a:rPr>
              <a:t>effective</a:t>
            </a:r>
            <a:r>
              <a:rPr sz="1600" spc="-45" dirty="0">
                <a:latin typeface="Arial"/>
                <a:cs typeface="Arial"/>
              </a:rPr>
              <a:t> </a:t>
            </a:r>
            <a:r>
              <a:rPr sz="1600" spc="-105" dirty="0">
                <a:latin typeface="Arial"/>
                <a:cs typeface="Arial"/>
              </a:rPr>
              <a:t>solution.</a:t>
            </a:r>
            <a:endParaRPr sz="1600">
              <a:latin typeface="Arial"/>
              <a:cs typeface="Arial"/>
            </a:endParaRPr>
          </a:p>
          <a:p>
            <a:pPr marL="817880" indent="-287020">
              <a:lnSpc>
                <a:spcPct val="100000"/>
              </a:lnSpc>
              <a:spcBef>
                <a:spcPts val="1185"/>
              </a:spcBef>
              <a:buClr>
                <a:srgbClr val="CC8E5F"/>
              </a:buClr>
              <a:buSzPct val="59375"/>
              <a:buFont typeface="Wingdings"/>
              <a:buChar char=""/>
              <a:tabLst>
                <a:tab pos="817880" algn="l"/>
                <a:tab pos="818515" algn="l"/>
                <a:tab pos="1812925" algn="l"/>
                <a:tab pos="2518410" algn="l"/>
                <a:tab pos="2972435" algn="l"/>
                <a:tab pos="3798570" algn="l"/>
                <a:tab pos="4627880" algn="l"/>
                <a:tab pos="5478145" algn="l"/>
                <a:tab pos="6252845" algn="l"/>
                <a:tab pos="7174865" algn="l"/>
                <a:tab pos="7578090" algn="l"/>
                <a:tab pos="8206740" algn="l"/>
                <a:tab pos="8539480" algn="l"/>
              </a:tabLst>
            </a:pPr>
            <a:r>
              <a:rPr sz="1600" spc="-145" dirty="0">
                <a:latin typeface="Arial"/>
                <a:cs typeface="Arial"/>
              </a:rPr>
              <a:t>E</a:t>
            </a:r>
            <a:r>
              <a:rPr sz="1600" spc="-175" dirty="0">
                <a:latin typeface="Arial"/>
                <a:cs typeface="Arial"/>
              </a:rPr>
              <a:t>f</a:t>
            </a:r>
            <a:r>
              <a:rPr sz="1600" spc="-50" dirty="0">
                <a:latin typeface="Arial"/>
                <a:cs typeface="Arial"/>
              </a:rPr>
              <a:t>f</a:t>
            </a:r>
            <a:r>
              <a:rPr sz="1600" spc="-55" dirty="0">
                <a:latin typeface="Arial"/>
                <a:cs typeface="Arial"/>
              </a:rPr>
              <a:t>e</a:t>
            </a:r>
            <a:r>
              <a:rPr sz="1600" spc="-45" dirty="0">
                <a:latin typeface="Arial"/>
                <a:cs typeface="Arial"/>
              </a:rPr>
              <a:t>c</a:t>
            </a:r>
            <a:r>
              <a:rPr sz="1600" spc="-50" dirty="0">
                <a:latin typeface="Arial"/>
                <a:cs typeface="Arial"/>
              </a:rPr>
              <a:t>t</a:t>
            </a:r>
            <a:r>
              <a:rPr sz="1600" spc="-30" dirty="0">
                <a:latin typeface="Arial"/>
                <a:cs typeface="Arial"/>
              </a:rPr>
              <a:t>i</a:t>
            </a:r>
            <a:r>
              <a:rPr sz="1600" spc="-145" dirty="0">
                <a:latin typeface="Arial"/>
                <a:cs typeface="Arial"/>
              </a:rPr>
              <a:t>v</a:t>
            </a:r>
            <a:r>
              <a:rPr sz="1600" spc="-100" dirty="0">
                <a:latin typeface="Arial"/>
                <a:cs typeface="Arial"/>
              </a:rPr>
              <a:t>e</a:t>
            </a:r>
            <a:r>
              <a:rPr sz="1600" spc="-15" dirty="0">
                <a:latin typeface="Arial"/>
                <a:cs typeface="Arial"/>
              </a:rPr>
              <a:t>l</a:t>
            </a:r>
            <a:r>
              <a:rPr sz="1600" dirty="0">
                <a:latin typeface="Arial"/>
                <a:cs typeface="Arial"/>
              </a:rPr>
              <a:t>y	</a:t>
            </a:r>
            <a:r>
              <a:rPr sz="1600" spc="-110" dirty="0">
                <a:latin typeface="Arial"/>
                <a:cs typeface="Arial"/>
              </a:rPr>
              <a:t>s</a:t>
            </a:r>
            <a:r>
              <a:rPr sz="1600" spc="-114" dirty="0">
                <a:latin typeface="Arial"/>
                <a:cs typeface="Arial"/>
              </a:rPr>
              <a:t>o</a:t>
            </a:r>
            <a:r>
              <a:rPr sz="1600" spc="-110" dirty="0">
                <a:latin typeface="Arial"/>
                <a:cs typeface="Arial"/>
              </a:rPr>
              <a:t>lvi</a:t>
            </a:r>
            <a:r>
              <a:rPr sz="1600" spc="-160" dirty="0">
                <a:latin typeface="Arial"/>
                <a:cs typeface="Arial"/>
              </a:rPr>
              <a:t>n</a:t>
            </a:r>
            <a:r>
              <a:rPr sz="1600" dirty="0">
                <a:latin typeface="Arial"/>
                <a:cs typeface="Arial"/>
              </a:rPr>
              <a:t>g	</a:t>
            </a:r>
            <a:r>
              <a:rPr sz="1600" spc="-25" dirty="0">
                <a:latin typeface="Arial"/>
                <a:cs typeface="Arial"/>
              </a:rPr>
              <a:t>a</a:t>
            </a:r>
            <a:r>
              <a:rPr sz="1600" spc="-254" dirty="0">
                <a:latin typeface="Arial"/>
                <a:cs typeface="Arial"/>
              </a:rPr>
              <a:t>n</a:t>
            </a:r>
            <a:r>
              <a:rPr sz="1600" dirty="0">
                <a:latin typeface="Arial"/>
                <a:cs typeface="Arial"/>
              </a:rPr>
              <a:t>y	</a:t>
            </a:r>
            <a:r>
              <a:rPr sz="1600" spc="-110" dirty="0">
                <a:latin typeface="Arial"/>
                <a:cs typeface="Arial"/>
              </a:rPr>
              <a:t>c</a:t>
            </a:r>
            <a:r>
              <a:rPr sz="1600" spc="-114" dirty="0">
                <a:latin typeface="Arial"/>
                <a:cs typeface="Arial"/>
              </a:rPr>
              <a:t>omp</a:t>
            </a:r>
            <a:r>
              <a:rPr sz="1600" spc="-110" dirty="0">
                <a:latin typeface="Arial"/>
                <a:cs typeface="Arial"/>
              </a:rPr>
              <a:t>l</a:t>
            </a:r>
            <a:r>
              <a:rPr sz="1600" spc="-114" dirty="0">
                <a:latin typeface="Arial"/>
                <a:cs typeface="Arial"/>
              </a:rPr>
              <a:t>e</a:t>
            </a:r>
            <a:r>
              <a:rPr sz="1600" dirty="0">
                <a:latin typeface="Arial"/>
                <a:cs typeface="Arial"/>
              </a:rPr>
              <a:t>x	</a:t>
            </a:r>
            <a:r>
              <a:rPr sz="1600" spc="-85" dirty="0">
                <a:latin typeface="Arial"/>
                <a:cs typeface="Arial"/>
              </a:rPr>
              <a:t>p</a:t>
            </a:r>
            <a:r>
              <a:rPr sz="1600" spc="-80" dirty="0">
                <a:latin typeface="Arial"/>
                <a:cs typeface="Arial"/>
              </a:rPr>
              <a:t>r</a:t>
            </a:r>
            <a:r>
              <a:rPr sz="1600" spc="-85" dirty="0">
                <a:latin typeface="Arial"/>
                <a:cs typeface="Arial"/>
              </a:rPr>
              <a:t>oble</a:t>
            </a:r>
            <a:r>
              <a:rPr sz="1600" dirty="0">
                <a:latin typeface="Arial"/>
                <a:cs typeface="Arial"/>
              </a:rPr>
              <a:t>m	</a:t>
            </a:r>
            <a:r>
              <a:rPr sz="1600" spc="-40" dirty="0">
                <a:latin typeface="Arial"/>
                <a:cs typeface="Arial"/>
              </a:rPr>
              <a:t>t</a:t>
            </a:r>
            <a:r>
              <a:rPr sz="1600" spc="-35" dirty="0">
                <a:latin typeface="Arial"/>
                <a:cs typeface="Arial"/>
              </a:rPr>
              <a:t>y</a:t>
            </a:r>
            <a:r>
              <a:rPr sz="1600" spc="-40" dirty="0">
                <a:latin typeface="Arial"/>
                <a:cs typeface="Arial"/>
              </a:rPr>
              <a:t>pi</a:t>
            </a:r>
            <a:r>
              <a:rPr sz="1600" spc="-35" dirty="0">
                <a:latin typeface="Arial"/>
                <a:cs typeface="Arial"/>
              </a:rPr>
              <a:t>c</a:t>
            </a:r>
            <a:r>
              <a:rPr sz="1600" spc="-40" dirty="0">
                <a:latin typeface="Arial"/>
                <a:cs typeface="Arial"/>
              </a:rPr>
              <a:t>all</a:t>
            </a:r>
            <a:r>
              <a:rPr sz="1600" dirty="0">
                <a:latin typeface="Arial"/>
                <a:cs typeface="Arial"/>
              </a:rPr>
              <a:t>y	</a:t>
            </a:r>
            <a:r>
              <a:rPr sz="1600" spc="-130" dirty="0">
                <a:latin typeface="Arial"/>
                <a:cs typeface="Arial"/>
              </a:rPr>
              <a:t>in</a:t>
            </a:r>
            <a:r>
              <a:rPr sz="1600" spc="-125" dirty="0">
                <a:latin typeface="Arial"/>
                <a:cs typeface="Arial"/>
              </a:rPr>
              <a:t>v</a:t>
            </a:r>
            <a:r>
              <a:rPr sz="1600" spc="-130" dirty="0">
                <a:latin typeface="Arial"/>
                <a:cs typeface="Arial"/>
              </a:rPr>
              <a:t>ol</a:t>
            </a:r>
            <a:r>
              <a:rPr sz="1600" spc="-125" dirty="0">
                <a:latin typeface="Arial"/>
                <a:cs typeface="Arial"/>
              </a:rPr>
              <a:t>v</a:t>
            </a:r>
            <a:r>
              <a:rPr sz="1600" spc="-130" dirty="0">
                <a:latin typeface="Arial"/>
                <a:cs typeface="Arial"/>
              </a:rPr>
              <a:t>e</a:t>
            </a:r>
            <a:r>
              <a:rPr sz="1600" dirty="0">
                <a:latin typeface="Arial"/>
                <a:cs typeface="Arial"/>
              </a:rPr>
              <a:t>s	</a:t>
            </a:r>
            <a:r>
              <a:rPr sz="1600" spc="-70" dirty="0">
                <a:latin typeface="Arial"/>
                <a:cs typeface="Arial"/>
              </a:rPr>
              <a:t>s</a:t>
            </a:r>
            <a:r>
              <a:rPr sz="1600" spc="-80" dirty="0">
                <a:latin typeface="Arial"/>
                <a:cs typeface="Arial"/>
              </a:rPr>
              <a:t>a</a:t>
            </a:r>
            <a:r>
              <a:rPr sz="1600" spc="-75" dirty="0">
                <a:latin typeface="Arial"/>
                <a:cs typeface="Arial"/>
              </a:rPr>
              <a:t>ti</a:t>
            </a:r>
            <a:r>
              <a:rPr sz="1600" spc="-70" dirty="0">
                <a:latin typeface="Arial"/>
                <a:cs typeface="Arial"/>
              </a:rPr>
              <a:t>s</a:t>
            </a:r>
            <a:r>
              <a:rPr sz="1600" spc="-75" dirty="0">
                <a:latin typeface="Arial"/>
                <a:cs typeface="Arial"/>
              </a:rPr>
              <a:t>f</a:t>
            </a:r>
            <a:r>
              <a:rPr sz="1600" spc="-70" dirty="0">
                <a:latin typeface="Arial"/>
                <a:cs typeface="Arial"/>
              </a:rPr>
              <a:t>y</a:t>
            </a:r>
            <a:r>
              <a:rPr sz="1600" spc="-75" dirty="0">
                <a:latin typeface="Arial"/>
                <a:cs typeface="Arial"/>
              </a:rPr>
              <a:t>i</a:t>
            </a:r>
            <a:r>
              <a:rPr sz="1600" spc="-80" dirty="0">
                <a:latin typeface="Arial"/>
                <a:cs typeface="Arial"/>
              </a:rPr>
              <a:t>n</a:t>
            </a:r>
            <a:r>
              <a:rPr sz="1600" dirty="0">
                <a:latin typeface="Arial"/>
                <a:cs typeface="Arial"/>
              </a:rPr>
              <a:t>g	</a:t>
            </a:r>
            <a:r>
              <a:rPr sz="1600" spc="-105" dirty="0">
                <a:latin typeface="Arial"/>
                <a:cs typeface="Arial"/>
              </a:rPr>
              <a:t>th</a:t>
            </a:r>
            <a:r>
              <a:rPr sz="1600" dirty="0">
                <a:latin typeface="Arial"/>
                <a:cs typeface="Arial"/>
              </a:rPr>
              <a:t>e	</a:t>
            </a:r>
            <a:r>
              <a:rPr sz="1600" spc="-150" dirty="0">
                <a:latin typeface="Arial"/>
                <a:cs typeface="Arial"/>
              </a:rPr>
              <a:t>n</a:t>
            </a:r>
            <a:r>
              <a:rPr sz="1600" spc="-160" dirty="0">
                <a:latin typeface="Arial"/>
                <a:cs typeface="Arial"/>
              </a:rPr>
              <a:t>e</a:t>
            </a:r>
            <a:r>
              <a:rPr sz="1600" spc="-100" dirty="0">
                <a:latin typeface="Arial"/>
                <a:cs typeface="Arial"/>
              </a:rPr>
              <a:t>e</a:t>
            </a:r>
            <a:r>
              <a:rPr sz="1600" spc="-25" dirty="0">
                <a:latin typeface="Arial"/>
                <a:cs typeface="Arial"/>
              </a:rPr>
              <a:t>d</a:t>
            </a:r>
            <a:r>
              <a:rPr sz="1600" dirty="0">
                <a:latin typeface="Arial"/>
                <a:cs typeface="Arial"/>
              </a:rPr>
              <a:t>s	</a:t>
            </a:r>
            <a:r>
              <a:rPr sz="1600" spc="-5" dirty="0">
                <a:latin typeface="Arial"/>
                <a:cs typeface="Arial"/>
              </a:rPr>
              <a:t>o</a:t>
            </a:r>
            <a:r>
              <a:rPr sz="1600" dirty="0">
                <a:latin typeface="Arial"/>
                <a:cs typeface="Arial"/>
              </a:rPr>
              <a:t>f	a</a:t>
            </a:r>
            <a:endParaRPr sz="1600">
              <a:latin typeface="Arial"/>
              <a:cs typeface="Arial"/>
            </a:endParaRPr>
          </a:p>
          <a:p>
            <a:pPr marL="817880">
              <a:lnSpc>
                <a:spcPct val="100000"/>
              </a:lnSpc>
              <a:spcBef>
                <a:spcPts val="200"/>
              </a:spcBef>
            </a:pPr>
            <a:r>
              <a:rPr sz="1600" b="1" i="1" spc="5" dirty="0">
                <a:latin typeface="Arial"/>
                <a:cs typeface="Arial"/>
              </a:rPr>
              <a:t>diverse group </a:t>
            </a:r>
            <a:r>
              <a:rPr sz="1600" b="1" i="1" dirty="0">
                <a:latin typeface="Arial"/>
                <a:cs typeface="Arial"/>
              </a:rPr>
              <a:t>of</a:t>
            </a:r>
            <a:r>
              <a:rPr sz="1600" b="1" i="1" spc="10" dirty="0">
                <a:latin typeface="Arial"/>
                <a:cs typeface="Arial"/>
              </a:rPr>
              <a:t> </a:t>
            </a:r>
            <a:r>
              <a:rPr sz="1600" b="1" i="1" spc="5" dirty="0">
                <a:latin typeface="Arial"/>
                <a:cs typeface="Arial"/>
              </a:rPr>
              <a:t>stakeholders</a:t>
            </a:r>
            <a:r>
              <a:rPr sz="1600" spc="5" dirty="0">
                <a:latin typeface="Arial"/>
                <a:cs typeface="Arial"/>
              </a:rPr>
              <a:t>.</a:t>
            </a:r>
            <a:endParaRPr sz="1600">
              <a:latin typeface="Arial"/>
              <a:cs typeface="Arial"/>
            </a:endParaRPr>
          </a:p>
          <a:p>
            <a:pPr marL="817880" marR="332105" indent="-287020">
              <a:lnSpc>
                <a:spcPts val="1800"/>
              </a:lnSpc>
              <a:spcBef>
                <a:spcPts val="1345"/>
              </a:spcBef>
              <a:buClr>
                <a:srgbClr val="CC8E5F"/>
              </a:buClr>
              <a:buSzPct val="59375"/>
              <a:buFont typeface="Wingdings"/>
              <a:buChar char=""/>
              <a:tabLst>
                <a:tab pos="817880" algn="l"/>
                <a:tab pos="818515" algn="l"/>
                <a:tab pos="3021965" algn="l"/>
                <a:tab pos="3569335" algn="l"/>
                <a:tab pos="4295775" algn="l"/>
                <a:tab pos="5024755" algn="l"/>
              </a:tabLst>
            </a:pPr>
            <a:r>
              <a:rPr sz="1600" dirty="0">
                <a:latin typeface="Arial"/>
                <a:cs typeface="Arial"/>
              </a:rPr>
              <a:t>Many</a:t>
            </a:r>
            <a:r>
              <a:rPr sz="1600" spc="415" dirty="0">
                <a:latin typeface="Arial"/>
                <a:cs typeface="Arial"/>
              </a:rPr>
              <a:t> </a:t>
            </a:r>
            <a:r>
              <a:rPr sz="1600" spc="5" dirty="0">
                <a:latin typeface="Arial"/>
                <a:cs typeface="Arial"/>
              </a:rPr>
              <a:t>stakeholders	are	users	</a:t>
            </a:r>
            <a:r>
              <a:rPr sz="1600" dirty="0">
                <a:latin typeface="Arial"/>
                <a:cs typeface="Arial"/>
              </a:rPr>
              <a:t>of</a:t>
            </a:r>
            <a:r>
              <a:rPr sz="1600" spc="35" dirty="0">
                <a:latin typeface="Arial"/>
                <a:cs typeface="Arial"/>
              </a:rPr>
              <a:t> </a:t>
            </a:r>
            <a:r>
              <a:rPr sz="1600" dirty="0">
                <a:latin typeface="Arial"/>
                <a:cs typeface="Arial"/>
              </a:rPr>
              <a:t>the	</a:t>
            </a:r>
            <a:r>
              <a:rPr sz="1600" spc="5" dirty="0">
                <a:latin typeface="Arial"/>
                <a:cs typeface="Arial"/>
              </a:rPr>
              <a:t>system, </a:t>
            </a:r>
            <a:r>
              <a:rPr sz="1600" dirty="0">
                <a:latin typeface="Arial"/>
                <a:cs typeface="Arial"/>
              </a:rPr>
              <a:t>and their needs </a:t>
            </a:r>
            <a:r>
              <a:rPr sz="1600" spc="5" dirty="0">
                <a:latin typeface="Arial"/>
                <a:cs typeface="Arial"/>
              </a:rPr>
              <a:t>are easy </a:t>
            </a:r>
            <a:r>
              <a:rPr sz="1600" spc="10" dirty="0">
                <a:latin typeface="Arial"/>
                <a:cs typeface="Arial"/>
              </a:rPr>
              <a:t>to  </a:t>
            </a:r>
            <a:r>
              <a:rPr sz="1600" spc="5" dirty="0">
                <a:latin typeface="Arial"/>
                <a:cs typeface="Arial"/>
              </a:rPr>
              <a:t>focus </a:t>
            </a:r>
            <a:r>
              <a:rPr sz="1600" dirty="0">
                <a:latin typeface="Arial"/>
                <a:cs typeface="Arial"/>
              </a:rPr>
              <a:t>on </a:t>
            </a:r>
            <a:r>
              <a:rPr sz="1600" spc="5" dirty="0">
                <a:latin typeface="Arial"/>
                <a:cs typeface="Arial"/>
              </a:rPr>
              <a:t>because </a:t>
            </a:r>
            <a:r>
              <a:rPr sz="1600" dirty="0">
                <a:latin typeface="Arial"/>
                <a:cs typeface="Arial"/>
              </a:rPr>
              <a:t>they will be </a:t>
            </a:r>
            <a:r>
              <a:rPr sz="1600" spc="5" dirty="0">
                <a:latin typeface="Arial"/>
                <a:cs typeface="Arial"/>
              </a:rPr>
              <a:t>directly </a:t>
            </a:r>
            <a:r>
              <a:rPr sz="1600" dirty="0">
                <a:latin typeface="Arial"/>
                <a:cs typeface="Arial"/>
              </a:rPr>
              <a:t>involved with </a:t>
            </a:r>
            <a:r>
              <a:rPr sz="1600" spc="5" dirty="0">
                <a:latin typeface="Arial"/>
                <a:cs typeface="Arial"/>
              </a:rPr>
              <a:t>system</a:t>
            </a:r>
            <a:r>
              <a:rPr sz="1600" spc="125" dirty="0">
                <a:latin typeface="Arial"/>
                <a:cs typeface="Arial"/>
              </a:rPr>
              <a:t> </a:t>
            </a:r>
            <a:r>
              <a:rPr sz="1600" spc="5" dirty="0">
                <a:latin typeface="Arial"/>
                <a:cs typeface="Arial"/>
              </a:rPr>
              <a:t>use.</a:t>
            </a:r>
            <a:endParaRPr sz="1600">
              <a:latin typeface="Arial"/>
              <a:cs typeface="Arial"/>
            </a:endParaRPr>
          </a:p>
          <a:p>
            <a:pPr>
              <a:lnSpc>
                <a:spcPct val="100000"/>
              </a:lnSpc>
              <a:spcBef>
                <a:spcPts val="10"/>
              </a:spcBef>
              <a:buClr>
                <a:srgbClr val="CC8E5F"/>
              </a:buClr>
              <a:buFont typeface="Wingdings"/>
              <a:buChar char=""/>
            </a:pPr>
            <a:endParaRPr sz="1450">
              <a:latin typeface="Arial"/>
              <a:cs typeface="Arial"/>
            </a:endParaRPr>
          </a:p>
          <a:p>
            <a:pPr marL="817880" marR="329565" indent="-287020">
              <a:lnSpc>
                <a:spcPts val="1600"/>
              </a:lnSpc>
              <a:buClr>
                <a:srgbClr val="CC8E5F"/>
              </a:buClr>
              <a:buSzPct val="59375"/>
              <a:buFont typeface="Wingdings"/>
              <a:buChar char=""/>
              <a:tabLst>
                <a:tab pos="817880" algn="l"/>
                <a:tab pos="818515" algn="l"/>
              </a:tabLst>
            </a:pPr>
            <a:r>
              <a:rPr sz="1600" spc="-5" dirty="0">
                <a:latin typeface="Arial"/>
                <a:cs typeface="Arial"/>
              </a:rPr>
              <a:t>However, </a:t>
            </a:r>
            <a:r>
              <a:rPr sz="1600" spc="5" dirty="0">
                <a:latin typeface="Arial"/>
                <a:cs typeface="Arial"/>
              </a:rPr>
              <a:t>some stakeholders are </a:t>
            </a:r>
            <a:r>
              <a:rPr sz="1600" dirty="0">
                <a:latin typeface="Arial"/>
                <a:cs typeface="Arial"/>
              </a:rPr>
              <a:t>only </a:t>
            </a:r>
            <a:r>
              <a:rPr sz="1600" b="1" i="1" spc="5" dirty="0">
                <a:latin typeface="Arial"/>
                <a:cs typeface="Arial"/>
              </a:rPr>
              <a:t>indirect users </a:t>
            </a:r>
            <a:r>
              <a:rPr sz="1600" dirty="0">
                <a:latin typeface="Arial"/>
                <a:cs typeface="Arial"/>
              </a:rPr>
              <a:t>of the </a:t>
            </a:r>
            <a:r>
              <a:rPr sz="1600" spc="5" dirty="0">
                <a:latin typeface="Arial"/>
                <a:cs typeface="Arial"/>
              </a:rPr>
              <a:t>system or are </a:t>
            </a:r>
            <a:r>
              <a:rPr sz="1600" dirty="0">
                <a:latin typeface="Arial"/>
                <a:cs typeface="Arial"/>
              </a:rPr>
              <a:t>affected  only by the </a:t>
            </a:r>
            <a:r>
              <a:rPr sz="1600" spc="5" dirty="0">
                <a:latin typeface="Arial"/>
                <a:cs typeface="Arial"/>
              </a:rPr>
              <a:t>business outcomes </a:t>
            </a:r>
            <a:r>
              <a:rPr sz="1600" dirty="0">
                <a:latin typeface="Arial"/>
                <a:cs typeface="Arial"/>
              </a:rPr>
              <a:t>that </a:t>
            </a:r>
            <a:r>
              <a:rPr sz="1600" spc="5" dirty="0">
                <a:latin typeface="Arial"/>
                <a:cs typeface="Arial"/>
              </a:rPr>
              <a:t>the system</a:t>
            </a:r>
            <a:r>
              <a:rPr sz="1600" spc="110" dirty="0">
                <a:latin typeface="Arial"/>
                <a:cs typeface="Arial"/>
              </a:rPr>
              <a:t> </a:t>
            </a:r>
            <a:r>
              <a:rPr sz="1600" spc="5" dirty="0">
                <a:latin typeface="Arial"/>
                <a:cs typeface="Arial"/>
              </a:rPr>
              <a:t>influences.</a:t>
            </a:r>
            <a:endParaRPr sz="1600">
              <a:latin typeface="Arial"/>
              <a:cs typeface="Arial"/>
            </a:endParaRPr>
          </a:p>
          <a:p>
            <a:pPr marL="817880" marR="721360" indent="-287020">
              <a:lnSpc>
                <a:spcPts val="1800"/>
              </a:lnSpc>
              <a:spcBef>
                <a:spcPts val="1345"/>
              </a:spcBef>
              <a:buClr>
                <a:srgbClr val="CC8E5F"/>
              </a:buClr>
              <a:buSzPct val="59375"/>
              <a:buFont typeface="Wingdings"/>
              <a:buChar char=""/>
              <a:tabLst>
                <a:tab pos="817880" algn="l"/>
                <a:tab pos="818515" algn="l"/>
                <a:tab pos="7000875" algn="l"/>
                <a:tab pos="7374255" algn="l"/>
              </a:tabLst>
            </a:pPr>
            <a:r>
              <a:rPr sz="1600" dirty="0">
                <a:latin typeface="Arial"/>
                <a:cs typeface="Arial"/>
              </a:rPr>
              <a:t>For </a:t>
            </a:r>
            <a:r>
              <a:rPr sz="1600" spc="5" dirty="0">
                <a:latin typeface="Arial"/>
                <a:cs typeface="Arial"/>
              </a:rPr>
              <a:t>example, </a:t>
            </a:r>
            <a:r>
              <a:rPr sz="1600" dirty="0">
                <a:latin typeface="Arial"/>
                <a:cs typeface="Arial"/>
              </a:rPr>
              <a:t>they </a:t>
            </a:r>
            <a:r>
              <a:rPr sz="1600" spc="5" dirty="0">
                <a:latin typeface="Arial"/>
                <a:cs typeface="Arial"/>
              </a:rPr>
              <a:t>include </a:t>
            </a:r>
            <a:r>
              <a:rPr sz="1600" dirty="0">
                <a:latin typeface="Arial"/>
                <a:cs typeface="Arial"/>
              </a:rPr>
              <a:t>the  people  and</a:t>
            </a:r>
            <a:r>
              <a:rPr sz="1600" spc="-10" dirty="0">
                <a:latin typeface="Arial"/>
                <a:cs typeface="Arial"/>
              </a:rPr>
              <a:t> </a:t>
            </a:r>
            <a:r>
              <a:rPr sz="1600" spc="5" dirty="0">
                <a:latin typeface="Arial"/>
                <a:cs typeface="Arial"/>
              </a:rPr>
              <a:t>organizations</a:t>
            </a:r>
            <a:r>
              <a:rPr sz="1600" spc="50" dirty="0">
                <a:latin typeface="Arial"/>
                <a:cs typeface="Arial"/>
              </a:rPr>
              <a:t> </a:t>
            </a:r>
            <a:r>
              <a:rPr sz="1600" dirty="0">
                <a:latin typeface="Arial"/>
                <a:cs typeface="Arial"/>
              </a:rPr>
              <a:t>involved	</a:t>
            </a:r>
            <a:r>
              <a:rPr sz="1600" spc="5" dirty="0">
                <a:latin typeface="Arial"/>
                <a:cs typeface="Arial"/>
              </a:rPr>
              <a:t>in	</a:t>
            </a:r>
            <a:r>
              <a:rPr sz="1600" dirty="0">
                <a:latin typeface="Arial"/>
                <a:cs typeface="Arial"/>
              </a:rPr>
              <a:t>the  </a:t>
            </a:r>
            <a:r>
              <a:rPr sz="1600" spc="5" dirty="0">
                <a:latin typeface="Arial"/>
                <a:cs typeface="Arial"/>
              </a:rPr>
              <a:t>development </a:t>
            </a:r>
            <a:r>
              <a:rPr sz="1600" dirty="0">
                <a:latin typeface="Arial"/>
                <a:cs typeface="Arial"/>
              </a:rPr>
              <a:t>of the </a:t>
            </a:r>
            <a:r>
              <a:rPr sz="1600" spc="5" dirty="0">
                <a:latin typeface="Arial"/>
                <a:cs typeface="Arial"/>
              </a:rPr>
              <a:t>system, </a:t>
            </a:r>
            <a:r>
              <a:rPr sz="1600" dirty="0">
                <a:latin typeface="Arial"/>
                <a:cs typeface="Arial"/>
              </a:rPr>
              <a:t>the </a:t>
            </a:r>
            <a:r>
              <a:rPr sz="1600" spc="5" dirty="0">
                <a:latin typeface="Arial"/>
                <a:cs typeface="Arial"/>
              </a:rPr>
              <a:t>subcontractors, the customer's </a:t>
            </a:r>
            <a:r>
              <a:rPr sz="1600" spc="-5" dirty="0">
                <a:latin typeface="Arial"/>
                <a:cs typeface="Arial"/>
              </a:rPr>
              <a:t>customer,</a:t>
            </a:r>
            <a:r>
              <a:rPr sz="1600" spc="190" dirty="0">
                <a:latin typeface="Arial"/>
                <a:cs typeface="Arial"/>
              </a:rPr>
              <a:t> </a:t>
            </a:r>
            <a:r>
              <a:rPr sz="1600" dirty="0">
                <a:latin typeface="Arial"/>
                <a:cs typeface="Arial"/>
              </a:rPr>
              <a:t>e.t.c</a:t>
            </a:r>
            <a:endParaRPr sz="1600">
              <a:latin typeface="Arial"/>
              <a:cs typeface="Arial"/>
            </a:endParaRPr>
          </a:p>
          <a:p>
            <a:pPr marL="817880" indent="-287020">
              <a:lnSpc>
                <a:spcPct val="100000"/>
              </a:lnSpc>
              <a:spcBef>
                <a:spcPts val="1255"/>
              </a:spcBef>
              <a:buClr>
                <a:srgbClr val="CC8E5F"/>
              </a:buClr>
              <a:buSzPct val="59375"/>
              <a:buFont typeface="Wingdings"/>
              <a:buChar char=""/>
              <a:tabLst>
                <a:tab pos="817880" algn="l"/>
                <a:tab pos="818515" algn="l"/>
              </a:tabLst>
            </a:pPr>
            <a:r>
              <a:rPr sz="1600" spc="5" dirty="0">
                <a:latin typeface="Arial"/>
                <a:cs typeface="Arial"/>
              </a:rPr>
              <a:t>Non user stakeholder </a:t>
            </a:r>
            <a:r>
              <a:rPr sz="1600" dirty="0">
                <a:latin typeface="Arial"/>
                <a:cs typeface="Arial"/>
              </a:rPr>
              <a:t>needs </a:t>
            </a:r>
            <a:r>
              <a:rPr sz="1600" spc="5" dirty="0">
                <a:latin typeface="Arial"/>
                <a:cs typeface="Arial"/>
              </a:rPr>
              <a:t>must also </a:t>
            </a:r>
            <a:r>
              <a:rPr sz="1600" dirty="0">
                <a:latin typeface="Arial"/>
                <a:cs typeface="Arial"/>
              </a:rPr>
              <a:t>be identified and</a:t>
            </a:r>
            <a:r>
              <a:rPr sz="1600" spc="75" dirty="0">
                <a:latin typeface="Arial"/>
                <a:cs typeface="Arial"/>
              </a:rPr>
              <a:t> </a:t>
            </a:r>
            <a:r>
              <a:rPr sz="1600" spc="5" dirty="0">
                <a:latin typeface="Arial"/>
                <a:cs typeface="Arial"/>
              </a:rPr>
              <a:t>addressed.</a:t>
            </a:r>
            <a:endParaRPr sz="1600">
              <a:latin typeface="Arial"/>
              <a:cs typeface="Aria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793" y="0"/>
            <a:ext cx="7464425" cy="1245235"/>
          </a:xfrm>
          <a:prstGeom prst="rect">
            <a:avLst/>
          </a:prstGeom>
        </p:spPr>
        <p:txBody>
          <a:bodyPr vert="horz" wrap="square" lIns="0" tIns="12700" rIns="0" bIns="0" rtlCol="0">
            <a:spAutoFit/>
          </a:bodyPr>
          <a:lstStyle/>
          <a:p>
            <a:pPr marL="12700" marR="5080">
              <a:lnSpc>
                <a:spcPct val="100000"/>
              </a:lnSpc>
              <a:spcBef>
                <a:spcPts val="100"/>
              </a:spcBef>
            </a:pPr>
            <a:r>
              <a:rPr sz="4000" spc="-185" dirty="0"/>
              <a:t>Step</a:t>
            </a:r>
            <a:r>
              <a:rPr sz="4000" spc="-484" dirty="0"/>
              <a:t> </a:t>
            </a:r>
            <a:r>
              <a:rPr sz="4000" spc="-70" dirty="0"/>
              <a:t>3:</a:t>
            </a:r>
            <a:r>
              <a:rPr sz="4000" spc="-254" dirty="0"/>
              <a:t> </a:t>
            </a:r>
            <a:r>
              <a:rPr sz="4000" spc="-100" dirty="0"/>
              <a:t>Identify</a:t>
            </a:r>
            <a:r>
              <a:rPr sz="4000" spc="-175" dirty="0"/>
              <a:t> </a:t>
            </a:r>
            <a:r>
              <a:rPr sz="4000" spc="-165" dirty="0"/>
              <a:t>the</a:t>
            </a:r>
            <a:r>
              <a:rPr sz="4000" spc="-490" dirty="0"/>
              <a:t> </a:t>
            </a:r>
            <a:r>
              <a:rPr sz="4000" spc="-229" dirty="0"/>
              <a:t>Stakeholders</a:t>
            </a:r>
            <a:r>
              <a:rPr sz="4000" spc="-495" dirty="0"/>
              <a:t> </a:t>
            </a:r>
            <a:r>
              <a:rPr sz="4000" spc="-120" dirty="0"/>
              <a:t>and  </a:t>
            </a:r>
            <a:r>
              <a:rPr sz="4000" spc="-165" dirty="0"/>
              <a:t>the</a:t>
            </a:r>
            <a:r>
              <a:rPr sz="4000" spc="-250" dirty="0"/>
              <a:t> </a:t>
            </a:r>
            <a:r>
              <a:rPr sz="4000" spc="-330" dirty="0"/>
              <a:t>Users</a:t>
            </a:r>
            <a:endParaRPr sz="4000"/>
          </a:p>
        </p:txBody>
      </p:sp>
      <p:sp>
        <p:nvSpPr>
          <p:cNvPr id="3" name="object 3"/>
          <p:cNvSpPr txBox="1"/>
          <p:nvPr/>
        </p:nvSpPr>
        <p:spPr>
          <a:xfrm>
            <a:off x="172465" y="1261871"/>
            <a:ext cx="184150" cy="208279"/>
          </a:xfrm>
          <a:prstGeom prst="rect">
            <a:avLst/>
          </a:prstGeom>
        </p:spPr>
        <p:txBody>
          <a:bodyPr vert="horz" wrap="square" lIns="0" tIns="12700" rIns="0" bIns="0" rtlCol="0">
            <a:spAutoFit/>
          </a:bodyPr>
          <a:lstStyle/>
          <a:p>
            <a:pPr marL="12700">
              <a:lnSpc>
                <a:spcPct val="100000"/>
              </a:lnSpc>
              <a:spcBef>
                <a:spcPts val="100"/>
              </a:spcBef>
            </a:pPr>
            <a:r>
              <a:rPr sz="1200" b="1" spc="-50" dirty="0">
                <a:solidFill>
                  <a:srgbClr val="FFFFFF"/>
                </a:solidFill>
                <a:latin typeface="Arial"/>
                <a:cs typeface="Arial"/>
              </a:rPr>
              <a:t>26</a:t>
            </a:r>
            <a:endParaRPr sz="1200">
              <a:latin typeface="Arial"/>
              <a:cs typeface="Arial"/>
            </a:endParaRPr>
          </a:p>
        </p:txBody>
      </p:sp>
      <p:sp>
        <p:nvSpPr>
          <p:cNvPr id="4" name="object 4"/>
          <p:cNvSpPr txBox="1"/>
          <p:nvPr/>
        </p:nvSpPr>
        <p:spPr>
          <a:xfrm>
            <a:off x="691641" y="1581911"/>
            <a:ext cx="7958455" cy="258953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The </a:t>
            </a:r>
            <a:r>
              <a:rPr sz="1800" spc="5" dirty="0">
                <a:latin typeface="Arial"/>
                <a:cs typeface="Arial"/>
              </a:rPr>
              <a:t>following questions can </a:t>
            </a:r>
            <a:r>
              <a:rPr sz="1800" dirty="0">
                <a:latin typeface="Arial"/>
                <a:cs typeface="Arial"/>
              </a:rPr>
              <a:t>be </a:t>
            </a:r>
            <a:r>
              <a:rPr sz="1800" spc="5" dirty="0">
                <a:latin typeface="Arial"/>
                <a:cs typeface="Arial"/>
              </a:rPr>
              <a:t>helpful </a:t>
            </a:r>
            <a:r>
              <a:rPr sz="1800" dirty="0">
                <a:latin typeface="Arial"/>
                <a:cs typeface="Arial"/>
              </a:rPr>
              <a:t>in </a:t>
            </a:r>
            <a:r>
              <a:rPr sz="1800" spc="5" dirty="0">
                <a:latin typeface="Arial"/>
                <a:cs typeface="Arial"/>
              </a:rPr>
              <a:t>this</a:t>
            </a:r>
            <a:r>
              <a:rPr sz="1800" spc="25" dirty="0">
                <a:latin typeface="Arial"/>
                <a:cs typeface="Arial"/>
              </a:rPr>
              <a:t> </a:t>
            </a:r>
            <a:r>
              <a:rPr sz="1800" spc="5" dirty="0">
                <a:latin typeface="Arial"/>
                <a:cs typeface="Arial"/>
              </a:rPr>
              <a:t>process.</a:t>
            </a:r>
            <a:endParaRPr sz="1800">
              <a:latin typeface="Arial"/>
              <a:cs typeface="Arial"/>
            </a:endParaRPr>
          </a:p>
          <a:p>
            <a:pPr>
              <a:lnSpc>
                <a:spcPct val="100000"/>
              </a:lnSpc>
              <a:spcBef>
                <a:spcPts val="50"/>
              </a:spcBef>
            </a:pPr>
            <a:endParaRPr sz="1700">
              <a:latin typeface="Arial"/>
              <a:cs typeface="Arial"/>
            </a:endParaRPr>
          </a:p>
          <a:p>
            <a:pPr marL="812800" indent="-343535">
              <a:lnSpc>
                <a:spcPts val="1860"/>
              </a:lnSpc>
              <a:buClr>
                <a:srgbClr val="CC8E5F"/>
              </a:buClr>
              <a:buSzPct val="59375"/>
              <a:buFont typeface="Wingdings"/>
              <a:buChar char=""/>
              <a:tabLst>
                <a:tab pos="812165" algn="l"/>
                <a:tab pos="812800" algn="l"/>
              </a:tabLst>
            </a:pPr>
            <a:r>
              <a:rPr sz="1600" b="1" spc="5" dirty="0">
                <a:latin typeface="Arial"/>
                <a:cs typeface="Arial"/>
              </a:rPr>
              <a:t>Who are the users of the</a:t>
            </a:r>
            <a:r>
              <a:rPr sz="1600" b="1" spc="25" dirty="0">
                <a:latin typeface="Arial"/>
                <a:cs typeface="Arial"/>
              </a:rPr>
              <a:t> </a:t>
            </a:r>
            <a:r>
              <a:rPr sz="1600" b="1" spc="5" dirty="0">
                <a:latin typeface="Arial"/>
                <a:cs typeface="Arial"/>
              </a:rPr>
              <a:t>system?</a:t>
            </a:r>
            <a:endParaRPr sz="1600">
              <a:latin typeface="Arial"/>
              <a:cs typeface="Arial"/>
            </a:endParaRPr>
          </a:p>
          <a:p>
            <a:pPr marL="812800" indent="-343535">
              <a:lnSpc>
                <a:spcPts val="1800"/>
              </a:lnSpc>
              <a:buClr>
                <a:srgbClr val="CC8E5F"/>
              </a:buClr>
              <a:buSzPct val="59375"/>
              <a:buFont typeface="Wingdings"/>
              <a:buChar char=""/>
              <a:tabLst>
                <a:tab pos="812165" algn="l"/>
                <a:tab pos="812800" algn="l"/>
              </a:tabLst>
            </a:pPr>
            <a:r>
              <a:rPr sz="1600" b="1" spc="5" dirty="0">
                <a:latin typeface="Arial"/>
                <a:cs typeface="Arial"/>
              </a:rPr>
              <a:t>Who is the customer (economic buyer) for the</a:t>
            </a:r>
            <a:r>
              <a:rPr sz="1600" b="1" spc="40" dirty="0">
                <a:latin typeface="Arial"/>
                <a:cs typeface="Arial"/>
              </a:rPr>
              <a:t> </a:t>
            </a:r>
            <a:r>
              <a:rPr sz="1600" b="1" spc="5" dirty="0">
                <a:latin typeface="Arial"/>
                <a:cs typeface="Arial"/>
              </a:rPr>
              <a:t>system?</a:t>
            </a:r>
            <a:endParaRPr sz="1600">
              <a:latin typeface="Arial"/>
              <a:cs typeface="Arial"/>
            </a:endParaRPr>
          </a:p>
          <a:p>
            <a:pPr marL="812800" indent="-343535">
              <a:lnSpc>
                <a:spcPts val="1800"/>
              </a:lnSpc>
              <a:buClr>
                <a:srgbClr val="CC8E5F"/>
              </a:buClr>
              <a:buSzPct val="59375"/>
              <a:buFont typeface="Wingdings"/>
              <a:buChar char=""/>
              <a:tabLst>
                <a:tab pos="812165" algn="l"/>
                <a:tab pos="812800" algn="l"/>
              </a:tabLst>
            </a:pPr>
            <a:r>
              <a:rPr sz="1600" b="1" spc="5" dirty="0">
                <a:latin typeface="Arial"/>
                <a:cs typeface="Arial"/>
              </a:rPr>
              <a:t>Who else will </a:t>
            </a:r>
            <a:r>
              <a:rPr sz="1600" b="1" dirty="0">
                <a:latin typeface="Arial"/>
                <a:cs typeface="Arial"/>
              </a:rPr>
              <a:t>be </a:t>
            </a:r>
            <a:r>
              <a:rPr sz="1600" b="1" spc="5" dirty="0">
                <a:latin typeface="Arial"/>
                <a:cs typeface="Arial"/>
              </a:rPr>
              <a:t>affected by the outputs the system</a:t>
            </a:r>
            <a:r>
              <a:rPr sz="1600" b="1" spc="65" dirty="0">
                <a:latin typeface="Arial"/>
                <a:cs typeface="Arial"/>
              </a:rPr>
              <a:t> </a:t>
            </a:r>
            <a:r>
              <a:rPr sz="1600" b="1" spc="5" dirty="0">
                <a:latin typeface="Arial"/>
                <a:cs typeface="Arial"/>
              </a:rPr>
              <a:t>produces?</a:t>
            </a:r>
            <a:endParaRPr sz="1600">
              <a:latin typeface="Arial"/>
              <a:cs typeface="Arial"/>
            </a:endParaRPr>
          </a:p>
          <a:p>
            <a:pPr marL="812165" marR="632460" indent="-342900">
              <a:lnSpc>
                <a:spcPts val="1800"/>
              </a:lnSpc>
              <a:spcBef>
                <a:spcPts val="100"/>
              </a:spcBef>
              <a:buClr>
                <a:srgbClr val="CC8E5F"/>
              </a:buClr>
              <a:buSzPct val="59375"/>
              <a:buFont typeface="Wingdings"/>
              <a:buChar char=""/>
              <a:tabLst>
                <a:tab pos="812165" algn="l"/>
                <a:tab pos="812800" algn="l"/>
              </a:tabLst>
            </a:pPr>
            <a:r>
              <a:rPr sz="1600" b="1" spc="5" dirty="0">
                <a:latin typeface="Arial"/>
                <a:cs typeface="Arial"/>
              </a:rPr>
              <a:t>Who will evaluate and approve the system when </a:t>
            </a:r>
            <a:r>
              <a:rPr sz="1600" b="1" dirty="0">
                <a:latin typeface="Arial"/>
                <a:cs typeface="Arial"/>
              </a:rPr>
              <a:t>it is </a:t>
            </a:r>
            <a:r>
              <a:rPr sz="1600" b="1" spc="5" dirty="0">
                <a:latin typeface="Arial"/>
                <a:cs typeface="Arial"/>
              </a:rPr>
              <a:t>delivered </a:t>
            </a:r>
            <a:r>
              <a:rPr sz="1600" b="1" dirty="0">
                <a:latin typeface="Arial"/>
                <a:cs typeface="Arial"/>
              </a:rPr>
              <a:t>and  </a:t>
            </a:r>
            <a:r>
              <a:rPr sz="1600" b="1" spc="5" dirty="0">
                <a:latin typeface="Arial"/>
                <a:cs typeface="Arial"/>
              </a:rPr>
              <a:t>deployed?</a:t>
            </a:r>
            <a:endParaRPr sz="1600">
              <a:latin typeface="Arial"/>
              <a:cs typeface="Arial"/>
            </a:endParaRPr>
          </a:p>
          <a:p>
            <a:pPr marL="812165" marR="5080" indent="-342900">
              <a:lnSpc>
                <a:spcPts val="1600"/>
              </a:lnSpc>
              <a:spcBef>
                <a:spcPts val="160"/>
              </a:spcBef>
              <a:buClr>
                <a:srgbClr val="CC8E5F"/>
              </a:buClr>
              <a:buSzPct val="59375"/>
              <a:buFont typeface="Wingdings"/>
              <a:buChar char=""/>
              <a:tabLst>
                <a:tab pos="812165" algn="l"/>
                <a:tab pos="812800" algn="l"/>
              </a:tabLst>
            </a:pPr>
            <a:r>
              <a:rPr sz="1600" b="1" spc="5" dirty="0">
                <a:latin typeface="Arial"/>
                <a:cs typeface="Arial"/>
              </a:rPr>
              <a:t>Are there </a:t>
            </a:r>
            <a:r>
              <a:rPr sz="1600" b="1" dirty="0">
                <a:latin typeface="Arial"/>
                <a:cs typeface="Arial"/>
              </a:rPr>
              <a:t>any </a:t>
            </a:r>
            <a:r>
              <a:rPr sz="1600" b="1" spc="5" dirty="0">
                <a:latin typeface="Arial"/>
                <a:cs typeface="Arial"/>
              </a:rPr>
              <a:t>other internal </a:t>
            </a:r>
            <a:r>
              <a:rPr sz="1600" b="1" dirty="0">
                <a:latin typeface="Arial"/>
                <a:cs typeface="Arial"/>
              </a:rPr>
              <a:t>or </a:t>
            </a:r>
            <a:r>
              <a:rPr sz="1600" b="1" spc="5" dirty="0">
                <a:latin typeface="Arial"/>
                <a:cs typeface="Arial"/>
              </a:rPr>
              <a:t>external users of the system whose needs  </a:t>
            </a:r>
            <a:r>
              <a:rPr sz="1600" b="1" dirty="0">
                <a:latin typeface="Arial"/>
                <a:cs typeface="Arial"/>
              </a:rPr>
              <a:t>must be</a:t>
            </a:r>
            <a:r>
              <a:rPr sz="1600" b="1" spc="40" dirty="0">
                <a:latin typeface="Arial"/>
                <a:cs typeface="Arial"/>
              </a:rPr>
              <a:t> </a:t>
            </a:r>
            <a:r>
              <a:rPr sz="1600" b="1" spc="5" dirty="0">
                <a:latin typeface="Arial"/>
                <a:cs typeface="Arial"/>
              </a:rPr>
              <a:t>addressed?</a:t>
            </a:r>
            <a:endParaRPr sz="1600">
              <a:latin typeface="Arial"/>
              <a:cs typeface="Arial"/>
            </a:endParaRPr>
          </a:p>
          <a:p>
            <a:pPr marL="812800" indent="-343535">
              <a:lnSpc>
                <a:spcPts val="1590"/>
              </a:lnSpc>
              <a:buClr>
                <a:srgbClr val="CC8E5F"/>
              </a:buClr>
              <a:buSzPct val="59375"/>
              <a:buFont typeface="Wingdings"/>
              <a:buChar char=""/>
              <a:tabLst>
                <a:tab pos="812165" algn="l"/>
                <a:tab pos="812800" algn="l"/>
              </a:tabLst>
            </a:pPr>
            <a:r>
              <a:rPr sz="1600" b="1" spc="5" dirty="0">
                <a:latin typeface="Arial"/>
                <a:cs typeface="Arial"/>
              </a:rPr>
              <a:t>Who will maintain the </a:t>
            </a:r>
            <a:r>
              <a:rPr sz="1600" b="1" dirty="0">
                <a:latin typeface="Arial"/>
                <a:cs typeface="Arial"/>
              </a:rPr>
              <a:t>new</a:t>
            </a:r>
            <a:r>
              <a:rPr sz="1600" b="1" spc="60" dirty="0">
                <a:latin typeface="Arial"/>
                <a:cs typeface="Arial"/>
              </a:rPr>
              <a:t> </a:t>
            </a:r>
            <a:r>
              <a:rPr sz="1600" b="1" spc="5" dirty="0">
                <a:latin typeface="Arial"/>
                <a:cs typeface="Arial"/>
              </a:rPr>
              <a:t>system?</a:t>
            </a:r>
            <a:endParaRPr sz="1600">
              <a:latin typeface="Arial"/>
              <a:cs typeface="Arial"/>
            </a:endParaRPr>
          </a:p>
          <a:p>
            <a:pPr marL="812800" indent="-343535">
              <a:lnSpc>
                <a:spcPts val="1910"/>
              </a:lnSpc>
              <a:buClr>
                <a:srgbClr val="CC8E5F"/>
              </a:buClr>
              <a:buSzPct val="59375"/>
              <a:buFont typeface="Wingdings"/>
              <a:buChar char=""/>
              <a:tabLst>
                <a:tab pos="812165" algn="l"/>
                <a:tab pos="812800" algn="l"/>
              </a:tabLst>
            </a:pPr>
            <a:r>
              <a:rPr sz="1600" b="1" dirty="0">
                <a:latin typeface="Arial"/>
                <a:cs typeface="Arial"/>
              </a:rPr>
              <a:t>Is </a:t>
            </a:r>
            <a:r>
              <a:rPr sz="1600" b="1" spc="5" dirty="0">
                <a:latin typeface="Arial"/>
                <a:cs typeface="Arial"/>
              </a:rPr>
              <a:t>there anyone </a:t>
            </a:r>
            <a:r>
              <a:rPr sz="1600" b="1" dirty="0">
                <a:latin typeface="Arial"/>
                <a:cs typeface="Arial"/>
              </a:rPr>
              <a:t>else </a:t>
            </a:r>
            <a:r>
              <a:rPr sz="1600" b="1" spc="5" dirty="0">
                <a:latin typeface="Arial"/>
                <a:cs typeface="Arial"/>
              </a:rPr>
              <a:t>who</a:t>
            </a:r>
            <a:r>
              <a:rPr sz="1600" b="1" spc="35" dirty="0">
                <a:latin typeface="Arial"/>
                <a:cs typeface="Arial"/>
              </a:rPr>
              <a:t> </a:t>
            </a:r>
            <a:r>
              <a:rPr sz="1600" b="1" spc="5" dirty="0">
                <a:latin typeface="Arial"/>
                <a:cs typeface="Arial"/>
              </a:rPr>
              <a:t>cares?</a:t>
            </a:r>
            <a:endParaRPr sz="1600">
              <a:latin typeface="Arial"/>
              <a:cs typeface="Arial"/>
            </a:endParaRPr>
          </a:p>
        </p:txBody>
      </p:sp>
      <p:sp>
        <p:nvSpPr>
          <p:cNvPr id="5" name="object 5"/>
          <p:cNvSpPr/>
          <p:nvPr/>
        </p:nvSpPr>
        <p:spPr>
          <a:xfrm>
            <a:off x="1981200" y="4267198"/>
            <a:ext cx="5181600" cy="25146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83185" rIns="0" bIns="0" rtlCol="0">
            <a:spAutoFit/>
          </a:bodyPr>
          <a:lstStyle/>
          <a:p>
            <a:pPr marL="12700" marR="5080">
              <a:lnSpc>
                <a:spcPts val="4800"/>
              </a:lnSpc>
              <a:spcBef>
                <a:spcPts val="655"/>
              </a:spcBef>
            </a:pPr>
            <a:r>
              <a:rPr spc="-195" dirty="0"/>
              <a:t>Step</a:t>
            </a:r>
            <a:r>
              <a:rPr spc="-509" dirty="0"/>
              <a:t> </a:t>
            </a:r>
            <a:r>
              <a:rPr spc="-75" dirty="0"/>
              <a:t>4:</a:t>
            </a:r>
            <a:r>
              <a:rPr spc="-290" dirty="0"/>
              <a:t> </a:t>
            </a:r>
            <a:r>
              <a:rPr spc="-185" dirty="0"/>
              <a:t>Define</a:t>
            </a:r>
            <a:r>
              <a:rPr spc="-430" dirty="0"/>
              <a:t> </a:t>
            </a:r>
            <a:r>
              <a:rPr spc="-180" dirty="0"/>
              <a:t>the</a:t>
            </a:r>
            <a:r>
              <a:rPr spc="-535" dirty="0"/>
              <a:t> </a:t>
            </a:r>
            <a:r>
              <a:rPr spc="-260" dirty="0"/>
              <a:t>Solution</a:t>
            </a:r>
            <a:r>
              <a:rPr spc="-595" dirty="0"/>
              <a:t> </a:t>
            </a:r>
            <a:r>
              <a:rPr spc="-340" dirty="0"/>
              <a:t>System  </a:t>
            </a:r>
            <a:r>
              <a:rPr spc="-225" dirty="0"/>
              <a:t>Boundary</a:t>
            </a:r>
          </a:p>
        </p:txBody>
      </p:sp>
      <p:sp>
        <p:nvSpPr>
          <p:cNvPr id="3" name="object 3"/>
          <p:cNvSpPr txBox="1"/>
          <p:nvPr/>
        </p:nvSpPr>
        <p:spPr>
          <a:xfrm>
            <a:off x="172465" y="1261871"/>
            <a:ext cx="184150" cy="208279"/>
          </a:xfrm>
          <a:prstGeom prst="rect">
            <a:avLst/>
          </a:prstGeom>
        </p:spPr>
        <p:txBody>
          <a:bodyPr vert="horz" wrap="square" lIns="0" tIns="12700" rIns="0" bIns="0" rtlCol="0">
            <a:spAutoFit/>
          </a:bodyPr>
          <a:lstStyle/>
          <a:p>
            <a:pPr marL="12700">
              <a:lnSpc>
                <a:spcPct val="100000"/>
              </a:lnSpc>
              <a:spcBef>
                <a:spcPts val="100"/>
              </a:spcBef>
            </a:pPr>
            <a:r>
              <a:rPr sz="1200" b="1" spc="-50" dirty="0">
                <a:solidFill>
                  <a:srgbClr val="FFFFFF"/>
                </a:solidFill>
                <a:latin typeface="Arial"/>
                <a:cs typeface="Arial"/>
              </a:rPr>
              <a:t>27</a:t>
            </a:r>
            <a:endParaRPr sz="1200">
              <a:latin typeface="Arial"/>
              <a:cs typeface="Arial"/>
            </a:endParaRPr>
          </a:p>
        </p:txBody>
      </p:sp>
      <p:sp>
        <p:nvSpPr>
          <p:cNvPr id="4" name="object 4"/>
          <p:cNvSpPr txBox="1"/>
          <p:nvPr/>
        </p:nvSpPr>
        <p:spPr>
          <a:xfrm>
            <a:off x="612394" y="1505203"/>
            <a:ext cx="8155305" cy="3935095"/>
          </a:xfrm>
          <a:prstGeom prst="rect">
            <a:avLst/>
          </a:prstGeom>
        </p:spPr>
        <p:txBody>
          <a:bodyPr vert="horz" wrap="square" lIns="0" tIns="45720" rIns="0" bIns="0" rtlCol="0">
            <a:spAutoFit/>
          </a:bodyPr>
          <a:lstStyle/>
          <a:p>
            <a:pPr marL="299085" marR="5080" indent="-287020" algn="just">
              <a:lnSpc>
                <a:spcPct val="87900"/>
              </a:lnSpc>
              <a:spcBef>
                <a:spcPts val="360"/>
              </a:spcBef>
              <a:buClr>
                <a:srgbClr val="CC8E5F"/>
              </a:buClr>
              <a:buSzPct val="58333"/>
              <a:buFont typeface="Wingdings"/>
              <a:buChar char=""/>
              <a:tabLst>
                <a:tab pos="299720" algn="l"/>
              </a:tabLst>
            </a:pPr>
            <a:r>
              <a:rPr sz="1800" dirty="0">
                <a:latin typeface="Arial"/>
                <a:cs typeface="Arial"/>
              </a:rPr>
              <a:t>Once the </a:t>
            </a:r>
            <a:r>
              <a:rPr sz="1800" spc="5" dirty="0">
                <a:latin typeface="Arial"/>
                <a:cs typeface="Arial"/>
              </a:rPr>
              <a:t>problem statement </a:t>
            </a:r>
            <a:r>
              <a:rPr sz="1800" dirty="0">
                <a:latin typeface="Arial"/>
                <a:cs typeface="Arial"/>
              </a:rPr>
              <a:t>is </a:t>
            </a:r>
            <a:r>
              <a:rPr sz="1800" spc="5" dirty="0">
                <a:latin typeface="Arial"/>
                <a:cs typeface="Arial"/>
              </a:rPr>
              <a:t>agreed </a:t>
            </a:r>
            <a:r>
              <a:rPr sz="1800" dirty="0">
                <a:latin typeface="Arial"/>
                <a:cs typeface="Arial"/>
              </a:rPr>
              <a:t>to and the users and </a:t>
            </a:r>
            <a:r>
              <a:rPr sz="1800" spc="5" dirty="0">
                <a:latin typeface="Arial"/>
                <a:cs typeface="Arial"/>
              </a:rPr>
              <a:t>stakeholders  </a:t>
            </a:r>
            <a:r>
              <a:rPr sz="1800" dirty="0">
                <a:latin typeface="Arial"/>
                <a:cs typeface="Arial"/>
              </a:rPr>
              <a:t>are </a:t>
            </a:r>
            <a:r>
              <a:rPr sz="1800" spc="5" dirty="0">
                <a:latin typeface="Arial"/>
                <a:cs typeface="Arial"/>
              </a:rPr>
              <a:t>identified, </a:t>
            </a:r>
            <a:r>
              <a:rPr sz="1800" dirty="0">
                <a:latin typeface="Arial"/>
                <a:cs typeface="Arial"/>
              </a:rPr>
              <a:t>we can turn our </a:t>
            </a:r>
            <a:r>
              <a:rPr sz="1800" spc="5" dirty="0">
                <a:latin typeface="Arial"/>
                <a:cs typeface="Arial"/>
              </a:rPr>
              <a:t>attention </a:t>
            </a:r>
            <a:r>
              <a:rPr sz="1800" dirty="0">
                <a:latin typeface="Arial"/>
                <a:cs typeface="Arial"/>
              </a:rPr>
              <a:t>to </a:t>
            </a:r>
            <a:r>
              <a:rPr sz="1800" spc="5" dirty="0">
                <a:latin typeface="Arial"/>
                <a:cs typeface="Arial"/>
              </a:rPr>
              <a:t>defining </a:t>
            </a:r>
            <a:r>
              <a:rPr sz="1800" spc="-5" dirty="0">
                <a:latin typeface="Arial"/>
                <a:cs typeface="Arial"/>
              </a:rPr>
              <a:t>a </a:t>
            </a:r>
            <a:r>
              <a:rPr sz="1800" spc="5" dirty="0">
                <a:latin typeface="Arial"/>
                <a:cs typeface="Arial"/>
              </a:rPr>
              <a:t>system that </a:t>
            </a:r>
            <a:r>
              <a:rPr sz="1800" dirty="0">
                <a:latin typeface="Arial"/>
                <a:cs typeface="Arial"/>
              </a:rPr>
              <a:t>can be  </a:t>
            </a:r>
            <a:r>
              <a:rPr sz="1800" spc="5" dirty="0">
                <a:latin typeface="Arial"/>
                <a:cs typeface="Arial"/>
              </a:rPr>
              <a:t>deployed </a:t>
            </a:r>
            <a:r>
              <a:rPr sz="1800" dirty="0">
                <a:latin typeface="Arial"/>
                <a:cs typeface="Arial"/>
              </a:rPr>
              <a:t>to </a:t>
            </a:r>
            <a:r>
              <a:rPr sz="1800" spc="5" dirty="0">
                <a:latin typeface="Arial"/>
                <a:cs typeface="Arial"/>
              </a:rPr>
              <a:t>address </a:t>
            </a:r>
            <a:r>
              <a:rPr sz="1800" dirty="0">
                <a:latin typeface="Arial"/>
                <a:cs typeface="Arial"/>
              </a:rPr>
              <a:t>the</a:t>
            </a:r>
            <a:r>
              <a:rPr sz="1800" spc="45" dirty="0">
                <a:latin typeface="Arial"/>
                <a:cs typeface="Arial"/>
              </a:rPr>
              <a:t> </a:t>
            </a:r>
            <a:r>
              <a:rPr sz="1800" spc="5" dirty="0">
                <a:latin typeface="Arial"/>
                <a:cs typeface="Arial"/>
              </a:rPr>
              <a:t>problem.</a:t>
            </a:r>
            <a:endParaRPr sz="1800">
              <a:latin typeface="Arial"/>
              <a:cs typeface="Arial"/>
            </a:endParaRPr>
          </a:p>
          <a:p>
            <a:pPr>
              <a:lnSpc>
                <a:spcPct val="100000"/>
              </a:lnSpc>
              <a:spcBef>
                <a:spcPts val="50"/>
              </a:spcBef>
              <a:buClr>
                <a:srgbClr val="CC8E5F"/>
              </a:buClr>
              <a:buFont typeface="Wingdings"/>
              <a:buChar char=""/>
            </a:pPr>
            <a:endParaRPr sz="1700">
              <a:latin typeface="Arial"/>
              <a:cs typeface="Arial"/>
            </a:endParaRPr>
          </a:p>
          <a:p>
            <a:pPr marL="299085" marR="6985" indent="-287020" algn="just">
              <a:lnSpc>
                <a:spcPts val="1900"/>
              </a:lnSpc>
              <a:buClr>
                <a:srgbClr val="CC8E5F"/>
              </a:buClr>
              <a:buSzPct val="58333"/>
              <a:buFont typeface="Wingdings"/>
              <a:buChar char=""/>
              <a:tabLst>
                <a:tab pos="299720" algn="l"/>
              </a:tabLst>
            </a:pPr>
            <a:r>
              <a:rPr sz="1800" dirty="0">
                <a:latin typeface="Arial"/>
                <a:cs typeface="Arial"/>
              </a:rPr>
              <a:t>In so </a:t>
            </a:r>
            <a:r>
              <a:rPr sz="1800" spc="5" dirty="0">
                <a:latin typeface="Arial"/>
                <a:cs typeface="Arial"/>
              </a:rPr>
              <a:t>doing, </a:t>
            </a:r>
            <a:r>
              <a:rPr sz="1800" dirty="0">
                <a:latin typeface="Arial"/>
                <a:cs typeface="Arial"/>
              </a:rPr>
              <a:t>we enter an </a:t>
            </a:r>
            <a:r>
              <a:rPr sz="1800" spc="5" dirty="0">
                <a:latin typeface="Arial"/>
                <a:cs typeface="Arial"/>
              </a:rPr>
              <a:t>important </a:t>
            </a:r>
            <a:r>
              <a:rPr sz="1800" b="1" i="1" spc="5" dirty="0">
                <a:latin typeface="Arial"/>
                <a:cs typeface="Arial"/>
              </a:rPr>
              <a:t>transition state </a:t>
            </a:r>
            <a:r>
              <a:rPr sz="1800" spc="5" dirty="0">
                <a:latin typeface="Arial"/>
                <a:cs typeface="Arial"/>
              </a:rPr>
              <a:t>wherein </a:t>
            </a:r>
            <a:r>
              <a:rPr sz="1800" dirty="0">
                <a:latin typeface="Arial"/>
                <a:cs typeface="Arial"/>
              </a:rPr>
              <a:t>we </a:t>
            </a:r>
            <a:r>
              <a:rPr sz="1800" spc="5" dirty="0">
                <a:latin typeface="Arial"/>
                <a:cs typeface="Arial"/>
              </a:rPr>
              <a:t>have </a:t>
            </a:r>
            <a:r>
              <a:rPr sz="1800" dirty="0">
                <a:latin typeface="Arial"/>
                <a:cs typeface="Arial"/>
              </a:rPr>
              <a:t>to keep  two </a:t>
            </a:r>
            <a:r>
              <a:rPr sz="1800" spc="5" dirty="0">
                <a:latin typeface="Arial"/>
                <a:cs typeface="Arial"/>
              </a:rPr>
              <a:t>things </a:t>
            </a:r>
            <a:r>
              <a:rPr sz="1800" dirty="0">
                <a:latin typeface="Arial"/>
                <a:cs typeface="Arial"/>
              </a:rPr>
              <a:t>in</a:t>
            </a:r>
            <a:r>
              <a:rPr sz="1800" spc="35" dirty="0">
                <a:latin typeface="Arial"/>
                <a:cs typeface="Arial"/>
              </a:rPr>
              <a:t> </a:t>
            </a:r>
            <a:r>
              <a:rPr sz="1800" spc="5" dirty="0">
                <a:latin typeface="Arial"/>
                <a:cs typeface="Arial"/>
              </a:rPr>
              <a:t>mind:</a:t>
            </a:r>
            <a:endParaRPr sz="1800">
              <a:latin typeface="Arial"/>
              <a:cs typeface="Arial"/>
            </a:endParaRPr>
          </a:p>
          <a:p>
            <a:pPr marL="756285" lvl="1" indent="-287020">
              <a:lnSpc>
                <a:spcPts val="1910"/>
              </a:lnSpc>
              <a:spcBef>
                <a:spcPts val="1565"/>
              </a:spcBef>
              <a:buClr>
                <a:srgbClr val="CC8E5F"/>
              </a:buClr>
              <a:buSzPct val="59375"/>
              <a:buFont typeface="Wingdings"/>
              <a:buChar char=""/>
              <a:tabLst>
                <a:tab pos="756285" algn="l"/>
                <a:tab pos="756920" algn="l"/>
              </a:tabLst>
            </a:pPr>
            <a:r>
              <a:rPr sz="1600" dirty="0">
                <a:latin typeface="Arial"/>
                <a:cs typeface="Arial"/>
              </a:rPr>
              <a:t>an </a:t>
            </a:r>
            <a:r>
              <a:rPr sz="1600" spc="5" dirty="0">
                <a:latin typeface="Arial"/>
                <a:cs typeface="Arial"/>
              </a:rPr>
              <a:t>understanding </a:t>
            </a:r>
            <a:r>
              <a:rPr sz="1600" dirty="0">
                <a:latin typeface="Arial"/>
                <a:cs typeface="Arial"/>
              </a:rPr>
              <a:t>of the </a:t>
            </a:r>
            <a:r>
              <a:rPr sz="1600" spc="5" dirty="0">
                <a:latin typeface="Arial"/>
                <a:cs typeface="Arial"/>
              </a:rPr>
              <a:t>problem</a:t>
            </a:r>
            <a:r>
              <a:rPr sz="1600" spc="50" dirty="0">
                <a:latin typeface="Arial"/>
                <a:cs typeface="Arial"/>
              </a:rPr>
              <a:t> </a:t>
            </a:r>
            <a:r>
              <a:rPr sz="1600" spc="5" dirty="0">
                <a:latin typeface="Arial"/>
                <a:cs typeface="Arial"/>
              </a:rPr>
              <a:t>and</a:t>
            </a:r>
            <a:endParaRPr sz="1600">
              <a:latin typeface="Arial"/>
              <a:cs typeface="Arial"/>
            </a:endParaRPr>
          </a:p>
          <a:p>
            <a:pPr marL="756285" lvl="1" indent="-287020">
              <a:lnSpc>
                <a:spcPts val="1910"/>
              </a:lnSpc>
              <a:buClr>
                <a:srgbClr val="CC8E5F"/>
              </a:buClr>
              <a:buSzPct val="59375"/>
              <a:buFont typeface="Wingdings"/>
              <a:buChar char=""/>
              <a:tabLst>
                <a:tab pos="756285" algn="l"/>
                <a:tab pos="756920" algn="l"/>
              </a:tabLst>
            </a:pPr>
            <a:r>
              <a:rPr sz="1600" dirty="0">
                <a:latin typeface="Arial"/>
                <a:cs typeface="Arial"/>
              </a:rPr>
              <a:t>the </a:t>
            </a:r>
            <a:r>
              <a:rPr sz="1600" spc="5" dirty="0">
                <a:latin typeface="Arial"/>
                <a:cs typeface="Arial"/>
              </a:rPr>
              <a:t>considerations </a:t>
            </a:r>
            <a:r>
              <a:rPr sz="1600" dirty="0">
                <a:latin typeface="Arial"/>
                <a:cs typeface="Arial"/>
              </a:rPr>
              <a:t>of a </a:t>
            </a:r>
            <a:r>
              <a:rPr sz="1600" spc="5" dirty="0">
                <a:latin typeface="Arial"/>
                <a:cs typeface="Arial"/>
              </a:rPr>
              <a:t>potential</a:t>
            </a:r>
            <a:r>
              <a:rPr sz="1600" spc="50" dirty="0">
                <a:latin typeface="Arial"/>
                <a:cs typeface="Arial"/>
              </a:rPr>
              <a:t> </a:t>
            </a:r>
            <a:r>
              <a:rPr sz="1600" spc="5" dirty="0">
                <a:latin typeface="Arial"/>
                <a:cs typeface="Arial"/>
              </a:rPr>
              <a:t>solution.</a:t>
            </a:r>
            <a:endParaRPr sz="1600">
              <a:latin typeface="Arial"/>
              <a:cs typeface="Arial"/>
            </a:endParaRPr>
          </a:p>
          <a:p>
            <a:pPr lvl="1">
              <a:lnSpc>
                <a:spcPct val="100000"/>
              </a:lnSpc>
              <a:spcBef>
                <a:spcPts val="50"/>
              </a:spcBef>
              <a:buClr>
                <a:srgbClr val="CC8E5F"/>
              </a:buClr>
              <a:buFont typeface="Wingdings"/>
              <a:buChar char=""/>
            </a:pPr>
            <a:endParaRPr sz="1850">
              <a:latin typeface="Arial"/>
              <a:cs typeface="Arial"/>
            </a:endParaRPr>
          </a:p>
          <a:p>
            <a:pPr marL="299085" marR="7620" indent="-287020" algn="just">
              <a:lnSpc>
                <a:spcPts val="1900"/>
              </a:lnSpc>
              <a:buClr>
                <a:srgbClr val="CC8E5F"/>
              </a:buClr>
              <a:buSzPct val="58333"/>
              <a:buFont typeface="Wingdings"/>
              <a:buChar char=""/>
              <a:tabLst>
                <a:tab pos="299720" algn="l"/>
              </a:tabLst>
            </a:pPr>
            <a:r>
              <a:rPr sz="1800" dirty="0">
                <a:latin typeface="Arial"/>
                <a:cs typeface="Arial"/>
              </a:rPr>
              <a:t>The </a:t>
            </a:r>
            <a:r>
              <a:rPr sz="1800" spc="5" dirty="0">
                <a:latin typeface="Arial"/>
                <a:cs typeface="Arial"/>
              </a:rPr>
              <a:t>next important step </a:t>
            </a:r>
            <a:r>
              <a:rPr sz="1800" dirty="0">
                <a:latin typeface="Arial"/>
                <a:cs typeface="Arial"/>
              </a:rPr>
              <a:t>is to </a:t>
            </a:r>
            <a:r>
              <a:rPr sz="1800" spc="5" dirty="0">
                <a:latin typeface="Arial"/>
                <a:cs typeface="Arial"/>
              </a:rPr>
              <a:t>determine </a:t>
            </a:r>
            <a:r>
              <a:rPr sz="1800" dirty="0">
                <a:latin typeface="Arial"/>
                <a:cs typeface="Arial"/>
              </a:rPr>
              <a:t>the </a:t>
            </a:r>
            <a:r>
              <a:rPr sz="1800" spc="5" dirty="0">
                <a:latin typeface="Arial"/>
                <a:cs typeface="Arial"/>
              </a:rPr>
              <a:t>boundaries of </a:t>
            </a:r>
            <a:r>
              <a:rPr sz="1800" dirty="0">
                <a:latin typeface="Arial"/>
                <a:cs typeface="Arial"/>
              </a:rPr>
              <a:t>the solution  </a:t>
            </a:r>
            <a:r>
              <a:rPr sz="1800" spc="5" dirty="0">
                <a:latin typeface="Arial"/>
                <a:cs typeface="Arial"/>
              </a:rPr>
              <a:t>system. </a:t>
            </a:r>
            <a:r>
              <a:rPr sz="1800" dirty="0">
                <a:latin typeface="Arial"/>
                <a:cs typeface="Arial"/>
              </a:rPr>
              <a:t>The </a:t>
            </a:r>
            <a:r>
              <a:rPr sz="1800" spc="5" dirty="0">
                <a:latin typeface="Arial"/>
                <a:cs typeface="Arial"/>
              </a:rPr>
              <a:t>system boundary defines </a:t>
            </a:r>
            <a:r>
              <a:rPr sz="1800" dirty="0">
                <a:latin typeface="Arial"/>
                <a:cs typeface="Arial"/>
              </a:rPr>
              <a:t>the </a:t>
            </a:r>
            <a:r>
              <a:rPr sz="1800" b="1" i="1" spc="5" dirty="0">
                <a:solidFill>
                  <a:srgbClr val="FF0000"/>
                </a:solidFill>
                <a:latin typeface="Arial"/>
                <a:cs typeface="Arial"/>
              </a:rPr>
              <a:t>border between </a:t>
            </a:r>
            <a:r>
              <a:rPr sz="1800" b="1" i="1" dirty="0">
                <a:solidFill>
                  <a:srgbClr val="FF0000"/>
                </a:solidFill>
                <a:latin typeface="Arial"/>
                <a:cs typeface="Arial"/>
              </a:rPr>
              <a:t>the </a:t>
            </a:r>
            <a:r>
              <a:rPr sz="1800" b="1" i="1" spc="5" dirty="0">
                <a:solidFill>
                  <a:srgbClr val="FF0000"/>
                </a:solidFill>
                <a:latin typeface="Arial"/>
                <a:cs typeface="Arial"/>
              </a:rPr>
              <a:t>solution  and the real world </a:t>
            </a:r>
            <a:r>
              <a:rPr sz="1800" spc="5" dirty="0">
                <a:latin typeface="Arial"/>
                <a:cs typeface="Arial"/>
              </a:rPr>
              <a:t>that surrounds </a:t>
            </a:r>
            <a:r>
              <a:rPr sz="1800" dirty="0">
                <a:latin typeface="Arial"/>
                <a:cs typeface="Arial"/>
              </a:rPr>
              <a:t>the </a:t>
            </a:r>
            <a:r>
              <a:rPr sz="1800" spc="5" dirty="0">
                <a:latin typeface="Arial"/>
                <a:cs typeface="Arial"/>
              </a:rPr>
              <a:t>solution (Figure</a:t>
            </a:r>
            <a:r>
              <a:rPr sz="1800" spc="110" dirty="0">
                <a:latin typeface="Arial"/>
                <a:cs typeface="Arial"/>
              </a:rPr>
              <a:t> </a:t>
            </a:r>
            <a:r>
              <a:rPr sz="1800" spc="5" dirty="0">
                <a:latin typeface="Arial"/>
                <a:cs typeface="Arial"/>
              </a:rPr>
              <a:t>4).</a:t>
            </a:r>
            <a:endParaRPr sz="1800">
              <a:latin typeface="Arial"/>
              <a:cs typeface="Arial"/>
            </a:endParaRPr>
          </a:p>
          <a:p>
            <a:pPr marL="299085" indent="-287020">
              <a:lnSpc>
                <a:spcPts val="2030"/>
              </a:lnSpc>
              <a:spcBef>
                <a:spcPts val="1705"/>
              </a:spcBef>
              <a:buClr>
                <a:srgbClr val="CC8E5F"/>
              </a:buClr>
              <a:buSzPct val="58333"/>
              <a:buFont typeface="Wingdings"/>
              <a:buChar char=""/>
              <a:tabLst>
                <a:tab pos="299085" algn="l"/>
                <a:tab pos="299720" algn="l"/>
              </a:tabLst>
            </a:pPr>
            <a:r>
              <a:rPr sz="1800" spc="5" dirty="0">
                <a:latin typeface="Arial"/>
                <a:cs typeface="Arial"/>
              </a:rPr>
              <a:t>Information,</a:t>
            </a:r>
            <a:r>
              <a:rPr sz="1800" spc="90" dirty="0">
                <a:latin typeface="Arial"/>
                <a:cs typeface="Arial"/>
              </a:rPr>
              <a:t> </a:t>
            </a:r>
            <a:r>
              <a:rPr sz="1800" dirty="0">
                <a:latin typeface="Arial"/>
                <a:cs typeface="Arial"/>
              </a:rPr>
              <a:t>in</a:t>
            </a:r>
            <a:r>
              <a:rPr sz="1800" spc="80" dirty="0">
                <a:latin typeface="Arial"/>
                <a:cs typeface="Arial"/>
              </a:rPr>
              <a:t> </a:t>
            </a:r>
            <a:r>
              <a:rPr sz="1800" dirty="0">
                <a:latin typeface="Arial"/>
                <a:cs typeface="Arial"/>
              </a:rPr>
              <a:t>the</a:t>
            </a:r>
            <a:r>
              <a:rPr sz="1800" spc="70" dirty="0">
                <a:latin typeface="Arial"/>
                <a:cs typeface="Arial"/>
              </a:rPr>
              <a:t> </a:t>
            </a:r>
            <a:r>
              <a:rPr sz="1800" spc="5" dirty="0">
                <a:latin typeface="Arial"/>
                <a:cs typeface="Arial"/>
              </a:rPr>
              <a:t>form</a:t>
            </a:r>
            <a:r>
              <a:rPr sz="1800" spc="75" dirty="0">
                <a:latin typeface="Arial"/>
                <a:cs typeface="Arial"/>
              </a:rPr>
              <a:t> </a:t>
            </a:r>
            <a:r>
              <a:rPr sz="1800" spc="5" dirty="0">
                <a:latin typeface="Arial"/>
                <a:cs typeface="Arial"/>
              </a:rPr>
              <a:t>of</a:t>
            </a:r>
            <a:r>
              <a:rPr sz="1800" spc="65" dirty="0">
                <a:latin typeface="Arial"/>
                <a:cs typeface="Arial"/>
              </a:rPr>
              <a:t> </a:t>
            </a:r>
            <a:r>
              <a:rPr sz="1800" spc="5" dirty="0">
                <a:latin typeface="Arial"/>
                <a:cs typeface="Arial"/>
              </a:rPr>
              <a:t>inputs</a:t>
            </a:r>
            <a:r>
              <a:rPr sz="1800" spc="80" dirty="0">
                <a:latin typeface="Arial"/>
                <a:cs typeface="Arial"/>
              </a:rPr>
              <a:t> </a:t>
            </a:r>
            <a:r>
              <a:rPr sz="1800" dirty="0">
                <a:latin typeface="Arial"/>
                <a:cs typeface="Arial"/>
              </a:rPr>
              <a:t>and</a:t>
            </a:r>
            <a:r>
              <a:rPr sz="1800" spc="80" dirty="0">
                <a:latin typeface="Arial"/>
                <a:cs typeface="Arial"/>
              </a:rPr>
              <a:t> </a:t>
            </a:r>
            <a:r>
              <a:rPr sz="1800" spc="5" dirty="0">
                <a:latin typeface="Arial"/>
                <a:cs typeface="Arial"/>
              </a:rPr>
              <a:t>outputs,</a:t>
            </a:r>
            <a:r>
              <a:rPr sz="1800" spc="80" dirty="0">
                <a:latin typeface="Arial"/>
                <a:cs typeface="Arial"/>
              </a:rPr>
              <a:t> </a:t>
            </a:r>
            <a:r>
              <a:rPr sz="1800" dirty="0">
                <a:latin typeface="Arial"/>
                <a:cs typeface="Arial"/>
              </a:rPr>
              <a:t>is</a:t>
            </a:r>
            <a:r>
              <a:rPr sz="1800" spc="65" dirty="0">
                <a:latin typeface="Arial"/>
                <a:cs typeface="Arial"/>
              </a:rPr>
              <a:t> </a:t>
            </a:r>
            <a:r>
              <a:rPr sz="1800" dirty="0">
                <a:latin typeface="Arial"/>
                <a:cs typeface="Arial"/>
              </a:rPr>
              <a:t>passed</a:t>
            </a:r>
            <a:r>
              <a:rPr sz="1800" spc="85" dirty="0">
                <a:latin typeface="Arial"/>
                <a:cs typeface="Arial"/>
              </a:rPr>
              <a:t> </a:t>
            </a:r>
            <a:r>
              <a:rPr sz="1800" spc="5" dirty="0">
                <a:latin typeface="Arial"/>
                <a:cs typeface="Arial"/>
              </a:rPr>
              <a:t>back</a:t>
            </a:r>
            <a:r>
              <a:rPr sz="1800" spc="80" dirty="0">
                <a:latin typeface="Arial"/>
                <a:cs typeface="Arial"/>
              </a:rPr>
              <a:t> </a:t>
            </a:r>
            <a:r>
              <a:rPr sz="1800" dirty="0">
                <a:latin typeface="Arial"/>
                <a:cs typeface="Arial"/>
              </a:rPr>
              <a:t>and</a:t>
            </a:r>
            <a:r>
              <a:rPr sz="1800" spc="80" dirty="0">
                <a:latin typeface="Arial"/>
                <a:cs typeface="Arial"/>
              </a:rPr>
              <a:t> </a:t>
            </a:r>
            <a:r>
              <a:rPr sz="1800" dirty="0">
                <a:latin typeface="Arial"/>
                <a:cs typeface="Arial"/>
              </a:rPr>
              <a:t>forth</a:t>
            </a:r>
            <a:r>
              <a:rPr sz="1800" spc="85" dirty="0">
                <a:latin typeface="Arial"/>
                <a:cs typeface="Arial"/>
              </a:rPr>
              <a:t> </a:t>
            </a:r>
            <a:r>
              <a:rPr sz="1800" dirty="0">
                <a:latin typeface="Arial"/>
                <a:cs typeface="Arial"/>
              </a:rPr>
              <a:t>from</a:t>
            </a:r>
            <a:endParaRPr sz="1800">
              <a:latin typeface="Arial"/>
              <a:cs typeface="Arial"/>
            </a:endParaRPr>
          </a:p>
          <a:p>
            <a:pPr marL="299085">
              <a:lnSpc>
                <a:spcPts val="2030"/>
              </a:lnSpc>
            </a:pPr>
            <a:r>
              <a:rPr sz="1800" spc="5" dirty="0">
                <a:latin typeface="Arial"/>
                <a:cs typeface="Arial"/>
              </a:rPr>
              <a:t>the system </a:t>
            </a:r>
            <a:r>
              <a:rPr sz="1800" dirty="0">
                <a:latin typeface="Arial"/>
                <a:cs typeface="Arial"/>
              </a:rPr>
              <a:t>to</a:t>
            </a:r>
            <a:r>
              <a:rPr sz="1800" spc="30" dirty="0">
                <a:latin typeface="Arial"/>
                <a:cs typeface="Arial"/>
              </a:rPr>
              <a:t> </a:t>
            </a:r>
            <a:r>
              <a:rPr sz="1800" spc="5" dirty="0">
                <a:latin typeface="Arial"/>
                <a:cs typeface="Arial"/>
              </a:rPr>
              <a:t>users.</a:t>
            </a:r>
            <a:endParaRPr sz="1800">
              <a:latin typeface="Arial"/>
              <a:cs typeface="Arial"/>
            </a:endParaRPr>
          </a:p>
        </p:txBody>
      </p:sp>
      <p:sp>
        <p:nvSpPr>
          <p:cNvPr id="5" name="object 5"/>
          <p:cNvSpPr/>
          <p:nvPr/>
        </p:nvSpPr>
        <p:spPr>
          <a:xfrm>
            <a:off x="2578607" y="5631179"/>
            <a:ext cx="4218432" cy="605027"/>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2615438" y="6306058"/>
            <a:ext cx="4082415" cy="269875"/>
          </a:xfrm>
          <a:prstGeom prst="rect">
            <a:avLst/>
          </a:prstGeom>
        </p:spPr>
        <p:txBody>
          <a:bodyPr vert="horz" wrap="square" lIns="0" tIns="12700" rIns="0" bIns="0" rtlCol="0">
            <a:spAutoFit/>
          </a:bodyPr>
          <a:lstStyle/>
          <a:p>
            <a:pPr marL="12700">
              <a:lnSpc>
                <a:spcPct val="100000"/>
              </a:lnSpc>
              <a:spcBef>
                <a:spcPts val="100"/>
              </a:spcBef>
            </a:pPr>
            <a:r>
              <a:rPr sz="1600" b="1" spc="-105" dirty="0">
                <a:latin typeface="Arial"/>
                <a:cs typeface="Arial"/>
              </a:rPr>
              <a:t>Figure</a:t>
            </a:r>
            <a:r>
              <a:rPr sz="1600" b="1" spc="-240" dirty="0">
                <a:latin typeface="Arial"/>
                <a:cs typeface="Arial"/>
              </a:rPr>
              <a:t> </a:t>
            </a:r>
            <a:r>
              <a:rPr sz="1600" b="1" spc="-45" dirty="0">
                <a:latin typeface="Arial"/>
                <a:cs typeface="Arial"/>
              </a:rPr>
              <a:t>4:</a:t>
            </a:r>
            <a:r>
              <a:rPr sz="1600" b="1" spc="-160" dirty="0">
                <a:latin typeface="Arial"/>
                <a:cs typeface="Arial"/>
              </a:rPr>
              <a:t> </a:t>
            </a:r>
            <a:r>
              <a:rPr sz="1600" b="1" spc="-110" dirty="0">
                <a:latin typeface="Arial"/>
                <a:cs typeface="Arial"/>
              </a:rPr>
              <a:t>The</a:t>
            </a:r>
            <a:r>
              <a:rPr sz="1600" b="1" spc="-315" dirty="0">
                <a:latin typeface="Arial"/>
                <a:cs typeface="Arial"/>
              </a:rPr>
              <a:t> </a:t>
            </a:r>
            <a:r>
              <a:rPr sz="1600" b="1" spc="-110" dirty="0">
                <a:latin typeface="Arial"/>
                <a:cs typeface="Arial"/>
              </a:rPr>
              <a:t>inputs/system/outputs</a:t>
            </a:r>
            <a:r>
              <a:rPr sz="1600" b="1" spc="-130" dirty="0">
                <a:latin typeface="Arial"/>
                <a:cs typeface="Arial"/>
              </a:rPr>
              <a:t> </a:t>
            </a:r>
            <a:r>
              <a:rPr sz="1600" b="1" spc="-95" dirty="0">
                <a:latin typeface="Arial"/>
                <a:cs typeface="Arial"/>
              </a:rPr>
              <a:t>relationship</a:t>
            </a:r>
            <a:endParaRPr sz="1600">
              <a:latin typeface="Arial"/>
              <a:cs typeface="Aria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83185" rIns="0" bIns="0" rtlCol="0">
            <a:spAutoFit/>
          </a:bodyPr>
          <a:lstStyle/>
          <a:p>
            <a:pPr marL="12700" marR="5080">
              <a:lnSpc>
                <a:spcPts val="4800"/>
              </a:lnSpc>
              <a:spcBef>
                <a:spcPts val="655"/>
              </a:spcBef>
            </a:pPr>
            <a:r>
              <a:rPr spc="-195" dirty="0"/>
              <a:t>Step</a:t>
            </a:r>
            <a:r>
              <a:rPr spc="-509" dirty="0"/>
              <a:t> </a:t>
            </a:r>
            <a:r>
              <a:rPr spc="-75" dirty="0"/>
              <a:t>4:</a:t>
            </a:r>
            <a:r>
              <a:rPr spc="-290" dirty="0"/>
              <a:t> </a:t>
            </a:r>
            <a:r>
              <a:rPr spc="-185" dirty="0"/>
              <a:t>Define</a:t>
            </a:r>
            <a:r>
              <a:rPr spc="-430" dirty="0"/>
              <a:t> </a:t>
            </a:r>
            <a:r>
              <a:rPr spc="-180" dirty="0"/>
              <a:t>the</a:t>
            </a:r>
            <a:r>
              <a:rPr spc="-535" dirty="0"/>
              <a:t> </a:t>
            </a:r>
            <a:r>
              <a:rPr spc="-260" dirty="0"/>
              <a:t>Solution</a:t>
            </a:r>
            <a:r>
              <a:rPr spc="-595" dirty="0"/>
              <a:t> </a:t>
            </a:r>
            <a:r>
              <a:rPr spc="-340" dirty="0"/>
              <a:t>System  </a:t>
            </a:r>
            <a:r>
              <a:rPr spc="-225" dirty="0"/>
              <a:t>Boundary</a:t>
            </a:r>
          </a:p>
        </p:txBody>
      </p:sp>
      <p:sp>
        <p:nvSpPr>
          <p:cNvPr id="3" name="object 3"/>
          <p:cNvSpPr txBox="1"/>
          <p:nvPr/>
        </p:nvSpPr>
        <p:spPr>
          <a:xfrm>
            <a:off x="172465" y="1261871"/>
            <a:ext cx="184150" cy="208279"/>
          </a:xfrm>
          <a:prstGeom prst="rect">
            <a:avLst/>
          </a:prstGeom>
        </p:spPr>
        <p:txBody>
          <a:bodyPr vert="horz" wrap="square" lIns="0" tIns="12700" rIns="0" bIns="0" rtlCol="0">
            <a:spAutoFit/>
          </a:bodyPr>
          <a:lstStyle/>
          <a:p>
            <a:pPr marL="12700">
              <a:lnSpc>
                <a:spcPct val="100000"/>
              </a:lnSpc>
              <a:spcBef>
                <a:spcPts val="100"/>
              </a:spcBef>
            </a:pPr>
            <a:r>
              <a:rPr sz="1200" b="1" spc="-50" dirty="0">
                <a:solidFill>
                  <a:srgbClr val="FFFFFF"/>
                </a:solidFill>
                <a:latin typeface="Arial"/>
                <a:cs typeface="Arial"/>
              </a:rPr>
              <a:t>28</a:t>
            </a:r>
            <a:endParaRPr sz="1200">
              <a:latin typeface="Arial"/>
              <a:cs typeface="Arial"/>
            </a:endParaRPr>
          </a:p>
        </p:txBody>
      </p:sp>
      <p:sp>
        <p:nvSpPr>
          <p:cNvPr id="4" name="object 4"/>
          <p:cNvSpPr txBox="1"/>
          <p:nvPr/>
        </p:nvSpPr>
        <p:spPr>
          <a:xfrm>
            <a:off x="612394" y="1746503"/>
            <a:ext cx="2887345" cy="299720"/>
          </a:xfrm>
          <a:prstGeom prst="rect">
            <a:avLst/>
          </a:prstGeom>
        </p:spPr>
        <p:txBody>
          <a:bodyPr vert="horz" wrap="square" lIns="0" tIns="12700" rIns="0" bIns="0" rtlCol="0">
            <a:spAutoFit/>
          </a:bodyPr>
          <a:lstStyle/>
          <a:p>
            <a:pPr marL="355600" indent="-342900">
              <a:lnSpc>
                <a:spcPct val="100000"/>
              </a:lnSpc>
              <a:spcBef>
                <a:spcPts val="100"/>
              </a:spcBef>
              <a:buClr>
                <a:srgbClr val="DC9E1F"/>
              </a:buClr>
              <a:buSzPct val="58333"/>
              <a:buFont typeface="Wingdings"/>
              <a:buChar char=""/>
              <a:tabLst>
                <a:tab pos="354965" algn="l"/>
                <a:tab pos="355600" algn="l"/>
              </a:tabLst>
            </a:pPr>
            <a:r>
              <a:rPr sz="1800" spc="-55" dirty="0">
                <a:latin typeface="Arial"/>
                <a:cs typeface="Arial"/>
              </a:rPr>
              <a:t>We </a:t>
            </a:r>
            <a:r>
              <a:rPr sz="1800" spc="-40" dirty="0">
                <a:latin typeface="Arial"/>
                <a:cs typeface="Arial"/>
              </a:rPr>
              <a:t>divide </a:t>
            </a:r>
            <a:r>
              <a:rPr sz="1800" spc="-75" dirty="0">
                <a:latin typeface="Arial"/>
                <a:cs typeface="Arial"/>
              </a:rPr>
              <a:t>the </a:t>
            </a:r>
            <a:r>
              <a:rPr sz="1800" spc="-40" dirty="0">
                <a:latin typeface="Arial"/>
                <a:cs typeface="Arial"/>
              </a:rPr>
              <a:t>world </a:t>
            </a:r>
            <a:r>
              <a:rPr sz="1800" spc="-60" dirty="0">
                <a:latin typeface="Arial"/>
                <a:cs typeface="Arial"/>
              </a:rPr>
              <a:t>in</a:t>
            </a:r>
            <a:r>
              <a:rPr sz="1800" spc="-335" dirty="0">
                <a:latin typeface="Arial"/>
                <a:cs typeface="Arial"/>
              </a:rPr>
              <a:t> </a:t>
            </a:r>
            <a:r>
              <a:rPr sz="1800" spc="-70" dirty="0">
                <a:latin typeface="Arial"/>
                <a:cs typeface="Arial"/>
              </a:rPr>
              <a:t>two:</a:t>
            </a:r>
            <a:endParaRPr sz="1800">
              <a:latin typeface="Arial"/>
              <a:cs typeface="Arial"/>
            </a:endParaRPr>
          </a:p>
        </p:txBody>
      </p:sp>
      <p:sp>
        <p:nvSpPr>
          <p:cNvPr id="5" name="object 5"/>
          <p:cNvSpPr txBox="1"/>
          <p:nvPr/>
        </p:nvSpPr>
        <p:spPr>
          <a:xfrm>
            <a:off x="4423409" y="2941319"/>
            <a:ext cx="4340225" cy="300355"/>
          </a:xfrm>
          <a:prstGeom prst="rect">
            <a:avLst/>
          </a:prstGeom>
        </p:spPr>
        <p:txBody>
          <a:bodyPr vert="horz" wrap="square" lIns="0" tIns="12700" rIns="0" bIns="0" rtlCol="0">
            <a:spAutoFit/>
          </a:bodyPr>
          <a:lstStyle/>
          <a:p>
            <a:pPr marL="12700">
              <a:lnSpc>
                <a:spcPct val="100000"/>
              </a:lnSpc>
              <a:spcBef>
                <a:spcPts val="100"/>
              </a:spcBef>
              <a:tabLst>
                <a:tab pos="922655" algn="l"/>
                <a:tab pos="1521460" algn="l"/>
                <a:tab pos="2045335" algn="l"/>
                <a:tab pos="2878455" algn="l"/>
                <a:tab pos="4117975" algn="l"/>
              </a:tabLst>
            </a:pPr>
            <a:r>
              <a:rPr sz="1800" spc="-70" dirty="0">
                <a:latin typeface="Arial"/>
                <a:cs typeface="Arial"/>
              </a:rPr>
              <a:t>interact	</a:t>
            </a:r>
            <a:r>
              <a:rPr sz="1800" spc="-65" dirty="0">
                <a:latin typeface="Arial"/>
                <a:cs typeface="Arial"/>
              </a:rPr>
              <a:t>with	</a:t>
            </a:r>
            <a:r>
              <a:rPr sz="1800" spc="-75" dirty="0">
                <a:latin typeface="Arial"/>
                <a:cs typeface="Arial"/>
              </a:rPr>
              <a:t>our	</a:t>
            </a:r>
            <a:r>
              <a:rPr sz="1800" spc="-125" dirty="0">
                <a:latin typeface="Arial"/>
                <a:cs typeface="Arial"/>
              </a:rPr>
              <a:t>system"	</a:t>
            </a:r>
            <a:r>
              <a:rPr sz="1800" spc="-70" dirty="0">
                <a:latin typeface="Arial"/>
                <a:cs typeface="Arial"/>
              </a:rPr>
              <a:t>generically	</a:t>
            </a:r>
            <a:r>
              <a:rPr sz="1800" spc="-160" dirty="0">
                <a:latin typeface="Arial"/>
                <a:cs typeface="Arial"/>
              </a:rPr>
              <a:t>as</a:t>
            </a:r>
            <a:endParaRPr sz="1800">
              <a:latin typeface="Arial"/>
              <a:cs typeface="Arial"/>
            </a:endParaRPr>
          </a:p>
        </p:txBody>
      </p:sp>
      <p:sp>
        <p:nvSpPr>
          <p:cNvPr id="6" name="object 6"/>
          <p:cNvSpPr txBox="1"/>
          <p:nvPr/>
        </p:nvSpPr>
        <p:spPr>
          <a:xfrm>
            <a:off x="612394" y="2222499"/>
            <a:ext cx="3827779" cy="1986914"/>
          </a:xfrm>
          <a:prstGeom prst="rect">
            <a:avLst/>
          </a:prstGeom>
        </p:spPr>
        <p:txBody>
          <a:bodyPr vert="horz" wrap="square" lIns="0" tIns="12700" rIns="0" bIns="0" rtlCol="0">
            <a:spAutoFit/>
          </a:bodyPr>
          <a:lstStyle/>
          <a:p>
            <a:pPr marL="756285" indent="-287020">
              <a:lnSpc>
                <a:spcPts val="1910"/>
              </a:lnSpc>
              <a:spcBef>
                <a:spcPts val="100"/>
              </a:spcBef>
              <a:buClr>
                <a:srgbClr val="DC9E1F"/>
              </a:buClr>
              <a:buSzPct val="59375"/>
              <a:buFont typeface="Wingdings"/>
              <a:buChar char=""/>
              <a:tabLst>
                <a:tab pos="756285" algn="l"/>
                <a:tab pos="756920" algn="l"/>
              </a:tabLst>
            </a:pPr>
            <a:r>
              <a:rPr sz="1600" b="1" i="1" spc="-50" dirty="0">
                <a:latin typeface="Arial"/>
                <a:cs typeface="Arial"/>
              </a:rPr>
              <a:t>Our</a:t>
            </a:r>
            <a:r>
              <a:rPr sz="1600" b="1" i="1" spc="-65" dirty="0">
                <a:latin typeface="Arial"/>
                <a:cs typeface="Arial"/>
              </a:rPr>
              <a:t> </a:t>
            </a:r>
            <a:r>
              <a:rPr sz="1600" b="1" i="1" spc="-135" dirty="0">
                <a:latin typeface="Arial"/>
                <a:cs typeface="Arial"/>
              </a:rPr>
              <a:t>System</a:t>
            </a:r>
            <a:endParaRPr sz="1600">
              <a:latin typeface="Arial"/>
              <a:cs typeface="Arial"/>
            </a:endParaRPr>
          </a:p>
          <a:p>
            <a:pPr marL="756285" indent="-287020">
              <a:lnSpc>
                <a:spcPts val="1910"/>
              </a:lnSpc>
              <a:buClr>
                <a:srgbClr val="DC9E1F"/>
              </a:buClr>
              <a:buSzPct val="59375"/>
              <a:buFont typeface="Wingdings"/>
              <a:buChar char=""/>
              <a:tabLst>
                <a:tab pos="756285" algn="l"/>
                <a:tab pos="756920" algn="l"/>
              </a:tabLst>
            </a:pPr>
            <a:r>
              <a:rPr sz="1600" b="1" i="1" spc="-145" dirty="0">
                <a:latin typeface="Arial"/>
                <a:cs typeface="Arial"/>
              </a:rPr>
              <a:t>Things </a:t>
            </a:r>
            <a:r>
              <a:rPr sz="1600" b="1" i="1" spc="-50" dirty="0">
                <a:latin typeface="Arial"/>
                <a:cs typeface="Arial"/>
              </a:rPr>
              <a:t>that </a:t>
            </a:r>
            <a:r>
              <a:rPr sz="1600" b="1" i="1" spc="-70" dirty="0">
                <a:latin typeface="Arial"/>
                <a:cs typeface="Arial"/>
              </a:rPr>
              <a:t>interact </a:t>
            </a:r>
            <a:r>
              <a:rPr sz="1600" b="1" i="1" spc="-65" dirty="0">
                <a:latin typeface="Arial"/>
                <a:cs typeface="Arial"/>
              </a:rPr>
              <a:t>with</a:t>
            </a:r>
            <a:r>
              <a:rPr sz="1600" b="1" i="1" spc="-325" dirty="0">
                <a:latin typeface="Arial"/>
                <a:cs typeface="Arial"/>
              </a:rPr>
              <a:t> </a:t>
            </a:r>
            <a:r>
              <a:rPr sz="1600" b="1" i="1" spc="-70" dirty="0">
                <a:latin typeface="Arial"/>
                <a:cs typeface="Arial"/>
              </a:rPr>
              <a:t>our </a:t>
            </a:r>
            <a:r>
              <a:rPr sz="1600" b="1" i="1" spc="-135" dirty="0">
                <a:latin typeface="Arial"/>
                <a:cs typeface="Arial"/>
              </a:rPr>
              <a:t>system</a:t>
            </a:r>
            <a:endParaRPr sz="1600">
              <a:latin typeface="Arial"/>
              <a:cs typeface="Arial"/>
            </a:endParaRPr>
          </a:p>
          <a:p>
            <a:pPr>
              <a:lnSpc>
                <a:spcPct val="100000"/>
              </a:lnSpc>
              <a:spcBef>
                <a:spcPts val="50"/>
              </a:spcBef>
            </a:pPr>
            <a:endParaRPr sz="1600">
              <a:latin typeface="Arial"/>
              <a:cs typeface="Arial"/>
            </a:endParaRPr>
          </a:p>
          <a:p>
            <a:pPr marL="355600" marR="232410" indent="-342900">
              <a:lnSpc>
                <a:spcPts val="2000"/>
              </a:lnSpc>
              <a:buClr>
                <a:srgbClr val="DC9E1F"/>
              </a:buClr>
              <a:buSzPct val="58333"/>
              <a:buFont typeface="Wingdings"/>
              <a:buChar char=""/>
              <a:tabLst>
                <a:tab pos="354965" algn="l"/>
                <a:tab pos="355600" algn="l"/>
                <a:tab pos="972185" algn="l"/>
                <a:tab pos="1899285" algn="l"/>
                <a:tab pos="2409825" algn="l"/>
                <a:tab pos="3239135" algn="l"/>
              </a:tabLst>
            </a:pPr>
            <a:r>
              <a:rPr sz="1800" spc="-175" dirty="0">
                <a:latin typeface="Arial"/>
                <a:cs typeface="Arial"/>
              </a:rPr>
              <a:t>Le</a:t>
            </a:r>
            <a:r>
              <a:rPr sz="1800" spc="-100" dirty="0">
                <a:latin typeface="Arial"/>
                <a:cs typeface="Arial"/>
              </a:rPr>
              <a:t>t</a:t>
            </a:r>
            <a:r>
              <a:rPr sz="1800" spc="-155" dirty="0">
                <a:latin typeface="Arial"/>
                <a:cs typeface="Arial"/>
              </a:rPr>
              <a:t>'</a:t>
            </a:r>
            <a:r>
              <a:rPr sz="1800" dirty="0">
                <a:latin typeface="Arial"/>
                <a:cs typeface="Arial"/>
              </a:rPr>
              <a:t>s	</a:t>
            </a:r>
            <a:r>
              <a:rPr sz="1800" spc="-85" dirty="0">
                <a:latin typeface="Arial"/>
                <a:cs typeface="Arial"/>
              </a:rPr>
              <a:t>ide</a:t>
            </a:r>
            <a:r>
              <a:rPr sz="1800" spc="-80" dirty="0">
                <a:latin typeface="Arial"/>
                <a:cs typeface="Arial"/>
              </a:rPr>
              <a:t>n</a:t>
            </a:r>
            <a:r>
              <a:rPr sz="1800" spc="-45" dirty="0">
                <a:latin typeface="Arial"/>
                <a:cs typeface="Arial"/>
              </a:rPr>
              <a:t>t</a:t>
            </a:r>
            <a:r>
              <a:rPr sz="1800" spc="20" dirty="0">
                <a:latin typeface="Arial"/>
                <a:cs typeface="Arial"/>
              </a:rPr>
              <a:t>i</a:t>
            </a:r>
            <a:r>
              <a:rPr sz="1800" spc="15" dirty="0">
                <a:latin typeface="Arial"/>
                <a:cs typeface="Arial"/>
              </a:rPr>
              <a:t>f</a:t>
            </a:r>
            <a:r>
              <a:rPr sz="1800" dirty="0">
                <a:latin typeface="Arial"/>
                <a:cs typeface="Arial"/>
              </a:rPr>
              <a:t>y	</a:t>
            </a:r>
            <a:r>
              <a:rPr sz="1800" spc="-120" dirty="0">
                <a:latin typeface="Arial"/>
                <a:cs typeface="Arial"/>
              </a:rPr>
              <a:t>t</a:t>
            </a:r>
            <a:r>
              <a:rPr sz="1800" spc="-114" dirty="0">
                <a:latin typeface="Arial"/>
                <a:cs typeface="Arial"/>
              </a:rPr>
              <a:t>h</a:t>
            </a:r>
            <a:r>
              <a:rPr sz="1800" spc="-5" dirty="0">
                <a:latin typeface="Arial"/>
                <a:cs typeface="Arial"/>
              </a:rPr>
              <a:t>e</a:t>
            </a:r>
            <a:r>
              <a:rPr sz="1800" dirty="0">
                <a:latin typeface="Arial"/>
                <a:cs typeface="Arial"/>
              </a:rPr>
              <a:t>	</a:t>
            </a:r>
            <a:r>
              <a:rPr sz="1800" spc="-85" dirty="0">
                <a:latin typeface="Arial"/>
                <a:cs typeface="Arial"/>
              </a:rPr>
              <a:t>"th</a:t>
            </a:r>
            <a:r>
              <a:rPr sz="1800" spc="-80" dirty="0">
                <a:latin typeface="Arial"/>
                <a:cs typeface="Arial"/>
              </a:rPr>
              <a:t>i</a:t>
            </a:r>
            <a:r>
              <a:rPr sz="1800" spc="-145" dirty="0">
                <a:latin typeface="Arial"/>
                <a:cs typeface="Arial"/>
              </a:rPr>
              <a:t>n</a:t>
            </a:r>
            <a:r>
              <a:rPr sz="1800" spc="-160" dirty="0">
                <a:latin typeface="Arial"/>
                <a:cs typeface="Arial"/>
              </a:rPr>
              <a:t>g</a:t>
            </a:r>
            <a:r>
              <a:rPr sz="1800" spc="-5" dirty="0">
                <a:latin typeface="Arial"/>
                <a:cs typeface="Arial"/>
              </a:rPr>
              <a:t>s</a:t>
            </a:r>
            <a:r>
              <a:rPr sz="1800" dirty="0">
                <a:latin typeface="Arial"/>
                <a:cs typeface="Arial"/>
              </a:rPr>
              <a:t>	</a:t>
            </a:r>
            <a:r>
              <a:rPr sz="1800" spc="-85" dirty="0">
                <a:latin typeface="Arial"/>
                <a:cs typeface="Arial"/>
              </a:rPr>
              <a:t>t</a:t>
            </a:r>
            <a:r>
              <a:rPr sz="1800" spc="-170" dirty="0">
                <a:latin typeface="Arial"/>
                <a:cs typeface="Arial"/>
              </a:rPr>
              <a:t>h</a:t>
            </a:r>
            <a:r>
              <a:rPr sz="1800" spc="-15" dirty="0">
                <a:latin typeface="Arial"/>
                <a:cs typeface="Arial"/>
              </a:rPr>
              <a:t>at  </a:t>
            </a:r>
            <a:r>
              <a:rPr sz="1800" spc="-90" dirty="0">
                <a:latin typeface="Arial"/>
                <a:cs typeface="Arial"/>
              </a:rPr>
              <a:t>"</a:t>
            </a:r>
            <a:r>
              <a:rPr sz="1800" b="1" i="1" spc="-90" dirty="0">
                <a:latin typeface="Arial"/>
                <a:cs typeface="Arial"/>
              </a:rPr>
              <a:t>actors</a:t>
            </a:r>
            <a:r>
              <a:rPr sz="1800" b="1" i="1" spc="-195" dirty="0">
                <a:latin typeface="Arial"/>
                <a:cs typeface="Arial"/>
              </a:rPr>
              <a:t> </a:t>
            </a:r>
            <a:r>
              <a:rPr sz="1800" spc="-85" dirty="0">
                <a:latin typeface="Arial"/>
                <a:cs typeface="Arial"/>
              </a:rPr>
              <a:t>on</a:t>
            </a:r>
            <a:r>
              <a:rPr sz="1800" spc="-320" dirty="0">
                <a:latin typeface="Arial"/>
                <a:cs typeface="Arial"/>
              </a:rPr>
              <a:t> </a:t>
            </a:r>
            <a:r>
              <a:rPr sz="1800" spc="-75" dirty="0">
                <a:latin typeface="Arial"/>
                <a:cs typeface="Arial"/>
              </a:rPr>
              <a:t>our</a:t>
            </a:r>
            <a:r>
              <a:rPr sz="1800" spc="-220" dirty="0">
                <a:latin typeface="Arial"/>
                <a:cs typeface="Arial"/>
              </a:rPr>
              <a:t> </a:t>
            </a:r>
            <a:r>
              <a:rPr sz="1800" spc="-125" dirty="0">
                <a:latin typeface="Arial"/>
                <a:cs typeface="Arial"/>
              </a:rPr>
              <a:t>system."</a:t>
            </a:r>
            <a:endParaRPr sz="1800">
              <a:latin typeface="Arial"/>
              <a:cs typeface="Arial"/>
            </a:endParaRPr>
          </a:p>
          <a:p>
            <a:pPr>
              <a:lnSpc>
                <a:spcPct val="100000"/>
              </a:lnSpc>
              <a:spcBef>
                <a:spcPts val="50"/>
              </a:spcBef>
              <a:buClr>
                <a:srgbClr val="DC9E1F"/>
              </a:buClr>
              <a:buFont typeface="Wingdings"/>
              <a:buChar char=""/>
            </a:pPr>
            <a:endParaRPr sz="1650">
              <a:latin typeface="Arial"/>
              <a:cs typeface="Arial"/>
            </a:endParaRPr>
          </a:p>
          <a:p>
            <a:pPr marL="355600" marR="60325" indent="-342900">
              <a:lnSpc>
                <a:spcPts val="1900"/>
              </a:lnSpc>
              <a:buClr>
                <a:srgbClr val="DC9E1F"/>
              </a:buClr>
              <a:buSzPct val="58333"/>
              <a:buFont typeface="Wingdings"/>
              <a:buChar char=""/>
              <a:tabLst>
                <a:tab pos="354965" algn="l"/>
                <a:tab pos="355600" algn="l"/>
                <a:tab pos="1005840" algn="l"/>
                <a:tab pos="1440815" algn="l"/>
                <a:tab pos="2618740" algn="l"/>
                <a:tab pos="3066415" algn="l"/>
              </a:tabLst>
            </a:pPr>
            <a:r>
              <a:rPr sz="1800" spc="-145" dirty="0">
                <a:latin typeface="Arial"/>
                <a:cs typeface="Arial"/>
              </a:rPr>
              <a:t>O</a:t>
            </a:r>
            <a:r>
              <a:rPr sz="1800" spc="-95" dirty="0">
                <a:latin typeface="Arial"/>
                <a:cs typeface="Arial"/>
              </a:rPr>
              <a:t>n</a:t>
            </a:r>
            <a:r>
              <a:rPr sz="1800" spc="-165" dirty="0">
                <a:latin typeface="Arial"/>
                <a:cs typeface="Arial"/>
              </a:rPr>
              <a:t>c</a:t>
            </a:r>
            <a:r>
              <a:rPr sz="1800" spc="-5" dirty="0">
                <a:latin typeface="Arial"/>
                <a:cs typeface="Arial"/>
              </a:rPr>
              <a:t>e</a:t>
            </a:r>
            <a:r>
              <a:rPr sz="1800" dirty="0">
                <a:latin typeface="Arial"/>
                <a:cs typeface="Arial"/>
              </a:rPr>
              <a:t>	</a:t>
            </a:r>
            <a:r>
              <a:rPr sz="1800" spc="-160" dirty="0">
                <a:latin typeface="Arial"/>
                <a:cs typeface="Arial"/>
              </a:rPr>
              <a:t>w</a:t>
            </a:r>
            <a:r>
              <a:rPr sz="1800" spc="-5" dirty="0">
                <a:latin typeface="Arial"/>
                <a:cs typeface="Arial"/>
              </a:rPr>
              <a:t>e</a:t>
            </a:r>
            <a:r>
              <a:rPr sz="1800" dirty="0">
                <a:latin typeface="Arial"/>
                <a:cs typeface="Arial"/>
              </a:rPr>
              <a:t>	</a:t>
            </a:r>
            <a:r>
              <a:rPr sz="1800" spc="-220" dirty="0">
                <a:latin typeface="Arial"/>
                <a:cs typeface="Arial"/>
              </a:rPr>
              <a:t>u</a:t>
            </a:r>
            <a:r>
              <a:rPr sz="1800" spc="-215" dirty="0">
                <a:latin typeface="Arial"/>
                <a:cs typeface="Arial"/>
              </a:rPr>
              <a:t>n</a:t>
            </a:r>
            <a:r>
              <a:rPr sz="1800" spc="-60" dirty="0">
                <a:latin typeface="Arial"/>
                <a:cs typeface="Arial"/>
              </a:rPr>
              <a:t>d</a:t>
            </a:r>
            <a:r>
              <a:rPr sz="1800" spc="-70" dirty="0">
                <a:latin typeface="Arial"/>
                <a:cs typeface="Arial"/>
              </a:rPr>
              <a:t>e</a:t>
            </a:r>
            <a:r>
              <a:rPr sz="1800" spc="-80" dirty="0">
                <a:latin typeface="Arial"/>
                <a:cs typeface="Arial"/>
              </a:rPr>
              <a:t>rs</a:t>
            </a:r>
            <a:r>
              <a:rPr sz="1800" spc="-85" dirty="0">
                <a:latin typeface="Arial"/>
                <a:cs typeface="Arial"/>
              </a:rPr>
              <a:t>t</a:t>
            </a:r>
            <a:r>
              <a:rPr sz="1800" spc="-114" dirty="0">
                <a:latin typeface="Arial"/>
                <a:cs typeface="Arial"/>
              </a:rPr>
              <a:t>a</a:t>
            </a:r>
            <a:r>
              <a:rPr sz="1800" spc="-235" dirty="0">
                <a:latin typeface="Arial"/>
                <a:cs typeface="Arial"/>
              </a:rPr>
              <a:t>n</a:t>
            </a:r>
            <a:r>
              <a:rPr sz="1800" spc="-5" dirty="0">
                <a:latin typeface="Arial"/>
                <a:cs typeface="Arial"/>
              </a:rPr>
              <a:t>d</a:t>
            </a:r>
            <a:r>
              <a:rPr sz="1800" dirty="0">
                <a:latin typeface="Arial"/>
                <a:cs typeface="Arial"/>
              </a:rPr>
              <a:t>	</a:t>
            </a:r>
            <a:r>
              <a:rPr sz="1800" spc="-110" dirty="0">
                <a:latin typeface="Arial"/>
                <a:cs typeface="Arial"/>
              </a:rPr>
              <a:t>t</a:t>
            </a:r>
            <a:r>
              <a:rPr sz="1800" spc="-114" dirty="0">
                <a:latin typeface="Arial"/>
                <a:cs typeface="Arial"/>
              </a:rPr>
              <a:t>h</a:t>
            </a:r>
            <a:r>
              <a:rPr sz="1800" spc="-5" dirty="0">
                <a:latin typeface="Arial"/>
                <a:cs typeface="Arial"/>
              </a:rPr>
              <a:t>e</a:t>
            </a:r>
            <a:r>
              <a:rPr sz="1800" dirty="0">
                <a:latin typeface="Arial"/>
                <a:cs typeface="Arial"/>
              </a:rPr>
              <a:t>	</a:t>
            </a:r>
            <a:r>
              <a:rPr sz="1800" spc="-175" dirty="0">
                <a:latin typeface="Arial"/>
                <a:cs typeface="Arial"/>
              </a:rPr>
              <a:t>c</a:t>
            </a:r>
            <a:r>
              <a:rPr sz="1800" spc="-180" dirty="0">
                <a:latin typeface="Arial"/>
                <a:cs typeface="Arial"/>
              </a:rPr>
              <a:t>on</a:t>
            </a:r>
            <a:r>
              <a:rPr sz="1800" spc="-114" dirty="0">
                <a:latin typeface="Arial"/>
                <a:cs typeface="Arial"/>
              </a:rPr>
              <a:t>ce</a:t>
            </a:r>
            <a:r>
              <a:rPr sz="1800" spc="-125" dirty="0">
                <a:latin typeface="Arial"/>
                <a:cs typeface="Arial"/>
              </a:rPr>
              <a:t>p</a:t>
            </a:r>
            <a:r>
              <a:rPr sz="1800" dirty="0">
                <a:latin typeface="Arial"/>
                <a:cs typeface="Arial"/>
              </a:rPr>
              <a:t>t  </a:t>
            </a:r>
            <a:r>
              <a:rPr sz="1800" spc="-70" dirty="0">
                <a:latin typeface="Arial"/>
                <a:cs typeface="Arial"/>
              </a:rPr>
              <a:t>boundary</a:t>
            </a:r>
            <a:r>
              <a:rPr sz="1800" spc="-145" dirty="0">
                <a:latin typeface="Arial"/>
                <a:cs typeface="Arial"/>
              </a:rPr>
              <a:t> </a:t>
            </a:r>
            <a:r>
              <a:rPr sz="1800" spc="-80" dirty="0">
                <a:latin typeface="Arial"/>
                <a:cs typeface="Arial"/>
              </a:rPr>
              <a:t>as</a:t>
            </a:r>
            <a:r>
              <a:rPr sz="1800" spc="-310" dirty="0">
                <a:latin typeface="Arial"/>
                <a:cs typeface="Arial"/>
              </a:rPr>
              <a:t> </a:t>
            </a:r>
            <a:r>
              <a:rPr sz="1800" spc="-114" dirty="0">
                <a:latin typeface="Arial"/>
                <a:cs typeface="Arial"/>
              </a:rPr>
              <a:t>shownin</a:t>
            </a:r>
            <a:r>
              <a:rPr sz="1800" spc="-225" dirty="0">
                <a:latin typeface="Arial"/>
                <a:cs typeface="Arial"/>
              </a:rPr>
              <a:t> </a:t>
            </a:r>
            <a:r>
              <a:rPr sz="1800" spc="-95" dirty="0">
                <a:latin typeface="Arial"/>
                <a:cs typeface="Arial"/>
              </a:rPr>
              <a:t>Figure</a:t>
            </a:r>
            <a:r>
              <a:rPr sz="1800" spc="-345" dirty="0">
                <a:latin typeface="Arial"/>
                <a:cs typeface="Arial"/>
              </a:rPr>
              <a:t> </a:t>
            </a:r>
            <a:r>
              <a:rPr sz="1800" spc="-5" dirty="0">
                <a:latin typeface="Arial"/>
                <a:cs typeface="Arial"/>
              </a:rPr>
              <a:t>5</a:t>
            </a:r>
            <a:endParaRPr sz="1800">
              <a:latin typeface="Arial"/>
              <a:cs typeface="Arial"/>
            </a:endParaRPr>
          </a:p>
        </p:txBody>
      </p:sp>
      <p:sp>
        <p:nvSpPr>
          <p:cNvPr id="7" name="object 7"/>
          <p:cNvSpPr txBox="1"/>
          <p:nvPr/>
        </p:nvSpPr>
        <p:spPr>
          <a:xfrm>
            <a:off x="4531867" y="3665982"/>
            <a:ext cx="4259580" cy="299720"/>
          </a:xfrm>
          <a:prstGeom prst="rect">
            <a:avLst/>
          </a:prstGeom>
        </p:spPr>
        <p:txBody>
          <a:bodyPr vert="horz" wrap="square" lIns="0" tIns="12700" rIns="0" bIns="0" rtlCol="0">
            <a:spAutoFit/>
          </a:bodyPr>
          <a:lstStyle/>
          <a:p>
            <a:pPr marL="12700">
              <a:lnSpc>
                <a:spcPct val="100000"/>
              </a:lnSpc>
              <a:spcBef>
                <a:spcPts val="100"/>
              </a:spcBef>
              <a:tabLst>
                <a:tab pos="382905" algn="l"/>
                <a:tab pos="781050" algn="l"/>
                <a:tab pos="1454150" algn="l"/>
                <a:tab pos="1889125" algn="l"/>
                <a:tab pos="2376170" algn="l"/>
                <a:tab pos="3316604" algn="l"/>
                <a:tab pos="3613785" algn="l"/>
              </a:tabLst>
            </a:pPr>
            <a:r>
              <a:rPr sz="1800" spc="-5" dirty="0">
                <a:latin typeface="Arial"/>
                <a:cs typeface="Arial"/>
              </a:rPr>
              <a:t>o</a:t>
            </a:r>
            <a:r>
              <a:rPr sz="1800" dirty="0">
                <a:latin typeface="Arial"/>
                <a:cs typeface="Arial"/>
              </a:rPr>
              <a:t>f	</a:t>
            </a:r>
            <a:r>
              <a:rPr sz="1800" spc="-120" dirty="0">
                <a:latin typeface="Arial"/>
                <a:cs typeface="Arial"/>
              </a:rPr>
              <a:t>a</a:t>
            </a:r>
            <a:r>
              <a:rPr sz="1800" spc="-5" dirty="0">
                <a:latin typeface="Arial"/>
                <a:cs typeface="Arial"/>
              </a:rPr>
              <a:t>n</a:t>
            </a:r>
            <a:r>
              <a:rPr sz="1800" dirty="0">
                <a:latin typeface="Arial"/>
                <a:cs typeface="Arial"/>
              </a:rPr>
              <a:t>	</a:t>
            </a:r>
            <a:r>
              <a:rPr sz="1800" spc="-120" dirty="0">
                <a:latin typeface="Arial"/>
                <a:cs typeface="Arial"/>
              </a:rPr>
              <a:t>ac</a:t>
            </a:r>
            <a:r>
              <a:rPr sz="1800" spc="-65" dirty="0">
                <a:latin typeface="Arial"/>
                <a:cs typeface="Arial"/>
              </a:rPr>
              <a:t>t</a:t>
            </a:r>
            <a:r>
              <a:rPr sz="1800" spc="-60" dirty="0">
                <a:latin typeface="Arial"/>
                <a:cs typeface="Arial"/>
              </a:rPr>
              <a:t>o</a:t>
            </a:r>
            <a:r>
              <a:rPr sz="1800" spc="-225" dirty="0">
                <a:latin typeface="Arial"/>
                <a:cs typeface="Arial"/>
              </a:rPr>
              <a:t>r</a:t>
            </a:r>
            <a:r>
              <a:rPr sz="1800" dirty="0">
                <a:latin typeface="Arial"/>
                <a:cs typeface="Arial"/>
              </a:rPr>
              <a:t>,	</a:t>
            </a:r>
            <a:r>
              <a:rPr sz="1800" spc="-130" dirty="0">
                <a:latin typeface="Arial"/>
                <a:cs typeface="Arial"/>
              </a:rPr>
              <a:t>w</a:t>
            </a:r>
            <a:r>
              <a:rPr sz="1800" spc="-5" dirty="0">
                <a:latin typeface="Arial"/>
                <a:cs typeface="Arial"/>
              </a:rPr>
              <a:t>e</a:t>
            </a:r>
            <a:r>
              <a:rPr sz="1800" dirty="0">
                <a:latin typeface="Arial"/>
                <a:cs typeface="Arial"/>
              </a:rPr>
              <a:t>	</a:t>
            </a:r>
            <a:r>
              <a:rPr sz="1800" spc="-145" dirty="0">
                <a:latin typeface="Arial"/>
                <a:cs typeface="Arial"/>
              </a:rPr>
              <a:t>c</a:t>
            </a:r>
            <a:r>
              <a:rPr sz="1800" spc="-150" dirty="0">
                <a:latin typeface="Arial"/>
                <a:cs typeface="Arial"/>
              </a:rPr>
              <a:t>a</a:t>
            </a:r>
            <a:r>
              <a:rPr sz="1800" spc="-5" dirty="0">
                <a:latin typeface="Arial"/>
                <a:cs typeface="Arial"/>
              </a:rPr>
              <a:t>n</a:t>
            </a:r>
            <a:r>
              <a:rPr sz="1800" dirty="0">
                <a:latin typeface="Arial"/>
                <a:cs typeface="Arial"/>
              </a:rPr>
              <a:t>	</a:t>
            </a:r>
            <a:r>
              <a:rPr sz="1800" spc="-80" dirty="0">
                <a:latin typeface="Arial"/>
                <a:cs typeface="Arial"/>
              </a:rPr>
              <a:t>illu</a:t>
            </a:r>
            <a:r>
              <a:rPr sz="1800" spc="-75" dirty="0">
                <a:latin typeface="Arial"/>
                <a:cs typeface="Arial"/>
              </a:rPr>
              <a:t>str</a:t>
            </a:r>
            <a:r>
              <a:rPr sz="1800" spc="-80" dirty="0">
                <a:latin typeface="Arial"/>
                <a:cs typeface="Arial"/>
              </a:rPr>
              <a:t>a</a:t>
            </a:r>
            <a:r>
              <a:rPr sz="1800" spc="-75" dirty="0">
                <a:latin typeface="Arial"/>
                <a:cs typeface="Arial"/>
              </a:rPr>
              <a:t>t</a:t>
            </a:r>
            <a:r>
              <a:rPr sz="1800" spc="-5" dirty="0">
                <a:latin typeface="Arial"/>
                <a:cs typeface="Arial"/>
              </a:rPr>
              <a:t>e</a:t>
            </a:r>
            <a:r>
              <a:rPr sz="1800" dirty="0">
                <a:latin typeface="Arial"/>
                <a:cs typeface="Arial"/>
              </a:rPr>
              <a:t>	</a:t>
            </a:r>
            <a:r>
              <a:rPr sz="1800" spc="-5" dirty="0">
                <a:latin typeface="Arial"/>
                <a:cs typeface="Arial"/>
              </a:rPr>
              <a:t>a</a:t>
            </a:r>
            <a:r>
              <a:rPr sz="1800" dirty="0">
                <a:latin typeface="Arial"/>
                <a:cs typeface="Arial"/>
              </a:rPr>
              <a:t>	</a:t>
            </a:r>
            <a:r>
              <a:rPr sz="1800" spc="-160" dirty="0">
                <a:latin typeface="Arial"/>
                <a:cs typeface="Arial"/>
              </a:rPr>
              <a:t>syst</a:t>
            </a:r>
            <a:r>
              <a:rPr sz="1800" spc="-100" dirty="0">
                <a:latin typeface="Arial"/>
                <a:cs typeface="Arial"/>
              </a:rPr>
              <a:t>e</a:t>
            </a:r>
            <a:r>
              <a:rPr sz="1800" dirty="0">
                <a:latin typeface="Arial"/>
                <a:cs typeface="Arial"/>
              </a:rPr>
              <a:t>m</a:t>
            </a:r>
            <a:endParaRPr sz="1800">
              <a:latin typeface="Arial"/>
              <a:cs typeface="Arial"/>
            </a:endParaRPr>
          </a:p>
        </p:txBody>
      </p:sp>
      <p:sp>
        <p:nvSpPr>
          <p:cNvPr id="8" name="object 8"/>
          <p:cNvSpPr txBox="1"/>
          <p:nvPr/>
        </p:nvSpPr>
        <p:spPr>
          <a:xfrm>
            <a:off x="2615438" y="6304279"/>
            <a:ext cx="4082415" cy="269875"/>
          </a:xfrm>
          <a:prstGeom prst="rect">
            <a:avLst/>
          </a:prstGeom>
        </p:spPr>
        <p:txBody>
          <a:bodyPr vert="horz" wrap="square" lIns="0" tIns="12700" rIns="0" bIns="0" rtlCol="0">
            <a:spAutoFit/>
          </a:bodyPr>
          <a:lstStyle/>
          <a:p>
            <a:pPr marL="12700">
              <a:lnSpc>
                <a:spcPct val="100000"/>
              </a:lnSpc>
              <a:spcBef>
                <a:spcPts val="100"/>
              </a:spcBef>
            </a:pPr>
            <a:r>
              <a:rPr sz="1600" b="1" spc="-105" dirty="0">
                <a:latin typeface="Arial"/>
                <a:cs typeface="Arial"/>
              </a:rPr>
              <a:t>Figure</a:t>
            </a:r>
            <a:r>
              <a:rPr sz="1600" b="1" spc="-240" dirty="0">
                <a:latin typeface="Arial"/>
                <a:cs typeface="Arial"/>
              </a:rPr>
              <a:t> </a:t>
            </a:r>
            <a:r>
              <a:rPr sz="1600" b="1" spc="-45" dirty="0">
                <a:latin typeface="Arial"/>
                <a:cs typeface="Arial"/>
              </a:rPr>
              <a:t>5:</a:t>
            </a:r>
            <a:r>
              <a:rPr sz="1600" b="1" spc="-160" dirty="0">
                <a:latin typeface="Arial"/>
                <a:cs typeface="Arial"/>
              </a:rPr>
              <a:t> </a:t>
            </a:r>
            <a:r>
              <a:rPr sz="1600" b="1" spc="-110" dirty="0">
                <a:latin typeface="Arial"/>
                <a:cs typeface="Arial"/>
              </a:rPr>
              <a:t>The</a:t>
            </a:r>
            <a:r>
              <a:rPr sz="1600" b="1" spc="-315" dirty="0">
                <a:latin typeface="Arial"/>
                <a:cs typeface="Arial"/>
              </a:rPr>
              <a:t> </a:t>
            </a:r>
            <a:r>
              <a:rPr sz="1600" b="1" spc="-110" dirty="0">
                <a:latin typeface="Arial"/>
                <a:cs typeface="Arial"/>
              </a:rPr>
              <a:t>inputs/system/outputs</a:t>
            </a:r>
            <a:r>
              <a:rPr sz="1600" b="1" spc="-130" dirty="0">
                <a:latin typeface="Arial"/>
                <a:cs typeface="Arial"/>
              </a:rPr>
              <a:t> </a:t>
            </a:r>
            <a:r>
              <a:rPr sz="1600" b="1" spc="-95" dirty="0">
                <a:latin typeface="Arial"/>
                <a:cs typeface="Arial"/>
              </a:rPr>
              <a:t>relationship</a:t>
            </a:r>
            <a:endParaRPr sz="1600">
              <a:latin typeface="Arial"/>
              <a:cs typeface="Arial"/>
            </a:endParaRPr>
          </a:p>
        </p:txBody>
      </p:sp>
      <p:sp>
        <p:nvSpPr>
          <p:cNvPr id="9" name="object 9"/>
          <p:cNvSpPr/>
          <p:nvPr/>
        </p:nvSpPr>
        <p:spPr>
          <a:xfrm>
            <a:off x="2506217" y="4561332"/>
            <a:ext cx="4795265" cy="165887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394" y="0"/>
            <a:ext cx="6699884" cy="1305560"/>
          </a:xfrm>
          <a:prstGeom prst="rect">
            <a:avLst/>
          </a:prstGeom>
        </p:spPr>
        <p:txBody>
          <a:bodyPr vert="horz" wrap="square" lIns="0" tIns="83185" rIns="0" bIns="0" rtlCol="0">
            <a:spAutoFit/>
          </a:bodyPr>
          <a:lstStyle/>
          <a:p>
            <a:pPr marL="12700" marR="5080">
              <a:lnSpc>
                <a:spcPts val="4800"/>
              </a:lnSpc>
              <a:spcBef>
                <a:spcPts val="655"/>
              </a:spcBef>
              <a:tabLst>
                <a:tab pos="2193290" algn="l"/>
              </a:tabLst>
            </a:pPr>
            <a:r>
              <a:rPr spc="5" dirty="0"/>
              <a:t>Step </a:t>
            </a:r>
            <a:r>
              <a:rPr dirty="0"/>
              <a:t>4: Define the Solution  System	Boundary</a:t>
            </a:r>
          </a:p>
        </p:txBody>
      </p:sp>
      <p:sp>
        <p:nvSpPr>
          <p:cNvPr id="3" name="object 3"/>
          <p:cNvSpPr txBox="1">
            <a:spLocks noGrp="1"/>
          </p:cNvSpPr>
          <p:nvPr>
            <p:ph type="body" idx="1"/>
          </p:nvPr>
        </p:nvSpPr>
        <p:spPr>
          <a:prstGeom prst="rect">
            <a:avLst/>
          </a:prstGeom>
        </p:spPr>
        <p:txBody>
          <a:bodyPr vert="horz" wrap="square" lIns="0" tIns="78105" rIns="0" bIns="0" rtlCol="0">
            <a:spAutoFit/>
          </a:bodyPr>
          <a:lstStyle/>
          <a:p>
            <a:pPr marL="12700">
              <a:lnSpc>
                <a:spcPct val="100000"/>
              </a:lnSpc>
              <a:spcBef>
                <a:spcPts val="615"/>
              </a:spcBef>
            </a:pPr>
            <a:r>
              <a:rPr spc="5" dirty="0"/>
              <a:t>29</a:t>
            </a:r>
          </a:p>
          <a:p>
            <a:pPr marL="739140" marR="545465" indent="-287655">
              <a:lnSpc>
                <a:spcPct val="100000"/>
              </a:lnSpc>
              <a:spcBef>
                <a:spcPts val="690"/>
              </a:spcBef>
              <a:buClr>
                <a:srgbClr val="CC8E5F"/>
              </a:buClr>
              <a:buSzPct val="59375"/>
              <a:buFont typeface="Wingdings"/>
              <a:buChar char=""/>
              <a:tabLst>
                <a:tab pos="738505" algn="l"/>
                <a:tab pos="739140" algn="l"/>
              </a:tabLst>
            </a:pPr>
            <a:r>
              <a:rPr sz="1600" b="0" spc="5" dirty="0">
                <a:solidFill>
                  <a:srgbClr val="000000"/>
                </a:solidFill>
                <a:latin typeface="Arial"/>
                <a:cs typeface="Arial"/>
              </a:rPr>
              <a:t>How </a:t>
            </a:r>
            <a:r>
              <a:rPr sz="1600" b="0" dirty="0">
                <a:solidFill>
                  <a:srgbClr val="000000"/>
                </a:solidFill>
                <a:latin typeface="Arial"/>
                <a:cs typeface="Arial"/>
              </a:rPr>
              <a:t>do we find </a:t>
            </a:r>
            <a:r>
              <a:rPr sz="1600" b="0" spc="5" dirty="0">
                <a:solidFill>
                  <a:srgbClr val="000000"/>
                </a:solidFill>
                <a:latin typeface="Arial"/>
                <a:cs typeface="Arial"/>
              </a:rPr>
              <a:t>these actors? Here are some helpful  questions </a:t>
            </a:r>
            <a:r>
              <a:rPr sz="1600" b="0" dirty="0">
                <a:solidFill>
                  <a:srgbClr val="000000"/>
                </a:solidFill>
                <a:latin typeface="Arial"/>
                <a:cs typeface="Arial"/>
              </a:rPr>
              <a:t>to</a:t>
            </a:r>
            <a:r>
              <a:rPr sz="1600" b="0" spc="10" dirty="0">
                <a:solidFill>
                  <a:srgbClr val="000000"/>
                </a:solidFill>
                <a:latin typeface="Arial"/>
                <a:cs typeface="Arial"/>
              </a:rPr>
              <a:t> </a:t>
            </a:r>
            <a:r>
              <a:rPr sz="1600" b="0" spc="5" dirty="0">
                <a:solidFill>
                  <a:srgbClr val="000000"/>
                </a:solidFill>
                <a:latin typeface="Arial"/>
                <a:cs typeface="Arial"/>
              </a:rPr>
              <a:t>ask.</a:t>
            </a:r>
            <a:endParaRPr sz="1600">
              <a:latin typeface="Arial"/>
              <a:cs typeface="Arial"/>
            </a:endParaRPr>
          </a:p>
          <a:p>
            <a:pPr>
              <a:lnSpc>
                <a:spcPct val="100000"/>
              </a:lnSpc>
              <a:spcBef>
                <a:spcPts val="10"/>
              </a:spcBef>
            </a:pPr>
            <a:endParaRPr sz="1700">
              <a:latin typeface="Arial"/>
              <a:cs typeface="Arial"/>
            </a:endParaRPr>
          </a:p>
          <a:p>
            <a:pPr marL="739140" indent="-287655">
              <a:lnSpc>
                <a:spcPct val="100000"/>
              </a:lnSpc>
              <a:buClr>
                <a:srgbClr val="CC8E5F"/>
              </a:buClr>
              <a:buFont typeface="Wingdings"/>
              <a:buChar char=""/>
              <a:tabLst>
                <a:tab pos="738505" algn="l"/>
                <a:tab pos="739140" algn="l"/>
              </a:tabLst>
            </a:pPr>
            <a:r>
              <a:rPr sz="1400" dirty="0">
                <a:solidFill>
                  <a:srgbClr val="000000"/>
                </a:solidFill>
              </a:rPr>
              <a:t>Who </a:t>
            </a:r>
            <a:r>
              <a:rPr sz="1400" spc="5" dirty="0">
                <a:solidFill>
                  <a:srgbClr val="000000"/>
                </a:solidFill>
              </a:rPr>
              <a:t>will </a:t>
            </a:r>
            <a:r>
              <a:rPr sz="1400" dirty="0">
                <a:solidFill>
                  <a:srgbClr val="000000"/>
                </a:solidFill>
              </a:rPr>
              <a:t>supply, </a:t>
            </a:r>
            <a:r>
              <a:rPr sz="1400" spc="5" dirty="0">
                <a:solidFill>
                  <a:srgbClr val="000000"/>
                </a:solidFill>
              </a:rPr>
              <a:t>use, </a:t>
            </a:r>
            <a:r>
              <a:rPr sz="1400" dirty="0">
                <a:solidFill>
                  <a:srgbClr val="000000"/>
                </a:solidFill>
              </a:rPr>
              <a:t>or </a:t>
            </a:r>
            <a:r>
              <a:rPr sz="1400" spc="5" dirty="0">
                <a:solidFill>
                  <a:srgbClr val="000000"/>
                </a:solidFill>
              </a:rPr>
              <a:t>remove information from </a:t>
            </a:r>
            <a:r>
              <a:rPr sz="1400" dirty="0">
                <a:solidFill>
                  <a:srgbClr val="000000"/>
                </a:solidFill>
              </a:rPr>
              <a:t>the</a:t>
            </a:r>
            <a:r>
              <a:rPr sz="1400" spc="-5" dirty="0">
                <a:solidFill>
                  <a:srgbClr val="000000"/>
                </a:solidFill>
              </a:rPr>
              <a:t> </a:t>
            </a:r>
            <a:r>
              <a:rPr sz="1400" dirty="0">
                <a:solidFill>
                  <a:srgbClr val="000000"/>
                </a:solidFill>
              </a:rPr>
              <a:t>system?</a:t>
            </a:r>
            <a:endParaRPr sz="1400"/>
          </a:p>
          <a:p>
            <a:pPr marL="739140" indent="-287655">
              <a:lnSpc>
                <a:spcPct val="100000"/>
              </a:lnSpc>
              <a:spcBef>
                <a:spcPts val="204"/>
              </a:spcBef>
              <a:buClr>
                <a:srgbClr val="CC8E5F"/>
              </a:buClr>
              <a:buFont typeface="Wingdings"/>
              <a:buChar char=""/>
              <a:tabLst>
                <a:tab pos="738505" algn="l"/>
                <a:tab pos="739140" algn="l"/>
              </a:tabLst>
            </a:pPr>
            <a:r>
              <a:rPr sz="1400" dirty="0">
                <a:solidFill>
                  <a:srgbClr val="000000"/>
                </a:solidFill>
              </a:rPr>
              <a:t>Who </a:t>
            </a:r>
            <a:r>
              <a:rPr sz="1400" spc="5" dirty="0">
                <a:solidFill>
                  <a:srgbClr val="000000"/>
                </a:solidFill>
              </a:rPr>
              <a:t>will operate </a:t>
            </a:r>
            <a:r>
              <a:rPr sz="1400" dirty="0">
                <a:solidFill>
                  <a:srgbClr val="000000"/>
                </a:solidFill>
              </a:rPr>
              <a:t>the</a:t>
            </a:r>
            <a:r>
              <a:rPr sz="1400" spc="-10" dirty="0">
                <a:solidFill>
                  <a:srgbClr val="000000"/>
                </a:solidFill>
              </a:rPr>
              <a:t> </a:t>
            </a:r>
            <a:r>
              <a:rPr sz="1400" dirty="0">
                <a:solidFill>
                  <a:srgbClr val="000000"/>
                </a:solidFill>
              </a:rPr>
              <a:t>system?</a:t>
            </a:r>
            <a:endParaRPr sz="1400"/>
          </a:p>
          <a:p>
            <a:pPr marL="739140" indent="-287655">
              <a:lnSpc>
                <a:spcPct val="100000"/>
              </a:lnSpc>
              <a:spcBef>
                <a:spcPts val="95"/>
              </a:spcBef>
              <a:buClr>
                <a:srgbClr val="CC8E5F"/>
              </a:buClr>
              <a:buFont typeface="Wingdings"/>
              <a:buChar char=""/>
              <a:tabLst>
                <a:tab pos="738505" algn="l"/>
                <a:tab pos="739140" algn="l"/>
              </a:tabLst>
            </a:pPr>
            <a:r>
              <a:rPr sz="1400" dirty="0">
                <a:solidFill>
                  <a:srgbClr val="000000"/>
                </a:solidFill>
              </a:rPr>
              <a:t>Who </a:t>
            </a:r>
            <a:r>
              <a:rPr sz="1400" spc="5" dirty="0">
                <a:solidFill>
                  <a:srgbClr val="000000"/>
                </a:solidFill>
              </a:rPr>
              <a:t>will perform </a:t>
            </a:r>
            <a:r>
              <a:rPr sz="1400" dirty="0">
                <a:solidFill>
                  <a:srgbClr val="000000"/>
                </a:solidFill>
              </a:rPr>
              <a:t>any </a:t>
            </a:r>
            <a:r>
              <a:rPr sz="1400" spc="5" dirty="0">
                <a:solidFill>
                  <a:srgbClr val="000000"/>
                </a:solidFill>
              </a:rPr>
              <a:t>system</a:t>
            </a:r>
            <a:r>
              <a:rPr sz="1400" dirty="0">
                <a:solidFill>
                  <a:srgbClr val="000000"/>
                </a:solidFill>
              </a:rPr>
              <a:t> maintenance?</a:t>
            </a:r>
            <a:endParaRPr sz="1400"/>
          </a:p>
          <a:p>
            <a:pPr marL="739140" indent="-287655">
              <a:lnSpc>
                <a:spcPct val="100000"/>
              </a:lnSpc>
              <a:spcBef>
                <a:spcPts val="204"/>
              </a:spcBef>
              <a:buClr>
                <a:srgbClr val="CC8E5F"/>
              </a:buClr>
              <a:buFont typeface="Wingdings"/>
              <a:buChar char=""/>
              <a:tabLst>
                <a:tab pos="738505" algn="l"/>
                <a:tab pos="739140" algn="l"/>
              </a:tabLst>
            </a:pPr>
            <a:r>
              <a:rPr sz="1400" spc="5" dirty="0">
                <a:solidFill>
                  <a:srgbClr val="000000"/>
                </a:solidFill>
              </a:rPr>
              <a:t>Where will the system </a:t>
            </a:r>
            <a:r>
              <a:rPr sz="1400" dirty="0">
                <a:solidFill>
                  <a:srgbClr val="000000"/>
                </a:solidFill>
              </a:rPr>
              <a:t>be</a:t>
            </a:r>
            <a:r>
              <a:rPr sz="1400" spc="-10" dirty="0">
                <a:solidFill>
                  <a:srgbClr val="000000"/>
                </a:solidFill>
              </a:rPr>
              <a:t> </a:t>
            </a:r>
            <a:r>
              <a:rPr sz="1400" spc="5" dirty="0">
                <a:solidFill>
                  <a:srgbClr val="000000"/>
                </a:solidFill>
              </a:rPr>
              <a:t>used?</a:t>
            </a:r>
            <a:endParaRPr sz="1400"/>
          </a:p>
          <a:p>
            <a:pPr marL="739140" indent="-287655">
              <a:lnSpc>
                <a:spcPct val="100000"/>
              </a:lnSpc>
              <a:spcBef>
                <a:spcPts val="200"/>
              </a:spcBef>
              <a:buClr>
                <a:srgbClr val="CC8E5F"/>
              </a:buClr>
              <a:buFont typeface="Wingdings"/>
              <a:buChar char=""/>
              <a:tabLst>
                <a:tab pos="738505" algn="l"/>
                <a:tab pos="739140" algn="l"/>
              </a:tabLst>
            </a:pPr>
            <a:r>
              <a:rPr sz="1400" spc="5" dirty="0">
                <a:solidFill>
                  <a:srgbClr val="000000"/>
                </a:solidFill>
              </a:rPr>
              <a:t>Where </a:t>
            </a:r>
            <a:r>
              <a:rPr sz="1400" dirty="0">
                <a:solidFill>
                  <a:srgbClr val="000000"/>
                </a:solidFill>
              </a:rPr>
              <a:t>does the system get </a:t>
            </a:r>
            <a:r>
              <a:rPr sz="1400" spc="5" dirty="0">
                <a:solidFill>
                  <a:srgbClr val="000000"/>
                </a:solidFill>
              </a:rPr>
              <a:t>its </a:t>
            </a:r>
            <a:r>
              <a:rPr sz="1400" dirty="0">
                <a:solidFill>
                  <a:srgbClr val="000000"/>
                </a:solidFill>
              </a:rPr>
              <a:t>information?</a:t>
            </a:r>
            <a:endParaRPr sz="1400"/>
          </a:p>
          <a:p>
            <a:pPr marL="739140" indent="-287655">
              <a:lnSpc>
                <a:spcPct val="100000"/>
              </a:lnSpc>
              <a:spcBef>
                <a:spcPts val="200"/>
              </a:spcBef>
              <a:buClr>
                <a:srgbClr val="CC8E5F"/>
              </a:buClr>
              <a:buFont typeface="Wingdings"/>
              <a:buChar char=""/>
              <a:tabLst>
                <a:tab pos="738505" algn="l"/>
                <a:tab pos="739140" algn="l"/>
              </a:tabLst>
            </a:pPr>
            <a:r>
              <a:rPr sz="1400" spc="5" dirty="0">
                <a:solidFill>
                  <a:srgbClr val="000000"/>
                </a:solidFill>
              </a:rPr>
              <a:t>What </a:t>
            </a:r>
            <a:r>
              <a:rPr sz="1400" dirty="0">
                <a:solidFill>
                  <a:srgbClr val="000000"/>
                </a:solidFill>
              </a:rPr>
              <a:t>other </a:t>
            </a:r>
            <a:r>
              <a:rPr sz="1400" spc="5" dirty="0">
                <a:solidFill>
                  <a:srgbClr val="000000"/>
                </a:solidFill>
              </a:rPr>
              <a:t>external </a:t>
            </a:r>
            <a:r>
              <a:rPr sz="1400" dirty="0">
                <a:solidFill>
                  <a:srgbClr val="000000"/>
                </a:solidFill>
              </a:rPr>
              <a:t>systems </a:t>
            </a:r>
            <a:r>
              <a:rPr sz="1400" spc="5" dirty="0">
                <a:solidFill>
                  <a:srgbClr val="000000"/>
                </a:solidFill>
              </a:rPr>
              <a:t>will interact with </a:t>
            </a:r>
            <a:r>
              <a:rPr sz="1400" dirty="0">
                <a:solidFill>
                  <a:srgbClr val="000000"/>
                </a:solidFill>
              </a:rPr>
              <a:t>the</a:t>
            </a:r>
            <a:r>
              <a:rPr sz="1400" spc="-15" dirty="0">
                <a:solidFill>
                  <a:srgbClr val="000000"/>
                </a:solidFill>
              </a:rPr>
              <a:t> </a:t>
            </a:r>
            <a:r>
              <a:rPr sz="1400" dirty="0">
                <a:solidFill>
                  <a:srgbClr val="000000"/>
                </a:solidFill>
              </a:rPr>
              <a:t>system?</a:t>
            </a:r>
            <a:endParaRPr sz="1400"/>
          </a:p>
        </p:txBody>
      </p:sp>
      <p:sp>
        <p:nvSpPr>
          <p:cNvPr id="4" name="object 4"/>
          <p:cNvSpPr/>
          <p:nvPr/>
        </p:nvSpPr>
        <p:spPr>
          <a:xfrm>
            <a:off x="2773679" y="4069079"/>
            <a:ext cx="3301746" cy="244983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847" y="1701545"/>
            <a:ext cx="4250690" cy="695960"/>
          </a:xfrm>
          <a:prstGeom prst="rect">
            <a:avLst/>
          </a:prstGeom>
        </p:spPr>
        <p:txBody>
          <a:bodyPr vert="horz" wrap="square" lIns="0" tIns="12065" rIns="0" bIns="0" rtlCol="0">
            <a:spAutoFit/>
          </a:bodyPr>
          <a:lstStyle/>
          <a:p>
            <a:pPr marL="12700">
              <a:lnSpc>
                <a:spcPct val="100000"/>
              </a:lnSpc>
              <a:spcBef>
                <a:spcPts val="95"/>
              </a:spcBef>
            </a:pPr>
            <a:r>
              <a:rPr spc="-195" dirty="0">
                <a:solidFill>
                  <a:srgbClr val="FFFFFF"/>
                </a:solidFill>
              </a:rPr>
              <a:t>TheSoftware</a:t>
            </a:r>
            <a:r>
              <a:rPr spc="-565" dirty="0">
                <a:solidFill>
                  <a:srgbClr val="FFFFFF"/>
                </a:solidFill>
              </a:rPr>
              <a:t> </a:t>
            </a:r>
            <a:r>
              <a:rPr spc="-395" dirty="0">
                <a:solidFill>
                  <a:srgbClr val="FFFFFF"/>
                </a:solidFill>
              </a:rPr>
              <a:t>Team</a:t>
            </a:r>
          </a:p>
        </p:txBody>
      </p:sp>
      <p:sp>
        <p:nvSpPr>
          <p:cNvPr id="3" name="object 3"/>
          <p:cNvSpPr txBox="1"/>
          <p:nvPr/>
        </p:nvSpPr>
        <p:spPr>
          <a:xfrm>
            <a:off x="553719" y="1883409"/>
            <a:ext cx="194945"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FFFF"/>
                </a:solidFill>
                <a:latin typeface="Arial"/>
                <a:cs typeface="Arial"/>
              </a:rPr>
              <a:t>5</a:t>
            </a:r>
            <a:endParaRPr sz="2400">
              <a:latin typeface="Arial"/>
              <a:cs typeface="Arial"/>
            </a:endParaRPr>
          </a:p>
        </p:txBody>
      </p:sp>
      <p:sp>
        <p:nvSpPr>
          <p:cNvPr id="4" name="object 4"/>
          <p:cNvSpPr/>
          <p:nvPr/>
        </p:nvSpPr>
        <p:spPr>
          <a:xfrm>
            <a:off x="1676400" y="3048000"/>
            <a:ext cx="5715000" cy="33528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83185" rIns="0" bIns="0" rtlCol="0">
            <a:spAutoFit/>
          </a:bodyPr>
          <a:lstStyle/>
          <a:p>
            <a:pPr marL="12700" marR="5080">
              <a:lnSpc>
                <a:spcPts val="4800"/>
              </a:lnSpc>
              <a:spcBef>
                <a:spcPts val="655"/>
              </a:spcBef>
            </a:pPr>
            <a:r>
              <a:rPr spc="-195" dirty="0"/>
              <a:t>Step</a:t>
            </a:r>
            <a:r>
              <a:rPr spc="-509" dirty="0"/>
              <a:t> </a:t>
            </a:r>
            <a:r>
              <a:rPr spc="-75" dirty="0"/>
              <a:t>4:</a:t>
            </a:r>
            <a:r>
              <a:rPr spc="-290" dirty="0"/>
              <a:t> </a:t>
            </a:r>
            <a:r>
              <a:rPr spc="-185" dirty="0"/>
              <a:t>Define</a:t>
            </a:r>
            <a:r>
              <a:rPr spc="-430" dirty="0"/>
              <a:t> </a:t>
            </a:r>
            <a:r>
              <a:rPr spc="-180" dirty="0"/>
              <a:t>the</a:t>
            </a:r>
            <a:r>
              <a:rPr spc="-535" dirty="0"/>
              <a:t> </a:t>
            </a:r>
            <a:r>
              <a:rPr spc="-260" dirty="0"/>
              <a:t>Solution</a:t>
            </a:r>
            <a:r>
              <a:rPr spc="-595" dirty="0"/>
              <a:t> </a:t>
            </a:r>
            <a:r>
              <a:rPr spc="-340" dirty="0"/>
              <a:t>System  </a:t>
            </a:r>
            <a:r>
              <a:rPr spc="-225" dirty="0"/>
              <a:t>Boundary</a:t>
            </a:r>
          </a:p>
        </p:txBody>
      </p:sp>
      <p:sp>
        <p:nvSpPr>
          <p:cNvPr id="3" name="object 3"/>
          <p:cNvSpPr txBox="1"/>
          <p:nvPr/>
        </p:nvSpPr>
        <p:spPr>
          <a:xfrm>
            <a:off x="172465" y="1261871"/>
            <a:ext cx="184150" cy="208279"/>
          </a:xfrm>
          <a:prstGeom prst="rect">
            <a:avLst/>
          </a:prstGeom>
        </p:spPr>
        <p:txBody>
          <a:bodyPr vert="horz" wrap="square" lIns="0" tIns="12700" rIns="0" bIns="0" rtlCol="0">
            <a:spAutoFit/>
          </a:bodyPr>
          <a:lstStyle/>
          <a:p>
            <a:pPr marL="12700">
              <a:lnSpc>
                <a:spcPct val="100000"/>
              </a:lnSpc>
              <a:spcBef>
                <a:spcPts val="100"/>
              </a:spcBef>
            </a:pPr>
            <a:r>
              <a:rPr sz="1200" b="1" spc="-50" dirty="0">
                <a:solidFill>
                  <a:srgbClr val="FFFFFF"/>
                </a:solidFill>
                <a:latin typeface="Arial"/>
                <a:cs typeface="Arial"/>
              </a:rPr>
              <a:t>30</a:t>
            </a:r>
            <a:endParaRPr sz="1200">
              <a:latin typeface="Arial"/>
              <a:cs typeface="Arial"/>
            </a:endParaRPr>
          </a:p>
        </p:txBody>
      </p:sp>
      <p:sp>
        <p:nvSpPr>
          <p:cNvPr id="4" name="object 4"/>
          <p:cNvSpPr txBox="1"/>
          <p:nvPr/>
        </p:nvSpPr>
        <p:spPr>
          <a:xfrm>
            <a:off x="612394" y="1740916"/>
            <a:ext cx="8153400" cy="1500505"/>
          </a:xfrm>
          <a:prstGeom prst="rect">
            <a:avLst/>
          </a:prstGeom>
        </p:spPr>
        <p:txBody>
          <a:bodyPr vert="horz" wrap="square" lIns="0" tIns="53975" rIns="0" bIns="0" rtlCol="0">
            <a:spAutoFit/>
          </a:bodyPr>
          <a:lstStyle/>
          <a:p>
            <a:pPr marL="299085" marR="5080" indent="-287020" algn="just">
              <a:lnSpc>
                <a:spcPct val="83000"/>
              </a:lnSpc>
              <a:spcBef>
                <a:spcPts val="425"/>
              </a:spcBef>
              <a:buClr>
                <a:srgbClr val="CC8E5F"/>
              </a:buClr>
              <a:buSzPct val="59375"/>
              <a:buFont typeface="Wingdings"/>
              <a:buChar char=""/>
              <a:tabLst>
                <a:tab pos="299720" algn="l"/>
              </a:tabLst>
            </a:pPr>
            <a:r>
              <a:rPr sz="1600" dirty="0">
                <a:latin typeface="Arial"/>
                <a:cs typeface="Arial"/>
              </a:rPr>
              <a:t>After </a:t>
            </a:r>
            <a:r>
              <a:rPr sz="1600" spc="5" dirty="0">
                <a:latin typeface="Arial"/>
                <a:cs typeface="Arial"/>
              </a:rPr>
              <a:t>identifying </a:t>
            </a:r>
            <a:r>
              <a:rPr sz="1600" dirty="0">
                <a:latin typeface="Arial"/>
                <a:cs typeface="Arial"/>
              </a:rPr>
              <a:t>the </a:t>
            </a:r>
            <a:r>
              <a:rPr sz="1600" spc="5" dirty="0">
                <a:latin typeface="Arial"/>
                <a:cs typeface="Arial"/>
              </a:rPr>
              <a:t>actors, </a:t>
            </a:r>
            <a:r>
              <a:rPr sz="1600" dirty="0">
                <a:latin typeface="Arial"/>
                <a:cs typeface="Arial"/>
              </a:rPr>
              <a:t>the </a:t>
            </a:r>
            <a:r>
              <a:rPr sz="1600" spc="5" dirty="0">
                <a:latin typeface="Arial"/>
                <a:cs typeface="Arial"/>
              </a:rPr>
              <a:t>analyst can </a:t>
            </a:r>
            <a:r>
              <a:rPr sz="1600" dirty="0">
                <a:latin typeface="Arial"/>
                <a:cs typeface="Arial"/>
              </a:rPr>
              <a:t>now </a:t>
            </a:r>
            <a:r>
              <a:rPr sz="1600" b="1" i="1" dirty="0">
                <a:latin typeface="Arial"/>
                <a:cs typeface="Arial"/>
              </a:rPr>
              <a:t>create a </a:t>
            </a:r>
            <a:r>
              <a:rPr sz="1600" b="1" i="1" spc="5" dirty="0">
                <a:latin typeface="Arial"/>
                <a:cs typeface="Arial"/>
              </a:rPr>
              <a:t>"system perspective," </a:t>
            </a:r>
            <a:r>
              <a:rPr sz="1600" dirty="0">
                <a:latin typeface="Arial"/>
                <a:cs typeface="Arial"/>
              </a:rPr>
              <a:t>a  block </a:t>
            </a:r>
            <a:r>
              <a:rPr sz="1600" spc="5" dirty="0">
                <a:latin typeface="Arial"/>
                <a:cs typeface="Arial"/>
              </a:rPr>
              <a:t>diagram that </a:t>
            </a:r>
            <a:r>
              <a:rPr sz="1600" dirty="0">
                <a:latin typeface="Arial"/>
                <a:cs typeface="Arial"/>
              </a:rPr>
              <a:t>describes </a:t>
            </a:r>
            <a:r>
              <a:rPr sz="1600" spc="5" dirty="0">
                <a:latin typeface="Arial"/>
                <a:cs typeface="Arial"/>
              </a:rPr>
              <a:t>the </a:t>
            </a:r>
            <a:r>
              <a:rPr sz="1600" dirty="0">
                <a:latin typeface="Arial"/>
                <a:cs typeface="Arial"/>
              </a:rPr>
              <a:t>boundaries of the </a:t>
            </a:r>
            <a:r>
              <a:rPr sz="1600" spc="5" dirty="0">
                <a:latin typeface="Arial"/>
                <a:cs typeface="Arial"/>
              </a:rPr>
              <a:t>system, </a:t>
            </a:r>
            <a:r>
              <a:rPr sz="1600" dirty="0">
                <a:latin typeface="Arial"/>
                <a:cs typeface="Arial"/>
              </a:rPr>
              <a:t>the </a:t>
            </a:r>
            <a:r>
              <a:rPr sz="1600" spc="5" dirty="0">
                <a:latin typeface="Arial"/>
                <a:cs typeface="Arial"/>
              </a:rPr>
              <a:t>users, </a:t>
            </a:r>
            <a:r>
              <a:rPr sz="1600" dirty="0">
                <a:latin typeface="Arial"/>
                <a:cs typeface="Arial"/>
              </a:rPr>
              <a:t>and other  </a:t>
            </a:r>
            <a:r>
              <a:rPr sz="1600" spc="5" dirty="0">
                <a:latin typeface="Arial"/>
                <a:cs typeface="Arial"/>
              </a:rPr>
              <a:t>interfaces. Figure </a:t>
            </a:r>
            <a:r>
              <a:rPr sz="1600" dirty="0">
                <a:latin typeface="Arial"/>
                <a:cs typeface="Arial"/>
              </a:rPr>
              <a:t>6 </a:t>
            </a:r>
            <a:r>
              <a:rPr sz="1600" spc="5" dirty="0">
                <a:latin typeface="Arial"/>
                <a:cs typeface="Arial"/>
              </a:rPr>
              <a:t>provides </a:t>
            </a:r>
            <a:r>
              <a:rPr sz="1600" dirty="0">
                <a:latin typeface="Arial"/>
                <a:cs typeface="Arial"/>
              </a:rPr>
              <a:t>a </a:t>
            </a:r>
            <a:r>
              <a:rPr sz="1600" spc="5" dirty="0">
                <a:latin typeface="Arial"/>
                <a:cs typeface="Arial"/>
              </a:rPr>
              <a:t>system perspective </a:t>
            </a:r>
            <a:r>
              <a:rPr sz="1600" dirty="0">
                <a:latin typeface="Arial"/>
                <a:cs typeface="Arial"/>
              </a:rPr>
              <a:t>for the new </a:t>
            </a:r>
            <a:r>
              <a:rPr sz="1600" spc="5" dirty="0">
                <a:latin typeface="Arial"/>
                <a:cs typeface="Arial"/>
              </a:rPr>
              <a:t>sales order</a:t>
            </a:r>
            <a:r>
              <a:rPr sz="1600" spc="225" dirty="0">
                <a:latin typeface="Arial"/>
                <a:cs typeface="Arial"/>
              </a:rPr>
              <a:t> </a:t>
            </a:r>
            <a:r>
              <a:rPr sz="1600" spc="5" dirty="0">
                <a:latin typeface="Arial"/>
                <a:cs typeface="Arial"/>
              </a:rPr>
              <a:t>system.</a:t>
            </a:r>
            <a:endParaRPr sz="1600">
              <a:latin typeface="Arial"/>
              <a:cs typeface="Arial"/>
            </a:endParaRPr>
          </a:p>
          <a:p>
            <a:pPr>
              <a:lnSpc>
                <a:spcPct val="100000"/>
              </a:lnSpc>
              <a:spcBef>
                <a:spcPts val="45"/>
              </a:spcBef>
              <a:buClr>
                <a:srgbClr val="CC8E5F"/>
              </a:buClr>
              <a:buFont typeface="Wingdings"/>
              <a:buChar char=""/>
            </a:pPr>
            <a:endParaRPr sz="1450">
              <a:latin typeface="Arial"/>
              <a:cs typeface="Arial"/>
            </a:endParaRPr>
          </a:p>
          <a:p>
            <a:pPr marL="299085" marR="5715" indent="-287020" algn="just">
              <a:lnSpc>
                <a:spcPts val="1600"/>
              </a:lnSpc>
              <a:buClr>
                <a:srgbClr val="CC8E5F"/>
              </a:buClr>
              <a:buSzPct val="59375"/>
              <a:buFont typeface="Wingdings"/>
              <a:buChar char=""/>
              <a:tabLst>
                <a:tab pos="299720" algn="l"/>
              </a:tabLst>
            </a:pPr>
            <a:r>
              <a:rPr sz="1600" dirty="0">
                <a:latin typeface="Arial"/>
                <a:cs typeface="Arial"/>
              </a:rPr>
              <a:t>The </a:t>
            </a:r>
            <a:r>
              <a:rPr sz="1600" spc="5" dirty="0">
                <a:latin typeface="Arial"/>
                <a:cs typeface="Arial"/>
              </a:rPr>
              <a:t>dotted </a:t>
            </a:r>
            <a:r>
              <a:rPr sz="1600" dirty="0">
                <a:latin typeface="Arial"/>
                <a:cs typeface="Arial"/>
              </a:rPr>
              <a:t>line </a:t>
            </a:r>
            <a:r>
              <a:rPr sz="1600" spc="5" dirty="0">
                <a:latin typeface="Arial"/>
                <a:cs typeface="Arial"/>
              </a:rPr>
              <a:t>illustrates </a:t>
            </a:r>
            <a:r>
              <a:rPr sz="1600" dirty="0">
                <a:latin typeface="Arial"/>
                <a:cs typeface="Arial"/>
              </a:rPr>
              <a:t>the </a:t>
            </a:r>
            <a:r>
              <a:rPr sz="1600" spc="5" dirty="0">
                <a:latin typeface="Arial"/>
                <a:cs typeface="Arial"/>
              </a:rPr>
              <a:t>system </a:t>
            </a:r>
            <a:r>
              <a:rPr sz="1600" dirty="0">
                <a:latin typeface="Arial"/>
                <a:cs typeface="Arial"/>
              </a:rPr>
              <a:t>boundary for the </a:t>
            </a:r>
            <a:r>
              <a:rPr sz="1600" spc="5" dirty="0">
                <a:latin typeface="Arial"/>
                <a:cs typeface="Arial"/>
              </a:rPr>
              <a:t>proposed solution. </a:t>
            </a:r>
            <a:r>
              <a:rPr sz="1600" dirty="0">
                <a:latin typeface="Arial"/>
                <a:cs typeface="Arial"/>
              </a:rPr>
              <a:t>The  </a:t>
            </a:r>
            <a:r>
              <a:rPr sz="1600" spc="5" dirty="0">
                <a:latin typeface="Arial"/>
                <a:cs typeface="Arial"/>
              </a:rPr>
              <a:t>diagram shows </a:t>
            </a:r>
            <a:r>
              <a:rPr sz="1600" dirty="0">
                <a:latin typeface="Arial"/>
                <a:cs typeface="Arial"/>
              </a:rPr>
              <a:t>that </a:t>
            </a:r>
            <a:r>
              <a:rPr sz="1600" spc="5" dirty="0">
                <a:latin typeface="Arial"/>
                <a:cs typeface="Arial"/>
              </a:rPr>
              <a:t>in order to solve </a:t>
            </a:r>
            <a:r>
              <a:rPr sz="1600" dirty="0">
                <a:latin typeface="Arial"/>
                <a:cs typeface="Arial"/>
              </a:rPr>
              <a:t>our </a:t>
            </a:r>
            <a:r>
              <a:rPr sz="1600" spc="5" dirty="0">
                <a:latin typeface="Arial"/>
                <a:cs typeface="Arial"/>
              </a:rPr>
              <a:t>problem we </a:t>
            </a:r>
            <a:r>
              <a:rPr sz="1600" dirty="0">
                <a:latin typeface="Arial"/>
                <a:cs typeface="Arial"/>
              </a:rPr>
              <a:t>will </a:t>
            </a:r>
            <a:r>
              <a:rPr sz="1600" spc="5" dirty="0">
                <a:latin typeface="Arial"/>
                <a:cs typeface="Arial"/>
              </a:rPr>
              <a:t>have to </a:t>
            </a:r>
            <a:r>
              <a:rPr sz="1600" dirty="0">
                <a:latin typeface="Arial"/>
                <a:cs typeface="Arial"/>
              </a:rPr>
              <a:t>both </a:t>
            </a:r>
            <a:r>
              <a:rPr sz="1600" b="1" i="1" dirty="0">
                <a:latin typeface="Arial"/>
                <a:cs typeface="Arial"/>
              </a:rPr>
              <a:t>develop a new  </a:t>
            </a:r>
            <a:r>
              <a:rPr sz="1600" b="1" i="1" spc="5" dirty="0">
                <a:latin typeface="Arial"/>
                <a:cs typeface="Arial"/>
              </a:rPr>
              <a:t>system </a:t>
            </a:r>
            <a:r>
              <a:rPr sz="1600" b="1" i="1" dirty="0">
                <a:latin typeface="Arial"/>
                <a:cs typeface="Arial"/>
              </a:rPr>
              <a:t>and </a:t>
            </a:r>
            <a:r>
              <a:rPr sz="1600" b="1" i="1" spc="5" dirty="0">
                <a:latin typeface="Arial"/>
                <a:cs typeface="Arial"/>
              </a:rPr>
              <a:t>modify </a:t>
            </a:r>
            <a:r>
              <a:rPr sz="1600" spc="5" dirty="0">
                <a:latin typeface="Arial"/>
                <a:cs typeface="Arial"/>
              </a:rPr>
              <a:t>some elements </a:t>
            </a:r>
            <a:r>
              <a:rPr sz="1600" dirty="0">
                <a:latin typeface="Arial"/>
                <a:cs typeface="Arial"/>
              </a:rPr>
              <a:t>of the </a:t>
            </a:r>
            <a:r>
              <a:rPr sz="1600" spc="5" dirty="0">
                <a:latin typeface="Arial"/>
                <a:cs typeface="Arial"/>
              </a:rPr>
              <a:t>existing system (</a:t>
            </a:r>
            <a:r>
              <a:rPr sz="1600" b="1" i="1" spc="5" dirty="0">
                <a:latin typeface="Arial"/>
                <a:cs typeface="Arial"/>
              </a:rPr>
              <a:t>legacy</a:t>
            </a:r>
            <a:r>
              <a:rPr sz="1600" b="1" i="1" spc="190" dirty="0">
                <a:latin typeface="Arial"/>
                <a:cs typeface="Arial"/>
              </a:rPr>
              <a:t> </a:t>
            </a:r>
            <a:r>
              <a:rPr sz="1600" b="1" i="1" spc="5" dirty="0">
                <a:latin typeface="Arial"/>
                <a:cs typeface="Arial"/>
              </a:rPr>
              <a:t>system</a:t>
            </a:r>
            <a:r>
              <a:rPr sz="1600" spc="5" dirty="0">
                <a:latin typeface="Arial"/>
                <a:cs typeface="Arial"/>
              </a:rPr>
              <a:t>).</a:t>
            </a:r>
            <a:endParaRPr sz="1600">
              <a:latin typeface="Arial"/>
              <a:cs typeface="Arial"/>
            </a:endParaRPr>
          </a:p>
        </p:txBody>
      </p:sp>
      <p:sp>
        <p:nvSpPr>
          <p:cNvPr id="5" name="object 5"/>
          <p:cNvSpPr txBox="1"/>
          <p:nvPr/>
        </p:nvSpPr>
        <p:spPr>
          <a:xfrm>
            <a:off x="3466846" y="6304279"/>
            <a:ext cx="2393950" cy="269875"/>
          </a:xfrm>
          <a:prstGeom prst="rect">
            <a:avLst/>
          </a:prstGeom>
        </p:spPr>
        <p:txBody>
          <a:bodyPr vert="horz" wrap="square" lIns="0" tIns="12700" rIns="0" bIns="0" rtlCol="0">
            <a:spAutoFit/>
          </a:bodyPr>
          <a:lstStyle/>
          <a:p>
            <a:pPr marL="12700">
              <a:lnSpc>
                <a:spcPct val="100000"/>
              </a:lnSpc>
              <a:spcBef>
                <a:spcPts val="100"/>
              </a:spcBef>
            </a:pPr>
            <a:r>
              <a:rPr sz="1600" b="1" spc="-105" dirty="0">
                <a:latin typeface="Arial"/>
                <a:cs typeface="Arial"/>
              </a:rPr>
              <a:t>Figure</a:t>
            </a:r>
            <a:r>
              <a:rPr sz="1600" b="1" spc="-254" dirty="0">
                <a:latin typeface="Arial"/>
                <a:cs typeface="Arial"/>
              </a:rPr>
              <a:t> </a:t>
            </a:r>
            <a:r>
              <a:rPr sz="1600" b="1" spc="-45" dirty="0">
                <a:latin typeface="Arial"/>
                <a:cs typeface="Arial"/>
              </a:rPr>
              <a:t>5:</a:t>
            </a:r>
            <a:r>
              <a:rPr sz="1600" b="1" spc="-185" dirty="0">
                <a:latin typeface="Arial"/>
                <a:cs typeface="Arial"/>
              </a:rPr>
              <a:t> </a:t>
            </a:r>
            <a:r>
              <a:rPr sz="1600" b="1" spc="-145" dirty="0">
                <a:latin typeface="Arial"/>
                <a:cs typeface="Arial"/>
              </a:rPr>
              <a:t>System</a:t>
            </a:r>
            <a:r>
              <a:rPr sz="1600" b="1" spc="-315" dirty="0">
                <a:latin typeface="Arial"/>
                <a:cs typeface="Arial"/>
              </a:rPr>
              <a:t> </a:t>
            </a:r>
            <a:r>
              <a:rPr sz="1600" b="1" spc="-135" dirty="0">
                <a:latin typeface="Arial"/>
                <a:cs typeface="Arial"/>
              </a:rPr>
              <a:t>Perspective</a:t>
            </a:r>
            <a:endParaRPr sz="1600">
              <a:latin typeface="Arial"/>
              <a:cs typeface="Arial"/>
            </a:endParaRPr>
          </a:p>
        </p:txBody>
      </p:sp>
      <p:sp>
        <p:nvSpPr>
          <p:cNvPr id="6" name="object 6"/>
          <p:cNvSpPr/>
          <p:nvPr/>
        </p:nvSpPr>
        <p:spPr>
          <a:xfrm>
            <a:off x="1233677" y="3874770"/>
            <a:ext cx="7021068" cy="244601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194" y="0"/>
            <a:ext cx="7004050" cy="1245235"/>
          </a:xfrm>
          <a:prstGeom prst="rect">
            <a:avLst/>
          </a:prstGeom>
        </p:spPr>
        <p:txBody>
          <a:bodyPr vert="horz" wrap="square" lIns="0" tIns="12700" rIns="0" bIns="0" rtlCol="0">
            <a:spAutoFit/>
          </a:bodyPr>
          <a:lstStyle/>
          <a:p>
            <a:pPr marL="12700" marR="5080">
              <a:lnSpc>
                <a:spcPct val="100000"/>
              </a:lnSpc>
              <a:spcBef>
                <a:spcPts val="100"/>
              </a:spcBef>
              <a:tabLst>
                <a:tab pos="1487805" algn="l"/>
              </a:tabLst>
            </a:pPr>
            <a:r>
              <a:rPr sz="4000" spc="5" dirty="0"/>
              <a:t>Step </a:t>
            </a:r>
            <a:r>
              <a:rPr sz="4000" dirty="0"/>
              <a:t>5: </a:t>
            </a:r>
            <a:r>
              <a:rPr sz="4000" spc="5" dirty="0"/>
              <a:t>Identify the Constraints  </a:t>
            </a:r>
            <a:r>
              <a:rPr sz="4000" dirty="0"/>
              <a:t>to</a:t>
            </a:r>
            <a:r>
              <a:rPr sz="4000" spc="20" dirty="0"/>
              <a:t> </a:t>
            </a:r>
            <a:r>
              <a:rPr sz="4000" spc="10" dirty="0"/>
              <a:t>Be	</a:t>
            </a:r>
            <a:r>
              <a:rPr sz="4000" spc="5" dirty="0"/>
              <a:t>Imposed </a:t>
            </a:r>
            <a:r>
              <a:rPr sz="4000" dirty="0"/>
              <a:t>on the</a:t>
            </a:r>
            <a:r>
              <a:rPr sz="4000" spc="-40" dirty="0"/>
              <a:t> </a:t>
            </a:r>
            <a:r>
              <a:rPr sz="4000" spc="5" dirty="0"/>
              <a:t>Solution</a:t>
            </a:r>
            <a:endParaRPr sz="4000"/>
          </a:p>
        </p:txBody>
      </p:sp>
      <p:sp>
        <p:nvSpPr>
          <p:cNvPr id="3" name="object 3"/>
          <p:cNvSpPr txBox="1"/>
          <p:nvPr/>
        </p:nvSpPr>
        <p:spPr>
          <a:xfrm>
            <a:off x="172465" y="1261871"/>
            <a:ext cx="198120"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FFFF"/>
                </a:solidFill>
                <a:latin typeface="Arial"/>
                <a:cs typeface="Arial"/>
              </a:rPr>
              <a:t>31</a:t>
            </a:r>
            <a:endParaRPr sz="1200">
              <a:latin typeface="Arial"/>
              <a:cs typeface="Arial"/>
            </a:endParaRPr>
          </a:p>
        </p:txBody>
      </p:sp>
      <p:sp>
        <p:nvSpPr>
          <p:cNvPr id="4" name="object 4"/>
          <p:cNvSpPr txBox="1"/>
          <p:nvPr/>
        </p:nvSpPr>
        <p:spPr>
          <a:xfrm>
            <a:off x="691641" y="1552447"/>
            <a:ext cx="8153400" cy="2326005"/>
          </a:xfrm>
          <a:prstGeom prst="rect">
            <a:avLst/>
          </a:prstGeom>
        </p:spPr>
        <p:txBody>
          <a:bodyPr vert="horz" wrap="square" lIns="0" tIns="83820" rIns="0" bIns="0" rtlCol="0">
            <a:spAutoFit/>
          </a:bodyPr>
          <a:lstStyle/>
          <a:p>
            <a:pPr marL="299085" marR="1037590" indent="-287020">
              <a:lnSpc>
                <a:spcPct val="73900"/>
              </a:lnSpc>
              <a:spcBef>
                <a:spcPts val="660"/>
              </a:spcBef>
              <a:buClr>
                <a:srgbClr val="CC8E5F"/>
              </a:buClr>
              <a:buSzPct val="58333"/>
              <a:buFont typeface="Wingdings"/>
              <a:buChar char=""/>
              <a:tabLst>
                <a:tab pos="299085" algn="l"/>
                <a:tab pos="299720" algn="l"/>
                <a:tab pos="1594485" algn="l"/>
                <a:tab pos="2098675" algn="l"/>
                <a:tab pos="3767454" algn="l"/>
                <a:tab pos="4298950" algn="l"/>
              </a:tabLst>
            </a:pPr>
            <a:r>
              <a:rPr sz="1800" spc="5" dirty="0">
                <a:latin typeface="Arial"/>
                <a:cs typeface="Arial"/>
              </a:rPr>
              <a:t>Constraints	are	restrictions</a:t>
            </a:r>
            <a:r>
              <a:rPr sz="1800" spc="170" dirty="0">
                <a:latin typeface="Arial"/>
                <a:cs typeface="Arial"/>
              </a:rPr>
              <a:t> </a:t>
            </a:r>
            <a:r>
              <a:rPr sz="1800" dirty="0">
                <a:latin typeface="Arial"/>
                <a:cs typeface="Arial"/>
              </a:rPr>
              <a:t>on	the	</a:t>
            </a:r>
            <a:r>
              <a:rPr sz="1800" b="1" i="1" spc="5" dirty="0">
                <a:latin typeface="Arial"/>
                <a:cs typeface="Arial"/>
              </a:rPr>
              <a:t>degrees of freedom </a:t>
            </a:r>
            <a:r>
              <a:rPr sz="1800" spc="5" dirty="0">
                <a:latin typeface="Arial"/>
                <a:cs typeface="Arial"/>
              </a:rPr>
              <a:t>when  providing </a:t>
            </a:r>
            <a:r>
              <a:rPr sz="1800" spc="-5" dirty="0">
                <a:latin typeface="Arial"/>
                <a:cs typeface="Arial"/>
              </a:rPr>
              <a:t>a</a:t>
            </a:r>
            <a:r>
              <a:rPr sz="1800" dirty="0">
                <a:latin typeface="Arial"/>
                <a:cs typeface="Arial"/>
              </a:rPr>
              <a:t> </a:t>
            </a:r>
            <a:r>
              <a:rPr sz="1800" spc="5" dirty="0">
                <a:latin typeface="Arial"/>
                <a:cs typeface="Arial"/>
              </a:rPr>
              <a:t>solution</a:t>
            </a:r>
            <a:endParaRPr sz="1800">
              <a:latin typeface="Arial"/>
              <a:cs typeface="Arial"/>
            </a:endParaRPr>
          </a:p>
          <a:p>
            <a:pPr marL="299085" indent="-287020">
              <a:lnSpc>
                <a:spcPts val="1880"/>
              </a:lnSpc>
              <a:spcBef>
                <a:spcPts val="1045"/>
              </a:spcBef>
              <a:buClr>
                <a:srgbClr val="CC8E5F"/>
              </a:buClr>
              <a:buSzPct val="58333"/>
              <a:buFont typeface="Wingdings"/>
              <a:buChar char=""/>
              <a:tabLst>
                <a:tab pos="299085" algn="l"/>
                <a:tab pos="299720" algn="l"/>
              </a:tabLst>
            </a:pPr>
            <a:r>
              <a:rPr sz="1800" dirty="0">
                <a:latin typeface="Arial"/>
                <a:cs typeface="Arial"/>
              </a:rPr>
              <a:t>Each</a:t>
            </a:r>
            <a:r>
              <a:rPr sz="1800" spc="120" dirty="0">
                <a:latin typeface="Arial"/>
                <a:cs typeface="Arial"/>
              </a:rPr>
              <a:t> </a:t>
            </a:r>
            <a:r>
              <a:rPr sz="1800" spc="5" dirty="0">
                <a:latin typeface="Arial"/>
                <a:cs typeface="Arial"/>
              </a:rPr>
              <a:t>constraint</a:t>
            </a:r>
            <a:r>
              <a:rPr sz="1800" spc="125" dirty="0">
                <a:latin typeface="Arial"/>
                <a:cs typeface="Arial"/>
              </a:rPr>
              <a:t> </a:t>
            </a:r>
            <a:r>
              <a:rPr sz="1800" dirty="0">
                <a:latin typeface="Arial"/>
                <a:cs typeface="Arial"/>
              </a:rPr>
              <a:t>has</a:t>
            </a:r>
            <a:r>
              <a:rPr sz="1800" spc="110" dirty="0">
                <a:latin typeface="Arial"/>
                <a:cs typeface="Arial"/>
              </a:rPr>
              <a:t> </a:t>
            </a:r>
            <a:r>
              <a:rPr sz="1800" dirty="0">
                <a:latin typeface="Arial"/>
                <a:cs typeface="Arial"/>
              </a:rPr>
              <a:t>the</a:t>
            </a:r>
            <a:r>
              <a:rPr sz="1800" spc="110" dirty="0">
                <a:latin typeface="Arial"/>
                <a:cs typeface="Arial"/>
              </a:rPr>
              <a:t> </a:t>
            </a:r>
            <a:r>
              <a:rPr sz="1800" spc="5" dirty="0">
                <a:latin typeface="Arial"/>
                <a:cs typeface="Arial"/>
              </a:rPr>
              <a:t>potential</a:t>
            </a:r>
            <a:r>
              <a:rPr sz="1800" spc="125" dirty="0">
                <a:latin typeface="Arial"/>
                <a:cs typeface="Arial"/>
              </a:rPr>
              <a:t> </a:t>
            </a:r>
            <a:r>
              <a:rPr sz="1800" dirty="0">
                <a:latin typeface="Arial"/>
                <a:cs typeface="Arial"/>
              </a:rPr>
              <a:t>to</a:t>
            </a:r>
            <a:r>
              <a:rPr sz="1800" spc="114" dirty="0">
                <a:latin typeface="Arial"/>
                <a:cs typeface="Arial"/>
              </a:rPr>
              <a:t> </a:t>
            </a:r>
            <a:r>
              <a:rPr sz="1800" b="1" i="1" spc="5" dirty="0">
                <a:solidFill>
                  <a:srgbClr val="FF0000"/>
                </a:solidFill>
                <a:latin typeface="Arial"/>
                <a:cs typeface="Arial"/>
              </a:rPr>
              <a:t>severely</a:t>
            </a:r>
            <a:r>
              <a:rPr sz="1800" b="1" i="1" spc="120" dirty="0">
                <a:solidFill>
                  <a:srgbClr val="FF0000"/>
                </a:solidFill>
                <a:latin typeface="Arial"/>
                <a:cs typeface="Arial"/>
              </a:rPr>
              <a:t> </a:t>
            </a:r>
            <a:r>
              <a:rPr sz="1800" b="1" i="1" spc="5" dirty="0">
                <a:solidFill>
                  <a:srgbClr val="FF0000"/>
                </a:solidFill>
                <a:latin typeface="Arial"/>
                <a:cs typeface="Arial"/>
              </a:rPr>
              <a:t>restrict</a:t>
            </a:r>
            <a:r>
              <a:rPr sz="1800" b="1" i="1" spc="114" dirty="0">
                <a:solidFill>
                  <a:srgbClr val="FF0000"/>
                </a:solidFill>
                <a:latin typeface="Arial"/>
                <a:cs typeface="Arial"/>
              </a:rPr>
              <a:t> </a:t>
            </a:r>
            <a:r>
              <a:rPr sz="1800" b="1" i="1" spc="5" dirty="0">
                <a:solidFill>
                  <a:srgbClr val="FF0000"/>
                </a:solidFill>
                <a:latin typeface="Arial"/>
                <a:cs typeface="Arial"/>
              </a:rPr>
              <a:t>our</a:t>
            </a:r>
            <a:r>
              <a:rPr sz="1800" b="1" i="1" spc="110" dirty="0">
                <a:solidFill>
                  <a:srgbClr val="FF0000"/>
                </a:solidFill>
                <a:latin typeface="Arial"/>
                <a:cs typeface="Arial"/>
              </a:rPr>
              <a:t> </a:t>
            </a:r>
            <a:r>
              <a:rPr sz="1800" b="1" i="1" spc="5" dirty="0">
                <a:solidFill>
                  <a:srgbClr val="FF0000"/>
                </a:solidFill>
                <a:latin typeface="Arial"/>
                <a:cs typeface="Arial"/>
              </a:rPr>
              <a:t>ability</a:t>
            </a:r>
            <a:r>
              <a:rPr sz="1800" b="1" i="1" spc="120" dirty="0">
                <a:solidFill>
                  <a:srgbClr val="FF0000"/>
                </a:solidFill>
                <a:latin typeface="Arial"/>
                <a:cs typeface="Arial"/>
              </a:rPr>
              <a:t> </a:t>
            </a:r>
            <a:r>
              <a:rPr sz="1800" b="1" i="1" spc="5" dirty="0">
                <a:solidFill>
                  <a:srgbClr val="FF0000"/>
                </a:solidFill>
                <a:latin typeface="Arial"/>
                <a:cs typeface="Arial"/>
              </a:rPr>
              <a:t>to</a:t>
            </a:r>
            <a:r>
              <a:rPr sz="1800" b="1" i="1" spc="100" dirty="0">
                <a:solidFill>
                  <a:srgbClr val="FF0000"/>
                </a:solidFill>
                <a:latin typeface="Arial"/>
                <a:cs typeface="Arial"/>
              </a:rPr>
              <a:t> </a:t>
            </a:r>
            <a:r>
              <a:rPr sz="1800" b="1" i="1" dirty="0">
                <a:solidFill>
                  <a:srgbClr val="FF0000"/>
                </a:solidFill>
                <a:latin typeface="Arial"/>
                <a:cs typeface="Arial"/>
              </a:rPr>
              <a:t>deliver</a:t>
            </a:r>
            <a:endParaRPr sz="1800">
              <a:latin typeface="Arial"/>
              <a:cs typeface="Arial"/>
            </a:endParaRPr>
          </a:p>
          <a:p>
            <a:pPr marL="299085" marR="5080">
              <a:lnSpc>
                <a:spcPct val="74200"/>
              </a:lnSpc>
              <a:spcBef>
                <a:spcPts val="275"/>
              </a:spcBef>
              <a:tabLst>
                <a:tab pos="1842135" algn="l"/>
                <a:tab pos="2331085" algn="l"/>
              </a:tabLst>
            </a:pPr>
            <a:r>
              <a:rPr sz="1800" spc="-5" dirty="0">
                <a:latin typeface="Arial"/>
                <a:cs typeface="Arial"/>
              </a:rPr>
              <a:t>a</a:t>
            </a:r>
            <a:r>
              <a:rPr sz="1800" spc="250" dirty="0">
                <a:latin typeface="Arial"/>
                <a:cs typeface="Arial"/>
              </a:rPr>
              <a:t> </a:t>
            </a:r>
            <a:r>
              <a:rPr sz="1800" spc="5" dirty="0">
                <a:latin typeface="Arial"/>
                <a:cs typeface="Arial"/>
              </a:rPr>
              <a:t>solution</a:t>
            </a:r>
            <a:r>
              <a:rPr sz="1800" spc="254" dirty="0">
                <a:latin typeface="Arial"/>
                <a:cs typeface="Arial"/>
              </a:rPr>
              <a:t> </a:t>
            </a:r>
            <a:r>
              <a:rPr sz="1800" dirty="0">
                <a:latin typeface="Arial"/>
                <a:cs typeface="Arial"/>
              </a:rPr>
              <a:t>as	we visualize it. </a:t>
            </a:r>
            <a:r>
              <a:rPr sz="1800" spc="5" dirty="0">
                <a:latin typeface="Arial"/>
                <a:cs typeface="Arial"/>
              </a:rPr>
              <a:t>Therefore, each constraint </a:t>
            </a:r>
            <a:r>
              <a:rPr sz="1800" dirty="0">
                <a:latin typeface="Arial"/>
                <a:cs typeface="Arial"/>
              </a:rPr>
              <a:t>must be </a:t>
            </a:r>
            <a:r>
              <a:rPr sz="1800" spc="5" dirty="0">
                <a:latin typeface="Arial"/>
                <a:cs typeface="Arial"/>
              </a:rPr>
              <a:t>carefully  considered</a:t>
            </a:r>
            <a:r>
              <a:rPr sz="1800" spc="25" dirty="0">
                <a:latin typeface="Arial"/>
                <a:cs typeface="Arial"/>
              </a:rPr>
              <a:t> </a:t>
            </a:r>
            <a:r>
              <a:rPr sz="1800" dirty="0">
                <a:latin typeface="Arial"/>
                <a:cs typeface="Arial"/>
              </a:rPr>
              <a:t>as</a:t>
            </a:r>
            <a:r>
              <a:rPr sz="1800" spc="30" dirty="0">
                <a:latin typeface="Arial"/>
                <a:cs typeface="Arial"/>
              </a:rPr>
              <a:t> </a:t>
            </a:r>
            <a:r>
              <a:rPr sz="1800" spc="5" dirty="0">
                <a:latin typeface="Arial"/>
                <a:cs typeface="Arial"/>
              </a:rPr>
              <a:t>part	of </a:t>
            </a:r>
            <a:r>
              <a:rPr sz="1800" dirty="0">
                <a:latin typeface="Arial"/>
                <a:cs typeface="Arial"/>
              </a:rPr>
              <a:t>the </a:t>
            </a:r>
            <a:r>
              <a:rPr sz="1800" spc="5" dirty="0">
                <a:latin typeface="Arial"/>
                <a:cs typeface="Arial"/>
              </a:rPr>
              <a:t>planning</a:t>
            </a:r>
            <a:r>
              <a:rPr sz="1800" spc="30" dirty="0">
                <a:latin typeface="Arial"/>
                <a:cs typeface="Arial"/>
              </a:rPr>
              <a:t> </a:t>
            </a:r>
            <a:r>
              <a:rPr sz="1800" spc="10" dirty="0">
                <a:latin typeface="Arial"/>
                <a:cs typeface="Arial"/>
              </a:rPr>
              <a:t>process.</a:t>
            </a:r>
            <a:endParaRPr sz="1800">
              <a:latin typeface="Arial"/>
              <a:cs typeface="Arial"/>
            </a:endParaRPr>
          </a:p>
          <a:p>
            <a:pPr marL="299085" indent="-287020">
              <a:lnSpc>
                <a:spcPct val="100000"/>
              </a:lnSpc>
              <a:spcBef>
                <a:spcPts val="990"/>
              </a:spcBef>
              <a:buClr>
                <a:srgbClr val="CC8E5F"/>
              </a:buClr>
              <a:buSzPct val="58333"/>
              <a:buFont typeface="Wingdings"/>
              <a:buChar char=""/>
              <a:tabLst>
                <a:tab pos="299085" algn="l"/>
                <a:tab pos="299720" algn="l"/>
              </a:tabLst>
            </a:pPr>
            <a:r>
              <a:rPr sz="1800" dirty="0">
                <a:latin typeface="Arial"/>
                <a:cs typeface="Arial"/>
              </a:rPr>
              <a:t>A </a:t>
            </a:r>
            <a:r>
              <a:rPr sz="1800" spc="5" dirty="0">
                <a:latin typeface="Arial"/>
                <a:cs typeface="Arial"/>
              </a:rPr>
              <a:t>variety of sources of constraints must </a:t>
            </a:r>
            <a:r>
              <a:rPr sz="1800" dirty="0">
                <a:latin typeface="Arial"/>
                <a:cs typeface="Arial"/>
              </a:rPr>
              <a:t>be</a:t>
            </a:r>
            <a:r>
              <a:rPr sz="1800" spc="-90" dirty="0">
                <a:latin typeface="Arial"/>
                <a:cs typeface="Arial"/>
              </a:rPr>
              <a:t> </a:t>
            </a:r>
            <a:r>
              <a:rPr sz="1800" spc="5" dirty="0">
                <a:latin typeface="Arial"/>
                <a:cs typeface="Arial"/>
              </a:rPr>
              <a:t>considered.</a:t>
            </a:r>
            <a:endParaRPr sz="1800">
              <a:latin typeface="Arial"/>
              <a:cs typeface="Arial"/>
            </a:endParaRPr>
          </a:p>
          <a:p>
            <a:pPr marL="299085" marR="5715" indent="-287020">
              <a:lnSpc>
                <a:spcPct val="74200"/>
              </a:lnSpc>
              <a:spcBef>
                <a:spcPts val="1600"/>
              </a:spcBef>
              <a:buClr>
                <a:srgbClr val="CC8E5F"/>
              </a:buClr>
              <a:buSzPct val="58333"/>
              <a:buFont typeface="Wingdings"/>
              <a:buChar char=""/>
              <a:tabLst>
                <a:tab pos="299085" algn="l"/>
                <a:tab pos="299720" algn="l"/>
                <a:tab pos="621030" algn="l"/>
              </a:tabLst>
            </a:pPr>
            <a:r>
              <a:rPr sz="1800" spc="5" dirty="0">
                <a:latin typeface="Arial"/>
                <a:cs typeface="Arial"/>
              </a:rPr>
              <a:t>These constraints </a:t>
            </a:r>
            <a:r>
              <a:rPr sz="1800" dirty="0">
                <a:latin typeface="Arial"/>
                <a:cs typeface="Arial"/>
              </a:rPr>
              <a:t>may be </a:t>
            </a:r>
            <a:r>
              <a:rPr sz="1800" spc="5" dirty="0">
                <a:latin typeface="Arial"/>
                <a:cs typeface="Arial"/>
              </a:rPr>
              <a:t>given </a:t>
            </a:r>
            <a:r>
              <a:rPr sz="1800" dirty="0">
                <a:latin typeface="Arial"/>
                <a:cs typeface="Arial"/>
              </a:rPr>
              <a:t>to us </a:t>
            </a:r>
            <a:r>
              <a:rPr sz="1800" spc="5" dirty="0">
                <a:latin typeface="Arial"/>
                <a:cs typeface="Arial"/>
              </a:rPr>
              <a:t>before </a:t>
            </a:r>
            <a:r>
              <a:rPr sz="1800" dirty="0">
                <a:latin typeface="Arial"/>
                <a:cs typeface="Arial"/>
              </a:rPr>
              <a:t>we even begin or we may have  to	</a:t>
            </a:r>
            <a:r>
              <a:rPr sz="1800" spc="5" dirty="0">
                <a:latin typeface="Arial"/>
                <a:cs typeface="Arial"/>
              </a:rPr>
              <a:t>actively elicit</a:t>
            </a:r>
            <a:r>
              <a:rPr sz="1800" spc="15" dirty="0">
                <a:latin typeface="Arial"/>
                <a:cs typeface="Arial"/>
              </a:rPr>
              <a:t> </a:t>
            </a:r>
            <a:r>
              <a:rPr sz="1800" spc="5" dirty="0">
                <a:latin typeface="Arial"/>
                <a:cs typeface="Arial"/>
              </a:rPr>
              <a:t>them.</a:t>
            </a:r>
            <a:endParaRPr sz="1800">
              <a:latin typeface="Arial"/>
              <a:cs typeface="Arial"/>
            </a:endParaRPr>
          </a:p>
        </p:txBody>
      </p:sp>
      <p:sp>
        <p:nvSpPr>
          <p:cNvPr id="5" name="object 5"/>
          <p:cNvSpPr/>
          <p:nvPr/>
        </p:nvSpPr>
        <p:spPr>
          <a:xfrm>
            <a:off x="1905000" y="4983478"/>
            <a:ext cx="2801874" cy="185547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99822" y="4837938"/>
            <a:ext cx="1500378" cy="1734312"/>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194" y="0"/>
            <a:ext cx="7004050" cy="1245235"/>
          </a:xfrm>
          <a:prstGeom prst="rect">
            <a:avLst/>
          </a:prstGeom>
        </p:spPr>
        <p:txBody>
          <a:bodyPr vert="horz" wrap="square" lIns="0" tIns="12700" rIns="0" bIns="0" rtlCol="0">
            <a:spAutoFit/>
          </a:bodyPr>
          <a:lstStyle/>
          <a:p>
            <a:pPr marL="12700" marR="5080">
              <a:lnSpc>
                <a:spcPct val="100000"/>
              </a:lnSpc>
              <a:spcBef>
                <a:spcPts val="100"/>
              </a:spcBef>
              <a:tabLst>
                <a:tab pos="1487805" algn="l"/>
              </a:tabLst>
            </a:pPr>
            <a:r>
              <a:rPr sz="4000" spc="5" dirty="0"/>
              <a:t>Step </a:t>
            </a:r>
            <a:r>
              <a:rPr sz="4000" dirty="0"/>
              <a:t>5: </a:t>
            </a:r>
            <a:r>
              <a:rPr sz="4000" spc="5" dirty="0"/>
              <a:t>Identify the Constraints  </a:t>
            </a:r>
            <a:r>
              <a:rPr sz="4000" dirty="0"/>
              <a:t>to</a:t>
            </a:r>
            <a:r>
              <a:rPr sz="4000" spc="20" dirty="0"/>
              <a:t> </a:t>
            </a:r>
            <a:r>
              <a:rPr sz="4000" spc="10" dirty="0"/>
              <a:t>Be	</a:t>
            </a:r>
            <a:r>
              <a:rPr sz="4000" spc="5" dirty="0"/>
              <a:t>Imposed </a:t>
            </a:r>
            <a:r>
              <a:rPr sz="4000" dirty="0"/>
              <a:t>on the</a:t>
            </a:r>
            <a:r>
              <a:rPr sz="4000" spc="-40" dirty="0"/>
              <a:t> </a:t>
            </a:r>
            <a:r>
              <a:rPr sz="4000" spc="5" dirty="0"/>
              <a:t>Solution</a:t>
            </a:r>
            <a:endParaRPr sz="4000"/>
          </a:p>
        </p:txBody>
      </p:sp>
      <p:sp>
        <p:nvSpPr>
          <p:cNvPr id="3" name="object 3"/>
          <p:cNvSpPr txBox="1"/>
          <p:nvPr/>
        </p:nvSpPr>
        <p:spPr>
          <a:xfrm>
            <a:off x="172465" y="1261871"/>
            <a:ext cx="198120"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FFFF"/>
                </a:solidFill>
                <a:latin typeface="Arial"/>
                <a:cs typeface="Arial"/>
              </a:rPr>
              <a:t>32</a:t>
            </a:r>
            <a:endParaRPr sz="1200">
              <a:latin typeface="Arial"/>
              <a:cs typeface="Arial"/>
            </a:endParaRPr>
          </a:p>
        </p:txBody>
      </p:sp>
      <p:sp>
        <p:nvSpPr>
          <p:cNvPr id="4" name="object 4"/>
          <p:cNvSpPr txBox="1"/>
          <p:nvPr/>
        </p:nvSpPr>
        <p:spPr>
          <a:xfrm>
            <a:off x="691641" y="1553971"/>
            <a:ext cx="6490335" cy="330200"/>
          </a:xfrm>
          <a:prstGeom prst="rect">
            <a:avLst/>
          </a:prstGeom>
        </p:spPr>
        <p:txBody>
          <a:bodyPr vert="horz" wrap="square" lIns="0" tIns="12065" rIns="0" bIns="0" rtlCol="0">
            <a:spAutoFit/>
          </a:bodyPr>
          <a:lstStyle/>
          <a:p>
            <a:pPr marL="355600" indent="-342900">
              <a:lnSpc>
                <a:spcPct val="100000"/>
              </a:lnSpc>
              <a:spcBef>
                <a:spcPts val="95"/>
              </a:spcBef>
              <a:buClr>
                <a:srgbClr val="CC8E5F"/>
              </a:buClr>
              <a:buSzPct val="60000"/>
              <a:buFont typeface="Wingdings"/>
              <a:buChar char=""/>
              <a:tabLst>
                <a:tab pos="354965" algn="l"/>
                <a:tab pos="355600" algn="l"/>
              </a:tabLst>
            </a:pPr>
            <a:r>
              <a:rPr sz="2000" dirty="0">
                <a:latin typeface="Arial"/>
                <a:cs typeface="Arial"/>
              </a:rPr>
              <a:t>Some </a:t>
            </a:r>
            <a:r>
              <a:rPr sz="2000" spc="5" dirty="0">
                <a:latin typeface="Arial"/>
                <a:cs typeface="Arial"/>
              </a:rPr>
              <a:t>potential sources </a:t>
            </a:r>
            <a:r>
              <a:rPr sz="2000" dirty="0">
                <a:latin typeface="Arial"/>
                <a:cs typeface="Arial"/>
              </a:rPr>
              <a:t>of </a:t>
            </a:r>
            <a:r>
              <a:rPr sz="2000" spc="5" dirty="0">
                <a:latin typeface="Arial"/>
                <a:cs typeface="Arial"/>
              </a:rPr>
              <a:t>constraints are listed</a:t>
            </a:r>
            <a:r>
              <a:rPr sz="2000" spc="15" dirty="0">
                <a:latin typeface="Arial"/>
                <a:cs typeface="Arial"/>
              </a:rPr>
              <a:t> </a:t>
            </a:r>
            <a:r>
              <a:rPr sz="2000" spc="5" dirty="0">
                <a:latin typeface="Arial"/>
                <a:cs typeface="Arial"/>
              </a:rPr>
              <a:t>below</a:t>
            </a:r>
            <a:endParaRPr sz="2000">
              <a:latin typeface="Arial"/>
              <a:cs typeface="Arial"/>
            </a:endParaRPr>
          </a:p>
        </p:txBody>
      </p:sp>
      <p:sp>
        <p:nvSpPr>
          <p:cNvPr id="5" name="object 5"/>
          <p:cNvSpPr txBox="1"/>
          <p:nvPr/>
        </p:nvSpPr>
        <p:spPr>
          <a:xfrm>
            <a:off x="1149350" y="2071319"/>
            <a:ext cx="150495" cy="1701164"/>
          </a:xfrm>
          <a:prstGeom prst="rect">
            <a:avLst/>
          </a:prstGeom>
        </p:spPr>
        <p:txBody>
          <a:bodyPr vert="horz" wrap="square" lIns="0" tIns="100965" rIns="0" bIns="0" rtlCol="0">
            <a:spAutoFit/>
          </a:bodyPr>
          <a:lstStyle/>
          <a:p>
            <a:pPr marL="12700">
              <a:lnSpc>
                <a:spcPct val="100000"/>
              </a:lnSpc>
              <a:spcBef>
                <a:spcPts val="795"/>
              </a:spcBef>
            </a:pPr>
            <a:r>
              <a:rPr sz="1250" spc="-5" dirty="0">
                <a:solidFill>
                  <a:srgbClr val="7C95AC"/>
                </a:solidFill>
                <a:latin typeface="Wingdings"/>
                <a:cs typeface="Wingdings"/>
              </a:rPr>
              <a:t></a:t>
            </a:r>
            <a:endParaRPr sz="1250">
              <a:latin typeface="Wingdings"/>
              <a:cs typeface="Wingdings"/>
            </a:endParaRPr>
          </a:p>
          <a:p>
            <a:pPr marL="12700">
              <a:lnSpc>
                <a:spcPct val="100000"/>
              </a:lnSpc>
              <a:spcBef>
                <a:spcPts val="695"/>
              </a:spcBef>
            </a:pPr>
            <a:r>
              <a:rPr sz="1250" spc="-5" dirty="0">
                <a:solidFill>
                  <a:srgbClr val="7C95AC"/>
                </a:solidFill>
                <a:latin typeface="Wingdings"/>
                <a:cs typeface="Wingdings"/>
              </a:rPr>
              <a:t></a:t>
            </a:r>
            <a:endParaRPr sz="1250">
              <a:latin typeface="Wingdings"/>
              <a:cs typeface="Wingdings"/>
            </a:endParaRPr>
          </a:p>
          <a:p>
            <a:pPr marL="12700">
              <a:lnSpc>
                <a:spcPct val="100000"/>
              </a:lnSpc>
              <a:spcBef>
                <a:spcPts val="705"/>
              </a:spcBef>
            </a:pPr>
            <a:r>
              <a:rPr sz="1250" spc="-5" dirty="0">
                <a:solidFill>
                  <a:srgbClr val="7C95AC"/>
                </a:solidFill>
                <a:latin typeface="Wingdings"/>
                <a:cs typeface="Wingdings"/>
              </a:rPr>
              <a:t></a:t>
            </a:r>
            <a:endParaRPr sz="1250">
              <a:latin typeface="Wingdings"/>
              <a:cs typeface="Wingdings"/>
            </a:endParaRPr>
          </a:p>
          <a:p>
            <a:pPr marL="12700">
              <a:lnSpc>
                <a:spcPct val="100000"/>
              </a:lnSpc>
              <a:spcBef>
                <a:spcPts val="700"/>
              </a:spcBef>
            </a:pPr>
            <a:r>
              <a:rPr sz="1250" spc="-5" dirty="0">
                <a:solidFill>
                  <a:srgbClr val="7C95AC"/>
                </a:solidFill>
                <a:latin typeface="Wingdings"/>
                <a:cs typeface="Wingdings"/>
              </a:rPr>
              <a:t></a:t>
            </a:r>
            <a:endParaRPr sz="1250">
              <a:latin typeface="Wingdings"/>
              <a:cs typeface="Wingdings"/>
            </a:endParaRPr>
          </a:p>
          <a:p>
            <a:pPr marL="12700">
              <a:lnSpc>
                <a:spcPct val="100000"/>
              </a:lnSpc>
              <a:spcBef>
                <a:spcPts val="695"/>
              </a:spcBef>
            </a:pPr>
            <a:r>
              <a:rPr sz="1250" spc="-5" dirty="0">
                <a:solidFill>
                  <a:srgbClr val="7C95AC"/>
                </a:solidFill>
                <a:latin typeface="Wingdings"/>
                <a:cs typeface="Wingdings"/>
              </a:rPr>
              <a:t></a:t>
            </a:r>
            <a:endParaRPr sz="1250">
              <a:latin typeface="Wingdings"/>
              <a:cs typeface="Wingdings"/>
            </a:endParaRPr>
          </a:p>
          <a:p>
            <a:pPr marL="12700">
              <a:lnSpc>
                <a:spcPct val="100000"/>
              </a:lnSpc>
              <a:spcBef>
                <a:spcPts val="705"/>
              </a:spcBef>
            </a:pPr>
            <a:r>
              <a:rPr sz="1250" spc="-5" dirty="0">
                <a:solidFill>
                  <a:srgbClr val="7C95AC"/>
                </a:solidFill>
                <a:latin typeface="Wingdings"/>
                <a:cs typeface="Wingdings"/>
              </a:rPr>
              <a:t></a:t>
            </a:r>
            <a:endParaRPr sz="1250">
              <a:latin typeface="Wingdings"/>
              <a:cs typeface="Wingdings"/>
            </a:endParaRPr>
          </a:p>
        </p:txBody>
      </p:sp>
      <p:sp>
        <p:nvSpPr>
          <p:cNvPr id="6" name="object 6"/>
          <p:cNvSpPr txBox="1"/>
          <p:nvPr/>
        </p:nvSpPr>
        <p:spPr>
          <a:xfrm>
            <a:off x="1435608" y="2139950"/>
            <a:ext cx="2371725" cy="1671955"/>
          </a:xfrm>
          <a:prstGeom prst="rect">
            <a:avLst/>
          </a:prstGeom>
        </p:spPr>
        <p:txBody>
          <a:bodyPr vert="horz" wrap="square" lIns="0" tIns="12700" rIns="0" bIns="0" rtlCol="0">
            <a:spAutoFit/>
          </a:bodyPr>
          <a:lstStyle/>
          <a:p>
            <a:pPr marL="12700" marR="1055370">
              <a:lnSpc>
                <a:spcPct val="100000"/>
              </a:lnSpc>
              <a:spcBef>
                <a:spcPts val="100"/>
              </a:spcBef>
            </a:pPr>
            <a:r>
              <a:rPr sz="1800" spc="5" dirty="0">
                <a:latin typeface="Arial"/>
                <a:cs typeface="Arial"/>
              </a:rPr>
              <a:t>Economics  Politics  </a:t>
            </a:r>
            <a:r>
              <a:rPr sz="1800" spc="-15" dirty="0">
                <a:latin typeface="Arial"/>
                <a:cs typeface="Arial"/>
              </a:rPr>
              <a:t>Technology  </a:t>
            </a:r>
            <a:r>
              <a:rPr sz="1800" spc="5" dirty="0">
                <a:latin typeface="Arial"/>
                <a:cs typeface="Arial"/>
              </a:rPr>
              <a:t>Systems  En</a:t>
            </a:r>
            <a:r>
              <a:rPr sz="1800" spc="10" dirty="0">
                <a:latin typeface="Arial"/>
                <a:cs typeface="Arial"/>
              </a:rPr>
              <a:t>v</a:t>
            </a:r>
            <a:r>
              <a:rPr sz="1800" spc="5" dirty="0">
                <a:latin typeface="Arial"/>
                <a:cs typeface="Arial"/>
              </a:rPr>
              <a:t>i</a:t>
            </a:r>
            <a:r>
              <a:rPr sz="1800" spc="10" dirty="0">
                <a:latin typeface="Arial"/>
                <a:cs typeface="Arial"/>
              </a:rPr>
              <a:t>r</a:t>
            </a:r>
            <a:r>
              <a:rPr sz="1800" spc="5" dirty="0">
                <a:latin typeface="Arial"/>
                <a:cs typeface="Arial"/>
              </a:rPr>
              <a:t>o</a:t>
            </a:r>
            <a:r>
              <a:rPr sz="1800" dirty="0">
                <a:latin typeface="Arial"/>
                <a:cs typeface="Arial"/>
              </a:rPr>
              <a:t>n</a:t>
            </a:r>
            <a:r>
              <a:rPr sz="1800" spc="10" dirty="0">
                <a:latin typeface="Arial"/>
                <a:cs typeface="Arial"/>
              </a:rPr>
              <a:t>m</a:t>
            </a:r>
            <a:r>
              <a:rPr sz="1800" dirty="0">
                <a:latin typeface="Arial"/>
                <a:cs typeface="Arial"/>
              </a:rPr>
              <a:t>e</a:t>
            </a:r>
            <a:r>
              <a:rPr sz="1800" spc="5" dirty="0">
                <a:latin typeface="Arial"/>
                <a:cs typeface="Arial"/>
              </a:rPr>
              <a:t>n</a:t>
            </a:r>
            <a:r>
              <a:rPr sz="1800" dirty="0">
                <a:latin typeface="Arial"/>
                <a:cs typeface="Arial"/>
              </a:rPr>
              <a:t>t</a:t>
            </a:r>
            <a:endParaRPr sz="1800">
              <a:latin typeface="Arial"/>
              <a:cs typeface="Arial"/>
            </a:endParaRPr>
          </a:p>
          <a:p>
            <a:pPr marL="12700">
              <a:lnSpc>
                <a:spcPct val="100000"/>
              </a:lnSpc>
            </a:pPr>
            <a:r>
              <a:rPr sz="1800" spc="5" dirty="0">
                <a:latin typeface="Arial"/>
                <a:cs typeface="Arial"/>
              </a:rPr>
              <a:t>Schedule </a:t>
            </a:r>
            <a:r>
              <a:rPr sz="1800" dirty="0">
                <a:latin typeface="Arial"/>
                <a:cs typeface="Arial"/>
              </a:rPr>
              <a:t>&amp;</a:t>
            </a:r>
            <a:r>
              <a:rPr sz="1800" spc="-50" dirty="0">
                <a:latin typeface="Arial"/>
                <a:cs typeface="Arial"/>
              </a:rPr>
              <a:t> </a:t>
            </a:r>
            <a:r>
              <a:rPr sz="1800" spc="5" dirty="0">
                <a:latin typeface="Arial"/>
                <a:cs typeface="Arial"/>
              </a:rPr>
              <a:t>Resources</a:t>
            </a:r>
            <a:endParaRPr sz="1800">
              <a:latin typeface="Arial"/>
              <a:cs typeface="Aria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641" y="329438"/>
            <a:ext cx="2479040" cy="695960"/>
          </a:xfrm>
          <a:prstGeom prst="rect">
            <a:avLst/>
          </a:prstGeom>
        </p:spPr>
        <p:txBody>
          <a:bodyPr vert="horz" wrap="square" lIns="0" tIns="12065" rIns="0" bIns="0" rtlCol="0">
            <a:spAutoFit/>
          </a:bodyPr>
          <a:lstStyle/>
          <a:p>
            <a:pPr marL="12700">
              <a:lnSpc>
                <a:spcPct val="100000"/>
              </a:lnSpc>
              <a:spcBef>
                <a:spcPts val="95"/>
              </a:spcBef>
            </a:pPr>
            <a:r>
              <a:rPr spc="-360" dirty="0">
                <a:solidFill>
                  <a:srgbClr val="1F1F21"/>
                </a:solidFill>
              </a:rPr>
              <a:t>References</a:t>
            </a:r>
          </a:p>
        </p:txBody>
      </p:sp>
      <p:sp>
        <p:nvSpPr>
          <p:cNvPr id="3" name="object 3"/>
          <p:cNvSpPr txBox="1"/>
          <p:nvPr/>
        </p:nvSpPr>
        <p:spPr>
          <a:xfrm>
            <a:off x="172465" y="1261871"/>
            <a:ext cx="184150" cy="208279"/>
          </a:xfrm>
          <a:prstGeom prst="rect">
            <a:avLst/>
          </a:prstGeom>
        </p:spPr>
        <p:txBody>
          <a:bodyPr vert="horz" wrap="square" lIns="0" tIns="12700" rIns="0" bIns="0" rtlCol="0">
            <a:spAutoFit/>
          </a:bodyPr>
          <a:lstStyle/>
          <a:p>
            <a:pPr marL="12700">
              <a:lnSpc>
                <a:spcPct val="100000"/>
              </a:lnSpc>
              <a:spcBef>
                <a:spcPts val="100"/>
              </a:spcBef>
            </a:pPr>
            <a:r>
              <a:rPr sz="1200" b="1" spc="-50" dirty="0">
                <a:solidFill>
                  <a:srgbClr val="FFFFFF"/>
                </a:solidFill>
                <a:latin typeface="Arial"/>
                <a:cs typeface="Arial"/>
              </a:rPr>
              <a:t>33</a:t>
            </a:r>
            <a:endParaRPr sz="1200">
              <a:latin typeface="Arial"/>
              <a:cs typeface="Arial"/>
            </a:endParaRPr>
          </a:p>
        </p:txBody>
      </p:sp>
      <p:sp>
        <p:nvSpPr>
          <p:cNvPr id="4" name="object 4"/>
          <p:cNvSpPr txBox="1"/>
          <p:nvPr/>
        </p:nvSpPr>
        <p:spPr>
          <a:xfrm>
            <a:off x="691641" y="1712976"/>
            <a:ext cx="130175" cy="185420"/>
          </a:xfrm>
          <a:prstGeom prst="rect">
            <a:avLst/>
          </a:prstGeom>
        </p:spPr>
        <p:txBody>
          <a:bodyPr vert="horz" wrap="square" lIns="0" tIns="12700" rIns="0" bIns="0" rtlCol="0">
            <a:spAutoFit/>
          </a:bodyPr>
          <a:lstStyle/>
          <a:p>
            <a:pPr marL="12700">
              <a:lnSpc>
                <a:spcPct val="100000"/>
              </a:lnSpc>
              <a:spcBef>
                <a:spcPts val="100"/>
              </a:spcBef>
            </a:pPr>
            <a:r>
              <a:rPr sz="1050" spc="-30" dirty="0">
                <a:solidFill>
                  <a:srgbClr val="CC8E5F"/>
                </a:solidFill>
                <a:latin typeface="Arial"/>
                <a:cs typeface="Arial"/>
              </a:rPr>
              <a:t>1.</a:t>
            </a:r>
            <a:endParaRPr sz="1050">
              <a:latin typeface="Arial"/>
              <a:cs typeface="Arial"/>
            </a:endParaRPr>
          </a:p>
        </p:txBody>
      </p:sp>
      <p:sp>
        <p:nvSpPr>
          <p:cNvPr id="5" name="object 5"/>
          <p:cNvSpPr txBox="1"/>
          <p:nvPr/>
        </p:nvSpPr>
        <p:spPr>
          <a:xfrm>
            <a:off x="691641" y="2350261"/>
            <a:ext cx="130175" cy="185420"/>
          </a:xfrm>
          <a:prstGeom prst="rect">
            <a:avLst/>
          </a:prstGeom>
        </p:spPr>
        <p:txBody>
          <a:bodyPr vert="horz" wrap="square" lIns="0" tIns="12700" rIns="0" bIns="0" rtlCol="0">
            <a:spAutoFit/>
          </a:bodyPr>
          <a:lstStyle/>
          <a:p>
            <a:pPr marL="12700">
              <a:lnSpc>
                <a:spcPct val="100000"/>
              </a:lnSpc>
              <a:spcBef>
                <a:spcPts val="100"/>
              </a:spcBef>
            </a:pPr>
            <a:r>
              <a:rPr sz="1050" spc="-30" dirty="0">
                <a:solidFill>
                  <a:srgbClr val="CC8E5F"/>
                </a:solidFill>
                <a:latin typeface="Arial"/>
                <a:cs typeface="Arial"/>
              </a:rPr>
              <a:t>2.</a:t>
            </a:r>
            <a:endParaRPr sz="1050">
              <a:latin typeface="Arial"/>
              <a:cs typeface="Arial"/>
            </a:endParaRPr>
          </a:p>
        </p:txBody>
      </p:sp>
      <p:sp>
        <p:nvSpPr>
          <p:cNvPr id="6" name="object 6"/>
          <p:cNvSpPr txBox="1"/>
          <p:nvPr/>
        </p:nvSpPr>
        <p:spPr>
          <a:xfrm>
            <a:off x="691641" y="2713228"/>
            <a:ext cx="130175" cy="185420"/>
          </a:xfrm>
          <a:prstGeom prst="rect">
            <a:avLst/>
          </a:prstGeom>
        </p:spPr>
        <p:txBody>
          <a:bodyPr vert="horz" wrap="square" lIns="0" tIns="12700" rIns="0" bIns="0" rtlCol="0">
            <a:spAutoFit/>
          </a:bodyPr>
          <a:lstStyle/>
          <a:p>
            <a:pPr marL="12700">
              <a:lnSpc>
                <a:spcPct val="100000"/>
              </a:lnSpc>
              <a:spcBef>
                <a:spcPts val="100"/>
              </a:spcBef>
            </a:pPr>
            <a:r>
              <a:rPr sz="1050" spc="-30" dirty="0">
                <a:solidFill>
                  <a:srgbClr val="CC8E5F"/>
                </a:solidFill>
                <a:latin typeface="Arial"/>
                <a:cs typeface="Arial"/>
              </a:rPr>
              <a:t>3.</a:t>
            </a:r>
            <a:endParaRPr sz="1050">
              <a:latin typeface="Arial"/>
              <a:cs typeface="Arial"/>
            </a:endParaRPr>
          </a:p>
        </p:txBody>
      </p:sp>
      <p:sp>
        <p:nvSpPr>
          <p:cNvPr id="7" name="object 7"/>
          <p:cNvSpPr txBox="1"/>
          <p:nvPr/>
        </p:nvSpPr>
        <p:spPr>
          <a:xfrm>
            <a:off x="691641" y="3077717"/>
            <a:ext cx="130175" cy="185420"/>
          </a:xfrm>
          <a:prstGeom prst="rect">
            <a:avLst/>
          </a:prstGeom>
        </p:spPr>
        <p:txBody>
          <a:bodyPr vert="horz" wrap="square" lIns="0" tIns="12700" rIns="0" bIns="0" rtlCol="0">
            <a:spAutoFit/>
          </a:bodyPr>
          <a:lstStyle/>
          <a:p>
            <a:pPr marL="12700">
              <a:lnSpc>
                <a:spcPct val="100000"/>
              </a:lnSpc>
              <a:spcBef>
                <a:spcPts val="100"/>
              </a:spcBef>
            </a:pPr>
            <a:r>
              <a:rPr sz="1050" spc="-30" dirty="0">
                <a:solidFill>
                  <a:srgbClr val="CC8E5F"/>
                </a:solidFill>
                <a:latin typeface="Arial"/>
                <a:cs typeface="Arial"/>
              </a:rPr>
              <a:t>4.</a:t>
            </a:r>
            <a:endParaRPr sz="1050">
              <a:latin typeface="Arial"/>
              <a:cs typeface="Arial"/>
            </a:endParaRPr>
          </a:p>
        </p:txBody>
      </p:sp>
      <p:sp>
        <p:nvSpPr>
          <p:cNvPr id="8" name="object 8"/>
          <p:cNvSpPr txBox="1"/>
          <p:nvPr/>
        </p:nvSpPr>
        <p:spPr>
          <a:xfrm>
            <a:off x="1207261" y="1615440"/>
            <a:ext cx="7120255" cy="1661795"/>
          </a:xfrm>
          <a:prstGeom prst="rect">
            <a:avLst/>
          </a:prstGeom>
        </p:spPr>
        <p:txBody>
          <a:bodyPr vert="horz" wrap="square" lIns="0" tIns="12700" rIns="0" bIns="0" rtlCol="0">
            <a:spAutoFit/>
          </a:bodyPr>
          <a:lstStyle/>
          <a:p>
            <a:pPr marL="12700" marR="5080">
              <a:lnSpc>
                <a:spcPct val="100000"/>
              </a:lnSpc>
              <a:spcBef>
                <a:spcPts val="100"/>
              </a:spcBef>
              <a:tabLst>
                <a:tab pos="1193165" algn="l"/>
                <a:tab pos="2273935" algn="l"/>
                <a:tab pos="3770629" algn="l"/>
              </a:tabLst>
            </a:pPr>
            <a:r>
              <a:rPr sz="1800" spc="-75" dirty="0">
                <a:latin typeface="Arial"/>
                <a:cs typeface="Arial"/>
              </a:rPr>
              <a:t>Managing	Software	</a:t>
            </a:r>
            <a:r>
              <a:rPr sz="1800" spc="-140" dirty="0">
                <a:latin typeface="Arial"/>
                <a:cs typeface="Arial"/>
              </a:rPr>
              <a:t>Requirements:	</a:t>
            </a:r>
            <a:r>
              <a:rPr sz="1800" dirty="0">
                <a:latin typeface="Arial"/>
                <a:cs typeface="Arial"/>
              </a:rPr>
              <a:t>A</a:t>
            </a:r>
            <a:r>
              <a:rPr sz="1800" spc="-330" dirty="0">
                <a:latin typeface="Arial"/>
                <a:cs typeface="Arial"/>
              </a:rPr>
              <a:t> </a:t>
            </a:r>
            <a:r>
              <a:rPr sz="1800" spc="-90" dirty="0">
                <a:latin typeface="Arial"/>
                <a:cs typeface="Arial"/>
              </a:rPr>
              <a:t>UseCaseApproach,</a:t>
            </a:r>
            <a:r>
              <a:rPr sz="1800" spc="-195" dirty="0">
                <a:latin typeface="Arial"/>
                <a:cs typeface="Arial"/>
              </a:rPr>
              <a:t> </a:t>
            </a:r>
            <a:r>
              <a:rPr sz="1800" spc="-135" dirty="0">
                <a:latin typeface="Arial"/>
                <a:cs typeface="Arial"/>
              </a:rPr>
              <a:t>Second</a:t>
            </a:r>
            <a:r>
              <a:rPr sz="1800" spc="-310" dirty="0">
                <a:latin typeface="Arial"/>
                <a:cs typeface="Arial"/>
              </a:rPr>
              <a:t> </a:t>
            </a:r>
            <a:r>
              <a:rPr sz="1800" spc="-105" dirty="0">
                <a:latin typeface="Arial"/>
                <a:cs typeface="Arial"/>
              </a:rPr>
              <a:t>Edition  </a:t>
            </a:r>
            <a:r>
              <a:rPr sz="1800" spc="-80" dirty="0">
                <a:latin typeface="Arial"/>
                <a:cs typeface="Arial"/>
              </a:rPr>
              <a:t>By</a:t>
            </a:r>
            <a:r>
              <a:rPr sz="1800" spc="-310" dirty="0">
                <a:latin typeface="Arial"/>
                <a:cs typeface="Arial"/>
              </a:rPr>
              <a:t> </a:t>
            </a:r>
            <a:r>
              <a:rPr sz="1800" spc="-105" dirty="0">
                <a:latin typeface="Arial"/>
                <a:cs typeface="Arial"/>
              </a:rPr>
              <a:t>Dean</a:t>
            </a:r>
            <a:r>
              <a:rPr sz="1800" spc="-275" dirty="0">
                <a:latin typeface="Arial"/>
                <a:cs typeface="Arial"/>
              </a:rPr>
              <a:t> </a:t>
            </a:r>
            <a:r>
              <a:rPr sz="1800" spc="-75" dirty="0">
                <a:latin typeface="Arial"/>
                <a:cs typeface="Arial"/>
              </a:rPr>
              <a:t>Leffingwell,</a:t>
            </a:r>
            <a:r>
              <a:rPr sz="1800" spc="-135" dirty="0">
                <a:latin typeface="Arial"/>
                <a:cs typeface="Arial"/>
              </a:rPr>
              <a:t> </a:t>
            </a:r>
            <a:r>
              <a:rPr sz="1800" spc="-125" dirty="0">
                <a:latin typeface="Arial"/>
                <a:cs typeface="Arial"/>
              </a:rPr>
              <a:t>Don</a:t>
            </a:r>
            <a:r>
              <a:rPr sz="1800" spc="-370" dirty="0">
                <a:latin typeface="Arial"/>
                <a:cs typeface="Arial"/>
              </a:rPr>
              <a:t> </a:t>
            </a:r>
            <a:r>
              <a:rPr sz="1800" spc="-15" dirty="0">
                <a:latin typeface="Arial"/>
                <a:cs typeface="Arial"/>
              </a:rPr>
              <a:t>Widrig,</a:t>
            </a:r>
            <a:r>
              <a:rPr sz="1800" spc="-114" dirty="0">
                <a:latin typeface="Arial"/>
                <a:cs typeface="Arial"/>
              </a:rPr>
              <a:t> </a:t>
            </a:r>
            <a:r>
              <a:rPr sz="1800" spc="-90" dirty="0">
                <a:latin typeface="Arial"/>
                <a:cs typeface="Arial"/>
              </a:rPr>
              <a:t>Addison-</a:t>
            </a:r>
            <a:r>
              <a:rPr sz="1800" spc="-270" dirty="0">
                <a:latin typeface="Arial"/>
                <a:cs typeface="Arial"/>
              </a:rPr>
              <a:t> </a:t>
            </a:r>
            <a:r>
              <a:rPr sz="1800" spc="-100" dirty="0">
                <a:latin typeface="Arial"/>
                <a:cs typeface="Arial"/>
              </a:rPr>
              <a:t>Wesley</a:t>
            </a:r>
            <a:endParaRPr sz="1800">
              <a:latin typeface="Arial"/>
              <a:cs typeface="Arial"/>
            </a:endParaRPr>
          </a:p>
          <a:p>
            <a:pPr marL="12700">
              <a:lnSpc>
                <a:spcPct val="100000"/>
              </a:lnSpc>
              <a:spcBef>
                <a:spcPts val="380"/>
              </a:spcBef>
            </a:pPr>
            <a:r>
              <a:rPr sz="1800" u="heavy" spc="-65" dirty="0">
                <a:solidFill>
                  <a:srgbClr val="0000FF"/>
                </a:solidFill>
                <a:uFill>
                  <a:solidFill>
                    <a:srgbClr val="626262"/>
                  </a:solidFill>
                </a:uFill>
                <a:latin typeface="Arial"/>
                <a:cs typeface="Arial"/>
                <a:hlinkClick r:id="rId2"/>
              </a:rPr>
              <a:t>http://www.processimpact.com/articles/be_analyst.pdf</a:t>
            </a:r>
            <a:endParaRPr sz="1800">
              <a:latin typeface="Arial"/>
              <a:cs typeface="Arial"/>
            </a:endParaRPr>
          </a:p>
          <a:p>
            <a:pPr marL="12700">
              <a:lnSpc>
                <a:spcPct val="100000"/>
              </a:lnSpc>
              <a:spcBef>
                <a:spcPts val="700"/>
              </a:spcBef>
            </a:pPr>
            <a:r>
              <a:rPr sz="1800" u="heavy" spc="-35" dirty="0">
                <a:solidFill>
                  <a:srgbClr val="0000FF"/>
                </a:solidFill>
                <a:uFill>
                  <a:solidFill>
                    <a:srgbClr val="626262"/>
                  </a:solidFill>
                </a:uFill>
                <a:latin typeface="Arial"/>
                <a:cs typeface="Arial"/>
                <a:hlinkClick r:id="rId3"/>
              </a:rPr>
              <a:t>http://en.wikipedia.org/wiki/Pareto_chart</a:t>
            </a:r>
            <a:endParaRPr sz="1800">
              <a:latin typeface="Arial"/>
              <a:cs typeface="Arial"/>
            </a:endParaRPr>
          </a:p>
          <a:p>
            <a:pPr marL="12700">
              <a:lnSpc>
                <a:spcPct val="100000"/>
              </a:lnSpc>
              <a:spcBef>
                <a:spcPts val="1000"/>
              </a:spcBef>
            </a:pPr>
            <a:r>
              <a:rPr sz="1800" u="heavy" spc="-30" dirty="0">
                <a:solidFill>
                  <a:srgbClr val="0000FF"/>
                </a:solidFill>
                <a:uFill>
                  <a:solidFill>
                    <a:srgbClr val="626262"/>
                  </a:solidFill>
                </a:uFill>
                <a:latin typeface="Arial"/>
                <a:cs typeface="Arial"/>
                <a:hlinkClick r:id="rId4"/>
              </a:rPr>
              <a:t>http://en.wikipedia.org/wiki/Histogram</a:t>
            </a:r>
            <a:endParaRPr sz="1800">
              <a:latin typeface="Arial"/>
              <a:cs typeface="Aria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641" y="329438"/>
            <a:ext cx="4251960" cy="695960"/>
          </a:xfrm>
          <a:prstGeom prst="rect">
            <a:avLst/>
          </a:prstGeom>
        </p:spPr>
        <p:txBody>
          <a:bodyPr vert="horz" wrap="square" lIns="0" tIns="12065" rIns="0" bIns="0" rtlCol="0">
            <a:spAutoFit/>
          </a:bodyPr>
          <a:lstStyle/>
          <a:p>
            <a:pPr marL="12700">
              <a:lnSpc>
                <a:spcPct val="100000"/>
              </a:lnSpc>
              <a:spcBef>
                <a:spcPts val="95"/>
              </a:spcBef>
            </a:pPr>
            <a:r>
              <a:rPr spc="-195" dirty="0"/>
              <a:t>TheSoftware</a:t>
            </a:r>
            <a:r>
              <a:rPr spc="-550" dirty="0"/>
              <a:t> </a:t>
            </a:r>
            <a:r>
              <a:rPr spc="-395" dirty="0"/>
              <a:t>Team</a:t>
            </a:r>
          </a:p>
        </p:txBody>
      </p:sp>
      <p:sp>
        <p:nvSpPr>
          <p:cNvPr id="3" name="object 3"/>
          <p:cNvSpPr txBox="1"/>
          <p:nvPr/>
        </p:nvSpPr>
        <p:spPr>
          <a:xfrm>
            <a:off x="213613" y="1261871"/>
            <a:ext cx="110489"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FFFF"/>
                </a:solidFill>
                <a:latin typeface="Arial"/>
                <a:cs typeface="Arial"/>
              </a:rPr>
              <a:t>6</a:t>
            </a:r>
            <a:endParaRPr sz="1200">
              <a:latin typeface="Arial"/>
              <a:cs typeface="Arial"/>
            </a:endParaRPr>
          </a:p>
        </p:txBody>
      </p:sp>
      <p:sp>
        <p:nvSpPr>
          <p:cNvPr id="4" name="object 4"/>
          <p:cNvSpPr txBox="1"/>
          <p:nvPr/>
        </p:nvSpPr>
        <p:spPr>
          <a:xfrm>
            <a:off x="5132323" y="1553971"/>
            <a:ext cx="3541395" cy="330200"/>
          </a:xfrm>
          <a:prstGeom prst="rect">
            <a:avLst/>
          </a:prstGeom>
        </p:spPr>
        <p:txBody>
          <a:bodyPr vert="horz" wrap="square" lIns="0" tIns="12065" rIns="0" bIns="0" rtlCol="0">
            <a:spAutoFit/>
          </a:bodyPr>
          <a:lstStyle/>
          <a:p>
            <a:pPr marL="12700">
              <a:lnSpc>
                <a:spcPct val="100000"/>
              </a:lnSpc>
              <a:spcBef>
                <a:spcPts val="95"/>
              </a:spcBef>
              <a:tabLst>
                <a:tab pos="582930" algn="l"/>
                <a:tab pos="1073785" algn="l"/>
                <a:tab pos="2643505" algn="l"/>
                <a:tab pos="3288029" algn="l"/>
              </a:tabLst>
            </a:pPr>
            <a:r>
              <a:rPr sz="2000" spc="-165" dirty="0">
                <a:latin typeface="Arial"/>
                <a:cs typeface="Arial"/>
              </a:rPr>
              <a:t>c</a:t>
            </a:r>
            <a:r>
              <a:rPr sz="2000" spc="-170" dirty="0">
                <a:latin typeface="Arial"/>
                <a:cs typeface="Arial"/>
              </a:rPr>
              <a:t>a</a:t>
            </a:r>
            <a:r>
              <a:rPr sz="2000" spc="-5" dirty="0">
                <a:latin typeface="Arial"/>
                <a:cs typeface="Arial"/>
              </a:rPr>
              <a:t>n</a:t>
            </a:r>
            <a:r>
              <a:rPr sz="2000" dirty="0">
                <a:latin typeface="Arial"/>
                <a:cs typeface="Arial"/>
              </a:rPr>
              <a:t>	</a:t>
            </a:r>
            <a:r>
              <a:rPr sz="2000" spc="-70" dirty="0">
                <a:latin typeface="Arial"/>
                <a:cs typeface="Arial"/>
              </a:rPr>
              <a:t>b</a:t>
            </a:r>
            <a:r>
              <a:rPr sz="2000" spc="-5" dirty="0">
                <a:latin typeface="Arial"/>
                <a:cs typeface="Arial"/>
              </a:rPr>
              <a:t>e</a:t>
            </a:r>
            <a:r>
              <a:rPr sz="2000" dirty="0">
                <a:latin typeface="Arial"/>
                <a:cs typeface="Arial"/>
              </a:rPr>
              <a:t>	</a:t>
            </a:r>
            <a:r>
              <a:rPr sz="2000" spc="-145" dirty="0">
                <a:latin typeface="Arial"/>
                <a:cs typeface="Arial"/>
              </a:rPr>
              <a:t>accomplishe</a:t>
            </a:r>
            <a:r>
              <a:rPr sz="2000" spc="-5" dirty="0">
                <a:latin typeface="Arial"/>
                <a:cs typeface="Arial"/>
              </a:rPr>
              <a:t>d</a:t>
            </a:r>
            <a:r>
              <a:rPr sz="2000" dirty="0">
                <a:latin typeface="Arial"/>
                <a:cs typeface="Arial"/>
              </a:rPr>
              <a:t>	</a:t>
            </a:r>
            <a:r>
              <a:rPr sz="2000" spc="-180" dirty="0">
                <a:latin typeface="Arial"/>
                <a:cs typeface="Arial"/>
              </a:rPr>
              <a:t>o</a:t>
            </a:r>
            <a:r>
              <a:rPr sz="2000" spc="-195" dirty="0">
                <a:latin typeface="Arial"/>
                <a:cs typeface="Arial"/>
              </a:rPr>
              <a:t>n</a:t>
            </a:r>
            <a:r>
              <a:rPr sz="2000" spc="-20" dirty="0">
                <a:latin typeface="Arial"/>
                <a:cs typeface="Arial"/>
              </a:rPr>
              <a:t>l</a:t>
            </a:r>
            <a:r>
              <a:rPr sz="2000" spc="-5" dirty="0">
                <a:latin typeface="Arial"/>
                <a:cs typeface="Arial"/>
              </a:rPr>
              <a:t>y</a:t>
            </a:r>
            <a:r>
              <a:rPr sz="2000" dirty="0">
                <a:latin typeface="Arial"/>
                <a:cs typeface="Arial"/>
              </a:rPr>
              <a:t>	</a:t>
            </a:r>
            <a:r>
              <a:rPr sz="2000" spc="-130" dirty="0">
                <a:latin typeface="Arial"/>
                <a:cs typeface="Arial"/>
              </a:rPr>
              <a:t>by</a:t>
            </a:r>
            <a:endParaRPr sz="2000">
              <a:latin typeface="Arial"/>
              <a:cs typeface="Arial"/>
            </a:endParaRPr>
          </a:p>
        </p:txBody>
      </p:sp>
      <p:sp>
        <p:nvSpPr>
          <p:cNvPr id="5" name="object 5"/>
          <p:cNvSpPr txBox="1"/>
          <p:nvPr/>
        </p:nvSpPr>
        <p:spPr>
          <a:xfrm>
            <a:off x="691641" y="1528825"/>
            <a:ext cx="4251960" cy="608965"/>
          </a:xfrm>
          <a:prstGeom prst="rect">
            <a:avLst/>
          </a:prstGeom>
        </p:spPr>
        <p:txBody>
          <a:bodyPr vert="horz" wrap="square" lIns="0" tIns="42545" rIns="0" bIns="0" rtlCol="0">
            <a:spAutoFit/>
          </a:bodyPr>
          <a:lstStyle/>
          <a:p>
            <a:pPr marL="332105" marR="5080" indent="-320040">
              <a:lnSpc>
                <a:spcPts val="2200"/>
              </a:lnSpc>
              <a:spcBef>
                <a:spcPts val="335"/>
              </a:spcBef>
              <a:buClr>
                <a:srgbClr val="CC8E5F"/>
              </a:buClr>
              <a:buSzPct val="60000"/>
              <a:buFont typeface="Wingdings"/>
              <a:buChar char=""/>
              <a:tabLst>
                <a:tab pos="332105" algn="l"/>
                <a:tab pos="332740" algn="l"/>
                <a:tab pos="1417955" algn="l"/>
                <a:tab pos="2931160" algn="l"/>
              </a:tabLst>
            </a:pPr>
            <a:r>
              <a:rPr sz="2000" spc="-110" dirty="0">
                <a:latin typeface="Arial"/>
                <a:cs typeface="Arial"/>
              </a:rPr>
              <a:t>E</a:t>
            </a:r>
            <a:r>
              <a:rPr sz="2000" spc="-145" dirty="0">
                <a:latin typeface="Arial"/>
                <a:cs typeface="Arial"/>
              </a:rPr>
              <a:t>f</a:t>
            </a:r>
            <a:r>
              <a:rPr sz="2000" spc="-105" dirty="0">
                <a:latin typeface="Arial"/>
                <a:cs typeface="Arial"/>
              </a:rPr>
              <a:t>f</a:t>
            </a:r>
            <a:r>
              <a:rPr sz="2000" spc="-110" dirty="0">
                <a:latin typeface="Arial"/>
                <a:cs typeface="Arial"/>
              </a:rPr>
              <a:t>e</a:t>
            </a:r>
            <a:r>
              <a:rPr sz="2000" spc="-105" dirty="0">
                <a:latin typeface="Arial"/>
                <a:cs typeface="Arial"/>
              </a:rPr>
              <a:t>ct</a:t>
            </a:r>
            <a:r>
              <a:rPr sz="2000" spc="-110" dirty="0">
                <a:latin typeface="Arial"/>
                <a:cs typeface="Arial"/>
              </a:rPr>
              <a:t>i</a:t>
            </a:r>
            <a:r>
              <a:rPr sz="2000" spc="-105" dirty="0">
                <a:latin typeface="Arial"/>
                <a:cs typeface="Arial"/>
              </a:rPr>
              <a:t>v</a:t>
            </a:r>
            <a:r>
              <a:rPr sz="2000" spc="-5" dirty="0">
                <a:latin typeface="Arial"/>
                <a:cs typeface="Arial"/>
              </a:rPr>
              <a:t>e</a:t>
            </a:r>
            <a:r>
              <a:rPr sz="2000" dirty="0">
                <a:latin typeface="Arial"/>
                <a:cs typeface="Arial"/>
              </a:rPr>
              <a:t>	</a:t>
            </a:r>
            <a:r>
              <a:rPr sz="2000" spc="-140" dirty="0">
                <a:latin typeface="Arial"/>
                <a:cs typeface="Arial"/>
              </a:rPr>
              <a:t>requirem</a:t>
            </a:r>
            <a:r>
              <a:rPr sz="2000" spc="-135" dirty="0">
                <a:latin typeface="Arial"/>
                <a:cs typeface="Arial"/>
              </a:rPr>
              <a:t>e</a:t>
            </a:r>
            <a:r>
              <a:rPr sz="2000" spc="-140" dirty="0">
                <a:latin typeface="Arial"/>
                <a:cs typeface="Arial"/>
              </a:rPr>
              <a:t>n</a:t>
            </a:r>
            <a:r>
              <a:rPr sz="2000" spc="-135" dirty="0">
                <a:latin typeface="Arial"/>
                <a:cs typeface="Arial"/>
              </a:rPr>
              <a:t>t</a:t>
            </a:r>
            <a:r>
              <a:rPr sz="2000" spc="-5" dirty="0">
                <a:latin typeface="Arial"/>
                <a:cs typeface="Arial"/>
              </a:rPr>
              <a:t>s</a:t>
            </a:r>
            <a:r>
              <a:rPr sz="2000" dirty="0">
                <a:latin typeface="Arial"/>
                <a:cs typeface="Arial"/>
              </a:rPr>
              <a:t>	</a:t>
            </a:r>
            <a:r>
              <a:rPr sz="2000" spc="-160" dirty="0">
                <a:latin typeface="Arial"/>
                <a:cs typeface="Arial"/>
              </a:rPr>
              <a:t>managemen</a:t>
            </a:r>
            <a:r>
              <a:rPr sz="2000" spc="-5" dirty="0">
                <a:latin typeface="Arial"/>
                <a:cs typeface="Arial"/>
              </a:rPr>
              <a:t>t  </a:t>
            </a:r>
            <a:r>
              <a:rPr sz="2000" spc="-70" dirty="0">
                <a:latin typeface="Arial"/>
                <a:cs typeface="Arial"/>
              </a:rPr>
              <a:t>an </a:t>
            </a:r>
            <a:r>
              <a:rPr sz="2000" spc="-60" dirty="0">
                <a:latin typeface="Arial"/>
                <a:cs typeface="Arial"/>
              </a:rPr>
              <a:t>effective </a:t>
            </a:r>
            <a:r>
              <a:rPr sz="2000" spc="-80" dirty="0">
                <a:latin typeface="Arial"/>
                <a:cs typeface="Arial"/>
              </a:rPr>
              <a:t>software</a:t>
            </a:r>
            <a:r>
              <a:rPr sz="2000" spc="-305" dirty="0">
                <a:latin typeface="Arial"/>
                <a:cs typeface="Arial"/>
              </a:rPr>
              <a:t> </a:t>
            </a:r>
            <a:r>
              <a:rPr sz="2000" spc="-100" dirty="0">
                <a:latin typeface="Arial"/>
                <a:cs typeface="Arial"/>
              </a:rPr>
              <a:t>team.</a:t>
            </a:r>
            <a:endParaRPr sz="2000">
              <a:latin typeface="Arial"/>
              <a:cs typeface="Arial"/>
            </a:endParaRPr>
          </a:p>
        </p:txBody>
      </p:sp>
      <p:sp>
        <p:nvSpPr>
          <p:cNvPr id="6" name="object 6"/>
          <p:cNvSpPr txBox="1"/>
          <p:nvPr/>
        </p:nvSpPr>
        <p:spPr>
          <a:xfrm>
            <a:off x="691641" y="2455418"/>
            <a:ext cx="7649209" cy="1000760"/>
          </a:xfrm>
          <a:prstGeom prst="rect">
            <a:avLst/>
          </a:prstGeom>
        </p:spPr>
        <p:txBody>
          <a:bodyPr vert="horz" wrap="square" lIns="0" tIns="12065" rIns="0" bIns="0" rtlCol="0">
            <a:spAutoFit/>
          </a:bodyPr>
          <a:lstStyle/>
          <a:p>
            <a:pPr marL="332740" indent="-320040">
              <a:lnSpc>
                <a:spcPct val="100000"/>
              </a:lnSpc>
              <a:spcBef>
                <a:spcPts val="95"/>
              </a:spcBef>
              <a:buClr>
                <a:srgbClr val="CC8E5F"/>
              </a:buClr>
              <a:buSzPct val="60000"/>
              <a:buFont typeface="Wingdings"/>
              <a:buChar char=""/>
              <a:tabLst>
                <a:tab pos="332105" algn="l"/>
                <a:tab pos="332740" algn="l"/>
              </a:tabLst>
            </a:pPr>
            <a:r>
              <a:rPr sz="2000" spc="-155" dirty="0">
                <a:latin typeface="Arial"/>
                <a:cs typeface="Arial"/>
              </a:rPr>
              <a:t>Requirements</a:t>
            </a:r>
            <a:r>
              <a:rPr sz="2000" spc="-340" dirty="0">
                <a:latin typeface="Arial"/>
                <a:cs typeface="Arial"/>
              </a:rPr>
              <a:t> </a:t>
            </a:r>
            <a:r>
              <a:rPr sz="2000" spc="-140" dirty="0">
                <a:latin typeface="Arial"/>
                <a:cs typeface="Arial"/>
              </a:rPr>
              <a:t>management</a:t>
            </a:r>
            <a:r>
              <a:rPr sz="2000" spc="-275" dirty="0">
                <a:latin typeface="Arial"/>
                <a:cs typeface="Arial"/>
              </a:rPr>
              <a:t> </a:t>
            </a:r>
            <a:r>
              <a:rPr sz="2000" spc="-150" dirty="0">
                <a:latin typeface="Arial"/>
                <a:cs typeface="Arial"/>
              </a:rPr>
              <a:t>touches</a:t>
            </a:r>
            <a:r>
              <a:rPr sz="2000" spc="-355" dirty="0">
                <a:latin typeface="Arial"/>
                <a:cs typeface="Arial"/>
              </a:rPr>
              <a:t> </a:t>
            </a:r>
            <a:r>
              <a:rPr sz="2000" spc="-65" dirty="0">
                <a:latin typeface="Arial"/>
                <a:cs typeface="Arial"/>
              </a:rPr>
              <a:t>every</a:t>
            </a:r>
            <a:r>
              <a:rPr sz="2000" spc="-150" dirty="0">
                <a:latin typeface="Arial"/>
                <a:cs typeface="Arial"/>
              </a:rPr>
              <a:t> </a:t>
            </a:r>
            <a:r>
              <a:rPr sz="2000" spc="-90" dirty="0">
                <a:latin typeface="Arial"/>
                <a:cs typeface="Arial"/>
              </a:rPr>
              <a:t>team</a:t>
            </a:r>
            <a:r>
              <a:rPr sz="2000" spc="-229" dirty="0">
                <a:latin typeface="Arial"/>
                <a:cs typeface="Arial"/>
              </a:rPr>
              <a:t> </a:t>
            </a:r>
            <a:r>
              <a:rPr sz="2000" spc="-135" dirty="0">
                <a:latin typeface="Arial"/>
                <a:cs typeface="Arial"/>
              </a:rPr>
              <a:t>member</a:t>
            </a:r>
            <a:r>
              <a:rPr sz="2000" spc="-295" dirty="0">
                <a:latin typeface="Arial"/>
                <a:cs typeface="Arial"/>
              </a:rPr>
              <a:t> </a:t>
            </a:r>
            <a:r>
              <a:rPr sz="2000" spc="-65" dirty="0">
                <a:latin typeface="Arial"/>
                <a:cs typeface="Arial"/>
              </a:rPr>
              <a:t>in</a:t>
            </a:r>
            <a:r>
              <a:rPr sz="2000" spc="-225" dirty="0">
                <a:latin typeface="Arial"/>
                <a:cs typeface="Arial"/>
              </a:rPr>
              <a:t> </a:t>
            </a:r>
            <a:r>
              <a:rPr sz="2000" spc="-35" dirty="0">
                <a:latin typeface="Arial"/>
                <a:cs typeface="Arial"/>
              </a:rPr>
              <a:t>different</a:t>
            </a:r>
            <a:r>
              <a:rPr sz="2000" spc="-165" dirty="0">
                <a:latin typeface="Arial"/>
                <a:cs typeface="Arial"/>
              </a:rPr>
              <a:t> </a:t>
            </a:r>
            <a:r>
              <a:rPr sz="2000" spc="-120" dirty="0">
                <a:latin typeface="Arial"/>
                <a:cs typeface="Arial"/>
              </a:rPr>
              <a:t>ways.</a:t>
            </a:r>
            <a:endParaRPr sz="2000">
              <a:latin typeface="Arial"/>
              <a:cs typeface="Arial"/>
            </a:endParaRPr>
          </a:p>
          <a:p>
            <a:pPr>
              <a:lnSpc>
                <a:spcPct val="100000"/>
              </a:lnSpc>
              <a:spcBef>
                <a:spcPts val="5"/>
              </a:spcBef>
              <a:buClr>
                <a:srgbClr val="CC8E5F"/>
              </a:buClr>
              <a:buFont typeface="Wingdings"/>
              <a:buChar char=""/>
            </a:pPr>
            <a:endParaRPr sz="2500">
              <a:latin typeface="Arial"/>
              <a:cs typeface="Arial"/>
            </a:endParaRPr>
          </a:p>
          <a:p>
            <a:pPr marL="332740" indent="-320040">
              <a:lnSpc>
                <a:spcPct val="100000"/>
              </a:lnSpc>
              <a:buClr>
                <a:srgbClr val="CC8E5F"/>
              </a:buClr>
              <a:buSzPct val="60000"/>
              <a:buFont typeface="Wingdings"/>
              <a:buChar char=""/>
              <a:tabLst>
                <a:tab pos="332105" algn="l"/>
                <a:tab pos="332740" algn="l"/>
              </a:tabLst>
            </a:pPr>
            <a:r>
              <a:rPr sz="2000" spc="-95" dirty="0">
                <a:latin typeface="Arial"/>
                <a:cs typeface="Arial"/>
              </a:rPr>
              <a:t>Effective</a:t>
            </a:r>
            <a:r>
              <a:rPr sz="2000" spc="-200" dirty="0">
                <a:latin typeface="Arial"/>
                <a:cs typeface="Arial"/>
              </a:rPr>
              <a:t> </a:t>
            </a:r>
            <a:r>
              <a:rPr sz="2000" spc="-120" dirty="0">
                <a:latin typeface="Arial"/>
                <a:cs typeface="Arial"/>
              </a:rPr>
              <a:t>requirements</a:t>
            </a:r>
            <a:r>
              <a:rPr sz="2000" spc="-229" dirty="0">
                <a:latin typeface="Arial"/>
                <a:cs typeface="Arial"/>
              </a:rPr>
              <a:t> </a:t>
            </a:r>
            <a:r>
              <a:rPr sz="2000" spc="-140" dirty="0">
                <a:latin typeface="Arial"/>
                <a:cs typeface="Arial"/>
              </a:rPr>
              <a:t>management</a:t>
            </a:r>
            <a:r>
              <a:rPr sz="2000" spc="-285" dirty="0">
                <a:latin typeface="Arial"/>
                <a:cs typeface="Arial"/>
              </a:rPr>
              <a:t> </a:t>
            </a:r>
            <a:r>
              <a:rPr sz="2000" spc="-95" dirty="0">
                <a:latin typeface="Arial"/>
                <a:cs typeface="Arial"/>
              </a:rPr>
              <a:t>requires</a:t>
            </a:r>
            <a:r>
              <a:rPr sz="2000" spc="-229" dirty="0">
                <a:latin typeface="Arial"/>
                <a:cs typeface="Arial"/>
              </a:rPr>
              <a:t> </a:t>
            </a:r>
            <a:r>
              <a:rPr sz="2000" spc="-110" dirty="0">
                <a:latin typeface="Arial"/>
                <a:cs typeface="Arial"/>
              </a:rPr>
              <a:t>mastering</a:t>
            </a:r>
            <a:r>
              <a:rPr sz="2000" spc="-235" dirty="0">
                <a:latin typeface="Arial"/>
                <a:cs typeface="Arial"/>
              </a:rPr>
              <a:t> </a:t>
            </a:r>
            <a:r>
              <a:rPr sz="2000" spc="-80" dirty="0">
                <a:latin typeface="Arial"/>
                <a:cs typeface="Arial"/>
              </a:rPr>
              <a:t>six</a:t>
            </a:r>
            <a:r>
              <a:rPr sz="2000" spc="-229" dirty="0">
                <a:latin typeface="Arial"/>
                <a:cs typeface="Arial"/>
              </a:rPr>
              <a:t> </a:t>
            </a:r>
            <a:r>
              <a:rPr sz="2000" spc="-90" dirty="0">
                <a:latin typeface="Arial"/>
                <a:cs typeface="Arial"/>
              </a:rPr>
              <a:t>team</a:t>
            </a:r>
            <a:r>
              <a:rPr sz="2000" spc="-100" dirty="0">
                <a:latin typeface="Arial"/>
                <a:cs typeface="Arial"/>
              </a:rPr>
              <a:t> </a:t>
            </a:r>
            <a:r>
              <a:rPr sz="2000" spc="-130" dirty="0">
                <a:latin typeface="Arial"/>
                <a:cs typeface="Arial"/>
              </a:rPr>
              <a:t>ski</a:t>
            </a:r>
            <a:r>
              <a:rPr sz="2000" b="1" spc="-130" dirty="0">
                <a:latin typeface="Arial"/>
                <a:cs typeface="Arial"/>
              </a:rPr>
              <a:t>l</a:t>
            </a:r>
            <a:r>
              <a:rPr sz="2000" b="1" spc="-380" dirty="0">
                <a:latin typeface="Arial"/>
                <a:cs typeface="Arial"/>
              </a:rPr>
              <a:t> </a:t>
            </a:r>
            <a:r>
              <a:rPr sz="2000" spc="-70" dirty="0">
                <a:latin typeface="Arial"/>
                <a:cs typeface="Arial"/>
              </a:rPr>
              <a:t>s.</a:t>
            </a:r>
            <a:endParaRPr sz="2000">
              <a:latin typeface="Arial"/>
              <a:cs typeface="Arial"/>
            </a:endParaRPr>
          </a:p>
        </p:txBody>
      </p:sp>
      <p:sp>
        <p:nvSpPr>
          <p:cNvPr id="7" name="object 7"/>
          <p:cNvSpPr/>
          <p:nvPr/>
        </p:nvSpPr>
        <p:spPr>
          <a:xfrm>
            <a:off x="5943600" y="142740"/>
            <a:ext cx="3063922" cy="119938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2" y="373125"/>
            <a:ext cx="6665595" cy="513080"/>
          </a:xfrm>
          <a:prstGeom prst="rect">
            <a:avLst/>
          </a:prstGeom>
        </p:spPr>
        <p:txBody>
          <a:bodyPr vert="horz" wrap="square" lIns="0" tIns="12065" rIns="0" bIns="0" rtlCol="0">
            <a:spAutoFit/>
          </a:bodyPr>
          <a:lstStyle/>
          <a:p>
            <a:pPr marL="12700">
              <a:lnSpc>
                <a:spcPct val="100000"/>
              </a:lnSpc>
              <a:spcBef>
                <a:spcPts val="95"/>
              </a:spcBef>
            </a:pPr>
            <a:r>
              <a:rPr sz="3200" dirty="0"/>
              <a:t>Team Members Have Different</a:t>
            </a:r>
            <a:r>
              <a:rPr sz="3200" spc="25" dirty="0"/>
              <a:t> </a:t>
            </a:r>
            <a:r>
              <a:rPr sz="3200" dirty="0"/>
              <a:t>Skills</a:t>
            </a:r>
          </a:p>
        </p:txBody>
      </p:sp>
      <p:sp>
        <p:nvSpPr>
          <p:cNvPr id="3" name="object 3"/>
          <p:cNvSpPr txBox="1"/>
          <p:nvPr/>
        </p:nvSpPr>
        <p:spPr>
          <a:xfrm>
            <a:off x="213613" y="1261871"/>
            <a:ext cx="110489"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FFFF"/>
                </a:solidFill>
                <a:latin typeface="Arial"/>
                <a:cs typeface="Arial"/>
              </a:rPr>
              <a:t>7</a:t>
            </a:r>
            <a:endParaRPr sz="1200">
              <a:latin typeface="Arial"/>
              <a:cs typeface="Arial"/>
            </a:endParaRPr>
          </a:p>
        </p:txBody>
      </p:sp>
      <p:sp>
        <p:nvSpPr>
          <p:cNvPr id="4" name="object 4"/>
          <p:cNvSpPr txBox="1"/>
          <p:nvPr/>
        </p:nvSpPr>
        <p:spPr>
          <a:xfrm>
            <a:off x="691641" y="1528825"/>
            <a:ext cx="7860030" cy="3161030"/>
          </a:xfrm>
          <a:prstGeom prst="rect">
            <a:avLst/>
          </a:prstGeom>
        </p:spPr>
        <p:txBody>
          <a:bodyPr vert="horz" wrap="square" lIns="0" tIns="38100" rIns="0" bIns="0" rtlCol="0">
            <a:spAutoFit/>
          </a:bodyPr>
          <a:lstStyle/>
          <a:p>
            <a:pPr marL="332105" marR="5080" indent="-320040" algn="just">
              <a:lnSpc>
                <a:spcPct val="91600"/>
              </a:lnSpc>
              <a:spcBef>
                <a:spcPts val="300"/>
              </a:spcBef>
              <a:buClr>
                <a:srgbClr val="CC8E5F"/>
              </a:buClr>
              <a:buSzPct val="60000"/>
              <a:buFont typeface="Wingdings"/>
              <a:buChar char=""/>
              <a:tabLst>
                <a:tab pos="332740" algn="l"/>
              </a:tabLst>
            </a:pPr>
            <a:r>
              <a:rPr sz="2000" spc="5" dirty="0">
                <a:latin typeface="Arial"/>
                <a:cs typeface="Arial"/>
              </a:rPr>
              <a:t>One </a:t>
            </a:r>
            <a:r>
              <a:rPr sz="2000" dirty="0">
                <a:latin typeface="Arial"/>
                <a:cs typeface="Arial"/>
              </a:rPr>
              <a:t>of </a:t>
            </a:r>
            <a:r>
              <a:rPr sz="2000" spc="5" dirty="0">
                <a:latin typeface="Arial"/>
                <a:cs typeface="Arial"/>
              </a:rPr>
              <a:t>the most interesting things about teams </a:t>
            </a:r>
            <a:r>
              <a:rPr sz="2000" dirty="0">
                <a:latin typeface="Arial"/>
                <a:cs typeface="Arial"/>
              </a:rPr>
              <a:t>is </a:t>
            </a:r>
            <a:r>
              <a:rPr sz="2000" spc="5" dirty="0">
                <a:latin typeface="Arial"/>
                <a:cs typeface="Arial"/>
              </a:rPr>
              <a:t>that </a:t>
            </a:r>
            <a:r>
              <a:rPr sz="2000" b="1" i="1" spc="5" dirty="0">
                <a:latin typeface="Arial"/>
                <a:cs typeface="Arial"/>
              </a:rPr>
              <a:t>individual  team members have </a:t>
            </a:r>
            <a:r>
              <a:rPr sz="2000" b="1" i="1" dirty="0">
                <a:latin typeface="Arial"/>
                <a:cs typeface="Arial"/>
              </a:rPr>
              <a:t>different </a:t>
            </a:r>
            <a:r>
              <a:rPr sz="2000" b="1" i="1" spc="5" dirty="0">
                <a:latin typeface="Arial"/>
                <a:cs typeface="Arial"/>
              </a:rPr>
              <a:t>skills</a:t>
            </a:r>
            <a:r>
              <a:rPr sz="2000" spc="5" dirty="0">
                <a:latin typeface="Arial"/>
                <a:cs typeface="Arial"/>
              </a:rPr>
              <a:t>, that's what makes </a:t>
            </a:r>
            <a:r>
              <a:rPr sz="2000" spc="-5" dirty="0">
                <a:latin typeface="Arial"/>
                <a:cs typeface="Arial"/>
              </a:rPr>
              <a:t>a </a:t>
            </a:r>
            <a:r>
              <a:rPr sz="2000" spc="5" dirty="0">
                <a:latin typeface="Arial"/>
                <a:cs typeface="Arial"/>
              </a:rPr>
              <a:t>team </a:t>
            </a:r>
            <a:r>
              <a:rPr sz="2000" spc="-5" dirty="0">
                <a:latin typeface="Arial"/>
                <a:cs typeface="Arial"/>
              </a:rPr>
              <a:t>a  </a:t>
            </a:r>
            <a:r>
              <a:rPr sz="2000" spc="5" dirty="0">
                <a:latin typeface="Arial"/>
                <a:cs typeface="Arial"/>
              </a:rPr>
              <a:t>team.</a:t>
            </a:r>
            <a:endParaRPr sz="2000">
              <a:latin typeface="Arial"/>
              <a:cs typeface="Arial"/>
            </a:endParaRPr>
          </a:p>
          <a:p>
            <a:pPr>
              <a:lnSpc>
                <a:spcPct val="100000"/>
              </a:lnSpc>
              <a:buClr>
                <a:srgbClr val="CC8E5F"/>
              </a:buClr>
              <a:buFont typeface="Wingdings"/>
              <a:buChar char=""/>
            </a:pPr>
            <a:endParaRPr sz="2500">
              <a:latin typeface="Arial"/>
              <a:cs typeface="Arial"/>
            </a:endParaRPr>
          </a:p>
          <a:p>
            <a:pPr marL="332740" indent="-320040">
              <a:lnSpc>
                <a:spcPct val="100000"/>
              </a:lnSpc>
              <a:spcBef>
                <a:spcPts val="5"/>
              </a:spcBef>
              <a:buClr>
                <a:srgbClr val="CC8E5F"/>
              </a:buClr>
              <a:buSzPct val="60000"/>
              <a:buFont typeface="Wingdings"/>
              <a:buChar char=""/>
              <a:tabLst>
                <a:tab pos="332105" algn="l"/>
                <a:tab pos="332740" algn="l"/>
                <a:tab pos="2098675" algn="l"/>
              </a:tabLst>
            </a:pPr>
            <a:r>
              <a:rPr sz="2000" spc="-95" dirty="0">
                <a:latin typeface="Arial"/>
                <a:cs typeface="Arial"/>
              </a:rPr>
              <a:t>In </a:t>
            </a:r>
            <a:r>
              <a:rPr sz="2000" spc="-90" dirty="0">
                <a:latin typeface="Arial"/>
                <a:cs typeface="Arial"/>
              </a:rPr>
              <a:t> </a:t>
            </a:r>
            <a:r>
              <a:rPr sz="2000" spc="-85" dirty="0">
                <a:latin typeface="Arial"/>
                <a:cs typeface="Arial"/>
              </a:rPr>
              <a:t>the </a:t>
            </a:r>
            <a:r>
              <a:rPr sz="2000" spc="-30" dirty="0">
                <a:latin typeface="Arial"/>
                <a:cs typeface="Arial"/>
              </a:rPr>
              <a:t> </a:t>
            </a:r>
            <a:r>
              <a:rPr sz="2000" spc="-80" dirty="0">
                <a:latin typeface="Arial"/>
                <a:cs typeface="Arial"/>
              </a:rPr>
              <a:t>software	</a:t>
            </a:r>
            <a:r>
              <a:rPr sz="2000" spc="-100" dirty="0">
                <a:latin typeface="Arial"/>
                <a:cs typeface="Arial"/>
              </a:rPr>
              <a:t>team, </a:t>
            </a:r>
            <a:r>
              <a:rPr sz="2000" spc="-70" dirty="0">
                <a:latin typeface="Arial"/>
                <a:cs typeface="Arial"/>
              </a:rPr>
              <a:t>we </a:t>
            </a:r>
            <a:r>
              <a:rPr sz="2000" spc="-100" dirty="0">
                <a:latin typeface="Arial"/>
                <a:cs typeface="Arial"/>
              </a:rPr>
              <a:t>hope</a:t>
            </a:r>
            <a:r>
              <a:rPr sz="2000" spc="-75" dirty="0">
                <a:latin typeface="Arial"/>
                <a:cs typeface="Arial"/>
              </a:rPr>
              <a:t> </a:t>
            </a:r>
            <a:r>
              <a:rPr sz="2000" spc="-60" dirty="0">
                <a:latin typeface="Arial"/>
                <a:cs typeface="Arial"/>
              </a:rPr>
              <a:t>that</a:t>
            </a:r>
            <a:endParaRPr sz="2000">
              <a:latin typeface="Arial"/>
              <a:cs typeface="Arial"/>
            </a:endParaRPr>
          </a:p>
          <a:p>
            <a:pPr marL="652780" lvl="1" indent="-274320">
              <a:lnSpc>
                <a:spcPct val="100000"/>
              </a:lnSpc>
              <a:spcBef>
                <a:spcPts val="409"/>
              </a:spcBef>
              <a:buClr>
                <a:srgbClr val="7C95AC"/>
              </a:buClr>
              <a:buSzPct val="67647"/>
              <a:buFont typeface="Wingdings"/>
              <a:buChar char=""/>
              <a:tabLst>
                <a:tab pos="652145" algn="l"/>
                <a:tab pos="652780" algn="l"/>
              </a:tabLst>
            </a:pPr>
            <a:r>
              <a:rPr sz="1700" spc="-150" dirty="0">
                <a:latin typeface="Arial"/>
                <a:cs typeface="Arial"/>
              </a:rPr>
              <a:t>Some</a:t>
            </a:r>
            <a:r>
              <a:rPr sz="1700" spc="-355" dirty="0">
                <a:latin typeface="Arial"/>
                <a:cs typeface="Arial"/>
              </a:rPr>
              <a:t> </a:t>
            </a:r>
            <a:r>
              <a:rPr sz="1700" spc="-65" dirty="0">
                <a:latin typeface="Arial"/>
                <a:cs typeface="Arial"/>
              </a:rPr>
              <a:t>players</a:t>
            </a:r>
            <a:r>
              <a:rPr sz="1700" spc="-110" dirty="0">
                <a:latin typeface="Arial"/>
                <a:cs typeface="Arial"/>
              </a:rPr>
              <a:t> </a:t>
            </a:r>
            <a:r>
              <a:rPr sz="1700" spc="-90" dirty="0">
                <a:latin typeface="Arial"/>
                <a:cs typeface="Arial"/>
              </a:rPr>
              <a:t>have</a:t>
            </a:r>
            <a:r>
              <a:rPr sz="1700" spc="-210" dirty="0">
                <a:latin typeface="Arial"/>
                <a:cs typeface="Arial"/>
              </a:rPr>
              <a:t> </a:t>
            </a:r>
            <a:r>
              <a:rPr sz="1700" spc="-90" dirty="0">
                <a:latin typeface="Arial"/>
                <a:cs typeface="Arial"/>
              </a:rPr>
              <a:t>proven</a:t>
            </a:r>
            <a:r>
              <a:rPr sz="1700" spc="-170" dirty="0">
                <a:latin typeface="Arial"/>
                <a:cs typeface="Arial"/>
              </a:rPr>
              <a:t> </a:t>
            </a:r>
            <a:r>
              <a:rPr sz="1700" spc="-55" dirty="0">
                <a:latin typeface="Arial"/>
                <a:cs typeface="Arial"/>
              </a:rPr>
              <a:t>their</a:t>
            </a:r>
            <a:r>
              <a:rPr sz="1700" spc="-114" dirty="0">
                <a:latin typeface="Arial"/>
                <a:cs typeface="Arial"/>
              </a:rPr>
              <a:t> </a:t>
            </a:r>
            <a:r>
              <a:rPr sz="1700" spc="-15" dirty="0">
                <a:latin typeface="Arial"/>
                <a:cs typeface="Arial"/>
              </a:rPr>
              <a:t>ability</a:t>
            </a:r>
            <a:r>
              <a:rPr sz="1700" spc="5" dirty="0">
                <a:latin typeface="Arial"/>
                <a:cs typeface="Arial"/>
              </a:rPr>
              <a:t> </a:t>
            </a:r>
            <a:r>
              <a:rPr sz="1700" spc="-35" dirty="0">
                <a:latin typeface="Arial"/>
                <a:cs typeface="Arial"/>
              </a:rPr>
              <a:t>to</a:t>
            </a:r>
            <a:r>
              <a:rPr sz="1700" spc="-110" dirty="0">
                <a:latin typeface="Arial"/>
                <a:cs typeface="Arial"/>
              </a:rPr>
              <a:t> </a:t>
            </a:r>
            <a:r>
              <a:rPr sz="1700" spc="-60" dirty="0">
                <a:latin typeface="Arial"/>
                <a:cs typeface="Arial"/>
              </a:rPr>
              <a:t>work</a:t>
            </a:r>
            <a:r>
              <a:rPr sz="1700" spc="-155" dirty="0">
                <a:latin typeface="Arial"/>
                <a:cs typeface="Arial"/>
              </a:rPr>
              <a:t> </a:t>
            </a:r>
            <a:r>
              <a:rPr sz="1700" spc="-65" dirty="0">
                <a:latin typeface="Arial"/>
                <a:cs typeface="Arial"/>
              </a:rPr>
              <a:t>with</a:t>
            </a:r>
            <a:r>
              <a:rPr sz="1700" spc="-155" dirty="0">
                <a:latin typeface="Arial"/>
                <a:cs typeface="Arial"/>
              </a:rPr>
              <a:t> </a:t>
            </a:r>
            <a:r>
              <a:rPr sz="1700" spc="-75" dirty="0">
                <a:latin typeface="Arial"/>
                <a:cs typeface="Arial"/>
              </a:rPr>
              <a:t>the</a:t>
            </a:r>
            <a:r>
              <a:rPr sz="1700" spc="-200" dirty="0">
                <a:latin typeface="Arial"/>
                <a:cs typeface="Arial"/>
              </a:rPr>
              <a:t> </a:t>
            </a:r>
            <a:r>
              <a:rPr sz="1700" spc="-150" dirty="0">
                <a:latin typeface="Arial"/>
                <a:cs typeface="Arial"/>
              </a:rPr>
              <a:t>customers</a:t>
            </a:r>
            <a:r>
              <a:rPr sz="1700" spc="-235" dirty="0">
                <a:latin typeface="Arial"/>
                <a:cs typeface="Arial"/>
              </a:rPr>
              <a:t> </a:t>
            </a:r>
            <a:r>
              <a:rPr sz="1700" spc="-70" dirty="0">
                <a:latin typeface="Arial"/>
                <a:cs typeface="Arial"/>
              </a:rPr>
              <a:t>effectively,</a:t>
            </a:r>
            <a:endParaRPr sz="1700">
              <a:latin typeface="Arial"/>
              <a:cs typeface="Arial"/>
            </a:endParaRPr>
          </a:p>
          <a:p>
            <a:pPr marL="652780" lvl="1" indent="-274320">
              <a:lnSpc>
                <a:spcPct val="100000"/>
              </a:lnSpc>
              <a:spcBef>
                <a:spcPts val="500"/>
              </a:spcBef>
              <a:buClr>
                <a:srgbClr val="7C95AC"/>
              </a:buClr>
              <a:buSzPct val="67647"/>
              <a:buFont typeface="Wingdings"/>
              <a:buChar char=""/>
              <a:tabLst>
                <a:tab pos="652145" algn="l"/>
                <a:tab pos="652780" algn="l"/>
              </a:tabLst>
            </a:pPr>
            <a:r>
              <a:rPr sz="1700" spc="-150" dirty="0">
                <a:latin typeface="Arial"/>
                <a:cs typeface="Arial"/>
              </a:rPr>
              <a:t>Some</a:t>
            </a:r>
            <a:r>
              <a:rPr sz="1700" spc="-355" dirty="0">
                <a:latin typeface="Arial"/>
                <a:cs typeface="Arial"/>
              </a:rPr>
              <a:t> </a:t>
            </a:r>
            <a:r>
              <a:rPr sz="1700" spc="-90" dirty="0">
                <a:latin typeface="Arial"/>
                <a:cs typeface="Arial"/>
              </a:rPr>
              <a:t>have</a:t>
            </a:r>
            <a:r>
              <a:rPr sz="1700" spc="-215" dirty="0">
                <a:latin typeface="Arial"/>
                <a:cs typeface="Arial"/>
              </a:rPr>
              <a:t> </a:t>
            </a:r>
            <a:r>
              <a:rPr sz="1700" spc="-65" dirty="0">
                <a:latin typeface="Arial"/>
                <a:cs typeface="Arial"/>
              </a:rPr>
              <a:t>software</a:t>
            </a:r>
            <a:r>
              <a:rPr sz="1700" spc="-145" dirty="0">
                <a:latin typeface="Arial"/>
                <a:cs typeface="Arial"/>
              </a:rPr>
              <a:t> </a:t>
            </a:r>
            <a:r>
              <a:rPr sz="1700" spc="-90" dirty="0">
                <a:latin typeface="Arial"/>
                <a:cs typeface="Arial"/>
              </a:rPr>
              <a:t>programming</a:t>
            </a:r>
            <a:r>
              <a:rPr sz="1700" spc="-155" dirty="0">
                <a:latin typeface="Arial"/>
                <a:cs typeface="Arial"/>
              </a:rPr>
              <a:t> </a:t>
            </a:r>
            <a:r>
              <a:rPr sz="1700" spc="-65" dirty="0">
                <a:latin typeface="Arial"/>
                <a:cs typeface="Arial"/>
              </a:rPr>
              <a:t>abilities,</a:t>
            </a:r>
            <a:r>
              <a:rPr sz="1700" spc="-110" dirty="0">
                <a:latin typeface="Arial"/>
                <a:cs typeface="Arial"/>
              </a:rPr>
              <a:t> </a:t>
            </a:r>
            <a:r>
              <a:rPr sz="1700" spc="-55" dirty="0">
                <a:latin typeface="Arial"/>
                <a:cs typeface="Arial"/>
              </a:rPr>
              <a:t>and</a:t>
            </a:r>
            <a:r>
              <a:rPr sz="1700" spc="95" dirty="0">
                <a:latin typeface="Arial"/>
                <a:cs typeface="Arial"/>
              </a:rPr>
              <a:t> </a:t>
            </a:r>
            <a:r>
              <a:rPr sz="1700" spc="-55" dirty="0">
                <a:latin typeface="Arial"/>
                <a:cs typeface="Arial"/>
              </a:rPr>
              <a:t>that</a:t>
            </a:r>
            <a:endParaRPr sz="1700">
              <a:latin typeface="Arial"/>
              <a:cs typeface="Arial"/>
            </a:endParaRPr>
          </a:p>
          <a:p>
            <a:pPr marL="652780" lvl="1" indent="-274320">
              <a:lnSpc>
                <a:spcPct val="100000"/>
              </a:lnSpc>
              <a:spcBef>
                <a:spcPts val="500"/>
              </a:spcBef>
              <a:buClr>
                <a:srgbClr val="7C95AC"/>
              </a:buClr>
              <a:buSzPct val="67647"/>
              <a:buFont typeface="Wingdings"/>
              <a:buChar char=""/>
              <a:tabLst>
                <a:tab pos="652145" algn="l"/>
                <a:tab pos="652780" algn="l"/>
              </a:tabLst>
            </a:pPr>
            <a:r>
              <a:rPr sz="1700" spc="-105" dirty="0">
                <a:latin typeface="Arial"/>
                <a:cs typeface="Arial"/>
              </a:rPr>
              <a:t>others</a:t>
            </a:r>
            <a:r>
              <a:rPr sz="1700" spc="-215" dirty="0">
                <a:latin typeface="Arial"/>
                <a:cs typeface="Arial"/>
              </a:rPr>
              <a:t> </a:t>
            </a:r>
            <a:r>
              <a:rPr sz="1700" spc="-90" dirty="0">
                <a:latin typeface="Arial"/>
                <a:cs typeface="Arial"/>
              </a:rPr>
              <a:t>have</a:t>
            </a:r>
            <a:r>
              <a:rPr sz="1700" spc="-210" dirty="0">
                <a:latin typeface="Arial"/>
                <a:cs typeface="Arial"/>
              </a:rPr>
              <a:t> </a:t>
            </a:r>
            <a:r>
              <a:rPr sz="1700" spc="-85" dirty="0">
                <a:latin typeface="Arial"/>
                <a:cs typeface="Arial"/>
              </a:rPr>
              <a:t>testing</a:t>
            </a:r>
            <a:r>
              <a:rPr sz="1700" spc="-165" dirty="0">
                <a:latin typeface="Arial"/>
                <a:cs typeface="Arial"/>
              </a:rPr>
              <a:t> </a:t>
            </a:r>
            <a:r>
              <a:rPr sz="1700" spc="-60" dirty="0">
                <a:latin typeface="Arial"/>
                <a:cs typeface="Arial"/>
              </a:rPr>
              <a:t>abilities.</a:t>
            </a:r>
            <a:endParaRPr sz="1700">
              <a:latin typeface="Arial"/>
              <a:cs typeface="Arial"/>
            </a:endParaRPr>
          </a:p>
          <a:p>
            <a:pPr marL="652780" lvl="1" indent="-274320">
              <a:lnSpc>
                <a:spcPct val="100000"/>
              </a:lnSpc>
              <a:spcBef>
                <a:spcPts val="500"/>
              </a:spcBef>
              <a:buClr>
                <a:srgbClr val="7C95AC"/>
              </a:buClr>
              <a:buSzPct val="67647"/>
              <a:buFont typeface="Wingdings"/>
              <a:buChar char=""/>
              <a:tabLst>
                <a:tab pos="652145" algn="l"/>
                <a:tab pos="652780" algn="l"/>
              </a:tabLst>
            </a:pPr>
            <a:r>
              <a:rPr sz="1700" spc="-55" dirty="0">
                <a:latin typeface="Arial"/>
                <a:cs typeface="Arial"/>
              </a:rPr>
              <a:t>Still </a:t>
            </a:r>
            <a:r>
              <a:rPr sz="1700" spc="-75" dirty="0">
                <a:latin typeface="Arial"/>
                <a:cs typeface="Arial"/>
              </a:rPr>
              <a:t>other </a:t>
            </a:r>
            <a:r>
              <a:rPr sz="1700" spc="-80" dirty="0">
                <a:latin typeface="Arial"/>
                <a:cs typeface="Arial"/>
              </a:rPr>
              <a:t>team </a:t>
            </a:r>
            <a:r>
              <a:rPr sz="1700" spc="-65" dirty="0">
                <a:latin typeface="Arial"/>
                <a:cs typeface="Arial"/>
              </a:rPr>
              <a:t>players </a:t>
            </a:r>
            <a:r>
              <a:rPr sz="1700" spc="-25" dirty="0">
                <a:latin typeface="Arial"/>
                <a:cs typeface="Arial"/>
              </a:rPr>
              <a:t>will </a:t>
            </a:r>
            <a:r>
              <a:rPr sz="1700" spc="-80" dirty="0">
                <a:latin typeface="Arial"/>
                <a:cs typeface="Arial"/>
              </a:rPr>
              <a:t>need </a:t>
            </a:r>
            <a:r>
              <a:rPr sz="1700" spc="-90" dirty="0">
                <a:latin typeface="Arial"/>
                <a:cs typeface="Arial"/>
              </a:rPr>
              <a:t>design </a:t>
            </a:r>
            <a:r>
              <a:rPr sz="1700" spc="-55" dirty="0">
                <a:latin typeface="Arial"/>
                <a:cs typeface="Arial"/>
              </a:rPr>
              <a:t>and</a:t>
            </a:r>
            <a:r>
              <a:rPr sz="1700" spc="-365" dirty="0">
                <a:latin typeface="Arial"/>
                <a:cs typeface="Arial"/>
              </a:rPr>
              <a:t> </a:t>
            </a:r>
            <a:r>
              <a:rPr sz="1700" spc="-75" dirty="0">
                <a:latin typeface="Arial"/>
                <a:cs typeface="Arial"/>
              </a:rPr>
              <a:t>architecture </a:t>
            </a:r>
            <a:r>
              <a:rPr sz="1700" spc="-60" dirty="0">
                <a:latin typeface="Arial"/>
                <a:cs typeface="Arial"/>
              </a:rPr>
              <a:t>abilities.</a:t>
            </a:r>
            <a:endParaRPr sz="1700">
              <a:latin typeface="Arial"/>
              <a:cs typeface="Arial"/>
            </a:endParaRPr>
          </a:p>
          <a:p>
            <a:pPr marL="652780" lvl="1" indent="-274320">
              <a:lnSpc>
                <a:spcPct val="100000"/>
              </a:lnSpc>
              <a:spcBef>
                <a:spcPts val="500"/>
              </a:spcBef>
              <a:buClr>
                <a:srgbClr val="7C95AC"/>
              </a:buClr>
              <a:buSzPct val="67647"/>
              <a:buFont typeface="Wingdings"/>
              <a:buChar char=""/>
              <a:tabLst>
                <a:tab pos="652145" algn="l"/>
                <a:tab pos="652780" algn="l"/>
              </a:tabLst>
            </a:pPr>
            <a:r>
              <a:rPr sz="1700" spc="-80" dirty="0">
                <a:latin typeface="Arial"/>
                <a:cs typeface="Arial"/>
              </a:rPr>
              <a:t>Many</a:t>
            </a:r>
            <a:r>
              <a:rPr sz="1700" spc="-175" dirty="0">
                <a:latin typeface="Arial"/>
                <a:cs typeface="Arial"/>
              </a:rPr>
              <a:t> </a:t>
            </a:r>
            <a:r>
              <a:rPr sz="1700" spc="-95" dirty="0">
                <a:latin typeface="Arial"/>
                <a:cs typeface="Arial"/>
              </a:rPr>
              <a:t>more</a:t>
            </a:r>
            <a:r>
              <a:rPr sz="1700" spc="-229" dirty="0">
                <a:latin typeface="Arial"/>
                <a:cs typeface="Arial"/>
              </a:rPr>
              <a:t> </a:t>
            </a:r>
            <a:r>
              <a:rPr sz="1700" spc="-65" dirty="0">
                <a:latin typeface="Arial"/>
                <a:cs typeface="Arial"/>
              </a:rPr>
              <a:t>ski</a:t>
            </a:r>
            <a:r>
              <a:rPr sz="1700" b="1" spc="-65" dirty="0">
                <a:latin typeface="Arial"/>
                <a:cs typeface="Arial"/>
              </a:rPr>
              <a:t>l</a:t>
            </a:r>
            <a:r>
              <a:rPr sz="1700" spc="-65" dirty="0">
                <a:latin typeface="Arial"/>
                <a:cs typeface="Arial"/>
              </a:rPr>
              <a:t>s</a:t>
            </a:r>
            <a:r>
              <a:rPr sz="1700" spc="-254" dirty="0">
                <a:latin typeface="Arial"/>
                <a:cs typeface="Arial"/>
              </a:rPr>
              <a:t> </a:t>
            </a:r>
            <a:r>
              <a:rPr sz="1700" spc="-35" dirty="0">
                <a:latin typeface="Arial"/>
                <a:cs typeface="Arial"/>
              </a:rPr>
              <a:t>are</a:t>
            </a:r>
            <a:r>
              <a:rPr sz="1700" spc="-60" dirty="0">
                <a:latin typeface="Arial"/>
                <a:cs typeface="Arial"/>
              </a:rPr>
              <a:t> </a:t>
            </a:r>
            <a:r>
              <a:rPr sz="1700" spc="-55" dirty="0">
                <a:latin typeface="Arial"/>
                <a:cs typeface="Arial"/>
              </a:rPr>
              <a:t>required</a:t>
            </a:r>
            <a:r>
              <a:rPr sz="1700" spc="-80" dirty="0">
                <a:latin typeface="Arial"/>
                <a:cs typeface="Arial"/>
              </a:rPr>
              <a:t> </a:t>
            </a:r>
            <a:r>
              <a:rPr sz="1700" spc="-60" dirty="0">
                <a:latin typeface="Arial"/>
                <a:cs typeface="Arial"/>
              </a:rPr>
              <a:t>aswell.</a:t>
            </a:r>
            <a:endParaRPr sz="1700">
              <a:latin typeface="Arial"/>
              <a:cs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94716" rIns="0" bIns="0" rtlCol="0">
            <a:spAutoFit/>
          </a:bodyPr>
          <a:lstStyle/>
          <a:p>
            <a:pPr marL="48895" marR="5080">
              <a:lnSpc>
                <a:spcPts val="3070"/>
              </a:lnSpc>
              <a:spcBef>
                <a:spcPts val="840"/>
              </a:spcBef>
            </a:pPr>
            <a:r>
              <a:rPr sz="3200" dirty="0"/>
              <a:t>Requisite Team Skills for </a:t>
            </a:r>
            <a:r>
              <a:rPr sz="3200" spc="5" dirty="0"/>
              <a:t>Effective  </a:t>
            </a:r>
            <a:r>
              <a:rPr sz="3200" dirty="0"/>
              <a:t>Requirements</a:t>
            </a:r>
            <a:r>
              <a:rPr sz="3200" spc="-5" dirty="0"/>
              <a:t> </a:t>
            </a:r>
            <a:r>
              <a:rPr sz="3200" dirty="0"/>
              <a:t>Management</a:t>
            </a:r>
            <a:endParaRPr sz="3200"/>
          </a:p>
        </p:txBody>
      </p:sp>
      <p:sp>
        <p:nvSpPr>
          <p:cNvPr id="3" name="object 3"/>
          <p:cNvSpPr txBox="1"/>
          <p:nvPr/>
        </p:nvSpPr>
        <p:spPr>
          <a:xfrm>
            <a:off x="213613" y="1261871"/>
            <a:ext cx="110489"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FFFF"/>
                </a:solidFill>
                <a:latin typeface="Arial"/>
                <a:cs typeface="Arial"/>
              </a:rPr>
              <a:t>8</a:t>
            </a:r>
            <a:endParaRPr sz="1200">
              <a:latin typeface="Arial"/>
              <a:cs typeface="Arial"/>
            </a:endParaRPr>
          </a:p>
        </p:txBody>
      </p:sp>
      <p:sp>
        <p:nvSpPr>
          <p:cNvPr id="4" name="object 4"/>
          <p:cNvSpPr txBox="1"/>
          <p:nvPr/>
        </p:nvSpPr>
        <p:spPr>
          <a:xfrm>
            <a:off x="3194811" y="1584401"/>
            <a:ext cx="5412740" cy="763905"/>
          </a:xfrm>
          <a:prstGeom prst="rect">
            <a:avLst/>
          </a:prstGeom>
        </p:spPr>
        <p:txBody>
          <a:bodyPr vert="horz" wrap="square" lIns="0" tIns="12700" rIns="0" bIns="0" rtlCol="0">
            <a:spAutoFit/>
          </a:bodyPr>
          <a:lstStyle/>
          <a:p>
            <a:pPr marL="12700" marR="5080" indent="1905">
              <a:lnSpc>
                <a:spcPct val="121100"/>
              </a:lnSpc>
              <a:spcBef>
                <a:spcPts val="100"/>
              </a:spcBef>
              <a:tabLst>
                <a:tab pos="528320" algn="l"/>
                <a:tab pos="548005" algn="l"/>
                <a:tab pos="1715135" algn="l"/>
                <a:tab pos="2027555" algn="l"/>
                <a:tab pos="2188845" algn="l"/>
                <a:tab pos="2511425" algn="l"/>
                <a:tab pos="3207385" algn="l"/>
                <a:tab pos="3460750" algn="l"/>
                <a:tab pos="3768725" algn="l"/>
                <a:tab pos="4517390" algn="l"/>
                <a:tab pos="5205730" algn="l"/>
              </a:tabLst>
            </a:pPr>
            <a:r>
              <a:rPr sz="2000" spc="-40" dirty="0">
                <a:latin typeface="Arial"/>
                <a:cs typeface="Arial"/>
              </a:rPr>
              <a:t>a</a:t>
            </a:r>
            <a:r>
              <a:rPr sz="2000" spc="-20" dirty="0">
                <a:latin typeface="Arial"/>
                <a:cs typeface="Arial"/>
              </a:rPr>
              <a:t>r</a:t>
            </a:r>
            <a:r>
              <a:rPr sz="2000" spc="-5" dirty="0">
                <a:latin typeface="Arial"/>
                <a:cs typeface="Arial"/>
              </a:rPr>
              <a:t>e</a:t>
            </a:r>
            <a:r>
              <a:rPr sz="2000" dirty="0">
                <a:latin typeface="Arial"/>
                <a:cs typeface="Arial"/>
              </a:rPr>
              <a:t>		</a:t>
            </a:r>
            <a:r>
              <a:rPr sz="2000" spc="-175" dirty="0">
                <a:latin typeface="Arial"/>
                <a:cs typeface="Arial"/>
              </a:rPr>
              <a:t>ne</a:t>
            </a:r>
            <a:r>
              <a:rPr sz="2000" spc="-170" dirty="0">
                <a:latin typeface="Arial"/>
                <a:cs typeface="Arial"/>
              </a:rPr>
              <a:t>c</a:t>
            </a:r>
            <a:r>
              <a:rPr sz="2000" spc="-195" dirty="0">
                <a:latin typeface="Arial"/>
                <a:cs typeface="Arial"/>
              </a:rPr>
              <a:t>e</a:t>
            </a:r>
            <a:r>
              <a:rPr sz="2000" spc="-220" dirty="0">
                <a:latin typeface="Arial"/>
                <a:cs typeface="Arial"/>
              </a:rPr>
              <a:t>ss</a:t>
            </a:r>
            <a:r>
              <a:rPr sz="2000" spc="-260" dirty="0">
                <a:latin typeface="Arial"/>
                <a:cs typeface="Arial"/>
              </a:rPr>
              <a:t>a</a:t>
            </a:r>
            <a:r>
              <a:rPr sz="2000" spc="-20" dirty="0">
                <a:latin typeface="Arial"/>
                <a:cs typeface="Arial"/>
              </a:rPr>
              <a:t>r</a:t>
            </a:r>
            <a:r>
              <a:rPr sz="2000" spc="-5" dirty="0">
                <a:latin typeface="Arial"/>
                <a:cs typeface="Arial"/>
              </a:rPr>
              <a:t>y</a:t>
            </a:r>
            <a:r>
              <a:rPr sz="2000" dirty="0">
                <a:latin typeface="Arial"/>
                <a:cs typeface="Arial"/>
              </a:rPr>
              <a:t>	</a:t>
            </a:r>
            <a:r>
              <a:rPr sz="2000" spc="60" dirty="0">
                <a:latin typeface="Arial"/>
                <a:cs typeface="Arial"/>
              </a:rPr>
              <a:t>f</a:t>
            </a:r>
            <a:r>
              <a:rPr sz="2000" spc="-60" dirty="0">
                <a:latin typeface="Arial"/>
                <a:cs typeface="Arial"/>
              </a:rPr>
              <a:t>o</a:t>
            </a:r>
            <a:r>
              <a:rPr sz="2000" spc="-5" dirty="0">
                <a:latin typeface="Arial"/>
                <a:cs typeface="Arial"/>
              </a:rPr>
              <a:t>r</a:t>
            </a:r>
            <a:r>
              <a:rPr sz="2000" dirty="0">
                <a:latin typeface="Arial"/>
                <a:cs typeface="Arial"/>
              </a:rPr>
              <a:t>		</a:t>
            </a:r>
            <a:r>
              <a:rPr sz="2000" spc="-5" dirty="0">
                <a:latin typeface="Arial"/>
                <a:cs typeface="Arial"/>
              </a:rPr>
              <a:t>a</a:t>
            </a:r>
            <a:r>
              <a:rPr sz="2000" dirty="0">
                <a:latin typeface="Arial"/>
                <a:cs typeface="Arial"/>
              </a:rPr>
              <a:t>	</a:t>
            </a:r>
            <a:r>
              <a:rPr sz="2000" spc="-350" dirty="0">
                <a:latin typeface="Arial"/>
                <a:cs typeface="Arial"/>
              </a:rPr>
              <a:t>m</a:t>
            </a:r>
            <a:r>
              <a:rPr sz="2000" spc="-75" dirty="0">
                <a:latin typeface="Arial"/>
                <a:cs typeface="Arial"/>
              </a:rPr>
              <a:t>ode</a:t>
            </a:r>
            <a:r>
              <a:rPr sz="2000" spc="-20" dirty="0">
                <a:latin typeface="Arial"/>
                <a:cs typeface="Arial"/>
              </a:rPr>
              <a:t>r</a:t>
            </a:r>
            <a:r>
              <a:rPr sz="2000" spc="-5" dirty="0">
                <a:latin typeface="Arial"/>
                <a:cs typeface="Arial"/>
              </a:rPr>
              <a:t>n</a:t>
            </a:r>
            <a:r>
              <a:rPr sz="2000" dirty="0">
                <a:latin typeface="Arial"/>
                <a:cs typeface="Arial"/>
              </a:rPr>
              <a:t>	</a:t>
            </a:r>
            <a:r>
              <a:rPr sz="2000" spc="-345" dirty="0">
                <a:latin typeface="Arial"/>
                <a:cs typeface="Arial"/>
              </a:rPr>
              <a:t>s</a:t>
            </a:r>
            <a:r>
              <a:rPr sz="2000" spc="-130" dirty="0">
                <a:latin typeface="Arial"/>
                <a:cs typeface="Arial"/>
              </a:rPr>
              <a:t>o</a:t>
            </a:r>
            <a:r>
              <a:rPr sz="2000" spc="-10" dirty="0">
                <a:latin typeface="Arial"/>
                <a:cs typeface="Arial"/>
              </a:rPr>
              <a:t>ft</a:t>
            </a:r>
            <a:r>
              <a:rPr sz="2000" spc="-110" dirty="0">
                <a:latin typeface="Arial"/>
                <a:cs typeface="Arial"/>
              </a:rPr>
              <a:t>w</a:t>
            </a:r>
            <a:r>
              <a:rPr sz="2000" spc="-15" dirty="0">
                <a:latin typeface="Arial"/>
                <a:cs typeface="Arial"/>
              </a:rPr>
              <a:t>a</a:t>
            </a:r>
            <a:r>
              <a:rPr sz="2000" spc="-25" dirty="0">
                <a:latin typeface="Arial"/>
                <a:cs typeface="Arial"/>
              </a:rPr>
              <a:t>r</a:t>
            </a:r>
            <a:r>
              <a:rPr sz="2000" spc="-5" dirty="0">
                <a:latin typeface="Arial"/>
                <a:cs typeface="Arial"/>
              </a:rPr>
              <a:t>e</a:t>
            </a:r>
            <a:r>
              <a:rPr sz="2000" dirty="0">
                <a:latin typeface="Arial"/>
                <a:cs typeface="Arial"/>
              </a:rPr>
              <a:t>	</a:t>
            </a:r>
            <a:r>
              <a:rPr sz="2000" spc="-45" dirty="0">
                <a:latin typeface="Arial"/>
                <a:cs typeface="Arial"/>
              </a:rPr>
              <a:t>t</a:t>
            </a:r>
            <a:r>
              <a:rPr sz="2000" spc="-105" dirty="0">
                <a:latin typeface="Arial"/>
                <a:cs typeface="Arial"/>
              </a:rPr>
              <a:t>e</a:t>
            </a:r>
            <a:r>
              <a:rPr sz="2000" spc="-175" dirty="0">
                <a:latin typeface="Arial"/>
                <a:cs typeface="Arial"/>
              </a:rPr>
              <a:t>a</a:t>
            </a:r>
            <a:r>
              <a:rPr sz="2000" spc="-5" dirty="0">
                <a:latin typeface="Arial"/>
                <a:cs typeface="Arial"/>
              </a:rPr>
              <a:t>m</a:t>
            </a:r>
            <a:r>
              <a:rPr sz="2000" dirty="0">
                <a:latin typeface="Arial"/>
                <a:cs typeface="Arial"/>
              </a:rPr>
              <a:t>	</a:t>
            </a:r>
            <a:r>
              <a:rPr sz="2000" spc="-75" dirty="0">
                <a:latin typeface="Arial"/>
                <a:cs typeface="Arial"/>
              </a:rPr>
              <a:t>to  </a:t>
            </a:r>
            <a:r>
              <a:rPr sz="2000" spc="-85" dirty="0">
                <a:latin typeface="Arial"/>
                <a:cs typeface="Arial"/>
              </a:rPr>
              <a:t>the	</a:t>
            </a:r>
            <a:r>
              <a:rPr sz="2000" spc="-120" dirty="0">
                <a:latin typeface="Arial"/>
                <a:cs typeface="Arial"/>
              </a:rPr>
              <a:t>requirements	</a:t>
            </a:r>
            <a:r>
              <a:rPr sz="2000" spc="-110" dirty="0">
                <a:latin typeface="Arial"/>
                <a:cs typeface="Arial"/>
              </a:rPr>
              <a:t>cha</a:t>
            </a:r>
            <a:r>
              <a:rPr sz="2000" b="1" spc="-110" dirty="0">
                <a:latin typeface="Arial"/>
                <a:cs typeface="Arial"/>
              </a:rPr>
              <a:t>l</a:t>
            </a:r>
            <a:r>
              <a:rPr sz="2000" b="1" spc="-315" dirty="0">
                <a:latin typeface="Arial"/>
                <a:cs typeface="Arial"/>
              </a:rPr>
              <a:t> </a:t>
            </a:r>
            <a:r>
              <a:rPr sz="2000" spc="-85" dirty="0">
                <a:latin typeface="Arial"/>
                <a:cs typeface="Arial"/>
              </a:rPr>
              <a:t>enge	</a:t>
            </a:r>
            <a:r>
              <a:rPr sz="2000" spc="-35" dirty="0">
                <a:latin typeface="Arial"/>
                <a:cs typeface="Arial"/>
              </a:rPr>
              <a:t>are	</a:t>
            </a:r>
            <a:r>
              <a:rPr sz="2000" spc="-125" dirty="0">
                <a:latin typeface="Arial"/>
                <a:cs typeface="Arial"/>
              </a:rPr>
              <a:t>mentioned</a:t>
            </a:r>
            <a:r>
              <a:rPr sz="2000" spc="-229" dirty="0">
                <a:latin typeface="Arial"/>
                <a:cs typeface="Arial"/>
              </a:rPr>
              <a:t> </a:t>
            </a:r>
            <a:r>
              <a:rPr sz="2000" spc="-90" dirty="0">
                <a:latin typeface="Arial"/>
                <a:cs typeface="Arial"/>
              </a:rPr>
              <a:t>here</a:t>
            </a:r>
            <a:endParaRPr sz="2000">
              <a:latin typeface="Arial"/>
              <a:cs typeface="Arial"/>
            </a:endParaRPr>
          </a:p>
        </p:txBody>
      </p:sp>
      <p:sp>
        <p:nvSpPr>
          <p:cNvPr id="5" name="object 5"/>
          <p:cNvSpPr txBox="1"/>
          <p:nvPr/>
        </p:nvSpPr>
        <p:spPr>
          <a:xfrm>
            <a:off x="536194" y="1585417"/>
            <a:ext cx="2510790" cy="762000"/>
          </a:xfrm>
          <a:prstGeom prst="rect">
            <a:avLst/>
          </a:prstGeom>
        </p:spPr>
        <p:txBody>
          <a:bodyPr vert="horz" wrap="square" lIns="0" tIns="12700" rIns="0" bIns="0" rtlCol="0">
            <a:spAutoFit/>
          </a:bodyPr>
          <a:lstStyle/>
          <a:p>
            <a:pPr marL="332740" marR="5080" indent="-320040">
              <a:lnSpc>
                <a:spcPct val="120700"/>
              </a:lnSpc>
              <a:spcBef>
                <a:spcPts val="100"/>
              </a:spcBef>
              <a:buClr>
                <a:srgbClr val="CC8E5F"/>
              </a:buClr>
              <a:buSzPct val="60000"/>
              <a:buFont typeface="Wingdings"/>
              <a:buChar char=""/>
              <a:tabLst>
                <a:tab pos="332105" algn="l"/>
                <a:tab pos="332740" algn="l"/>
                <a:tab pos="782955" algn="l"/>
                <a:tab pos="1471295" algn="l"/>
                <a:tab pos="1662430" algn="l"/>
                <a:tab pos="2101215" algn="l"/>
              </a:tabLst>
            </a:pPr>
            <a:r>
              <a:rPr sz="2000" spc="-120" dirty="0">
                <a:latin typeface="Arial"/>
                <a:cs typeface="Arial"/>
              </a:rPr>
              <a:t>si</a:t>
            </a:r>
            <a:r>
              <a:rPr sz="2000" spc="-5" dirty="0">
                <a:latin typeface="Arial"/>
                <a:cs typeface="Arial"/>
              </a:rPr>
              <a:t>x</a:t>
            </a:r>
            <a:r>
              <a:rPr sz="2000" dirty="0">
                <a:latin typeface="Arial"/>
                <a:cs typeface="Arial"/>
              </a:rPr>
              <a:t>	</a:t>
            </a:r>
            <a:r>
              <a:rPr sz="2000" spc="-125" dirty="0">
                <a:latin typeface="Arial"/>
                <a:cs typeface="Arial"/>
              </a:rPr>
              <a:t>t</a:t>
            </a:r>
            <a:r>
              <a:rPr sz="2000" spc="-130" dirty="0">
                <a:latin typeface="Arial"/>
                <a:cs typeface="Arial"/>
              </a:rPr>
              <a:t>ea</a:t>
            </a:r>
            <a:r>
              <a:rPr sz="2000" spc="-5" dirty="0">
                <a:latin typeface="Arial"/>
                <a:cs typeface="Arial"/>
              </a:rPr>
              <a:t>m</a:t>
            </a:r>
            <a:r>
              <a:rPr sz="2000" dirty="0">
                <a:latin typeface="Arial"/>
                <a:cs typeface="Arial"/>
              </a:rPr>
              <a:t>	</a:t>
            </a:r>
            <a:r>
              <a:rPr sz="2000" spc="-195" dirty="0">
                <a:latin typeface="Arial"/>
                <a:cs typeface="Arial"/>
              </a:rPr>
              <a:t>sk</a:t>
            </a:r>
            <a:r>
              <a:rPr sz="2000" spc="-105" dirty="0">
                <a:latin typeface="Arial"/>
                <a:cs typeface="Arial"/>
              </a:rPr>
              <a:t>i</a:t>
            </a:r>
            <a:r>
              <a:rPr sz="2000" spc="-95" dirty="0">
                <a:latin typeface="Arial"/>
                <a:cs typeface="Arial"/>
              </a:rPr>
              <a:t>ll</a:t>
            </a:r>
            <a:r>
              <a:rPr sz="2000" spc="-5" dirty="0">
                <a:latin typeface="Arial"/>
                <a:cs typeface="Arial"/>
              </a:rPr>
              <a:t>s</a:t>
            </a:r>
            <a:r>
              <a:rPr sz="2000" dirty="0">
                <a:latin typeface="Arial"/>
                <a:cs typeface="Arial"/>
              </a:rPr>
              <a:t>	</a:t>
            </a:r>
            <a:r>
              <a:rPr sz="2000" spc="-75" dirty="0">
                <a:latin typeface="Arial"/>
                <a:cs typeface="Arial"/>
              </a:rPr>
              <a:t>t</a:t>
            </a:r>
            <a:r>
              <a:rPr sz="2000" spc="-80" dirty="0">
                <a:latin typeface="Arial"/>
                <a:cs typeface="Arial"/>
              </a:rPr>
              <a:t>ha</a:t>
            </a:r>
            <a:r>
              <a:rPr sz="2000" spc="-5" dirty="0">
                <a:latin typeface="Arial"/>
                <a:cs typeface="Arial"/>
              </a:rPr>
              <a:t>t  </a:t>
            </a:r>
            <a:r>
              <a:rPr sz="2000" spc="-140" dirty="0">
                <a:latin typeface="Arial"/>
                <a:cs typeface="Arial"/>
              </a:rPr>
              <a:t>successfu</a:t>
            </a:r>
            <a:r>
              <a:rPr sz="2000" b="1" spc="-140" dirty="0">
                <a:latin typeface="Arial"/>
                <a:cs typeface="Arial"/>
              </a:rPr>
              <a:t>l</a:t>
            </a:r>
            <a:r>
              <a:rPr sz="2000" spc="-140" dirty="0">
                <a:latin typeface="Arial"/>
                <a:cs typeface="Arial"/>
              </a:rPr>
              <a:t>y	</a:t>
            </a:r>
            <a:r>
              <a:rPr sz="2000" spc="-105" dirty="0">
                <a:latin typeface="Arial"/>
                <a:cs typeface="Arial"/>
              </a:rPr>
              <a:t>address</a:t>
            </a:r>
            <a:endParaRPr sz="2000">
              <a:latin typeface="Arial"/>
              <a:cs typeface="Arial"/>
            </a:endParaRPr>
          </a:p>
        </p:txBody>
      </p:sp>
      <p:sp>
        <p:nvSpPr>
          <p:cNvPr id="6" name="object 6"/>
          <p:cNvSpPr/>
          <p:nvPr/>
        </p:nvSpPr>
        <p:spPr>
          <a:xfrm>
            <a:off x="854710" y="2742183"/>
            <a:ext cx="210312" cy="155448"/>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1116330" y="2575103"/>
            <a:ext cx="4301490" cy="2189480"/>
          </a:xfrm>
          <a:prstGeom prst="rect">
            <a:avLst/>
          </a:prstGeom>
        </p:spPr>
        <p:txBody>
          <a:bodyPr vert="horz" wrap="square" lIns="0" tIns="88900" rIns="0" bIns="0" rtlCol="0">
            <a:spAutoFit/>
          </a:bodyPr>
          <a:lstStyle/>
          <a:p>
            <a:pPr marL="12700">
              <a:lnSpc>
                <a:spcPct val="100000"/>
              </a:lnSpc>
              <a:spcBef>
                <a:spcPts val="700"/>
              </a:spcBef>
            </a:pPr>
            <a:r>
              <a:rPr sz="1600" b="1" spc="-25" dirty="0">
                <a:solidFill>
                  <a:srgbClr val="CC9A00"/>
                </a:solidFill>
                <a:latin typeface="Arial"/>
                <a:cs typeface="Arial"/>
              </a:rPr>
              <a:t>Team </a:t>
            </a:r>
            <a:r>
              <a:rPr sz="1600" b="1" spc="5" dirty="0">
                <a:solidFill>
                  <a:srgbClr val="CC9A00"/>
                </a:solidFill>
                <a:latin typeface="Arial"/>
                <a:cs typeface="Arial"/>
              </a:rPr>
              <a:t>Skill </a:t>
            </a:r>
            <a:r>
              <a:rPr sz="1600" b="1" spc="10" dirty="0">
                <a:solidFill>
                  <a:srgbClr val="CC9A00"/>
                </a:solidFill>
                <a:latin typeface="Arial"/>
                <a:cs typeface="Arial"/>
              </a:rPr>
              <a:t>1</a:t>
            </a:r>
            <a:r>
              <a:rPr sz="1600" b="1" spc="10" dirty="0">
                <a:latin typeface="Arial"/>
                <a:cs typeface="Arial"/>
              </a:rPr>
              <a:t>, </a:t>
            </a:r>
            <a:r>
              <a:rPr sz="1600" b="1" spc="5" dirty="0">
                <a:latin typeface="Arial"/>
                <a:cs typeface="Arial"/>
              </a:rPr>
              <a:t>Analyzing the</a:t>
            </a:r>
            <a:r>
              <a:rPr sz="1600" b="1" spc="-15" dirty="0">
                <a:latin typeface="Arial"/>
                <a:cs typeface="Arial"/>
              </a:rPr>
              <a:t> </a:t>
            </a:r>
            <a:r>
              <a:rPr sz="1600" b="1" spc="5" dirty="0">
                <a:latin typeface="Arial"/>
                <a:cs typeface="Arial"/>
              </a:rPr>
              <a:t>Problem</a:t>
            </a:r>
            <a:endParaRPr sz="1600">
              <a:latin typeface="Arial"/>
              <a:cs typeface="Arial"/>
            </a:endParaRPr>
          </a:p>
          <a:p>
            <a:pPr marL="12700" marR="605790">
              <a:lnSpc>
                <a:spcPct val="100000"/>
              </a:lnSpc>
              <a:spcBef>
                <a:spcPts val="600"/>
              </a:spcBef>
            </a:pPr>
            <a:r>
              <a:rPr sz="1600" b="1" spc="-25" dirty="0">
                <a:solidFill>
                  <a:srgbClr val="CC9A00"/>
                </a:solidFill>
                <a:latin typeface="Arial"/>
                <a:cs typeface="Arial"/>
              </a:rPr>
              <a:t>Team </a:t>
            </a:r>
            <a:r>
              <a:rPr sz="1600" b="1" spc="5" dirty="0">
                <a:solidFill>
                  <a:srgbClr val="CC9A00"/>
                </a:solidFill>
                <a:latin typeface="Arial"/>
                <a:cs typeface="Arial"/>
              </a:rPr>
              <a:t>Skill </a:t>
            </a:r>
            <a:r>
              <a:rPr sz="1600" b="1" spc="10" dirty="0">
                <a:solidFill>
                  <a:srgbClr val="CC9A00"/>
                </a:solidFill>
                <a:latin typeface="Arial"/>
                <a:cs typeface="Arial"/>
              </a:rPr>
              <a:t>2</a:t>
            </a:r>
            <a:r>
              <a:rPr sz="1600" b="1" spc="10" dirty="0">
                <a:latin typeface="Arial"/>
                <a:cs typeface="Arial"/>
              </a:rPr>
              <a:t>, </a:t>
            </a:r>
            <a:r>
              <a:rPr sz="1600" b="1" spc="5" dirty="0">
                <a:latin typeface="Arial"/>
                <a:cs typeface="Arial"/>
              </a:rPr>
              <a:t>Understanding </a:t>
            </a:r>
            <a:r>
              <a:rPr sz="1600" b="1" dirty="0">
                <a:latin typeface="Arial"/>
                <a:cs typeface="Arial"/>
              </a:rPr>
              <a:t>User and  </a:t>
            </a:r>
            <a:r>
              <a:rPr sz="1600" b="1" spc="5" dirty="0">
                <a:latin typeface="Arial"/>
                <a:cs typeface="Arial"/>
              </a:rPr>
              <a:t>Stakeholder</a:t>
            </a:r>
            <a:r>
              <a:rPr sz="1600" b="1" spc="10" dirty="0">
                <a:latin typeface="Arial"/>
                <a:cs typeface="Arial"/>
              </a:rPr>
              <a:t> </a:t>
            </a:r>
            <a:r>
              <a:rPr sz="1600" b="1" dirty="0">
                <a:latin typeface="Arial"/>
                <a:cs typeface="Arial"/>
              </a:rPr>
              <a:t>Needs</a:t>
            </a:r>
            <a:endParaRPr sz="1600">
              <a:latin typeface="Arial"/>
              <a:cs typeface="Arial"/>
            </a:endParaRPr>
          </a:p>
          <a:p>
            <a:pPr marL="12700" marR="1011555">
              <a:lnSpc>
                <a:spcPct val="131200"/>
              </a:lnSpc>
            </a:pPr>
            <a:r>
              <a:rPr sz="1600" b="1" spc="-25" dirty="0">
                <a:solidFill>
                  <a:srgbClr val="CC9A00"/>
                </a:solidFill>
                <a:latin typeface="Arial"/>
                <a:cs typeface="Arial"/>
              </a:rPr>
              <a:t>Team </a:t>
            </a:r>
            <a:r>
              <a:rPr sz="1600" b="1" spc="5" dirty="0">
                <a:solidFill>
                  <a:srgbClr val="CC9A00"/>
                </a:solidFill>
                <a:latin typeface="Arial"/>
                <a:cs typeface="Arial"/>
              </a:rPr>
              <a:t>Skill </a:t>
            </a:r>
            <a:r>
              <a:rPr sz="1600" b="1" spc="10" dirty="0">
                <a:solidFill>
                  <a:srgbClr val="CC9A00"/>
                </a:solidFill>
                <a:latin typeface="Arial"/>
                <a:cs typeface="Arial"/>
              </a:rPr>
              <a:t>3</a:t>
            </a:r>
            <a:r>
              <a:rPr sz="1600" b="1" spc="10" dirty="0">
                <a:latin typeface="Arial"/>
                <a:cs typeface="Arial"/>
              </a:rPr>
              <a:t>, </a:t>
            </a:r>
            <a:r>
              <a:rPr sz="1600" b="1" spc="5" dirty="0">
                <a:latin typeface="Arial"/>
                <a:cs typeface="Arial"/>
              </a:rPr>
              <a:t>Defining </a:t>
            </a:r>
            <a:r>
              <a:rPr sz="1600" b="1" dirty="0">
                <a:latin typeface="Arial"/>
                <a:cs typeface="Arial"/>
              </a:rPr>
              <a:t>the </a:t>
            </a:r>
            <a:r>
              <a:rPr sz="1600" b="1" spc="5" dirty="0">
                <a:latin typeface="Arial"/>
                <a:cs typeface="Arial"/>
              </a:rPr>
              <a:t>System  </a:t>
            </a:r>
            <a:r>
              <a:rPr sz="1600" b="1" spc="-25" dirty="0">
                <a:solidFill>
                  <a:srgbClr val="CC9A00"/>
                </a:solidFill>
                <a:latin typeface="Arial"/>
                <a:cs typeface="Arial"/>
              </a:rPr>
              <a:t>Team </a:t>
            </a:r>
            <a:r>
              <a:rPr sz="1600" b="1" spc="5" dirty="0">
                <a:solidFill>
                  <a:srgbClr val="CC9A00"/>
                </a:solidFill>
                <a:latin typeface="Arial"/>
                <a:cs typeface="Arial"/>
              </a:rPr>
              <a:t>Skill </a:t>
            </a:r>
            <a:r>
              <a:rPr sz="1600" b="1" spc="10" dirty="0">
                <a:solidFill>
                  <a:srgbClr val="CC9A00"/>
                </a:solidFill>
                <a:latin typeface="Arial"/>
                <a:cs typeface="Arial"/>
              </a:rPr>
              <a:t>4</a:t>
            </a:r>
            <a:r>
              <a:rPr sz="1600" b="1" spc="10" dirty="0">
                <a:latin typeface="Arial"/>
                <a:cs typeface="Arial"/>
              </a:rPr>
              <a:t>, </a:t>
            </a:r>
            <a:r>
              <a:rPr sz="1600" b="1" spc="5" dirty="0">
                <a:latin typeface="Arial"/>
                <a:cs typeface="Arial"/>
              </a:rPr>
              <a:t>Managing</a:t>
            </a:r>
            <a:r>
              <a:rPr sz="1600" b="1" spc="30" dirty="0">
                <a:latin typeface="Arial"/>
                <a:cs typeface="Arial"/>
              </a:rPr>
              <a:t> </a:t>
            </a:r>
            <a:r>
              <a:rPr sz="1600" b="1" spc="5" dirty="0">
                <a:latin typeface="Arial"/>
                <a:cs typeface="Arial"/>
              </a:rPr>
              <a:t>Scope</a:t>
            </a:r>
            <a:endParaRPr sz="1600">
              <a:latin typeface="Arial"/>
              <a:cs typeface="Arial"/>
            </a:endParaRPr>
          </a:p>
          <a:p>
            <a:pPr marL="12700" marR="5080">
              <a:lnSpc>
                <a:spcPct val="131300"/>
              </a:lnSpc>
            </a:pPr>
            <a:r>
              <a:rPr sz="1600" b="1" spc="-25" dirty="0">
                <a:solidFill>
                  <a:srgbClr val="CC9A00"/>
                </a:solidFill>
                <a:latin typeface="Arial"/>
                <a:cs typeface="Arial"/>
              </a:rPr>
              <a:t>Team </a:t>
            </a:r>
            <a:r>
              <a:rPr sz="1600" b="1" spc="5" dirty="0">
                <a:solidFill>
                  <a:srgbClr val="CC9A00"/>
                </a:solidFill>
                <a:latin typeface="Arial"/>
                <a:cs typeface="Arial"/>
              </a:rPr>
              <a:t>Skill </a:t>
            </a:r>
            <a:r>
              <a:rPr sz="1600" b="1" spc="10" dirty="0">
                <a:solidFill>
                  <a:srgbClr val="CC9A00"/>
                </a:solidFill>
                <a:latin typeface="Arial"/>
                <a:cs typeface="Arial"/>
              </a:rPr>
              <a:t>5</a:t>
            </a:r>
            <a:r>
              <a:rPr sz="1600" b="1" spc="10" dirty="0">
                <a:latin typeface="Arial"/>
                <a:cs typeface="Arial"/>
              </a:rPr>
              <a:t>, </a:t>
            </a:r>
            <a:r>
              <a:rPr sz="1600" b="1" spc="5" dirty="0">
                <a:latin typeface="Arial"/>
                <a:cs typeface="Arial"/>
              </a:rPr>
              <a:t>Refining </a:t>
            </a:r>
            <a:r>
              <a:rPr sz="1600" b="1" dirty="0">
                <a:latin typeface="Arial"/>
                <a:cs typeface="Arial"/>
              </a:rPr>
              <a:t>the </a:t>
            </a:r>
            <a:r>
              <a:rPr sz="1600" b="1" spc="5" dirty="0">
                <a:latin typeface="Arial"/>
                <a:cs typeface="Arial"/>
              </a:rPr>
              <a:t>System Definition  </a:t>
            </a:r>
            <a:r>
              <a:rPr sz="1600" b="1" spc="-25" dirty="0">
                <a:solidFill>
                  <a:srgbClr val="CC9A00"/>
                </a:solidFill>
                <a:latin typeface="Arial"/>
                <a:cs typeface="Arial"/>
              </a:rPr>
              <a:t>Team </a:t>
            </a:r>
            <a:r>
              <a:rPr sz="1600" b="1" spc="5" dirty="0">
                <a:solidFill>
                  <a:srgbClr val="CC9A00"/>
                </a:solidFill>
                <a:latin typeface="Arial"/>
                <a:cs typeface="Arial"/>
              </a:rPr>
              <a:t>Skill </a:t>
            </a:r>
            <a:r>
              <a:rPr sz="1600" b="1" spc="10" dirty="0">
                <a:solidFill>
                  <a:srgbClr val="CC9A00"/>
                </a:solidFill>
                <a:latin typeface="Arial"/>
                <a:cs typeface="Arial"/>
              </a:rPr>
              <a:t>6</a:t>
            </a:r>
            <a:r>
              <a:rPr sz="1600" b="1" spc="10" dirty="0">
                <a:latin typeface="Arial"/>
                <a:cs typeface="Arial"/>
              </a:rPr>
              <a:t>, </a:t>
            </a:r>
            <a:r>
              <a:rPr sz="1600" b="1" spc="5" dirty="0">
                <a:latin typeface="Arial"/>
                <a:cs typeface="Arial"/>
              </a:rPr>
              <a:t>Building </a:t>
            </a:r>
            <a:r>
              <a:rPr sz="1600" b="1" dirty="0">
                <a:latin typeface="Arial"/>
                <a:cs typeface="Arial"/>
              </a:rPr>
              <a:t>the </a:t>
            </a:r>
            <a:r>
              <a:rPr sz="1600" b="1" spc="5" dirty="0">
                <a:latin typeface="Arial"/>
                <a:cs typeface="Arial"/>
              </a:rPr>
              <a:t>Right</a:t>
            </a:r>
            <a:r>
              <a:rPr sz="1600" b="1" spc="60" dirty="0">
                <a:latin typeface="Arial"/>
                <a:cs typeface="Arial"/>
              </a:rPr>
              <a:t> </a:t>
            </a:r>
            <a:r>
              <a:rPr sz="1600" b="1" spc="5" dirty="0">
                <a:latin typeface="Arial"/>
                <a:cs typeface="Arial"/>
              </a:rPr>
              <a:t>System</a:t>
            </a:r>
            <a:endParaRPr sz="1600">
              <a:latin typeface="Arial"/>
              <a:cs typeface="Arial"/>
            </a:endParaRPr>
          </a:p>
        </p:txBody>
      </p:sp>
      <p:sp>
        <p:nvSpPr>
          <p:cNvPr id="8" name="object 8"/>
          <p:cNvSpPr/>
          <p:nvPr/>
        </p:nvSpPr>
        <p:spPr>
          <a:xfrm>
            <a:off x="854710" y="3062223"/>
            <a:ext cx="210312" cy="155448"/>
          </a:xfrm>
          <a:prstGeom prst="rect">
            <a:avLst/>
          </a:prstGeom>
          <a:blipFill>
            <a:blip r:embed="rId2" cstate="print"/>
            <a:stretch>
              <a:fillRect/>
            </a:stretch>
          </a:blipFill>
        </p:spPr>
        <p:txBody>
          <a:bodyPr wrap="square" lIns="0" tIns="0" rIns="0" bIns="0" rtlCol="0"/>
          <a:lstStyle/>
          <a:p>
            <a:endParaRPr/>
          </a:p>
        </p:txBody>
      </p:sp>
      <p:sp>
        <p:nvSpPr>
          <p:cNvPr id="9" name="object 9"/>
          <p:cNvSpPr/>
          <p:nvPr/>
        </p:nvSpPr>
        <p:spPr>
          <a:xfrm>
            <a:off x="854710" y="3626103"/>
            <a:ext cx="210312" cy="155448"/>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854710" y="3946144"/>
            <a:ext cx="210312" cy="155448"/>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854710" y="4266184"/>
            <a:ext cx="210312" cy="155448"/>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854710" y="4586223"/>
            <a:ext cx="210312" cy="155448"/>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5067300" y="4409694"/>
            <a:ext cx="4076700" cy="169545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641" y="366268"/>
            <a:ext cx="5242560" cy="695960"/>
          </a:xfrm>
          <a:prstGeom prst="rect">
            <a:avLst/>
          </a:prstGeom>
        </p:spPr>
        <p:txBody>
          <a:bodyPr vert="horz" wrap="square" lIns="0" tIns="12065" rIns="0" bIns="0" rtlCol="0">
            <a:spAutoFit/>
          </a:bodyPr>
          <a:lstStyle/>
          <a:p>
            <a:pPr marL="12700">
              <a:lnSpc>
                <a:spcPct val="100000"/>
              </a:lnSpc>
              <a:spcBef>
                <a:spcPts val="95"/>
              </a:spcBef>
            </a:pPr>
            <a:r>
              <a:rPr spc="-340" dirty="0"/>
              <a:t>Requirements </a:t>
            </a:r>
            <a:r>
              <a:rPr spc="-285" dirty="0"/>
              <a:t>Engineer</a:t>
            </a:r>
            <a:r>
              <a:rPr spc="-1019" dirty="0"/>
              <a:t> </a:t>
            </a:r>
            <a:r>
              <a:rPr dirty="0"/>
              <a:t>/</a:t>
            </a:r>
          </a:p>
        </p:txBody>
      </p:sp>
      <p:sp>
        <p:nvSpPr>
          <p:cNvPr id="3" name="object 3"/>
          <p:cNvSpPr txBox="1"/>
          <p:nvPr/>
        </p:nvSpPr>
        <p:spPr>
          <a:xfrm>
            <a:off x="6311900" y="366268"/>
            <a:ext cx="2361565" cy="695960"/>
          </a:xfrm>
          <a:prstGeom prst="rect">
            <a:avLst/>
          </a:prstGeom>
        </p:spPr>
        <p:txBody>
          <a:bodyPr vert="horz" wrap="square" lIns="0" tIns="12065" rIns="0" bIns="0" rtlCol="0">
            <a:spAutoFit/>
          </a:bodyPr>
          <a:lstStyle/>
          <a:p>
            <a:pPr marL="12700">
              <a:lnSpc>
                <a:spcPct val="100000"/>
              </a:lnSpc>
              <a:spcBef>
                <a:spcPts val="95"/>
              </a:spcBef>
            </a:pPr>
            <a:r>
              <a:rPr sz="4400" spc="-195" dirty="0">
                <a:latin typeface="Arial"/>
                <a:cs typeface="Arial"/>
              </a:rPr>
              <a:t>Analyst</a:t>
            </a:r>
            <a:r>
              <a:rPr sz="4400" spc="-825" dirty="0">
                <a:latin typeface="Arial"/>
                <a:cs typeface="Arial"/>
              </a:rPr>
              <a:t> </a:t>
            </a:r>
            <a:r>
              <a:rPr sz="4400" spc="-20" dirty="0">
                <a:latin typeface="Arial"/>
                <a:cs typeface="Arial"/>
              </a:rPr>
              <a:t>[2]</a:t>
            </a:r>
            <a:endParaRPr sz="4400">
              <a:latin typeface="Arial"/>
              <a:cs typeface="Arial"/>
            </a:endParaRPr>
          </a:p>
        </p:txBody>
      </p:sp>
      <p:sp>
        <p:nvSpPr>
          <p:cNvPr id="4" name="object 4"/>
          <p:cNvSpPr txBox="1"/>
          <p:nvPr/>
        </p:nvSpPr>
        <p:spPr>
          <a:xfrm>
            <a:off x="213613" y="1261871"/>
            <a:ext cx="110489"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FFFF"/>
                </a:solidFill>
                <a:latin typeface="Arial"/>
                <a:cs typeface="Arial"/>
              </a:rPr>
              <a:t>9</a:t>
            </a:r>
            <a:endParaRPr sz="1200">
              <a:latin typeface="Arial"/>
              <a:cs typeface="Arial"/>
            </a:endParaRPr>
          </a:p>
        </p:txBody>
      </p:sp>
      <p:sp>
        <p:nvSpPr>
          <p:cNvPr id="5" name="object 5"/>
          <p:cNvSpPr txBox="1"/>
          <p:nvPr/>
        </p:nvSpPr>
        <p:spPr>
          <a:xfrm>
            <a:off x="612394" y="1613154"/>
            <a:ext cx="4403090" cy="269875"/>
          </a:xfrm>
          <a:prstGeom prst="rect">
            <a:avLst/>
          </a:prstGeom>
        </p:spPr>
        <p:txBody>
          <a:bodyPr vert="horz" wrap="square" lIns="0" tIns="12700" rIns="0" bIns="0" rtlCol="0">
            <a:spAutoFit/>
          </a:bodyPr>
          <a:lstStyle/>
          <a:p>
            <a:pPr marL="332740" indent="-320040">
              <a:lnSpc>
                <a:spcPct val="100000"/>
              </a:lnSpc>
              <a:spcBef>
                <a:spcPts val="100"/>
              </a:spcBef>
              <a:buClr>
                <a:srgbClr val="CC8E5F"/>
              </a:buClr>
              <a:buSzPct val="59375"/>
              <a:buFont typeface="Wingdings"/>
              <a:buChar char=""/>
              <a:tabLst>
                <a:tab pos="332105" algn="l"/>
                <a:tab pos="332740" algn="l"/>
              </a:tabLst>
            </a:pPr>
            <a:r>
              <a:rPr sz="1600" spc="5" dirty="0">
                <a:latin typeface="Arial"/>
                <a:cs typeface="Arial"/>
              </a:rPr>
              <a:t>Requirements </a:t>
            </a:r>
            <a:r>
              <a:rPr sz="1600" spc="-90" dirty="0">
                <a:latin typeface="Arial"/>
                <a:cs typeface="Arial"/>
              </a:rPr>
              <a:t>Engineer/ </a:t>
            </a:r>
            <a:r>
              <a:rPr sz="1600" spc="-65" dirty="0">
                <a:latin typeface="Arial"/>
                <a:cs typeface="Arial"/>
              </a:rPr>
              <a:t>IT </a:t>
            </a:r>
            <a:r>
              <a:rPr sz="1600" spc="-170" dirty="0">
                <a:latin typeface="Arial"/>
                <a:cs typeface="Arial"/>
              </a:rPr>
              <a:t>Business </a:t>
            </a:r>
            <a:r>
              <a:rPr sz="1600" spc="-90" dirty="0">
                <a:latin typeface="Arial"/>
                <a:cs typeface="Arial"/>
              </a:rPr>
              <a:t>Analyst</a:t>
            </a:r>
            <a:r>
              <a:rPr sz="1600" spc="240" dirty="0">
                <a:latin typeface="Arial"/>
                <a:cs typeface="Arial"/>
              </a:rPr>
              <a:t> </a:t>
            </a:r>
            <a:r>
              <a:rPr sz="1600" spc="-50" dirty="0">
                <a:latin typeface="Arial"/>
                <a:cs typeface="Arial"/>
              </a:rPr>
              <a:t>is</a:t>
            </a:r>
            <a:endParaRPr sz="1600">
              <a:latin typeface="Arial"/>
              <a:cs typeface="Arial"/>
            </a:endParaRPr>
          </a:p>
        </p:txBody>
      </p:sp>
      <p:sp>
        <p:nvSpPr>
          <p:cNvPr id="6" name="object 6"/>
          <p:cNvSpPr txBox="1"/>
          <p:nvPr/>
        </p:nvSpPr>
        <p:spPr>
          <a:xfrm>
            <a:off x="5171694" y="1613154"/>
            <a:ext cx="1788795" cy="269875"/>
          </a:xfrm>
          <a:prstGeom prst="rect">
            <a:avLst/>
          </a:prstGeom>
        </p:spPr>
        <p:txBody>
          <a:bodyPr vert="horz" wrap="square" lIns="0" tIns="12700" rIns="0" bIns="0" rtlCol="0">
            <a:spAutoFit/>
          </a:bodyPr>
          <a:lstStyle/>
          <a:p>
            <a:pPr marL="12700">
              <a:lnSpc>
                <a:spcPct val="100000"/>
              </a:lnSpc>
              <a:spcBef>
                <a:spcPts val="100"/>
              </a:spcBef>
            </a:pPr>
            <a:r>
              <a:rPr sz="1600" spc="-70" dirty="0">
                <a:latin typeface="Arial"/>
                <a:cs typeface="Arial"/>
              </a:rPr>
              <a:t>charged </a:t>
            </a:r>
            <a:r>
              <a:rPr sz="1600" spc="-15" dirty="0">
                <a:latin typeface="Arial"/>
                <a:cs typeface="Arial"/>
              </a:rPr>
              <a:t>with</a:t>
            </a:r>
            <a:r>
              <a:rPr sz="1600" spc="-110" dirty="0">
                <a:latin typeface="Arial"/>
                <a:cs typeface="Arial"/>
              </a:rPr>
              <a:t> </a:t>
            </a:r>
            <a:r>
              <a:rPr sz="1600" spc="-80" dirty="0">
                <a:latin typeface="Arial"/>
                <a:cs typeface="Arial"/>
              </a:rPr>
              <a:t>working</a:t>
            </a:r>
            <a:endParaRPr sz="1600">
              <a:latin typeface="Arial"/>
              <a:cs typeface="Arial"/>
            </a:endParaRPr>
          </a:p>
        </p:txBody>
      </p:sp>
      <p:sp>
        <p:nvSpPr>
          <p:cNvPr id="7" name="object 7"/>
          <p:cNvSpPr txBox="1"/>
          <p:nvPr/>
        </p:nvSpPr>
        <p:spPr>
          <a:xfrm>
            <a:off x="7110983" y="1613154"/>
            <a:ext cx="357505" cy="269875"/>
          </a:xfrm>
          <a:prstGeom prst="rect">
            <a:avLst/>
          </a:prstGeom>
        </p:spPr>
        <p:txBody>
          <a:bodyPr vert="horz" wrap="square" lIns="0" tIns="12700" rIns="0" bIns="0" rtlCol="0">
            <a:spAutoFit/>
          </a:bodyPr>
          <a:lstStyle/>
          <a:p>
            <a:pPr marL="12700">
              <a:lnSpc>
                <a:spcPct val="100000"/>
              </a:lnSpc>
              <a:spcBef>
                <a:spcPts val="100"/>
              </a:spcBef>
            </a:pPr>
            <a:r>
              <a:rPr sz="1600" spc="-80" dirty="0">
                <a:latin typeface="Arial"/>
                <a:cs typeface="Arial"/>
              </a:rPr>
              <a:t>w</a:t>
            </a:r>
            <a:r>
              <a:rPr sz="1600" spc="-85" dirty="0">
                <a:latin typeface="Arial"/>
                <a:cs typeface="Arial"/>
              </a:rPr>
              <a:t>it</a:t>
            </a:r>
            <a:r>
              <a:rPr sz="1600" dirty="0">
                <a:latin typeface="Arial"/>
                <a:cs typeface="Arial"/>
              </a:rPr>
              <a:t>h</a:t>
            </a:r>
            <a:endParaRPr sz="1600">
              <a:latin typeface="Arial"/>
              <a:cs typeface="Arial"/>
            </a:endParaRPr>
          </a:p>
        </p:txBody>
      </p:sp>
      <p:sp>
        <p:nvSpPr>
          <p:cNvPr id="8" name="object 8"/>
          <p:cNvSpPr txBox="1"/>
          <p:nvPr/>
        </p:nvSpPr>
        <p:spPr>
          <a:xfrm>
            <a:off x="7465314" y="1621028"/>
            <a:ext cx="1146175" cy="511175"/>
          </a:xfrm>
          <a:prstGeom prst="rect">
            <a:avLst/>
          </a:prstGeom>
        </p:spPr>
        <p:txBody>
          <a:bodyPr vert="horz" wrap="square" lIns="0" tIns="12700" rIns="0" bIns="0" rtlCol="0">
            <a:spAutoFit/>
          </a:bodyPr>
          <a:lstStyle/>
          <a:p>
            <a:pPr marR="5080" algn="r">
              <a:lnSpc>
                <a:spcPts val="1910"/>
              </a:lnSpc>
              <a:spcBef>
                <a:spcPts val="100"/>
              </a:spcBef>
              <a:tabLst>
                <a:tab pos="417830" algn="l"/>
              </a:tabLst>
            </a:pPr>
            <a:r>
              <a:rPr sz="1600" spc="-105" dirty="0">
                <a:latin typeface="Arial"/>
                <a:cs typeface="Arial"/>
              </a:rPr>
              <a:t>th</a:t>
            </a:r>
            <a:r>
              <a:rPr sz="1600" dirty="0">
                <a:latin typeface="Arial"/>
                <a:cs typeface="Arial"/>
              </a:rPr>
              <a:t>e	</a:t>
            </a:r>
            <a:r>
              <a:rPr sz="1600" spc="-25" dirty="0">
                <a:latin typeface="Arial"/>
                <a:cs typeface="Arial"/>
              </a:rPr>
              <a:t>p</a:t>
            </a:r>
            <a:r>
              <a:rPr sz="1600" spc="-50" dirty="0">
                <a:latin typeface="Arial"/>
                <a:cs typeface="Arial"/>
              </a:rPr>
              <a:t>r</a:t>
            </a:r>
            <a:r>
              <a:rPr sz="1600" spc="-100" dirty="0">
                <a:latin typeface="Arial"/>
                <a:cs typeface="Arial"/>
              </a:rPr>
              <a:t>o</a:t>
            </a:r>
            <a:r>
              <a:rPr sz="1600" spc="-85" dirty="0">
                <a:latin typeface="Arial"/>
                <a:cs typeface="Arial"/>
              </a:rPr>
              <a:t>je</a:t>
            </a:r>
            <a:r>
              <a:rPr sz="1600" spc="-80" dirty="0">
                <a:latin typeface="Arial"/>
                <a:cs typeface="Arial"/>
              </a:rPr>
              <a:t>c</a:t>
            </a:r>
            <a:r>
              <a:rPr sz="1600" dirty="0">
                <a:latin typeface="Arial"/>
                <a:cs typeface="Arial"/>
              </a:rPr>
              <a:t>t</a:t>
            </a:r>
            <a:endParaRPr sz="1600">
              <a:latin typeface="Arial"/>
              <a:cs typeface="Arial"/>
            </a:endParaRPr>
          </a:p>
          <a:p>
            <a:pPr marR="48895" algn="r">
              <a:lnSpc>
                <a:spcPts val="1910"/>
              </a:lnSpc>
            </a:pPr>
            <a:r>
              <a:rPr sz="1600" i="1" spc="-125" dirty="0">
                <a:solidFill>
                  <a:srgbClr val="FF0000"/>
                </a:solidFill>
                <a:latin typeface="Arial"/>
                <a:cs typeface="Arial"/>
              </a:rPr>
              <a:t>document</a:t>
            </a:r>
            <a:r>
              <a:rPr sz="1600" i="1" spc="-140" dirty="0">
                <a:solidFill>
                  <a:srgbClr val="FF0000"/>
                </a:solidFill>
                <a:latin typeface="Arial"/>
                <a:cs typeface="Arial"/>
              </a:rPr>
              <a:t> </a:t>
            </a:r>
            <a:r>
              <a:rPr sz="1600" spc="-70" dirty="0">
                <a:latin typeface="Arial"/>
                <a:cs typeface="Arial"/>
              </a:rPr>
              <a:t>the</a:t>
            </a:r>
            <a:endParaRPr sz="1600">
              <a:latin typeface="Arial"/>
              <a:cs typeface="Arial"/>
            </a:endParaRPr>
          </a:p>
        </p:txBody>
      </p:sp>
      <p:sp>
        <p:nvSpPr>
          <p:cNvPr id="9" name="object 9"/>
          <p:cNvSpPr txBox="1"/>
          <p:nvPr/>
        </p:nvSpPr>
        <p:spPr>
          <a:xfrm>
            <a:off x="932433" y="1862581"/>
            <a:ext cx="6372860" cy="504190"/>
          </a:xfrm>
          <a:prstGeom prst="rect">
            <a:avLst/>
          </a:prstGeom>
        </p:spPr>
        <p:txBody>
          <a:bodyPr vert="horz" wrap="square" lIns="0" tIns="29209" rIns="0" bIns="0" rtlCol="0">
            <a:spAutoFit/>
          </a:bodyPr>
          <a:lstStyle/>
          <a:p>
            <a:pPr marL="12700" marR="5080">
              <a:lnSpc>
                <a:spcPts val="1839"/>
              </a:lnSpc>
              <a:spcBef>
                <a:spcPts val="229"/>
              </a:spcBef>
              <a:tabLst>
                <a:tab pos="1242060" algn="l"/>
                <a:tab pos="1780539" algn="l"/>
                <a:tab pos="2305050" algn="l"/>
                <a:tab pos="2920365" algn="l"/>
                <a:tab pos="3301365" algn="l"/>
                <a:tab pos="3935729" algn="l"/>
                <a:tab pos="5100320" algn="l"/>
                <a:tab pos="6009640" algn="l"/>
              </a:tabLst>
            </a:pPr>
            <a:r>
              <a:rPr sz="2400" spc="-142" baseline="1736" dirty="0">
                <a:latin typeface="Arial"/>
                <a:cs typeface="Arial"/>
              </a:rPr>
              <a:t>stakeholders	</a:t>
            </a:r>
            <a:r>
              <a:rPr sz="2400" spc="-75" baseline="1736" dirty="0">
                <a:latin typeface="Arial"/>
                <a:cs typeface="Arial"/>
              </a:rPr>
              <a:t>and	</a:t>
            </a:r>
            <a:r>
              <a:rPr sz="2400" spc="-104" baseline="1736" dirty="0">
                <a:latin typeface="Arial"/>
                <a:cs typeface="Arial"/>
              </a:rPr>
              <a:t>end	</a:t>
            </a:r>
            <a:r>
              <a:rPr sz="2400" spc="-209" baseline="1736" dirty="0">
                <a:latin typeface="Arial"/>
                <a:cs typeface="Arial"/>
              </a:rPr>
              <a:t>users	</a:t>
            </a:r>
            <a:r>
              <a:rPr sz="2400" spc="-44" baseline="1736" dirty="0">
                <a:latin typeface="Arial"/>
                <a:cs typeface="Arial"/>
              </a:rPr>
              <a:t>to	</a:t>
            </a:r>
            <a:r>
              <a:rPr sz="2400" i="1" spc="-89" baseline="1736" dirty="0">
                <a:solidFill>
                  <a:srgbClr val="FF0000"/>
                </a:solidFill>
                <a:latin typeface="Arial"/>
                <a:cs typeface="Arial"/>
              </a:rPr>
              <a:t>elicit,	</a:t>
            </a:r>
            <a:r>
              <a:rPr sz="2400" i="1" spc="-142" baseline="1736" dirty="0">
                <a:solidFill>
                  <a:srgbClr val="FF0000"/>
                </a:solidFill>
                <a:latin typeface="Arial"/>
                <a:cs typeface="Arial"/>
              </a:rPr>
              <a:t>understand,	</a:t>
            </a:r>
            <a:r>
              <a:rPr sz="2400" i="1" spc="-112" baseline="1736" dirty="0">
                <a:solidFill>
                  <a:srgbClr val="FF0000"/>
                </a:solidFill>
                <a:latin typeface="Arial"/>
                <a:cs typeface="Arial"/>
              </a:rPr>
              <a:t>analyze</a:t>
            </a:r>
            <a:r>
              <a:rPr sz="2400" spc="-112" baseline="1736" dirty="0">
                <a:solidFill>
                  <a:srgbClr val="FF0000"/>
                </a:solidFill>
                <a:latin typeface="Arial"/>
                <a:cs typeface="Arial"/>
              </a:rPr>
              <a:t>,	</a:t>
            </a:r>
            <a:r>
              <a:rPr sz="1600" spc="-75" dirty="0">
                <a:latin typeface="Arial"/>
                <a:cs typeface="Arial"/>
              </a:rPr>
              <a:t>and  </a:t>
            </a:r>
            <a:r>
              <a:rPr sz="1600" spc="5" dirty="0">
                <a:latin typeface="Arial"/>
                <a:cs typeface="Arial"/>
              </a:rPr>
              <a:t>requirements </a:t>
            </a:r>
            <a:r>
              <a:rPr sz="1600" dirty="0">
                <a:latin typeface="Arial"/>
                <a:cs typeface="Arial"/>
              </a:rPr>
              <a:t>for a </a:t>
            </a:r>
            <a:r>
              <a:rPr sz="1600" spc="5" dirty="0">
                <a:latin typeface="Arial"/>
                <a:cs typeface="Arial"/>
              </a:rPr>
              <a:t>system in order </a:t>
            </a:r>
            <a:r>
              <a:rPr sz="1600" dirty="0">
                <a:latin typeface="Arial"/>
                <a:cs typeface="Arial"/>
              </a:rPr>
              <a:t>to </a:t>
            </a:r>
            <a:r>
              <a:rPr sz="1600" spc="5" dirty="0">
                <a:latin typeface="Arial"/>
                <a:cs typeface="Arial"/>
              </a:rPr>
              <a:t>solve </a:t>
            </a:r>
            <a:r>
              <a:rPr sz="1600" dirty="0">
                <a:latin typeface="Arial"/>
                <a:cs typeface="Arial"/>
              </a:rPr>
              <a:t>a </a:t>
            </a:r>
            <a:r>
              <a:rPr sz="1600" spc="5" dirty="0">
                <a:latin typeface="Arial"/>
                <a:cs typeface="Arial"/>
              </a:rPr>
              <a:t>given business</a:t>
            </a:r>
            <a:r>
              <a:rPr sz="1600" spc="70" dirty="0">
                <a:latin typeface="Arial"/>
                <a:cs typeface="Arial"/>
              </a:rPr>
              <a:t> </a:t>
            </a:r>
            <a:r>
              <a:rPr sz="1600" spc="5" dirty="0">
                <a:latin typeface="Arial"/>
                <a:cs typeface="Arial"/>
              </a:rPr>
              <a:t>problem.</a:t>
            </a:r>
            <a:endParaRPr sz="1600">
              <a:latin typeface="Arial"/>
              <a:cs typeface="Arial"/>
            </a:endParaRPr>
          </a:p>
        </p:txBody>
      </p:sp>
      <p:sp>
        <p:nvSpPr>
          <p:cNvPr id="10" name="object 10"/>
          <p:cNvSpPr txBox="1"/>
          <p:nvPr/>
        </p:nvSpPr>
        <p:spPr>
          <a:xfrm>
            <a:off x="612394" y="2643124"/>
            <a:ext cx="8004175" cy="2580005"/>
          </a:xfrm>
          <a:prstGeom prst="rect">
            <a:avLst/>
          </a:prstGeom>
        </p:spPr>
        <p:txBody>
          <a:bodyPr vert="horz" wrap="square" lIns="0" tIns="22860" rIns="0" bIns="0" rtlCol="0">
            <a:spAutoFit/>
          </a:bodyPr>
          <a:lstStyle/>
          <a:p>
            <a:pPr marL="332740" marR="10160" indent="-320040" algn="just">
              <a:lnSpc>
                <a:spcPts val="1900"/>
              </a:lnSpc>
              <a:spcBef>
                <a:spcPts val="180"/>
              </a:spcBef>
              <a:buClr>
                <a:srgbClr val="CC8E5F"/>
              </a:buClr>
              <a:buSzPct val="59375"/>
              <a:buFont typeface="Wingdings"/>
              <a:buChar char=""/>
              <a:tabLst>
                <a:tab pos="332740" algn="l"/>
              </a:tabLst>
            </a:pPr>
            <a:r>
              <a:rPr sz="1600" spc="5" dirty="0">
                <a:latin typeface="Arial"/>
                <a:cs typeface="Arial"/>
              </a:rPr>
              <a:t>Other common </a:t>
            </a:r>
            <a:r>
              <a:rPr sz="1600" dirty="0">
                <a:latin typeface="Arial"/>
                <a:cs typeface="Arial"/>
              </a:rPr>
              <a:t>titles for this role </a:t>
            </a:r>
            <a:r>
              <a:rPr sz="1600" spc="5" dirty="0">
                <a:latin typeface="Arial"/>
                <a:cs typeface="Arial"/>
              </a:rPr>
              <a:t>are: Requirements </a:t>
            </a:r>
            <a:r>
              <a:rPr sz="1600" dirty="0">
                <a:latin typeface="Arial"/>
                <a:cs typeface="Arial"/>
              </a:rPr>
              <a:t>Analyst, </a:t>
            </a:r>
            <a:r>
              <a:rPr sz="1600" spc="5" dirty="0">
                <a:latin typeface="Arial"/>
                <a:cs typeface="Arial"/>
              </a:rPr>
              <a:t>Functional Architect,  Business Systems </a:t>
            </a:r>
            <a:r>
              <a:rPr sz="1600" dirty="0">
                <a:latin typeface="Arial"/>
                <a:cs typeface="Arial"/>
              </a:rPr>
              <a:t>Analyst, </a:t>
            </a:r>
            <a:r>
              <a:rPr sz="1600" spc="5" dirty="0">
                <a:latin typeface="Arial"/>
                <a:cs typeface="Arial"/>
              </a:rPr>
              <a:t>Business </a:t>
            </a:r>
            <a:r>
              <a:rPr sz="1600" dirty="0">
                <a:latin typeface="Arial"/>
                <a:cs typeface="Arial"/>
              </a:rPr>
              <a:t>Analyst </a:t>
            </a:r>
            <a:r>
              <a:rPr sz="1600" spc="5" dirty="0">
                <a:latin typeface="Arial"/>
                <a:cs typeface="Arial"/>
              </a:rPr>
              <a:t>(generic term),</a:t>
            </a:r>
            <a:r>
              <a:rPr sz="1600" spc="-10" dirty="0">
                <a:latin typeface="Arial"/>
                <a:cs typeface="Arial"/>
              </a:rPr>
              <a:t> </a:t>
            </a:r>
            <a:r>
              <a:rPr sz="1600" spc="5" dirty="0">
                <a:latin typeface="Arial"/>
                <a:cs typeface="Arial"/>
              </a:rPr>
              <a:t>etc.</a:t>
            </a:r>
            <a:endParaRPr sz="1600">
              <a:latin typeface="Arial"/>
              <a:cs typeface="Arial"/>
            </a:endParaRPr>
          </a:p>
          <a:p>
            <a:pPr>
              <a:lnSpc>
                <a:spcPct val="100000"/>
              </a:lnSpc>
              <a:buClr>
                <a:srgbClr val="CC8E5F"/>
              </a:buClr>
              <a:buFont typeface="Wingdings"/>
              <a:buChar char=""/>
            </a:pPr>
            <a:endParaRPr sz="1800">
              <a:latin typeface="Arial"/>
              <a:cs typeface="Arial"/>
            </a:endParaRPr>
          </a:p>
          <a:p>
            <a:pPr marL="332740" marR="5080" indent="-320040" algn="just">
              <a:lnSpc>
                <a:spcPct val="99100"/>
              </a:lnSpc>
              <a:spcBef>
                <a:spcPts val="1210"/>
              </a:spcBef>
              <a:buClr>
                <a:srgbClr val="CC8E5F"/>
              </a:buClr>
              <a:buSzPct val="59375"/>
              <a:buFont typeface="Wingdings"/>
              <a:buChar char=""/>
              <a:tabLst>
                <a:tab pos="332740" algn="l"/>
              </a:tabLst>
            </a:pPr>
            <a:r>
              <a:rPr sz="1600" i="1" spc="5" dirty="0">
                <a:latin typeface="Arial"/>
                <a:cs typeface="Arial"/>
              </a:rPr>
              <a:t>Requirements analyst </a:t>
            </a:r>
            <a:r>
              <a:rPr sz="1600" dirty="0">
                <a:latin typeface="Arial"/>
                <a:cs typeface="Arial"/>
              </a:rPr>
              <a:t>is a </a:t>
            </a:r>
            <a:r>
              <a:rPr sz="1600" spc="5" dirty="0">
                <a:latin typeface="Arial"/>
                <a:cs typeface="Arial"/>
              </a:rPr>
              <a:t>project role, </a:t>
            </a:r>
            <a:r>
              <a:rPr sz="1600" dirty="0">
                <a:latin typeface="Arial"/>
                <a:cs typeface="Arial"/>
              </a:rPr>
              <a:t>not necessarily a job </a:t>
            </a:r>
            <a:r>
              <a:rPr sz="1600" spc="5" dirty="0">
                <a:latin typeface="Arial"/>
                <a:cs typeface="Arial"/>
              </a:rPr>
              <a:t>title. One </a:t>
            </a:r>
            <a:r>
              <a:rPr sz="1600" dirty="0">
                <a:latin typeface="Arial"/>
                <a:cs typeface="Arial"/>
              </a:rPr>
              <a:t>or </a:t>
            </a:r>
            <a:r>
              <a:rPr sz="1600" spc="5" dirty="0">
                <a:latin typeface="Arial"/>
                <a:cs typeface="Arial"/>
              </a:rPr>
              <a:t>more  dedicated specialists can perform the </a:t>
            </a:r>
            <a:r>
              <a:rPr sz="1600" dirty="0">
                <a:latin typeface="Arial"/>
                <a:cs typeface="Arial"/>
              </a:rPr>
              <a:t>role, or it </a:t>
            </a:r>
            <a:r>
              <a:rPr sz="1600" spc="5" dirty="0">
                <a:latin typeface="Arial"/>
                <a:cs typeface="Arial"/>
              </a:rPr>
              <a:t>may </a:t>
            </a:r>
            <a:r>
              <a:rPr sz="1600" dirty="0">
                <a:latin typeface="Arial"/>
                <a:cs typeface="Arial"/>
              </a:rPr>
              <a:t>be assigned </a:t>
            </a:r>
            <a:r>
              <a:rPr sz="1600" spc="5" dirty="0">
                <a:latin typeface="Arial"/>
                <a:cs typeface="Arial"/>
              </a:rPr>
              <a:t>to any </a:t>
            </a:r>
            <a:r>
              <a:rPr sz="1600" dirty="0">
                <a:latin typeface="Arial"/>
                <a:cs typeface="Arial"/>
              </a:rPr>
              <a:t>of a </a:t>
            </a:r>
            <a:r>
              <a:rPr sz="1600" spc="5" dirty="0">
                <a:latin typeface="Arial"/>
                <a:cs typeface="Arial"/>
              </a:rPr>
              <a:t>number  </a:t>
            </a:r>
            <a:r>
              <a:rPr sz="1600" dirty="0">
                <a:latin typeface="Arial"/>
                <a:cs typeface="Arial"/>
              </a:rPr>
              <a:t>of team </a:t>
            </a:r>
            <a:r>
              <a:rPr sz="1600" spc="5" dirty="0">
                <a:latin typeface="Arial"/>
                <a:cs typeface="Arial"/>
              </a:rPr>
              <a:t>members: </a:t>
            </a:r>
            <a:r>
              <a:rPr sz="1600" dirty="0">
                <a:latin typeface="Arial"/>
                <a:cs typeface="Arial"/>
              </a:rPr>
              <a:t>the </a:t>
            </a:r>
            <a:r>
              <a:rPr sz="1600" spc="5" dirty="0">
                <a:latin typeface="Arial"/>
                <a:cs typeface="Arial"/>
              </a:rPr>
              <a:t>project </a:t>
            </a:r>
            <a:r>
              <a:rPr sz="1600" spc="-10" dirty="0">
                <a:latin typeface="Arial"/>
                <a:cs typeface="Arial"/>
              </a:rPr>
              <a:t>manager, </a:t>
            </a:r>
            <a:r>
              <a:rPr sz="1600" spc="5" dirty="0">
                <a:latin typeface="Arial"/>
                <a:cs typeface="Arial"/>
              </a:rPr>
              <a:t>product </a:t>
            </a:r>
            <a:r>
              <a:rPr sz="1600" spc="-10" dirty="0">
                <a:latin typeface="Arial"/>
                <a:cs typeface="Arial"/>
              </a:rPr>
              <a:t>manager, </a:t>
            </a:r>
            <a:r>
              <a:rPr sz="1600" spc="5" dirty="0">
                <a:latin typeface="Arial"/>
                <a:cs typeface="Arial"/>
              </a:rPr>
              <a:t>developer</a:t>
            </a:r>
            <a:r>
              <a:rPr sz="1600" spc="254" dirty="0">
                <a:latin typeface="Arial"/>
                <a:cs typeface="Arial"/>
              </a:rPr>
              <a:t> </a:t>
            </a:r>
            <a:r>
              <a:rPr sz="1600" spc="5" dirty="0">
                <a:latin typeface="Arial"/>
                <a:cs typeface="Arial"/>
              </a:rPr>
              <a:t>e.t.c</a:t>
            </a:r>
            <a:endParaRPr sz="1600">
              <a:latin typeface="Arial"/>
              <a:cs typeface="Arial"/>
            </a:endParaRPr>
          </a:p>
          <a:p>
            <a:pPr>
              <a:lnSpc>
                <a:spcPct val="100000"/>
              </a:lnSpc>
              <a:buClr>
                <a:srgbClr val="CC8E5F"/>
              </a:buClr>
              <a:buFont typeface="Wingdings"/>
              <a:buChar char=""/>
            </a:pPr>
            <a:endParaRPr sz="1800">
              <a:latin typeface="Arial"/>
              <a:cs typeface="Arial"/>
            </a:endParaRPr>
          </a:p>
          <a:p>
            <a:pPr marL="332740" marR="5080" indent="-320040" algn="just">
              <a:lnSpc>
                <a:spcPts val="1900"/>
              </a:lnSpc>
              <a:spcBef>
                <a:spcPts val="1430"/>
              </a:spcBef>
              <a:buClr>
                <a:srgbClr val="CC8E5F"/>
              </a:buClr>
              <a:buSzPct val="59375"/>
              <a:buFont typeface="Wingdings"/>
              <a:buChar char=""/>
              <a:tabLst>
                <a:tab pos="332740" algn="l"/>
              </a:tabLst>
            </a:pPr>
            <a:r>
              <a:rPr sz="1600" spc="5" dirty="0">
                <a:latin typeface="Arial"/>
                <a:cs typeface="Arial"/>
              </a:rPr>
              <a:t>Nevertheless, </a:t>
            </a:r>
            <a:r>
              <a:rPr sz="1600" dirty="0">
                <a:latin typeface="Arial"/>
                <a:cs typeface="Arial"/>
              </a:rPr>
              <a:t>a </a:t>
            </a:r>
            <a:r>
              <a:rPr sz="1600" spc="5" dirty="0">
                <a:latin typeface="Arial"/>
                <a:cs typeface="Arial"/>
              </a:rPr>
              <a:t>talented analyst can make </a:t>
            </a:r>
            <a:r>
              <a:rPr sz="1600" dirty="0">
                <a:latin typeface="Arial"/>
                <a:cs typeface="Arial"/>
              </a:rPr>
              <a:t>the difference between </a:t>
            </a:r>
            <a:r>
              <a:rPr sz="1600" spc="5" dirty="0">
                <a:latin typeface="Arial"/>
                <a:cs typeface="Arial"/>
              </a:rPr>
              <a:t>project success  </a:t>
            </a:r>
            <a:r>
              <a:rPr sz="1600" dirty="0">
                <a:latin typeface="Arial"/>
                <a:cs typeface="Arial"/>
              </a:rPr>
              <a:t>or</a:t>
            </a:r>
            <a:r>
              <a:rPr sz="1600" spc="35" dirty="0">
                <a:latin typeface="Arial"/>
                <a:cs typeface="Arial"/>
              </a:rPr>
              <a:t> </a:t>
            </a:r>
            <a:r>
              <a:rPr sz="1600" spc="5" dirty="0">
                <a:latin typeface="Arial"/>
                <a:cs typeface="Arial"/>
              </a:rPr>
              <a:t>failure.</a:t>
            </a:r>
            <a:endParaRPr sz="1600">
              <a:latin typeface="Arial"/>
              <a:cs typeface="Aria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1641" y="366268"/>
            <a:ext cx="5242560" cy="695960"/>
          </a:xfrm>
          <a:prstGeom prst="rect">
            <a:avLst/>
          </a:prstGeom>
        </p:spPr>
        <p:txBody>
          <a:bodyPr vert="horz" wrap="square" lIns="0" tIns="12065" rIns="0" bIns="0" rtlCol="0">
            <a:spAutoFit/>
          </a:bodyPr>
          <a:lstStyle/>
          <a:p>
            <a:pPr marL="12700">
              <a:lnSpc>
                <a:spcPct val="100000"/>
              </a:lnSpc>
              <a:spcBef>
                <a:spcPts val="95"/>
              </a:spcBef>
            </a:pPr>
            <a:r>
              <a:rPr spc="-340" dirty="0"/>
              <a:t>Requirements </a:t>
            </a:r>
            <a:r>
              <a:rPr spc="-285" dirty="0"/>
              <a:t>Engineer</a:t>
            </a:r>
            <a:r>
              <a:rPr spc="-1019" dirty="0"/>
              <a:t> </a:t>
            </a:r>
            <a:r>
              <a:rPr dirty="0"/>
              <a:t>/</a:t>
            </a:r>
          </a:p>
        </p:txBody>
      </p:sp>
      <p:sp>
        <p:nvSpPr>
          <p:cNvPr id="3" name="object 3"/>
          <p:cNvSpPr txBox="1"/>
          <p:nvPr/>
        </p:nvSpPr>
        <p:spPr>
          <a:xfrm>
            <a:off x="6311900" y="366268"/>
            <a:ext cx="2361565" cy="695960"/>
          </a:xfrm>
          <a:prstGeom prst="rect">
            <a:avLst/>
          </a:prstGeom>
        </p:spPr>
        <p:txBody>
          <a:bodyPr vert="horz" wrap="square" lIns="0" tIns="12065" rIns="0" bIns="0" rtlCol="0">
            <a:spAutoFit/>
          </a:bodyPr>
          <a:lstStyle/>
          <a:p>
            <a:pPr marL="12700">
              <a:lnSpc>
                <a:spcPct val="100000"/>
              </a:lnSpc>
              <a:spcBef>
                <a:spcPts val="95"/>
              </a:spcBef>
            </a:pPr>
            <a:r>
              <a:rPr sz="4400" spc="-195" dirty="0">
                <a:latin typeface="Arial"/>
                <a:cs typeface="Arial"/>
              </a:rPr>
              <a:t>Analyst</a:t>
            </a:r>
            <a:r>
              <a:rPr sz="4400" spc="-825" dirty="0">
                <a:latin typeface="Arial"/>
                <a:cs typeface="Arial"/>
              </a:rPr>
              <a:t> </a:t>
            </a:r>
            <a:r>
              <a:rPr sz="4400" spc="-20" dirty="0">
                <a:latin typeface="Arial"/>
                <a:cs typeface="Arial"/>
              </a:rPr>
              <a:t>[2]</a:t>
            </a:r>
            <a:endParaRPr sz="4400">
              <a:latin typeface="Arial"/>
              <a:cs typeface="Arial"/>
            </a:endParaRPr>
          </a:p>
        </p:txBody>
      </p:sp>
      <p:sp>
        <p:nvSpPr>
          <p:cNvPr id="4" name="object 4"/>
          <p:cNvSpPr txBox="1"/>
          <p:nvPr/>
        </p:nvSpPr>
        <p:spPr>
          <a:xfrm>
            <a:off x="172465" y="1261871"/>
            <a:ext cx="184150" cy="208279"/>
          </a:xfrm>
          <a:prstGeom prst="rect">
            <a:avLst/>
          </a:prstGeom>
        </p:spPr>
        <p:txBody>
          <a:bodyPr vert="horz" wrap="square" lIns="0" tIns="12700" rIns="0" bIns="0" rtlCol="0">
            <a:spAutoFit/>
          </a:bodyPr>
          <a:lstStyle/>
          <a:p>
            <a:pPr marL="12700">
              <a:lnSpc>
                <a:spcPct val="100000"/>
              </a:lnSpc>
              <a:spcBef>
                <a:spcPts val="100"/>
              </a:spcBef>
            </a:pPr>
            <a:r>
              <a:rPr sz="1200" b="1" spc="-50" dirty="0">
                <a:solidFill>
                  <a:srgbClr val="FFFFFF"/>
                </a:solidFill>
                <a:latin typeface="Arial"/>
                <a:cs typeface="Arial"/>
              </a:rPr>
              <a:t>10</a:t>
            </a:r>
            <a:endParaRPr sz="1200">
              <a:latin typeface="Arial"/>
              <a:cs typeface="Arial"/>
            </a:endParaRPr>
          </a:p>
        </p:txBody>
      </p:sp>
      <p:sp>
        <p:nvSpPr>
          <p:cNvPr id="5" name="object 5"/>
          <p:cNvSpPr/>
          <p:nvPr/>
        </p:nvSpPr>
        <p:spPr>
          <a:xfrm>
            <a:off x="1057655" y="1714500"/>
            <a:ext cx="7104888" cy="450799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993" y="268732"/>
            <a:ext cx="8096250" cy="513080"/>
          </a:xfrm>
          <a:prstGeom prst="rect">
            <a:avLst/>
          </a:prstGeom>
        </p:spPr>
        <p:txBody>
          <a:bodyPr vert="horz" wrap="square" lIns="0" tIns="12065" rIns="0" bIns="0" rtlCol="0">
            <a:spAutoFit/>
          </a:bodyPr>
          <a:lstStyle/>
          <a:p>
            <a:pPr marL="12700">
              <a:lnSpc>
                <a:spcPct val="100000"/>
              </a:lnSpc>
              <a:spcBef>
                <a:spcPts val="95"/>
              </a:spcBef>
            </a:pPr>
            <a:r>
              <a:rPr sz="3200" dirty="0"/>
              <a:t>Tasks of Requirements Engineer </a:t>
            </a:r>
            <a:r>
              <a:rPr sz="3200" spc="5" dirty="0"/>
              <a:t>/Analyst</a:t>
            </a:r>
            <a:r>
              <a:rPr sz="3200" spc="15" dirty="0"/>
              <a:t> </a:t>
            </a:r>
            <a:r>
              <a:rPr sz="3200" dirty="0"/>
              <a:t>[2]</a:t>
            </a:r>
            <a:endParaRPr sz="3200"/>
          </a:p>
        </p:txBody>
      </p:sp>
      <p:sp>
        <p:nvSpPr>
          <p:cNvPr id="3" name="object 3"/>
          <p:cNvSpPr txBox="1"/>
          <p:nvPr/>
        </p:nvSpPr>
        <p:spPr>
          <a:xfrm>
            <a:off x="172465" y="1196231"/>
            <a:ext cx="3112770" cy="605790"/>
          </a:xfrm>
          <a:prstGeom prst="rect">
            <a:avLst/>
          </a:prstGeom>
        </p:spPr>
        <p:txBody>
          <a:bodyPr vert="horz" wrap="square" lIns="0" tIns="78105" rIns="0" bIns="0" rtlCol="0">
            <a:spAutoFit/>
          </a:bodyPr>
          <a:lstStyle/>
          <a:p>
            <a:pPr marL="12700">
              <a:lnSpc>
                <a:spcPct val="100000"/>
              </a:lnSpc>
              <a:spcBef>
                <a:spcPts val="615"/>
              </a:spcBef>
            </a:pPr>
            <a:r>
              <a:rPr sz="1200" b="1" spc="-65" dirty="0">
                <a:solidFill>
                  <a:srgbClr val="FFFFFF"/>
                </a:solidFill>
                <a:latin typeface="Arial"/>
                <a:cs typeface="Arial"/>
              </a:rPr>
              <a:t>11</a:t>
            </a:r>
            <a:endParaRPr sz="1200">
              <a:latin typeface="Arial"/>
              <a:cs typeface="Arial"/>
            </a:endParaRPr>
          </a:p>
          <a:p>
            <a:pPr marL="772160" indent="-321310">
              <a:lnSpc>
                <a:spcPct val="100000"/>
              </a:lnSpc>
              <a:spcBef>
                <a:spcPts val="690"/>
              </a:spcBef>
              <a:buClr>
                <a:srgbClr val="CC8E5F"/>
              </a:buClr>
              <a:buSzPct val="59375"/>
              <a:buFont typeface="Wingdings"/>
              <a:buChar char=""/>
              <a:tabLst>
                <a:tab pos="772160" algn="l"/>
                <a:tab pos="772795" algn="l"/>
              </a:tabLst>
            </a:pPr>
            <a:r>
              <a:rPr sz="1600" b="1" spc="5" dirty="0">
                <a:latin typeface="Arial"/>
                <a:cs typeface="Arial"/>
              </a:rPr>
              <a:t>Define </a:t>
            </a:r>
            <a:r>
              <a:rPr sz="1600" b="1" dirty="0">
                <a:latin typeface="Arial"/>
                <a:cs typeface="Arial"/>
              </a:rPr>
              <a:t>Business</a:t>
            </a:r>
            <a:r>
              <a:rPr sz="1600" b="1" spc="-15" dirty="0">
                <a:latin typeface="Arial"/>
                <a:cs typeface="Arial"/>
              </a:rPr>
              <a:t> </a:t>
            </a:r>
            <a:r>
              <a:rPr sz="1600" b="1" dirty="0">
                <a:latin typeface="Arial"/>
                <a:cs typeface="Arial"/>
              </a:rPr>
              <a:t>Needs.</a:t>
            </a:r>
            <a:endParaRPr sz="1600">
              <a:latin typeface="Arial"/>
              <a:cs typeface="Arial"/>
            </a:endParaRPr>
          </a:p>
        </p:txBody>
      </p:sp>
      <p:sp>
        <p:nvSpPr>
          <p:cNvPr id="4" name="object 4"/>
          <p:cNvSpPr txBox="1"/>
          <p:nvPr/>
        </p:nvSpPr>
        <p:spPr>
          <a:xfrm>
            <a:off x="612394" y="2726181"/>
            <a:ext cx="4093845" cy="513715"/>
          </a:xfrm>
          <a:prstGeom prst="rect">
            <a:avLst/>
          </a:prstGeom>
        </p:spPr>
        <p:txBody>
          <a:bodyPr vert="horz" wrap="square" lIns="0" tIns="12700" rIns="0" bIns="0" rtlCol="0">
            <a:spAutoFit/>
          </a:bodyPr>
          <a:lstStyle/>
          <a:p>
            <a:pPr marL="332740" marR="5080" indent="-320040">
              <a:lnSpc>
                <a:spcPct val="100000"/>
              </a:lnSpc>
              <a:spcBef>
                <a:spcPts val="100"/>
              </a:spcBef>
              <a:buClr>
                <a:srgbClr val="CC8E5F"/>
              </a:buClr>
              <a:buSzPct val="59375"/>
              <a:buFont typeface="Wingdings"/>
              <a:buChar char=""/>
              <a:tabLst>
                <a:tab pos="332105" algn="l"/>
                <a:tab pos="332740" algn="l"/>
              </a:tabLst>
            </a:pPr>
            <a:r>
              <a:rPr sz="1600" b="1" spc="5" dirty="0">
                <a:latin typeface="Arial"/>
                <a:cs typeface="Arial"/>
              </a:rPr>
              <a:t>Identify Project Stakeholders </a:t>
            </a:r>
            <a:r>
              <a:rPr sz="1600" b="1" dirty="0">
                <a:latin typeface="Arial"/>
                <a:cs typeface="Arial"/>
              </a:rPr>
              <a:t>and user  </a:t>
            </a:r>
            <a:r>
              <a:rPr sz="1600" b="1" spc="5" dirty="0">
                <a:latin typeface="Arial"/>
                <a:cs typeface="Arial"/>
              </a:rPr>
              <a:t>classes</a:t>
            </a:r>
            <a:endParaRPr sz="1600">
              <a:latin typeface="Arial"/>
              <a:cs typeface="Arial"/>
            </a:endParaRPr>
          </a:p>
        </p:txBody>
      </p:sp>
      <p:sp>
        <p:nvSpPr>
          <p:cNvPr id="5" name="object 5"/>
          <p:cNvSpPr txBox="1"/>
          <p:nvPr/>
        </p:nvSpPr>
        <p:spPr>
          <a:xfrm>
            <a:off x="612394" y="3916934"/>
            <a:ext cx="2266950" cy="269875"/>
          </a:xfrm>
          <a:prstGeom prst="rect">
            <a:avLst/>
          </a:prstGeom>
        </p:spPr>
        <p:txBody>
          <a:bodyPr vert="horz" wrap="square" lIns="0" tIns="12700" rIns="0" bIns="0" rtlCol="0">
            <a:spAutoFit/>
          </a:bodyPr>
          <a:lstStyle/>
          <a:p>
            <a:pPr marL="332740" indent="-320040">
              <a:lnSpc>
                <a:spcPct val="100000"/>
              </a:lnSpc>
              <a:spcBef>
                <a:spcPts val="100"/>
              </a:spcBef>
              <a:buClr>
                <a:srgbClr val="CC8E5F"/>
              </a:buClr>
              <a:buSzPct val="59375"/>
              <a:buFont typeface="Wingdings"/>
              <a:buChar char=""/>
              <a:tabLst>
                <a:tab pos="332105" algn="l"/>
                <a:tab pos="332740" algn="l"/>
              </a:tabLst>
            </a:pPr>
            <a:r>
              <a:rPr sz="1600" b="1" spc="5" dirty="0">
                <a:latin typeface="Arial"/>
                <a:cs typeface="Arial"/>
              </a:rPr>
              <a:t>Elicit</a:t>
            </a:r>
            <a:r>
              <a:rPr sz="1600" b="1" spc="-35" dirty="0">
                <a:latin typeface="Arial"/>
                <a:cs typeface="Arial"/>
              </a:rPr>
              <a:t> </a:t>
            </a:r>
            <a:r>
              <a:rPr sz="1600" b="1" spc="5" dirty="0">
                <a:latin typeface="Arial"/>
                <a:cs typeface="Arial"/>
              </a:rPr>
              <a:t>Requirements</a:t>
            </a:r>
            <a:endParaRPr sz="1600">
              <a:latin typeface="Arial"/>
              <a:cs typeface="Arial"/>
            </a:endParaRPr>
          </a:p>
        </p:txBody>
      </p:sp>
      <p:sp>
        <p:nvSpPr>
          <p:cNvPr id="6" name="object 6"/>
          <p:cNvSpPr txBox="1"/>
          <p:nvPr/>
        </p:nvSpPr>
        <p:spPr>
          <a:xfrm>
            <a:off x="612394" y="4907788"/>
            <a:ext cx="2546985" cy="269875"/>
          </a:xfrm>
          <a:prstGeom prst="rect">
            <a:avLst/>
          </a:prstGeom>
        </p:spPr>
        <p:txBody>
          <a:bodyPr vert="horz" wrap="square" lIns="0" tIns="12700" rIns="0" bIns="0" rtlCol="0">
            <a:spAutoFit/>
          </a:bodyPr>
          <a:lstStyle/>
          <a:p>
            <a:pPr marL="332740" indent="-320040">
              <a:lnSpc>
                <a:spcPct val="100000"/>
              </a:lnSpc>
              <a:spcBef>
                <a:spcPts val="100"/>
              </a:spcBef>
              <a:buClr>
                <a:srgbClr val="CC8E5F"/>
              </a:buClr>
              <a:buSzPct val="59375"/>
              <a:buFont typeface="Wingdings"/>
              <a:buChar char=""/>
              <a:tabLst>
                <a:tab pos="332105" algn="l"/>
                <a:tab pos="332740" algn="l"/>
              </a:tabLst>
            </a:pPr>
            <a:r>
              <a:rPr sz="1600" b="1" spc="5" dirty="0">
                <a:latin typeface="Arial"/>
                <a:cs typeface="Arial"/>
              </a:rPr>
              <a:t>Analyze</a:t>
            </a:r>
            <a:r>
              <a:rPr sz="1600" b="1" spc="-60" dirty="0">
                <a:latin typeface="Arial"/>
                <a:cs typeface="Arial"/>
              </a:rPr>
              <a:t> </a:t>
            </a:r>
            <a:r>
              <a:rPr sz="1600" b="1" spc="5" dirty="0">
                <a:latin typeface="Arial"/>
                <a:cs typeface="Arial"/>
              </a:rPr>
              <a:t>Requirements</a:t>
            </a:r>
            <a:endParaRPr sz="1600">
              <a:latin typeface="Arial"/>
              <a:cs typeface="Arial"/>
            </a:endParaRPr>
          </a:p>
        </p:txBody>
      </p:sp>
      <p:sp>
        <p:nvSpPr>
          <p:cNvPr id="7" name="object 7"/>
          <p:cNvSpPr txBox="1"/>
          <p:nvPr/>
        </p:nvSpPr>
        <p:spPr>
          <a:xfrm>
            <a:off x="612394" y="5898896"/>
            <a:ext cx="2310765" cy="269875"/>
          </a:xfrm>
          <a:prstGeom prst="rect">
            <a:avLst/>
          </a:prstGeom>
        </p:spPr>
        <p:txBody>
          <a:bodyPr vert="horz" wrap="square" lIns="0" tIns="12700" rIns="0" bIns="0" rtlCol="0">
            <a:spAutoFit/>
          </a:bodyPr>
          <a:lstStyle/>
          <a:p>
            <a:pPr marL="332740" indent="-320040">
              <a:lnSpc>
                <a:spcPct val="100000"/>
              </a:lnSpc>
              <a:spcBef>
                <a:spcPts val="100"/>
              </a:spcBef>
              <a:buClr>
                <a:srgbClr val="CC8E5F"/>
              </a:buClr>
              <a:buSzPct val="59375"/>
              <a:buFont typeface="Wingdings"/>
              <a:buChar char=""/>
              <a:tabLst>
                <a:tab pos="332105" algn="l"/>
                <a:tab pos="332740" algn="l"/>
              </a:tabLst>
            </a:pPr>
            <a:r>
              <a:rPr sz="1600" b="1" dirty="0">
                <a:latin typeface="Arial"/>
                <a:cs typeface="Arial"/>
              </a:rPr>
              <a:t>Write</a:t>
            </a:r>
            <a:r>
              <a:rPr sz="1600" b="1" spc="-35" dirty="0">
                <a:latin typeface="Arial"/>
                <a:cs typeface="Arial"/>
              </a:rPr>
              <a:t> </a:t>
            </a:r>
            <a:r>
              <a:rPr sz="1600" b="1" spc="5" dirty="0">
                <a:latin typeface="Arial"/>
                <a:cs typeface="Arial"/>
              </a:rPr>
              <a:t>Specifications</a:t>
            </a:r>
            <a:endParaRPr sz="1600">
              <a:latin typeface="Arial"/>
              <a:cs typeface="Arial"/>
            </a:endParaRPr>
          </a:p>
        </p:txBody>
      </p:sp>
      <p:grpSp>
        <p:nvGrpSpPr>
          <p:cNvPr id="8" name="object 8"/>
          <p:cNvGrpSpPr/>
          <p:nvPr/>
        </p:nvGrpSpPr>
        <p:grpSpPr>
          <a:xfrm>
            <a:off x="3505200" y="1550669"/>
            <a:ext cx="4704080" cy="4773930"/>
            <a:chOff x="3505200" y="1550669"/>
            <a:chExt cx="4704080" cy="4773930"/>
          </a:xfrm>
        </p:grpSpPr>
        <p:sp>
          <p:nvSpPr>
            <p:cNvPr id="9" name="object 9"/>
            <p:cNvSpPr/>
            <p:nvPr/>
          </p:nvSpPr>
          <p:spPr>
            <a:xfrm>
              <a:off x="3505200" y="1550669"/>
              <a:ext cx="1600200" cy="1040129"/>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5029200" y="2426208"/>
              <a:ext cx="2438400" cy="1495806"/>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4402836" y="3962399"/>
              <a:ext cx="3806190" cy="2362200"/>
            </a:xfrm>
            <a:prstGeom prst="rect">
              <a:avLst/>
            </a:prstGeom>
            <a:blipFill>
              <a:blip r:embed="rId4" cstate="print"/>
              <a:stretch>
                <a:fillRect/>
              </a:stretch>
            </a:blipFill>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Theme2</Template>
  <TotalTime>91</TotalTime>
  <Words>1611</Words>
  <Application>Microsoft Office PowerPoint</Application>
  <PresentationFormat>On-screen Show (4:3)</PresentationFormat>
  <Paragraphs>327</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Times New Roman</vt:lpstr>
      <vt:lpstr>Wingdings</vt:lpstr>
      <vt:lpstr>Office Theme</vt:lpstr>
      <vt:lpstr>SOFTWARE REQUIREMENTS  ENGINEERING</vt:lpstr>
      <vt:lpstr>Presentation Outline</vt:lpstr>
      <vt:lpstr>TheSoftware Team</vt:lpstr>
      <vt:lpstr>TheSoftware Team</vt:lpstr>
      <vt:lpstr>Team Members Have Different Skills</vt:lpstr>
      <vt:lpstr>Requisite Team Skills for Effective  Requirements Management</vt:lpstr>
      <vt:lpstr>Requirements Engineer /</vt:lpstr>
      <vt:lpstr>Requirements Engineer /</vt:lpstr>
      <vt:lpstr>Tasks of Requirements Engineer /Analyst [2]</vt:lpstr>
      <vt:lpstr>Tasks of Requirements Engineer /Analyst [2]</vt:lpstr>
      <vt:lpstr>Problem Analysis [1]</vt:lpstr>
      <vt:lpstr>Problem Analysis [1]</vt:lpstr>
      <vt:lpstr>Steps of Problem Analysis [1]</vt:lpstr>
      <vt:lpstr>Gain Agreement on the problem definition 16[1]</vt:lpstr>
      <vt:lpstr>The problem Statement</vt:lpstr>
      <vt:lpstr>Step 2: Understand the Root Causes</vt:lpstr>
      <vt:lpstr>Step 2: Understand the Root Causes</vt:lpstr>
      <vt:lpstr>Example</vt:lpstr>
      <vt:lpstr>Example -2</vt:lpstr>
      <vt:lpstr>Step 2: Understand the Root Causes</vt:lpstr>
      <vt:lpstr>Addressing the Root Cause</vt:lpstr>
      <vt:lpstr>Addressing the Root Cause</vt:lpstr>
      <vt:lpstr>Addressing the Root Cause</vt:lpstr>
      <vt:lpstr>Addressing the Root Cause</vt:lpstr>
      <vt:lpstr>Step 3: Identify the Stakeholders and  the Users</vt:lpstr>
      <vt:lpstr>Step 3: Identify the Stakeholders and  the Users</vt:lpstr>
      <vt:lpstr>Step 4: Define the Solution System  Boundary</vt:lpstr>
      <vt:lpstr>Step 4: Define the Solution System  Boundary</vt:lpstr>
      <vt:lpstr>Step 4: Define the Solution  System Boundary</vt:lpstr>
      <vt:lpstr>Step 4: Define the Solution System  Boundary</vt:lpstr>
      <vt:lpstr>Step 5: Identify the Constraints  to Be Imposed on the Solution</vt:lpstr>
      <vt:lpstr>Step 5: Identify the Constraints  to Be Imposed on the Solution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REQUIREMENTS ENGINEERING</dc:title>
  <dc:creator>alijaved</dc:creator>
  <cp:lastModifiedBy>Microsoft account</cp:lastModifiedBy>
  <cp:revision>8</cp:revision>
  <dcterms:created xsi:type="dcterms:W3CDTF">2021-08-29T12:04:32Z</dcterms:created>
  <dcterms:modified xsi:type="dcterms:W3CDTF">2021-09-16T05:48:50Z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2018-10-02T00:00:00Z</vt:filetime>
  </property>
  <property fmtid="{D5CDD505-2E9C-101B-9397-08002B2CF9AE}" pid="3" name="Creator">
    <vt:lpwstr>Microsoft® PowerPoint® 2016</vt:lpwstr>
  </property>
  <property fmtid="{D5CDD505-2E9C-101B-9397-08002B2CF9AE}" pid="4" name="LastSaved">
    <vt:filetime>2021-08-29T00:00:00Z</vt:filetime>
  </property>
</Properties>
</file>