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0"/>
  </p:notesMasterIdLst>
  <p:sldIdLst>
    <p:sldId id="291" r:id="rId2"/>
    <p:sldId id="342" r:id="rId3"/>
    <p:sldId id="362" r:id="rId4"/>
    <p:sldId id="363" r:id="rId5"/>
    <p:sldId id="364" r:id="rId6"/>
    <p:sldId id="365" r:id="rId7"/>
    <p:sldId id="366" r:id="rId8"/>
    <p:sldId id="367" r:id="rId9"/>
    <p:sldId id="368" r:id="rId10"/>
    <p:sldId id="369" r:id="rId11"/>
    <p:sldId id="370" r:id="rId12"/>
    <p:sldId id="371" r:id="rId13"/>
    <p:sldId id="372" r:id="rId14"/>
    <p:sldId id="374" r:id="rId15"/>
    <p:sldId id="373" r:id="rId16"/>
    <p:sldId id="375" r:id="rId17"/>
    <p:sldId id="376" r:id="rId18"/>
    <p:sldId id="377" r:id="rId19"/>
    <p:sldId id="409" r:id="rId20"/>
    <p:sldId id="410" r:id="rId21"/>
    <p:sldId id="411" r:id="rId22"/>
    <p:sldId id="378" r:id="rId23"/>
    <p:sldId id="380" r:id="rId24"/>
    <p:sldId id="379" r:id="rId25"/>
    <p:sldId id="381" r:id="rId26"/>
    <p:sldId id="382" r:id="rId27"/>
    <p:sldId id="383" r:id="rId28"/>
    <p:sldId id="384" r:id="rId29"/>
    <p:sldId id="385" r:id="rId30"/>
    <p:sldId id="386" r:id="rId31"/>
    <p:sldId id="387" r:id="rId32"/>
    <p:sldId id="388" r:id="rId33"/>
    <p:sldId id="389" r:id="rId34"/>
    <p:sldId id="390" r:id="rId35"/>
    <p:sldId id="391" r:id="rId36"/>
    <p:sldId id="412" r:id="rId37"/>
    <p:sldId id="413" r:id="rId38"/>
    <p:sldId id="414" r:id="rId39"/>
    <p:sldId id="392" r:id="rId40"/>
    <p:sldId id="393" r:id="rId41"/>
    <p:sldId id="394" r:id="rId42"/>
    <p:sldId id="395" r:id="rId43"/>
    <p:sldId id="415" r:id="rId44"/>
    <p:sldId id="396" r:id="rId45"/>
    <p:sldId id="397" r:id="rId46"/>
    <p:sldId id="398" r:id="rId47"/>
    <p:sldId id="399" r:id="rId48"/>
    <p:sldId id="400" r:id="rId49"/>
    <p:sldId id="401" r:id="rId50"/>
    <p:sldId id="402" r:id="rId51"/>
    <p:sldId id="403" r:id="rId52"/>
    <p:sldId id="404" r:id="rId53"/>
    <p:sldId id="405" r:id="rId54"/>
    <p:sldId id="406" r:id="rId55"/>
    <p:sldId id="408" r:id="rId56"/>
    <p:sldId id="407" r:id="rId57"/>
    <p:sldId id="361" r:id="rId58"/>
    <p:sldId id="322" r:id="rId5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6C87CAD-D9D6-445F-9AEE-E04F99F95843}" type="datetimeFigureOut">
              <a:rPr lang="en-US" smtClean="0"/>
              <a:t>10/26/2021</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EFC001F-B727-4022-A834-B5F57029C1A6}" type="slidenum">
              <a:rPr lang="en-US" smtClean="0"/>
              <a:t>‹#›</a:t>
            </a:fld>
            <a:endParaRPr lang="en-US"/>
          </a:p>
        </p:txBody>
      </p:sp>
    </p:spTree>
    <p:extLst>
      <p:ext uri="{BB962C8B-B14F-4D97-AF65-F5344CB8AC3E}">
        <p14:creationId xmlns:p14="http://schemas.microsoft.com/office/powerpoint/2010/main" val="3743210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970905"/>
          </a:xfrm>
          <a:custGeom>
            <a:avLst/>
            <a:gdLst/>
            <a:ahLst/>
            <a:cxnLst/>
            <a:rect l="l" t="t" r="r" b="b"/>
            <a:pathLst>
              <a:path w="9144000" h="5970905">
                <a:moveTo>
                  <a:pt x="9144000" y="0"/>
                </a:moveTo>
                <a:lnTo>
                  <a:pt x="0" y="0"/>
                </a:lnTo>
                <a:lnTo>
                  <a:pt x="0" y="5970524"/>
                </a:lnTo>
                <a:lnTo>
                  <a:pt x="9144000" y="5970524"/>
                </a:lnTo>
                <a:lnTo>
                  <a:pt x="9144000" y="0"/>
                </a:lnTo>
                <a:close/>
              </a:path>
            </a:pathLst>
          </a:custGeom>
          <a:solidFill>
            <a:srgbClr val="15171A"/>
          </a:solidFill>
        </p:spPr>
        <p:txBody>
          <a:bodyPr wrap="square" lIns="0" tIns="0" rIns="0" bIns="0" rtlCol="0"/>
          <a:lstStyle/>
          <a:p>
            <a:endParaRPr/>
          </a:p>
        </p:txBody>
      </p:sp>
      <p:sp>
        <p:nvSpPr>
          <p:cNvPr id="17" name="bg object 17"/>
          <p:cNvSpPr/>
          <p:nvPr/>
        </p:nvSpPr>
        <p:spPr>
          <a:xfrm>
            <a:off x="0" y="6053326"/>
            <a:ext cx="2240280" cy="714375"/>
          </a:xfrm>
          <a:custGeom>
            <a:avLst/>
            <a:gdLst/>
            <a:ahLst/>
            <a:cxnLst/>
            <a:rect l="l" t="t" r="r" b="b"/>
            <a:pathLst>
              <a:path w="2240280" h="714375">
                <a:moveTo>
                  <a:pt x="2239899" y="0"/>
                </a:moveTo>
                <a:lnTo>
                  <a:pt x="0" y="0"/>
                </a:lnTo>
                <a:lnTo>
                  <a:pt x="0" y="714247"/>
                </a:lnTo>
                <a:lnTo>
                  <a:pt x="2239899" y="714247"/>
                </a:lnTo>
                <a:lnTo>
                  <a:pt x="2239899" y="0"/>
                </a:lnTo>
                <a:close/>
              </a:path>
            </a:pathLst>
          </a:custGeom>
          <a:solidFill>
            <a:srgbClr val="CC8A5F"/>
          </a:solidFill>
        </p:spPr>
        <p:txBody>
          <a:bodyPr wrap="square" lIns="0" tIns="0" rIns="0" bIns="0" rtlCol="0"/>
          <a:lstStyle/>
          <a:p>
            <a:endParaRPr/>
          </a:p>
        </p:txBody>
      </p:sp>
      <p:sp>
        <p:nvSpPr>
          <p:cNvPr id="18" name="bg object 18"/>
          <p:cNvSpPr/>
          <p:nvPr/>
        </p:nvSpPr>
        <p:spPr>
          <a:xfrm>
            <a:off x="2359151" y="6044184"/>
            <a:ext cx="6784975" cy="713105"/>
          </a:xfrm>
          <a:custGeom>
            <a:avLst/>
            <a:gdLst/>
            <a:ahLst/>
            <a:cxnLst/>
            <a:rect l="l" t="t" r="r" b="b"/>
            <a:pathLst>
              <a:path w="6784975" h="713104">
                <a:moveTo>
                  <a:pt x="6784721" y="0"/>
                </a:moveTo>
                <a:lnTo>
                  <a:pt x="0" y="0"/>
                </a:lnTo>
                <a:lnTo>
                  <a:pt x="0" y="712723"/>
                </a:lnTo>
                <a:lnTo>
                  <a:pt x="6784721" y="712723"/>
                </a:lnTo>
                <a:lnTo>
                  <a:pt x="6784721" y="0"/>
                </a:lnTo>
                <a:close/>
              </a:path>
            </a:pathLst>
          </a:custGeom>
          <a:solidFill>
            <a:srgbClr val="7A93AC"/>
          </a:solidFill>
        </p:spPr>
        <p:txBody>
          <a:bodyPr wrap="square" lIns="0" tIns="0" rIns="0" bIns="0" rtlCol="0"/>
          <a:lstStyle/>
          <a:p>
            <a:endParaRPr/>
          </a:p>
        </p:txBody>
      </p:sp>
      <p:sp>
        <p:nvSpPr>
          <p:cNvPr id="2" name="Holder 2"/>
          <p:cNvSpPr>
            <a:spLocks noGrp="1"/>
          </p:cNvSpPr>
          <p:nvPr>
            <p:ph type="ctrTitle"/>
          </p:nvPr>
        </p:nvSpPr>
        <p:spPr>
          <a:xfrm>
            <a:off x="1885950" y="1770329"/>
            <a:ext cx="5372100" cy="1245235"/>
          </a:xfrm>
          <a:prstGeom prst="rect">
            <a:avLst/>
          </a:prstGeom>
        </p:spPr>
        <p:txBody>
          <a:bodyPr wrap="square" lIns="0" tIns="0" rIns="0" bIns="0">
            <a:spAutoFit/>
          </a:bodyPr>
          <a:lstStyle>
            <a:lvl1pPr>
              <a:defRPr sz="4000" b="1" i="0">
                <a:solidFill>
                  <a:srgbClr val="FF9600"/>
                </a:solidFill>
                <a:latin typeface="Trebuchet MS"/>
                <a:cs typeface="Trebuchet MS"/>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242647" y="390009"/>
            <a:ext cx="8679898" cy="623248"/>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6659859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280160"/>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solidFill>
            <a:srgbClr val="DD7D46"/>
          </a:solidFill>
        </p:spPr>
        <p:txBody>
          <a:bodyPr wrap="square" lIns="0" tIns="0" rIns="0" bIns="0" rtlCol="0"/>
          <a:lstStyle/>
          <a:p>
            <a:endParaRPr/>
          </a:p>
        </p:txBody>
      </p:sp>
      <p:sp>
        <p:nvSpPr>
          <p:cNvPr id="17" name="bg object 17"/>
          <p:cNvSpPr/>
          <p:nvPr/>
        </p:nvSpPr>
        <p:spPr>
          <a:xfrm>
            <a:off x="591312" y="1280160"/>
            <a:ext cx="8552815" cy="228600"/>
          </a:xfrm>
          <a:custGeom>
            <a:avLst/>
            <a:gdLst/>
            <a:ahLst/>
            <a:cxnLst/>
            <a:rect l="l" t="t" r="r" b="b"/>
            <a:pathLst>
              <a:path w="8552815" h="228600">
                <a:moveTo>
                  <a:pt x="8552688" y="0"/>
                </a:moveTo>
                <a:lnTo>
                  <a:pt x="0" y="0"/>
                </a:lnTo>
                <a:lnTo>
                  <a:pt x="0" y="228600"/>
                </a:lnTo>
                <a:lnTo>
                  <a:pt x="8552688" y="228600"/>
                </a:lnTo>
                <a:lnTo>
                  <a:pt x="8552688" y="0"/>
                </a:lnTo>
                <a:close/>
              </a:path>
            </a:pathLst>
          </a:custGeom>
          <a:solidFill>
            <a:srgbClr val="92B6D2"/>
          </a:solidFill>
        </p:spPr>
        <p:txBody>
          <a:bodyPr wrap="square" lIns="0" tIns="0" rIns="0" bIns="0" rtlCol="0"/>
          <a:lstStyle/>
          <a:p>
            <a:endParaRPr/>
          </a:p>
        </p:txBody>
      </p:sp>
      <p:sp>
        <p:nvSpPr>
          <p:cNvPr id="2" name="Holder 2"/>
          <p:cNvSpPr>
            <a:spLocks noGrp="1"/>
          </p:cNvSpPr>
          <p:nvPr>
            <p:ph type="title"/>
          </p:nvPr>
        </p:nvSpPr>
        <p:spPr>
          <a:xfrm>
            <a:off x="603859" y="499313"/>
            <a:ext cx="7936280" cy="574675"/>
          </a:xfrm>
          <a:prstGeom prst="rect">
            <a:avLst/>
          </a:prstGeom>
        </p:spPr>
        <p:txBody>
          <a:bodyPr wrap="square" lIns="0" tIns="0" rIns="0" bIns="0">
            <a:spAutoFit/>
          </a:bodyPr>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12571" y="1662760"/>
            <a:ext cx="7918856" cy="243459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48496" y="4572000"/>
            <a:ext cx="5847008" cy="253916"/>
          </a:xfrm>
          <a:prstGeom prst="rect">
            <a:avLst/>
          </a:prstGeom>
        </p:spPr>
        <p:txBody>
          <a:bodyPr wrap="square">
            <a:spAutoFit/>
          </a:bodyPr>
          <a:lstStyle/>
          <a:p>
            <a:pPr algn="ctr"/>
            <a:r>
              <a:rPr lang="en-US" sz="1050" dirty="0"/>
              <a:t>Fast-National University of computer &amp; Emerging Sciences</a:t>
            </a:r>
          </a:p>
        </p:txBody>
      </p:sp>
      <p:sp>
        <p:nvSpPr>
          <p:cNvPr id="7" name="Rectangle 6"/>
          <p:cNvSpPr/>
          <p:nvPr/>
        </p:nvSpPr>
        <p:spPr>
          <a:xfrm>
            <a:off x="1381932" y="2916465"/>
            <a:ext cx="6476728" cy="461665"/>
          </a:xfrm>
          <a:prstGeom prst="rect">
            <a:avLst/>
          </a:prstGeom>
        </p:spPr>
        <p:txBody>
          <a:bodyPr wrap="square">
            <a:spAutoFit/>
          </a:bodyPr>
          <a:lstStyle/>
          <a:p>
            <a:pPr algn="ctr"/>
            <a:r>
              <a:rPr lang="en-US" sz="2400" b="1" dirty="0"/>
              <a:t>Requirement Engineering</a:t>
            </a:r>
          </a:p>
        </p:txBody>
      </p:sp>
      <p:sp>
        <p:nvSpPr>
          <p:cNvPr id="4" name="Rectangle 3"/>
          <p:cNvSpPr/>
          <p:nvPr/>
        </p:nvSpPr>
        <p:spPr>
          <a:xfrm>
            <a:off x="381000" y="1899427"/>
            <a:ext cx="8382000" cy="954107"/>
          </a:xfrm>
          <a:prstGeom prst="rect">
            <a:avLst/>
          </a:prstGeom>
        </p:spPr>
        <p:txBody>
          <a:bodyPr wrap="square">
            <a:spAutoFit/>
          </a:bodyPr>
          <a:lstStyle/>
          <a:p>
            <a:pPr algn="ctr"/>
            <a:r>
              <a:rPr lang="en-US" sz="2800" b="1" dirty="0">
                <a:latin typeface="+mj-lt"/>
              </a:rPr>
              <a:t>Lecture 6 – </a:t>
            </a:r>
            <a:r>
              <a:rPr lang="en-US" sz="2800" b="1" i="0" u="none" strike="noStrike" baseline="0" dirty="0">
                <a:latin typeface="+mj-lt"/>
              </a:rPr>
              <a:t>Model-Based Requirements</a:t>
            </a:r>
          </a:p>
          <a:p>
            <a:pPr algn="ctr"/>
            <a:r>
              <a:rPr lang="en-US" sz="2800" b="1" i="0" u="none" strike="noStrike" baseline="0" dirty="0">
                <a:latin typeface="+mj-lt"/>
              </a:rPr>
              <a:t>Documentation</a:t>
            </a:r>
            <a:endParaRPr lang="en-US" sz="2800" b="1" dirty="0">
              <a:latin typeface="+mj-lt"/>
            </a:endParaRPr>
          </a:p>
        </p:txBody>
      </p:sp>
      <p:sp>
        <p:nvSpPr>
          <p:cNvPr id="2" name="Rectangle 1"/>
          <p:cNvSpPr/>
          <p:nvPr/>
        </p:nvSpPr>
        <p:spPr>
          <a:xfrm>
            <a:off x="0" y="478432"/>
            <a:ext cx="9144000" cy="106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F4B8E85C-419C-4920-828A-43FF8A7F7916}"/>
              </a:ext>
            </a:extLst>
          </p:cNvPr>
          <p:cNvSpPr/>
          <p:nvPr/>
        </p:nvSpPr>
        <p:spPr>
          <a:xfrm>
            <a:off x="1648496" y="3429000"/>
            <a:ext cx="5847008" cy="253916"/>
          </a:xfrm>
          <a:prstGeom prst="rect">
            <a:avLst/>
          </a:prstGeom>
        </p:spPr>
        <p:txBody>
          <a:bodyPr wrap="square">
            <a:spAutoFit/>
          </a:bodyPr>
          <a:lstStyle/>
          <a:p>
            <a:pPr algn="ctr"/>
            <a:r>
              <a:rPr lang="en-US" sz="1050" b="0" i="0" dirty="0">
                <a:solidFill>
                  <a:srgbClr val="222222"/>
                </a:solidFill>
                <a:effectLst/>
                <a:latin typeface="Arial" panose="020B0604020202020204" pitchFamily="34" charset="0"/>
              </a:rPr>
              <a:t>Book Pohl, Klaus. </a:t>
            </a:r>
            <a:r>
              <a:rPr lang="en-US" sz="1050" b="0" i="1" dirty="0">
                <a:solidFill>
                  <a:srgbClr val="222222"/>
                </a:solidFill>
                <a:effectLst/>
                <a:latin typeface="Arial" panose="020B0604020202020204" pitchFamily="34" charset="0"/>
              </a:rPr>
              <a:t>Requirements engineering: fundamentals, principles, and techniques</a:t>
            </a:r>
            <a:r>
              <a:rPr lang="en-US" sz="1050" b="0" i="0" dirty="0">
                <a:solidFill>
                  <a:srgbClr val="222222"/>
                </a:solidFill>
                <a:effectLst/>
                <a:latin typeface="Arial" panose="020B0604020202020204" pitchFamily="34" charset="0"/>
              </a:rPr>
              <a:t>.</a:t>
            </a:r>
            <a:endParaRPr lang="en-US" sz="1050" dirty="0"/>
          </a:p>
        </p:txBody>
      </p:sp>
    </p:spTree>
    <p:extLst>
      <p:ext uri="{BB962C8B-B14F-4D97-AF65-F5344CB8AC3E}">
        <p14:creationId xmlns:p14="http://schemas.microsoft.com/office/powerpoint/2010/main" val="3777874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751647B5-FDDF-49B0-9B37-5821A15B7D48}"/>
              </a:ext>
            </a:extLst>
          </p:cNvPr>
          <p:cNvSpPr txBox="1"/>
          <p:nvPr/>
        </p:nvSpPr>
        <p:spPr>
          <a:xfrm>
            <a:off x="318809" y="1676400"/>
            <a:ext cx="8506381" cy="3539430"/>
          </a:xfrm>
          <a:prstGeom prst="rect">
            <a:avLst/>
          </a:prstGeom>
          <a:noFill/>
        </p:spPr>
        <p:txBody>
          <a:bodyPr wrap="square">
            <a:spAutoFit/>
          </a:bodyPr>
          <a:lstStyle/>
          <a:p>
            <a:pPr algn="just"/>
            <a:r>
              <a:rPr lang="en-US" sz="2400" b="1" i="0" u="none" strike="noStrike" baseline="0" dirty="0">
                <a:solidFill>
                  <a:srgbClr val="FF0000"/>
                </a:solidFill>
                <a:latin typeface="+mj-lt"/>
              </a:rPr>
              <a:t>Combined Use of Models and Natural Language</a:t>
            </a:r>
          </a:p>
          <a:p>
            <a:pPr marL="342900" indent="-342900" algn="just">
              <a:buFont typeface="Arial" panose="020B0604020202020204" pitchFamily="34" charset="0"/>
              <a:buChar char="•"/>
            </a:pPr>
            <a:endParaRPr lang="en-US" sz="2000" b="1" dirty="0">
              <a:solidFill>
                <a:srgbClr val="FF0000"/>
              </a:solidFill>
              <a:latin typeface="+mj-lt"/>
            </a:endParaRPr>
          </a:p>
          <a:p>
            <a:pPr marL="342900" indent="-342900" algn="just">
              <a:buFont typeface="Arial" panose="020B0604020202020204" pitchFamily="34" charset="0"/>
              <a:buChar char="•"/>
            </a:pPr>
            <a:r>
              <a:rPr lang="en-US" sz="2000" b="0" i="0" u="none" strike="noStrike" baseline="0" dirty="0">
                <a:latin typeface="+mj-lt"/>
              </a:rPr>
              <a:t>Using both natural language and requirements models in combination allows the advantages of both documentation techniques to be exploited while minimizing their disadvantages. </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For example, natural language requirements can be summarized and their interrelations depicted using models. </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On the other hand, natural language can help enrich requirements models and modeling elements with additional information.</a:t>
            </a:r>
            <a:endParaRPr lang="en-US" sz="2000" b="0" i="1" u="none" strike="noStrike" baseline="0" dirty="0">
              <a:solidFill>
                <a:srgbClr val="FF0000"/>
              </a:solidFill>
              <a:latin typeface="+mj-lt"/>
            </a:endParaRPr>
          </a:p>
        </p:txBody>
      </p:sp>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10</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29018"/>
          </a:xfrm>
          <a:prstGeom prst="rect">
            <a:avLst/>
          </a:prstGeom>
        </p:spPr>
        <p:txBody>
          <a:bodyPr vert="horz" wrap="square" lIns="0" tIns="13335" rIns="0" bIns="0" rtlCol="0">
            <a:spAutoFit/>
          </a:bodyPr>
          <a:lstStyle/>
          <a:p>
            <a:pPr marL="12700" algn="just">
              <a:lnSpc>
                <a:spcPct val="100000"/>
              </a:lnSpc>
              <a:spcBef>
                <a:spcPts val="105"/>
              </a:spcBef>
            </a:pPr>
            <a:r>
              <a:rPr lang="en-US" sz="4000" i="0" u="none" strike="noStrike" baseline="0" dirty="0">
                <a:latin typeface="Times New Roman" panose="02020603050405020304" pitchFamily="18" charset="0"/>
                <a:ea typeface="Tahoma" panose="020B0604030504040204" pitchFamily="34" charset="0"/>
                <a:cs typeface="Times New Roman" panose="02020603050405020304" pitchFamily="18" charset="0"/>
              </a:rPr>
              <a:t>Properties of Models</a:t>
            </a:r>
            <a:endParaRPr lang="en-US" sz="1777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271322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751647B5-FDDF-49B0-9B37-5821A15B7D48}"/>
              </a:ext>
            </a:extLst>
          </p:cNvPr>
          <p:cNvSpPr txBox="1"/>
          <p:nvPr/>
        </p:nvSpPr>
        <p:spPr>
          <a:xfrm>
            <a:off x="318809" y="1476792"/>
            <a:ext cx="8506381" cy="5078313"/>
          </a:xfrm>
          <a:prstGeom prst="rect">
            <a:avLst/>
          </a:prstGeom>
          <a:noFill/>
        </p:spPr>
        <p:txBody>
          <a:bodyPr wrap="square">
            <a:spAutoFit/>
          </a:bodyPr>
          <a:lstStyle/>
          <a:p>
            <a:pPr marL="342900" indent="-342900" algn="just">
              <a:buFont typeface="Arial" panose="020B0604020202020204" pitchFamily="34" charset="0"/>
              <a:buChar char="•"/>
            </a:pPr>
            <a:r>
              <a:rPr lang="en-US" b="0" i="0" u="none" strike="noStrike" baseline="0" dirty="0">
                <a:latin typeface="+mj-lt"/>
              </a:rPr>
              <a:t>The positive impact on requirements engineering—if goals are modeled—and on the quality and comprehensiveness of the requirements is very high. </a:t>
            </a:r>
          </a:p>
          <a:p>
            <a:pPr marL="342900" indent="-342900" algn="just">
              <a:buFont typeface="Arial" panose="020B0604020202020204" pitchFamily="34" charset="0"/>
              <a:buChar char="•"/>
            </a:pPr>
            <a:endParaRPr lang="en-US" dirty="0">
              <a:latin typeface="+mj-lt"/>
            </a:endParaRPr>
          </a:p>
          <a:p>
            <a:pPr marL="342900" indent="-342900" algn="just">
              <a:buFont typeface="Arial" panose="020B0604020202020204" pitchFamily="34" charset="0"/>
              <a:buChar char="•"/>
            </a:pPr>
            <a:r>
              <a:rPr lang="en-US" b="0" i="0" u="none" strike="noStrike" baseline="0" dirty="0">
                <a:latin typeface="+mj-lt"/>
              </a:rPr>
              <a:t>Goals are a stakeholder’s (e.g., a person’s or an organization’s) description of a characteristic property of the system to be developed or the development project.</a:t>
            </a:r>
          </a:p>
          <a:p>
            <a:pPr algn="just"/>
            <a:endParaRPr lang="en-US" dirty="0">
              <a:solidFill>
                <a:srgbClr val="FF0000"/>
              </a:solidFill>
              <a:latin typeface="+mj-lt"/>
            </a:endParaRPr>
          </a:p>
          <a:p>
            <a:pPr algn="just"/>
            <a:r>
              <a:rPr lang="en-US" b="1" i="1" u="none" strike="noStrike" baseline="0" dirty="0">
                <a:solidFill>
                  <a:srgbClr val="FF0000"/>
                </a:solidFill>
                <a:latin typeface="+mj-lt"/>
              </a:rPr>
              <a:t>Natural-language-based and model-based documentation</a:t>
            </a:r>
          </a:p>
          <a:p>
            <a:pPr algn="just"/>
            <a:endParaRPr lang="en-US" b="1" i="1" dirty="0">
              <a:solidFill>
                <a:srgbClr val="FF0000"/>
              </a:solidFill>
              <a:latin typeface="+mj-lt"/>
            </a:endParaRPr>
          </a:p>
          <a:p>
            <a:pPr marL="342900" indent="-342900" algn="just">
              <a:buFont typeface="Arial" panose="020B0604020202020204" pitchFamily="34" charset="0"/>
              <a:buChar char="•"/>
            </a:pPr>
            <a:r>
              <a:rPr lang="en-US" b="0" i="0" u="none" strike="noStrike" baseline="0" dirty="0">
                <a:latin typeface="+mj-lt"/>
              </a:rPr>
              <a:t>Goals are very well suited to refine the vision of the system. Refining a goal is known as goal decomposition. Goals can be documented using natural language (e.g., by means of predesigned templates) or using goal models. </a:t>
            </a:r>
          </a:p>
          <a:p>
            <a:pPr marL="342900" indent="-342900" algn="just">
              <a:buFont typeface="Arial" panose="020B0604020202020204" pitchFamily="34" charset="0"/>
              <a:buChar char="•"/>
            </a:pPr>
            <a:endParaRPr lang="en-US" dirty="0">
              <a:latin typeface="+mj-lt"/>
            </a:endParaRPr>
          </a:p>
          <a:p>
            <a:pPr marL="342900" indent="-342900" algn="just">
              <a:buFont typeface="Arial" panose="020B0604020202020204" pitchFamily="34" charset="0"/>
              <a:buChar char="•"/>
            </a:pPr>
            <a:r>
              <a:rPr lang="en-US" b="0" i="0" u="none" strike="noStrike" baseline="0" dirty="0">
                <a:latin typeface="+mj-lt"/>
              </a:rPr>
              <a:t>A widely known and very common goal modeling technique is the use of AND/OR trees. By means of AND/OR trees, hierarchical decompositions can be documented.</a:t>
            </a:r>
          </a:p>
          <a:p>
            <a:pPr marL="342900" indent="-342900" algn="just">
              <a:buFont typeface="Arial" panose="020B0604020202020204" pitchFamily="34" charset="0"/>
              <a:buChar char="•"/>
            </a:pPr>
            <a:endParaRPr lang="en-US" b="0" i="0" u="none" strike="noStrike" baseline="0" dirty="0">
              <a:latin typeface="+mj-lt"/>
            </a:endParaRPr>
          </a:p>
          <a:p>
            <a:pPr marL="342900" indent="-342900" algn="just">
              <a:buFont typeface="Arial" panose="020B0604020202020204" pitchFamily="34" charset="0"/>
              <a:buChar char="•"/>
            </a:pPr>
            <a:r>
              <a:rPr lang="en-US" sz="1800" b="0" i="0" u="none" strike="noStrike" baseline="0" dirty="0">
                <a:latin typeface="+mj-lt"/>
              </a:rPr>
              <a:t>The type of refinement relation is depicted by graphic representations of the branches. The direction of the goal decomposition is not represented through branches but through the top-down structure of the tree.</a:t>
            </a:r>
          </a:p>
        </p:txBody>
      </p:sp>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11</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Goal Models</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682696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751647B5-FDDF-49B0-9B37-5821A15B7D48}"/>
              </a:ext>
            </a:extLst>
          </p:cNvPr>
          <p:cNvSpPr txBox="1"/>
          <p:nvPr/>
        </p:nvSpPr>
        <p:spPr>
          <a:xfrm>
            <a:off x="318809" y="1676400"/>
            <a:ext cx="8506381" cy="5109091"/>
          </a:xfrm>
          <a:prstGeom prst="rect">
            <a:avLst/>
          </a:prstGeom>
          <a:noFill/>
        </p:spPr>
        <p:txBody>
          <a:bodyPr wrap="square">
            <a:spAutoFit/>
          </a:bodyPr>
          <a:lstStyle/>
          <a:p>
            <a:pPr algn="just"/>
            <a:r>
              <a:rPr lang="en-US" sz="2000" b="1" i="0" u="none" strike="noStrike" baseline="0" dirty="0">
                <a:solidFill>
                  <a:srgbClr val="FF0000"/>
                </a:solidFill>
                <a:latin typeface="+mj-lt"/>
              </a:rPr>
              <a:t>Goal Documentation Using AND/OR Trees</a:t>
            </a:r>
            <a:endParaRPr lang="en-US" sz="2000" b="1" dirty="0">
              <a:solidFill>
                <a:srgbClr val="FF0000"/>
              </a:solidFill>
              <a:latin typeface="+mj-lt"/>
            </a:endParaRPr>
          </a:p>
          <a:p>
            <a:pPr marL="285750" indent="-285750" algn="just">
              <a:buFont typeface="Arial" panose="020B0604020202020204" pitchFamily="34" charset="0"/>
              <a:buChar char="•"/>
            </a:pPr>
            <a:r>
              <a:rPr lang="en-US" sz="1800" b="0" i="0" u="none" strike="noStrike" baseline="0" dirty="0">
                <a:latin typeface="+mj-lt"/>
              </a:rPr>
              <a:t>Using AND/OR trees, two types of decomposition relationships can be distinguished.</a:t>
            </a:r>
          </a:p>
          <a:p>
            <a:pPr algn="just"/>
            <a:endParaRPr lang="en-US" dirty="0">
              <a:solidFill>
                <a:srgbClr val="FF0000"/>
              </a:solidFill>
              <a:latin typeface="+mj-lt"/>
            </a:endParaRPr>
          </a:p>
          <a:p>
            <a:pPr algn="just"/>
            <a:endParaRPr lang="en-US" sz="1800" b="1" i="0" u="none" strike="noStrike" baseline="0" dirty="0">
              <a:solidFill>
                <a:srgbClr val="FF0000"/>
              </a:solidFill>
              <a:latin typeface="+mj-lt"/>
            </a:endParaRPr>
          </a:p>
          <a:p>
            <a:pPr algn="just"/>
            <a:endParaRPr lang="en-US" b="1" dirty="0">
              <a:solidFill>
                <a:srgbClr val="FF0000"/>
              </a:solidFill>
              <a:latin typeface="+mj-lt"/>
            </a:endParaRPr>
          </a:p>
          <a:p>
            <a:pPr algn="just"/>
            <a:endParaRPr lang="en-US" sz="1800" b="1" i="0" u="none" strike="noStrike" baseline="0" dirty="0">
              <a:solidFill>
                <a:srgbClr val="FF0000"/>
              </a:solidFill>
              <a:latin typeface="+mj-lt"/>
            </a:endParaRPr>
          </a:p>
          <a:p>
            <a:pPr algn="just"/>
            <a:endParaRPr lang="en-US" b="1" dirty="0">
              <a:solidFill>
                <a:srgbClr val="FF0000"/>
              </a:solidFill>
              <a:latin typeface="+mj-lt"/>
            </a:endParaRPr>
          </a:p>
          <a:p>
            <a:pPr algn="just"/>
            <a:endParaRPr lang="en-US" sz="1800" b="1" i="0" u="none" strike="noStrike" baseline="0" dirty="0">
              <a:solidFill>
                <a:srgbClr val="FF0000"/>
              </a:solidFill>
              <a:latin typeface="+mj-lt"/>
            </a:endParaRPr>
          </a:p>
          <a:p>
            <a:pPr algn="just"/>
            <a:r>
              <a:rPr lang="en-US" sz="1800" i="1" u="none" strike="noStrike" baseline="0" dirty="0">
                <a:solidFill>
                  <a:srgbClr val="FF0000"/>
                </a:solidFill>
                <a:latin typeface="+mj-lt"/>
              </a:rPr>
              <a:t>AND-decomposition vs. OR-decomposition</a:t>
            </a:r>
            <a:endParaRPr lang="en-US" dirty="0">
              <a:solidFill>
                <a:srgbClr val="FF0000"/>
              </a:solidFill>
              <a:latin typeface="+mj-lt"/>
            </a:endParaRPr>
          </a:p>
          <a:p>
            <a:pPr marL="285750" indent="-285750" algn="just">
              <a:buFont typeface="Arial" panose="020B0604020202020204" pitchFamily="34" charset="0"/>
              <a:buChar char="•"/>
            </a:pPr>
            <a:r>
              <a:rPr lang="en-US" sz="1800" b="0" i="0" u="none" strike="noStrike" baseline="0" dirty="0">
                <a:latin typeface="+mj-lt"/>
              </a:rPr>
              <a:t>With regard to decomposition relations, one can differentiate between AND-decomposition and OR-decomposition. </a:t>
            </a:r>
          </a:p>
          <a:p>
            <a:pPr marL="285750" indent="-285750" algn="just">
              <a:buFont typeface="Arial" panose="020B0604020202020204" pitchFamily="34" charset="0"/>
              <a:buChar char="•"/>
            </a:pPr>
            <a:endParaRPr lang="en-US" dirty="0">
              <a:latin typeface="+mj-lt"/>
            </a:endParaRPr>
          </a:p>
          <a:p>
            <a:pPr marL="285750" indent="-285750" algn="just">
              <a:buFont typeface="Arial" panose="020B0604020202020204" pitchFamily="34" charset="0"/>
              <a:buChar char="•"/>
            </a:pPr>
            <a:r>
              <a:rPr lang="en-US" sz="1800" b="0" i="0" u="none" strike="noStrike" baseline="0" dirty="0">
                <a:latin typeface="+mj-lt"/>
              </a:rPr>
              <a:t>In case of AND-decomposition, every sub-goal must be fulfilled so that the super-goal (the root) is fulfilled. </a:t>
            </a:r>
          </a:p>
          <a:p>
            <a:pPr marL="285750" indent="-285750" algn="just">
              <a:buFont typeface="Arial" panose="020B0604020202020204" pitchFamily="34" charset="0"/>
              <a:buChar char="•"/>
            </a:pPr>
            <a:endParaRPr lang="en-US" dirty="0">
              <a:latin typeface="+mj-lt"/>
            </a:endParaRPr>
          </a:p>
          <a:p>
            <a:pPr marL="285750" indent="-285750" algn="just">
              <a:buFont typeface="Arial" panose="020B0604020202020204" pitchFamily="34" charset="0"/>
              <a:buChar char="•"/>
            </a:pPr>
            <a:r>
              <a:rPr lang="en-US" sz="1800" b="0" i="0" u="none" strike="noStrike" baseline="0" dirty="0">
                <a:latin typeface="+mj-lt"/>
              </a:rPr>
              <a:t>In contrast, in OR-decomposition, it suffices if at least one subgoal is fulfilled so that the super-goal is met.</a:t>
            </a:r>
            <a:endParaRPr lang="en-US" b="1" dirty="0">
              <a:solidFill>
                <a:srgbClr val="FF0000"/>
              </a:solidFill>
              <a:latin typeface="+mj-lt"/>
            </a:endParaRPr>
          </a:p>
          <a:p>
            <a:pPr algn="just"/>
            <a:endParaRPr lang="en-US" sz="2000" b="1" i="1" u="none" strike="noStrike" baseline="0" dirty="0">
              <a:solidFill>
                <a:srgbClr val="FF0000"/>
              </a:solidFill>
              <a:latin typeface="+mj-lt"/>
            </a:endParaRPr>
          </a:p>
        </p:txBody>
      </p:sp>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12</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Goal Models</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Picture 3">
            <a:extLst>
              <a:ext uri="{FF2B5EF4-FFF2-40B4-BE49-F238E27FC236}">
                <a16:creationId xmlns="" xmlns:a16="http://schemas.microsoft.com/office/drawing/2014/main" id="{951BE928-0F5B-4A74-BDB6-F1C68F4C773C}"/>
              </a:ext>
            </a:extLst>
          </p:cNvPr>
          <p:cNvPicPr>
            <a:picLocks noChangeAspect="1"/>
          </p:cNvPicPr>
          <p:nvPr/>
        </p:nvPicPr>
        <p:blipFill>
          <a:blip r:embed="rId2"/>
          <a:stretch>
            <a:fillRect/>
          </a:stretch>
        </p:blipFill>
        <p:spPr>
          <a:xfrm>
            <a:off x="1981200" y="2362200"/>
            <a:ext cx="5603888" cy="1564650"/>
          </a:xfrm>
          <a:prstGeom prst="rect">
            <a:avLst/>
          </a:prstGeom>
        </p:spPr>
      </p:pic>
    </p:spTree>
    <p:extLst>
      <p:ext uri="{BB962C8B-B14F-4D97-AF65-F5344CB8AC3E}">
        <p14:creationId xmlns:p14="http://schemas.microsoft.com/office/powerpoint/2010/main" val="4041885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751647B5-FDDF-49B0-9B37-5821A15B7D48}"/>
              </a:ext>
            </a:extLst>
          </p:cNvPr>
          <p:cNvSpPr txBox="1"/>
          <p:nvPr/>
        </p:nvSpPr>
        <p:spPr>
          <a:xfrm>
            <a:off x="318809" y="1676400"/>
            <a:ext cx="8506381" cy="4801314"/>
          </a:xfrm>
          <a:prstGeom prst="rect">
            <a:avLst/>
          </a:prstGeom>
          <a:noFill/>
        </p:spPr>
        <p:txBody>
          <a:bodyPr wrap="square">
            <a:spAutoFit/>
          </a:bodyPr>
          <a:lstStyle/>
          <a:p>
            <a:pPr algn="just"/>
            <a:r>
              <a:rPr lang="en-US" b="1" i="0" u="none" strike="noStrike" baseline="0" dirty="0">
                <a:solidFill>
                  <a:srgbClr val="FF0000"/>
                </a:solidFill>
                <a:latin typeface="+mj-lt"/>
              </a:rPr>
              <a:t>Example of AND/OR Trees</a:t>
            </a:r>
            <a:endParaRPr lang="en-US" b="1" dirty="0">
              <a:solidFill>
                <a:srgbClr val="FF0000"/>
              </a:solidFill>
              <a:latin typeface="+mj-lt"/>
            </a:endParaRPr>
          </a:p>
          <a:p>
            <a:pPr algn="just"/>
            <a:r>
              <a:rPr lang="en-US" dirty="0">
                <a:latin typeface="+mj-lt"/>
              </a:rPr>
              <a:t>A</a:t>
            </a:r>
            <a:r>
              <a:rPr lang="en-US" b="0" i="0" u="none" strike="noStrike" baseline="0" dirty="0">
                <a:latin typeface="+mj-lt"/>
              </a:rPr>
              <a:t>n AND/OR tree that documents the hierarchical decomposition of the goal “Comfortable navigation to destination”.</a:t>
            </a:r>
          </a:p>
          <a:p>
            <a:pPr algn="just"/>
            <a:endParaRPr lang="en-US" dirty="0">
              <a:latin typeface="+mj-lt"/>
            </a:endParaRPr>
          </a:p>
          <a:p>
            <a:pPr algn="just"/>
            <a:endParaRPr lang="en-US" dirty="0">
              <a:latin typeface="+mj-lt"/>
            </a:endParaRPr>
          </a:p>
          <a:p>
            <a:pPr algn="just"/>
            <a:endParaRPr lang="en-US" b="0" i="0" u="none" strike="noStrike" baseline="0" dirty="0">
              <a:solidFill>
                <a:srgbClr val="000000"/>
              </a:solidFill>
              <a:latin typeface="+mj-lt"/>
            </a:endParaRPr>
          </a:p>
          <a:p>
            <a:pPr algn="just"/>
            <a:endParaRPr lang="en-US" dirty="0">
              <a:solidFill>
                <a:srgbClr val="000000"/>
              </a:solidFill>
              <a:latin typeface="+mj-lt"/>
            </a:endParaRPr>
          </a:p>
          <a:p>
            <a:pPr algn="just"/>
            <a:endParaRPr lang="en-US" b="0" i="0" u="none" strike="noStrike" baseline="0" dirty="0">
              <a:solidFill>
                <a:srgbClr val="000000"/>
              </a:solidFill>
              <a:latin typeface="+mj-lt"/>
            </a:endParaRPr>
          </a:p>
          <a:p>
            <a:pPr algn="just"/>
            <a:endParaRPr lang="en-US" dirty="0">
              <a:solidFill>
                <a:srgbClr val="000000"/>
              </a:solidFill>
              <a:latin typeface="+mj-lt"/>
            </a:endParaRPr>
          </a:p>
          <a:p>
            <a:pPr algn="just"/>
            <a:endParaRPr lang="en-US" b="0" i="0" u="none" strike="noStrike" baseline="0" dirty="0">
              <a:solidFill>
                <a:srgbClr val="000000"/>
              </a:solidFill>
              <a:latin typeface="+mj-lt"/>
            </a:endParaRPr>
          </a:p>
          <a:p>
            <a:pPr algn="just"/>
            <a:endParaRPr lang="en-US" dirty="0">
              <a:solidFill>
                <a:srgbClr val="000000"/>
              </a:solidFill>
              <a:latin typeface="+mj-lt"/>
            </a:endParaRPr>
          </a:p>
          <a:p>
            <a:pPr algn="just"/>
            <a:endParaRPr lang="en-US" b="0" i="0" u="none" strike="noStrike" baseline="0" dirty="0">
              <a:solidFill>
                <a:srgbClr val="000000"/>
              </a:solidFill>
              <a:latin typeface="+mj-lt"/>
            </a:endParaRPr>
          </a:p>
          <a:p>
            <a:pPr algn="just"/>
            <a:r>
              <a:rPr lang="en-US" b="0" i="0" u="none" strike="noStrike" baseline="0" dirty="0">
                <a:solidFill>
                  <a:srgbClr val="000000"/>
                </a:solidFill>
                <a:latin typeface="+mj-lt"/>
              </a:rPr>
              <a:t>As the goal model, the goal “comfortable navigation to destination” is refined into the three sub-goals “dynamic route calculation with respect to traffic congestion”, “comfortable destination input”, and “comfortable route guidance” via AND-decomposition. </a:t>
            </a:r>
          </a:p>
          <a:p>
            <a:pPr algn="just"/>
            <a:endParaRPr lang="en-US" b="1" i="1" u="none" strike="noStrike" baseline="0" dirty="0">
              <a:solidFill>
                <a:srgbClr val="FF0000"/>
              </a:solidFill>
              <a:latin typeface="+mj-lt"/>
            </a:endParaRPr>
          </a:p>
        </p:txBody>
      </p:sp>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13</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Goal Models</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9" name="Picture 8" descr="Diagram&#10;&#10;Description automatically generated">
            <a:extLst>
              <a:ext uri="{FF2B5EF4-FFF2-40B4-BE49-F238E27FC236}">
                <a16:creationId xmlns="" xmlns:a16="http://schemas.microsoft.com/office/drawing/2014/main" id="{C45B5EE1-1745-4D06-8355-DA50974728A0}"/>
              </a:ext>
            </a:extLst>
          </p:cNvPr>
          <p:cNvPicPr>
            <a:picLocks noChangeAspect="1"/>
          </p:cNvPicPr>
          <p:nvPr/>
        </p:nvPicPr>
        <p:blipFill>
          <a:blip r:embed="rId2"/>
          <a:stretch>
            <a:fillRect/>
          </a:stretch>
        </p:blipFill>
        <p:spPr>
          <a:xfrm>
            <a:off x="2667000" y="2743200"/>
            <a:ext cx="4153307" cy="2012832"/>
          </a:xfrm>
          <a:prstGeom prst="rect">
            <a:avLst/>
          </a:prstGeom>
        </p:spPr>
      </p:pic>
    </p:spTree>
    <p:extLst>
      <p:ext uri="{BB962C8B-B14F-4D97-AF65-F5344CB8AC3E}">
        <p14:creationId xmlns:p14="http://schemas.microsoft.com/office/powerpoint/2010/main" val="2424031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751647B5-FDDF-49B0-9B37-5821A15B7D48}"/>
              </a:ext>
            </a:extLst>
          </p:cNvPr>
          <p:cNvSpPr txBox="1"/>
          <p:nvPr/>
        </p:nvSpPr>
        <p:spPr>
          <a:xfrm>
            <a:off x="318809" y="1676400"/>
            <a:ext cx="8506381" cy="3170099"/>
          </a:xfrm>
          <a:prstGeom prst="rect">
            <a:avLst/>
          </a:prstGeom>
          <a:noFill/>
        </p:spPr>
        <p:txBody>
          <a:bodyPr wrap="square">
            <a:spAutoFit/>
          </a:bodyPr>
          <a:lstStyle/>
          <a:p>
            <a:pPr algn="just"/>
            <a:endParaRPr lang="en-US" sz="2000" dirty="0">
              <a:solidFill>
                <a:srgbClr val="000000"/>
              </a:solidFill>
              <a:latin typeface="+mj-lt"/>
            </a:endParaRPr>
          </a:p>
          <a:p>
            <a:pPr algn="just"/>
            <a:r>
              <a:rPr lang="en-US" sz="2000" b="0" i="0" u="none" strike="noStrike" baseline="0" dirty="0">
                <a:solidFill>
                  <a:srgbClr val="000000"/>
                </a:solidFill>
                <a:latin typeface="+mj-lt"/>
              </a:rPr>
              <a:t>This depicts that all three sub-goals must be met to consider the super-goal fulfilled. The sub-goal “dynamic route calculation with respect to traffic congestion” in turn is refined by the two sub-goals “manual input of traffic conditions” and “automatic update of traffic data”. </a:t>
            </a:r>
          </a:p>
          <a:p>
            <a:pPr algn="just"/>
            <a:endParaRPr lang="en-US" sz="2000" dirty="0">
              <a:solidFill>
                <a:srgbClr val="000000"/>
              </a:solidFill>
              <a:latin typeface="+mj-lt"/>
            </a:endParaRPr>
          </a:p>
          <a:p>
            <a:pPr algn="just"/>
            <a:r>
              <a:rPr lang="en-US" sz="2000" b="0" i="0" u="none" strike="noStrike" baseline="0" dirty="0">
                <a:solidFill>
                  <a:srgbClr val="000000"/>
                </a:solidFill>
                <a:latin typeface="+mj-lt"/>
              </a:rPr>
              <a:t>The type of decomposition relation depicts that only one of the two sub-goals must be met to consider the super-goal met.</a:t>
            </a:r>
            <a:endParaRPr lang="en-US" sz="2000" b="0" i="0" u="none" strike="noStrike" baseline="0" dirty="0">
              <a:latin typeface="+mj-lt"/>
            </a:endParaRPr>
          </a:p>
          <a:p>
            <a:pPr algn="just"/>
            <a:endParaRPr lang="en-US" sz="2000" dirty="0">
              <a:solidFill>
                <a:srgbClr val="FF0000"/>
              </a:solidFill>
              <a:latin typeface="+mj-lt"/>
            </a:endParaRPr>
          </a:p>
          <a:p>
            <a:pPr algn="l"/>
            <a:endParaRPr lang="en-US" sz="2000" b="1" i="1" u="none" strike="noStrike" baseline="0" dirty="0">
              <a:solidFill>
                <a:srgbClr val="FF0000"/>
              </a:solidFill>
              <a:latin typeface="+mj-lt"/>
            </a:endParaRPr>
          </a:p>
        </p:txBody>
      </p:sp>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14</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Goal Models</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04007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751647B5-FDDF-49B0-9B37-5821A15B7D48}"/>
              </a:ext>
            </a:extLst>
          </p:cNvPr>
          <p:cNvSpPr txBox="1"/>
          <p:nvPr/>
        </p:nvSpPr>
        <p:spPr>
          <a:xfrm>
            <a:off x="318809" y="1676400"/>
            <a:ext cx="8506381" cy="2554545"/>
          </a:xfrm>
          <a:prstGeom prst="rect">
            <a:avLst/>
          </a:prstGeom>
          <a:noFill/>
        </p:spPr>
        <p:txBody>
          <a:bodyPr wrap="square">
            <a:spAutoFit/>
          </a:bodyPr>
          <a:lstStyle/>
          <a:p>
            <a:pPr algn="just"/>
            <a:r>
              <a:rPr lang="en-US" sz="2000" b="0" i="0" u="none" strike="noStrike" baseline="0" dirty="0">
                <a:solidFill>
                  <a:srgbClr val="000000"/>
                </a:solidFill>
                <a:latin typeface="+mj-lt"/>
              </a:rPr>
              <a:t>Use cases were first proposed in </a:t>
            </a:r>
            <a:r>
              <a:rPr lang="en-US" sz="2000" b="0" i="0" u="none" strike="noStrike" baseline="0" dirty="0">
                <a:solidFill>
                  <a:srgbClr val="0000FF"/>
                </a:solidFill>
                <a:latin typeface="+mj-lt"/>
              </a:rPr>
              <a:t>[Jacobson et al. 1992] </a:t>
            </a:r>
            <a:r>
              <a:rPr lang="en-US" sz="2000" b="0" i="0" u="none" strike="noStrike" baseline="0" dirty="0">
                <a:solidFill>
                  <a:srgbClr val="000000"/>
                </a:solidFill>
                <a:latin typeface="+mj-lt"/>
              </a:rPr>
              <a:t>as a method to document the functionalities of a planned or existing system on the basis of simple models. </a:t>
            </a:r>
          </a:p>
          <a:p>
            <a:pPr algn="just"/>
            <a:endParaRPr lang="en-US" sz="2000" dirty="0">
              <a:solidFill>
                <a:srgbClr val="000000"/>
              </a:solidFill>
              <a:latin typeface="+mj-lt"/>
            </a:endParaRPr>
          </a:p>
          <a:p>
            <a:pPr algn="just"/>
            <a:r>
              <a:rPr lang="en-US" sz="2000" b="0" i="0" u="none" strike="noStrike" baseline="0" dirty="0">
                <a:solidFill>
                  <a:srgbClr val="000000"/>
                </a:solidFill>
                <a:latin typeface="+mj-lt"/>
              </a:rPr>
              <a:t>The use case approach is based on two concepts that are used in conjunction with one another:</a:t>
            </a:r>
          </a:p>
          <a:p>
            <a:pPr marL="342900" indent="-342900" algn="just">
              <a:buFont typeface="Arial" panose="020B0604020202020204" pitchFamily="34" charset="0"/>
              <a:buChar char="•"/>
            </a:pPr>
            <a:r>
              <a:rPr lang="en-US" sz="2000" b="0" i="0" u="none" strike="noStrike" baseline="0" dirty="0">
                <a:solidFill>
                  <a:srgbClr val="000000"/>
                </a:solidFill>
                <a:latin typeface="+mj-lt"/>
              </a:rPr>
              <a:t>Use case diagrams</a:t>
            </a:r>
          </a:p>
          <a:p>
            <a:pPr marL="342900" indent="-342900" algn="just">
              <a:buFont typeface="Arial" panose="020B0604020202020204" pitchFamily="34" charset="0"/>
              <a:buChar char="•"/>
            </a:pPr>
            <a:r>
              <a:rPr lang="en-US" sz="2000" b="0" i="0" u="none" strike="noStrike" baseline="0" dirty="0">
                <a:solidFill>
                  <a:srgbClr val="000000"/>
                </a:solidFill>
                <a:latin typeface="+mj-lt"/>
              </a:rPr>
              <a:t>Use case specifications</a:t>
            </a:r>
            <a:endParaRPr lang="en-US" sz="3200" b="1" i="1" u="none" strike="noStrike" baseline="0" dirty="0">
              <a:solidFill>
                <a:srgbClr val="FF0000"/>
              </a:solidFill>
              <a:latin typeface="+mj-lt"/>
            </a:endParaRPr>
          </a:p>
        </p:txBody>
      </p:sp>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15</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Use Cases</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253296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751647B5-FDDF-49B0-9B37-5821A15B7D48}"/>
              </a:ext>
            </a:extLst>
          </p:cNvPr>
          <p:cNvSpPr txBox="1"/>
          <p:nvPr/>
        </p:nvSpPr>
        <p:spPr>
          <a:xfrm>
            <a:off x="318809" y="1676400"/>
            <a:ext cx="8506381" cy="1938992"/>
          </a:xfrm>
          <a:prstGeom prst="rect">
            <a:avLst/>
          </a:prstGeom>
          <a:noFill/>
        </p:spPr>
        <p:txBody>
          <a:bodyPr wrap="square">
            <a:spAutoFit/>
          </a:bodyPr>
          <a:lstStyle/>
          <a:p>
            <a:pPr algn="just"/>
            <a:r>
              <a:rPr lang="en-US" sz="2000" b="1" i="0" u="none" strike="noStrike" baseline="0" dirty="0">
                <a:solidFill>
                  <a:srgbClr val="FF0000"/>
                </a:solidFill>
                <a:latin typeface="+mj-lt"/>
              </a:rPr>
              <a:t>UML Use Case Diagrams</a:t>
            </a:r>
          </a:p>
          <a:p>
            <a:pPr algn="just"/>
            <a:endParaRPr lang="en-US" sz="2000" b="1" dirty="0">
              <a:solidFill>
                <a:srgbClr val="FF0000"/>
              </a:solidFill>
              <a:latin typeface="+mj-lt"/>
            </a:endParaRPr>
          </a:p>
          <a:p>
            <a:pPr marL="342900" indent="-342900" algn="just">
              <a:buFont typeface="Arial" panose="020B0604020202020204" pitchFamily="34" charset="0"/>
              <a:buChar char="•"/>
            </a:pPr>
            <a:r>
              <a:rPr lang="en-US" sz="2000" b="0" i="1" u="none" strike="noStrike" baseline="0" dirty="0">
                <a:latin typeface="+mj-lt"/>
              </a:rPr>
              <a:t>Relations between use cases</a:t>
            </a:r>
            <a:r>
              <a:rPr lang="en-US" sz="2000" b="1" i="1" u="none" strike="noStrike" baseline="0" dirty="0">
                <a:latin typeface="+mj-lt"/>
              </a:rPr>
              <a:t>. </a:t>
            </a:r>
            <a:r>
              <a:rPr lang="en-US" sz="2000" b="0" i="0" u="none" strike="noStrike" baseline="0" dirty="0">
                <a:solidFill>
                  <a:srgbClr val="000000"/>
                </a:solidFill>
                <a:latin typeface="+mj-lt"/>
              </a:rPr>
              <a:t>Use case diagrams in the UML are simple models to schematically document the functions of a system from a user’s perspective and to document the interrelations of the functions of a system and the relations between these functions and their environment</a:t>
            </a:r>
            <a:endParaRPr lang="en-US" sz="3600" b="1" i="1" u="none" strike="noStrike" baseline="0" dirty="0">
              <a:solidFill>
                <a:srgbClr val="FF0000"/>
              </a:solidFill>
              <a:latin typeface="+mj-lt"/>
            </a:endParaRPr>
          </a:p>
        </p:txBody>
      </p:sp>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16</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Use Cases</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493728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751647B5-FDDF-49B0-9B37-5821A15B7D48}"/>
              </a:ext>
            </a:extLst>
          </p:cNvPr>
          <p:cNvSpPr txBox="1"/>
          <p:nvPr/>
        </p:nvSpPr>
        <p:spPr>
          <a:xfrm>
            <a:off x="318809" y="1676400"/>
            <a:ext cx="8506381" cy="3477875"/>
          </a:xfrm>
          <a:prstGeom prst="rect">
            <a:avLst/>
          </a:prstGeom>
          <a:noFill/>
        </p:spPr>
        <p:txBody>
          <a:bodyPr wrap="square">
            <a:spAutoFit/>
          </a:bodyPr>
          <a:lstStyle/>
          <a:p>
            <a:pPr algn="just"/>
            <a:r>
              <a:rPr lang="en-US" sz="2000" b="1" i="0" u="none" strike="noStrike" baseline="0" dirty="0">
                <a:latin typeface="+mj-lt"/>
              </a:rPr>
              <a:t>Modeling Elements of UML Use Case Diagrams</a:t>
            </a:r>
          </a:p>
          <a:p>
            <a:pPr algn="just"/>
            <a:endParaRPr lang="en-US" sz="2000" b="1" i="1" u="none" strike="noStrike" baseline="0" dirty="0">
              <a:solidFill>
                <a:srgbClr val="FF0000"/>
              </a:solidFill>
              <a:latin typeface="+mj-lt"/>
            </a:endParaRPr>
          </a:p>
          <a:p>
            <a:pPr algn="just"/>
            <a:r>
              <a:rPr lang="en-US" sz="2000" b="1" i="1" u="none" strike="noStrike" baseline="0" dirty="0">
                <a:solidFill>
                  <a:srgbClr val="FF0000"/>
                </a:solidFill>
                <a:latin typeface="+mj-lt"/>
              </a:rPr>
              <a:t>Essential Eleme</a:t>
            </a:r>
            <a:r>
              <a:rPr lang="en-US" sz="2000" b="1" i="1" dirty="0">
                <a:solidFill>
                  <a:srgbClr val="FF0000"/>
                </a:solidFill>
                <a:latin typeface="+mj-lt"/>
              </a:rPr>
              <a:t>nts:</a:t>
            </a:r>
          </a:p>
          <a:p>
            <a:pPr algn="just"/>
            <a:endParaRPr lang="en-US" sz="2000" b="0" i="1" u="none" strike="noStrike" baseline="0" dirty="0">
              <a:latin typeface="+mj-lt"/>
            </a:endParaRPr>
          </a:p>
          <a:p>
            <a:pPr marL="342900" indent="-342900" algn="just">
              <a:buFont typeface="Arial" panose="020B0604020202020204" pitchFamily="34" charset="0"/>
              <a:buChar char="•"/>
            </a:pPr>
            <a:r>
              <a:rPr lang="en-US" sz="2000" b="0" i="1" u="none" strike="noStrike" baseline="0" dirty="0">
                <a:latin typeface="+mj-lt"/>
              </a:rPr>
              <a:t>Use cases</a:t>
            </a:r>
          </a:p>
          <a:p>
            <a:pPr marL="342900" indent="-342900" algn="just">
              <a:buFont typeface="Arial" panose="020B0604020202020204" pitchFamily="34" charset="0"/>
              <a:buChar char="•"/>
            </a:pPr>
            <a:r>
              <a:rPr lang="en-US" sz="2000" b="0" i="1" u="none" strike="noStrike" baseline="0" dirty="0">
                <a:latin typeface="+mj-lt"/>
              </a:rPr>
              <a:t>Actors</a:t>
            </a:r>
            <a:endParaRPr lang="en-US" sz="2000" i="1" dirty="0">
              <a:latin typeface="+mj-lt"/>
            </a:endParaRPr>
          </a:p>
          <a:p>
            <a:pPr marL="342900" indent="-342900" algn="just">
              <a:buFont typeface="Arial" panose="020B0604020202020204" pitchFamily="34" charset="0"/>
              <a:buChar char="•"/>
            </a:pPr>
            <a:r>
              <a:rPr lang="en-US" sz="2000" b="0" i="1" u="none" strike="noStrike" baseline="0" dirty="0">
                <a:latin typeface="+mj-lt"/>
              </a:rPr>
              <a:t>System boundaries</a:t>
            </a:r>
          </a:p>
          <a:p>
            <a:pPr marL="342900" indent="-342900" algn="just">
              <a:buFont typeface="Arial" panose="020B0604020202020204" pitchFamily="34" charset="0"/>
              <a:buChar char="•"/>
            </a:pPr>
            <a:r>
              <a:rPr lang="en-US" sz="2000" b="0" i="1" u="none" strike="noStrike" baseline="0" dirty="0">
                <a:latin typeface="+mj-lt"/>
              </a:rPr>
              <a:t>Extend relation</a:t>
            </a:r>
            <a:endParaRPr lang="en-US" sz="2000" i="1" dirty="0">
              <a:latin typeface="+mj-lt"/>
            </a:endParaRPr>
          </a:p>
          <a:p>
            <a:pPr marL="342900" indent="-342900" algn="just">
              <a:buFont typeface="Arial" panose="020B0604020202020204" pitchFamily="34" charset="0"/>
              <a:buChar char="•"/>
            </a:pPr>
            <a:r>
              <a:rPr lang="en-US" sz="2000" b="0" i="1" u="none" strike="noStrike" baseline="0" dirty="0">
                <a:latin typeface="+mj-lt"/>
              </a:rPr>
              <a:t>Include relation</a:t>
            </a:r>
          </a:p>
          <a:p>
            <a:pPr marL="342900" indent="-342900" algn="just">
              <a:buFont typeface="Arial" panose="020B0604020202020204" pitchFamily="34" charset="0"/>
              <a:buChar char="•"/>
            </a:pPr>
            <a:r>
              <a:rPr lang="en-US" sz="2000" b="0" i="1" u="none" strike="noStrike" baseline="0" dirty="0">
                <a:latin typeface="+mj-lt"/>
              </a:rPr>
              <a:t>Relation between actors </a:t>
            </a:r>
          </a:p>
          <a:p>
            <a:pPr algn="just"/>
            <a:r>
              <a:rPr lang="en-US" sz="2000" b="0" i="1" u="none" strike="noStrike" baseline="0" dirty="0">
                <a:latin typeface="+mj-lt"/>
              </a:rPr>
              <a:t>and use cases</a:t>
            </a:r>
          </a:p>
        </p:txBody>
      </p:sp>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17</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Use Cases</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Picture 3" descr="Diagram&#10;&#10;Description automatically generated">
            <a:extLst>
              <a:ext uri="{FF2B5EF4-FFF2-40B4-BE49-F238E27FC236}">
                <a16:creationId xmlns="" xmlns:a16="http://schemas.microsoft.com/office/drawing/2014/main" id="{89BDCE23-F2AB-42B1-913E-8EB48C60F676}"/>
              </a:ext>
            </a:extLst>
          </p:cNvPr>
          <p:cNvPicPr>
            <a:picLocks noChangeAspect="1"/>
          </p:cNvPicPr>
          <p:nvPr/>
        </p:nvPicPr>
        <p:blipFill>
          <a:blip r:embed="rId2"/>
          <a:stretch>
            <a:fillRect/>
          </a:stretch>
        </p:blipFill>
        <p:spPr>
          <a:xfrm>
            <a:off x="3429000" y="2286000"/>
            <a:ext cx="5112544" cy="3619500"/>
          </a:xfrm>
          <a:prstGeom prst="rect">
            <a:avLst/>
          </a:prstGeom>
        </p:spPr>
      </p:pic>
    </p:spTree>
    <p:extLst>
      <p:ext uri="{BB962C8B-B14F-4D97-AF65-F5344CB8AC3E}">
        <p14:creationId xmlns:p14="http://schemas.microsoft.com/office/powerpoint/2010/main" val="1749429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751647B5-FDDF-49B0-9B37-5821A15B7D48}"/>
              </a:ext>
            </a:extLst>
          </p:cNvPr>
          <p:cNvSpPr txBox="1"/>
          <p:nvPr/>
        </p:nvSpPr>
        <p:spPr>
          <a:xfrm>
            <a:off x="318809" y="1676400"/>
            <a:ext cx="8506381" cy="400110"/>
          </a:xfrm>
          <a:prstGeom prst="rect">
            <a:avLst/>
          </a:prstGeom>
          <a:noFill/>
        </p:spPr>
        <p:txBody>
          <a:bodyPr wrap="square">
            <a:spAutoFit/>
          </a:bodyPr>
          <a:lstStyle/>
          <a:p>
            <a:pPr algn="just"/>
            <a:r>
              <a:rPr lang="en-US" sz="2000" b="1" i="0" u="none" strike="noStrike" baseline="0" dirty="0">
                <a:latin typeface="+mj-lt"/>
              </a:rPr>
              <a:t>Example</a:t>
            </a:r>
            <a:endParaRPr lang="en-US" sz="2000" b="0" i="1" u="none" strike="noStrike" baseline="0" dirty="0">
              <a:latin typeface="+mj-lt"/>
            </a:endParaRPr>
          </a:p>
        </p:txBody>
      </p:sp>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18</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Use Cases</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5" name="Picture 4" descr="Diagram&#10;&#10;Description automatically generated">
            <a:extLst>
              <a:ext uri="{FF2B5EF4-FFF2-40B4-BE49-F238E27FC236}">
                <a16:creationId xmlns="" xmlns:a16="http://schemas.microsoft.com/office/drawing/2014/main" id="{B917FE71-46DF-474C-AF0F-1C02906C9C59}"/>
              </a:ext>
            </a:extLst>
          </p:cNvPr>
          <p:cNvPicPr>
            <a:picLocks noChangeAspect="1"/>
          </p:cNvPicPr>
          <p:nvPr/>
        </p:nvPicPr>
        <p:blipFill>
          <a:blip r:embed="rId2"/>
          <a:stretch>
            <a:fillRect/>
          </a:stretch>
        </p:blipFill>
        <p:spPr>
          <a:xfrm>
            <a:off x="500459" y="2076510"/>
            <a:ext cx="7555111" cy="3733800"/>
          </a:xfrm>
          <a:prstGeom prst="rect">
            <a:avLst/>
          </a:prstGeom>
        </p:spPr>
      </p:pic>
    </p:spTree>
    <p:extLst>
      <p:ext uri="{BB962C8B-B14F-4D97-AF65-F5344CB8AC3E}">
        <p14:creationId xmlns:p14="http://schemas.microsoft.com/office/powerpoint/2010/main" val="12594193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2"/>
          <p:cNvSpPr>
            <a:spLocks noGrp="1"/>
          </p:cNvSpPr>
          <p:nvPr>
            <p:ph type="title"/>
          </p:nvPr>
        </p:nvSpPr>
        <p:spPr/>
        <p:txBody>
          <a:bodyPr anchor="t"/>
          <a:lstStyle/>
          <a:p>
            <a:pPr eaLnBrk="1" hangingPunct="1"/>
            <a:r>
              <a:rPr lang="en-US" altLang="en-US" smtClean="0"/>
              <a:t>Example</a:t>
            </a:r>
          </a:p>
        </p:txBody>
      </p:sp>
      <p:sp>
        <p:nvSpPr>
          <p:cNvPr id="6" name="Rounded Rectangle 5">
            <a:extLst>
              <a:ext uri="{FF2B5EF4-FFF2-40B4-BE49-F238E27FC236}">
                <a16:creationId xmlns:a16="http://schemas.microsoft.com/office/drawing/2014/main" xmlns="" id="{11EEDC45-BC75-CF4B-B746-2D673FA36DDB}"/>
              </a:ext>
            </a:extLst>
          </p:cNvPr>
          <p:cNvSpPr/>
          <p:nvPr/>
        </p:nvSpPr>
        <p:spPr>
          <a:xfrm>
            <a:off x="1357313" y="2507456"/>
            <a:ext cx="2457450" cy="1885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b="1" dirty="0"/>
              <a:t>Requirement 1</a:t>
            </a:r>
          </a:p>
          <a:p>
            <a:pPr>
              <a:defRPr/>
            </a:pPr>
            <a:r>
              <a:rPr lang="en-US" sz="1050" b="1" dirty="0"/>
              <a:t>The content management system shall allow an </a:t>
            </a:r>
            <a:r>
              <a:rPr lang="en-US" sz="1050" b="1" i="1" u="sng" dirty="0"/>
              <a:t>administrator</a:t>
            </a:r>
            <a:r>
              <a:rPr lang="en-US" sz="1050" b="1" dirty="0"/>
              <a:t> to create a new blog account, provided the personal details of the new blogger are verified using the author credentials database.</a:t>
            </a:r>
            <a:r>
              <a:rPr lang="en-US" sz="1050" dirty="0"/>
              <a:t/>
            </a:r>
            <a:br>
              <a:rPr lang="en-US" sz="1050" dirty="0"/>
            </a:br>
            <a:endParaRPr lang="en-US" sz="1050" dirty="0"/>
          </a:p>
        </p:txBody>
      </p:sp>
      <p:sp>
        <p:nvSpPr>
          <p:cNvPr id="7" name="Oval 6">
            <a:extLst>
              <a:ext uri="{FF2B5EF4-FFF2-40B4-BE49-F238E27FC236}">
                <a16:creationId xmlns:a16="http://schemas.microsoft.com/office/drawing/2014/main" xmlns="" id="{E764B7F4-F582-7048-8AF7-A921EADB1DD7}"/>
              </a:ext>
            </a:extLst>
          </p:cNvPr>
          <p:cNvSpPr/>
          <p:nvPr/>
        </p:nvSpPr>
        <p:spPr>
          <a:xfrm>
            <a:off x="3986213" y="1953816"/>
            <a:ext cx="1885950" cy="17716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050" dirty="0"/>
              <a:t>The requirement indicates that that the </a:t>
            </a:r>
            <a:r>
              <a:rPr lang="en-US" sz="1050" b="1" i="1" u="sng" dirty="0"/>
              <a:t>Administrator</a:t>
            </a:r>
            <a:r>
              <a:rPr lang="en-US" sz="1050" dirty="0"/>
              <a:t> interacts with the system to create a new blogger's account</a:t>
            </a:r>
          </a:p>
        </p:txBody>
      </p:sp>
      <p:sp>
        <p:nvSpPr>
          <p:cNvPr id="8" name="Oval 7">
            <a:extLst>
              <a:ext uri="{FF2B5EF4-FFF2-40B4-BE49-F238E27FC236}">
                <a16:creationId xmlns:a16="http://schemas.microsoft.com/office/drawing/2014/main" xmlns="" id="{0ABFC3CA-11A0-4540-B787-B4435495BDE9}"/>
              </a:ext>
            </a:extLst>
          </p:cNvPr>
          <p:cNvSpPr/>
          <p:nvPr/>
        </p:nvSpPr>
        <p:spPr>
          <a:xfrm>
            <a:off x="5953125" y="2638188"/>
            <a:ext cx="2276475" cy="202525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350" dirty="0"/>
              <a:t>The</a:t>
            </a:r>
          </a:p>
          <a:p>
            <a:pPr algn="ctr">
              <a:defRPr/>
            </a:pPr>
            <a:r>
              <a:rPr lang="en-US" sz="1350" b="1" i="1" u="sng" dirty="0"/>
              <a:t>Administrator</a:t>
            </a:r>
            <a:r>
              <a:rPr lang="en-US" sz="1350" dirty="0"/>
              <a:t> </a:t>
            </a:r>
            <a:r>
              <a:rPr lang="en-US" sz="1350" i="1" dirty="0"/>
              <a:t>interacts with </a:t>
            </a:r>
            <a:r>
              <a:rPr lang="en-US" sz="1350" dirty="0"/>
              <a:t>the system and is </a:t>
            </a:r>
            <a:r>
              <a:rPr lang="en-US" sz="1350" i="1" dirty="0"/>
              <a:t>not part of </a:t>
            </a:r>
            <a:r>
              <a:rPr lang="en-US" sz="1350" dirty="0"/>
              <a:t>the system; thus, the Administrator</a:t>
            </a:r>
          </a:p>
          <a:p>
            <a:pPr algn="ctr">
              <a:defRPr/>
            </a:pPr>
            <a:r>
              <a:rPr lang="en-US" sz="1350" dirty="0"/>
              <a:t>Is an </a:t>
            </a:r>
            <a:r>
              <a:rPr lang="en-US" sz="1350" b="1" i="1" u="sng" dirty="0"/>
              <a:t>Actor</a:t>
            </a:r>
            <a:r>
              <a:rPr lang="en-US" sz="1350" dirty="0"/>
              <a:t>.</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925492"/>
            <a:ext cx="1985963" cy="835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ounded Rectangle 9">
            <a:extLst>
              <a:ext uri="{FF2B5EF4-FFF2-40B4-BE49-F238E27FC236}">
                <a16:creationId xmlns:a16="http://schemas.microsoft.com/office/drawing/2014/main" xmlns="" id="{5F896CC2-4C6A-C641-81D6-63CDCA6272BA}"/>
              </a:ext>
            </a:extLst>
          </p:cNvPr>
          <p:cNvSpPr/>
          <p:nvPr/>
        </p:nvSpPr>
        <p:spPr>
          <a:xfrm>
            <a:off x="2043114" y="4880374"/>
            <a:ext cx="4664869" cy="8691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defRPr/>
            </a:pPr>
            <a:r>
              <a:rPr lang="en-US" sz="1350" b="1" dirty="0">
                <a:solidFill>
                  <a:schemeClr val="tx1">
                    <a:lumMod val="85000"/>
                    <a:lumOff val="15000"/>
                  </a:schemeClr>
                </a:solidFill>
              </a:rPr>
              <a:t>It's actually worth being very careful when naming your actors. The best approach is to use a name that can be understood by both your customer </a:t>
            </a:r>
            <a:r>
              <a:rPr lang="en-US" sz="1350" b="1" i="1" dirty="0">
                <a:solidFill>
                  <a:schemeClr val="tx1">
                    <a:lumMod val="85000"/>
                    <a:lumOff val="15000"/>
                  </a:schemeClr>
                </a:solidFill>
              </a:rPr>
              <a:t>and </a:t>
            </a:r>
            <a:r>
              <a:rPr lang="en-US" sz="1350" b="1" dirty="0">
                <a:solidFill>
                  <a:schemeClr val="tx1">
                    <a:lumMod val="85000"/>
                    <a:lumOff val="15000"/>
                  </a:schemeClr>
                </a:solidFill>
              </a:rPr>
              <a:t>your system designers.</a:t>
            </a:r>
          </a:p>
        </p:txBody>
      </p:sp>
      <p:pic>
        <p:nvPicPr>
          <p:cNvPr id="50184" name="Picture 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9450" y="5080398"/>
            <a:ext cx="923925" cy="920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42814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751647B5-FDDF-49B0-9B37-5821A15B7D48}"/>
              </a:ext>
            </a:extLst>
          </p:cNvPr>
          <p:cNvSpPr txBox="1"/>
          <p:nvPr/>
        </p:nvSpPr>
        <p:spPr>
          <a:xfrm>
            <a:off x="485219" y="1691819"/>
            <a:ext cx="7999070" cy="4401205"/>
          </a:xfrm>
          <a:prstGeom prst="rect">
            <a:avLst/>
          </a:prstGeom>
          <a:noFill/>
        </p:spPr>
        <p:txBody>
          <a:bodyPr wrap="square">
            <a:spAutoFit/>
          </a:bodyPr>
          <a:lstStyle/>
          <a:p>
            <a:pPr algn="just"/>
            <a:r>
              <a:rPr lang="en-US" sz="2000" dirty="0">
                <a:latin typeface="+mj-lt"/>
              </a:rPr>
              <a:t>T</a:t>
            </a:r>
            <a:r>
              <a:rPr lang="en-US" sz="2000" b="0" i="0" u="none" strike="noStrike" baseline="0" dirty="0">
                <a:latin typeface="+mj-lt"/>
              </a:rPr>
              <a:t>hree types of requirements are documented independently and used in conjunction:</a:t>
            </a:r>
          </a:p>
          <a:p>
            <a:pPr algn="just"/>
            <a:endParaRPr lang="en-US" sz="2000" dirty="0">
              <a:latin typeface="+mj-lt"/>
            </a:endParaRPr>
          </a:p>
          <a:p>
            <a:pPr marL="342900" indent="-342900" algn="just">
              <a:buFont typeface="Arial" panose="020B0604020202020204" pitchFamily="34" charset="0"/>
              <a:buChar char="•"/>
            </a:pPr>
            <a:r>
              <a:rPr lang="en-US" sz="2000" b="1" i="1" u="none" strike="noStrike" baseline="0" dirty="0">
                <a:solidFill>
                  <a:srgbClr val="000000"/>
                </a:solidFill>
                <a:latin typeface="+mj-lt"/>
              </a:rPr>
              <a:t>Goals </a:t>
            </a:r>
            <a:r>
              <a:rPr lang="en-US" sz="2000" b="0" i="0" u="none" strike="noStrike" baseline="0" dirty="0">
                <a:solidFill>
                  <a:srgbClr val="000000"/>
                </a:solidFill>
                <a:latin typeface="+mj-lt"/>
              </a:rPr>
              <a:t>describe intentions of stakeholders or groups of stakeholders. Goals can potentially conflict with one another.</a:t>
            </a:r>
          </a:p>
          <a:p>
            <a:pPr algn="just"/>
            <a:endParaRPr lang="en-US" sz="2000" b="0" i="1" u="none" strike="noStrike" baseline="0" dirty="0">
              <a:solidFill>
                <a:srgbClr val="000000"/>
              </a:solidFill>
              <a:latin typeface="+mj-lt"/>
            </a:endParaRPr>
          </a:p>
          <a:p>
            <a:pPr marL="342900" indent="-342900" algn="just">
              <a:buFont typeface="Arial" panose="020B0604020202020204" pitchFamily="34" charset="0"/>
              <a:buChar char="•"/>
            </a:pPr>
            <a:r>
              <a:rPr lang="en-US" sz="2000" b="1" i="1" u="none" strike="noStrike" baseline="0" dirty="0">
                <a:solidFill>
                  <a:srgbClr val="000000"/>
                </a:solidFill>
                <a:latin typeface="+mj-lt"/>
              </a:rPr>
              <a:t>Use cases </a:t>
            </a:r>
            <a:r>
              <a:rPr lang="en-US" sz="2000" b="1" i="0" u="none" strike="noStrike" baseline="0" dirty="0">
                <a:solidFill>
                  <a:srgbClr val="000000"/>
                </a:solidFill>
                <a:latin typeface="+mj-lt"/>
              </a:rPr>
              <a:t>and </a:t>
            </a:r>
            <a:r>
              <a:rPr lang="en-US" sz="2000" b="1" i="1" u="none" strike="noStrike" baseline="0" dirty="0">
                <a:solidFill>
                  <a:srgbClr val="000000"/>
                </a:solidFill>
                <a:latin typeface="+mj-lt"/>
              </a:rPr>
              <a:t>scenarios </a:t>
            </a:r>
            <a:r>
              <a:rPr lang="en-US" sz="2000" b="1" i="0" u="none" strike="noStrike" baseline="0" dirty="0">
                <a:solidFill>
                  <a:srgbClr val="000000"/>
                </a:solidFill>
                <a:latin typeface="+mj-lt"/>
              </a:rPr>
              <a:t>document </a:t>
            </a:r>
            <a:r>
              <a:rPr lang="en-US" sz="2000" b="0" i="0" u="none" strike="noStrike" baseline="0" dirty="0">
                <a:solidFill>
                  <a:srgbClr val="000000"/>
                </a:solidFill>
                <a:latin typeface="+mj-lt"/>
              </a:rPr>
              <a:t>exemplary sequences of system usage. Scenarios are grouped together in use cases.</a:t>
            </a:r>
          </a:p>
          <a:p>
            <a:pPr algn="just"/>
            <a:endParaRPr lang="en-US" sz="2000" dirty="0">
              <a:solidFill>
                <a:srgbClr val="000000"/>
              </a:solidFill>
              <a:latin typeface="+mj-lt"/>
            </a:endParaRPr>
          </a:p>
          <a:p>
            <a:pPr marL="342900" indent="-342900" algn="just">
              <a:buFont typeface="Arial" panose="020B0604020202020204" pitchFamily="34" charset="0"/>
              <a:buChar char="•"/>
            </a:pPr>
            <a:r>
              <a:rPr lang="en-US" sz="2000" b="1" i="1" u="none" strike="noStrike" baseline="0" dirty="0">
                <a:solidFill>
                  <a:srgbClr val="000000"/>
                </a:solidFill>
                <a:latin typeface="+mj-lt"/>
              </a:rPr>
              <a:t>System requirements </a:t>
            </a:r>
            <a:r>
              <a:rPr lang="en-US" sz="2000" b="0" i="0" u="none" strike="noStrike" baseline="0" dirty="0">
                <a:solidFill>
                  <a:srgbClr val="000000"/>
                </a:solidFill>
                <a:latin typeface="+mj-lt"/>
              </a:rPr>
              <a:t>(generally referred to as requirements) describe detailed functions and qualities that the system to be developed shall implement or possess. In addition, system requirements provide complete and precise information to serve as input for subsequent development steps.</a:t>
            </a:r>
            <a:endParaRPr lang="en-US" sz="2800" dirty="0">
              <a:latin typeface="+mj-lt"/>
            </a:endParaRPr>
          </a:p>
        </p:txBody>
      </p:sp>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2</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29018"/>
          </a:xfrm>
          <a:prstGeom prst="rect">
            <a:avLst/>
          </a:prstGeom>
        </p:spPr>
        <p:txBody>
          <a:bodyPr vert="horz" wrap="square" lIns="0" tIns="13335" rIns="0" bIns="0" rtlCol="0">
            <a:spAutoFit/>
          </a:bodyPr>
          <a:lstStyle/>
          <a:p>
            <a:pPr marL="12700" algn="just">
              <a:lnSpc>
                <a:spcPct val="100000"/>
              </a:lnSpc>
              <a:spcBef>
                <a:spcPts val="105"/>
              </a:spcBef>
            </a:pPr>
            <a:r>
              <a:rPr lang="en-US" sz="4000" i="0" u="none" strike="noStrike" baseline="0" dirty="0">
                <a:latin typeface="Times New Roman" panose="02020603050405020304" pitchFamily="18" charset="0"/>
                <a:ea typeface="Tahoma" panose="020B0604030504040204" pitchFamily="34" charset="0"/>
                <a:cs typeface="Times New Roman" panose="02020603050405020304" pitchFamily="18" charset="0"/>
              </a:rPr>
              <a:t>Effects of Natural Language</a:t>
            </a:r>
            <a:endParaRPr lang="en-US" sz="1777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146470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xfrm>
            <a:off x="685800" y="371627"/>
            <a:ext cx="5915025" cy="553998"/>
          </a:xfrm>
        </p:spPr>
        <p:txBody>
          <a:bodyPr/>
          <a:lstStyle/>
          <a:p>
            <a:pPr eaLnBrk="1" hangingPunct="1"/>
            <a:r>
              <a:rPr lang="en-US" altLang="en-US" dirty="0" smtClean="0"/>
              <a:t>Example</a:t>
            </a:r>
          </a:p>
        </p:txBody>
      </p:sp>
      <p:sp>
        <p:nvSpPr>
          <p:cNvPr id="5" name="Content Placeholder 2">
            <a:extLst>
              <a:ext uri="{FF2B5EF4-FFF2-40B4-BE49-F238E27FC236}">
                <a16:creationId xmlns:a16="http://schemas.microsoft.com/office/drawing/2014/main" xmlns="" id="{E3499B54-05EA-F34C-9483-25E34D88EEFC}"/>
              </a:ext>
            </a:extLst>
          </p:cNvPr>
          <p:cNvSpPr>
            <a:spLocks noGrp="1"/>
          </p:cNvSpPr>
          <p:nvPr>
            <p:ph idx="1"/>
          </p:nvPr>
        </p:nvSpPr>
        <p:spPr>
          <a:xfrm>
            <a:off x="1828800" y="1828119"/>
            <a:ext cx="6172200" cy="400050"/>
          </a:xfrm>
          <a:extLst/>
        </p:spPr>
        <p:txBody>
          <a:bodyPr rtlCol="0">
            <a:normAutofit/>
          </a:bodyPr>
          <a:lstStyle/>
          <a:p>
            <a:pPr>
              <a:defRPr/>
            </a:pPr>
            <a:r>
              <a:rPr lang="en-US" dirty="0"/>
              <a:t>What can be the use case in our Requirement 1?</a:t>
            </a:r>
          </a:p>
          <a:p>
            <a:pPr>
              <a:defRPr/>
            </a:pPr>
            <a:endParaRPr lang="en-US" dirty="0"/>
          </a:p>
          <a:p>
            <a:pPr>
              <a:defRPr/>
            </a:pPr>
            <a:endParaRPr lang="en-US" dirty="0"/>
          </a:p>
          <a:p>
            <a:pPr>
              <a:defRPr/>
            </a:pPr>
            <a:endParaRPr lang="en-US" dirty="0"/>
          </a:p>
          <a:p>
            <a:pPr>
              <a:defRPr/>
            </a:pPr>
            <a:endParaRPr lang="en-US" dirty="0"/>
          </a:p>
          <a:p>
            <a:pPr>
              <a:defRPr/>
            </a:pPr>
            <a:endParaRPr lang="en-US" dirty="0"/>
          </a:p>
          <a:p>
            <a:pPr lvl="8">
              <a:defRPr/>
            </a:pPr>
            <a:endParaRPr lang="en-US" dirty="0"/>
          </a:p>
        </p:txBody>
      </p:sp>
      <p:sp>
        <p:nvSpPr>
          <p:cNvPr id="6" name="Rounded Rectangle 5">
            <a:extLst>
              <a:ext uri="{FF2B5EF4-FFF2-40B4-BE49-F238E27FC236}">
                <a16:creationId xmlns:a16="http://schemas.microsoft.com/office/drawing/2014/main" xmlns="" id="{C5F3ECB3-A1FD-AA4D-95C8-E54635BC5141}"/>
              </a:ext>
            </a:extLst>
          </p:cNvPr>
          <p:cNvSpPr/>
          <p:nvPr/>
        </p:nvSpPr>
        <p:spPr>
          <a:xfrm>
            <a:off x="1988820" y="2836069"/>
            <a:ext cx="2504599" cy="20902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a:t>Requirement 1</a:t>
            </a:r>
          </a:p>
          <a:p>
            <a:pPr>
              <a:defRPr/>
            </a:pPr>
            <a:r>
              <a:rPr lang="en-US" sz="1200" b="1" dirty="0"/>
              <a:t>The content management system shall allow an </a:t>
            </a:r>
            <a:r>
              <a:rPr lang="en-US" sz="1200" b="1" i="1" u="sng" dirty="0"/>
              <a:t>administrator</a:t>
            </a:r>
            <a:r>
              <a:rPr lang="en-US" sz="1200" b="1" dirty="0"/>
              <a:t> to create a new blog account, provided the personal details of the new blogger are verified using the author credentials database.</a:t>
            </a:r>
            <a:r>
              <a:rPr lang="en-US" sz="1200" dirty="0"/>
              <a:t/>
            </a:r>
            <a:br>
              <a:rPr lang="en-US" sz="1200" dirty="0"/>
            </a:br>
            <a:endParaRPr lang="en-US" sz="1200" dirty="0"/>
          </a:p>
        </p:txBody>
      </p:sp>
      <p:sp>
        <p:nvSpPr>
          <p:cNvPr id="7" name="Oval 6">
            <a:extLst>
              <a:ext uri="{FF2B5EF4-FFF2-40B4-BE49-F238E27FC236}">
                <a16:creationId xmlns:a16="http://schemas.microsoft.com/office/drawing/2014/main" xmlns="" id="{0A9F10F1-99B8-3049-B5CC-15D2D1187512}"/>
              </a:ext>
            </a:extLst>
          </p:cNvPr>
          <p:cNvSpPr/>
          <p:nvPr/>
        </p:nvSpPr>
        <p:spPr>
          <a:xfrm>
            <a:off x="5067300" y="2403872"/>
            <a:ext cx="1714500" cy="137517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350" dirty="0"/>
              <a:t>to create a new blog account</a:t>
            </a:r>
          </a:p>
        </p:txBody>
      </p:sp>
      <p:sp>
        <p:nvSpPr>
          <p:cNvPr id="8" name="TextBox 7"/>
          <p:cNvSpPr txBox="1">
            <a:spLocks noChangeArrowheads="1"/>
          </p:cNvSpPr>
          <p:nvPr/>
        </p:nvSpPr>
        <p:spPr bwMode="auto">
          <a:xfrm>
            <a:off x="5238751" y="3976689"/>
            <a:ext cx="165641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350" b="1" i="1" u="sng"/>
              <a:t>UML Representation</a:t>
            </a:r>
          </a:p>
          <a:p>
            <a:pPr eaLnBrk="1" hangingPunct="1"/>
            <a:endParaRPr lang="en-US" altLang="en-US" sz="135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9231" y="4237435"/>
            <a:ext cx="1777604" cy="860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8" name="Picture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9450" y="5080398"/>
            <a:ext cx="923925" cy="920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21392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pPr eaLnBrk="1" hangingPunct="1"/>
            <a:r>
              <a:rPr lang="en-US" altLang="en-US" smtClean="0"/>
              <a:t>Example (Cont)</a:t>
            </a:r>
          </a:p>
        </p:txBody>
      </p:sp>
      <p:sp>
        <p:nvSpPr>
          <p:cNvPr id="5" name="Rounded Rectangle 4">
            <a:extLst>
              <a:ext uri="{FF2B5EF4-FFF2-40B4-BE49-F238E27FC236}">
                <a16:creationId xmlns:a16="http://schemas.microsoft.com/office/drawing/2014/main" xmlns="" id="{12C6F698-547B-5F4D-8D70-2489A2A117BB}"/>
              </a:ext>
            </a:extLst>
          </p:cNvPr>
          <p:cNvSpPr/>
          <p:nvPr/>
        </p:nvSpPr>
        <p:spPr>
          <a:xfrm>
            <a:off x="1314450" y="2097881"/>
            <a:ext cx="6343650" cy="16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Requirement 2</a:t>
            </a:r>
          </a:p>
          <a:p>
            <a:pPr>
              <a:defRPr/>
            </a:pPr>
            <a:r>
              <a:rPr lang="en-US" sz="1500" b="1" dirty="0"/>
              <a:t>The content management system shall allow an administrator to create a new personal Wiki, provided the personal details of the applying author are verified using the Author Credentials Database.</a:t>
            </a:r>
            <a:r>
              <a:rPr lang="en-US" sz="1350" dirty="0"/>
              <a:t/>
            </a:r>
            <a:br>
              <a:rPr lang="en-US" sz="1350" dirty="0"/>
            </a:br>
            <a:endParaRPr lang="en-US" sz="135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650" y="3771901"/>
            <a:ext cx="3143250" cy="1608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29" name="Picture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9450" y="5080398"/>
            <a:ext cx="923925" cy="920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3787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751647B5-FDDF-49B0-9B37-5821A15B7D48}"/>
              </a:ext>
            </a:extLst>
          </p:cNvPr>
          <p:cNvSpPr txBox="1"/>
          <p:nvPr/>
        </p:nvSpPr>
        <p:spPr>
          <a:xfrm>
            <a:off x="318809" y="1676400"/>
            <a:ext cx="8506381" cy="3170099"/>
          </a:xfrm>
          <a:prstGeom prst="rect">
            <a:avLst/>
          </a:prstGeom>
          <a:noFill/>
        </p:spPr>
        <p:txBody>
          <a:bodyPr wrap="square">
            <a:spAutoFit/>
          </a:bodyPr>
          <a:lstStyle/>
          <a:p>
            <a:pPr marL="342900" indent="-342900" algn="just">
              <a:buFont typeface="Arial" panose="020B0604020202020204" pitchFamily="34" charset="0"/>
              <a:buChar char="•"/>
            </a:pPr>
            <a:r>
              <a:rPr lang="en-US" sz="2000" b="0" i="0" u="none" strike="noStrike" baseline="0" dirty="0">
                <a:latin typeface="+mj-lt"/>
              </a:rPr>
              <a:t>Use case diagrams show the system’s relevant functions from a user’s perspective and specific relationships between the functions of the system or between functions of the system and aspects in the system’s context. </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With</a:t>
            </a:r>
            <a:r>
              <a:rPr lang="en-US" sz="2000" dirty="0">
                <a:latin typeface="+mj-lt"/>
              </a:rPr>
              <a:t> </a:t>
            </a:r>
            <a:r>
              <a:rPr lang="en-US" sz="2000" b="0" i="0" u="none" strike="noStrike" baseline="0" dirty="0">
                <a:latin typeface="+mj-lt"/>
              </a:rPr>
              <a:t>the exception of a use case’s name and its relationships, use cases diagrams do not document any information about the individual use cases such as the systematic interaction between a use case and an actor. </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This information is documented textually by means of adequate templates in conjunction with use case diagrams.</a:t>
            </a:r>
            <a:endParaRPr lang="en-US" sz="2400" b="0" i="1" u="none" strike="noStrike" baseline="0" dirty="0">
              <a:latin typeface="+mj-lt"/>
            </a:endParaRPr>
          </a:p>
        </p:txBody>
      </p:sp>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22</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Use Case Specification</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56929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751647B5-FDDF-49B0-9B37-5821A15B7D48}"/>
              </a:ext>
            </a:extLst>
          </p:cNvPr>
          <p:cNvSpPr txBox="1"/>
          <p:nvPr/>
        </p:nvSpPr>
        <p:spPr>
          <a:xfrm>
            <a:off x="318810" y="1676400"/>
            <a:ext cx="3268950" cy="2769989"/>
          </a:xfrm>
          <a:prstGeom prst="rect">
            <a:avLst/>
          </a:prstGeom>
          <a:noFill/>
        </p:spPr>
        <p:txBody>
          <a:bodyPr wrap="square">
            <a:spAutoFit/>
          </a:bodyPr>
          <a:lstStyle/>
          <a:p>
            <a:pPr algn="just"/>
            <a:r>
              <a:rPr lang="en-US" sz="2000" b="1" i="1" u="none" strike="noStrike" baseline="0" dirty="0">
                <a:latin typeface="+mj-lt"/>
              </a:rPr>
              <a:t>Reference templates for the</a:t>
            </a:r>
          </a:p>
          <a:p>
            <a:pPr algn="just"/>
            <a:r>
              <a:rPr lang="en-US" sz="2000" b="1" i="1" u="none" strike="noStrike" baseline="0" dirty="0">
                <a:latin typeface="+mj-lt"/>
              </a:rPr>
              <a:t>documentation of use cases</a:t>
            </a:r>
          </a:p>
          <a:p>
            <a:pPr algn="just"/>
            <a:endParaRPr lang="en-US" sz="2000" i="1" dirty="0">
              <a:latin typeface="+mj-lt"/>
            </a:endParaRPr>
          </a:p>
          <a:p>
            <a:pPr algn="just"/>
            <a:r>
              <a:rPr lang="en-US" dirty="0">
                <a:latin typeface="+mj-lt"/>
              </a:rPr>
              <a:t>T</a:t>
            </a:r>
            <a:r>
              <a:rPr lang="en-US" b="0" i="0" u="none" strike="noStrike" baseline="0" dirty="0">
                <a:latin typeface="+mj-lt"/>
              </a:rPr>
              <a:t>emplates define types of information that should  be documented for a use  case and suggest an appropriate structure for the information</a:t>
            </a:r>
          </a:p>
          <a:p>
            <a:pPr algn="just"/>
            <a:endParaRPr lang="en-US" sz="2400" dirty="0">
              <a:latin typeface="+mj-lt"/>
            </a:endParaRPr>
          </a:p>
        </p:txBody>
      </p:sp>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23</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Use Case Specification</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Picture 3" descr="Table&#10;&#10;Description automatically generated with medium confidence">
            <a:extLst>
              <a:ext uri="{FF2B5EF4-FFF2-40B4-BE49-F238E27FC236}">
                <a16:creationId xmlns="" xmlns:a16="http://schemas.microsoft.com/office/drawing/2014/main" id="{EEACECA0-88AD-49AF-A19B-1BE663BDF873}"/>
              </a:ext>
            </a:extLst>
          </p:cNvPr>
          <p:cNvPicPr>
            <a:picLocks noChangeAspect="1"/>
          </p:cNvPicPr>
          <p:nvPr/>
        </p:nvPicPr>
        <p:blipFill>
          <a:blip r:embed="rId2"/>
          <a:stretch>
            <a:fillRect/>
          </a:stretch>
        </p:blipFill>
        <p:spPr>
          <a:xfrm>
            <a:off x="3803641" y="1676400"/>
            <a:ext cx="4349759" cy="5014913"/>
          </a:xfrm>
          <a:prstGeom prst="rect">
            <a:avLst/>
          </a:prstGeom>
        </p:spPr>
      </p:pic>
    </p:spTree>
    <p:extLst>
      <p:ext uri="{BB962C8B-B14F-4D97-AF65-F5344CB8AC3E}">
        <p14:creationId xmlns:p14="http://schemas.microsoft.com/office/powerpoint/2010/main" val="4184085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751647B5-FDDF-49B0-9B37-5821A15B7D48}"/>
              </a:ext>
            </a:extLst>
          </p:cNvPr>
          <p:cNvSpPr txBox="1"/>
          <p:nvPr/>
        </p:nvSpPr>
        <p:spPr>
          <a:xfrm>
            <a:off x="318810" y="1676401"/>
            <a:ext cx="8596590" cy="2246769"/>
          </a:xfrm>
          <a:prstGeom prst="rect">
            <a:avLst/>
          </a:prstGeom>
          <a:noFill/>
        </p:spPr>
        <p:txBody>
          <a:bodyPr wrap="square">
            <a:spAutoFit/>
          </a:bodyPr>
          <a:lstStyle/>
          <a:p>
            <a:pPr marL="285750" indent="-285750" algn="just">
              <a:buFont typeface="Arial" panose="020B0604020202020204" pitchFamily="34" charset="0"/>
              <a:buChar char="•"/>
            </a:pPr>
            <a:r>
              <a:rPr lang="en-US" sz="2000" b="0" i="0" u="none" strike="noStrike" baseline="0" dirty="0">
                <a:solidFill>
                  <a:srgbClr val="000000"/>
                </a:solidFill>
                <a:latin typeface="+mj-lt"/>
              </a:rPr>
              <a:t>Attributes for unique identification of use cases (rows 1 and 2)</a:t>
            </a:r>
          </a:p>
          <a:p>
            <a:pPr marL="285750" indent="-285750" algn="just">
              <a:buFont typeface="Arial" panose="020B0604020202020204" pitchFamily="34" charset="0"/>
              <a:buChar char="•"/>
            </a:pPr>
            <a:r>
              <a:rPr lang="en-US" sz="2000" b="0" i="0" u="none" strike="noStrike" baseline="0" dirty="0">
                <a:solidFill>
                  <a:srgbClr val="000000"/>
                </a:solidFill>
                <a:latin typeface="+mj-lt"/>
              </a:rPr>
              <a:t>Management attributes (rows 3 through 7)</a:t>
            </a:r>
          </a:p>
          <a:p>
            <a:pPr marL="285750" indent="-285750" algn="just">
              <a:buFont typeface="Arial" panose="020B0604020202020204" pitchFamily="34" charset="0"/>
              <a:buChar char="•"/>
            </a:pPr>
            <a:r>
              <a:rPr lang="en-US" sz="2000" b="0" i="0" u="none" strike="noStrike" baseline="0" dirty="0">
                <a:solidFill>
                  <a:srgbClr val="000000"/>
                </a:solidFill>
                <a:latin typeface="+mj-lt"/>
              </a:rPr>
              <a:t>Attribute for the description of the use case (row 8) </a:t>
            </a:r>
          </a:p>
          <a:p>
            <a:pPr marL="285750" indent="-285750" algn="just">
              <a:buFont typeface="Arial" panose="020B0604020202020204" pitchFamily="34" charset="0"/>
              <a:buChar char="•"/>
            </a:pPr>
            <a:r>
              <a:rPr lang="en-US" sz="2000" b="0" i="0" u="none" strike="noStrike" baseline="0" dirty="0">
                <a:solidFill>
                  <a:srgbClr val="000000"/>
                </a:solidFill>
                <a:latin typeface="+mj-lt"/>
              </a:rPr>
              <a:t>Specific use case attributes, e.g., the trigger event (row 9), actors (row 10), pre- and post-conditions (rows 11 and 12), the result of the use </a:t>
            </a:r>
            <a:r>
              <a:rPr lang="en-US" sz="2000" b="0" i="0" u="none" strike="noStrike" baseline="0" dirty="0">
                <a:latin typeface="+mj-lt"/>
              </a:rPr>
              <a:t>case (row 13), the main scenario (row 14), alternative and exception scenarios (rows 15 and 16), and cross references to quality requirements (row 17)</a:t>
            </a:r>
            <a:endParaRPr lang="en-US" sz="3200" b="0" i="1" u="none" strike="noStrike" baseline="0" dirty="0">
              <a:latin typeface="+mj-lt"/>
            </a:endParaRPr>
          </a:p>
        </p:txBody>
      </p:sp>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24</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Use Case Specification</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890583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25</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Use Case Specification</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9" name="Picture 8">
            <a:extLst>
              <a:ext uri="{FF2B5EF4-FFF2-40B4-BE49-F238E27FC236}">
                <a16:creationId xmlns="" xmlns:a16="http://schemas.microsoft.com/office/drawing/2014/main" id="{769C05D9-D3D2-43B0-8B6E-9AA74F543806}"/>
              </a:ext>
            </a:extLst>
          </p:cNvPr>
          <p:cNvPicPr>
            <a:picLocks noChangeAspect="1"/>
          </p:cNvPicPr>
          <p:nvPr/>
        </p:nvPicPr>
        <p:blipFill>
          <a:blip r:embed="rId2"/>
          <a:stretch>
            <a:fillRect/>
          </a:stretch>
        </p:blipFill>
        <p:spPr>
          <a:xfrm>
            <a:off x="4326929" y="1676400"/>
            <a:ext cx="3524250" cy="4724400"/>
          </a:xfrm>
          <a:prstGeom prst="rect">
            <a:avLst/>
          </a:prstGeom>
        </p:spPr>
      </p:pic>
      <p:sp>
        <p:nvSpPr>
          <p:cNvPr id="11" name="TextBox 10">
            <a:extLst>
              <a:ext uri="{FF2B5EF4-FFF2-40B4-BE49-F238E27FC236}">
                <a16:creationId xmlns="" xmlns:a16="http://schemas.microsoft.com/office/drawing/2014/main" id="{7F790A90-C67F-4475-84AD-3375305B0B8B}"/>
              </a:ext>
            </a:extLst>
          </p:cNvPr>
          <p:cNvSpPr txBox="1"/>
          <p:nvPr/>
        </p:nvSpPr>
        <p:spPr>
          <a:xfrm>
            <a:off x="495696" y="1690687"/>
            <a:ext cx="7574279" cy="707886"/>
          </a:xfrm>
          <a:prstGeom prst="rect">
            <a:avLst/>
          </a:prstGeom>
          <a:noFill/>
        </p:spPr>
        <p:txBody>
          <a:bodyPr wrap="square">
            <a:spAutoFit/>
          </a:bodyPr>
          <a:lstStyle/>
          <a:p>
            <a:r>
              <a:rPr lang="en-US" sz="2000" b="0" i="1" u="none" strike="noStrike" baseline="0" dirty="0">
                <a:latin typeface="Myriad-Italic"/>
              </a:rPr>
              <a:t>Example of template-based </a:t>
            </a:r>
          </a:p>
          <a:p>
            <a:r>
              <a:rPr lang="en-US" sz="2000" b="0" i="1" u="none" strike="noStrike" baseline="0" dirty="0">
                <a:latin typeface="Myriad-Italic"/>
              </a:rPr>
              <a:t>documentation of a use case</a:t>
            </a:r>
            <a:endParaRPr lang="en-US" sz="2000" dirty="0"/>
          </a:p>
        </p:txBody>
      </p:sp>
    </p:spTree>
    <p:extLst>
      <p:ext uri="{BB962C8B-B14F-4D97-AF65-F5344CB8AC3E}">
        <p14:creationId xmlns:p14="http://schemas.microsoft.com/office/powerpoint/2010/main" val="256926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26</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Three Perspectives on the Requirements</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TextBox 10">
            <a:extLst>
              <a:ext uri="{FF2B5EF4-FFF2-40B4-BE49-F238E27FC236}">
                <a16:creationId xmlns="" xmlns:a16="http://schemas.microsoft.com/office/drawing/2014/main" id="{7F790A90-C67F-4475-84AD-3375305B0B8B}"/>
              </a:ext>
            </a:extLst>
          </p:cNvPr>
          <p:cNvSpPr txBox="1"/>
          <p:nvPr/>
        </p:nvSpPr>
        <p:spPr>
          <a:xfrm>
            <a:off x="495696" y="1690687"/>
            <a:ext cx="8191104" cy="4093428"/>
          </a:xfrm>
          <a:prstGeom prst="rect">
            <a:avLst/>
          </a:prstGeom>
          <a:noFill/>
        </p:spPr>
        <p:txBody>
          <a:bodyPr wrap="square">
            <a:spAutoFit/>
          </a:bodyPr>
          <a:lstStyle/>
          <a:p>
            <a:pPr marL="342900" indent="-342900" algn="just">
              <a:buFont typeface="Arial" panose="020B0604020202020204" pitchFamily="34" charset="0"/>
              <a:buChar char="•"/>
            </a:pPr>
            <a:r>
              <a:rPr lang="en-US" sz="2000" b="1" i="1" u="none" strike="noStrike" baseline="0" dirty="0">
                <a:solidFill>
                  <a:srgbClr val="FF0000"/>
                </a:solidFill>
                <a:latin typeface="+mj-lt"/>
              </a:rPr>
              <a:t>Data perspective</a:t>
            </a:r>
            <a:r>
              <a:rPr lang="en-US" sz="2000" b="0" i="1" u="none" strike="noStrike" baseline="0" dirty="0">
                <a:solidFill>
                  <a:srgbClr val="000000"/>
                </a:solidFill>
                <a:latin typeface="+mj-lt"/>
              </a:rPr>
              <a:t>: </a:t>
            </a:r>
            <a:r>
              <a:rPr lang="en-US" sz="2000" b="0" i="0" u="none" strike="noStrike" baseline="0" dirty="0">
                <a:solidFill>
                  <a:srgbClr val="000000"/>
                </a:solidFill>
                <a:latin typeface="+mj-lt"/>
              </a:rPr>
              <a:t>In this perspective, the structures of input and output data as well as static-structural aspects of the usage and dependency relationships of the system in the system context are documented.</a:t>
            </a:r>
            <a:r>
              <a:rPr lang="en-US" sz="2000" b="0" i="0" u="none" strike="noStrike" baseline="0" dirty="0">
                <a:latin typeface="+mj-lt"/>
              </a:rPr>
              <a:t> This way, requirements aspects that pertain to the static structure can be modeled using UML class diagrams, for instance. </a:t>
            </a:r>
            <a:endParaRPr lang="en-US" sz="2000" b="0" i="0" u="none" strike="noStrike" baseline="0" dirty="0">
              <a:solidFill>
                <a:srgbClr val="000000"/>
              </a:solidFill>
              <a:latin typeface="+mj-lt"/>
            </a:endParaRPr>
          </a:p>
          <a:p>
            <a:pPr algn="just"/>
            <a:endParaRPr lang="en-US" sz="2000" b="0" i="1" u="none" strike="noStrike" baseline="0" dirty="0">
              <a:solidFill>
                <a:srgbClr val="000000"/>
              </a:solidFill>
              <a:latin typeface="+mj-lt"/>
            </a:endParaRPr>
          </a:p>
          <a:p>
            <a:pPr marL="342900" indent="-342900" algn="just">
              <a:buFont typeface="Arial" panose="020B0604020202020204" pitchFamily="34" charset="0"/>
              <a:buChar char="•"/>
            </a:pPr>
            <a:r>
              <a:rPr lang="en-US" sz="2000" b="1" i="1" u="none" strike="noStrike" baseline="0" dirty="0">
                <a:solidFill>
                  <a:srgbClr val="FF0000"/>
                </a:solidFill>
                <a:latin typeface="+mj-lt"/>
              </a:rPr>
              <a:t>Functional perspective</a:t>
            </a:r>
            <a:r>
              <a:rPr lang="en-US" sz="2000" b="0" i="1" u="none" strike="noStrike" baseline="0" dirty="0">
                <a:solidFill>
                  <a:srgbClr val="000000"/>
                </a:solidFill>
                <a:latin typeface="+mj-lt"/>
              </a:rPr>
              <a:t>: </a:t>
            </a:r>
            <a:r>
              <a:rPr lang="en-US" sz="2000" b="0" i="0" u="none" strike="noStrike" baseline="0" dirty="0">
                <a:solidFill>
                  <a:srgbClr val="000000"/>
                </a:solidFill>
                <a:latin typeface="+mj-lt"/>
              </a:rPr>
              <a:t>This perspective documents which information of the system context is being manipulated by the system to be developed and which data is being transmitted to the system context by the system. </a:t>
            </a:r>
            <a:r>
              <a:rPr lang="en-US" sz="2000" b="0" i="0" u="none" strike="noStrike" baseline="0" dirty="0">
                <a:latin typeface="+mj-lt"/>
              </a:rPr>
              <a:t>Requirements in the functional perspective can be modeled using UML activity diagrams </a:t>
            </a:r>
          </a:p>
          <a:p>
            <a:pPr marL="342900" indent="-342900" algn="just">
              <a:buFont typeface="Arial" panose="020B0604020202020204" pitchFamily="34" charset="0"/>
              <a:buChar char="•"/>
            </a:pPr>
            <a:endParaRPr lang="en-US" sz="2000" b="0" i="1" u="none" strike="noStrike" baseline="0" dirty="0">
              <a:solidFill>
                <a:srgbClr val="000000"/>
              </a:solidFill>
              <a:latin typeface="+mj-lt"/>
            </a:endParaRPr>
          </a:p>
          <a:p>
            <a:pPr marL="342900" indent="-342900" algn="just">
              <a:buFont typeface="Arial" panose="020B0604020202020204" pitchFamily="34" charset="0"/>
              <a:buChar char="•"/>
            </a:pPr>
            <a:endParaRPr lang="en-US" sz="2000" dirty="0">
              <a:latin typeface="+mj-lt"/>
            </a:endParaRPr>
          </a:p>
        </p:txBody>
      </p:sp>
    </p:spTree>
    <p:extLst>
      <p:ext uri="{BB962C8B-B14F-4D97-AF65-F5344CB8AC3E}">
        <p14:creationId xmlns:p14="http://schemas.microsoft.com/office/powerpoint/2010/main" val="2893516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27</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Three Perspectives on the Requirements</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1" name="TextBox 10">
            <a:extLst>
              <a:ext uri="{FF2B5EF4-FFF2-40B4-BE49-F238E27FC236}">
                <a16:creationId xmlns="" xmlns:a16="http://schemas.microsoft.com/office/drawing/2014/main" id="{7F790A90-C67F-4475-84AD-3375305B0B8B}"/>
              </a:ext>
            </a:extLst>
          </p:cNvPr>
          <p:cNvSpPr txBox="1"/>
          <p:nvPr/>
        </p:nvSpPr>
        <p:spPr>
          <a:xfrm>
            <a:off x="495696" y="1690687"/>
            <a:ext cx="8191104" cy="5078313"/>
          </a:xfrm>
          <a:prstGeom prst="rect">
            <a:avLst/>
          </a:prstGeom>
          <a:noFill/>
        </p:spPr>
        <p:txBody>
          <a:bodyPr wrap="square">
            <a:spAutoFit/>
          </a:bodyPr>
          <a:lstStyle/>
          <a:p>
            <a:pPr marL="342900" indent="-342900" algn="just">
              <a:buFont typeface="Arial" panose="020B0604020202020204" pitchFamily="34" charset="0"/>
              <a:buChar char="•"/>
            </a:pPr>
            <a:r>
              <a:rPr lang="en-US" b="1" i="1" u="none" strike="noStrike" baseline="0" dirty="0">
                <a:solidFill>
                  <a:srgbClr val="FF0000"/>
                </a:solidFill>
                <a:latin typeface="+mj-lt"/>
              </a:rPr>
              <a:t>Behavioral perspective</a:t>
            </a:r>
            <a:r>
              <a:rPr lang="en-US" b="0" i="1" u="none" strike="noStrike" baseline="0" dirty="0">
                <a:solidFill>
                  <a:srgbClr val="000000"/>
                </a:solidFill>
                <a:latin typeface="+mj-lt"/>
              </a:rPr>
              <a:t>: </a:t>
            </a:r>
            <a:r>
              <a:rPr lang="en-US" b="0" i="0" u="none" strike="noStrike" baseline="0" dirty="0">
                <a:solidFill>
                  <a:srgbClr val="000000"/>
                </a:solidFill>
                <a:latin typeface="+mj-lt"/>
              </a:rPr>
              <a:t>The embedding of the system in the system context is documented on the basis of states in this perspective. This is done, for instance, by documenting the reaction of the system to events within the system context, documenting the conditions that trigger a state change, or documenting the effects that the system has on its environment. </a:t>
            </a:r>
            <a:r>
              <a:rPr lang="en-US" dirty="0">
                <a:solidFill>
                  <a:srgbClr val="000000"/>
                </a:solidFill>
                <a:latin typeface="+mj-lt"/>
              </a:rPr>
              <a:t>R</a:t>
            </a:r>
            <a:r>
              <a:rPr lang="en-US" b="0" i="0" u="none" strike="noStrike" baseline="0" dirty="0">
                <a:latin typeface="+mj-lt"/>
              </a:rPr>
              <a:t>equirements in the behavioral perspective can be modeled using </a:t>
            </a:r>
            <a:r>
              <a:rPr lang="en-US" b="0" i="0" u="none" strike="noStrike" baseline="0" dirty="0" smtClean="0">
                <a:latin typeface="+mj-lt"/>
              </a:rPr>
              <a:t>state charts</a:t>
            </a:r>
            <a:r>
              <a:rPr lang="en-US" b="0" i="0" u="none" strike="noStrike" baseline="0" dirty="0">
                <a:latin typeface="+mj-lt"/>
              </a:rPr>
              <a:t>.</a:t>
            </a:r>
          </a:p>
          <a:p>
            <a:pPr marL="342900" indent="-342900" algn="just">
              <a:buFont typeface="Arial" panose="020B0604020202020204" pitchFamily="34" charset="0"/>
              <a:buChar char="•"/>
            </a:pPr>
            <a:endParaRPr lang="en-US" dirty="0">
              <a:latin typeface="+mj-lt"/>
            </a:endParaRPr>
          </a:p>
          <a:p>
            <a:pPr algn="just"/>
            <a:r>
              <a:rPr lang="en-US" b="1" i="1" u="none" strike="noStrike" baseline="0" dirty="0">
                <a:solidFill>
                  <a:srgbClr val="FF0000"/>
                </a:solidFill>
                <a:latin typeface="+mj-lt"/>
              </a:rPr>
              <a:t>Perspectives are not disjoint.</a:t>
            </a:r>
          </a:p>
          <a:p>
            <a:pPr marL="285750" indent="-285750" algn="just">
              <a:buFont typeface="Arial" panose="020B0604020202020204" pitchFamily="34" charset="0"/>
              <a:buChar char="•"/>
            </a:pPr>
            <a:r>
              <a:rPr lang="en-US" b="0" i="0" u="none" strike="noStrike" baseline="0" dirty="0">
                <a:latin typeface="+mj-lt"/>
              </a:rPr>
              <a:t>Certain aspects of the models of a particular perspective can also be found in other perspectives. The three perspectives are therefore not disjoint. </a:t>
            </a:r>
          </a:p>
          <a:p>
            <a:pPr marL="285750" indent="-285750" algn="just">
              <a:buFont typeface="Arial" panose="020B0604020202020204" pitchFamily="34" charset="0"/>
              <a:buChar char="•"/>
            </a:pPr>
            <a:endParaRPr lang="en-US" dirty="0">
              <a:latin typeface="+mj-lt"/>
            </a:endParaRPr>
          </a:p>
          <a:p>
            <a:pPr marL="285750" indent="-285750" algn="just">
              <a:buFont typeface="Arial" panose="020B0604020202020204" pitchFamily="34" charset="0"/>
              <a:buChar char="•"/>
            </a:pPr>
            <a:r>
              <a:rPr lang="en-US" b="0" i="0" u="none" strike="noStrike" baseline="0" dirty="0">
                <a:latin typeface="+mj-lt"/>
              </a:rPr>
              <a:t>For example, the data, whose static structure is defined in a UML class diagram can potentially also be found in the functional perspective because it depicts the inputs and outputs of actions in a UML activity diagram.</a:t>
            </a:r>
          </a:p>
          <a:p>
            <a:pPr marL="285750" indent="-285750" algn="just">
              <a:buFont typeface="Arial" panose="020B0604020202020204" pitchFamily="34" charset="0"/>
              <a:buChar char="•"/>
            </a:pPr>
            <a:endParaRPr lang="en-US" dirty="0">
              <a:latin typeface="+mj-lt"/>
            </a:endParaRPr>
          </a:p>
          <a:p>
            <a:pPr marL="285750" indent="-285750" algn="just">
              <a:buFont typeface="Arial" panose="020B0604020202020204" pitchFamily="34" charset="0"/>
              <a:buChar char="•"/>
            </a:pPr>
            <a:r>
              <a:rPr lang="en-US" b="0" i="0" u="none" strike="noStrike" baseline="0" dirty="0">
                <a:latin typeface="+mj-lt"/>
              </a:rPr>
              <a:t>As the three perspectives are not disjoint, the models can be reciprocally checked for completeness and consistency with regard to the information that is modeled at the intersections.</a:t>
            </a:r>
          </a:p>
        </p:txBody>
      </p:sp>
    </p:spTree>
    <p:extLst>
      <p:ext uri="{BB962C8B-B14F-4D97-AF65-F5344CB8AC3E}">
        <p14:creationId xmlns:p14="http://schemas.microsoft.com/office/powerpoint/2010/main" val="173178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28</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Three Perspectives on the Requirements</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Picture 3" descr="Diagram&#10;&#10;Description automatically generated">
            <a:extLst>
              <a:ext uri="{FF2B5EF4-FFF2-40B4-BE49-F238E27FC236}">
                <a16:creationId xmlns="" xmlns:a16="http://schemas.microsoft.com/office/drawing/2014/main" id="{C17FC5E1-17C9-40CC-9616-C6ADCE307592}"/>
              </a:ext>
            </a:extLst>
          </p:cNvPr>
          <p:cNvPicPr>
            <a:picLocks noChangeAspect="1"/>
          </p:cNvPicPr>
          <p:nvPr/>
        </p:nvPicPr>
        <p:blipFill>
          <a:blip r:embed="rId2"/>
          <a:stretch>
            <a:fillRect/>
          </a:stretch>
        </p:blipFill>
        <p:spPr>
          <a:xfrm>
            <a:off x="1524000" y="2060019"/>
            <a:ext cx="6411482" cy="3986213"/>
          </a:xfrm>
          <a:prstGeom prst="rect">
            <a:avLst/>
          </a:prstGeom>
        </p:spPr>
      </p:pic>
    </p:spTree>
    <p:extLst>
      <p:ext uri="{BB962C8B-B14F-4D97-AF65-F5344CB8AC3E}">
        <p14:creationId xmlns:p14="http://schemas.microsoft.com/office/powerpoint/2010/main" val="1636837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29</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8186341" cy="505908"/>
          </a:xfrm>
          <a:prstGeom prst="rect">
            <a:avLst/>
          </a:prstGeom>
        </p:spPr>
        <p:txBody>
          <a:bodyPr vert="horz" wrap="square" lIns="0" tIns="13335" rIns="0" bIns="0" rtlCol="0">
            <a:spAutoFit/>
          </a:bodyPr>
          <a:lstStyle/>
          <a:p>
            <a:pPr algn="l"/>
            <a:r>
              <a:rPr lang="en-US" sz="3200" i="0" u="none" strike="noStrike" baseline="0" dirty="0">
                <a:latin typeface="Times New Roman" panose="02020603050405020304" pitchFamily="18" charset="0"/>
                <a:cs typeface="Times New Roman" panose="02020603050405020304" pitchFamily="18" charset="0"/>
              </a:rPr>
              <a:t>Requirements Modeling in the Data Perspective</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36041C69-253A-4CB8-9EE6-CAC3588B2A08}"/>
              </a:ext>
            </a:extLst>
          </p:cNvPr>
          <p:cNvSpPr txBox="1"/>
          <p:nvPr/>
        </p:nvSpPr>
        <p:spPr>
          <a:xfrm>
            <a:off x="509984" y="1768931"/>
            <a:ext cx="8024416" cy="2215991"/>
          </a:xfrm>
          <a:prstGeom prst="rect">
            <a:avLst/>
          </a:prstGeom>
          <a:noFill/>
        </p:spPr>
        <p:txBody>
          <a:bodyPr wrap="square">
            <a:spAutoFit/>
          </a:bodyPr>
          <a:lstStyle/>
          <a:p>
            <a:pPr marL="342900" indent="-342900" algn="just">
              <a:buFont typeface="Arial" panose="020B0604020202020204" pitchFamily="34" charset="0"/>
              <a:buChar char="•"/>
            </a:pPr>
            <a:r>
              <a:rPr lang="en-US" sz="2000" b="0" i="0" u="none" strike="noStrike" baseline="0" dirty="0">
                <a:solidFill>
                  <a:srgbClr val="000000"/>
                </a:solidFill>
                <a:latin typeface="+mj-lt"/>
              </a:rPr>
              <a:t>Commonly, entity-relationship models, extensions of the traditional entity-relationship model according to Chen </a:t>
            </a:r>
            <a:r>
              <a:rPr lang="en-US" sz="2000" b="0" i="0" u="none" strike="noStrike" baseline="0" dirty="0">
                <a:solidFill>
                  <a:srgbClr val="0000FF"/>
                </a:solidFill>
                <a:latin typeface="+mj-lt"/>
              </a:rPr>
              <a:t>[Chen 1976.], </a:t>
            </a:r>
            <a:r>
              <a:rPr lang="en-US" sz="2000" b="0" i="0" u="none" strike="noStrike" baseline="0" dirty="0">
                <a:solidFill>
                  <a:srgbClr val="000000"/>
                </a:solidFill>
                <a:latin typeface="+mj-lt"/>
              </a:rPr>
              <a:t>and, increasingly, class diagrams of the UML (e.g., </a:t>
            </a:r>
            <a:r>
              <a:rPr lang="en-US" sz="2000" b="0" i="0" u="none" strike="noStrike" baseline="0" dirty="0">
                <a:solidFill>
                  <a:srgbClr val="0000FF"/>
                </a:solidFill>
                <a:latin typeface="+mj-lt"/>
              </a:rPr>
              <a:t>[Rumbaugh et al. 2005]</a:t>
            </a:r>
            <a:r>
              <a:rPr lang="en-US" sz="2000" b="0" i="0" u="none" strike="noStrike" baseline="0" dirty="0">
                <a:solidFill>
                  <a:srgbClr val="000000"/>
                </a:solidFill>
                <a:latin typeface="+mj-lt"/>
              </a:rPr>
              <a:t>) are used as requirements models of the data perspective.</a:t>
            </a:r>
          </a:p>
          <a:p>
            <a:pPr marL="342900" indent="-342900" algn="just">
              <a:buFont typeface="Arial" panose="020B0604020202020204" pitchFamily="34" charset="0"/>
              <a:buChar char="•"/>
            </a:pPr>
            <a:endParaRPr lang="en-US" sz="2000" dirty="0">
              <a:solidFill>
                <a:srgbClr val="000000"/>
              </a:solidFill>
              <a:latin typeface="+mj-lt"/>
            </a:endParaRPr>
          </a:p>
          <a:p>
            <a:pPr marL="342900" indent="-342900" algn="just">
              <a:buFont typeface="Arial" panose="020B0604020202020204" pitchFamily="34" charset="0"/>
              <a:buChar char="•"/>
            </a:pPr>
            <a:r>
              <a:rPr lang="en-US" sz="1800" b="1" i="0" u="none" strike="noStrike" baseline="0" dirty="0">
                <a:latin typeface="MyriadPro-Bold" panose="020B0703030403020204" pitchFamily="34" charset="0"/>
              </a:rPr>
              <a:t>Entity-Relationship Diagrams</a:t>
            </a:r>
            <a:endParaRPr lang="en-US" sz="2000" b="1" i="0" u="none" strike="noStrike" baseline="0" dirty="0">
              <a:solidFill>
                <a:srgbClr val="000000"/>
              </a:solidFill>
              <a:latin typeface="+mj-lt"/>
            </a:endParaRPr>
          </a:p>
          <a:p>
            <a:pPr marL="342900" indent="-342900" algn="just">
              <a:buFont typeface="Arial" panose="020B0604020202020204" pitchFamily="34" charset="0"/>
              <a:buChar char="•"/>
            </a:pPr>
            <a:r>
              <a:rPr lang="en-US" sz="2000" b="1" dirty="0">
                <a:solidFill>
                  <a:srgbClr val="000000"/>
                </a:solidFill>
                <a:latin typeface="+mj-lt"/>
              </a:rPr>
              <a:t>Class Diagram</a:t>
            </a:r>
            <a:endParaRPr lang="en-US" sz="2000" dirty="0">
              <a:latin typeface="+mj-lt"/>
            </a:endParaRPr>
          </a:p>
        </p:txBody>
      </p:sp>
    </p:spTree>
    <p:extLst>
      <p:ext uri="{BB962C8B-B14F-4D97-AF65-F5344CB8AC3E}">
        <p14:creationId xmlns:p14="http://schemas.microsoft.com/office/powerpoint/2010/main" val="63258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751647B5-FDDF-49B0-9B37-5821A15B7D48}"/>
              </a:ext>
            </a:extLst>
          </p:cNvPr>
          <p:cNvSpPr txBox="1"/>
          <p:nvPr/>
        </p:nvSpPr>
        <p:spPr>
          <a:xfrm>
            <a:off x="485219" y="1691819"/>
            <a:ext cx="7999070" cy="2554545"/>
          </a:xfrm>
          <a:prstGeom prst="rect">
            <a:avLst/>
          </a:prstGeom>
          <a:noFill/>
        </p:spPr>
        <p:txBody>
          <a:bodyPr wrap="square">
            <a:spAutoFit/>
          </a:bodyPr>
          <a:lstStyle/>
          <a:p>
            <a:pPr algn="just"/>
            <a:r>
              <a:rPr lang="en-US" sz="2000" b="0" i="1" u="none" strike="noStrike" baseline="0" dirty="0">
                <a:latin typeface="+mj-lt"/>
              </a:rPr>
              <a:t>Models as abstracting images from reality</a:t>
            </a:r>
          </a:p>
          <a:p>
            <a:pPr algn="just"/>
            <a:endParaRPr lang="en-US" sz="2000" i="1" dirty="0">
              <a:latin typeface="+mj-lt"/>
            </a:endParaRPr>
          </a:p>
          <a:p>
            <a:pPr algn="just"/>
            <a:r>
              <a:rPr lang="en-US" sz="2000" b="1" i="0" u="none" strike="noStrike" baseline="0" dirty="0">
                <a:solidFill>
                  <a:srgbClr val="FF0000"/>
                </a:solidFill>
                <a:latin typeface="+mj-lt"/>
              </a:rPr>
              <a:t>Definition : </a:t>
            </a:r>
            <a:r>
              <a:rPr lang="en-US" sz="2000" b="0" i="1" u="none" strike="noStrike" baseline="0" dirty="0">
                <a:solidFill>
                  <a:srgbClr val="FF0000"/>
                </a:solidFill>
                <a:latin typeface="+mj-lt"/>
              </a:rPr>
              <a:t>Model</a:t>
            </a:r>
          </a:p>
          <a:p>
            <a:pPr algn="just"/>
            <a:r>
              <a:rPr lang="en-US" sz="2000" b="0" i="0" u="none" strike="noStrike" baseline="0" dirty="0">
                <a:solidFill>
                  <a:srgbClr val="FF0000"/>
                </a:solidFill>
                <a:latin typeface="+mj-lt"/>
              </a:rPr>
              <a:t>A model is an abstract representation of an existing reality or a reality to be created.</a:t>
            </a:r>
          </a:p>
          <a:p>
            <a:pPr algn="just"/>
            <a:endParaRPr lang="en-US" sz="2000" dirty="0">
              <a:solidFill>
                <a:srgbClr val="FF0000"/>
              </a:solidFill>
              <a:latin typeface="+mj-lt"/>
            </a:endParaRPr>
          </a:p>
          <a:p>
            <a:pPr algn="just"/>
            <a:r>
              <a:rPr lang="en-US" sz="2000" b="0" i="0" u="none" strike="noStrike" baseline="0" dirty="0">
                <a:latin typeface="+mj-lt"/>
              </a:rPr>
              <a:t>Modeling may be applied to material or immaterial objects of an existing reality or a reality to be developed.</a:t>
            </a:r>
            <a:endParaRPr lang="en-US" sz="3200" dirty="0">
              <a:solidFill>
                <a:srgbClr val="FF0000"/>
              </a:solidFill>
              <a:latin typeface="+mj-lt"/>
            </a:endParaRPr>
          </a:p>
        </p:txBody>
      </p:sp>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3</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29018"/>
          </a:xfrm>
          <a:prstGeom prst="rect">
            <a:avLst/>
          </a:prstGeom>
        </p:spPr>
        <p:txBody>
          <a:bodyPr vert="horz" wrap="square" lIns="0" tIns="13335" rIns="0" bIns="0" rtlCol="0">
            <a:spAutoFit/>
          </a:bodyPr>
          <a:lstStyle/>
          <a:p>
            <a:pPr marL="12700" algn="just">
              <a:lnSpc>
                <a:spcPct val="100000"/>
              </a:lnSpc>
              <a:spcBef>
                <a:spcPts val="105"/>
              </a:spcBef>
            </a:pPr>
            <a:r>
              <a:rPr lang="en-US" sz="4000" i="0" u="none" strike="noStrike" baseline="0" dirty="0">
                <a:latin typeface="Times New Roman" panose="02020603050405020304" pitchFamily="18" charset="0"/>
                <a:ea typeface="Tahoma" panose="020B0604030504040204" pitchFamily="34" charset="0"/>
                <a:cs typeface="Times New Roman" panose="02020603050405020304" pitchFamily="18" charset="0"/>
              </a:rPr>
              <a:t>Term Models</a:t>
            </a:r>
            <a:endParaRPr lang="en-US" sz="1777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572900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30</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8186341" cy="505908"/>
          </a:xfrm>
          <a:prstGeom prst="rect">
            <a:avLst/>
          </a:prstGeom>
        </p:spPr>
        <p:txBody>
          <a:bodyPr vert="horz" wrap="square" lIns="0" tIns="13335" rIns="0" bIns="0" rtlCol="0">
            <a:spAutoFit/>
          </a:bodyPr>
          <a:lstStyle/>
          <a:p>
            <a:pPr algn="l"/>
            <a:r>
              <a:rPr lang="en-US" sz="3200" i="0" u="none" strike="noStrike" baseline="0" dirty="0">
                <a:latin typeface="Times New Roman" panose="02020603050405020304" pitchFamily="18" charset="0"/>
                <a:cs typeface="Times New Roman" panose="02020603050405020304" pitchFamily="18" charset="0"/>
              </a:rPr>
              <a:t>Requirements Modeling in the Data Perspective</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36041C69-253A-4CB8-9EE6-CAC3588B2A08}"/>
              </a:ext>
            </a:extLst>
          </p:cNvPr>
          <p:cNvSpPr txBox="1"/>
          <p:nvPr/>
        </p:nvSpPr>
        <p:spPr>
          <a:xfrm>
            <a:off x="586184" y="1768931"/>
            <a:ext cx="8024416" cy="3293209"/>
          </a:xfrm>
          <a:prstGeom prst="rect">
            <a:avLst/>
          </a:prstGeom>
          <a:noFill/>
        </p:spPr>
        <p:txBody>
          <a:bodyPr wrap="square">
            <a:spAutoFit/>
          </a:bodyPr>
          <a:lstStyle/>
          <a:p>
            <a:pPr algn="just"/>
            <a:r>
              <a:rPr lang="en-US" sz="2400" b="1" i="0" u="none" strike="noStrike" baseline="0" dirty="0">
                <a:solidFill>
                  <a:srgbClr val="FF0000"/>
                </a:solidFill>
                <a:latin typeface="+mj-lt"/>
              </a:rPr>
              <a:t>Entity-Relationship Diagrams</a:t>
            </a:r>
          </a:p>
          <a:p>
            <a:pPr marL="342900" indent="-342900" algn="just">
              <a:buFont typeface="Arial" panose="020B0604020202020204" pitchFamily="34" charset="0"/>
              <a:buChar char="•"/>
            </a:pPr>
            <a:endParaRPr lang="en-US" sz="2400" b="1" dirty="0">
              <a:solidFill>
                <a:srgbClr val="FF0000"/>
              </a:solidFill>
              <a:latin typeface="+mj-lt"/>
            </a:endParaRPr>
          </a:p>
          <a:p>
            <a:pPr marL="342900" indent="-342900" algn="just">
              <a:buFont typeface="Arial" panose="020B0604020202020204" pitchFamily="34" charset="0"/>
              <a:buChar char="•"/>
            </a:pPr>
            <a:r>
              <a:rPr lang="en-US" sz="2000" b="0" i="1" u="none" strike="noStrike" baseline="0" dirty="0">
                <a:latin typeface="+mj-lt"/>
              </a:rPr>
              <a:t>The traditional entity relationship</a:t>
            </a:r>
            <a:r>
              <a:rPr lang="en-US" sz="2000" i="1" dirty="0">
                <a:latin typeface="+mj-lt"/>
              </a:rPr>
              <a:t> </a:t>
            </a:r>
            <a:r>
              <a:rPr lang="en-US" sz="2000" b="0" i="1" u="none" strike="noStrike" baseline="0" dirty="0">
                <a:latin typeface="+mj-lt"/>
              </a:rPr>
              <a:t>model </a:t>
            </a:r>
            <a:r>
              <a:rPr lang="en-US" sz="2000" b="0" i="0" u="none" strike="noStrike" baseline="0" dirty="0">
                <a:latin typeface="+mj-lt"/>
              </a:rPr>
              <a:t>are used for modeling the data perspective because they display the structure of an object of an universe of discourse by means of entity types and relation types</a:t>
            </a:r>
          </a:p>
          <a:p>
            <a:pPr marL="342900" indent="-342900" algn="just">
              <a:buFont typeface="Arial" panose="020B0604020202020204" pitchFamily="34" charset="0"/>
              <a:buChar char="•"/>
            </a:pPr>
            <a:endParaRPr lang="en-US" sz="2000" dirty="0">
              <a:solidFill>
                <a:srgbClr val="FF0000"/>
              </a:solidFill>
              <a:latin typeface="+mj-lt"/>
            </a:endParaRPr>
          </a:p>
          <a:p>
            <a:pPr marL="342900" indent="-342900" algn="just">
              <a:buFont typeface="Arial" panose="020B0604020202020204" pitchFamily="34" charset="0"/>
              <a:buChar char="•"/>
            </a:pPr>
            <a:r>
              <a:rPr lang="en-US" sz="2000" b="0" i="1" u="none" strike="noStrike" baseline="0" dirty="0">
                <a:latin typeface="+mj-lt"/>
              </a:rPr>
              <a:t>Extensions of the entity relationship</a:t>
            </a:r>
            <a:r>
              <a:rPr lang="en-US" sz="2000" i="1" dirty="0">
                <a:latin typeface="+mj-lt"/>
              </a:rPr>
              <a:t> </a:t>
            </a:r>
            <a:r>
              <a:rPr lang="en-US" sz="2000" b="0" i="1" u="none" strike="noStrike" baseline="0" dirty="0">
                <a:latin typeface="+mj-lt"/>
              </a:rPr>
              <a:t>model </a:t>
            </a:r>
            <a:r>
              <a:rPr lang="en-US" sz="2000" b="0" i="0" u="none" strike="noStrike" baseline="0" dirty="0">
                <a:latin typeface="+mj-lt"/>
              </a:rPr>
              <a:t>mainly concern the generalization/specialization relations, inheritance mechanisms, and roles of entities and extend the model by a (min, max)-notation for cardinalities of relations.</a:t>
            </a:r>
            <a:endParaRPr lang="en-US" sz="3600" dirty="0">
              <a:solidFill>
                <a:srgbClr val="FF0000"/>
              </a:solidFill>
              <a:latin typeface="+mj-lt"/>
            </a:endParaRPr>
          </a:p>
        </p:txBody>
      </p:sp>
    </p:spTree>
    <p:extLst>
      <p:ext uri="{BB962C8B-B14F-4D97-AF65-F5344CB8AC3E}">
        <p14:creationId xmlns:p14="http://schemas.microsoft.com/office/powerpoint/2010/main" val="2278441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31</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8186341" cy="505908"/>
          </a:xfrm>
          <a:prstGeom prst="rect">
            <a:avLst/>
          </a:prstGeom>
        </p:spPr>
        <p:txBody>
          <a:bodyPr vert="horz" wrap="square" lIns="0" tIns="13335" rIns="0" bIns="0" rtlCol="0">
            <a:spAutoFit/>
          </a:bodyPr>
          <a:lstStyle/>
          <a:p>
            <a:pPr algn="l"/>
            <a:r>
              <a:rPr lang="en-US" sz="3200" i="0" u="none" strike="noStrike" baseline="0" dirty="0">
                <a:latin typeface="Times New Roman" panose="02020603050405020304" pitchFamily="18" charset="0"/>
                <a:cs typeface="Times New Roman" panose="02020603050405020304" pitchFamily="18" charset="0"/>
              </a:rPr>
              <a:t>Requirements Modeling in the Data Perspective</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36041C69-253A-4CB8-9EE6-CAC3588B2A08}"/>
              </a:ext>
            </a:extLst>
          </p:cNvPr>
          <p:cNvSpPr txBox="1"/>
          <p:nvPr/>
        </p:nvSpPr>
        <p:spPr>
          <a:xfrm>
            <a:off x="586184" y="1768931"/>
            <a:ext cx="8024416" cy="461665"/>
          </a:xfrm>
          <a:prstGeom prst="rect">
            <a:avLst/>
          </a:prstGeom>
          <a:noFill/>
        </p:spPr>
        <p:txBody>
          <a:bodyPr wrap="square">
            <a:spAutoFit/>
          </a:bodyPr>
          <a:lstStyle/>
          <a:p>
            <a:pPr algn="just"/>
            <a:r>
              <a:rPr lang="en-US" sz="2400" b="1" i="0" u="none" strike="noStrike" baseline="0" dirty="0">
                <a:solidFill>
                  <a:srgbClr val="FF0000"/>
                </a:solidFill>
                <a:latin typeface="+mj-lt"/>
              </a:rPr>
              <a:t>Modeling Elements of Entity-Relationship Diagrams</a:t>
            </a:r>
            <a:endParaRPr lang="en-US" sz="4400" dirty="0">
              <a:solidFill>
                <a:srgbClr val="FF0000"/>
              </a:solidFill>
              <a:latin typeface="+mj-lt"/>
            </a:endParaRPr>
          </a:p>
        </p:txBody>
      </p:sp>
      <p:pic>
        <p:nvPicPr>
          <p:cNvPr id="4" name="Picture 3">
            <a:extLst>
              <a:ext uri="{FF2B5EF4-FFF2-40B4-BE49-F238E27FC236}">
                <a16:creationId xmlns="" xmlns:a16="http://schemas.microsoft.com/office/drawing/2014/main" id="{5BB17B93-8F5D-4331-8504-B57BC2AC7EF9}"/>
              </a:ext>
            </a:extLst>
          </p:cNvPr>
          <p:cNvPicPr>
            <a:picLocks noChangeAspect="1"/>
          </p:cNvPicPr>
          <p:nvPr/>
        </p:nvPicPr>
        <p:blipFill>
          <a:blip r:embed="rId2"/>
          <a:stretch>
            <a:fillRect/>
          </a:stretch>
        </p:blipFill>
        <p:spPr>
          <a:xfrm>
            <a:off x="278435" y="2272741"/>
            <a:ext cx="8587129" cy="1528077"/>
          </a:xfrm>
          <a:prstGeom prst="rect">
            <a:avLst/>
          </a:prstGeom>
        </p:spPr>
      </p:pic>
      <p:sp>
        <p:nvSpPr>
          <p:cNvPr id="9" name="TextBox 8">
            <a:extLst>
              <a:ext uri="{FF2B5EF4-FFF2-40B4-BE49-F238E27FC236}">
                <a16:creationId xmlns="" xmlns:a16="http://schemas.microsoft.com/office/drawing/2014/main" id="{0E5AF315-3222-4D4D-8D5A-3B5AE81270E7}"/>
              </a:ext>
            </a:extLst>
          </p:cNvPr>
          <p:cNvSpPr txBox="1"/>
          <p:nvPr/>
        </p:nvSpPr>
        <p:spPr>
          <a:xfrm>
            <a:off x="490934" y="4145998"/>
            <a:ext cx="7591029" cy="1323439"/>
          </a:xfrm>
          <a:prstGeom prst="rect">
            <a:avLst/>
          </a:prstGeom>
          <a:noFill/>
        </p:spPr>
        <p:txBody>
          <a:bodyPr wrap="square">
            <a:spAutoFit/>
          </a:bodyPr>
          <a:lstStyle/>
          <a:p>
            <a:pPr marL="342900" indent="-342900" algn="l">
              <a:buFont typeface="Arial" panose="020B0604020202020204" pitchFamily="34" charset="0"/>
              <a:buChar char="•"/>
            </a:pPr>
            <a:r>
              <a:rPr lang="en-US" sz="2000" b="0" u="none" strike="noStrike" baseline="0" dirty="0">
                <a:latin typeface="+mj-lt"/>
              </a:rPr>
              <a:t>Classification: abstraction from concrete objects : Entity types</a:t>
            </a:r>
          </a:p>
          <a:p>
            <a:pPr marL="342900" indent="-342900" algn="l">
              <a:buFont typeface="Arial" panose="020B0604020202020204" pitchFamily="34" charset="0"/>
              <a:buChar char="•"/>
            </a:pPr>
            <a:r>
              <a:rPr lang="en-US" sz="2000" b="0" u="none" strike="noStrike" baseline="0" dirty="0">
                <a:latin typeface="+mj-lt"/>
              </a:rPr>
              <a:t>Abstraction from concrete relationships :  Relation type</a:t>
            </a:r>
          </a:p>
          <a:p>
            <a:pPr marL="342900" indent="-342900">
              <a:buFont typeface="Arial" panose="020B0604020202020204" pitchFamily="34" charset="0"/>
              <a:buChar char="•"/>
            </a:pPr>
            <a:r>
              <a:rPr lang="en-US" sz="2000" b="0" u="none" strike="noStrike" baseline="0" dirty="0">
                <a:latin typeface="+mj-lt"/>
              </a:rPr>
              <a:t>Properties of entity types and relation types :  Attribute type</a:t>
            </a:r>
          </a:p>
          <a:p>
            <a:pPr marL="342900" indent="-342900" algn="l">
              <a:buFont typeface="Arial" panose="020B0604020202020204" pitchFamily="34" charset="0"/>
              <a:buChar char="•"/>
            </a:pPr>
            <a:r>
              <a:rPr lang="en-US" sz="2000" b="0" u="none" strike="noStrike" baseline="0" dirty="0">
                <a:latin typeface="+mj-lt"/>
              </a:rPr>
              <a:t>Number of relation instances : </a:t>
            </a:r>
            <a:r>
              <a:rPr lang="en-US" sz="2000" dirty="0">
                <a:latin typeface="+mj-lt"/>
              </a:rPr>
              <a:t>C</a:t>
            </a:r>
            <a:r>
              <a:rPr lang="en-US" sz="2000" b="0" u="none" strike="noStrike" baseline="0" dirty="0">
                <a:latin typeface="+mj-lt"/>
              </a:rPr>
              <a:t>ardinalities</a:t>
            </a:r>
            <a:endParaRPr lang="en-US" sz="2000" dirty="0">
              <a:latin typeface="+mj-lt"/>
            </a:endParaRPr>
          </a:p>
        </p:txBody>
      </p:sp>
    </p:spTree>
    <p:extLst>
      <p:ext uri="{BB962C8B-B14F-4D97-AF65-F5344CB8AC3E}">
        <p14:creationId xmlns:p14="http://schemas.microsoft.com/office/powerpoint/2010/main" val="3856650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32</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8186341" cy="505908"/>
          </a:xfrm>
          <a:prstGeom prst="rect">
            <a:avLst/>
          </a:prstGeom>
        </p:spPr>
        <p:txBody>
          <a:bodyPr vert="horz" wrap="square" lIns="0" tIns="13335" rIns="0" bIns="0" rtlCol="0">
            <a:spAutoFit/>
          </a:bodyPr>
          <a:lstStyle/>
          <a:p>
            <a:pPr algn="l"/>
            <a:r>
              <a:rPr lang="en-US" sz="3200" i="0" u="none" strike="noStrike" baseline="0" dirty="0">
                <a:latin typeface="Times New Roman" panose="02020603050405020304" pitchFamily="18" charset="0"/>
                <a:cs typeface="Times New Roman" panose="02020603050405020304" pitchFamily="18" charset="0"/>
              </a:rPr>
              <a:t>Requirements Modeling in the Data Perspective</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0E5AF315-3222-4D4D-8D5A-3B5AE81270E7}"/>
              </a:ext>
            </a:extLst>
          </p:cNvPr>
          <p:cNvSpPr txBox="1"/>
          <p:nvPr/>
        </p:nvSpPr>
        <p:spPr>
          <a:xfrm>
            <a:off x="500459" y="5628145"/>
            <a:ext cx="7591029" cy="369332"/>
          </a:xfrm>
          <a:prstGeom prst="rect">
            <a:avLst/>
          </a:prstGeom>
          <a:noFill/>
        </p:spPr>
        <p:txBody>
          <a:bodyPr wrap="square">
            <a:spAutoFit/>
          </a:bodyPr>
          <a:lstStyle/>
          <a:p>
            <a:pPr algn="l"/>
            <a:r>
              <a:rPr lang="en-US" sz="1800" b="1" u="none" strike="noStrike" baseline="0" dirty="0">
                <a:latin typeface="+mj-lt"/>
              </a:rPr>
              <a:t>Example of Entity-relationship diagram (data model) according to Chen</a:t>
            </a:r>
            <a:endParaRPr lang="en-US" sz="2000" b="1" dirty="0">
              <a:latin typeface="+mj-lt"/>
            </a:endParaRPr>
          </a:p>
        </p:txBody>
      </p:sp>
      <p:pic>
        <p:nvPicPr>
          <p:cNvPr id="5" name="Picture 4" descr="Diagram&#10;&#10;Description automatically generated">
            <a:extLst>
              <a:ext uri="{FF2B5EF4-FFF2-40B4-BE49-F238E27FC236}">
                <a16:creationId xmlns="" xmlns:a16="http://schemas.microsoft.com/office/drawing/2014/main" id="{5B19EBA7-416C-4CB3-BBFA-2993FDC8CFA4}"/>
              </a:ext>
            </a:extLst>
          </p:cNvPr>
          <p:cNvPicPr>
            <a:picLocks noChangeAspect="1"/>
          </p:cNvPicPr>
          <p:nvPr/>
        </p:nvPicPr>
        <p:blipFill>
          <a:blip r:embed="rId2"/>
          <a:stretch>
            <a:fillRect/>
          </a:stretch>
        </p:blipFill>
        <p:spPr>
          <a:xfrm>
            <a:off x="766553" y="2209800"/>
            <a:ext cx="7654151" cy="3097055"/>
          </a:xfrm>
          <a:prstGeom prst="rect">
            <a:avLst/>
          </a:prstGeom>
        </p:spPr>
      </p:pic>
    </p:spTree>
    <p:extLst>
      <p:ext uri="{BB962C8B-B14F-4D97-AF65-F5344CB8AC3E}">
        <p14:creationId xmlns:p14="http://schemas.microsoft.com/office/powerpoint/2010/main" val="2332842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33</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8186341" cy="505908"/>
          </a:xfrm>
          <a:prstGeom prst="rect">
            <a:avLst/>
          </a:prstGeom>
        </p:spPr>
        <p:txBody>
          <a:bodyPr vert="horz" wrap="square" lIns="0" tIns="13335" rIns="0" bIns="0" rtlCol="0">
            <a:spAutoFit/>
          </a:bodyPr>
          <a:lstStyle/>
          <a:p>
            <a:pPr algn="l"/>
            <a:r>
              <a:rPr lang="en-US" sz="3200" i="0" u="none" strike="noStrike" baseline="0" dirty="0">
                <a:latin typeface="Times New Roman" panose="02020603050405020304" pitchFamily="18" charset="0"/>
                <a:cs typeface="Times New Roman" panose="02020603050405020304" pitchFamily="18" charset="0"/>
              </a:rPr>
              <a:t>Requirements Modeling in the Data Perspective</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TextBox 6">
            <a:extLst>
              <a:ext uri="{FF2B5EF4-FFF2-40B4-BE49-F238E27FC236}">
                <a16:creationId xmlns="" xmlns:a16="http://schemas.microsoft.com/office/drawing/2014/main" id="{4E8AB9FD-813B-4452-844F-8A04A185CFA3}"/>
              </a:ext>
            </a:extLst>
          </p:cNvPr>
          <p:cNvSpPr txBox="1"/>
          <p:nvPr/>
        </p:nvSpPr>
        <p:spPr>
          <a:xfrm>
            <a:off x="500459" y="1752600"/>
            <a:ext cx="4572000" cy="738664"/>
          </a:xfrm>
          <a:prstGeom prst="rect">
            <a:avLst/>
          </a:prstGeom>
          <a:noFill/>
        </p:spPr>
        <p:txBody>
          <a:bodyPr wrap="square">
            <a:spAutoFit/>
          </a:bodyPr>
          <a:lstStyle/>
          <a:p>
            <a:r>
              <a:rPr lang="en-US" sz="2400" b="1" i="0" u="none" baseline="0" dirty="0">
                <a:solidFill>
                  <a:srgbClr val="FF0000"/>
                </a:solidFill>
                <a:latin typeface="+mj-lt"/>
                <a:cs typeface="Times New Roman" panose="02020603050405020304" pitchFamily="18" charset="0"/>
              </a:rPr>
              <a:t>UML Class Diagrams</a:t>
            </a:r>
            <a:endParaRPr lang="en-US" sz="2400" b="1" dirty="0">
              <a:solidFill>
                <a:srgbClr val="FF0000"/>
              </a:solidFill>
              <a:latin typeface="+mj-lt"/>
              <a:cs typeface="Times New Roman" panose="02020603050405020304" pitchFamily="18" charset="0"/>
            </a:endParaRPr>
          </a:p>
          <a:p>
            <a:pPr algn="l"/>
            <a:r>
              <a:rPr lang="en-US" sz="1800" b="0" i="1" u="none" strike="noStrike" baseline="0" dirty="0">
                <a:latin typeface="MyriadPro-It" panose="020B0503030403090204" pitchFamily="34" charset="0"/>
              </a:rPr>
              <a:t>Static perspective: data/ structure</a:t>
            </a:r>
            <a:endParaRPr lang="en-US" sz="2400" dirty="0">
              <a:solidFill>
                <a:srgbClr val="FF0000"/>
              </a:solidFill>
              <a:latin typeface="+mj-lt"/>
              <a:cs typeface="Times New Roman" panose="02020603050405020304" pitchFamily="18" charset="0"/>
            </a:endParaRPr>
          </a:p>
        </p:txBody>
      </p:sp>
      <p:sp>
        <p:nvSpPr>
          <p:cNvPr id="10" name="TextBox 9">
            <a:extLst>
              <a:ext uri="{FF2B5EF4-FFF2-40B4-BE49-F238E27FC236}">
                <a16:creationId xmlns="" xmlns:a16="http://schemas.microsoft.com/office/drawing/2014/main" id="{3AF96E8A-915D-4B92-A56B-926538D865DB}"/>
              </a:ext>
            </a:extLst>
          </p:cNvPr>
          <p:cNvSpPr txBox="1"/>
          <p:nvPr/>
        </p:nvSpPr>
        <p:spPr>
          <a:xfrm>
            <a:off x="500459" y="2462689"/>
            <a:ext cx="8062516" cy="3785652"/>
          </a:xfrm>
          <a:prstGeom prst="rect">
            <a:avLst/>
          </a:prstGeom>
          <a:noFill/>
        </p:spPr>
        <p:txBody>
          <a:bodyPr wrap="square">
            <a:spAutoFit/>
          </a:bodyPr>
          <a:lstStyle/>
          <a:p>
            <a:pPr marL="342900" indent="-342900" algn="just">
              <a:buFont typeface="Arial" panose="020B0604020202020204" pitchFamily="34" charset="0"/>
              <a:buChar char="•"/>
            </a:pPr>
            <a:r>
              <a:rPr lang="en-US" sz="2000" b="0" i="0" u="none" strike="noStrike" baseline="0" dirty="0">
                <a:solidFill>
                  <a:srgbClr val="000000"/>
                </a:solidFill>
                <a:latin typeface="+mj-lt"/>
              </a:rPr>
              <a:t>Class diagrams of the UML can be used to model the data perspective of requirements of a system to be developed as well. </a:t>
            </a:r>
          </a:p>
          <a:p>
            <a:pPr marL="342900" indent="-342900" algn="just">
              <a:buFont typeface="Arial" panose="020B0604020202020204" pitchFamily="34" charset="0"/>
              <a:buChar char="•"/>
            </a:pPr>
            <a:endParaRPr lang="en-US" sz="2000" dirty="0">
              <a:solidFill>
                <a:srgbClr val="000000"/>
              </a:solidFill>
              <a:latin typeface="+mj-lt"/>
            </a:endParaRPr>
          </a:p>
          <a:p>
            <a:pPr marL="342900" indent="-342900" algn="just">
              <a:buFont typeface="Arial" panose="020B0604020202020204" pitchFamily="34" charset="0"/>
              <a:buChar char="•"/>
            </a:pPr>
            <a:r>
              <a:rPr lang="en-US" sz="2000" b="0" i="0" u="none" strike="noStrike" baseline="0" dirty="0">
                <a:solidFill>
                  <a:srgbClr val="000000"/>
                </a:solidFill>
                <a:latin typeface="+mj-lt"/>
              </a:rPr>
              <a:t>A class diagram consists of a set of classes and associations between classes. </a:t>
            </a:r>
          </a:p>
          <a:p>
            <a:pPr marL="342900" indent="-342900" algn="just">
              <a:buFont typeface="Arial" panose="020B0604020202020204" pitchFamily="34" charset="0"/>
              <a:buChar char="•"/>
            </a:pPr>
            <a:endParaRPr lang="en-US" sz="2000" dirty="0">
              <a:solidFill>
                <a:srgbClr val="000000"/>
              </a:solidFill>
              <a:latin typeface="+mj-lt"/>
            </a:endParaRPr>
          </a:p>
          <a:p>
            <a:pPr marL="342900" indent="-342900" algn="just">
              <a:buFont typeface="Arial" panose="020B0604020202020204" pitchFamily="34" charset="0"/>
              <a:buChar char="•"/>
            </a:pPr>
            <a:r>
              <a:rPr lang="en-US" sz="2000" b="0" i="0" u="none" strike="noStrike" baseline="0" dirty="0">
                <a:solidFill>
                  <a:srgbClr val="000000"/>
                </a:solidFill>
                <a:latin typeface="+mj-lt"/>
              </a:rPr>
              <a:t>Classes and associations in UML class diagrams are similar to entity types and relation types in entity-relationship diagrams. </a:t>
            </a:r>
          </a:p>
          <a:p>
            <a:pPr marL="342900" indent="-342900" algn="just">
              <a:buFont typeface="Arial" panose="020B0604020202020204" pitchFamily="34" charset="0"/>
              <a:buChar char="•"/>
            </a:pPr>
            <a:endParaRPr lang="en-US" sz="2000" dirty="0">
              <a:solidFill>
                <a:srgbClr val="000000"/>
              </a:solidFill>
              <a:latin typeface="+mj-lt"/>
            </a:endParaRPr>
          </a:p>
          <a:p>
            <a:pPr marL="342900" indent="-342900" algn="just">
              <a:buFont typeface="Arial" panose="020B0604020202020204" pitchFamily="34" charset="0"/>
              <a:buChar char="•"/>
            </a:pPr>
            <a:r>
              <a:rPr lang="en-US" sz="2000" b="0" i="0" u="none" strike="noStrike" baseline="0" dirty="0">
                <a:solidFill>
                  <a:srgbClr val="000000"/>
                </a:solidFill>
                <a:latin typeface="+mj-lt"/>
              </a:rPr>
              <a:t>Class models possess additional modeling elements (e.g., that allow for the specification of valid operations on the instances of a class) and thus have a greater power of description.</a:t>
            </a:r>
            <a:endParaRPr lang="en-US" sz="2000" dirty="0">
              <a:latin typeface="+mj-lt"/>
            </a:endParaRPr>
          </a:p>
        </p:txBody>
      </p:sp>
    </p:spTree>
    <p:extLst>
      <p:ext uri="{BB962C8B-B14F-4D97-AF65-F5344CB8AC3E}">
        <p14:creationId xmlns:p14="http://schemas.microsoft.com/office/powerpoint/2010/main" val="503721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34</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8186341" cy="505908"/>
          </a:xfrm>
          <a:prstGeom prst="rect">
            <a:avLst/>
          </a:prstGeom>
        </p:spPr>
        <p:txBody>
          <a:bodyPr vert="horz" wrap="square" lIns="0" tIns="13335" rIns="0" bIns="0" rtlCol="0">
            <a:spAutoFit/>
          </a:bodyPr>
          <a:lstStyle/>
          <a:p>
            <a:pPr algn="l"/>
            <a:r>
              <a:rPr lang="en-US" sz="3200" i="0" u="none" strike="noStrike" baseline="0" dirty="0">
                <a:latin typeface="Times New Roman" panose="02020603050405020304" pitchFamily="18" charset="0"/>
                <a:cs typeface="Times New Roman" panose="02020603050405020304" pitchFamily="18" charset="0"/>
              </a:rPr>
              <a:t>Requirements Modeling in the Data Perspective</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Picture 3" descr="Diagram&#10;&#10;Description automatically generated">
            <a:extLst>
              <a:ext uri="{FF2B5EF4-FFF2-40B4-BE49-F238E27FC236}">
                <a16:creationId xmlns="" xmlns:a16="http://schemas.microsoft.com/office/drawing/2014/main" id="{9490AC0F-FB6B-43F4-85A2-D063E8FF80F6}"/>
              </a:ext>
            </a:extLst>
          </p:cNvPr>
          <p:cNvPicPr>
            <a:picLocks noChangeAspect="1"/>
          </p:cNvPicPr>
          <p:nvPr/>
        </p:nvPicPr>
        <p:blipFill>
          <a:blip r:embed="rId2"/>
          <a:stretch>
            <a:fillRect/>
          </a:stretch>
        </p:blipFill>
        <p:spPr>
          <a:xfrm>
            <a:off x="3866332" y="1981200"/>
            <a:ext cx="4825230" cy="3997101"/>
          </a:xfrm>
          <a:prstGeom prst="rect">
            <a:avLst/>
          </a:prstGeom>
        </p:spPr>
      </p:pic>
      <p:sp>
        <p:nvSpPr>
          <p:cNvPr id="9" name="TextBox 8">
            <a:extLst>
              <a:ext uri="{FF2B5EF4-FFF2-40B4-BE49-F238E27FC236}">
                <a16:creationId xmlns="" xmlns:a16="http://schemas.microsoft.com/office/drawing/2014/main" id="{A39F84E9-D795-4778-BBA7-4C29013AA0F5}"/>
              </a:ext>
            </a:extLst>
          </p:cNvPr>
          <p:cNvSpPr txBox="1"/>
          <p:nvPr/>
        </p:nvSpPr>
        <p:spPr>
          <a:xfrm>
            <a:off x="228600" y="1581561"/>
            <a:ext cx="4572000" cy="2246769"/>
          </a:xfrm>
          <a:prstGeom prst="rect">
            <a:avLst/>
          </a:prstGeom>
          <a:noFill/>
        </p:spPr>
        <p:txBody>
          <a:bodyPr wrap="square">
            <a:spAutoFit/>
          </a:bodyPr>
          <a:lstStyle/>
          <a:p>
            <a:r>
              <a:rPr lang="en-US" sz="2000" b="1" u="none" strike="noStrike" baseline="0" dirty="0">
                <a:solidFill>
                  <a:srgbClr val="FF0000"/>
                </a:solidFill>
                <a:latin typeface="+mj-lt"/>
              </a:rPr>
              <a:t>Modeling Elements of Class Diagrams</a:t>
            </a:r>
          </a:p>
          <a:p>
            <a:endParaRPr lang="en-US" sz="2000" b="1" dirty="0">
              <a:solidFill>
                <a:srgbClr val="FF0000"/>
              </a:solidFill>
              <a:latin typeface="+mj-lt"/>
              <a:cs typeface="Times New Roman" panose="02020603050405020304" pitchFamily="18" charset="0"/>
            </a:endParaRPr>
          </a:p>
          <a:p>
            <a:pPr marL="342900" indent="-342900">
              <a:buFont typeface="Arial" panose="020B0604020202020204" pitchFamily="34" charset="0"/>
              <a:buChar char="•"/>
            </a:pPr>
            <a:r>
              <a:rPr lang="en-US" sz="2000" dirty="0">
                <a:latin typeface="+mj-lt"/>
                <a:cs typeface="Times New Roman" panose="02020603050405020304" pitchFamily="18" charset="0"/>
              </a:rPr>
              <a:t>Classes</a:t>
            </a:r>
          </a:p>
          <a:p>
            <a:pPr marL="342900" indent="-342900" algn="l">
              <a:buFont typeface="Arial" panose="020B0604020202020204" pitchFamily="34" charset="0"/>
              <a:buChar char="•"/>
            </a:pPr>
            <a:r>
              <a:rPr lang="en-US" sz="2000" b="0" u="none" strike="noStrike" baseline="0" dirty="0">
                <a:latin typeface="+mj-lt"/>
              </a:rPr>
              <a:t>Associations, multiplicities,  </a:t>
            </a:r>
          </a:p>
          <a:p>
            <a:pPr algn="l"/>
            <a:r>
              <a:rPr lang="en-US" sz="2000" dirty="0">
                <a:latin typeface="+mj-lt"/>
              </a:rPr>
              <a:t>      </a:t>
            </a:r>
            <a:r>
              <a:rPr lang="en-US" sz="2000" b="0" u="none" strike="noStrike" baseline="0" dirty="0">
                <a:latin typeface="+mj-lt"/>
              </a:rPr>
              <a:t>and roles</a:t>
            </a:r>
          </a:p>
          <a:p>
            <a:pPr marL="342900" indent="-342900" algn="l">
              <a:buFont typeface="Arial" panose="020B0604020202020204" pitchFamily="34" charset="0"/>
              <a:buChar char="•"/>
            </a:pPr>
            <a:r>
              <a:rPr lang="en-US" sz="2000" b="0" u="none" strike="noStrike" baseline="0" dirty="0">
                <a:latin typeface="+mj-lt"/>
              </a:rPr>
              <a:t>Aggregation and composition</a:t>
            </a:r>
          </a:p>
          <a:p>
            <a:pPr marL="342900" indent="-342900" algn="l">
              <a:buFont typeface="Arial" panose="020B0604020202020204" pitchFamily="34" charset="0"/>
              <a:buChar char="•"/>
            </a:pPr>
            <a:r>
              <a:rPr lang="en-US" sz="2000" b="0" u="none" strike="noStrike" baseline="0" dirty="0">
                <a:latin typeface="+mj-lt"/>
              </a:rPr>
              <a:t>Generalization</a:t>
            </a:r>
            <a:endParaRPr lang="en-US" sz="2000" dirty="0">
              <a:latin typeface="+mj-lt"/>
              <a:cs typeface="Times New Roman" panose="02020603050405020304" pitchFamily="18" charset="0"/>
            </a:endParaRPr>
          </a:p>
        </p:txBody>
      </p:sp>
    </p:spTree>
    <p:extLst>
      <p:ext uri="{BB962C8B-B14F-4D97-AF65-F5344CB8AC3E}">
        <p14:creationId xmlns:p14="http://schemas.microsoft.com/office/powerpoint/2010/main" val="14611307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35</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8186341" cy="505908"/>
          </a:xfrm>
          <a:prstGeom prst="rect">
            <a:avLst/>
          </a:prstGeom>
        </p:spPr>
        <p:txBody>
          <a:bodyPr vert="horz" wrap="square" lIns="0" tIns="13335" rIns="0" bIns="0" rtlCol="0">
            <a:spAutoFit/>
          </a:bodyPr>
          <a:lstStyle/>
          <a:p>
            <a:pPr algn="l"/>
            <a:r>
              <a:rPr lang="en-US" sz="3200" i="0" u="none" strike="noStrike" baseline="0" dirty="0">
                <a:latin typeface="Times New Roman" panose="02020603050405020304" pitchFamily="18" charset="0"/>
                <a:cs typeface="Times New Roman" panose="02020603050405020304" pitchFamily="18" charset="0"/>
              </a:rPr>
              <a:t>Requirements Modeling in the Data Perspective</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A39F84E9-D795-4778-BBA7-4C29013AA0F5}"/>
              </a:ext>
            </a:extLst>
          </p:cNvPr>
          <p:cNvSpPr txBox="1"/>
          <p:nvPr/>
        </p:nvSpPr>
        <p:spPr>
          <a:xfrm>
            <a:off x="228600" y="1581561"/>
            <a:ext cx="4572000" cy="369332"/>
          </a:xfrm>
          <a:prstGeom prst="rect">
            <a:avLst/>
          </a:prstGeom>
          <a:noFill/>
        </p:spPr>
        <p:txBody>
          <a:bodyPr wrap="square">
            <a:spAutoFit/>
          </a:bodyPr>
          <a:lstStyle/>
          <a:p>
            <a:r>
              <a:rPr lang="en-US" sz="1800" b="0" i="1" u="none" strike="noStrike" baseline="0" dirty="0">
                <a:latin typeface="Myriad-Italic"/>
              </a:rPr>
              <a:t>Example Class diagram in UML notation</a:t>
            </a:r>
            <a:endParaRPr lang="en-US" sz="2000" dirty="0">
              <a:latin typeface="+mj-lt"/>
              <a:cs typeface="Times New Roman" panose="02020603050405020304" pitchFamily="18" charset="0"/>
            </a:endParaRPr>
          </a:p>
        </p:txBody>
      </p:sp>
      <p:pic>
        <p:nvPicPr>
          <p:cNvPr id="5" name="Picture 4" descr="Diagram&#10;&#10;Description automatically generated">
            <a:extLst>
              <a:ext uri="{FF2B5EF4-FFF2-40B4-BE49-F238E27FC236}">
                <a16:creationId xmlns="" xmlns:a16="http://schemas.microsoft.com/office/drawing/2014/main" id="{C9835845-5E8C-4519-AE3F-12B02FDA4EE8}"/>
              </a:ext>
            </a:extLst>
          </p:cNvPr>
          <p:cNvPicPr>
            <a:picLocks noChangeAspect="1"/>
          </p:cNvPicPr>
          <p:nvPr/>
        </p:nvPicPr>
        <p:blipFill>
          <a:blip r:embed="rId2"/>
          <a:stretch>
            <a:fillRect/>
          </a:stretch>
        </p:blipFill>
        <p:spPr>
          <a:xfrm>
            <a:off x="1059406" y="2593158"/>
            <a:ext cx="7482388" cy="2914651"/>
          </a:xfrm>
          <a:prstGeom prst="rect">
            <a:avLst/>
          </a:prstGeom>
        </p:spPr>
      </p:pic>
    </p:spTree>
    <p:extLst>
      <p:ext uri="{BB962C8B-B14F-4D97-AF65-F5344CB8AC3E}">
        <p14:creationId xmlns:p14="http://schemas.microsoft.com/office/powerpoint/2010/main" val="1330192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936280" cy="1107996"/>
          </a:xfrm>
        </p:spPr>
        <p:txBody>
          <a:bodyPr/>
          <a:lstStyle/>
          <a:p>
            <a:r>
              <a:rPr lang="en-US" dirty="0" smtClean="0"/>
              <a:t>Difference between Aggregation and Composition</a:t>
            </a:r>
            <a:endParaRPr lang="en-US" dirty="0"/>
          </a:p>
        </p:txBody>
      </p:sp>
      <p:sp>
        <p:nvSpPr>
          <p:cNvPr id="3" name="Text Placeholder 2"/>
          <p:cNvSpPr>
            <a:spLocks noGrp="1"/>
          </p:cNvSpPr>
          <p:nvPr>
            <p:ph type="body" idx="1"/>
          </p:nvPr>
        </p:nvSpPr>
        <p:spPr>
          <a:xfrm>
            <a:off x="533400" y="1662760"/>
            <a:ext cx="7918856" cy="3600986"/>
          </a:xfrm>
        </p:spPr>
        <p:txBody>
          <a:bodyPr/>
          <a:lstStyle/>
          <a:p>
            <a:pPr marL="285750" indent="-285750">
              <a:buFont typeface="Arial" panose="020B0604020202020204" pitchFamily="34" charset="0"/>
              <a:buChar char="•"/>
            </a:pPr>
            <a:r>
              <a:rPr lang="en-US" sz="1800" dirty="0"/>
              <a:t>Aggregation is one type of association between two objects describing the “have a” relationship while Composition is a specific type of Aggregation which implies ownership.</a:t>
            </a:r>
          </a:p>
          <a:p>
            <a:pPr marL="285750" indent="-285750">
              <a:buFont typeface="Arial" panose="020B0604020202020204" pitchFamily="34" charset="0"/>
              <a:buChar char="•"/>
            </a:pPr>
            <a:r>
              <a:rPr lang="en-US" sz="1800" dirty="0"/>
              <a:t>Aggregation is indicated using a straight line with an empty arrowhead at one end. On the other hand, the composition is indicated using a straight line with a filled arrowhead at any one of the ends.</a:t>
            </a:r>
          </a:p>
          <a:p>
            <a:pPr marL="285750" indent="-285750">
              <a:buFont typeface="Arial" panose="020B0604020202020204" pitchFamily="34" charset="0"/>
              <a:buChar char="•"/>
            </a:pPr>
            <a:r>
              <a:rPr lang="en-US" sz="1800" dirty="0" smtClean="0"/>
              <a:t>In </a:t>
            </a:r>
            <a:r>
              <a:rPr lang="en-US" sz="1800" dirty="0"/>
              <a:t>an aggregation relationship, objects that are associated with each other can remain in the scope of a system without each other</a:t>
            </a:r>
            <a:r>
              <a:rPr lang="en-US" sz="1800" dirty="0" smtClean="0"/>
              <a:t>. But </a:t>
            </a:r>
            <a:r>
              <a:rPr lang="en-US" sz="1800" dirty="0"/>
              <a:t>in a composition relationship, objects that are associated with each other cannot remain in the scope without each other.</a:t>
            </a:r>
          </a:p>
          <a:p>
            <a:pPr marL="285750" indent="-285750">
              <a:buFont typeface="Arial" panose="020B0604020202020204" pitchFamily="34" charset="0"/>
              <a:buChar char="•"/>
            </a:pPr>
            <a:r>
              <a:rPr lang="en-US" sz="1800" dirty="0"/>
              <a:t>In Aggregation, linked objects are not dependent upon the other object whereas in composition, objects are highly dependent upon each other.</a:t>
            </a:r>
          </a:p>
          <a:p>
            <a:endParaRPr lang="en-US" sz="1800" dirty="0"/>
          </a:p>
        </p:txBody>
      </p:sp>
      <p:sp>
        <p:nvSpPr>
          <p:cNvPr id="4" name="Slide Number Placeholder 3"/>
          <p:cNvSpPr>
            <a:spLocks noGrp="1"/>
          </p:cNvSpPr>
          <p:nvPr>
            <p:ph type="sldNum" sz="quarter" idx="7"/>
          </p:nvPr>
        </p:nvSpPr>
        <p:spPr/>
        <p:txBody>
          <a:bodyPr/>
          <a:lstStyle/>
          <a:p>
            <a:fld id="{B6F15528-21DE-4FAA-801E-634DDDAF4B2B}" type="slidenum">
              <a:rPr lang="en-US" smtClean="0"/>
              <a:t>36</a:t>
            </a:fld>
            <a:endParaRPr lang="en-US"/>
          </a:p>
        </p:txBody>
      </p:sp>
    </p:spTree>
    <p:extLst>
      <p:ext uri="{BB962C8B-B14F-4D97-AF65-F5344CB8AC3E}">
        <p14:creationId xmlns:p14="http://schemas.microsoft.com/office/powerpoint/2010/main" val="3257678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Text Placeholder 2"/>
          <p:cNvSpPr>
            <a:spLocks noGrp="1"/>
          </p:cNvSpPr>
          <p:nvPr>
            <p:ph type="body" idx="1"/>
          </p:nvPr>
        </p:nvSpPr>
        <p:spPr>
          <a:xfrm>
            <a:off x="612571" y="1662760"/>
            <a:ext cx="7918856" cy="1569660"/>
          </a:xfrm>
        </p:spPr>
        <p:txBody>
          <a:bodyPr/>
          <a:lstStyle/>
          <a:p>
            <a:r>
              <a:rPr lang="en-US" b="1" dirty="0"/>
              <a:t>Example of </a:t>
            </a:r>
            <a:r>
              <a:rPr lang="en-US" b="1" dirty="0" smtClean="0"/>
              <a:t>Composition</a:t>
            </a:r>
          </a:p>
          <a:p>
            <a:r>
              <a:rPr lang="en-US" sz="1800" dirty="0"/>
              <a:t>The folder could contain many files, while each File has exactly one Folder parent. If a folder is deleted, all contained files are removed as well. In a composite aggregation, an object may be a part of only one composite at a time.</a:t>
            </a:r>
            <a:endParaRPr lang="en-US" sz="1800" b="1" dirty="0"/>
          </a:p>
          <a:p>
            <a:endParaRPr lang="en-US" dirty="0"/>
          </a:p>
        </p:txBody>
      </p:sp>
      <p:sp>
        <p:nvSpPr>
          <p:cNvPr id="4" name="Slide Number Placeholder 3"/>
          <p:cNvSpPr>
            <a:spLocks noGrp="1"/>
          </p:cNvSpPr>
          <p:nvPr>
            <p:ph type="sldNum" sz="quarter" idx="7"/>
          </p:nvPr>
        </p:nvSpPr>
        <p:spPr/>
        <p:txBody>
          <a:bodyPr/>
          <a:lstStyle/>
          <a:p>
            <a:fld id="{B6F15528-21DE-4FAA-801E-634DDDAF4B2B}" type="slidenum">
              <a:rPr lang="en-US" smtClean="0"/>
              <a:t>37</a:t>
            </a:fld>
            <a:endParaRPr lang="en-US"/>
          </a:p>
        </p:txBody>
      </p:sp>
      <p:pic>
        <p:nvPicPr>
          <p:cNvPr id="5" name="Picture 4"/>
          <p:cNvPicPr>
            <a:picLocks noChangeAspect="1"/>
          </p:cNvPicPr>
          <p:nvPr/>
        </p:nvPicPr>
        <p:blipFill>
          <a:blip r:embed="rId2"/>
          <a:stretch>
            <a:fillRect/>
          </a:stretch>
        </p:blipFill>
        <p:spPr>
          <a:xfrm>
            <a:off x="5021108" y="2847908"/>
            <a:ext cx="3665692" cy="1371600"/>
          </a:xfrm>
          <a:prstGeom prst="rect">
            <a:avLst/>
          </a:prstGeom>
        </p:spPr>
      </p:pic>
      <p:sp>
        <p:nvSpPr>
          <p:cNvPr id="6" name="Rectangle 5"/>
          <p:cNvSpPr/>
          <p:nvPr/>
        </p:nvSpPr>
        <p:spPr>
          <a:xfrm>
            <a:off x="228598" y="4517523"/>
            <a:ext cx="8302829" cy="1200329"/>
          </a:xfrm>
          <a:prstGeom prst="rect">
            <a:avLst/>
          </a:prstGeom>
        </p:spPr>
        <p:txBody>
          <a:bodyPr wrap="square">
            <a:spAutoFit/>
          </a:bodyPr>
          <a:lstStyle/>
          <a:p>
            <a:r>
              <a:rPr lang="en-US" dirty="0">
                <a:solidFill>
                  <a:srgbClr val="222222"/>
                </a:solidFill>
                <a:latin typeface="Source Sans Pro"/>
              </a:rPr>
              <a:t>A car needs a wheel to function correctly. However, we cannot say the same with a car. The same logic can be applied to bike, bicycle, or any other vehicle but not a particular </a:t>
            </a:r>
            <a:r>
              <a:rPr lang="en-US" dirty="0" smtClean="0">
                <a:solidFill>
                  <a:srgbClr val="222222"/>
                </a:solidFill>
                <a:latin typeface="Source Sans Pro"/>
              </a:rPr>
              <a:t>car. Here</a:t>
            </a:r>
            <a:r>
              <a:rPr lang="en-US" dirty="0">
                <a:solidFill>
                  <a:srgbClr val="222222"/>
                </a:solidFill>
                <a:latin typeface="Source Sans Pro"/>
              </a:rPr>
              <a:t>, the wheel object is meaningful even without the car object. It is known as an aggregation relationship.</a:t>
            </a:r>
            <a:endParaRPr lang="en-US" b="0" i="0" dirty="0">
              <a:solidFill>
                <a:srgbClr val="222222"/>
              </a:solidFill>
              <a:effectLst/>
              <a:latin typeface="Source Sans Pro"/>
            </a:endParaRPr>
          </a:p>
        </p:txBody>
      </p:sp>
      <p:sp>
        <p:nvSpPr>
          <p:cNvPr id="7" name="Rectangle 6"/>
          <p:cNvSpPr/>
          <p:nvPr/>
        </p:nvSpPr>
        <p:spPr>
          <a:xfrm>
            <a:off x="308204" y="4180479"/>
            <a:ext cx="2452210" cy="369332"/>
          </a:xfrm>
          <a:prstGeom prst="rect">
            <a:avLst/>
          </a:prstGeom>
        </p:spPr>
        <p:txBody>
          <a:bodyPr wrap="none">
            <a:spAutoFit/>
          </a:bodyPr>
          <a:lstStyle/>
          <a:p>
            <a:r>
              <a:rPr lang="en-US" b="1" dirty="0"/>
              <a:t>Example of </a:t>
            </a:r>
            <a:r>
              <a:rPr lang="en-US" b="1" dirty="0" smtClean="0"/>
              <a:t>Aggregation</a:t>
            </a:r>
            <a:endParaRPr lang="en-US" b="1" dirty="0"/>
          </a:p>
        </p:txBody>
      </p:sp>
      <p:pic>
        <p:nvPicPr>
          <p:cNvPr id="8" name="Picture 7"/>
          <p:cNvPicPr>
            <a:picLocks noChangeAspect="1"/>
          </p:cNvPicPr>
          <p:nvPr/>
        </p:nvPicPr>
        <p:blipFill>
          <a:blip r:embed="rId3"/>
          <a:stretch>
            <a:fillRect/>
          </a:stretch>
        </p:blipFill>
        <p:spPr>
          <a:xfrm>
            <a:off x="5708804" y="5589281"/>
            <a:ext cx="3435196" cy="1287514"/>
          </a:xfrm>
          <a:prstGeom prst="rect">
            <a:avLst/>
          </a:prstGeom>
        </p:spPr>
      </p:pic>
    </p:spTree>
    <p:extLst>
      <p:ext uri="{BB962C8B-B14F-4D97-AF65-F5344CB8AC3E}">
        <p14:creationId xmlns:p14="http://schemas.microsoft.com/office/powerpoint/2010/main" val="6714291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Activity </a:t>
            </a:r>
            <a:endParaRPr lang="en-US" dirty="0"/>
          </a:p>
        </p:txBody>
      </p:sp>
      <p:sp>
        <p:nvSpPr>
          <p:cNvPr id="4" name="Slide Number Placeholder 3"/>
          <p:cNvSpPr>
            <a:spLocks noGrp="1"/>
          </p:cNvSpPr>
          <p:nvPr>
            <p:ph type="sldNum" sz="quarter" idx="7"/>
          </p:nvPr>
        </p:nvSpPr>
        <p:spPr/>
        <p:txBody>
          <a:bodyPr/>
          <a:lstStyle/>
          <a:p>
            <a:fld id="{B6F15528-21DE-4FAA-801E-634DDDAF4B2B}" type="slidenum">
              <a:rPr lang="en-US" smtClean="0"/>
              <a:t>38</a:t>
            </a:fld>
            <a:endParaRPr lang="en-US"/>
          </a:p>
        </p:txBody>
      </p:sp>
      <p:sp>
        <p:nvSpPr>
          <p:cNvPr id="5" name="Content Placeholder 2">
            <a:extLst>
              <a:ext uri="{FF2B5EF4-FFF2-40B4-BE49-F238E27FC236}">
                <a16:creationId xmlns="" xmlns:a16="http://schemas.microsoft.com/office/drawing/2014/main" id="{831BB271-8650-5E4D-9D6B-75641FA28949}"/>
              </a:ext>
            </a:extLst>
          </p:cNvPr>
          <p:cNvSpPr>
            <a:spLocks noGrp="1"/>
          </p:cNvSpPr>
          <p:nvPr>
            <p:ph type="body" idx="1"/>
          </p:nvPr>
        </p:nvSpPr>
        <p:spPr>
          <a:xfrm>
            <a:off x="381000" y="1662760"/>
            <a:ext cx="8150427" cy="4966640"/>
          </a:xfrm>
        </p:spPr>
        <p:txBody>
          <a:bodyPr>
            <a:normAutofit fontScale="92500" lnSpcReduction="20000"/>
          </a:bodyPr>
          <a:lstStyle/>
          <a:p>
            <a:pPr marL="0" indent="0" algn="just">
              <a:buNone/>
            </a:pPr>
            <a:r>
              <a:rPr lang="en-US" dirty="0"/>
              <a:t>Hotels are the place where you stay, eat meals and utilize their other services. As computer has merged with man as single entity so a computerized application can be developed that can handle Hotel Management System (HMS). Various activities take place in hotel like Hotel needs to maintain the record of guests and reserve rooms beforehand. Customers should be able to know the availability of the rooms on a particular date. They should be able to reserve the available rooms according to their need in advance. To make their stay comfortable, they are provided with food and other services. The record of the food taken by each customer and the services availed by the customer should be kept. These records help in generating bill. All the above activity takes place manually, manually carrying out this activity in very tedious time consuming. As we have tried to develop computerized application so as to handle all the activity that takes place in Hotel. As all the activities that happen in the Hotel such as enquiry, check status booking, food order etc. can be handled on this system simultaneously.</a:t>
            </a:r>
          </a:p>
          <a:p>
            <a:pPr algn="just"/>
            <a:endParaRPr lang="en-US" dirty="0"/>
          </a:p>
        </p:txBody>
      </p:sp>
      <p:sp>
        <p:nvSpPr>
          <p:cNvPr id="6" name="TextBox 5"/>
          <p:cNvSpPr txBox="1"/>
          <p:nvPr/>
        </p:nvSpPr>
        <p:spPr>
          <a:xfrm>
            <a:off x="5937102" y="10732"/>
            <a:ext cx="2776529" cy="1200329"/>
          </a:xfrm>
          <a:prstGeom prst="rect">
            <a:avLst/>
          </a:prstGeom>
          <a:noFill/>
        </p:spPr>
        <p:txBody>
          <a:bodyPr wrap="none" rtlCol="0">
            <a:spAutoFit/>
          </a:bodyPr>
          <a:lstStyle/>
          <a:p>
            <a:r>
              <a:rPr lang="en-US" dirty="0" smtClean="0">
                <a:solidFill>
                  <a:srgbClr val="FF0000"/>
                </a:solidFill>
              </a:rPr>
              <a:t>Goal Model </a:t>
            </a:r>
          </a:p>
          <a:p>
            <a:r>
              <a:rPr lang="en-US" dirty="0" smtClean="0">
                <a:solidFill>
                  <a:srgbClr val="FF0000"/>
                </a:solidFill>
              </a:rPr>
              <a:t>Entity Relationship Diagram</a:t>
            </a:r>
          </a:p>
          <a:p>
            <a:r>
              <a:rPr lang="en-US" dirty="0" smtClean="0">
                <a:solidFill>
                  <a:srgbClr val="FF0000"/>
                </a:solidFill>
              </a:rPr>
              <a:t>Use Cases</a:t>
            </a:r>
          </a:p>
          <a:p>
            <a:r>
              <a:rPr lang="en-US" dirty="0" smtClean="0">
                <a:solidFill>
                  <a:srgbClr val="FF0000"/>
                </a:solidFill>
              </a:rPr>
              <a:t>Class Diagram</a:t>
            </a:r>
            <a:endParaRPr lang="en-US" dirty="0">
              <a:solidFill>
                <a:srgbClr val="FF0000"/>
              </a:solidFill>
            </a:endParaRPr>
          </a:p>
        </p:txBody>
      </p:sp>
    </p:spTree>
    <p:extLst>
      <p:ext uri="{BB962C8B-B14F-4D97-AF65-F5344CB8AC3E}">
        <p14:creationId xmlns:p14="http://schemas.microsoft.com/office/powerpoint/2010/main" val="3599433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39</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262079"/>
            <a:ext cx="8186341" cy="998350"/>
          </a:xfrm>
          <a:prstGeom prst="rect">
            <a:avLst/>
          </a:prstGeom>
        </p:spPr>
        <p:txBody>
          <a:bodyPr vert="horz" wrap="square" lIns="0" tIns="13335" rIns="0" bIns="0" rtlCol="0">
            <a:spAutoFit/>
          </a:bodyPr>
          <a:lstStyle/>
          <a:p>
            <a:pPr algn="l"/>
            <a:r>
              <a:rPr lang="en-US" sz="3200" i="0" u="none" strike="noStrike" baseline="0" dirty="0">
                <a:latin typeface="Times New Roman" panose="02020603050405020304" pitchFamily="18" charset="0"/>
                <a:cs typeface="Times New Roman" panose="02020603050405020304" pitchFamily="18" charset="0"/>
              </a:rPr>
              <a:t>Requirements Modeling in the Functional Perspective</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A39F84E9-D795-4778-BBA7-4C29013AA0F5}"/>
              </a:ext>
            </a:extLst>
          </p:cNvPr>
          <p:cNvSpPr txBox="1"/>
          <p:nvPr/>
        </p:nvSpPr>
        <p:spPr>
          <a:xfrm>
            <a:off x="381000" y="1600200"/>
            <a:ext cx="8610600" cy="3231654"/>
          </a:xfrm>
          <a:prstGeom prst="rect">
            <a:avLst/>
          </a:prstGeom>
          <a:noFill/>
        </p:spPr>
        <p:txBody>
          <a:bodyPr wrap="square">
            <a:spAutoFit/>
          </a:bodyPr>
          <a:lstStyle/>
          <a:p>
            <a:pPr algn="l"/>
            <a:r>
              <a:rPr lang="en-US" sz="2000" b="0" i="0" u="none" strike="noStrike" baseline="0" dirty="0">
                <a:solidFill>
                  <a:srgbClr val="000000"/>
                </a:solidFill>
                <a:latin typeface="+mj-lt"/>
              </a:rPr>
              <a:t>The functional perspective of requirements deals with the transformation of input data received from the environment into output data released into the environment of the system. </a:t>
            </a:r>
          </a:p>
          <a:p>
            <a:pPr algn="l"/>
            <a:endParaRPr lang="en-US" sz="2000" dirty="0">
              <a:solidFill>
                <a:srgbClr val="000000"/>
              </a:solidFill>
              <a:latin typeface="+mj-lt"/>
            </a:endParaRPr>
          </a:p>
          <a:p>
            <a:pPr algn="l"/>
            <a:r>
              <a:rPr lang="en-US" sz="2000" b="0" i="0" u="none" strike="noStrike" baseline="0" dirty="0">
                <a:solidFill>
                  <a:srgbClr val="000000"/>
                </a:solidFill>
                <a:latin typeface="+mj-lt"/>
              </a:rPr>
              <a:t>There are a number of different model-based</a:t>
            </a:r>
            <a:r>
              <a:rPr lang="en-US" sz="2000" dirty="0">
                <a:solidFill>
                  <a:srgbClr val="000000"/>
                </a:solidFill>
                <a:latin typeface="+mj-lt"/>
              </a:rPr>
              <a:t> </a:t>
            </a:r>
            <a:r>
              <a:rPr lang="en-US" sz="2000" b="0" i="0" u="none" strike="noStrike" baseline="0" dirty="0">
                <a:solidFill>
                  <a:srgbClr val="000000"/>
                </a:solidFill>
                <a:latin typeface="+mj-lt"/>
              </a:rPr>
              <a:t>approaches that can be used to model the functional perspective of requirements. The majority of these techniques is based on the structured system analysis approaches  such as the structured analysis</a:t>
            </a:r>
            <a:r>
              <a:rPr lang="en-US" sz="2000" b="0" i="0" u="none" strike="noStrike" baseline="0" dirty="0">
                <a:solidFill>
                  <a:srgbClr val="0000FF"/>
                </a:solidFill>
                <a:latin typeface="+mj-lt"/>
              </a:rPr>
              <a:t> </a:t>
            </a:r>
            <a:r>
              <a:rPr lang="en-US" sz="2000" b="0" i="0" u="none" strike="noStrike" baseline="0" dirty="0">
                <a:solidFill>
                  <a:srgbClr val="000000"/>
                </a:solidFill>
                <a:latin typeface="+mj-lt"/>
              </a:rPr>
              <a:t>or the essential system analysis.</a:t>
            </a:r>
          </a:p>
          <a:p>
            <a:pPr algn="l"/>
            <a:endParaRPr lang="en-US" sz="2000" dirty="0">
              <a:solidFill>
                <a:srgbClr val="000000"/>
              </a:solidFill>
              <a:latin typeface="+mj-lt"/>
              <a:cs typeface="Times New Roman" panose="02020603050405020304" pitchFamily="18" charset="0"/>
            </a:endParaRPr>
          </a:p>
          <a:p>
            <a:pPr algn="l"/>
            <a:endParaRPr lang="en-US" sz="2400" dirty="0">
              <a:latin typeface="+mj-lt"/>
              <a:cs typeface="Times New Roman" panose="02020603050405020304" pitchFamily="18" charset="0"/>
            </a:endParaRPr>
          </a:p>
        </p:txBody>
      </p:sp>
    </p:spTree>
    <p:extLst>
      <p:ext uri="{BB962C8B-B14F-4D97-AF65-F5344CB8AC3E}">
        <p14:creationId xmlns:p14="http://schemas.microsoft.com/office/powerpoint/2010/main" val="1292297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751647B5-FDDF-49B0-9B37-5821A15B7D48}"/>
              </a:ext>
            </a:extLst>
          </p:cNvPr>
          <p:cNvSpPr txBox="1"/>
          <p:nvPr/>
        </p:nvSpPr>
        <p:spPr>
          <a:xfrm>
            <a:off x="318809" y="1676400"/>
            <a:ext cx="8506381" cy="4524315"/>
          </a:xfrm>
          <a:prstGeom prst="rect">
            <a:avLst/>
          </a:prstGeom>
          <a:noFill/>
        </p:spPr>
        <p:txBody>
          <a:bodyPr wrap="square">
            <a:spAutoFit/>
          </a:bodyPr>
          <a:lstStyle/>
          <a:p>
            <a:pPr algn="just"/>
            <a:r>
              <a:rPr lang="en-US" b="0" i="0" u="none" strike="noStrike" baseline="0" dirty="0">
                <a:latin typeface="+mj-lt"/>
              </a:rPr>
              <a:t>Every model possesses three important properties that are also the prevalent advantages of models:</a:t>
            </a:r>
            <a:endParaRPr lang="en-US" dirty="0">
              <a:solidFill>
                <a:srgbClr val="FF0000"/>
              </a:solidFill>
              <a:latin typeface="+mj-lt"/>
            </a:endParaRPr>
          </a:p>
          <a:p>
            <a:pPr marL="285750" indent="-285750" algn="just">
              <a:buFont typeface="Wingdings" panose="05000000000000000000" pitchFamily="2" charset="2"/>
              <a:buChar char="Ø"/>
            </a:pPr>
            <a:r>
              <a:rPr lang="en-US" b="1" i="1" u="none" strike="noStrike" baseline="0" dirty="0">
                <a:solidFill>
                  <a:srgbClr val="FF0000"/>
                </a:solidFill>
                <a:latin typeface="+mj-lt"/>
              </a:rPr>
              <a:t>Mapping of reality</a:t>
            </a:r>
            <a:r>
              <a:rPr lang="en-US" b="1" i="0" u="none" strike="noStrike" baseline="0" dirty="0">
                <a:solidFill>
                  <a:srgbClr val="FF0000"/>
                </a:solidFill>
                <a:latin typeface="+mj-lt"/>
              </a:rPr>
              <a:t>:</a:t>
            </a:r>
            <a:endParaRPr lang="en-US" dirty="0">
              <a:solidFill>
                <a:srgbClr val="FF0000"/>
              </a:solidFill>
              <a:latin typeface="+mj-lt"/>
            </a:endParaRPr>
          </a:p>
          <a:p>
            <a:pPr marL="342900" indent="-342900" algn="just">
              <a:buFont typeface="Arial" panose="020B0604020202020204" pitchFamily="34" charset="0"/>
              <a:buChar char="•"/>
            </a:pPr>
            <a:r>
              <a:rPr lang="en-US" b="0" i="0" u="none" strike="noStrike" baseline="0" dirty="0">
                <a:latin typeface="+mj-lt"/>
              </a:rPr>
              <a:t>Every model maps certain aspects of the observed reality onto its modeling elements. </a:t>
            </a:r>
          </a:p>
          <a:p>
            <a:pPr marL="342900" indent="-342900" algn="just">
              <a:buFont typeface="Arial" panose="020B0604020202020204" pitchFamily="34" charset="0"/>
              <a:buChar char="•"/>
            </a:pPr>
            <a:endParaRPr lang="en-US" b="0" i="0" u="none" strike="noStrike" baseline="0" dirty="0">
              <a:latin typeface="+mj-lt"/>
            </a:endParaRPr>
          </a:p>
          <a:p>
            <a:pPr marL="342900" indent="-342900" algn="just">
              <a:buFont typeface="Arial" panose="020B0604020202020204" pitchFamily="34" charset="0"/>
              <a:buChar char="•"/>
            </a:pPr>
            <a:r>
              <a:rPr lang="en-US" b="0" i="0" u="none" strike="noStrike" baseline="0" dirty="0">
                <a:latin typeface="+mj-lt"/>
              </a:rPr>
              <a:t>Model creation can be descriptive and prescriptive in nature. In the case of descriptive model construction, the resulting model documents the existing reality. </a:t>
            </a:r>
          </a:p>
          <a:p>
            <a:pPr marL="342900" indent="-342900" algn="just">
              <a:buFont typeface="Arial" panose="020B0604020202020204" pitchFamily="34" charset="0"/>
              <a:buChar char="•"/>
            </a:pPr>
            <a:endParaRPr lang="en-US" dirty="0">
              <a:latin typeface="+mj-lt"/>
            </a:endParaRPr>
          </a:p>
          <a:p>
            <a:pPr marL="342900" indent="-342900" algn="just">
              <a:buFont typeface="Arial" panose="020B0604020202020204" pitchFamily="34" charset="0"/>
              <a:buChar char="•"/>
            </a:pPr>
            <a:r>
              <a:rPr lang="en-US" b="0" i="0" u="none" strike="noStrike" baseline="0" dirty="0">
                <a:latin typeface="+mj-lt"/>
              </a:rPr>
              <a:t>In the case of prescriptive model construction, the resulting model serves as a prototype for a fictitious reality. </a:t>
            </a:r>
          </a:p>
          <a:p>
            <a:pPr marL="342900" indent="-342900" algn="just">
              <a:buFont typeface="Arial" panose="020B0604020202020204" pitchFamily="34" charset="0"/>
              <a:buChar char="•"/>
            </a:pPr>
            <a:endParaRPr lang="en-US" dirty="0">
              <a:latin typeface="+mj-lt"/>
            </a:endParaRPr>
          </a:p>
          <a:p>
            <a:pPr marL="342900" indent="-342900" algn="just">
              <a:buFont typeface="Arial" panose="020B0604020202020204" pitchFamily="34" charset="0"/>
              <a:buChar char="•"/>
            </a:pPr>
            <a:r>
              <a:rPr lang="en-US" b="0" i="0" u="none" strike="noStrike" baseline="0" dirty="0">
                <a:latin typeface="+mj-lt"/>
              </a:rPr>
              <a:t>Depending on the </a:t>
            </a:r>
            <a:r>
              <a:rPr lang="en-US" b="0" i="0" u="none" strike="noStrike" baseline="0" dirty="0" smtClean="0">
                <a:latin typeface="+mj-lt"/>
              </a:rPr>
              <a:t>perspective, models themselves </a:t>
            </a:r>
            <a:r>
              <a:rPr lang="en-US" b="0" i="0" u="none" strike="noStrike" baseline="0" dirty="0">
                <a:latin typeface="+mj-lt"/>
              </a:rPr>
              <a:t>can be both descriptive and prescriptive at the same time</a:t>
            </a:r>
            <a:r>
              <a:rPr lang="en-US" b="0" i="0" u="none" strike="noStrike" baseline="0" dirty="0" smtClean="0">
                <a:latin typeface="+mj-lt"/>
              </a:rPr>
              <a:t>.</a:t>
            </a:r>
            <a:endParaRPr lang="en-US" b="0" i="0" u="none" strike="noStrike" baseline="0" dirty="0">
              <a:latin typeface="+mj-lt"/>
            </a:endParaRPr>
          </a:p>
          <a:p>
            <a:pPr marL="342900" indent="-342900" algn="just">
              <a:buFont typeface="Arial" panose="020B0604020202020204" pitchFamily="34" charset="0"/>
              <a:buChar char="•"/>
            </a:pPr>
            <a:endParaRPr lang="en-US" b="0" i="0" u="none" strike="noStrike" baseline="0" dirty="0">
              <a:latin typeface="+mj-lt"/>
            </a:endParaRPr>
          </a:p>
          <a:p>
            <a:pPr marL="342900" indent="-342900" algn="just">
              <a:buFont typeface="Arial" panose="020B0604020202020204" pitchFamily="34" charset="0"/>
              <a:buChar char="•"/>
            </a:pPr>
            <a:r>
              <a:rPr lang="en-US" b="0" i="0" u="none" strike="noStrike" baseline="0" dirty="0">
                <a:latin typeface="+mj-lt"/>
              </a:rPr>
              <a:t>For example, a model is descriptive with regard to the conception of the stakeholder who is constructing it and prescriptive with regard to</a:t>
            </a:r>
            <a:r>
              <a:rPr lang="en-US" dirty="0">
                <a:latin typeface="+mj-lt"/>
              </a:rPr>
              <a:t> </a:t>
            </a:r>
            <a:r>
              <a:rPr lang="en-US" b="0" i="0" u="none" strike="noStrike" baseline="0" dirty="0">
                <a:latin typeface="+mj-lt"/>
              </a:rPr>
              <a:t>the system to be developed.</a:t>
            </a:r>
            <a:endParaRPr lang="en-US" dirty="0">
              <a:solidFill>
                <a:srgbClr val="FF0000"/>
              </a:solidFill>
              <a:latin typeface="+mj-lt"/>
            </a:endParaRPr>
          </a:p>
        </p:txBody>
      </p:sp>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4</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29018"/>
          </a:xfrm>
          <a:prstGeom prst="rect">
            <a:avLst/>
          </a:prstGeom>
        </p:spPr>
        <p:txBody>
          <a:bodyPr vert="horz" wrap="square" lIns="0" tIns="13335" rIns="0" bIns="0" rtlCol="0">
            <a:spAutoFit/>
          </a:bodyPr>
          <a:lstStyle/>
          <a:p>
            <a:pPr marL="12700" algn="just">
              <a:lnSpc>
                <a:spcPct val="100000"/>
              </a:lnSpc>
              <a:spcBef>
                <a:spcPts val="105"/>
              </a:spcBef>
            </a:pPr>
            <a:r>
              <a:rPr lang="en-US" sz="4000" i="0" u="none" strike="noStrike" baseline="0" dirty="0">
                <a:latin typeface="Times New Roman" panose="02020603050405020304" pitchFamily="18" charset="0"/>
                <a:ea typeface="Tahoma" panose="020B0604030504040204" pitchFamily="34" charset="0"/>
                <a:cs typeface="Times New Roman" panose="02020603050405020304" pitchFamily="18" charset="0"/>
              </a:rPr>
              <a:t>Properties of Models</a:t>
            </a:r>
            <a:endParaRPr lang="en-US" sz="1777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596120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40</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262079"/>
            <a:ext cx="8186341" cy="998350"/>
          </a:xfrm>
          <a:prstGeom prst="rect">
            <a:avLst/>
          </a:prstGeom>
        </p:spPr>
        <p:txBody>
          <a:bodyPr vert="horz" wrap="square" lIns="0" tIns="13335" rIns="0" bIns="0" rtlCol="0">
            <a:spAutoFit/>
          </a:bodyPr>
          <a:lstStyle/>
          <a:p>
            <a:pPr algn="l"/>
            <a:r>
              <a:rPr lang="en-US" sz="3200" i="0" u="none" strike="noStrike" baseline="0" dirty="0">
                <a:latin typeface="Times New Roman" panose="02020603050405020304" pitchFamily="18" charset="0"/>
                <a:cs typeface="Times New Roman" panose="02020603050405020304" pitchFamily="18" charset="0"/>
              </a:rPr>
              <a:t>Requirements Modeling in the Functional Perspective</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A39F84E9-D795-4778-BBA7-4C29013AA0F5}"/>
              </a:ext>
            </a:extLst>
          </p:cNvPr>
          <p:cNvSpPr txBox="1"/>
          <p:nvPr/>
        </p:nvSpPr>
        <p:spPr>
          <a:xfrm>
            <a:off x="381000" y="1600200"/>
            <a:ext cx="8610600" cy="3293209"/>
          </a:xfrm>
          <a:prstGeom prst="rect">
            <a:avLst/>
          </a:prstGeom>
          <a:noFill/>
        </p:spPr>
        <p:txBody>
          <a:bodyPr wrap="square">
            <a:spAutoFit/>
          </a:bodyPr>
          <a:lstStyle/>
          <a:p>
            <a:pPr algn="just"/>
            <a:r>
              <a:rPr lang="en-US" sz="2400" b="1" i="0" u="none" strike="noStrike" baseline="0" dirty="0">
                <a:solidFill>
                  <a:srgbClr val="FF0000"/>
                </a:solidFill>
                <a:latin typeface="+mj-lt"/>
              </a:rPr>
              <a:t>Data Flow Diagram</a:t>
            </a:r>
          </a:p>
          <a:p>
            <a:pPr algn="just"/>
            <a:endParaRPr lang="en-US" sz="2400" b="1" dirty="0">
              <a:solidFill>
                <a:srgbClr val="FF0000"/>
              </a:solidFill>
              <a:latin typeface="+mj-lt"/>
              <a:cs typeface="Times New Roman" panose="02020603050405020304" pitchFamily="18" charset="0"/>
            </a:endParaRPr>
          </a:p>
          <a:p>
            <a:pPr algn="just"/>
            <a:r>
              <a:rPr lang="en-US" sz="2000" b="0" i="0" u="none" strike="noStrike" baseline="0" dirty="0">
                <a:solidFill>
                  <a:srgbClr val="000000"/>
                </a:solidFill>
                <a:latin typeface="+mj-lt"/>
              </a:rPr>
              <a:t>At the center of attention of modeling requirements from a functional perspective are diagrams that model the functionality of the respective system by means of processes (functions), data stores, sources, and sinks in the system environment as well as data flow. </a:t>
            </a:r>
          </a:p>
          <a:p>
            <a:pPr algn="just"/>
            <a:endParaRPr lang="en-US" sz="2000" dirty="0">
              <a:solidFill>
                <a:srgbClr val="000000"/>
              </a:solidFill>
              <a:latin typeface="+mj-lt"/>
            </a:endParaRPr>
          </a:p>
          <a:p>
            <a:pPr algn="just"/>
            <a:r>
              <a:rPr lang="en-US" sz="2000" b="0" i="0" u="none" strike="noStrike" baseline="0" dirty="0">
                <a:solidFill>
                  <a:srgbClr val="000000"/>
                </a:solidFill>
                <a:latin typeface="+mj-lt"/>
              </a:rPr>
              <a:t>A commonly used type of functional models are data flow diagrams, as suggested</a:t>
            </a:r>
          </a:p>
          <a:p>
            <a:pPr algn="just"/>
            <a:r>
              <a:rPr lang="en-US" sz="2000" b="0" i="0" u="none" strike="noStrike" baseline="0" dirty="0">
                <a:solidFill>
                  <a:srgbClr val="000000"/>
                </a:solidFill>
                <a:latin typeface="+mj-lt"/>
              </a:rPr>
              <a:t>in the structured analysis according to </a:t>
            </a:r>
            <a:r>
              <a:rPr lang="en-US" sz="2000" b="0" i="0" u="none" strike="noStrike" baseline="0" dirty="0">
                <a:solidFill>
                  <a:srgbClr val="0000FF"/>
                </a:solidFill>
                <a:latin typeface="+mj-lt"/>
              </a:rPr>
              <a:t>[DeMarco 1978]</a:t>
            </a:r>
            <a:r>
              <a:rPr lang="en-US" sz="2000" b="0" i="0" u="none" strike="noStrike" baseline="0" dirty="0">
                <a:solidFill>
                  <a:srgbClr val="000000"/>
                </a:solidFill>
                <a:latin typeface="+mj-lt"/>
              </a:rPr>
              <a:t>. Data flow models allow modeling the system on different levels of abstraction.</a:t>
            </a:r>
            <a:endParaRPr lang="en-US" sz="3200" b="1" dirty="0">
              <a:solidFill>
                <a:srgbClr val="FF0000"/>
              </a:solidFill>
              <a:latin typeface="+mj-lt"/>
              <a:cs typeface="Times New Roman" panose="02020603050405020304" pitchFamily="18" charset="0"/>
            </a:endParaRPr>
          </a:p>
        </p:txBody>
      </p:sp>
    </p:spTree>
    <p:extLst>
      <p:ext uri="{BB962C8B-B14F-4D97-AF65-F5344CB8AC3E}">
        <p14:creationId xmlns:p14="http://schemas.microsoft.com/office/powerpoint/2010/main" val="24640979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41</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707429" y="183572"/>
            <a:ext cx="8186341" cy="998350"/>
          </a:xfrm>
          <a:prstGeom prst="rect">
            <a:avLst/>
          </a:prstGeom>
        </p:spPr>
        <p:txBody>
          <a:bodyPr vert="horz" wrap="square" lIns="0" tIns="13335" rIns="0" bIns="0" rtlCol="0">
            <a:spAutoFit/>
          </a:bodyPr>
          <a:lstStyle/>
          <a:p>
            <a:pPr algn="l"/>
            <a:r>
              <a:rPr lang="en-US" sz="3200" i="0" u="none" strike="noStrike" baseline="0" dirty="0">
                <a:latin typeface="Times New Roman" panose="02020603050405020304" pitchFamily="18" charset="0"/>
                <a:cs typeface="Times New Roman" panose="02020603050405020304" pitchFamily="18" charset="0"/>
              </a:rPr>
              <a:t>Requirements Modeling in the Functional Perspective</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A39F84E9-D795-4778-BBA7-4C29013AA0F5}"/>
              </a:ext>
            </a:extLst>
          </p:cNvPr>
          <p:cNvSpPr txBox="1"/>
          <p:nvPr/>
        </p:nvSpPr>
        <p:spPr>
          <a:xfrm>
            <a:off x="457200" y="1841641"/>
            <a:ext cx="6355080" cy="1631216"/>
          </a:xfrm>
          <a:prstGeom prst="rect">
            <a:avLst/>
          </a:prstGeom>
          <a:noFill/>
        </p:spPr>
        <p:txBody>
          <a:bodyPr wrap="square">
            <a:spAutoFit/>
          </a:bodyPr>
          <a:lstStyle/>
          <a:p>
            <a:r>
              <a:rPr lang="en-US" sz="2000" b="1" u="none" strike="noStrike" baseline="0" dirty="0">
                <a:solidFill>
                  <a:srgbClr val="FF0000"/>
                </a:solidFill>
                <a:latin typeface="+mj-lt"/>
              </a:rPr>
              <a:t>Modeling Elements of Data Flow Diagrams</a:t>
            </a:r>
          </a:p>
          <a:p>
            <a:pPr marL="285750" indent="-285750">
              <a:buFont typeface="Arial" panose="020B0604020202020204" pitchFamily="34" charset="0"/>
              <a:buChar char="•"/>
            </a:pPr>
            <a:r>
              <a:rPr lang="en-US" sz="2000" b="0" i="1" u="none" strike="noStrike" baseline="0" dirty="0">
                <a:latin typeface="+mj-lt"/>
              </a:rPr>
              <a:t>Data manipulation</a:t>
            </a:r>
          </a:p>
          <a:p>
            <a:pPr marL="285750" indent="-285750">
              <a:buFont typeface="Arial" panose="020B0604020202020204" pitchFamily="34" charset="0"/>
              <a:buChar char="•"/>
            </a:pPr>
            <a:r>
              <a:rPr lang="en-US" sz="2000" b="0" i="1" u="none" strike="noStrike" baseline="0" dirty="0">
                <a:latin typeface="+mj-lt"/>
              </a:rPr>
              <a:t>Resting data</a:t>
            </a:r>
            <a:endParaRPr lang="en-US" sz="2000" i="1" dirty="0">
              <a:latin typeface="+mj-lt"/>
            </a:endParaRPr>
          </a:p>
          <a:p>
            <a:pPr marL="285750" indent="-285750" algn="l">
              <a:buFont typeface="Arial" panose="020B0604020202020204" pitchFamily="34" charset="0"/>
              <a:buChar char="•"/>
            </a:pPr>
            <a:r>
              <a:rPr lang="en-US" sz="2000" b="0" i="1" u="none" strike="noStrike" baseline="0" dirty="0">
                <a:latin typeface="+mj-lt"/>
              </a:rPr>
              <a:t>Objects in the system environment</a:t>
            </a:r>
          </a:p>
          <a:p>
            <a:pPr marL="285750" indent="-285750" algn="l">
              <a:buFont typeface="Arial" panose="020B0604020202020204" pitchFamily="34" charset="0"/>
              <a:buChar char="•"/>
            </a:pPr>
            <a:r>
              <a:rPr lang="en-US" sz="2000" b="0" i="1" u="none" strike="noStrike" baseline="0" dirty="0">
                <a:latin typeface="+mj-lt"/>
              </a:rPr>
              <a:t>Flowing data</a:t>
            </a:r>
            <a:endParaRPr lang="en-US" sz="2000" b="1" dirty="0">
              <a:solidFill>
                <a:srgbClr val="FF0000"/>
              </a:solidFill>
              <a:latin typeface="+mj-lt"/>
              <a:cs typeface="Times New Roman" panose="02020603050405020304" pitchFamily="18" charset="0"/>
            </a:endParaRPr>
          </a:p>
        </p:txBody>
      </p:sp>
      <p:pic>
        <p:nvPicPr>
          <p:cNvPr id="5" name="Picture 4" descr="Graphical user interface&#10;&#10;Description automatically generated">
            <a:extLst>
              <a:ext uri="{FF2B5EF4-FFF2-40B4-BE49-F238E27FC236}">
                <a16:creationId xmlns="" xmlns:a16="http://schemas.microsoft.com/office/drawing/2014/main" id="{F7764081-D944-425C-BCF0-555DE101BA09}"/>
              </a:ext>
            </a:extLst>
          </p:cNvPr>
          <p:cNvPicPr>
            <a:picLocks noChangeAspect="1"/>
          </p:cNvPicPr>
          <p:nvPr/>
        </p:nvPicPr>
        <p:blipFill>
          <a:blip r:embed="rId2"/>
          <a:stretch>
            <a:fillRect/>
          </a:stretch>
        </p:blipFill>
        <p:spPr>
          <a:xfrm>
            <a:off x="736004" y="4227969"/>
            <a:ext cx="7710214" cy="1464604"/>
          </a:xfrm>
          <a:prstGeom prst="rect">
            <a:avLst/>
          </a:prstGeom>
        </p:spPr>
      </p:pic>
    </p:spTree>
    <p:extLst>
      <p:ext uri="{BB962C8B-B14F-4D97-AF65-F5344CB8AC3E}">
        <p14:creationId xmlns:p14="http://schemas.microsoft.com/office/powerpoint/2010/main" val="480556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42</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707429" y="183572"/>
            <a:ext cx="8186341" cy="998350"/>
          </a:xfrm>
          <a:prstGeom prst="rect">
            <a:avLst/>
          </a:prstGeom>
        </p:spPr>
        <p:txBody>
          <a:bodyPr vert="horz" wrap="square" lIns="0" tIns="13335" rIns="0" bIns="0" rtlCol="0">
            <a:spAutoFit/>
          </a:bodyPr>
          <a:lstStyle/>
          <a:p>
            <a:pPr algn="l"/>
            <a:r>
              <a:rPr lang="en-US" sz="3200" i="0" u="none" strike="noStrike" baseline="0" dirty="0">
                <a:latin typeface="Times New Roman" panose="02020603050405020304" pitchFamily="18" charset="0"/>
                <a:cs typeface="Times New Roman" panose="02020603050405020304" pitchFamily="18" charset="0"/>
              </a:rPr>
              <a:t>Requirements Modeling in the Functional Perspective</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A39F84E9-D795-4778-BBA7-4C29013AA0F5}"/>
              </a:ext>
            </a:extLst>
          </p:cNvPr>
          <p:cNvSpPr txBox="1"/>
          <p:nvPr/>
        </p:nvSpPr>
        <p:spPr>
          <a:xfrm>
            <a:off x="457200" y="1841641"/>
            <a:ext cx="7543800" cy="400110"/>
          </a:xfrm>
          <a:prstGeom prst="rect">
            <a:avLst/>
          </a:prstGeom>
          <a:noFill/>
        </p:spPr>
        <p:txBody>
          <a:bodyPr wrap="square">
            <a:spAutoFit/>
          </a:bodyPr>
          <a:lstStyle/>
          <a:p>
            <a:r>
              <a:rPr lang="en-US" sz="2000" b="1" dirty="0">
                <a:solidFill>
                  <a:srgbClr val="FF0000"/>
                </a:solidFill>
                <a:latin typeface="+mj-lt"/>
                <a:cs typeface="Times New Roman" panose="02020603050405020304" pitchFamily="18" charset="0"/>
              </a:rPr>
              <a:t>Example </a:t>
            </a:r>
            <a:r>
              <a:rPr lang="en-US" sz="2000" b="1" u="none" strike="noStrike" baseline="0" dirty="0">
                <a:solidFill>
                  <a:srgbClr val="FF0000"/>
                </a:solidFill>
                <a:latin typeface="+mj-lt"/>
              </a:rPr>
              <a:t>Data flow diagram in the notation suggested by DeMarco</a:t>
            </a:r>
            <a:endParaRPr lang="en-US" sz="2000" b="1" dirty="0">
              <a:solidFill>
                <a:srgbClr val="FF0000"/>
              </a:solidFill>
              <a:latin typeface="+mj-lt"/>
              <a:cs typeface="Times New Roman" panose="02020603050405020304" pitchFamily="18" charset="0"/>
            </a:endParaRPr>
          </a:p>
        </p:txBody>
      </p:sp>
      <p:pic>
        <p:nvPicPr>
          <p:cNvPr id="4" name="Picture 3" descr="Diagram&#10;&#10;Description automatically generated">
            <a:extLst>
              <a:ext uri="{FF2B5EF4-FFF2-40B4-BE49-F238E27FC236}">
                <a16:creationId xmlns="" xmlns:a16="http://schemas.microsoft.com/office/drawing/2014/main" id="{943C420E-331A-415C-A7F2-438E554A6558}"/>
              </a:ext>
            </a:extLst>
          </p:cNvPr>
          <p:cNvPicPr>
            <a:picLocks noChangeAspect="1"/>
          </p:cNvPicPr>
          <p:nvPr/>
        </p:nvPicPr>
        <p:blipFill>
          <a:blip r:embed="rId2"/>
          <a:stretch>
            <a:fillRect/>
          </a:stretch>
        </p:blipFill>
        <p:spPr>
          <a:xfrm>
            <a:off x="990600" y="2256038"/>
            <a:ext cx="6853637" cy="3716137"/>
          </a:xfrm>
          <a:prstGeom prst="rect">
            <a:avLst/>
          </a:prstGeom>
        </p:spPr>
      </p:pic>
    </p:spTree>
    <p:extLst>
      <p:ext uri="{BB962C8B-B14F-4D97-AF65-F5344CB8AC3E}">
        <p14:creationId xmlns:p14="http://schemas.microsoft.com/office/powerpoint/2010/main" val="4048685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7"/>
          </p:nvPr>
        </p:nvSpPr>
        <p:spPr/>
        <p:txBody>
          <a:bodyPr/>
          <a:lstStyle/>
          <a:p>
            <a:fld id="{B6F15528-21DE-4FAA-801E-634DDDAF4B2B}" type="slidenum">
              <a:rPr lang="en-US" smtClean="0"/>
              <a:t>43</a:t>
            </a:fld>
            <a:endParaRPr lang="en-US"/>
          </a:p>
        </p:txBody>
      </p:sp>
      <p:pic>
        <p:nvPicPr>
          <p:cNvPr id="5" name="Picture 4"/>
          <p:cNvPicPr>
            <a:picLocks noChangeAspect="1"/>
          </p:cNvPicPr>
          <p:nvPr/>
        </p:nvPicPr>
        <p:blipFill>
          <a:blip r:embed="rId2"/>
          <a:stretch>
            <a:fillRect/>
          </a:stretch>
        </p:blipFill>
        <p:spPr>
          <a:xfrm>
            <a:off x="616200" y="1662760"/>
            <a:ext cx="7694333" cy="4325950"/>
          </a:xfrm>
          <a:prstGeom prst="rect">
            <a:avLst/>
          </a:prstGeom>
        </p:spPr>
      </p:pic>
    </p:spTree>
    <p:extLst>
      <p:ext uri="{BB962C8B-B14F-4D97-AF65-F5344CB8AC3E}">
        <p14:creationId xmlns:p14="http://schemas.microsoft.com/office/powerpoint/2010/main" val="29287188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44</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707429" y="183572"/>
            <a:ext cx="8186341" cy="998350"/>
          </a:xfrm>
          <a:prstGeom prst="rect">
            <a:avLst/>
          </a:prstGeom>
        </p:spPr>
        <p:txBody>
          <a:bodyPr vert="horz" wrap="square" lIns="0" tIns="13335" rIns="0" bIns="0" rtlCol="0">
            <a:spAutoFit/>
          </a:bodyPr>
          <a:lstStyle/>
          <a:p>
            <a:pPr algn="l"/>
            <a:r>
              <a:rPr lang="en-US" sz="3200" i="0" u="none" strike="noStrike" baseline="0" dirty="0">
                <a:latin typeface="Times New Roman" panose="02020603050405020304" pitchFamily="18" charset="0"/>
                <a:cs typeface="Times New Roman" panose="02020603050405020304" pitchFamily="18" charset="0"/>
              </a:rPr>
              <a:t>Requirements Modeling in the Functional Perspective</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A39F84E9-D795-4778-BBA7-4C29013AA0F5}"/>
              </a:ext>
            </a:extLst>
          </p:cNvPr>
          <p:cNvSpPr txBox="1"/>
          <p:nvPr/>
        </p:nvSpPr>
        <p:spPr>
          <a:xfrm>
            <a:off x="447675" y="1741557"/>
            <a:ext cx="7543800" cy="400110"/>
          </a:xfrm>
          <a:prstGeom prst="rect">
            <a:avLst/>
          </a:prstGeom>
          <a:noFill/>
        </p:spPr>
        <p:txBody>
          <a:bodyPr wrap="square">
            <a:spAutoFit/>
          </a:bodyPr>
          <a:lstStyle/>
          <a:p>
            <a:r>
              <a:rPr lang="en-US" sz="2000" b="1" i="0" u="none" strike="noStrike" baseline="0" dirty="0">
                <a:solidFill>
                  <a:srgbClr val="FF0000"/>
                </a:solidFill>
                <a:latin typeface="MyriadPro-Bold" panose="020B0703030403020204" pitchFamily="34" charset="0"/>
              </a:rPr>
              <a:t>Models of the Functional Perspective and Control Flow</a:t>
            </a:r>
            <a:endParaRPr lang="en-US" sz="2400" b="1" dirty="0">
              <a:solidFill>
                <a:srgbClr val="FF0000"/>
              </a:solidFill>
              <a:latin typeface="+mj-lt"/>
              <a:cs typeface="Times New Roman" panose="02020603050405020304" pitchFamily="18" charset="0"/>
            </a:endParaRPr>
          </a:p>
        </p:txBody>
      </p:sp>
      <p:sp>
        <p:nvSpPr>
          <p:cNvPr id="7" name="TextBox 6">
            <a:extLst>
              <a:ext uri="{FF2B5EF4-FFF2-40B4-BE49-F238E27FC236}">
                <a16:creationId xmlns="" xmlns:a16="http://schemas.microsoft.com/office/drawing/2014/main" id="{83FB0E91-4588-4567-A72F-FC24FF4F3C09}"/>
              </a:ext>
            </a:extLst>
          </p:cNvPr>
          <p:cNvSpPr txBox="1"/>
          <p:nvPr/>
        </p:nvSpPr>
        <p:spPr>
          <a:xfrm>
            <a:off x="447675" y="2284512"/>
            <a:ext cx="8077200" cy="4093428"/>
          </a:xfrm>
          <a:prstGeom prst="rect">
            <a:avLst/>
          </a:prstGeom>
          <a:noFill/>
        </p:spPr>
        <p:txBody>
          <a:bodyPr wrap="square">
            <a:spAutoFit/>
          </a:bodyPr>
          <a:lstStyle/>
          <a:p>
            <a:pPr marL="342900" indent="-342900" algn="just">
              <a:buFont typeface="Arial" panose="020B0604020202020204" pitchFamily="34" charset="0"/>
              <a:buChar char="•"/>
            </a:pPr>
            <a:r>
              <a:rPr lang="en-US" sz="2000" b="0" i="0" u="none" strike="noStrike" baseline="0" dirty="0">
                <a:latin typeface="+mj-lt"/>
                <a:cs typeface="Arial" panose="020B0604020202020204" pitchFamily="34" charset="0"/>
              </a:rPr>
              <a:t>In data flow diagrams, it cannot be seen which conditions trigger which processes. </a:t>
            </a:r>
          </a:p>
          <a:p>
            <a:pPr marL="342900" indent="-342900" algn="just">
              <a:buFont typeface="Arial" panose="020B0604020202020204" pitchFamily="34" charset="0"/>
              <a:buChar char="•"/>
            </a:pPr>
            <a:endParaRPr lang="en-US" sz="2000" dirty="0">
              <a:latin typeface="+mj-lt"/>
              <a:cs typeface="Arial" panose="020B0604020202020204" pitchFamily="34" charset="0"/>
            </a:endParaRPr>
          </a:p>
          <a:p>
            <a:pPr marL="342900" indent="-342900" algn="just">
              <a:buFont typeface="Arial" panose="020B0604020202020204" pitchFamily="34" charset="0"/>
              <a:buChar char="•"/>
            </a:pPr>
            <a:r>
              <a:rPr lang="en-US" sz="2000" b="0" i="0" u="none" strike="noStrike" baseline="0" dirty="0">
                <a:latin typeface="+mj-lt"/>
                <a:cs typeface="Arial" panose="020B0604020202020204" pitchFamily="34" charset="0"/>
              </a:rPr>
              <a:t>Data flow diagrams merely depict data dependencies of the processes in a system and document necessary input and generated output data. Approaches used in structured system analysis, however, often offer complementary behavioral descriptions and control flow descriptions.</a:t>
            </a:r>
          </a:p>
          <a:p>
            <a:pPr marL="342900" indent="-342900" algn="just">
              <a:buFont typeface="Arial" panose="020B0604020202020204" pitchFamily="34" charset="0"/>
              <a:buChar char="•"/>
            </a:pPr>
            <a:endParaRPr lang="en-US" sz="2000" b="0" i="0" u="none" strike="noStrike" baseline="0" dirty="0">
              <a:latin typeface="+mj-lt"/>
              <a:cs typeface="Arial" panose="020B0604020202020204" pitchFamily="34" charset="0"/>
            </a:endParaRPr>
          </a:p>
          <a:p>
            <a:pPr marL="342900" indent="-342900" algn="just">
              <a:buFont typeface="Arial" panose="020B0604020202020204" pitchFamily="34" charset="0"/>
              <a:buChar char="•"/>
            </a:pPr>
            <a:r>
              <a:rPr lang="en-US" sz="2000" b="0" i="0" u="none" strike="noStrike" baseline="0" dirty="0">
                <a:latin typeface="+mj-lt"/>
                <a:cs typeface="Arial" panose="020B0604020202020204" pitchFamily="34" charset="0"/>
              </a:rPr>
              <a:t>This is achieved either by using distinct documentation forms, such as mini-specifications in structured analysis, or by means of implicit language extensions of data flow models. Language extensions offer the ability to model additional aspects, e.g., the control flow between functions, as done in SA/RT</a:t>
            </a:r>
            <a:endParaRPr lang="en-US" sz="2000" dirty="0">
              <a:latin typeface="+mj-lt"/>
              <a:cs typeface="Arial" panose="020B0604020202020204" pitchFamily="34" charset="0"/>
            </a:endParaRPr>
          </a:p>
        </p:txBody>
      </p:sp>
    </p:spTree>
    <p:extLst>
      <p:ext uri="{BB962C8B-B14F-4D97-AF65-F5344CB8AC3E}">
        <p14:creationId xmlns:p14="http://schemas.microsoft.com/office/powerpoint/2010/main" val="12136072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45</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707429" y="183572"/>
            <a:ext cx="8186341" cy="998350"/>
          </a:xfrm>
          <a:prstGeom prst="rect">
            <a:avLst/>
          </a:prstGeom>
        </p:spPr>
        <p:txBody>
          <a:bodyPr vert="horz" wrap="square" lIns="0" tIns="13335" rIns="0" bIns="0" rtlCol="0">
            <a:spAutoFit/>
          </a:bodyPr>
          <a:lstStyle/>
          <a:p>
            <a:pPr algn="l"/>
            <a:r>
              <a:rPr lang="en-US" sz="3200" i="0" u="none" strike="noStrike" baseline="0" dirty="0">
                <a:latin typeface="Times New Roman" panose="02020603050405020304" pitchFamily="18" charset="0"/>
                <a:cs typeface="Times New Roman" panose="02020603050405020304" pitchFamily="18" charset="0"/>
              </a:rPr>
              <a:t>Requirements Modeling in the Functional Perspective</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A39F84E9-D795-4778-BBA7-4C29013AA0F5}"/>
              </a:ext>
            </a:extLst>
          </p:cNvPr>
          <p:cNvSpPr txBox="1"/>
          <p:nvPr/>
        </p:nvSpPr>
        <p:spPr>
          <a:xfrm>
            <a:off x="447675" y="1741557"/>
            <a:ext cx="7543800" cy="461665"/>
          </a:xfrm>
          <a:prstGeom prst="rect">
            <a:avLst/>
          </a:prstGeom>
          <a:noFill/>
        </p:spPr>
        <p:txBody>
          <a:bodyPr wrap="square">
            <a:spAutoFit/>
          </a:bodyPr>
          <a:lstStyle/>
          <a:p>
            <a:r>
              <a:rPr lang="en-US" sz="2400" b="1" i="0" u="none" strike="noStrike" baseline="0" dirty="0">
                <a:solidFill>
                  <a:srgbClr val="FF0000"/>
                </a:solidFill>
                <a:latin typeface="+mj-lt"/>
              </a:rPr>
              <a:t>UML Activity Diagrams</a:t>
            </a:r>
            <a:endParaRPr lang="en-US" sz="3200" b="1" dirty="0">
              <a:solidFill>
                <a:srgbClr val="FF0000"/>
              </a:solidFill>
              <a:latin typeface="+mj-lt"/>
              <a:cs typeface="Times New Roman" panose="02020603050405020304" pitchFamily="18" charset="0"/>
            </a:endParaRPr>
          </a:p>
        </p:txBody>
      </p:sp>
      <p:sp>
        <p:nvSpPr>
          <p:cNvPr id="7" name="TextBox 6">
            <a:extLst>
              <a:ext uri="{FF2B5EF4-FFF2-40B4-BE49-F238E27FC236}">
                <a16:creationId xmlns="" xmlns:a16="http://schemas.microsoft.com/office/drawing/2014/main" id="{83FB0E91-4588-4567-A72F-FC24FF4F3C09}"/>
              </a:ext>
            </a:extLst>
          </p:cNvPr>
          <p:cNvSpPr txBox="1"/>
          <p:nvPr/>
        </p:nvSpPr>
        <p:spPr>
          <a:xfrm>
            <a:off x="447675" y="2284512"/>
            <a:ext cx="8077200" cy="2554545"/>
          </a:xfrm>
          <a:prstGeom prst="rect">
            <a:avLst/>
          </a:prstGeom>
          <a:noFill/>
        </p:spPr>
        <p:txBody>
          <a:bodyPr wrap="square">
            <a:spAutoFit/>
          </a:bodyPr>
          <a:lstStyle/>
          <a:p>
            <a:pPr marL="342900" indent="-342900" algn="just">
              <a:buFont typeface="Arial" panose="020B0604020202020204" pitchFamily="34" charset="0"/>
              <a:buChar char="•"/>
            </a:pPr>
            <a:r>
              <a:rPr lang="en-US" sz="2000" b="0" i="0" u="none" strike="noStrike" baseline="0" dirty="0">
                <a:solidFill>
                  <a:srgbClr val="000000"/>
                </a:solidFill>
                <a:latin typeface="+mj-lt"/>
              </a:rPr>
              <a:t>UML activity diagrams are well suited to model action sequences. Along with activity diagrams in UML, event-driven process chains (EPC) can be used to model sequences of activities.</a:t>
            </a:r>
          </a:p>
          <a:p>
            <a:pPr marL="342900" indent="-342900" algn="just">
              <a:buFont typeface="Arial" panose="020B0604020202020204" pitchFamily="34" charset="0"/>
              <a:buChar char="•"/>
            </a:pPr>
            <a:endParaRPr lang="en-US" sz="2000" dirty="0">
              <a:solidFill>
                <a:srgbClr val="000000"/>
              </a:solidFill>
              <a:latin typeface="+mj-lt"/>
            </a:endParaRPr>
          </a:p>
          <a:p>
            <a:pPr marL="342900" indent="-342900" algn="just">
              <a:buFont typeface="Arial" panose="020B0604020202020204" pitchFamily="34" charset="0"/>
              <a:buChar char="•"/>
            </a:pPr>
            <a:r>
              <a:rPr lang="en-US" sz="2000" dirty="0">
                <a:solidFill>
                  <a:srgbClr val="000000"/>
                </a:solidFill>
                <a:latin typeface="+mj-lt"/>
              </a:rPr>
              <a:t>E</a:t>
            </a:r>
            <a:r>
              <a:rPr lang="en-US" sz="2000" b="0" i="0" u="none" strike="noStrike" baseline="0" dirty="0">
                <a:solidFill>
                  <a:srgbClr val="000000"/>
                </a:solidFill>
                <a:latin typeface="+mj-lt"/>
              </a:rPr>
              <a:t>specially in information system development. UML activity diagrams depict the control flow between activities or actions. In case of a sequential progression of actions, a subsequent action is executed once every precedent action terminates</a:t>
            </a:r>
            <a:r>
              <a:rPr lang="en-US" sz="2000" b="0" i="0" u="none" strike="noStrike" baseline="0" dirty="0">
                <a:solidFill>
                  <a:srgbClr val="0000FF"/>
                </a:solidFill>
                <a:latin typeface="+mj-lt"/>
              </a:rPr>
              <a:t>. </a:t>
            </a:r>
            <a:endParaRPr lang="en-US" sz="2400" dirty="0">
              <a:latin typeface="+mj-lt"/>
              <a:cs typeface="Arial" panose="020B0604020202020204" pitchFamily="34" charset="0"/>
            </a:endParaRPr>
          </a:p>
        </p:txBody>
      </p:sp>
    </p:spTree>
    <p:extLst>
      <p:ext uri="{BB962C8B-B14F-4D97-AF65-F5344CB8AC3E}">
        <p14:creationId xmlns:p14="http://schemas.microsoft.com/office/powerpoint/2010/main" val="3939680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46</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707429" y="183572"/>
            <a:ext cx="8186341" cy="998350"/>
          </a:xfrm>
          <a:prstGeom prst="rect">
            <a:avLst/>
          </a:prstGeom>
        </p:spPr>
        <p:txBody>
          <a:bodyPr vert="horz" wrap="square" lIns="0" tIns="13335" rIns="0" bIns="0" rtlCol="0">
            <a:spAutoFit/>
          </a:bodyPr>
          <a:lstStyle/>
          <a:p>
            <a:pPr algn="l"/>
            <a:r>
              <a:rPr lang="en-US" sz="3200" i="0" u="none" strike="noStrike" baseline="0" dirty="0">
                <a:latin typeface="Times New Roman" panose="02020603050405020304" pitchFamily="18" charset="0"/>
                <a:cs typeface="Times New Roman" panose="02020603050405020304" pitchFamily="18" charset="0"/>
              </a:rPr>
              <a:t>Requirements Modeling in the Functional Perspective</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A39F84E9-D795-4778-BBA7-4C29013AA0F5}"/>
              </a:ext>
            </a:extLst>
          </p:cNvPr>
          <p:cNvSpPr txBox="1"/>
          <p:nvPr/>
        </p:nvSpPr>
        <p:spPr>
          <a:xfrm>
            <a:off x="457200" y="1600200"/>
            <a:ext cx="6355080" cy="984885"/>
          </a:xfrm>
          <a:prstGeom prst="rect">
            <a:avLst/>
          </a:prstGeom>
          <a:noFill/>
        </p:spPr>
        <p:txBody>
          <a:bodyPr wrap="square">
            <a:spAutoFit/>
          </a:bodyPr>
          <a:lstStyle/>
          <a:p>
            <a:r>
              <a:rPr lang="en-US" sz="2000" b="1" u="none" strike="noStrike" baseline="0" dirty="0">
                <a:solidFill>
                  <a:srgbClr val="FF0000"/>
                </a:solidFill>
                <a:latin typeface="+mj-lt"/>
              </a:rPr>
              <a:t>Modeling Elements of Activity Diagrams</a:t>
            </a:r>
          </a:p>
          <a:p>
            <a:pPr marL="285750" indent="-285750">
              <a:buFont typeface="Arial" panose="020B0604020202020204" pitchFamily="34" charset="0"/>
              <a:buChar char="•"/>
            </a:pPr>
            <a:r>
              <a:rPr lang="en-US" sz="2000" b="0" i="1" u="none" strike="noStrike" baseline="0" dirty="0">
                <a:latin typeface="+mj-lt"/>
              </a:rPr>
              <a:t>Actio</a:t>
            </a:r>
            <a:r>
              <a:rPr lang="en-US" sz="2000" i="1" dirty="0">
                <a:latin typeface="+mj-lt"/>
              </a:rPr>
              <a:t>n Nodes</a:t>
            </a:r>
          </a:p>
          <a:p>
            <a:pPr marL="285750" indent="-285750">
              <a:buFont typeface="Arial" panose="020B0604020202020204" pitchFamily="34" charset="0"/>
              <a:buChar char="•"/>
            </a:pPr>
            <a:r>
              <a:rPr lang="en-US" sz="1800" b="0" i="1" u="none" strike="noStrike" baseline="0" dirty="0">
                <a:latin typeface="MyriadPro-It" panose="020B0503030403090204" pitchFamily="34" charset="0"/>
              </a:rPr>
              <a:t>Control flows, object flows, responsibilities</a:t>
            </a:r>
            <a:endParaRPr lang="en-US" sz="2000" b="1" dirty="0">
              <a:solidFill>
                <a:srgbClr val="FF0000"/>
              </a:solidFill>
              <a:latin typeface="+mj-lt"/>
              <a:cs typeface="Times New Roman" panose="02020603050405020304" pitchFamily="18" charset="0"/>
            </a:endParaRPr>
          </a:p>
        </p:txBody>
      </p:sp>
      <p:pic>
        <p:nvPicPr>
          <p:cNvPr id="6" name="Picture 5" descr="Diagram&#10;&#10;Description automatically generated">
            <a:extLst>
              <a:ext uri="{FF2B5EF4-FFF2-40B4-BE49-F238E27FC236}">
                <a16:creationId xmlns="" xmlns:a16="http://schemas.microsoft.com/office/drawing/2014/main" id="{C7F9C460-FC89-4C83-ADBB-1331AACBC6AC}"/>
              </a:ext>
            </a:extLst>
          </p:cNvPr>
          <p:cNvPicPr>
            <a:picLocks noChangeAspect="1"/>
          </p:cNvPicPr>
          <p:nvPr/>
        </p:nvPicPr>
        <p:blipFill>
          <a:blip r:embed="rId2"/>
          <a:stretch>
            <a:fillRect/>
          </a:stretch>
        </p:blipFill>
        <p:spPr>
          <a:xfrm>
            <a:off x="1135232" y="2844956"/>
            <a:ext cx="6873535" cy="3273112"/>
          </a:xfrm>
          <a:prstGeom prst="rect">
            <a:avLst/>
          </a:prstGeom>
        </p:spPr>
      </p:pic>
    </p:spTree>
    <p:extLst>
      <p:ext uri="{BB962C8B-B14F-4D97-AF65-F5344CB8AC3E}">
        <p14:creationId xmlns:p14="http://schemas.microsoft.com/office/powerpoint/2010/main" val="39094629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47</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707429" y="183572"/>
            <a:ext cx="8186341" cy="998350"/>
          </a:xfrm>
          <a:prstGeom prst="rect">
            <a:avLst/>
          </a:prstGeom>
        </p:spPr>
        <p:txBody>
          <a:bodyPr vert="horz" wrap="square" lIns="0" tIns="13335" rIns="0" bIns="0" rtlCol="0">
            <a:spAutoFit/>
          </a:bodyPr>
          <a:lstStyle/>
          <a:p>
            <a:pPr algn="l"/>
            <a:r>
              <a:rPr lang="en-US" sz="3200" i="0" u="none" strike="noStrike" baseline="0" dirty="0">
                <a:latin typeface="Times New Roman" panose="02020603050405020304" pitchFamily="18" charset="0"/>
                <a:cs typeface="Times New Roman" panose="02020603050405020304" pitchFamily="18" charset="0"/>
              </a:rPr>
              <a:t>Requirements Modeling in the Functional Perspective</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Picture 3" descr="Diagram&#10;&#10;Description automatically generated">
            <a:extLst>
              <a:ext uri="{FF2B5EF4-FFF2-40B4-BE49-F238E27FC236}">
                <a16:creationId xmlns="" xmlns:a16="http://schemas.microsoft.com/office/drawing/2014/main" id="{267B1247-56E5-49E7-ACB2-7E452C3791EE}"/>
              </a:ext>
            </a:extLst>
          </p:cNvPr>
          <p:cNvPicPr>
            <a:picLocks noChangeAspect="1"/>
          </p:cNvPicPr>
          <p:nvPr/>
        </p:nvPicPr>
        <p:blipFill>
          <a:blip r:embed="rId2"/>
          <a:stretch>
            <a:fillRect/>
          </a:stretch>
        </p:blipFill>
        <p:spPr>
          <a:xfrm>
            <a:off x="2743200" y="1600200"/>
            <a:ext cx="5514975" cy="4932717"/>
          </a:xfrm>
          <a:prstGeom prst="rect">
            <a:avLst/>
          </a:prstGeom>
        </p:spPr>
      </p:pic>
      <p:sp>
        <p:nvSpPr>
          <p:cNvPr id="10" name="TextBox 9">
            <a:extLst>
              <a:ext uri="{FF2B5EF4-FFF2-40B4-BE49-F238E27FC236}">
                <a16:creationId xmlns="" xmlns:a16="http://schemas.microsoft.com/office/drawing/2014/main" id="{4267A3F7-347B-41B6-A307-94CC8E567992}"/>
              </a:ext>
            </a:extLst>
          </p:cNvPr>
          <p:cNvSpPr txBox="1"/>
          <p:nvPr/>
        </p:nvSpPr>
        <p:spPr>
          <a:xfrm>
            <a:off x="457200" y="1600200"/>
            <a:ext cx="6355080" cy="984885"/>
          </a:xfrm>
          <a:prstGeom prst="rect">
            <a:avLst/>
          </a:prstGeom>
          <a:noFill/>
        </p:spPr>
        <p:txBody>
          <a:bodyPr wrap="square">
            <a:spAutoFit/>
          </a:bodyPr>
          <a:lstStyle/>
          <a:p>
            <a:r>
              <a:rPr lang="en-US" sz="1800" b="1" i="1" u="none" strike="noStrike" baseline="0" dirty="0">
                <a:solidFill>
                  <a:srgbClr val="FF0000"/>
                </a:solidFill>
                <a:latin typeface="Myriad-Italic"/>
              </a:rPr>
              <a:t>Activity diagram in </a:t>
            </a:r>
          </a:p>
          <a:p>
            <a:r>
              <a:rPr lang="en-US" sz="1800" b="1" i="1" u="none" strike="noStrike" baseline="0" dirty="0">
                <a:solidFill>
                  <a:srgbClr val="FF0000"/>
                </a:solidFill>
                <a:latin typeface="Myriad-Italic"/>
              </a:rPr>
              <a:t>UML notation</a:t>
            </a:r>
            <a:r>
              <a:rPr lang="en-US" sz="2000" b="1" i="1" dirty="0">
                <a:solidFill>
                  <a:srgbClr val="FF0000"/>
                </a:solidFill>
                <a:latin typeface="+mj-lt"/>
              </a:rPr>
              <a:t> </a:t>
            </a:r>
          </a:p>
          <a:p>
            <a:r>
              <a:rPr lang="en-US" sz="2000" b="1" i="1" dirty="0">
                <a:solidFill>
                  <a:srgbClr val="FF0000"/>
                </a:solidFill>
                <a:latin typeface="+mj-lt"/>
              </a:rPr>
              <a:t>Example</a:t>
            </a:r>
            <a:endParaRPr lang="en-US" sz="2000" b="1" dirty="0">
              <a:solidFill>
                <a:srgbClr val="FF0000"/>
              </a:solidFill>
              <a:latin typeface="+mj-lt"/>
              <a:cs typeface="Times New Roman" panose="02020603050405020304" pitchFamily="18" charset="0"/>
            </a:endParaRPr>
          </a:p>
        </p:txBody>
      </p:sp>
    </p:spTree>
    <p:extLst>
      <p:ext uri="{BB962C8B-B14F-4D97-AF65-F5344CB8AC3E}">
        <p14:creationId xmlns:p14="http://schemas.microsoft.com/office/powerpoint/2010/main" val="35623589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48</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707429" y="183572"/>
            <a:ext cx="8186341" cy="998350"/>
          </a:xfrm>
          <a:prstGeom prst="rect">
            <a:avLst/>
          </a:prstGeom>
        </p:spPr>
        <p:txBody>
          <a:bodyPr vert="horz" wrap="square" lIns="0" tIns="13335" rIns="0" bIns="0" rtlCol="0">
            <a:spAutoFit/>
          </a:bodyPr>
          <a:lstStyle/>
          <a:p>
            <a:pPr algn="l"/>
            <a:r>
              <a:rPr lang="en-US" sz="3200" i="0" u="none" strike="noStrike" baseline="0" dirty="0">
                <a:latin typeface="Times New Roman" panose="02020603050405020304" pitchFamily="18" charset="0"/>
                <a:cs typeface="Times New Roman" panose="02020603050405020304" pitchFamily="18" charset="0"/>
              </a:rPr>
              <a:t>Requirements Modeling in the Functional Perspective</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0" name="TextBox 9">
            <a:extLst>
              <a:ext uri="{FF2B5EF4-FFF2-40B4-BE49-F238E27FC236}">
                <a16:creationId xmlns="" xmlns:a16="http://schemas.microsoft.com/office/drawing/2014/main" id="{4267A3F7-347B-41B6-A307-94CC8E567992}"/>
              </a:ext>
            </a:extLst>
          </p:cNvPr>
          <p:cNvSpPr txBox="1"/>
          <p:nvPr/>
        </p:nvSpPr>
        <p:spPr>
          <a:xfrm>
            <a:off x="457200" y="1600200"/>
            <a:ext cx="6355080" cy="1508105"/>
          </a:xfrm>
          <a:prstGeom prst="rect">
            <a:avLst/>
          </a:prstGeom>
          <a:noFill/>
        </p:spPr>
        <p:txBody>
          <a:bodyPr wrap="square">
            <a:spAutoFit/>
          </a:bodyPr>
          <a:lstStyle/>
          <a:p>
            <a:r>
              <a:rPr lang="en-US" sz="1800" b="1" i="1" u="none" strike="noStrike" baseline="0" dirty="0">
                <a:solidFill>
                  <a:srgbClr val="FF0000"/>
                </a:solidFill>
                <a:latin typeface="Myriad-Italic"/>
              </a:rPr>
              <a:t>Activity Diagram</a:t>
            </a:r>
          </a:p>
          <a:p>
            <a:r>
              <a:rPr lang="en-US" sz="1800" b="1" i="0" u="none" strike="noStrike" baseline="0" dirty="0">
                <a:solidFill>
                  <a:srgbClr val="FF0000"/>
                </a:solidFill>
                <a:latin typeface="Myriad-Bold"/>
              </a:rPr>
              <a:t>Control Flow of</a:t>
            </a:r>
          </a:p>
          <a:p>
            <a:r>
              <a:rPr lang="en-US" sz="1800" b="1" i="0" u="none" strike="noStrike" baseline="0" dirty="0">
                <a:solidFill>
                  <a:srgbClr val="FF0000"/>
                </a:solidFill>
                <a:latin typeface="Myriad-Bold"/>
              </a:rPr>
              <a:t>Main and </a:t>
            </a:r>
          </a:p>
          <a:p>
            <a:r>
              <a:rPr lang="en-US" sz="1800" b="1" i="0" u="none" strike="noStrike" baseline="0" dirty="0">
                <a:solidFill>
                  <a:srgbClr val="FF0000"/>
                </a:solidFill>
                <a:latin typeface="Myriad-Bold"/>
              </a:rPr>
              <a:t>Alternative Scenarios</a:t>
            </a:r>
          </a:p>
          <a:p>
            <a:r>
              <a:rPr lang="en-US" sz="2000" b="1" i="1" dirty="0">
                <a:solidFill>
                  <a:srgbClr val="FF0000"/>
                </a:solidFill>
                <a:latin typeface="+mj-lt"/>
              </a:rPr>
              <a:t>Example</a:t>
            </a:r>
            <a:endParaRPr lang="en-US" sz="2000" b="1" dirty="0">
              <a:solidFill>
                <a:srgbClr val="FF0000"/>
              </a:solidFill>
              <a:latin typeface="+mj-lt"/>
              <a:cs typeface="Times New Roman" panose="02020603050405020304" pitchFamily="18" charset="0"/>
            </a:endParaRPr>
          </a:p>
        </p:txBody>
      </p:sp>
      <p:pic>
        <p:nvPicPr>
          <p:cNvPr id="5" name="Picture 4" descr="Diagram&#10;&#10;Description automatically generated">
            <a:extLst>
              <a:ext uri="{FF2B5EF4-FFF2-40B4-BE49-F238E27FC236}">
                <a16:creationId xmlns="" xmlns:a16="http://schemas.microsoft.com/office/drawing/2014/main" id="{6AD8A648-BAAA-42EE-B231-9A9EA030E584}"/>
              </a:ext>
            </a:extLst>
          </p:cNvPr>
          <p:cNvPicPr>
            <a:picLocks noChangeAspect="1"/>
          </p:cNvPicPr>
          <p:nvPr/>
        </p:nvPicPr>
        <p:blipFill>
          <a:blip r:embed="rId2"/>
          <a:stretch>
            <a:fillRect/>
          </a:stretch>
        </p:blipFill>
        <p:spPr>
          <a:xfrm>
            <a:off x="3549015" y="1663065"/>
            <a:ext cx="4086225" cy="4724400"/>
          </a:xfrm>
          <a:prstGeom prst="rect">
            <a:avLst/>
          </a:prstGeom>
        </p:spPr>
      </p:pic>
    </p:spTree>
    <p:extLst>
      <p:ext uri="{BB962C8B-B14F-4D97-AF65-F5344CB8AC3E}">
        <p14:creationId xmlns:p14="http://schemas.microsoft.com/office/powerpoint/2010/main" val="26212435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49</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685800" y="145364"/>
            <a:ext cx="8186341" cy="1121461"/>
          </a:xfrm>
          <a:prstGeom prst="rect">
            <a:avLst/>
          </a:prstGeom>
        </p:spPr>
        <p:txBody>
          <a:bodyPr vert="horz" wrap="square" lIns="0" tIns="13335" rIns="0" bIns="0" rtlCol="0">
            <a:spAutoFit/>
          </a:bodyPr>
          <a:lstStyle/>
          <a:p>
            <a:pPr algn="l"/>
            <a:r>
              <a:rPr lang="en-US" i="0" u="none" strike="noStrike" baseline="0" dirty="0">
                <a:latin typeface="Times New Roman" panose="02020603050405020304" pitchFamily="18" charset="0"/>
                <a:cs typeface="Times New Roman" panose="02020603050405020304" pitchFamily="18" charset="0"/>
              </a:rPr>
              <a:t>Requirements Modeling in the Behavioral Perspective</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TextBox 6">
            <a:extLst>
              <a:ext uri="{FF2B5EF4-FFF2-40B4-BE49-F238E27FC236}">
                <a16:creationId xmlns="" xmlns:a16="http://schemas.microsoft.com/office/drawing/2014/main" id="{2CA9818C-B6A2-47A3-A20E-B8E785681A3C}"/>
              </a:ext>
            </a:extLst>
          </p:cNvPr>
          <p:cNvSpPr txBox="1"/>
          <p:nvPr/>
        </p:nvSpPr>
        <p:spPr>
          <a:xfrm>
            <a:off x="478829" y="1828800"/>
            <a:ext cx="8186341" cy="2862322"/>
          </a:xfrm>
          <a:prstGeom prst="rect">
            <a:avLst/>
          </a:prstGeom>
          <a:noFill/>
        </p:spPr>
        <p:txBody>
          <a:bodyPr wrap="square">
            <a:spAutoFit/>
          </a:bodyPr>
          <a:lstStyle/>
          <a:p>
            <a:pPr algn="just"/>
            <a:r>
              <a:rPr lang="en-US" sz="2000" b="0" i="1" u="none" strike="noStrike" baseline="0" dirty="0">
                <a:latin typeface="+mj-lt"/>
              </a:rPr>
              <a:t>Finite-state automata</a:t>
            </a:r>
          </a:p>
          <a:p>
            <a:pPr marL="342900" indent="-342900" algn="just">
              <a:buFont typeface="Arial" panose="020B0604020202020204" pitchFamily="34" charset="0"/>
              <a:buChar char="•"/>
            </a:pPr>
            <a:endParaRPr lang="en-US" sz="2000" i="1" dirty="0">
              <a:latin typeface="+mj-lt"/>
            </a:endParaRPr>
          </a:p>
          <a:p>
            <a:pPr marL="342900" indent="-342900" algn="just">
              <a:buFont typeface="Arial" panose="020B0604020202020204" pitchFamily="34" charset="0"/>
              <a:buChar char="•"/>
            </a:pPr>
            <a:r>
              <a:rPr lang="en-US" sz="2000" b="0" i="0" u="none" strike="noStrike" baseline="0" dirty="0">
                <a:latin typeface="+mj-lt"/>
              </a:rPr>
              <a:t>To model the dynamic behavior of a system, modeling approaches based on automata theory are typically employed. </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The definition of a finite-state automaton comprises a set of states and a set of transitions that, dependent on the current state of the automaton, are performed given some event. </a:t>
            </a:r>
          </a:p>
          <a:p>
            <a:pPr marL="342900" indent="-342900" algn="just">
              <a:buFont typeface="Arial" panose="020B0604020202020204" pitchFamily="34" charset="0"/>
              <a:buChar char="•"/>
            </a:pPr>
            <a:endParaRPr lang="en-US" sz="2000" b="0" i="1" u="none" strike="noStrike" baseline="0" dirty="0">
              <a:latin typeface="+mj-lt"/>
            </a:endParaRPr>
          </a:p>
        </p:txBody>
      </p:sp>
    </p:spTree>
    <p:extLst>
      <p:ext uri="{BB962C8B-B14F-4D97-AF65-F5344CB8AC3E}">
        <p14:creationId xmlns:p14="http://schemas.microsoft.com/office/powerpoint/2010/main" val="337304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751647B5-FDDF-49B0-9B37-5821A15B7D48}"/>
              </a:ext>
            </a:extLst>
          </p:cNvPr>
          <p:cNvSpPr txBox="1"/>
          <p:nvPr/>
        </p:nvSpPr>
        <p:spPr>
          <a:xfrm>
            <a:off x="318809" y="1676400"/>
            <a:ext cx="8506381" cy="4801314"/>
          </a:xfrm>
          <a:prstGeom prst="rect">
            <a:avLst/>
          </a:prstGeom>
          <a:noFill/>
        </p:spPr>
        <p:txBody>
          <a:bodyPr wrap="square">
            <a:spAutoFit/>
          </a:bodyPr>
          <a:lstStyle/>
          <a:p>
            <a:pPr marL="285750" indent="-285750" algn="just">
              <a:buFont typeface="Wingdings" panose="05000000000000000000" pitchFamily="2" charset="2"/>
              <a:buChar char="Ø"/>
            </a:pPr>
            <a:r>
              <a:rPr lang="en-US" b="1" i="1" u="none" baseline="0" dirty="0">
                <a:solidFill>
                  <a:srgbClr val="FF0000"/>
                </a:solidFill>
                <a:latin typeface="+mj-lt"/>
              </a:rPr>
              <a:t>Reduction of reality</a:t>
            </a:r>
            <a:r>
              <a:rPr lang="en-US" b="1" i="0" u="none" baseline="0" dirty="0">
                <a:solidFill>
                  <a:srgbClr val="FF0000"/>
                </a:solidFill>
                <a:latin typeface="+mj-lt"/>
              </a:rPr>
              <a:t>: </a:t>
            </a:r>
          </a:p>
          <a:p>
            <a:pPr marL="342900" indent="-342900" algn="just">
              <a:buFont typeface="Arial" panose="020B0604020202020204" pitchFamily="34" charset="0"/>
              <a:buChar char="•"/>
            </a:pPr>
            <a:r>
              <a:rPr lang="en-US" dirty="0">
                <a:latin typeface="+mj-lt"/>
              </a:rPr>
              <a:t>M</a:t>
            </a:r>
            <a:r>
              <a:rPr lang="en-US" b="0" i="0" u="none" baseline="0" dirty="0">
                <a:latin typeface="+mj-lt"/>
              </a:rPr>
              <a:t>odels reduce the mapped reality. It is common to differentiate between selection and compression. </a:t>
            </a:r>
          </a:p>
          <a:p>
            <a:pPr marL="342900" indent="-342900" algn="just">
              <a:buFont typeface="Arial" panose="020B0604020202020204" pitchFamily="34" charset="0"/>
              <a:buChar char="•"/>
            </a:pPr>
            <a:endParaRPr lang="en-US" dirty="0">
              <a:latin typeface="+mj-lt"/>
            </a:endParaRPr>
          </a:p>
          <a:p>
            <a:pPr marL="342900" indent="-342900" algn="just">
              <a:buFont typeface="Arial" panose="020B0604020202020204" pitchFamily="34" charset="0"/>
              <a:buChar char="•"/>
            </a:pPr>
            <a:r>
              <a:rPr lang="en-US" b="0" i="0" u="none" baseline="0" dirty="0">
                <a:latin typeface="+mj-lt"/>
              </a:rPr>
              <a:t>During selection, only particular aspects that are part of the universe of discourse of the system are modeled. In contrast, aspects of the subject-matter of the system are summarized during compression.</a:t>
            </a:r>
          </a:p>
          <a:p>
            <a:pPr algn="just"/>
            <a:endParaRPr lang="en-US" dirty="0">
              <a:solidFill>
                <a:srgbClr val="FF0000"/>
              </a:solidFill>
              <a:latin typeface="+mj-lt"/>
            </a:endParaRPr>
          </a:p>
          <a:p>
            <a:pPr marL="342900" indent="-342900" algn="just">
              <a:buFont typeface="Wingdings" panose="05000000000000000000" pitchFamily="2" charset="2"/>
              <a:buChar char="Ø"/>
            </a:pPr>
            <a:r>
              <a:rPr lang="en-US" b="1" i="1" u="none" baseline="0" dirty="0">
                <a:solidFill>
                  <a:srgbClr val="FF0000"/>
                </a:solidFill>
                <a:latin typeface="+mj-lt"/>
              </a:rPr>
              <a:t>Pragmatic property</a:t>
            </a:r>
            <a:r>
              <a:rPr lang="en-US" b="1" i="0" u="none" baseline="0" dirty="0">
                <a:solidFill>
                  <a:srgbClr val="FF0000"/>
                </a:solidFill>
                <a:latin typeface="+mj-lt"/>
              </a:rPr>
              <a:t>: </a:t>
            </a:r>
          </a:p>
          <a:p>
            <a:pPr marL="342900" indent="-342900" algn="just">
              <a:buFont typeface="Arial" panose="020B0604020202020204" pitchFamily="34" charset="0"/>
              <a:buChar char="•"/>
            </a:pPr>
            <a:r>
              <a:rPr lang="en-US" b="0" i="0" u="none" baseline="0" dirty="0">
                <a:latin typeface="+mj-lt"/>
              </a:rPr>
              <a:t>A model is always constructed for a special purpose and within a special context. </a:t>
            </a:r>
          </a:p>
          <a:p>
            <a:pPr marL="342900" indent="-342900" algn="just">
              <a:buFont typeface="Arial" panose="020B0604020202020204" pitchFamily="34" charset="0"/>
              <a:buChar char="•"/>
            </a:pPr>
            <a:endParaRPr lang="en-US" dirty="0">
              <a:latin typeface="+mj-lt"/>
            </a:endParaRPr>
          </a:p>
          <a:p>
            <a:pPr marL="342900" indent="-342900" algn="just">
              <a:buFont typeface="Arial" panose="020B0604020202020204" pitchFamily="34" charset="0"/>
              <a:buChar char="•"/>
            </a:pPr>
            <a:r>
              <a:rPr lang="en-US" b="0" i="0" u="none" baseline="0" dirty="0">
                <a:latin typeface="+mj-lt"/>
              </a:rPr>
              <a:t>The purpose of the model may affect the construction and the purpose-driven reduction of reality within the models. Ideally, a model contains only the information necessary for the respective purpose.</a:t>
            </a:r>
          </a:p>
          <a:p>
            <a:pPr marL="342900" indent="-342900" algn="just">
              <a:buFont typeface="Arial" panose="020B0604020202020204" pitchFamily="34" charset="0"/>
              <a:buChar char="•"/>
            </a:pPr>
            <a:endParaRPr lang="en-US" dirty="0">
              <a:solidFill>
                <a:srgbClr val="FF0000"/>
              </a:solidFill>
              <a:latin typeface="+mj-lt"/>
            </a:endParaRPr>
          </a:p>
          <a:p>
            <a:pPr algn="just"/>
            <a:r>
              <a:rPr lang="en-US" sz="1800" b="0" i="0" u="none" strike="noStrike" baseline="0" dirty="0">
                <a:latin typeface="+mj-lt"/>
              </a:rPr>
              <a:t>Typically, graphical models are used in requirements engineering. Their modeling elements are conceptualizations of material or immaterial objects, or people, in reality.</a:t>
            </a:r>
            <a:endParaRPr lang="en-US" dirty="0">
              <a:solidFill>
                <a:srgbClr val="FF0000"/>
              </a:solidFill>
              <a:latin typeface="+mj-lt"/>
            </a:endParaRPr>
          </a:p>
        </p:txBody>
      </p:sp>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5</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29018"/>
          </a:xfrm>
          <a:prstGeom prst="rect">
            <a:avLst/>
          </a:prstGeom>
        </p:spPr>
        <p:txBody>
          <a:bodyPr vert="horz" wrap="square" lIns="0" tIns="13335" rIns="0" bIns="0" rtlCol="0">
            <a:spAutoFit/>
          </a:bodyPr>
          <a:lstStyle/>
          <a:p>
            <a:pPr marL="12700" algn="just">
              <a:lnSpc>
                <a:spcPct val="100000"/>
              </a:lnSpc>
              <a:spcBef>
                <a:spcPts val="105"/>
              </a:spcBef>
            </a:pPr>
            <a:r>
              <a:rPr lang="en-US" sz="4000" i="0" u="none" strike="noStrike" baseline="0" dirty="0">
                <a:latin typeface="Times New Roman" panose="02020603050405020304" pitchFamily="18" charset="0"/>
                <a:ea typeface="Tahoma" panose="020B0604030504040204" pitchFamily="34" charset="0"/>
                <a:cs typeface="Times New Roman" panose="02020603050405020304" pitchFamily="18" charset="0"/>
              </a:rPr>
              <a:t>Properties of Models</a:t>
            </a:r>
            <a:endParaRPr lang="en-US" sz="1777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3141073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50</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685800" y="145364"/>
            <a:ext cx="8186341" cy="1121461"/>
          </a:xfrm>
          <a:prstGeom prst="rect">
            <a:avLst/>
          </a:prstGeom>
        </p:spPr>
        <p:txBody>
          <a:bodyPr vert="horz" wrap="square" lIns="0" tIns="13335" rIns="0" bIns="0" rtlCol="0">
            <a:spAutoFit/>
          </a:bodyPr>
          <a:lstStyle/>
          <a:p>
            <a:pPr algn="l"/>
            <a:r>
              <a:rPr lang="en-US" i="0" u="none" strike="noStrike" baseline="0" dirty="0">
                <a:latin typeface="Times New Roman" panose="02020603050405020304" pitchFamily="18" charset="0"/>
                <a:cs typeface="Times New Roman" panose="02020603050405020304" pitchFamily="18" charset="0"/>
              </a:rPr>
              <a:t>Requirements Modeling in the Behavioral Perspective</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TextBox 6">
            <a:extLst>
              <a:ext uri="{FF2B5EF4-FFF2-40B4-BE49-F238E27FC236}">
                <a16:creationId xmlns="" xmlns:a16="http://schemas.microsoft.com/office/drawing/2014/main" id="{2CA9818C-B6A2-47A3-A20E-B8E785681A3C}"/>
              </a:ext>
            </a:extLst>
          </p:cNvPr>
          <p:cNvSpPr txBox="1"/>
          <p:nvPr/>
        </p:nvSpPr>
        <p:spPr>
          <a:xfrm>
            <a:off x="478829" y="1828800"/>
            <a:ext cx="8186341" cy="2862322"/>
          </a:xfrm>
          <a:prstGeom prst="rect">
            <a:avLst/>
          </a:prstGeom>
          <a:noFill/>
        </p:spPr>
        <p:txBody>
          <a:bodyPr wrap="square">
            <a:spAutoFit/>
          </a:bodyPr>
          <a:lstStyle/>
          <a:p>
            <a:pPr algn="just"/>
            <a:r>
              <a:rPr lang="en-US" sz="2000" b="0" i="1" u="none" strike="noStrike" baseline="0" dirty="0">
                <a:latin typeface="+mj-lt"/>
              </a:rPr>
              <a:t>Mealy and Moore automata</a:t>
            </a:r>
          </a:p>
          <a:p>
            <a:pPr algn="just"/>
            <a:endParaRPr lang="en-US" sz="2000" b="0" i="0" u="none" strike="noStrike" baseline="0" dirty="0">
              <a:solidFill>
                <a:srgbClr val="000000"/>
              </a:solidFill>
              <a:latin typeface="+mj-lt"/>
            </a:endParaRPr>
          </a:p>
          <a:p>
            <a:pPr marL="342900" indent="-342900" algn="just">
              <a:buFont typeface="Arial" panose="020B0604020202020204" pitchFamily="34" charset="0"/>
              <a:buChar char="•"/>
            </a:pPr>
            <a:r>
              <a:rPr lang="en-US" sz="2000" b="0" i="0" u="none" strike="noStrike" baseline="0" dirty="0">
                <a:solidFill>
                  <a:srgbClr val="000000"/>
                </a:solidFill>
                <a:latin typeface="+mj-lt"/>
              </a:rPr>
              <a:t>In the scope of system modeling, extensions of finite-state automata are frequently used that are based on the concepts of so-called Mealy </a:t>
            </a:r>
            <a:r>
              <a:rPr lang="en-US" sz="2000" b="0" i="0" u="none" strike="noStrike" baseline="0" dirty="0">
                <a:solidFill>
                  <a:srgbClr val="0000FF"/>
                </a:solidFill>
                <a:latin typeface="+mj-lt"/>
              </a:rPr>
              <a:t>[Mealy 1955] </a:t>
            </a:r>
            <a:r>
              <a:rPr lang="en-US" sz="2000" b="0" i="0" u="none" strike="noStrike" baseline="0" dirty="0">
                <a:solidFill>
                  <a:srgbClr val="000000"/>
                </a:solidFill>
                <a:latin typeface="+mj-lt"/>
              </a:rPr>
              <a:t>and Moore automata </a:t>
            </a:r>
            <a:r>
              <a:rPr lang="en-US" sz="2000" b="0" i="0" u="none" strike="noStrike" baseline="0" dirty="0">
                <a:solidFill>
                  <a:srgbClr val="0000FF"/>
                </a:solidFill>
                <a:latin typeface="+mj-lt"/>
              </a:rPr>
              <a:t>[Moore 1956]</a:t>
            </a:r>
            <a:r>
              <a:rPr lang="en-US" sz="2000" b="0" i="0" u="none" strike="noStrike" baseline="0" dirty="0">
                <a:solidFill>
                  <a:srgbClr val="000000"/>
                </a:solidFill>
                <a:latin typeface="+mj-lt"/>
              </a:rPr>
              <a:t>, respectively. </a:t>
            </a:r>
          </a:p>
          <a:p>
            <a:pPr algn="just"/>
            <a:endParaRPr lang="en-US" sz="2000" dirty="0">
              <a:solidFill>
                <a:srgbClr val="000000"/>
              </a:solidFill>
              <a:latin typeface="+mj-lt"/>
            </a:endParaRPr>
          </a:p>
          <a:p>
            <a:pPr marL="342900" indent="-342900" algn="just">
              <a:buFont typeface="Arial" panose="020B0604020202020204" pitchFamily="34" charset="0"/>
              <a:buChar char="•"/>
            </a:pPr>
            <a:r>
              <a:rPr lang="en-US" sz="2000" b="0" i="0" u="none" strike="noStrike" baseline="0" dirty="0">
                <a:solidFill>
                  <a:srgbClr val="000000"/>
                </a:solidFill>
                <a:latin typeface="+mj-lt"/>
              </a:rPr>
              <a:t>In Mealy automata, the output of an automaton depends on the current state of the automaton as well as on the input. In contrast, in Moore automata, the output merely depends on the current state.</a:t>
            </a:r>
            <a:endParaRPr lang="en-US" sz="2400" b="0" i="0" u="none" strike="noStrike" baseline="0" dirty="0">
              <a:latin typeface="+mj-lt"/>
            </a:endParaRPr>
          </a:p>
        </p:txBody>
      </p:sp>
    </p:spTree>
    <p:extLst>
      <p:ext uri="{BB962C8B-B14F-4D97-AF65-F5344CB8AC3E}">
        <p14:creationId xmlns:p14="http://schemas.microsoft.com/office/powerpoint/2010/main" val="25976524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51</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685800" y="145364"/>
            <a:ext cx="8186341" cy="1121461"/>
          </a:xfrm>
          <a:prstGeom prst="rect">
            <a:avLst/>
          </a:prstGeom>
        </p:spPr>
        <p:txBody>
          <a:bodyPr vert="horz" wrap="square" lIns="0" tIns="13335" rIns="0" bIns="0" rtlCol="0">
            <a:spAutoFit/>
          </a:bodyPr>
          <a:lstStyle/>
          <a:p>
            <a:pPr algn="l"/>
            <a:r>
              <a:rPr lang="en-US" i="0" u="none" strike="noStrike" baseline="0" dirty="0">
                <a:latin typeface="Times New Roman" panose="02020603050405020304" pitchFamily="18" charset="0"/>
                <a:cs typeface="Times New Roman" panose="02020603050405020304" pitchFamily="18" charset="0"/>
              </a:rPr>
              <a:t>Requirements Modeling in the Behavioral Perspective</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TextBox 6">
            <a:extLst>
              <a:ext uri="{FF2B5EF4-FFF2-40B4-BE49-F238E27FC236}">
                <a16:creationId xmlns="" xmlns:a16="http://schemas.microsoft.com/office/drawing/2014/main" id="{2CA9818C-B6A2-47A3-A20E-B8E785681A3C}"/>
              </a:ext>
            </a:extLst>
          </p:cNvPr>
          <p:cNvSpPr txBox="1"/>
          <p:nvPr/>
        </p:nvSpPr>
        <p:spPr>
          <a:xfrm>
            <a:off x="478829" y="1828800"/>
            <a:ext cx="8186341" cy="3293209"/>
          </a:xfrm>
          <a:prstGeom prst="rect">
            <a:avLst/>
          </a:prstGeom>
          <a:noFill/>
        </p:spPr>
        <p:txBody>
          <a:bodyPr wrap="square">
            <a:spAutoFit/>
          </a:bodyPr>
          <a:lstStyle/>
          <a:p>
            <a:pPr algn="just"/>
            <a:r>
              <a:rPr lang="en-US" sz="2800" b="1" i="0" u="none" strike="noStrike" baseline="0" dirty="0">
                <a:solidFill>
                  <a:srgbClr val="FF0000"/>
                </a:solidFill>
                <a:latin typeface="+mj-lt"/>
              </a:rPr>
              <a:t>State charts</a:t>
            </a:r>
          </a:p>
          <a:p>
            <a:pPr marL="285750" indent="-285750" algn="l">
              <a:buFont typeface="Arial" panose="020B0604020202020204" pitchFamily="34" charset="0"/>
              <a:buChar char="•"/>
            </a:pPr>
            <a:r>
              <a:rPr lang="en-US" b="0" i="0" u="none" strike="noStrike" baseline="0" dirty="0">
                <a:solidFill>
                  <a:srgbClr val="000000"/>
                </a:solidFill>
                <a:latin typeface="+mj-lt"/>
              </a:rPr>
              <a:t>Due to challenges that arise when using finite state automata in practice (such as missing support for abstraction), the automata concept has been developed into a technique of modeling the reactive behavior of a system.</a:t>
            </a:r>
          </a:p>
          <a:p>
            <a:pPr marL="285750" indent="-285750" algn="l">
              <a:buFont typeface="Arial" panose="020B0604020202020204" pitchFamily="34" charset="0"/>
              <a:buChar char="•"/>
            </a:pPr>
            <a:endParaRPr lang="en-US" b="0" i="0" u="none" strike="noStrike" baseline="0" dirty="0">
              <a:solidFill>
                <a:srgbClr val="000000"/>
              </a:solidFill>
              <a:latin typeface="+mj-lt"/>
            </a:endParaRPr>
          </a:p>
          <a:p>
            <a:pPr marL="285750" indent="-285750" algn="l">
              <a:buFont typeface="Arial" panose="020B0604020202020204" pitchFamily="34" charset="0"/>
              <a:buChar char="•"/>
            </a:pPr>
            <a:r>
              <a:rPr lang="en-US" b="0" i="0" u="none" strike="noStrike" baseline="0" dirty="0">
                <a:solidFill>
                  <a:srgbClr val="000000"/>
                </a:solidFill>
                <a:latin typeface="+mj-lt"/>
              </a:rPr>
              <a:t>A widely applied technique to model the behavior of a system is the use of </a:t>
            </a:r>
            <a:r>
              <a:rPr lang="en-US" b="0" i="0" u="none" strike="noStrike" baseline="0" dirty="0" err="1">
                <a:solidFill>
                  <a:srgbClr val="000000"/>
                </a:solidFill>
                <a:latin typeface="+mj-lt"/>
              </a:rPr>
              <a:t>statecharts</a:t>
            </a:r>
            <a:r>
              <a:rPr lang="en-US" b="0" i="0" u="none" strike="noStrike" baseline="0" dirty="0">
                <a:solidFill>
                  <a:srgbClr val="000000"/>
                </a:solidFill>
                <a:latin typeface="+mj-lt"/>
              </a:rPr>
              <a:t> </a:t>
            </a:r>
            <a:r>
              <a:rPr lang="en-US" b="0" i="0" u="none" strike="noStrike" baseline="0" dirty="0">
                <a:solidFill>
                  <a:srgbClr val="0000FF"/>
                </a:solidFill>
                <a:latin typeface="+mj-lt"/>
              </a:rPr>
              <a:t>[</a:t>
            </a:r>
            <a:r>
              <a:rPr lang="en-US" b="0" i="0" u="none" strike="noStrike" baseline="0" dirty="0" err="1">
                <a:solidFill>
                  <a:srgbClr val="0000FF"/>
                </a:solidFill>
                <a:latin typeface="+mj-lt"/>
              </a:rPr>
              <a:t>Harel</a:t>
            </a:r>
            <a:r>
              <a:rPr lang="en-US" b="0" i="0" u="none" strike="noStrike" baseline="0" dirty="0">
                <a:solidFill>
                  <a:srgbClr val="0000FF"/>
                </a:solidFill>
                <a:latin typeface="+mj-lt"/>
              </a:rPr>
              <a:t> 1987]</a:t>
            </a:r>
            <a:r>
              <a:rPr lang="en-US" b="0" i="0" u="none" strike="noStrike" baseline="0" dirty="0">
                <a:solidFill>
                  <a:srgbClr val="000000"/>
                </a:solidFill>
                <a:latin typeface="+mj-lt"/>
              </a:rPr>
              <a:t>. </a:t>
            </a:r>
            <a:r>
              <a:rPr lang="en-US" b="0" i="0" u="none" strike="noStrike" baseline="0" dirty="0" err="1">
                <a:solidFill>
                  <a:srgbClr val="000000"/>
                </a:solidFill>
                <a:latin typeface="+mj-lt"/>
              </a:rPr>
              <a:t>Statecharts</a:t>
            </a:r>
            <a:r>
              <a:rPr lang="en-US" b="0" i="0" u="none" strike="noStrike" baseline="0" dirty="0">
                <a:solidFill>
                  <a:srgbClr val="000000"/>
                </a:solidFill>
                <a:latin typeface="+mj-lt"/>
              </a:rPr>
              <a:t> are a type of automata that is based on finite-state automata but are extended to support hierarchization of states to document conditions of state transitions and to model concurrent behavior. </a:t>
            </a:r>
          </a:p>
          <a:p>
            <a:pPr marL="285750" indent="-285750" algn="l">
              <a:buFont typeface="Arial" panose="020B0604020202020204" pitchFamily="34" charset="0"/>
              <a:buChar char="•"/>
            </a:pPr>
            <a:endParaRPr lang="en-US" b="1" dirty="0">
              <a:solidFill>
                <a:srgbClr val="FF0000"/>
              </a:solidFill>
              <a:latin typeface="+mj-lt"/>
            </a:endParaRPr>
          </a:p>
          <a:p>
            <a:pPr algn="ctr"/>
            <a:r>
              <a:rPr lang="en-US" i="1" u="none" strike="noStrike" baseline="0" dirty="0" err="1">
                <a:solidFill>
                  <a:srgbClr val="FF0000"/>
                </a:solidFill>
                <a:latin typeface="+mj-lt"/>
              </a:rPr>
              <a:t>Statecharts</a:t>
            </a:r>
            <a:r>
              <a:rPr lang="en-US" i="1" u="none" strike="noStrike" baseline="0" dirty="0">
                <a:solidFill>
                  <a:srgbClr val="FF0000"/>
                </a:solidFill>
                <a:latin typeface="+mj-lt"/>
              </a:rPr>
              <a:t> = state machines + hierarchization + conditions + concurrency</a:t>
            </a:r>
            <a:endParaRPr lang="en-US" i="0" u="none" strike="noStrike" baseline="0" dirty="0">
              <a:solidFill>
                <a:srgbClr val="FF0000"/>
              </a:solidFill>
              <a:latin typeface="+mj-lt"/>
            </a:endParaRPr>
          </a:p>
        </p:txBody>
      </p:sp>
    </p:spTree>
    <p:extLst>
      <p:ext uri="{BB962C8B-B14F-4D97-AF65-F5344CB8AC3E}">
        <p14:creationId xmlns:p14="http://schemas.microsoft.com/office/powerpoint/2010/main" val="31950139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52</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707429" y="183572"/>
            <a:ext cx="8186341" cy="998350"/>
          </a:xfrm>
          <a:prstGeom prst="rect">
            <a:avLst/>
          </a:prstGeom>
        </p:spPr>
        <p:txBody>
          <a:bodyPr vert="horz" wrap="square" lIns="0" tIns="13335" rIns="0" bIns="0" rtlCol="0">
            <a:spAutoFit/>
          </a:bodyPr>
          <a:lstStyle/>
          <a:p>
            <a:pPr algn="l"/>
            <a:r>
              <a:rPr lang="en-US" sz="3200" i="0" u="none" strike="noStrike" baseline="0" dirty="0">
                <a:latin typeface="Times New Roman" panose="02020603050405020304" pitchFamily="18" charset="0"/>
                <a:cs typeface="Times New Roman" panose="02020603050405020304" pitchFamily="18" charset="0"/>
              </a:rPr>
              <a:t>Requirements Modeling in the Behavioral Perspective</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A39F84E9-D795-4778-BBA7-4C29013AA0F5}"/>
              </a:ext>
            </a:extLst>
          </p:cNvPr>
          <p:cNvSpPr txBox="1"/>
          <p:nvPr/>
        </p:nvSpPr>
        <p:spPr>
          <a:xfrm>
            <a:off x="457200" y="1600200"/>
            <a:ext cx="6355080" cy="2708434"/>
          </a:xfrm>
          <a:prstGeom prst="rect">
            <a:avLst/>
          </a:prstGeom>
          <a:noFill/>
        </p:spPr>
        <p:txBody>
          <a:bodyPr wrap="square">
            <a:spAutoFit/>
          </a:bodyPr>
          <a:lstStyle/>
          <a:p>
            <a:r>
              <a:rPr lang="en-US" sz="2000" b="1" u="none" strike="noStrike" baseline="0" dirty="0">
                <a:solidFill>
                  <a:srgbClr val="FF0000"/>
                </a:solidFill>
                <a:latin typeface="+mj-lt"/>
              </a:rPr>
              <a:t>Modeling Elements of State Chart</a:t>
            </a:r>
          </a:p>
          <a:p>
            <a:endParaRPr lang="en-US" sz="2000" b="1" dirty="0">
              <a:solidFill>
                <a:srgbClr val="FF0000"/>
              </a:solidFill>
              <a:latin typeface="+mj-lt"/>
            </a:endParaRPr>
          </a:p>
          <a:p>
            <a:pPr marL="285750" indent="-285750">
              <a:buFont typeface="Arial" panose="020B0604020202020204" pitchFamily="34" charset="0"/>
              <a:buChar char="•"/>
            </a:pPr>
            <a:r>
              <a:rPr lang="en-US" sz="1800" b="0" i="1" u="none" strike="noStrike" baseline="0" dirty="0">
                <a:latin typeface="MyriadPro-It" panose="020B0503030403090204" pitchFamily="34" charset="0"/>
              </a:rPr>
              <a:t>State</a:t>
            </a:r>
            <a:endParaRPr lang="en-US" sz="2000" b="1" i="1" u="none" strike="noStrike" baseline="0" dirty="0">
              <a:solidFill>
                <a:srgbClr val="FF0000"/>
              </a:solidFill>
              <a:latin typeface="+mj-lt"/>
            </a:endParaRPr>
          </a:p>
          <a:p>
            <a:pPr marL="285750" indent="-285750" algn="l">
              <a:buFont typeface="Arial" panose="020B0604020202020204" pitchFamily="34" charset="0"/>
              <a:buChar char="•"/>
            </a:pPr>
            <a:r>
              <a:rPr lang="en-US" sz="1800" b="0" i="1" u="none" strike="noStrike" baseline="0" dirty="0">
                <a:latin typeface="MyriadPro-It" panose="020B0503030403090204" pitchFamily="34" charset="0"/>
              </a:rPr>
              <a:t>Transition with condition and activity</a:t>
            </a:r>
            <a:r>
              <a:rPr lang="en-US" sz="2000" b="1" u="none" strike="noStrike" baseline="0" dirty="0">
                <a:solidFill>
                  <a:srgbClr val="FF0000"/>
                </a:solidFill>
                <a:latin typeface="+mj-lt"/>
              </a:rPr>
              <a:t> </a:t>
            </a:r>
          </a:p>
          <a:p>
            <a:pPr marL="285750" indent="-285750" algn="l">
              <a:buFont typeface="Arial" panose="020B0604020202020204" pitchFamily="34" charset="0"/>
              <a:buChar char="•"/>
            </a:pPr>
            <a:r>
              <a:rPr lang="en-US" sz="1800" b="0" i="1" u="none" strike="noStrike" baseline="0" dirty="0">
                <a:latin typeface="MyriadPro-It" panose="020B0503030403090204" pitchFamily="34" charset="0"/>
              </a:rPr>
              <a:t>Hierarchization and abstraction</a:t>
            </a:r>
          </a:p>
          <a:p>
            <a:pPr marL="285750" indent="-285750" algn="l">
              <a:buFont typeface="Arial" panose="020B0604020202020204" pitchFamily="34" charset="0"/>
              <a:buChar char="•"/>
            </a:pPr>
            <a:r>
              <a:rPr lang="en-US" sz="1800" b="0" i="1" u="none" strike="noStrike" baseline="0" dirty="0">
                <a:latin typeface="MyriadPro-It" panose="020B0503030403090204" pitchFamily="34" charset="0"/>
              </a:rPr>
              <a:t>Concurrency</a:t>
            </a:r>
            <a:endParaRPr lang="en-US" i="1" dirty="0">
              <a:latin typeface="MyriadPro-It" panose="020B0503030403090204" pitchFamily="34" charset="0"/>
            </a:endParaRPr>
          </a:p>
          <a:p>
            <a:pPr marL="285750" indent="-285750" algn="l">
              <a:buFont typeface="Arial" panose="020B0604020202020204" pitchFamily="34" charset="0"/>
              <a:buChar char="•"/>
            </a:pPr>
            <a:r>
              <a:rPr lang="en-US" sz="1800" b="0" i="1" u="none" strike="noStrike" baseline="0" dirty="0">
                <a:latin typeface="MyriadPro-It" panose="020B0503030403090204" pitchFamily="34" charset="0"/>
              </a:rPr>
              <a:t>Transition into super state</a:t>
            </a:r>
          </a:p>
          <a:p>
            <a:pPr marL="285750" indent="-285750" algn="l">
              <a:buFont typeface="Arial" panose="020B0604020202020204" pitchFamily="34" charset="0"/>
              <a:buChar char="•"/>
            </a:pPr>
            <a:endParaRPr lang="en-US" i="1" dirty="0">
              <a:solidFill>
                <a:srgbClr val="FF0000"/>
              </a:solidFill>
              <a:latin typeface="MyriadPro-It" panose="020B0503030403090204" pitchFamily="34" charset="0"/>
              <a:cs typeface="Times New Roman" panose="02020603050405020304" pitchFamily="18" charset="0"/>
            </a:endParaRPr>
          </a:p>
          <a:p>
            <a:pPr marL="285750" indent="-285750" algn="l">
              <a:buFont typeface="Arial" panose="020B0604020202020204" pitchFamily="34" charset="0"/>
              <a:buChar char="•"/>
            </a:pPr>
            <a:endParaRPr lang="en-US" sz="2000" b="1" dirty="0">
              <a:solidFill>
                <a:srgbClr val="FF0000"/>
              </a:solidFill>
              <a:latin typeface="+mj-lt"/>
              <a:cs typeface="Times New Roman" panose="02020603050405020304" pitchFamily="18" charset="0"/>
            </a:endParaRPr>
          </a:p>
        </p:txBody>
      </p:sp>
      <p:pic>
        <p:nvPicPr>
          <p:cNvPr id="4" name="Picture 3" descr="Graphical user interface, diagram, application&#10;&#10;Description automatically generated">
            <a:extLst>
              <a:ext uri="{FF2B5EF4-FFF2-40B4-BE49-F238E27FC236}">
                <a16:creationId xmlns="" xmlns:a16="http://schemas.microsoft.com/office/drawing/2014/main" id="{1857D3D3-792C-4C75-B563-B01115045BBC}"/>
              </a:ext>
            </a:extLst>
          </p:cNvPr>
          <p:cNvPicPr>
            <a:picLocks noChangeAspect="1"/>
          </p:cNvPicPr>
          <p:nvPr/>
        </p:nvPicPr>
        <p:blipFill>
          <a:blip r:embed="rId2"/>
          <a:stretch>
            <a:fillRect/>
          </a:stretch>
        </p:blipFill>
        <p:spPr>
          <a:xfrm>
            <a:off x="352821" y="3834780"/>
            <a:ext cx="8515350" cy="1762943"/>
          </a:xfrm>
          <a:prstGeom prst="rect">
            <a:avLst/>
          </a:prstGeom>
        </p:spPr>
      </p:pic>
    </p:spTree>
    <p:extLst>
      <p:ext uri="{BB962C8B-B14F-4D97-AF65-F5344CB8AC3E}">
        <p14:creationId xmlns:p14="http://schemas.microsoft.com/office/powerpoint/2010/main" val="15681160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53</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707429" y="183572"/>
            <a:ext cx="8186341" cy="998350"/>
          </a:xfrm>
          <a:prstGeom prst="rect">
            <a:avLst/>
          </a:prstGeom>
        </p:spPr>
        <p:txBody>
          <a:bodyPr vert="horz" wrap="square" lIns="0" tIns="13335" rIns="0" bIns="0" rtlCol="0">
            <a:spAutoFit/>
          </a:bodyPr>
          <a:lstStyle/>
          <a:p>
            <a:pPr algn="l"/>
            <a:r>
              <a:rPr lang="en-US" sz="3200" i="0" u="none" strike="noStrike" baseline="0" dirty="0">
                <a:latin typeface="Times New Roman" panose="02020603050405020304" pitchFamily="18" charset="0"/>
                <a:cs typeface="Times New Roman" panose="02020603050405020304" pitchFamily="18" charset="0"/>
              </a:rPr>
              <a:t>Requirements Modeling in the Behavioral Perspective</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A39F84E9-D795-4778-BBA7-4C29013AA0F5}"/>
              </a:ext>
            </a:extLst>
          </p:cNvPr>
          <p:cNvSpPr txBox="1"/>
          <p:nvPr/>
        </p:nvSpPr>
        <p:spPr>
          <a:xfrm>
            <a:off x="457200" y="1600200"/>
            <a:ext cx="6355080" cy="369332"/>
          </a:xfrm>
          <a:prstGeom prst="rect">
            <a:avLst/>
          </a:prstGeom>
          <a:noFill/>
        </p:spPr>
        <p:txBody>
          <a:bodyPr wrap="square">
            <a:spAutoFit/>
          </a:bodyPr>
          <a:lstStyle/>
          <a:p>
            <a:r>
              <a:rPr lang="en-US" sz="1800" b="1" i="1" u="none" strike="noStrike" baseline="0" dirty="0">
                <a:solidFill>
                  <a:srgbClr val="FF0000"/>
                </a:solidFill>
                <a:latin typeface="Myriad-Italic"/>
              </a:rPr>
              <a:t>Simplified </a:t>
            </a:r>
            <a:r>
              <a:rPr lang="en-US" sz="1800" b="1" i="1" u="none" strike="noStrike" baseline="0" dirty="0" err="1">
                <a:solidFill>
                  <a:srgbClr val="FF0000"/>
                </a:solidFill>
                <a:latin typeface="Myriad-Italic"/>
              </a:rPr>
              <a:t>statechart</a:t>
            </a:r>
            <a:r>
              <a:rPr lang="en-US" sz="1800" b="1" i="1" u="none" strike="noStrike" baseline="0" dirty="0">
                <a:solidFill>
                  <a:srgbClr val="FF0000"/>
                </a:solidFill>
                <a:latin typeface="Myriad-Italic"/>
              </a:rPr>
              <a:t> of a vehicular navigation device Example</a:t>
            </a:r>
            <a:endParaRPr lang="en-US" sz="2000" b="1" i="1" dirty="0">
              <a:solidFill>
                <a:srgbClr val="FF0000"/>
              </a:solidFill>
              <a:latin typeface="+mj-lt"/>
              <a:cs typeface="Times New Roman" panose="02020603050405020304" pitchFamily="18" charset="0"/>
            </a:endParaRPr>
          </a:p>
        </p:txBody>
      </p:sp>
      <p:pic>
        <p:nvPicPr>
          <p:cNvPr id="5" name="Picture 4">
            <a:extLst>
              <a:ext uri="{FF2B5EF4-FFF2-40B4-BE49-F238E27FC236}">
                <a16:creationId xmlns="" xmlns:a16="http://schemas.microsoft.com/office/drawing/2014/main" id="{6012B5CA-1AE1-4984-905D-DF8E2D7097C9}"/>
              </a:ext>
            </a:extLst>
          </p:cNvPr>
          <p:cNvPicPr>
            <a:picLocks noChangeAspect="1"/>
          </p:cNvPicPr>
          <p:nvPr/>
        </p:nvPicPr>
        <p:blipFill>
          <a:blip r:embed="rId2"/>
          <a:stretch>
            <a:fillRect/>
          </a:stretch>
        </p:blipFill>
        <p:spPr>
          <a:xfrm>
            <a:off x="696911" y="2571750"/>
            <a:ext cx="8207375" cy="2686050"/>
          </a:xfrm>
          <a:prstGeom prst="rect">
            <a:avLst/>
          </a:prstGeom>
        </p:spPr>
      </p:pic>
    </p:spTree>
    <p:extLst>
      <p:ext uri="{BB962C8B-B14F-4D97-AF65-F5344CB8AC3E}">
        <p14:creationId xmlns:p14="http://schemas.microsoft.com/office/powerpoint/2010/main" val="18525945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54</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707429" y="183572"/>
            <a:ext cx="8186341" cy="998350"/>
          </a:xfrm>
          <a:prstGeom prst="rect">
            <a:avLst/>
          </a:prstGeom>
        </p:spPr>
        <p:txBody>
          <a:bodyPr vert="horz" wrap="square" lIns="0" tIns="13335" rIns="0" bIns="0" rtlCol="0">
            <a:spAutoFit/>
          </a:bodyPr>
          <a:lstStyle/>
          <a:p>
            <a:pPr algn="l"/>
            <a:r>
              <a:rPr lang="en-US" sz="3200" i="0" u="none" strike="noStrike" baseline="0" dirty="0">
                <a:latin typeface="Times New Roman" panose="02020603050405020304" pitchFamily="18" charset="0"/>
                <a:cs typeface="Times New Roman" panose="02020603050405020304" pitchFamily="18" charset="0"/>
              </a:rPr>
              <a:t>Requirements Modeling in the Behavioral Perspective</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A39F84E9-D795-4778-BBA7-4C29013AA0F5}"/>
              </a:ext>
            </a:extLst>
          </p:cNvPr>
          <p:cNvSpPr txBox="1"/>
          <p:nvPr/>
        </p:nvSpPr>
        <p:spPr>
          <a:xfrm>
            <a:off x="502920" y="1600200"/>
            <a:ext cx="8390850" cy="3908762"/>
          </a:xfrm>
          <a:prstGeom prst="rect">
            <a:avLst/>
          </a:prstGeom>
          <a:noFill/>
        </p:spPr>
        <p:txBody>
          <a:bodyPr wrap="square">
            <a:spAutoFit/>
          </a:bodyPr>
          <a:lstStyle/>
          <a:p>
            <a:r>
              <a:rPr lang="en-US" sz="2400" b="1" i="0" u="none" strike="noStrike" baseline="0" dirty="0">
                <a:solidFill>
                  <a:srgbClr val="FF0000"/>
                </a:solidFill>
                <a:latin typeface="+mj-lt"/>
              </a:rPr>
              <a:t>UML State Diagrams</a:t>
            </a:r>
          </a:p>
          <a:p>
            <a:pPr algn="l"/>
            <a:endParaRPr lang="en-US" sz="2400" b="1" dirty="0">
              <a:solidFill>
                <a:srgbClr val="FF0000"/>
              </a:solidFill>
              <a:latin typeface="+mj-lt"/>
              <a:cs typeface="Times New Roman" panose="02020603050405020304" pitchFamily="18" charset="0"/>
            </a:endParaRPr>
          </a:p>
          <a:p>
            <a:pPr algn="l"/>
            <a:r>
              <a:rPr lang="en-US" sz="2000" b="0" i="1" u="none" strike="noStrike" baseline="0" dirty="0">
                <a:latin typeface="+mj-lt"/>
              </a:rPr>
              <a:t>Modeling reactive behavior of a system using UML</a:t>
            </a:r>
          </a:p>
          <a:p>
            <a:pPr marL="342900" indent="-342900" algn="l">
              <a:buFont typeface="Arial" panose="020B0604020202020204" pitchFamily="34" charset="0"/>
              <a:buChar char="•"/>
            </a:pPr>
            <a:endParaRPr lang="en-US" sz="2000" i="1" dirty="0">
              <a:solidFill>
                <a:srgbClr val="FF0000"/>
              </a:solidFill>
              <a:latin typeface="+mj-lt"/>
              <a:cs typeface="Times New Roman" panose="02020603050405020304" pitchFamily="18" charset="0"/>
            </a:endParaRPr>
          </a:p>
          <a:p>
            <a:pPr marL="342900" indent="-342900" algn="l">
              <a:buFont typeface="Arial" panose="020B0604020202020204" pitchFamily="34" charset="0"/>
              <a:buChar char="•"/>
            </a:pPr>
            <a:r>
              <a:rPr lang="en-US" sz="2000" b="0" i="0" u="none" strike="noStrike" baseline="0" dirty="0">
                <a:solidFill>
                  <a:srgbClr val="000000"/>
                </a:solidFill>
                <a:latin typeface="+mj-lt"/>
              </a:rPr>
              <a:t>In order to model reactive system behavior, Unified Modeling Language (UML) </a:t>
            </a:r>
            <a:r>
              <a:rPr lang="en-US" sz="2000" b="0" i="0" u="none" strike="noStrike" baseline="0" dirty="0">
                <a:solidFill>
                  <a:srgbClr val="0000FF"/>
                </a:solidFill>
                <a:latin typeface="+mj-lt"/>
              </a:rPr>
              <a:t>[OMG 2007] </a:t>
            </a:r>
            <a:r>
              <a:rPr lang="en-US" sz="2000" b="0" i="0" u="none" strike="noStrike" baseline="0" dirty="0">
                <a:solidFill>
                  <a:srgbClr val="000000"/>
                </a:solidFill>
                <a:latin typeface="+mj-lt"/>
              </a:rPr>
              <a:t>offers so-called state machines that are essentially based on </a:t>
            </a:r>
            <a:r>
              <a:rPr lang="en-US" sz="2000" b="0" i="0" u="none" strike="noStrike" baseline="0" dirty="0" err="1">
                <a:solidFill>
                  <a:srgbClr val="000000"/>
                </a:solidFill>
                <a:latin typeface="+mj-lt"/>
              </a:rPr>
              <a:t>statecharts</a:t>
            </a:r>
            <a:r>
              <a:rPr lang="en-US" sz="2000" b="0" i="0" u="none" strike="noStrike" baseline="0" dirty="0">
                <a:solidFill>
                  <a:srgbClr val="000000"/>
                </a:solidFill>
                <a:latin typeface="+mj-lt"/>
              </a:rPr>
              <a:t>.</a:t>
            </a:r>
          </a:p>
          <a:p>
            <a:pPr marL="342900" indent="-342900" algn="l">
              <a:buFont typeface="Arial" panose="020B0604020202020204" pitchFamily="34" charset="0"/>
              <a:buChar char="•"/>
            </a:pPr>
            <a:endParaRPr lang="en-US" sz="2000" dirty="0">
              <a:solidFill>
                <a:srgbClr val="000000"/>
              </a:solidFill>
              <a:latin typeface="+mj-lt"/>
            </a:endParaRPr>
          </a:p>
          <a:p>
            <a:pPr marL="342900" indent="-342900" algn="l">
              <a:buFont typeface="Arial" panose="020B0604020202020204" pitchFamily="34" charset="0"/>
              <a:buChar char="•"/>
            </a:pPr>
            <a:r>
              <a:rPr lang="en-US" sz="2000" b="0" i="0" u="none" strike="noStrike" baseline="0" dirty="0">
                <a:solidFill>
                  <a:srgbClr val="000000"/>
                </a:solidFill>
                <a:latin typeface="+mj-lt"/>
              </a:rPr>
              <a:t>The notation of the modeling elements of UML state diagrams has largely been adopted from </a:t>
            </a:r>
            <a:r>
              <a:rPr lang="en-US" sz="2000" b="0" i="0" u="none" strike="noStrike" baseline="0" dirty="0" err="1">
                <a:solidFill>
                  <a:srgbClr val="000000"/>
                </a:solidFill>
                <a:latin typeface="+mj-lt"/>
              </a:rPr>
              <a:t>statecharts</a:t>
            </a:r>
            <a:r>
              <a:rPr lang="en-US" sz="2000" b="0" i="0" u="none" strike="noStrike" baseline="0" dirty="0">
                <a:solidFill>
                  <a:srgbClr val="000000"/>
                </a:solidFill>
                <a:latin typeface="+mj-lt"/>
              </a:rPr>
              <a:t>. However, UML 2 extends the modeling elements of </a:t>
            </a:r>
            <a:r>
              <a:rPr lang="en-US" sz="2000" b="0" i="0" u="none" strike="noStrike" baseline="0" dirty="0" err="1">
                <a:solidFill>
                  <a:srgbClr val="000000"/>
                </a:solidFill>
                <a:latin typeface="+mj-lt"/>
              </a:rPr>
              <a:t>statecharts</a:t>
            </a:r>
            <a:r>
              <a:rPr lang="en-US" sz="2000" b="0" i="0" u="none" strike="noStrike" baseline="0" dirty="0">
                <a:solidFill>
                  <a:srgbClr val="000000"/>
                </a:solidFill>
                <a:latin typeface="+mj-lt"/>
              </a:rPr>
              <a:t>, e.g., by the ability to define explicit entry and exit points of hierarchical states </a:t>
            </a:r>
            <a:r>
              <a:rPr lang="en-US" sz="2000" b="0" i="0" u="none" strike="noStrike" baseline="0" dirty="0">
                <a:solidFill>
                  <a:srgbClr val="0000FF"/>
                </a:solidFill>
                <a:latin typeface="+mj-lt"/>
              </a:rPr>
              <a:t>[OMG 2007]</a:t>
            </a:r>
            <a:r>
              <a:rPr lang="en-US" sz="1800" b="0" i="0" u="none" strike="noStrike" baseline="0" dirty="0">
                <a:solidFill>
                  <a:srgbClr val="000000"/>
                </a:solidFill>
                <a:latin typeface="+mj-lt"/>
              </a:rPr>
              <a:t>.</a:t>
            </a:r>
            <a:endParaRPr lang="en-US" sz="2800" b="1" i="1" dirty="0">
              <a:solidFill>
                <a:srgbClr val="FF0000"/>
              </a:solidFill>
              <a:latin typeface="+mj-lt"/>
              <a:cs typeface="Times New Roman" panose="02020603050405020304" pitchFamily="18" charset="0"/>
            </a:endParaRPr>
          </a:p>
        </p:txBody>
      </p:sp>
    </p:spTree>
    <p:extLst>
      <p:ext uri="{BB962C8B-B14F-4D97-AF65-F5344CB8AC3E}">
        <p14:creationId xmlns:p14="http://schemas.microsoft.com/office/powerpoint/2010/main" val="8981699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55</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707429" y="183572"/>
            <a:ext cx="8186341" cy="998350"/>
          </a:xfrm>
          <a:prstGeom prst="rect">
            <a:avLst/>
          </a:prstGeom>
        </p:spPr>
        <p:txBody>
          <a:bodyPr vert="horz" wrap="square" lIns="0" tIns="13335" rIns="0" bIns="0" rtlCol="0">
            <a:spAutoFit/>
          </a:bodyPr>
          <a:lstStyle/>
          <a:p>
            <a:pPr algn="l"/>
            <a:r>
              <a:rPr lang="en-US" sz="3200" i="0" u="none" strike="noStrike" baseline="0" dirty="0">
                <a:latin typeface="Times New Roman" panose="02020603050405020304" pitchFamily="18" charset="0"/>
                <a:cs typeface="Times New Roman" panose="02020603050405020304" pitchFamily="18" charset="0"/>
              </a:rPr>
              <a:t>Requirements Modeling in the Behavioral Perspective</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TextBox 8">
            <a:extLst>
              <a:ext uri="{FF2B5EF4-FFF2-40B4-BE49-F238E27FC236}">
                <a16:creationId xmlns="" xmlns:a16="http://schemas.microsoft.com/office/drawing/2014/main" id="{A39F84E9-D795-4778-BBA7-4C29013AA0F5}"/>
              </a:ext>
            </a:extLst>
          </p:cNvPr>
          <p:cNvSpPr txBox="1"/>
          <p:nvPr/>
        </p:nvSpPr>
        <p:spPr>
          <a:xfrm>
            <a:off x="502920" y="1600200"/>
            <a:ext cx="7345680" cy="1938992"/>
          </a:xfrm>
          <a:prstGeom prst="rect">
            <a:avLst/>
          </a:prstGeom>
          <a:noFill/>
        </p:spPr>
        <p:txBody>
          <a:bodyPr wrap="square">
            <a:spAutoFit/>
          </a:bodyPr>
          <a:lstStyle/>
          <a:p>
            <a:r>
              <a:rPr lang="en-US" sz="2000" b="1" u="none" strike="noStrike" baseline="0" dirty="0">
                <a:solidFill>
                  <a:srgbClr val="FF0000"/>
                </a:solidFill>
                <a:latin typeface="+mj-lt"/>
              </a:rPr>
              <a:t>Modeling Elements of State Chart</a:t>
            </a:r>
          </a:p>
          <a:p>
            <a:endParaRPr lang="en-US" sz="2000" b="1" dirty="0">
              <a:solidFill>
                <a:srgbClr val="FF0000"/>
              </a:solidFill>
              <a:latin typeface="+mj-lt"/>
            </a:endParaRPr>
          </a:p>
          <a:p>
            <a:pPr marL="285750" indent="-285750">
              <a:buFont typeface="Arial" panose="020B0604020202020204" pitchFamily="34" charset="0"/>
              <a:buChar char="•"/>
            </a:pPr>
            <a:r>
              <a:rPr lang="en-US" sz="2000" b="0" i="1" u="none" strike="noStrike" baseline="0" dirty="0">
                <a:latin typeface="+mj-lt"/>
              </a:rPr>
              <a:t>States and transitions</a:t>
            </a:r>
          </a:p>
          <a:p>
            <a:pPr marL="285750" indent="-285750" algn="l">
              <a:buFont typeface="Arial" panose="020B0604020202020204" pitchFamily="34" charset="0"/>
              <a:buChar char="•"/>
            </a:pPr>
            <a:r>
              <a:rPr lang="en-US" sz="2000" b="0" i="1" u="none" strike="noStrike" baseline="0" dirty="0">
                <a:latin typeface="+mj-lt"/>
              </a:rPr>
              <a:t>Hierarchization and concurrency</a:t>
            </a:r>
          </a:p>
          <a:p>
            <a:pPr marL="285750" indent="-285750" algn="l">
              <a:buFont typeface="Arial" panose="020B0604020202020204" pitchFamily="34" charset="0"/>
              <a:buChar char="•"/>
            </a:pPr>
            <a:r>
              <a:rPr lang="en-US" sz="2000" b="0" i="1" u="none" strike="noStrike" baseline="0" dirty="0">
                <a:latin typeface="+mj-lt"/>
              </a:rPr>
              <a:t>Encapsulation of internal states using entry and exit points</a:t>
            </a:r>
            <a:endParaRPr lang="en-US" sz="2000" i="1" dirty="0">
              <a:solidFill>
                <a:srgbClr val="FF0000"/>
              </a:solidFill>
              <a:latin typeface="+mj-lt"/>
              <a:cs typeface="Times New Roman" panose="02020603050405020304" pitchFamily="18" charset="0"/>
            </a:endParaRPr>
          </a:p>
          <a:p>
            <a:pPr marL="285750" indent="-285750" algn="l">
              <a:buFont typeface="Arial" panose="020B0604020202020204" pitchFamily="34" charset="0"/>
              <a:buChar char="•"/>
            </a:pPr>
            <a:endParaRPr lang="en-US" sz="2000" b="1" dirty="0">
              <a:solidFill>
                <a:srgbClr val="FF0000"/>
              </a:solidFill>
              <a:latin typeface="+mj-lt"/>
              <a:cs typeface="Times New Roman" panose="02020603050405020304" pitchFamily="18" charset="0"/>
            </a:endParaRPr>
          </a:p>
        </p:txBody>
      </p:sp>
      <p:pic>
        <p:nvPicPr>
          <p:cNvPr id="5" name="Picture 4" descr="Graphical user interface, application&#10;&#10;Description automatically generated">
            <a:extLst>
              <a:ext uri="{FF2B5EF4-FFF2-40B4-BE49-F238E27FC236}">
                <a16:creationId xmlns="" xmlns:a16="http://schemas.microsoft.com/office/drawing/2014/main" id="{3791ED2B-D6B6-4E31-942D-F217162BFFB6}"/>
              </a:ext>
            </a:extLst>
          </p:cNvPr>
          <p:cNvPicPr>
            <a:picLocks noChangeAspect="1"/>
          </p:cNvPicPr>
          <p:nvPr/>
        </p:nvPicPr>
        <p:blipFill>
          <a:blip r:embed="rId2"/>
          <a:stretch>
            <a:fillRect/>
          </a:stretch>
        </p:blipFill>
        <p:spPr>
          <a:xfrm>
            <a:off x="838200" y="3429000"/>
            <a:ext cx="7202745" cy="2162175"/>
          </a:xfrm>
          <a:prstGeom prst="rect">
            <a:avLst/>
          </a:prstGeom>
        </p:spPr>
      </p:pic>
    </p:spTree>
    <p:extLst>
      <p:ext uri="{BB962C8B-B14F-4D97-AF65-F5344CB8AC3E}">
        <p14:creationId xmlns:p14="http://schemas.microsoft.com/office/powerpoint/2010/main" val="35233130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56</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707429" y="183572"/>
            <a:ext cx="8186341" cy="998350"/>
          </a:xfrm>
          <a:prstGeom prst="rect">
            <a:avLst/>
          </a:prstGeom>
        </p:spPr>
        <p:txBody>
          <a:bodyPr vert="horz" wrap="square" lIns="0" tIns="13335" rIns="0" bIns="0" rtlCol="0">
            <a:spAutoFit/>
          </a:bodyPr>
          <a:lstStyle/>
          <a:p>
            <a:pPr algn="l"/>
            <a:r>
              <a:rPr lang="en-US" sz="3200" i="0" u="none" strike="noStrike" baseline="0" dirty="0">
                <a:latin typeface="Times New Roman" panose="02020603050405020304" pitchFamily="18" charset="0"/>
                <a:cs typeface="Times New Roman" panose="02020603050405020304" pitchFamily="18" charset="0"/>
              </a:rPr>
              <a:t>Requirements Modeling in the Behavioral Perspective</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Picture 3" descr="Diagram&#10;&#10;Description automatically generated">
            <a:extLst>
              <a:ext uri="{FF2B5EF4-FFF2-40B4-BE49-F238E27FC236}">
                <a16:creationId xmlns="" xmlns:a16="http://schemas.microsoft.com/office/drawing/2014/main" id="{2109F76B-07D1-4432-84D5-E2AB30CBFD5E}"/>
              </a:ext>
            </a:extLst>
          </p:cNvPr>
          <p:cNvPicPr>
            <a:picLocks noChangeAspect="1"/>
          </p:cNvPicPr>
          <p:nvPr/>
        </p:nvPicPr>
        <p:blipFill>
          <a:blip r:embed="rId2"/>
          <a:stretch>
            <a:fillRect/>
          </a:stretch>
        </p:blipFill>
        <p:spPr>
          <a:xfrm>
            <a:off x="1270936" y="2667000"/>
            <a:ext cx="7059325" cy="2938135"/>
          </a:xfrm>
          <a:prstGeom prst="rect">
            <a:avLst/>
          </a:prstGeom>
        </p:spPr>
      </p:pic>
      <p:sp>
        <p:nvSpPr>
          <p:cNvPr id="10" name="TextBox 9">
            <a:extLst>
              <a:ext uri="{FF2B5EF4-FFF2-40B4-BE49-F238E27FC236}">
                <a16:creationId xmlns="" xmlns:a16="http://schemas.microsoft.com/office/drawing/2014/main" id="{B779CE97-9B8D-4989-9DA5-0B17BC08A79A}"/>
              </a:ext>
            </a:extLst>
          </p:cNvPr>
          <p:cNvSpPr txBox="1"/>
          <p:nvPr/>
        </p:nvSpPr>
        <p:spPr>
          <a:xfrm>
            <a:off x="533400" y="1752600"/>
            <a:ext cx="7315200" cy="461665"/>
          </a:xfrm>
          <a:prstGeom prst="rect">
            <a:avLst/>
          </a:prstGeom>
          <a:noFill/>
        </p:spPr>
        <p:txBody>
          <a:bodyPr wrap="square">
            <a:spAutoFit/>
          </a:bodyPr>
          <a:lstStyle/>
          <a:p>
            <a:r>
              <a:rPr lang="en-US" sz="2400" b="1" i="1" u="none" strike="noStrike" baseline="0" dirty="0">
                <a:solidFill>
                  <a:srgbClr val="FF0000"/>
                </a:solidFill>
                <a:latin typeface="Myriad-Italic"/>
              </a:rPr>
              <a:t>Example State diagram in UML 2 notation</a:t>
            </a:r>
            <a:endParaRPr lang="en-US" sz="2400" b="1" dirty="0">
              <a:solidFill>
                <a:srgbClr val="FF0000"/>
              </a:solidFill>
            </a:endParaRPr>
          </a:p>
        </p:txBody>
      </p:sp>
    </p:spTree>
    <p:extLst>
      <p:ext uri="{BB962C8B-B14F-4D97-AF65-F5344CB8AC3E}">
        <p14:creationId xmlns:p14="http://schemas.microsoft.com/office/powerpoint/2010/main" val="19883114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2951" y="515247"/>
            <a:ext cx="7998098" cy="567463"/>
          </a:xfrm>
          <a:prstGeom prst="rect">
            <a:avLst/>
          </a:prstGeom>
        </p:spPr>
        <p:txBody>
          <a:bodyPr vert="horz" wrap="square" lIns="0" tIns="13335" rIns="0" bIns="0" rtlCol="0">
            <a:spAutoFit/>
          </a:bodyPr>
          <a:lstStyle/>
          <a:p>
            <a:pPr algn="just"/>
            <a:r>
              <a:rPr lang="en-US" i="0" u="none" strike="noStrike" baseline="0" dirty="0">
                <a:latin typeface="Times New Roman" panose="02020603050405020304" pitchFamily="18" charset="0"/>
                <a:cs typeface="Times New Roman" panose="02020603050405020304" pitchFamily="18" charset="0"/>
              </a:rPr>
              <a:t>Summary</a:t>
            </a:r>
            <a:endParaRPr sz="123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EFE7F262-79A1-4774-8BE5-01A3A497820E}"/>
              </a:ext>
            </a:extLst>
          </p:cNvPr>
          <p:cNvSpPr>
            <a:spLocks noGrp="1"/>
          </p:cNvSpPr>
          <p:nvPr>
            <p:ph type="sldNum" sz="quarter" idx="7"/>
          </p:nvPr>
        </p:nvSpPr>
        <p:spPr/>
        <p:txBody>
          <a:bodyPr/>
          <a:lstStyle/>
          <a:p>
            <a:fld id="{B6F15528-21DE-4FAA-801E-634DDDAF4B2B}" type="slidenum">
              <a:rPr lang="en-US" smtClean="0"/>
              <a:t>57</a:t>
            </a:fld>
            <a:endParaRPr lang="en-US"/>
          </a:p>
        </p:txBody>
      </p:sp>
      <p:sp>
        <p:nvSpPr>
          <p:cNvPr id="7" name="TextBox 6">
            <a:extLst>
              <a:ext uri="{FF2B5EF4-FFF2-40B4-BE49-F238E27FC236}">
                <a16:creationId xmlns="" xmlns:a16="http://schemas.microsoft.com/office/drawing/2014/main" id="{72C51547-3EC1-4890-BEF4-58217D0EEA6E}"/>
              </a:ext>
            </a:extLst>
          </p:cNvPr>
          <p:cNvSpPr txBox="1"/>
          <p:nvPr/>
        </p:nvSpPr>
        <p:spPr>
          <a:xfrm>
            <a:off x="309335" y="1818438"/>
            <a:ext cx="8525329" cy="4524315"/>
          </a:xfrm>
          <a:prstGeom prst="rect">
            <a:avLst/>
          </a:prstGeom>
          <a:noFill/>
        </p:spPr>
        <p:txBody>
          <a:bodyPr wrap="square">
            <a:spAutoFit/>
          </a:bodyPr>
          <a:lstStyle/>
          <a:p>
            <a:pPr algn="just"/>
            <a:r>
              <a:rPr lang="en-US" b="0" i="0" u="none" strike="noStrike" baseline="0" dirty="0">
                <a:latin typeface="+mj-lt"/>
              </a:rPr>
              <a:t>Along with using natural language to document requirements, requirements can be documented by means of models. Typically, natural language requirements and requirements models are frequently employed in conjunction so that the advantages of both forms of documentation can be exploited.</a:t>
            </a:r>
          </a:p>
          <a:p>
            <a:pPr algn="just"/>
            <a:endParaRPr lang="en-US" b="0" i="0" u="none" strike="noStrike" baseline="0" dirty="0">
              <a:latin typeface="+mj-lt"/>
            </a:endParaRPr>
          </a:p>
          <a:p>
            <a:pPr algn="just"/>
            <a:r>
              <a:rPr lang="en-US" b="0" i="0" u="none" strike="noStrike" baseline="0" dirty="0">
                <a:latin typeface="+mj-lt"/>
              </a:rPr>
              <a:t>Model-based documentation of requirements has, among other things, the advantage that graphical (imagelike) descriptions of circumstances can be understood faster and better than natural-language descriptions. </a:t>
            </a:r>
          </a:p>
          <a:p>
            <a:pPr algn="just"/>
            <a:endParaRPr lang="en-US" dirty="0">
              <a:latin typeface="+mj-lt"/>
            </a:endParaRPr>
          </a:p>
          <a:p>
            <a:pPr algn="just"/>
            <a:r>
              <a:rPr lang="en-US" b="0" i="0" u="none" strike="noStrike" baseline="0" dirty="0">
                <a:latin typeface="+mj-lt"/>
              </a:rPr>
              <a:t>Among the models that are frequently used in requirements engineering are goal models (e.g., in the form of AND/OR trees) and use case diagrams as well as conceptual models to document requirements from three perspectives: data, functional, and behavioral. </a:t>
            </a:r>
          </a:p>
          <a:p>
            <a:pPr algn="just"/>
            <a:endParaRPr lang="en-US" dirty="0">
              <a:latin typeface="+mj-lt"/>
            </a:endParaRPr>
          </a:p>
          <a:p>
            <a:pPr algn="just"/>
            <a:r>
              <a:rPr lang="en-US" b="0" i="0" u="none" strike="noStrike" baseline="0" dirty="0">
                <a:latin typeface="+mj-lt"/>
              </a:rPr>
              <a:t>For each of these three perspectives, there are suitable conceptual modeling languages that provide purpose-specific means to document the information depicted in each respective perspective.</a:t>
            </a:r>
            <a:endParaRPr lang="en-US" sz="3200" dirty="0">
              <a:latin typeface="+mj-lt"/>
            </a:endParaRPr>
          </a:p>
        </p:txBody>
      </p:sp>
    </p:spTree>
    <p:extLst>
      <p:ext uri="{BB962C8B-B14F-4D97-AF65-F5344CB8AC3E}">
        <p14:creationId xmlns:p14="http://schemas.microsoft.com/office/powerpoint/2010/main" val="9483259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6"/>
          <p:cNvSpPr txBox="1">
            <a:spLocks/>
          </p:cNvSpPr>
          <p:nvPr/>
        </p:nvSpPr>
        <p:spPr>
          <a:xfrm>
            <a:off x="603859" y="499313"/>
            <a:ext cx="7936280" cy="689932"/>
          </a:xfrm>
          <a:prstGeom prst="rect">
            <a:avLst/>
          </a:prstGeom>
        </p:spPr>
        <p:txBody>
          <a:bodyPr vert="horz" wrap="square" lIns="0" tIns="12700" rIns="0" bIns="0" rtlCol="0">
            <a:spAutoFit/>
          </a:bodyPr>
          <a:lstStyle>
            <a:lvl1pPr>
              <a:defRPr>
                <a:latin typeface="+mj-lt"/>
                <a:ea typeface="+mj-ea"/>
                <a:cs typeface="+mj-cs"/>
              </a:defRPr>
            </a:lvl1pPr>
          </a:lstStyle>
          <a:p>
            <a:pPr marL="96520">
              <a:spcBef>
                <a:spcPts val="100"/>
              </a:spcBef>
            </a:pPr>
            <a:r>
              <a:rPr lang="en-US" sz="4400" kern="0" dirty="0">
                <a:solidFill>
                  <a:sysClr val="windowText" lastClr="000000"/>
                </a:solidFill>
              </a:rPr>
              <a:t>References</a:t>
            </a:r>
          </a:p>
        </p:txBody>
      </p:sp>
      <p:sp>
        <p:nvSpPr>
          <p:cNvPr id="5" name="object 6"/>
          <p:cNvSpPr txBox="1">
            <a:spLocks/>
          </p:cNvSpPr>
          <p:nvPr/>
        </p:nvSpPr>
        <p:spPr>
          <a:xfrm>
            <a:off x="603859" y="1905000"/>
            <a:ext cx="7936280" cy="1269578"/>
          </a:xfrm>
          <a:prstGeom prst="rect">
            <a:avLst/>
          </a:prstGeom>
        </p:spPr>
        <p:txBody>
          <a:bodyPr vert="horz" wrap="square" lIns="0" tIns="12700" rIns="0" bIns="0" rtlCol="0">
            <a:spAutoFit/>
          </a:bodyPr>
          <a:lstStyle>
            <a:lvl1pPr>
              <a:defRPr>
                <a:latin typeface="+mj-lt"/>
                <a:ea typeface="+mj-ea"/>
                <a:cs typeface="+mj-cs"/>
              </a:defRPr>
            </a:lvl1pPr>
          </a:lstStyle>
          <a:p>
            <a:pPr marL="439420" indent="-342900">
              <a:spcBef>
                <a:spcPts val="100"/>
              </a:spcBef>
              <a:buFont typeface="Arial" panose="020B0604020202020204" pitchFamily="34" charset="0"/>
              <a:buChar char="•"/>
            </a:pPr>
            <a:r>
              <a:rPr lang="en-US" sz="2000" b="0" i="0" dirty="0">
                <a:solidFill>
                  <a:srgbClr val="222222"/>
                </a:solidFill>
                <a:effectLst/>
                <a:latin typeface="+mn-lt"/>
              </a:rPr>
              <a:t>Pohl, Klaus. </a:t>
            </a:r>
            <a:r>
              <a:rPr lang="en-US" sz="2000" b="0" i="1" dirty="0">
                <a:solidFill>
                  <a:srgbClr val="222222"/>
                </a:solidFill>
                <a:effectLst/>
                <a:latin typeface="+mn-lt"/>
              </a:rPr>
              <a:t>Requirements engineering: fundamentals, principles, and techniques</a:t>
            </a:r>
            <a:r>
              <a:rPr lang="en-US" sz="2000" b="0" i="0" dirty="0">
                <a:solidFill>
                  <a:srgbClr val="222222"/>
                </a:solidFill>
                <a:effectLst/>
                <a:latin typeface="+mn-lt"/>
              </a:rPr>
              <a:t>.</a:t>
            </a:r>
            <a:r>
              <a:rPr lang="en-US" sz="2000" dirty="0">
                <a:latin typeface="+mn-lt"/>
              </a:rPr>
              <a:t>(</a:t>
            </a:r>
            <a:r>
              <a:rPr lang="en-US" sz="2000">
                <a:latin typeface="+mn-lt"/>
              </a:rPr>
              <a:t>Chapter 6).</a:t>
            </a:r>
            <a:endParaRPr lang="en-US" sz="2000" dirty="0">
              <a:latin typeface="+mn-lt"/>
            </a:endParaRPr>
          </a:p>
          <a:p>
            <a:pPr marL="439420" indent="-342900">
              <a:spcBef>
                <a:spcPts val="100"/>
              </a:spcBef>
              <a:buFont typeface="Arial" panose="020B0604020202020204" pitchFamily="34" charset="0"/>
              <a:buChar char="•"/>
            </a:pPr>
            <a:endParaRPr lang="en-US" sz="2000" dirty="0">
              <a:latin typeface="+mn-lt"/>
            </a:endParaRPr>
          </a:p>
          <a:p>
            <a:pPr marL="96520">
              <a:spcBef>
                <a:spcPts val="100"/>
              </a:spcBef>
            </a:pPr>
            <a:endParaRPr lang="en-US" sz="2000" kern="0" dirty="0">
              <a:solidFill>
                <a:sysClr val="windowText" lastClr="000000"/>
              </a:solidFill>
              <a:latin typeface="+mn-lt"/>
            </a:endParaRPr>
          </a:p>
        </p:txBody>
      </p:sp>
      <p:sp>
        <p:nvSpPr>
          <p:cNvPr id="2" name="Slide Number Placeholder 1">
            <a:extLst>
              <a:ext uri="{FF2B5EF4-FFF2-40B4-BE49-F238E27FC236}">
                <a16:creationId xmlns="" xmlns:a16="http://schemas.microsoft.com/office/drawing/2014/main" id="{065610E2-6EE8-4E1C-91E1-33DAADB8AD01}"/>
              </a:ext>
            </a:extLst>
          </p:cNvPr>
          <p:cNvSpPr>
            <a:spLocks noGrp="1"/>
          </p:cNvSpPr>
          <p:nvPr>
            <p:ph type="sldNum" sz="quarter" idx="7"/>
          </p:nvPr>
        </p:nvSpPr>
        <p:spPr/>
        <p:txBody>
          <a:bodyPr/>
          <a:lstStyle/>
          <a:p>
            <a:fld id="{B6F15528-21DE-4FAA-801E-634DDDAF4B2B}" type="slidenum">
              <a:rPr lang="en-US" smtClean="0"/>
              <a:t>58</a:t>
            </a:fld>
            <a:endParaRPr lang="en-US"/>
          </a:p>
        </p:txBody>
      </p:sp>
    </p:spTree>
    <p:extLst>
      <p:ext uri="{BB962C8B-B14F-4D97-AF65-F5344CB8AC3E}">
        <p14:creationId xmlns:p14="http://schemas.microsoft.com/office/powerpoint/2010/main" val="3146480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751647B5-FDDF-49B0-9B37-5821A15B7D48}"/>
              </a:ext>
            </a:extLst>
          </p:cNvPr>
          <p:cNvSpPr txBox="1"/>
          <p:nvPr/>
        </p:nvSpPr>
        <p:spPr>
          <a:xfrm>
            <a:off x="318809" y="1676400"/>
            <a:ext cx="8506381" cy="3477875"/>
          </a:xfrm>
          <a:prstGeom prst="rect">
            <a:avLst/>
          </a:prstGeom>
          <a:noFill/>
        </p:spPr>
        <p:txBody>
          <a:bodyPr wrap="square">
            <a:spAutoFit/>
          </a:bodyPr>
          <a:lstStyle/>
          <a:p>
            <a:pPr marL="285750" indent="-285750" algn="just">
              <a:buFont typeface="Wingdings" panose="05000000000000000000" pitchFamily="2" charset="2"/>
              <a:buChar char="Ø"/>
            </a:pPr>
            <a:r>
              <a:rPr lang="en-US" sz="2000" b="0" i="1" u="none" strike="noStrike" baseline="0" dirty="0" smtClean="0">
                <a:latin typeface="+mj-lt"/>
              </a:rPr>
              <a:t>Syntax </a:t>
            </a:r>
            <a:r>
              <a:rPr lang="en-US" sz="2000" b="0" i="1" u="none" strike="noStrike" baseline="0" dirty="0">
                <a:latin typeface="+mj-lt"/>
              </a:rPr>
              <a:t>and semantics</a:t>
            </a:r>
          </a:p>
          <a:p>
            <a:pPr marL="285750" indent="-285750" algn="just">
              <a:buFont typeface="Wingdings" panose="05000000000000000000" pitchFamily="2" charset="2"/>
              <a:buChar char="Ø"/>
            </a:pPr>
            <a:endParaRPr lang="en-US" sz="2000" i="1" dirty="0">
              <a:solidFill>
                <a:srgbClr val="FF0000"/>
              </a:solidFill>
              <a:latin typeface="+mj-lt"/>
            </a:endParaRPr>
          </a:p>
          <a:p>
            <a:pPr algn="just"/>
            <a:r>
              <a:rPr lang="en-US" sz="2000" b="0" i="0" u="none" strike="noStrike" baseline="0" dirty="0">
                <a:solidFill>
                  <a:srgbClr val="000000"/>
                </a:solidFill>
                <a:latin typeface="+mj-lt"/>
              </a:rPr>
              <a:t>In order to construct conceptual models, specific modeling languages are used. A modeling language is defined by its syntax and semantics:</a:t>
            </a:r>
          </a:p>
          <a:p>
            <a:pPr algn="just"/>
            <a:endParaRPr lang="en-US" sz="2000" dirty="0">
              <a:solidFill>
                <a:srgbClr val="000000"/>
              </a:solidFill>
              <a:latin typeface="+mj-lt"/>
            </a:endParaRPr>
          </a:p>
          <a:p>
            <a:pPr marL="342900" indent="-342900" algn="just">
              <a:buFont typeface="Arial" panose="020B0604020202020204" pitchFamily="34" charset="0"/>
              <a:buChar char="•"/>
            </a:pPr>
            <a:r>
              <a:rPr lang="en-US" sz="2000" b="1" i="0" u="none" strike="noStrike" baseline="0" dirty="0">
                <a:solidFill>
                  <a:srgbClr val="FF0000"/>
                </a:solidFill>
                <a:latin typeface="+mj-lt"/>
              </a:rPr>
              <a:t>Syntax</a:t>
            </a:r>
            <a:r>
              <a:rPr lang="en-US" sz="2000" b="0" i="0" u="none" strike="noStrike" baseline="0" dirty="0">
                <a:solidFill>
                  <a:srgbClr val="000000"/>
                </a:solidFill>
                <a:latin typeface="+mj-lt"/>
              </a:rPr>
              <a:t>: The syntax of a modeling language defines the modeling elements to be used and specifies the valid combinations thereof.</a:t>
            </a:r>
          </a:p>
          <a:p>
            <a:pPr algn="just"/>
            <a:endParaRPr lang="en-US" sz="2000" b="0" i="0" u="none" strike="noStrike" baseline="0" dirty="0">
              <a:solidFill>
                <a:srgbClr val="000000"/>
              </a:solidFill>
              <a:latin typeface="+mj-lt"/>
            </a:endParaRPr>
          </a:p>
          <a:p>
            <a:pPr marL="342900" indent="-342900" algn="just">
              <a:buFont typeface="Arial" panose="020B0604020202020204" pitchFamily="34" charset="0"/>
              <a:buChar char="•"/>
            </a:pPr>
            <a:r>
              <a:rPr lang="en-US" sz="2000" b="1" i="0" u="none" strike="noStrike" baseline="0" dirty="0">
                <a:solidFill>
                  <a:srgbClr val="FF0000"/>
                </a:solidFill>
                <a:latin typeface="+mj-lt"/>
              </a:rPr>
              <a:t>Semantics: </a:t>
            </a:r>
            <a:r>
              <a:rPr lang="en-US" sz="2000" b="0" i="0" u="none" strike="noStrike" baseline="0" dirty="0">
                <a:solidFill>
                  <a:srgbClr val="000000"/>
                </a:solidFill>
                <a:latin typeface="+mj-lt"/>
              </a:rPr>
              <a:t>The semantics defines the meaning of the individual modeling elements and serves therefore as a foundation for the interpretation of the models of the respective modeling language</a:t>
            </a:r>
            <a:endParaRPr lang="en-US" sz="2000" dirty="0">
              <a:solidFill>
                <a:srgbClr val="FF0000"/>
              </a:solidFill>
              <a:latin typeface="+mj-lt"/>
            </a:endParaRPr>
          </a:p>
        </p:txBody>
      </p:sp>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6</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29018"/>
          </a:xfrm>
          <a:prstGeom prst="rect">
            <a:avLst/>
          </a:prstGeom>
        </p:spPr>
        <p:txBody>
          <a:bodyPr vert="horz" wrap="square" lIns="0" tIns="13335" rIns="0" bIns="0" rtlCol="0">
            <a:spAutoFit/>
          </a:bodyPr>
          <a:lstStyle/>
          <a:p>
            <a:pPr algn="just"/>
            <a:r>
              <a:rPr lang="en-US" sz="4000" b="1" dirty="0"/>
              <a:t>Modeling Languages</a:t>
            </a:r>
          </a:p>
        </p:txBody>
      </p:sp>
    </p:spTree>
    <p:extLst>
      <p:ext uri="{BB962C8B-B14F-4D97-AF65-F5344CB8AC3E}">
        <p14:creationId xmlns:p14="http://schemas.microsoft.com/office/powerpoint/2010/main" val="1380565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751647B5-FDDF-49B0-9B37-5821A15B7D48}"/>
              </a:ext>
            </a:extLst>
          </p:cNvPr>
          <p:cNvSpPr txBox="1"/>
          <p:nvPr/>
        </p:nvSpPr>
        <p:spPr>
          <a:xfrm>
            <a:off x="318809" y="1676400"/>
            <a:ext cx="8506381" cy="2554545"/>
          </a:xfrm>
          <a:prstGeom prst="rect">
            <a:avLst/>
          </a:prstGeom>
          <a:noFill/>
        </p:spPr>
        <p:txBody>
          <a:bodyPr wrap="square">
            <a:spAutoFit/>
          </a:bodyPr>
          <a:lstStyle/>
          <a:p>
            <a:pPr marL="285750" indent="-285750" algn="just">
              <a:buFont typeface="Wingdings" panose="05000000000000000000" pitchFamily="2" charset="2"/>
              <a:buChar char="Ø"/>
            </a:pPr>
            <a:r>
              <a:rPr lang="en-US" sz="2000" b="0" i="1" u="none" strike="noStrike" baseline="0" dirty="0">
                <a:latin typeface="+mj-lt"/>
              </a:rPr>
              <a:t>Different degrees of formalization</a:t>
            </a:r>
          </a:p>
          <a:p>
            <a:pPr marL="285750" indent="-285750" algn="just">
              <a:buFont typeface="Wingdings" panose="05000000000000000000" pitchFamily="2" charset="2"/>
              <a:buChar char="Ø"/>
            </a:pPr>
            <a:endParaRPr lang="en-US" sz="2000" i="1" dirty="0">
              <a:solidFill>
                <a:srgbClr val="FF0000"/>
              </a:solidFill>
              <a:latin typeface="+mj-lt"/>
            </a:endParaRPr>
          </a:p>
          <a:p>
            <a:pPr marL="342900" indent="-342900" algn="just">
              <a:buFont typeface="Arial" panose="020B0604020202020204" pitchFamily="34" charset="0"/>
              <a:buChar char="•"/>
            </a:pPr>
            <a:r>
              <a:rPr lang="en-US" sz="2000" b="0" i="0" u="none" strike="noStrike" baseline="0" dirty="0">
                <a:latin typeface="+mj-lt"/>
              </a:rPr>
              <a:t>Conceptual modeling languages can be classified as formal, informal, and semiformal, depending on the degree of formalization. </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The degree of formalization of a modeling language depends on the magnitude of formal definitions (e.g., mathematical calculus) that define the syntax and semantics.</a:t>
            </a:r>
            <a:endParaRPr lang="en-US" sz="2400" dirty="0">
              <a:solidFill>
                <a:srgbClr val="FF0000"/>
              </a:solidFill>
              <a:latin typeface="+mj-lt"/>
            </a:endParaRPr>
          </a:p>
        </p:txBody>
      </p:sp>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7</a:t>
            </a:fld>
            <a:endParaRPr lang="en-US"/>
          </a:p>
        </p:txBody>
      </p:sp>
      <p:sp>
        <p:nvSpPr>
          <p:cNvPr id="9"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29018"/>
          </a:xfrm>
          <a:prstGeom prst="rect">
            <a:avLst/>
          </a:prstGeom>
        </p:spPr>
        <p:txBody>
          <a:bodyPr vert="horz" wrap="square" lIns="0" tIns="13335" rIns="0" bIns="0" rtlCol="0">
            <a:spAutoFit/>
          </a:bodyPr>
          <a:lstStyle/>
          <a:p>
            <a:pPr algn="just"/>
            <a:r>
              <a:rPr lang="en-US" sz="4000" b="1" dirty="0"/>
              <a:t>Modeling Languages</a:t>
            </a:r>
          </a:p>
        </p:txBody>
      </p:sp>
    </p:spTree>
    <p:extLst>
      <p:ext uri="{BB962C8B-B14F-4D97-AF65-F5344CB8AC3E}">
        <p14:creationId xmlns:p14="http://schemas.microsoft.com/office/powerpoint/2010/main" val="1396001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751647B5-FDDF-49B0-9B37-5821A15B7D48}"/>
              </a:ext>
            </a:extLst>
          </p:cNvPr>
          <p:cNvSpPr txBox="1"/>
          <p:nvPr/>
        </p:nvSpPr>
        <p:spPr>
          <a:xfrm>
            <a:off x="318809" y="1676400"/>
            <a:ext cx="8506381" cy="4462760"/>
          </a:xfrm>
          <a:prstGeom prst="rect">
            <a:avLst/>
          </a:prstGeom>
          <a:noFill/>
        </p:spPr>
        <p:txBody>
          <a:bodyPr wrap="square">
            <a:spAutoFit/>
          </a:bodyPr>
          <a:lstStyle/>
          <a:p>
            <a:pPr algn="just"/>
            <a:r>
              <a:rPr lang="en-US" sz="2400" b="1" i="0" u="none" strike="noStrike" baseline="0" dirty="0">
                <a:solidFill>
                  <a:srgbClr val="FF0000"/>
                </a:solidFill>
                <a:latin typeface="+mj-lt"/>
              </a:rPr>
              <a:t>Requirements Models</a:t>
            </a:r>
          </a:p>
          <a:p>
            <a:pPr marL="285750" indent="-285750" algn="just">
              <a:buFont typeface="Arial" panose="020B0604020202020204" pitchFamily="34" charset="0"/>
              <a:buChar char="•"/>
            </a:pPr>
            <a:r>
              <a:rPr lang="en-US" sz="2000" b="0" i="0" u="none" strike="noStrike" baseline="0" dirty="0">
                <a:latin typeface="+mj-lt"/>
              </a:rPr>
              <a:t>Conceptual models that document the requirements of a system are called requirements models. The Unified Modeling Language (UML) is frequently used to construct requirements models.</a:t>
            </a:r>
          </a:p>
          <a:p>
            <a:pPr marL="285750" indent="-285750" algn="just">
              <a:buFont typeface="Arial" panose="020B0604020202020204" pitchFamily="34" charset="0"/>
              <a:buChar char="•"/>
            </a:pPr>
            <a:r>
              <a:rPr lang="en-US" sz="2000" dirty="0">
                <a:latin typeface="+mj-lt"/>
              </a:rPr>
              <a:t> </a:t>
            </a:r>
            <a:r>
              <a:rPr lang="en-US" sz="2000" b="0" i="0" u="none" strike="noStrike" baseline="0" dirty="0">
                <a:latin typeface="+mj-lt"/>
              </a:rPr>
              <a:t>It consists of a set of partially complementary modeling languages that are particularly used in requirements engineering to model the requirements of a system from different perspectives.</a:t>
            </a:r>
          </a:p>
          <a:p>
            <a:pPr marL="285750" indent="-285750" algn="just">
              <a:buFont typeface="Arial" panose="020B0604020202020204" pitchFamily="34" charset="0"/>
              <a:buChar char="•"/>
            </a:pPr>
            <a:endParaRPr lang="en-US" sz="2000" b="0" i="0" u="none" strike="noStrike" baseline="0" dirty="0">
              <a:latin typeface="+mj-lt"/>
            </a:endParaRPr>
          </a:p>
          <a:p>
            <a:pPr algn="just"/>
            <a:r>
              <a:rPr lang="en-US" sz="2000" b="1" i="1" u="none" strike="noStrike" baseline="0" dirty="0">
                <a:solidFill>
                  <a:srgbClr val="FF0000"/>
                </a:solidFill>
                <a:latin typeface="+mj-lt"/>
              </a:rPr>
              <a:t>Requirements models vs. design models</a:t>
            </a:r>
          </a:p>
          <a:p>
            <a:pPr marL="342900" indent="-342900" algn="just">
              <a:buFont typeface="Arial" panose="020B0604020202020204" pitchFamily="34" charset="0"/>
              <a:buChar char="•"/>
            </a:pPr>
            <a:r>
              <a:rPr lang="en-US" sz="2000" u="none" strike="noStrike" baseline="0" dirty="0">
                <a:latin typeface="+mj-lt"/>
              </a:rPr>
              <a:t>T</a:t>
            </a:r>
            <a:r>
              <a:rPr lang="en-US" sz="2000" dirty="0">
                <a:latin typeface="+mj-lt"/>
              </a:rPr>
              <a:t>he</a:t>
            </a:r>
            <a:r>
              <a:rPr lang="en-US" sz="2000" b="1" i="1" dirty="0">
                <a:solidFill>
                  <a:srgbClr val="FF0000"/>
                </a:solidFill>
                <a:latin typeface="+mj-lt"/>
              </a:rPr>
              <a:t> </a:t>
            </a:r>
            <a:r>
              <a:rPr lang="en-US" sz="2000" b="0" i="0" u="none" strike="noStrike" baseline="0" dirty="0">
                <a:latin typeface="+mj-lt"/>
              </a:rPr>
              <a:t>difference between the conventional use of conceptual models in system development and model usage for requirements documentation is that conventional models document solutions chosen during system development. Requirements models, on the other hand, depict specific aspects of the underlying problem.</a:t>
            </a:r>
            <a:endParaRPr lang="en-US" sz="2000" b="1" dirty="0">
              <a:solidFill>
                <a:srgbClr val="FF0000"/>
              </a:solidFill>
              <a:latin typeface="+mj-lt"/>
            </a:endParaRPr>
          </a:p>
        </p:txBody>
      </p:sp>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8</a:t>
            </a:fld>
            <a:endParaRPr lang="en-US"/>
          </a:p>
        </p:txBody>
      </p:sp>
      <p:sp>
        <p:nvSpPr>
          <p:cNvPr id="6"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29018"/>
          </a:xfrm>
          <a:prstGeom prst="rect">
            <a:avLst/>
          </a:prstGeom>
        </p:spPr>
        <p:txBody>
          <a:bodyPr vert="horz" wrap="square" lIns="0" tIns="13335" rIns="0" bIns="0" rtlCol="0">
            <a:spAutoFit/>
          </a:bodyPr>
          <a:lstStyle/>
          <a:p>
            <a:pPr algn="just"/>
            <a:r>
              <a:rPr lang="en-US" sz="4000" b="1" dirty="0"/>
              <a:t>Modeling Languages</a:t>
            </a:r>
          </a:p>
        </p:txBody>
      </p:sp>
    </p:spTree>
    <p:extLst>
      <p:ext uri="{BB962C8B-B14F-4D97-AF65-F5344CB8AC3E}">
        <p14:creationId xmlns:p14="http://schemas.microsoft.com/office/powerpoint/2010/main" val="4170212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751647B5-FDDF-49B0-9B37-5821A15B7D48}"/>
              </a:ext>
            </a:extLst>
          </p:cNvPr>
          <p:cNvSpPr txBox="1"/>
          <p:nvPr/>
        </p:nvSpPr>
        <p:spPr>
          <a:xfrm>
            <a:off x="318809" y="1676400"/>
            <a:ext cx="8506381" cy="4093428"/>
          </a:xfrm>
          <a:prstGeom prst="rect">
            <a:avLst/>
          </a:prstGeom>
          <a:noFill/>
        </p:spPr>
        <p:txBody>
          <a:bodyPr wrap="square">
            <a:spAutoFit/>
          </a:bodyPr>
          <a:lstStyle/>
          <a:p>
            <a:pPr algn="just"/>
            <a:endParaRPr lang="en-US" sz="2000" b="1" dirty="0">
              <a:solidFill>
                <a:srgbClr val="FF0000"/>
              </a:solidFill>
              <a:latin typeface="+mj-lt"/>
            </a:endParaRPr>
          </a:p>
          <a:p>
            <a:pPr marL="285750" indent="-285750" algn="just">
              <a:buFont typeface="Arial" panose="020B0604020202020204" pitchFamily="34" charset="0"/>
              <a:buChar char="•"/>
            </a:pPr>
            <a:r>
              <a:rPr lang="en-US" sz="2000" b="0" i="1" u="none" strike="noStrike" baseline="0" dirty="0">
                <a:latin typeface="+mj-lt"/>
              </a:rPr>
              <a:t>Increased understandability</a:t>
            </a:r>
            <a:r>
              <a:rPr lang="en-US" sz="2000" b="1" i="1" dirty="0">
                <a:solidFill>
                  <a:srgbClr val="FF0000"/>
                </a:solidFill>
                <a:latin typeface="+mj-lt"/>
              </a:rPr>
              <a:t> </a:t>
            </a:r>
            <a:r>
              <a:rPr lang="en-US" sz="2000" b="1" i="1" dirty="0">
                <a:latin typeface="+mj-lt"/>
              </a:rPr>
              <a:t>:</a:t>
            </a:r>
            <a:r>
              <a:rPr lang="en-US" sz="2000" b="1" i="1" dirty="0">
                <a:solidFill>
                  <a:srgbClr val="FF0000"/>
                </a:solidFill>
                <a:latin typeface="+mj-lt"/>
              </a:rPr>
              <a:t> </a:t>
            </a:r>
            <a:r>
              <a:rPr lang="en-US" sz="2000" b="0" i="0" u="none" strike="noStrike" baseline="0" dirty="0">
                <a:latin typeface="+mj-lt"/>
              </a:rPr>
              <a:t>Research on human cognition has shown that information can be </a:t>
            </a:r>
            <a:r>
              <a:rPr lang="en-US" sz="2000" b="0" i="0" u="none" strike="noStrike" baseline="0" dirty="0" smtClean="0">
                <a:latin typeface="+mj-lt"/>
              </a:rPr>
              <a:t>perceived and </a:t>
            </a:r>
            <a:r>
              <a:rPr lang="en-US" sz="2000" b="0" i="0" u="none" strike="noStrike" baseline="0" dirty="0">
                <a:latin typeface="+mj-lt"/>
              </a:rPr>
              <a:t>memorized faster and better when depicted graphically as opposed to making use of natural language.</a:t>
            </a:r>
          </a:p>
          <a:p>
            <a:pPr algn="just"/>
            <a:endParaRPr lang="en-US" sz="2000" dirty="0">
              <a:solidFill>
                <a:srgbClr val="FF0000"/>
              </a:solidFill>
              <a:latin typeface="+mj-lt"/>
            </a:endParaRPr>
          </a:p>
          <a:p>
            <a:pPr marL="285750" indent="-285750" algn="just">
              <a:buFont typeface="Arial" panose="020B0604020202020204" pitchFamily="34" charset="0"/>
              <a:buChar char="•"/>
            </a:pPr>
            <a:r>
              <a:rPr lang="en-US" sz="2000" b="0" i="1" u="none" strike="noStrike" baseline="0" dirty="0">
                <a:latin typeface="+mj-lt"/>
              </a:rPr>
              <a:t>Support perspectives of documentation : </a:t>
            </a:r>
            <a:r>
              <a:rPr lang="en-US" sz="2000" b="0" i="0" u="none" strike="noStrike" baseline="0" dirty="0">
                <a:latin typeface="+mj-lt"/>
              </a:rPr>
              <a:t>An additional advantage when using requirements models is that in contrast to natural language, the modeling languages used have a strictly defined focus.  An example is the different kinds of maps that can be drawn for a city. </a:t>
            </a:r>
          </a:p>
          <a:p>
            <a:pPr marL="285750" indent="-285750" algn="just">
              <a:buFont typeface="Arial" panose="020B0604020202020204" pitchFamily="34" charset="0"/>
              <a:buChar char="•"/>
            </a:pPr>
            <a:endParaRPr lang="en-US" sz="2000" dirty="0">
              <a:latin typeface="+mj-lt"/>
            </a:endParaRPr>
          </a:p>
          <a:p>
            <a:pPr marL="285750" indent="-285750" algn="just">
              <a:buFont typeface="Arial" panose="020B0604020202020204" pitchFamily="34" charset="0"/>
              <a:buChar char="•"/>
            </a:pPr>
            <a:r>
              <a:rPr lang="en-US" sz="2000" b="0" i="0" u="none" strike="noStrike" baseline="0" dirty="0">
                <a:latin typeface="+mj-lt"/>
              </a:rPr>
              <a:t>Requirements models also have the advantage that the different types of modeling elements within the same modeling language dictate the method of abstraction as well as what is being abstracted and what is not.</a:t>
            </a:r>
            <a:endParaRPr lang="en-US" sz="2000" b="0" i="1" u="none" strike="noStrike" baseline="0" dirty="0">
              <a:latin typeface="+mj-lt"/>
            </a:endParaRPr>
          </a:p>
        </p:txBody>
      </p:sp>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9</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05908"/>
          </a:xfrm>
          <a:prstGeom prst="rect">
            <a:avLst/>
          </a:prstGeom>
        </p:spPr>
        <p:txBody>
          <a:bodyPr vert="horz" wrap="square" lIns="0" tIns="13335" rIns="0" bIns="0" rtlCol="0">
            <a:spAutoFit/>
          </a:bodyPr>
          <a:lstStyle/>
          <a:p>
            <a:pPr algn="just"/>
            <a:r>
              <a:rPr lang="en-US" sz="3200" b="1" dirty="0"/>
              <a:t>Advantages of Requirements Models</a:t>
            </a:r>
          </a:p>
        </p:txBody>
      </p:sp>
    </p:spTree>
    <p:extLst>
      <p:ext uri="{BB962C8B-B14F-4D97-AF65-F5344CB8AC3E}">
        <p14:creationId xmlns:p14="http://schemas.microsoft.com/office/powerpoint/2010/main" val="954831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573</TotalTime>
  <Words>4012</Words>
  <Application>Microsoft Office PowerPoint</Application>
  <PresentationFormat>On-screen Show (4:3)</PresentationFormat>
  <Paragraphs>412</Paragraphs>
  <Slides>58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58</vt:i4>
      </vt:variant>
    </vt:vector>
  </HeadingPairs>
  <TitlesOfParts>
    <vt:vector size="71" baseType="lpstr">
      <vt:lpstr>맑은 고딕</vt:lpstr>
      <vt:lpstr>Arial</vt:lpstr>
      <vt:lpstr>Calibri</vt:lpstr>
      <vt:lpstr>Myriad-Bold</vt:lpstr>
      <vt:lpstr>Myriad-Italic</vt:lpstr>
      <vt:lpstr>MyriadPro-Bold</vt:lpstr>
      <vt:lpstr>MyriadPro-It</vt:lpstr>
      <vt:lpstr>Source Sans Pro</vt:lpstr>
      <vt:lpstr>Tahoma</vt:lpstr>
      <vt:lpstr>Times New Roman</vt:lpstr>
      <vt:lpstr>Trebuchet MS</vt:lpstr>
      <vt:lpstr>Wingdings</vt:lpstr>
      <vt:lpstr>Office Theme</vt:lpstr>
      <vt:lpstr>PowerPoint Presentation</vt:lpstr>
      <vt:lpstr>Effects of Natural Language</vt:lpstr>
      <vt:lpstr>Term Models</vt:lpstr>
      <vt:lpstr>Properties of Models</vt:lpstr>
      <vt:lpstr>Properties of Models</vt:lpstr>
      <vt:lpstr>Modeling Languages</vt:lpstr>
      <vt:lpstr>Modeling Languages</vt:lpstr>
      <vt:lpstr>Modeling Languages</vt:lpstr>
      <vt:lpstr>Advantages of Requirements Models</vt:lpstr>
      <vt:lpstr>Properties of Models</vt:lpstr>
      <vt:lpstr>Goal Models</vt:lpstr>
      <vt:lpstr>Goal Models</vt:lpstr>
      <vt:lpstr>Goal Models</vt:lpstr>
      <vt:lpstr>Goal Models</vt:lpstr>
      <vt:lpstr>Use Cases</vt:lpstr>
      <vt:lpstr>Use Cases</vt:lpstr>
      <vt:lpstr>Use Cases</vt:lpstr>
      <vt:lpstr>Use Cases</vt:lpstr>
      <vt:lpstr>Example</vt:lpstr>
      <vt:lpstr>Example</vt:lpstr>
      <vt:lpstr>Example (Cont)</vt:lpstr>
      <vt:lpstr>Use Case Specification</vt:lpstr>
      <vt:lpstr>Use Case Specification</vt:lpstr>
      <vt:lpstr>Use Case Specification</vt:lpstr>
      <vt:lpstr>Use Case Specification</vt:lpstr>
      <vt:lpstr>Three Perspectives on the Requirements</vt:lpstr>
      <vt:lpstr>Three Perspectives on the Requirements</vt:lpstr>
      <vt:lpstr>Three Perspectives on the Requirements</vt:lpstr>
      <vt:lpstr>Requirements Modeling in the Data Perspective</vt:lpstr>
      <vt:lpstr>Requirements Modeling in the Data Perspective</vt:lpstr>
      <vt:lpstr>Requirements Modeling in the Data Perspective</vt:lpstr>
      <vt:lpstr>Requirements Modeling in the Data Perspective</vt:lpstr>
      <vt:lpstr>Requirements Modeling in the Data Perspective</vt:lpstr>
      <vt:lpstr>Requirements Modeling in the Data Perspective</vt:lpstr>
      <vt:lpstr>Requirements Modeling in the Data Perspective</vt:lpstr>
      <vt:lpstr>Difference between Aggregation and Composition</vt:lpstr>
      <vt:lpstr>Examples</vt:lpstr>
      <vt:lpstr>Class Activity </vt:lpstr>
      <vt:lpstr>Requirements Modeling in the Functional Perspective</vt:lpstr>
      <vt:lpstr>Requirements Modeling in the Functional Perspective</vt:lpstr>
      <vt:lpstr>Requirements Modeling in the Functional Perspective</vt:lpstr>
      <vt:lpstr>Requirements Modeling in the Functional Perspective</vt:lpstr>
      <vt:lpstr>PowerPoint Presentation</vt:lpstr>
      <vt:lpstr>Requirements Modeling in the Functional Perspective</vt:lpstr>
      <vt:lpstr>Requirements Modeling in the Functional Perspective</vt:lpstr>
      <vt:lpstr>Requirements Modeling in the Functional Perspective</vt:lpstr>
      <vt:lpstr>Requirements Modeling in the Functional Perspective</vt:lpstr>
      <vt:lpstr>Requirements Modeling in the Functional Perspective</vt:lpstr>
      <vt:lpstr>Requirements Modeling in the Behavioral Perspective</vt:lpstr>
      <vt:lpstr>Requirements Modeling in the Behavioral Perspective</vt:lpstr>
      <vt:lpstr>Requirements Modeling in the Behavioral Perspective</vt:lpstr>
      <vt:lpstr>Requirements Modeling in the Behavioral Perspective</vt:lpstr>
      <vt:lpstr>Requirements Modeling in the Behavioral Perspective</vt:lpstr>
      <vt:lpstr>Requirements Modeling in the Behavioral Perspective</vt:lpstr>
      <vt:lpstr>Requirements Modeling in the Behavioral Perspective</vt:lpstr>
      <vt:lpstr>Requirements Modeling in the Behavioral Perspective</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Microsoft account</cp:lastModifiedBy>
  <cp:revision>193</cp:revision>
  <dcterms:created xsi:type="dcterms:W3CDTF">2021-03-05T12:21:03Z</dcterms:created>
  <dcterms:modified xsi:type="dcterms:W3CDTF">2021-10-26T04:13:54Z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2018-09-25T00:00:00Z</vt:filetime>
  </property>
  <property fmtid="{D5CDD505-2E9C-101B-9397-08002B2CF9AE}" pid="3" name="Creator">
    <vt:lpwstr>Microsoft® PowerPoint® 2016</vt:lpwstr>
  </property>
  <property fmtid="{D5CDD505-2E9C-101B-9397-08002B2CF9AE}" pid="4" name="LastSaved">
    <vt:filetime>2021-03-05T00:00:00Z</vt:filetime>
  </property>
</Properties>
</file>