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291" r:id="rId2"/>
    <p:sldId id="342" r:id="rId3"/>
    <p:sldId id="362" r:id="rId4"/>
    <p:sldId id="418" r:id="rId5"/>
    <p:sldId id="363" r:id="rId6"/>
    <p:sldId id="364" r:id="rId7"/>
    <p:sldId id="365" r:id="rId8"/>
    <p:sldId id="366" r:id="rId9"/>
    <p:sldId id="367" r:id="rId10"/>
    <p:sldId id="368" r:id="rId11"/>
    <p:sldId id="369" r:id="rId12"/>
    <p:sldId id="370" r:id="rId13"/>
    <p:sldId id="371" r:id="rId14"/>
    <p:sldId id="420" r:id="rId15"/>
    <p:sldId id="419" r:id="rId16"/>
    <p:sldId id="421" r:id="rId17"/>
    <p:sldId id="422" r:id="rId18"/>
    <p:sldId id="423" r:id="rId19"/>
    <p:sldId id="372" r:id="rId20"/>
    <p:sldId id="373" r:id="rId21"/>
    <p:sldId id="374" r:id="rId22"/>
    <p:sldId id="375" r:id="rId23"/>
    <p:sldId id="376" r:id="rId24"/>
    <p:sldId id="378" r:id="rId25"/>
    <p:sldId id="379" r:id="rId26"/>
    <p:sldId id="380" r:id="rId27"/>
    <p:sldId id="382" r:id="rId28"/>
    <p:sldId id="381" r:id="rId29"/>
    <p:sldId id="383" r:id="rId30"/>
    <p:sldId id="384" r:id="rId31"/>
    <p:sldId id="385" r:id="rId32"/>
    <p:sldId id="386" r:id="rId33"/>
    <p:sldId id="387" r:id="rId34"/>
    <p:sldId id="388" r:id="rId35"/>
    <p:sldId id="389" r:id="rId36"/>
    <p:sldId id="390" r:id="rId37"/>
    <p:sldId id="391" r:id="rId38"/>
    <p:sldId id="392" r:id="rId39"/>
    <p:sldId id="424" r:id="rId40"/>
    <p:sldId id="393" r:id="rId41"/>
    <p:sldId id="425" r:id="rId42"/>
    <p:sldId id="394" r:id="rId43"/>
    <p:sldId id="395" r:id="rId44"/>
    <p:sldId id="396" r:id="rId45"/>
    <p:sldId id="397" r:id="rId46"/>
    <p:sldId id="398" r:id="rId47"/>
    <p:sldId id="399" r:id="rId48"/>
    <p:sldId id="400" r:id="rId49"/>
    <p:sldId id="401" r:id="rId50"/>
    <p:sldId id="402" r:id="rId51"/>
    <p:sldId id="403" r:id="rId52"/>
    <p:sldId id="404" r:id="rId53"/>
    <p:sldId id="405" r:id="rId54"/>
    <p:sldId id="406" r:id="rId55"/>
    <p:sldId id="408" r:id="rId56"/>
    <p:sldId id="407" r:id="rId57"/>
    <p:sldId id="409" r:id="rId58"/>
    <p:sldId id="410" r:id="rId59"/>
    <p:sldId id="411" r:id="rId60"/>
    <p:sldId id="412" r:id="rId61"/>
    <p:sldId id="413" r:id="rId62"/>
    <p:sldId id="414" r:id="rId63"/>
    <p:sldId id="416" r:id="rId64"/>
    <p:sldId id="415" r:id="rId65"/>
    <p:sldId id="417" r:id="rId66"/>
    <p:sldId id="361" r:id="rId67"/>
    <p:sldId id="322" r:id="rId6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p:cViewPr varScale="1">
        <p:scale>
          <a:sx n="74" d="100"/>
          <a:sy n="74" d="100"/>
        </p:scale>
        <p:origin x="1278"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6C87CAD-D9D6-445F-9AEE-E04F99F95843}" type="datetimeFigureOut">
              <a:rPr lang="en-US" smtClean="0"/>
              <a:t>11/18/2021</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EFC001F-B727-4022-A834-B5F57029C1A6}" type="slidenum">
              <a:rPr lang="en-US" smtClean="0"/>
              <a:t>‹#›</a:t>
            </a:fld>
            <a:endParaRPr lang="en-US"/>
          </a:p>
        </p:txBody>
      </p:sp>
    </p:spTree>
    <p:extLst>
      <p:ext uri="{BB962C8B-B14F-4D97-AF65-F5344CB8AC3E}">
        <p14:creationId xmlns:p14="http://schemas.microsoft.com/office/powerpoint/2010/main" val="374321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970905"/>
          </a:xfrm>
          <a:custGeom>
            <a:avLst/>
            <a:gdLst/>
            <a:ahLst/>
            <a:cxnLst/>
            <a:rect l="l" t="t" r="r" b="b"/>
            <a:pathLst>
              <a:path w="9144000" h="5970905">
                <a:moveTo>
                  <a:pt x="9144000" y="0"/>
                </a:moveTo>
                <a:lnTo>
                  <a:pt x="0" y="0"/>
                </a:lnTo>
                <a:lnTo>
                  <a:pt x="0" y="5970524"/>
                </a:lnTo>
                <a:lnTo>
                  <a:pt x="9144000" y="5970524"/>
                </a:lnTo>
                <a:lnTo>
                  <a:pt x="9144000" y="0"/>
                </a:lnTo>
                <a:close/>
              </a:path>
            </a:pathLst>
          </a:custGeom>
          <a:solidFill>
            <a:srgbClr val="15171A"/>
          </a:solidFill>
        </p:spPr>
        <p:txBody>
          <a:bodyPr wrap="square" lIns="0" tIns="0" rIns="0" bIns="0" rtlCol="0"/>
          <a:lstStyle/>
          <a:p>
            <a:endParaRPr/>
          </a:p>
        </p:txBody>
      </p:sp>
      <p:sp>
        <p:nvSpPr>
          <p:cNvPr id="17" name="bg object 17"/>
          <p:cNvSpPr/>
          <p:nvPr/>
        </p:nvSpPr>
        <p:spPr>
          <a:xfrm>
            <a:off x="0" y="6053326"/>
            <a:ext cx="2240280" cy="714375"/>
          </a:xfrm>
          <a:custGeom>
            <a:avLst/>
            <a:gdLst/>
            <a:ahLst/>
            <a:cxnLst/>
            <a:rect l="l" t="t" r="r" b="b"/>
            <a:pathLst>
              <a:path w="2240280" h="714375">
                <a:moveTo>
                  <a:pt x="2239899" y="0"/>
                </a:moveTo>
                <a:lnTo>
                  <a:pt x="0" y="0"/>
                </a:lnTo>
                <a:lnTo>
                  <a:pt x="0" y="714247"/>
                </a:lnTo>
                <a:lnTo>
                  <a:pt x="2239899" y="714247"/>
                </a:lnTo>
                <a:lnTo>
                  <a:pt x="2239899" y="0"/>
                </a:lnTo>
                <a:close/>
              </a:path>
            </a:pathLst>
          </a:custGeom>
          <a:solidFill>
            <a:srgbClr val="CC8A5F"/>
          </a:solidFill>
        </p:spPr>
        <p:txBody>
          <a:bodyPr wrap="square" lIns="0" tIns="0" rIns="0" bIns="0" rtlCol="0"/>
          <a:lstStyle/>
          <a:p>
            <a:endParaRPr/>
          </a:p>
        </p:txBody>
      </p:sp>
      <p:sp>
        <p:nvSpPr>
          <p:cNvPr id="18" name="bg object 18"/>
          <p:cNvSpPr/>
          <p:nvPr/>
        </p:nvSpPr>
        <p:spPr>
          <a:xfrm>
            <a:off x="2359151" y="6044184"/>
            <a:ext cx="6784975" cy="713105"/>
          </a:xfrm>
          <a:custGeom>
            <a:avLst/>
            <a:gdLst/>
            <a:ahLst/>
            <a:cxnLst/>
            <a:rect l="l" t="t" r="r" b="b"/>
            <a:pathLst>
              <a:path w="6784975" h="713104">
                <a:moveTo>
                  <a:pt x="6784721" y="0"/>
                </a:moveTo>
                <a:lnTo>
                  <a:pt x="0" y="0"/>
                </a:lnTo>
                <a:lnTo>
                  <a:pt x="0" y="712723"/>
                </a:lnTo>
                <a:lnTo>
                  <a:pt x="6784721" y="712723"/>
                </a:lnTo>
                <a:lnTo>
                  <a:pt x="6784721" y="0"/>
                </a:lnTo>
                <a:close/>
              </a:path>
            </a:pathLst>
          </a:custGeom>
          <a:solidFill>
            <a:srgbClr val="7A93AC"/>
          </a:solidFill>
        </p:spPr>
        <p:txBody>
          <a:bodyPr wrap="square" lIns="0" tIns="0" rIns="0" bIns="0" rtlCol="0"/>
          <a:lstStyle/>
          <a:p>
            <a:endParaRPr/>
          </a:p>
        </p:txBody>
      </p:sp>
      <p:sp>
        <p:nvSpPr>
          <p:cNvPr id="2" name="Holder 2"/>
          <p:cNvSpPr>
            <a:spLocks noGrp="1"/>
          </p:cNvSpPr>
          <p:nvPr>
            <p:ph type="ctrTitle"/>
          </p:nvPr>
        </p:nvSpPr>
        <p:spPr>
          <a:xfrm>
            <a:off x="1885950" y="1770329"/>
            <a:ext cx="5372100" cy="1245235"/>
          </a:xfrm>
          <a:prstGeom prst="rect">
            <a:avLst/>
          </a:prstGeom>
        </p:spPr>
        <p:txBody>
          <a:bodyPr wrap="square" lIns="0" tIns="0" rIns="0" bIns="0">
            <a:spAutoFit/>
          </a:bodyPr>
          <a:lstStyle>
            <a:lvl1pPr>
              <a:defRPr sz="4000" b="1" i="0">
                <a:solidFill>
                  <a:srgbClr val="FF9600"/>
                </a:solidFill>
                <a:latin typeface="Trebuchet MS"/>
                <a:cs typeface="Trebuchet MS"/>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242647" y="390009"/>
            <a:ext cx="8679898" cy="623248"/>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6659859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80160"/>
            <a:ext cx="533400" cy="228600"/>
          </a:xfrm>
          <a:custGeom>
            <a:avLst/>
            <a:gdLst/>
            <a:ahLst/>
            <a:cxnLst/>
            <a:rect l="l" t="t" r="r" b="b"/>
            <a:pathLst>
              <a:path w="533400" h="228600">
                <a:moveTo>
                  <a:pt x="533400" y="0"/>
                </a:moveTo>
                <a:lnTo>
                  <a:pt x="0" y="0"/>
                </a:lnTo>
                <a:lnTo>
                  <a:pt x="0" y="228600"/>
                </a:lnTo>
                <a:lnTo>
                  <a:pt x="533400" y="228600"/>
                </a:lnTo>
                <a:lnTo>
                  <a:pt x="533400" y="0"/>
                </a:lnTo>
                <a:close/>
              </a:path>
            </a:pathLst>
          </a:custGeom>
          <a:solidFill>
            <a:srgbClr val="DD7D46"/>
          </a:solidFill>
        </p:spPr>
        <p:txBody>
          <a:bodyPr wrap="square" lIns="0" tIns="0" rIns="0" bIns="0" rtlCol="0"/>
          <a:lstStyle/>
          <a:p>
            <a:endParaRPr/>
          </a:p>
        </p:txBody>
      </p:sp>
      <p:sp>
        <p:nvSpPr>
          <p:cNvPr id="17" name="bg object 17"/>
          <p:cNvSpPr/>
          <p:nvPr/>
        </p:nvSpPr>
        <p:spPr>
          <a:xfrm>
            <a:off x="591312" y="1280160"/>
            <a:ext cx="8552815" cy="228600"/>
          </a:xfrm>
          <a:custGeom>
            <a:avLst/>
            <a:gdLst/>
            <a:ahLst/>
            <a:cxnLst/>
            <a:rect l="l" t="t" r="r" b="b"/>
            <a:pathLst>
              <a:path w="8552815" h="228600">
                <a:moveTo>
                  <a:pt x="8552688" y="0"/>
                </a:moveTo>
                <a:lnTo>
                  <a:pt x="0" y="0"/>
                </a:lnTo>
                <a:lnTo>
                  <a:pt x="0" y="228600"/>
                </a:lnTo>
                <a:lnTo>
                  <a:pt x="8552688" y="228600"/>
                </a:lnTo>
                <a:lnTo>
                  <a:pt x="8552688" y="0"/>
                </a:lnTo>
                <a:close/>
              </a:path>
            </a:pathLst>
          </a:custGeom>
          <a:solidFill>
            <a:srgbClr val="92B6D2"/>
          </a:solidFill>
        </p:spPr>
        <p:txBody>
          <a:bodyPr wrap="square" lIns="0" tIns="0" rIns="0" bIns="0" rtlCol="0"/>
          <a:lstStyle/>
          <a:p>
            <a:endParaRPr/>
          </a:p>
        </p:txBody>
      </p:sp>
      <p:sp>
        <p:nvSpPr>
          <p:cNvPr id="2" name="Holder 2"/>
          <p:cNvSpPr>
            <a:spLocks noGrp="1"/>
          </p:cNvSpPr>
          <p:nvPr>
            <p:ph type="title"/>
          </p:nvPr>
        </p:nvSpPr>
        <p:spPr>
          <a:xfrm>
            <a:off x="603859" y="499313"/>
            <a:ext cx="7936280" cy="574675"/>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12571" y="1662760"/>
            <a:ext cx="7918856" cy="243459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8496" y="4572000"/>
            <a:ext cx="5847008" cy="253916"/>
          </a:xfrm>
          <a:prstGeom prst="rect">
            <a:avLst/>
          </a:prstGeom>
        </p:spPr>
        <p:txBody>
          <a:bodyPr wrap="square">
            <a:spAutoFit/>
          </a:bodyPr>
          <a:lstStyle/>
          <a:p>
            <a:pPr algn="ctr"/>
            <a:r>
              <a:rPr lang="en-US" sz="1050" dirty="0"/>
              <a:t>Fast-National University of computer &amp; Emerging Sciences</a:t>
            </a:r>
          </a:p>
        </p:txBody>
      </p:sp>
      <p:sp>
        <p:nvSpPr>
          <p:cNvPr id="7" name="Rectangle 6"/>
          <p:cNvSpPr/>
          <p:nvPr/>
        </p:nvSpPr>
        <p:spPr>
          <a:xfrm>
            <a:off x="1381932" y="2916465"/>
            <a:ext cx="6476728" cy="461665"/>
          </a:xfrm>
          <a:prstGeom prst="rect">
            <a:avLst/>
          </a:prstGeom>
        </p:spPr>
        <p:txBody>
          <a:bodyPr wrap="square">
            <a:spAutoFit/>
          </a:bodyPr>
          <a:lstStyle/>
          <a:p>
            <a:pPr algn="ctr"/>
            <a:r>
              <a:rPr lang="en-US" sz="2400" b="1" dirty="0"/>
              <a:t>Requirement Engineering</a:t>
            </a:r>
          </a:p>
        </p:txBody>
      </p:sp>
      <p:sp>
        <p:nvSpPr>
          <p:cNvPr id="4" name="Rectangle 3"/>
          <p:cNvSpPr/>
          <p:nvPr/>
        </p:nvSpPr>
        <p:spPr>
          <a:xfrm>
            <a:off x="381000" y="1899427"/>
            <a:ext cx="8382000" cy="954107"/>
          </a:xfrm>
          <a:prstGeom prst="rect">
            <a:avLst/>
          </a:prstGeom>
        </p:spPr>
        <p:txBody>
          <a:bodyPr wrap="square">
            <a:spAutoFit/>
          </a:bodyPr>
          <a:lstStyle/>
          <a:p>
            <a:pPr algn="ctr"/>
            <a:r>
              <a:rPr lang="en-US" sz="2800" b="1" dirty="0">
                <a:latin typeface="+mj-lt"/>
              </a:rPr>
              <a:t>Lecture 7 – </a:t>
            </a:r>
            <a:r>
              <a:rPr lang="en-US" sz="2800" b="1" i="0" u="none" strike="noStrike" baseline="0" dirty="0">
                <a:latin typeface="+mj-lt"/>
              </a:rPr>
              <a:t>Requirements Validation</a:t>
            </a:r>
          </a:p>
          <a:p>
            <a:pPr algn="ctr"/>
            <a:r>
              <a:rPr lang="en-US" sz="2800" b="1" i="0" u="none" strike="noStrike" baseline="0" dirty="0">
                <a:latin typeface="+mj-lt"/>
              </a:rPr>
              <a:t>and Negotiation</a:t>
            </a:r>
            <a:endParaRPr lang="en-US" sz="2800" b="1" dirty="0">
              <a:latin typeface="+mj-lt"/>
            </a:endParaRPr>
          </a:p>
        </p:txBody>
      </p:sp>
      <p:sp>
        <p:nvSpPr>
          <p:cNvPr id="2" name="Rectangle 1"/>
          <p:cNvSpPr/>
          <p:nvPr/>
        </p:nvSpPr>
        <p:spPr>
          <a:xfrm>
            <a:off x="0" y="478432"/>
            <a:ext cx="91440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 xmlns:a16="http://schemas.microsoft.com/office/drawing/2014/main" id="{F4B8E85C-419C-4920-828A-43FF8A7F7916}"/>
              </a:ext>
            </a:extLst>
          </p:cNvPr>
          <p:cNvSpPr/>
          <p:nvPr/>
        </p:nvSpPr>
        <p:spPr>
          <a:xfrm>
            <a:off x="1648496" y="3429000"/>
            <a:ext cx="5847008" cy="253916"/>
          </a:xfrm>
          <a:prstGeom prst="rect">
            <a:avLst/>
          </a:prstGeom>
        </p:spPr>
        <p:txBody>
          <a:bodyPr wrap="square">
            <a:spAutoFit/>
          </a:bodyPr>
          <a:lstStyle/>
          <a:p>
            <a:pPr algn="ctr"/>
            <a:r>
              <a:rPr lang="en-US" sz="1050" b="0" i="0" dirty="0">
                <a:solidFill>
                  <a:srgbClr val="222222"/>
                </a:solidFill>
                <a:effectLst/>
                <a:latin typeface="Arial" panose="020B0604020202020204" pitchFamily="34" charset="0"/>
              </a:rPr>
              <a:t>Book Pohl, Klaus. </a:t>
            </a:r>
            <a:r>
              <a:rPr lang="en-US" sz="1050" b="0" i="1" dirty="0">
                <a:solidFill>
                  <a:srgbClr val="222222"/>
                </a:solidFill>
                <a:effectLst/>
                <a:latin typeface="Arial" panose="020B0604020202020204" pitchFamily="34" charset="0"/>
              </a:rPr>
              <a:t>Requirements engineering: fundamentals, principles, and techniques</a:t>
            </a:r>
            <a:r>
              <a:rPr lang="en-US" sz="1050" b="0" i="0" dirty="0">
                <a:solidFill>
                  <a:srgbClr val="222222"/>
                </a:solidFill>
                <a:effectLst/>
                <a:latin typeface="Arial" panose="020B0604020202020204" pitchFamily="34" charset="0"/>
              </a:rPr>
              <a:t>.</a:t>
            </a:r>
            <a:endParaRPr lang="en-US" sz="1050" dirty="0"/>
          </a:p>
        </p:txBody>
      </p:sp>
    </p:spTree>
    <p:extLst>
      <p:ext uri="{BB962C8B-B14F-4D97-AF65-F5344CB8AC3E}">
        <p14:creationId xmlns:p14="http://schemas.microsoft.com/office/powerpoint/2010/main" val="3777874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cs typeface="Times New Roman" panose="02020603050405020304" pitchFamily="18" charset="0"/>
              </a:rPr>
              <a:t>Quality Aspects of Requirements</a:t>
            </a:r>
            <a:endParaRPr lang="en-US" sz="8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1323439"/>
          </a:xfrm>
          <a:prstGeom prst="rect">
            <a:avLst/>
          </a:prstGeom>
          <a:noFill/>
        </p:spPr>
        <p:txBody>
          <a:bodyPr wrap="square">
            <a:spAutoFit/>
          </a:bodyPr>
          <a:lstStyle/>
          <a:p>
            <a:pPr algn="just"/>
            <a:r>
              <a:rPr lang="en-US" sz="2000" b="0" i="1" u="none" strike="noStrike" baseline="0" dirty="0">
                <a:latin typeface="+mj-lt"/>
              </a:rPr>
              <a:t>Three quality aspects:</a:t>
            </a:r>
            <a:endParaRPr lang="en-US" sz="2000" i="1" dirty="0">
              <a:solidFill>
                <a:srgbClr val="FF0000"/>
              </a:solidFill>
              <a:latin typeface="+mj-lt"/>
            </a:endParaRPr>
          </a:p>
          <a:p>
            <a:pPr marL="342900" indent="-342900" algn="l">
              <a:buFont typeface="Arial" panose="020B0604020202020204" pitchFamily="34" charset="0"/>
              <a:buChar char="•"/>
            </a:pPr>
            <a:r>
              <a:rPr lang="en-US" sz="2000" b="0" i="0" u="none" strike="noStrike" baseline="0" dirty="0">
                <a:solidFill>
                  <a:srgbClr val="000000"/>
                </a:solidFill>
                <a:latin typeface="+mj-lt"/>
              </a:rPr>
              <a:t>Quality aspect “content”</a:t>
            </a:r>
          </a:p>
          <a:p>
            <a:pPr marL="342900" indent="-342900" algn="l">
              <a:buFont typeface="Arial" panose="020B0604020202020204" pitchFamily="34" charset="0"/>
              <a:buChar char="•"/>
            </a:pPr>
            <a:r>
              <a:rPr lang="en-US" sz="2000" b="0" i="0" u="none" strike="noStrike" baseline="0" dirty="0">
                <a:solidFill>
                  <a:srgbClr val="000000"/>
                </a:solidFill>
                <a:latin typeface="+mj-lt"/>
              </a:rPr>
              <a:t>Quality aspect “documentation”</a:t>
            </a:r>
          </a:p>
          <a:p>
            <a:pPr marL="342900" indent="-342900" algn="l">
              <a:buFont typeface="Arial" panose="020B0604020202020204" pitchFamily="34" charset="0"/>
              <a:buChar char="•"/>
            </a:pPr>
            <a:r>
              <a:rPr lang="en-US" sz="2000" b="0" i="0" u="none" strike="noStrike" baseline="0" dirty="0">
                <a:solidFill>
                  <a:srgbClr val="000000"/>
                </a:solidFill>
                <a:latin typeface="+mj-lt"/>
              </a:rPr>
              <a:t>Quality aspect “agreement”</a:t>
            </a:r>
            <a:endParaRPr lang="en-US" sz="2400" b="1" i="1" dirty="0">
              <a:solidFill>
                <a:srgbClr val="FF0000"/>
              </a:solidFill>
              <a:latin typeface="+mj-lt"/>
            </a:endParaRPr>
          </a:p>
        </p:txBody>
      </p:sp>
    </p:spTree>
    <p:extLst>
      <p:ext uri="{BB962C8B-B14F-4D97-AF65-F5344CB8AC3E}">
        <p14:creationId xmlns:p14="http://schemas.microsoft.com/office/powerpoint/2010/main" val="502211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cs typeface="Times New Roman" panose="02020603050405020304" pitchFamily="18" charset="0"/>
              </a:rPr>
              <a:t>Quality Aspects of Requirements</a:t>
            </a:r>
            <a:endParaRPr lang="en-US" sz="8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5078313"/>
          </a:xfrm>
          <a:prstGeom prst="rect">
            <a:avLst/>
          </a:prstGeom>
          <a:noFill/>
        </p:spPr>
        <p:txBody>
          <a:bodyPr wrap="square">
            <a:spAutoFit/>
          </a:bodyPr>
          <a:lstStyle/>
          <a:p>
            <a:pPr algn="just"/>
            <a:r>
              <a:rPr lang="en-US" sz="2400" b="1" i="0" u="none" strike="noStrike" baseline="0" dirty="0">
                <a:solidFill>
                  <a:srgbClr val="FF0000"/>
                </a:solidFill>
                <a:latin typeface="+mj-lt"/>
              </a:rPr>
              <a:t>Quality Aspect “Content”</a:t>
            </a:r>
          </a:p>
          <a:p>
            <a:pPr algn="just"/>
            <a:endParaRPr lang="en-US" sz="2000" b="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The quality aspect “content” refers to the validation of requirements with respect to errors in the content. Errors in requirements with regard to content negatively influence the subsequent development activities and cause these activities to be based upon erroneous information.</a:t>
            </a:r>
          </a:p>
          <a:p>
            <a:pPr marL="342900" indent="-342900" algn="just">
              <a:buFont typeface="Arial" panose="020B0604020202020204" pitchFamily="34" charset="0"/>
              <a:buChar char="•"/>
            </a:pPr>
            <a:endParaRPr lang="en-US" sz="2000" dirty="0">
              <a:solidFill>
                <a:srgbClr val="FF0000"/>
              </a:solidFill>
              <a:latin typeface="+mj-lt"/>
            </a:endParaRPr>
          </a:p>
          <a:p>
            <a:pPr algn="just"/>
            <a:r>
              <a:rPr lang="en-US" sz="2000" b="0" i="1" u="none" strike="noStrike" baseline="0" dirty="0">
                <a:solidFill>
                  <a:srgbClr val="FF0000"/>
                </a:solidFill>
                <a:latin typeface="+mj-lt"/>
              </a:rPr>
              <a:t>Test criteria of the quality aspect “content”</a:t>
            </a:r>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Errors in requirements with regard to content are present when specific quality criteria for requirements</a:t>
            </a:r>
            <a:r>
              <a:rPr lang="en-US" sz="2000" b="0" i="0" u="none" strike="noStrike" baseline="0" dirty="0">
                <a:solidFill>
                  <a:srgbClr val="0000FF"/>
                </a:solidFill>
                <a:latin typeface="+mj-lt"/>
              </a:rPr>
              <a:t> </a:t>
            </a:r>
            <a:r>
              <a:rPr lang="en-US" sz="2000" b="0" i="0" u="none" strike="noStrike" baseline="0" dirty="0">
                <a:solidFill>
                  <a:srgbClr val="000000"/>
                </a:solidFill>
                <a:latin typeface="+mj-lt"/>
              </a:rPr>
              <a:t>or for requirements documents are violated. </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The validation of requirements with regard to the quality aspect “content” is successful once requirements </a:t>
            </a:r>
            <a:r>
              <a:rPr lang="en-US" sz="2000" b="0" i="0" u="none" strike="noStrike" baseline="0" dirty="0">
                <a:latin typeface="+mj-lt"/>
              </a:rPr>
              <a:t>validation has been applied to the following error types and no significant shortcomings have been detected:</a:t>
            </a:r>
            <a:endParaRPr lang="en-US" sz="2000" b="1" i="1" dirty="0">
              <a:solidFill>
                <a:srgbClr val="FF0000"/>
              </a:solidFill>
              <a:latin typeface="+mj-lt"/>
            </a:endParaRPr>
          </a:p>
        </p:txBody>
      </p:sp>
    </p:spTree>
    <p:extLst>
      <p:ext uri="{BB962C8B-B14F-4D97-AF65-F5344CB8AC3E}">
        <p14:creationId xmlns:p14="http://schemas.microsoft.com/office/powerpoint/2010/main" val="3521752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cs typeface="Times New Roman" panose="02020603050405020304" pitchFamily="18" charset="0"/>
              </a:rPr>
              <a:t>Quality Aspects of Requirements</a:t>
            </a:r>
            <a:endParaRPr lang="en-US" sz="8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5016758"/>
          </a:xfrm>
          <a:prstGeom prst="rect">
            <a:avLst/>
          </a:prstGeom>
          <a:noFill/>
        </p:spPr>
        <p:txBody>
          <a:bodyPr wrap="square">
            <a:spAutoFit/>
          </a:bodyPr>
          <a:lstStyle/>
          <a:p>
            <a:pPr marL="342900" indent="-342900" algn="l">
              <a:buFont typeface="Arial" panose="020B0604020202020204" pitchFamily="34" charset="0"/>
              <a:buChar char="•"/>
            </a:pPr>
            <a:r>
              <a:rPr lang="en-US" sz="2000" b="0" i="1" u="none" strike="noStrike" baseline="0" dirty="0">
                <a:solidFill>
                  <a:srgbClr val="000000"/>
                </a:solidFill>
                <a:latin typeface="+mj-lt"/>
              </a:rPr>
              <a:t>Completeness (set of all requirements): </a:t>
            </a:r>
            <a:r>
              <a:rPr lang="en-US" sz="2000" b="0" i="0" u="none" strike="noStrike" baseline="0" dirty="0">
                <a:solidFill>
                  <a:srgbClr val="000000"/>
                </a:solidFill>
                <a:latin typeface="+mj-lt"/>
              </a:rPr>
              <a:t>Have all relevant requirements for the system to be developed (for the next system release) been documented?</a:t>
            </a:r>
          </a:p>
          <a:p>
            <a:pPr marL="342900" indent="-342900" algn="l">
              <a:buFont typeface="Arial" panose="020B0604020202020204" pitchFamily="34" charset="0"/>
              <a:buChar char="•"/>
            </a:pPr>
            <a:endParaRPr lang="en-US" sz="2000" i="1" dirty="0">
              <a:solidFill>
                <a:srgbClr val="000000"/>
              </a:solidFill>
              <a:latin typeface="+mj-lt"/>
            </a:endParaRPr>
          </a:p>
          <a:p>
            <a:pPr marL="342900" indent="-342900" algn="l">
              <a:buFont typeface="Arial" panose="020B0604020202020204" pitchFamily="34" charset="0"/>
              <a:buChar char="•"/>
            </a:pPr>
            <a:r>
              <a:rPr lang="en-US" sz="2000" b="0" i="1" u="none" strike="noStrike" baseline="0" dirty="0">
                <a:solidFill>
                  <a:srgbClr val="000000"/>
                </a:solidFill>
                <a:latin typeface="+mj-lt"/>
              </a:rPr>
              <a:t>Completeness (individual requirements): </a:t>
            </a:r>
            <a:r>
              <a:rPr lang="en-US" sz="2000" b="0" i="0" u="none" strike="noStrike" baseline="0" dirty="0">
                <a:solidFill>
                  <a:srgbClr val="000000"/>
                </a:solidFill>
                <a:latin typeface="+mj-lt"/>
              </a:rPr>
              <a:t>Does each requirement contain all necessary information</a:t>
            </a:r>
            <a:r>
              <a:rPr lang="en-US" sz="2000" b="0" i="0" u="none" strike="noStrike" baseline="0" dirty="0" smtClean="0">
                <a:solidFill>
                  <a:srgbClr val="000000"/>
                </a:solidFill>
                <a:latin typeface="+mj-lt"/>
              </a:rPr>
              <a:t>?</a:t>
            </a:r>
          </a:p>
          <a:p>
            <a:pPr algn="l"/>
            <a:endParaRPr lang="en-US" sz="2000" dirty="0">
              <a:solidFill>
                <a:srgbClr val="000000"/>
              </a:solidFill>
              <a:latin typeface="+mj-lt"/>
            </a:endParaRPr>
          </a:p>
          <a:p>
            <a:pPr marL="342900" indent="-342900" algn="l">
              <a:buFont typeface="Arial" panose="020B0604020202020204" pitchFamily="34" charset="0"/>
              <a:buChar char="•"/>
            </a:pPr>
            <a:r>
              <a:rPr lang="en-US" sz="2000" b="0" i="1" u="none" strike="noStrike" baseline="0" dirty="0">
                <a:solidFill>
                  <a:srgbClr val="000000"/>
                </a:solidFill>
                <a:latin typeface="+mj-lt"/>
              </a:rPr>
              <a:t>Traceability: </a:t>
            </a:r>
            <a:r>
              <a:rPr lang="en-US" sz="2000" b="0" i="0" u="none" strike="noStrike" baseline="0" dirty="0">
                <a:solidFill>
                  <a:srgbClr val="000000"/>
                </a:solidFill>
                <a:latin typeface="+mj-lt"/>
              </a:rPr>
              <a:t>Have all relevant traceability relations been defined (e.g., to relevant requirements sources)?</a:t>
            </a:r>
          </a:p>
          <a:p>
            <a:pPr marL="342900" indent="-342900" algn="l">
              <a:buFont typeface="Arial" panose="020B0604020202020204" pitchFamily="34" charset="0"/>
              <a:buChar char="•"/>
            </a:pPr>
            <a:endParaRPr lang="en-US" sz="2000" b="0" i="1" u="none" strike="noStrike" baseline="0" dirty="0">
              <a:solidFill>
                <a:srgbClr val="000000"/>
              </a:solidFill>
              <a:latin typeface="+mj-lt"/>
            </a:endParaRPr>
          </a:p>
          <a:p>
            <a:pPr marL="342900" indent="-342900" algn="l">
              <a:buFont typeface="Arial" panose="020B0604020202020204" pitchFamily="34" charset="0"/>
              <a:buChar char="•"/>
            </a:pPr>
            <a:r>
              <a:rPr lang="en-US" sz="2000" b="0" i="1" u="none" strike="noStrike" baseline="0" dirty="0">
                <a:solidFill>
                  <a:srgbClr val="000000"/>
                </a:solidFill>
                <a:latin typeface="+mj-lt"/>
              </a:rPr>
              <a:t>Correctness/adequacy: </a:t>
            </a:r>
            <a:r>
              <a:rPr lang="en-US" sz="2000" b="0" i="0" u="none" strike="noStrike" baseline="0" dirty="0">
                <a:solidFill>
                  <a:srgbClr val="000000"/>
                </a:solidFill>
                <a:latin typeface="+mj-lt"/>
              </a:rPr>
              <a:t>Do the requirements accurately reflect the wishes and needs of the stakeholders?</a:t>
            </a:r>
          </a:p>
          <a:p>
            <a:pPr marL="342900" indent="-342900" algn="l">
              <a:buFont typeface="Arial" panose="020B0604020202020204" pitchFamily="34" charset="0"/>
              <a:buChar char="•"/>
            </a:pPr>
            <a:endParaRPr lang="en-US" sz="2000" b="0" i="1" u="none" strike="noStrike" baseline="0" dirty="0">
              <a:solidFill>
                <a:srgbClr val="000000"/>
              </a:solidFill>
              <a:latin typeface="+mj-lt"/>
            </a:endParaRPr>
          </a:p>
          <a:p>
            <a:pPr marL="342900" indent="-342900" algn="l">
              <a:buFont typeface="Arial" panose="020B0604020202020204" pitchFamily="34" charset="0"/>
              <a:buChar char="•"/>
            </a:pPr>
            <a:r>
              <a:rPr lang="en-US" sz="2000" b="0" i="1" u="none" strike="noStrike" baseline="0" dirty="0">
                <a:solidFill>
                  <a:srgbClr val="000000"/>
                </a:solidFill>
                <a:latin typeface="+mj-lt"/>
              </a:rPr>
              <a:t>Consistency: </a:t>
            </a:r>
            <a:r>
              <a:rPr lang="en-US" sz="2000" b="0" i="0" u="none" strike="noStrike" baseline="0" dirty="0">
                <a:solidFill>
                  <a:srgbClr val="000000"/>
                </a:solidFill>
                <a:latin typeface="+mj-lt"/>
              </a:rPr>
              <a:t>Is it possible to implement all defined requirements for the system to be developed jointly? Are there no contradictions?</a:t>
            </a:r>
          </a:p>
          <a:p>
            <a:pPr marL="342900" indent="-342900" algn="l">
              <a:buFont typeface="Arial" panose="020B0604020202020204" pitchFamily="34" charset="0"/>
              <a:buChar char="•"/>
            </a:pPr>
            <a:endParaRPr lang="en-US" sz="2000" b="0" i="1" u="none" strike="noStrike" baseline="0" dirty="0">
              <a:solidFill>
                <a:srgbClr val="000000"/>
              </a:solidFill>
              <a:latin typeface="+mj-lt"/>
            </a:endParaRPr>
          </a:p>
        </p:txBody>
      </p:sp>
    </p:spTree>
    <p:extLst>
      <p:ext uri="{BB962C8B-B14F-4D97-AF65-F5344CB8AC3E}">
        <p14:creationId xmlns:p14="http://schemas.microsoft.com/office/powerpoint/2010/main" val="33846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cs typeface="Times New Roman" panose="02020603050405020304" pitchFamily="18" charset="0"/>
              </a:rPr>
              <a:t>Quality Aspects of Requirements</a:t>
            </a:r>
            <a:endParaRPr lang="en-US" sz="8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2862322"/>
          </a:xfrm>
          <a:prstGeom prst="rect">
            <a:avLst/>
          </a:prstGeom>
          <a:noFill/>
        </p:spPr>
        <p:txBody>
          <a:bodyPr wrap="square">
            <a:spAutoFit/>
          </a:bodyPr>
          <a:lstStyle/>
          <a:p>
            <a:pPr marL="342900" indent="-342900" algn="l">
              <a:buFont typeface="Arial" panose="020B0604020202020204" pitchFamily="34" charset="0"/>
              <a:buChar char="•"/>
            </a:pPr>
            <a:r>
              <a:rPr lang="en-US" sz="2000" b="0" i="1" u="none" strike="noStrike" baseline="0" dirty="0">
                <a:solidFill>
                  <a:srgbClr val="000000"/>
                </a:solidFill>
                <a:latin typeface="+mj-lt"/>
              </a:rPr>
              <a:t>No premature design decisions: </a:t>
            </a:r>
            <a:r>
              <a:rPr lang="en-US" sz="2000" b="0" i="0" u="none" strike="noStrike" baseline="0" dirty="0">
                <a:solidFill>
                  <a:srgbClr val="000000"/>
                </a:solidFill>
                <a:latin typeface="+mj-lt"/>
              </a:rPr>
              <a:t>Are there any forestalled design decisions present in the requirements not induced by constraints (e.g., constraints that </a:t>
            </a:r>
            <a:r>
              <a:rPr lang="en-US" sz="2000" b="0" i="0" u="none" strike="noStrike" baseline="0" dirty="0" smtClean="0">
                <a:solidFill>
                  <a:srgbClr val="000000"/>
                </a:solidFill>
                <a:latin typeface="+mj-lt"/>
              </a:rPr>
              <a:t>specify </a:t>
            </a:r>
            <a:r>
              <a:rPr lang="en-US" sz="2000" b="0" i="0" u="none" strike="noStrike" baseline="0" dirty="0">
                <a:solidFill>
                  <a:srgbClr val="000000"/>
                </a:solidFill>
                <a:latin typeface="+mj-lt"/>
              </a:rPr>
              <a:t>a specific client-server architecture to be used)?</a:t>
            </a:r>
          </a:p>
          <a:p>
            <a:pPr marL="342900" indent="-342900" algn="l">
              <a:buFont typeface="Arial" panose="020B0604020202020204" pitchFamily="34" charset="0"/>
              <a:buChar char="•"/>
            </a:pPr>
            <a:endParaRPr lang="en-US" sz="2000" b="0" i="1" u="none" strike="noStrike" baseline="0" dirty="0">
              <a:solidFill>
                <a:srgbClr val="000000"/>
              </a:solidFill>
              <a:latin typeface="+mj-lt"/>
            </a:endParaRPr>
          </a:p>
          <a:p>
            <a:pPr marL="342900" indent="-342900" algn="l">
              <a:buFont typeface="Arial" panose="020B0604020202020204" pitchFamily="34" charset="0"/>
              <a:buChar char="•"/>
            </a:pPr>
            <a:r>
              <a:rPr lang="en-US" sz="2000" b="0" i="1" u="none" strike="noStrike" baseline="0" dirty="0">
                <a:solidFill>
                  <a:srgbClr val="000000"/>
                </a:solidFill>
                <a:latin typeface="+mj-lt"/>
              </a:rPr>
              <a:t>Verifiability: </a:t>
            </a:r>
            <a:r>
              <a:rPr lang="en-US" sz="2000" b="0" i="0" u="none" strike="noStrike" baseline="0" dirty="0">
                <a:solidFill>
                  <a:srgbClr val="000000"/>
                </a:solidFill>
                <a:latin typeface="+mj-lt"/>
              </a:rPr>
              <a:t>Is it possible to define acceptance and test criteria based on the requirements? Have the criteria been defined?</a:t>
            </a:r>
          </a:p>
          <a:p>
            <a:pPr marL="342900" indent="-342900" algn="l">
              <a:buFont typeface="Arial" panose="020B0604020202020204" pitchFamily="34" charset="0"/>
              <a:buChar char="•"/>
            </a:pPr>
            <a:endParaRPr lang="en-US" sz="2000" b="0" i="1" u="none" strike="noStrike" baseline="0" dirty="0">
              <a:solidFill>
                <a:srgbClr val="000000"/>
              </a:solidFill>
              <a:latin typeface="+mj-lt"/>
            </a:endParaRPr>
          </a:p>
          <a:p>
            <a:pPr marL="342900" indent="-342900" algn="l">
              <a:buFont typeface="Arial" panose="020B0604020202020204" pitchFamily="34" charset="0"/>
              <a:buChar char="•"/>
            </a:pPr>
            <a:r>
              <a:rPr lang="en-US" sz="2000" b="0" i="1" u="none" strike="noStrike" baseline="0" dirty="0">
                <a:solidFill>
                  <a:srgbClr val="000000"/>
                </a:solidFill>
                <a:latin typeface="+mj-lt"/>
              </a:rPr>
              <a:t>Necessity: </a:t>
            </a:r>
            <a:r>
              <a:rPr lang="en-US" sz="2000" b="0" i="0" u="none" strike="noStrike" baseline="0" dirty="0">
                <a:solidFill>
                  <a:srgbClr val="000000"/>
                </a:solidFill>
                <a:latin typeface="+mj-lt"/>
              </a:rPr>
              <a:t>Does every requirement contribute to the fulfillment of the goals defined?</a:t>
            </a:r>
            <a:endParaRPr lang="en-US" sz="2400" b="1" i="1" dirty="0">
              <a:solidFill>
                <a:srgbClr val="FF0000"/>
              </a:solidFill>
              <a:latin typeface="+mj-lt"/>
            </a:endParaRPr>
          </a:p>
        </p:txBody>
      </p:sp>
    </p:spTree>
    <p:extLst>
      <p:ext uri="{BB962C8B-B14F-4D97-AF65-F5344CB8AC3E}">
        <p14:creationId xmlns:p14="http://schemas.microsoft.com/office/powerpoint/2010/main" val="3721240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t>14</a:t>
            </a:fld>
            <a:endParaRPr lang="en-US"/>
          </a:p>
        </p:txBody>
      </p:sp>
      <p:pic>
        <p:nvPicPr>
          <p:cNvPr id="3074" name="Picture 2" descr="Is this UR Complete? &lt;ul&gt;&lt;li&gt;Good example: &lt;/li&gt;&lt;/ul&gt;&lt;ul&gt;&lt;ul&gt;&lt;li&gt;UR3: On loss of power, the battery backup must support no..."/>
          <p:cNvPicPr>
            <a:picLocks noChangeAspect="1" noChangeArrowheads="1"/>
          </p:cNvPicPr>
          <p:nvPr/>
        </p:nvPicPr>
        <p:blipFill rotWithShape="1">
          <a:blip r:embed="rId2">
            <a:extLst>
              <a:ext uri="{28A0092B-C50C-407E-A947-70E740481C1C}">
                <a14:useLocalDpi xmlns:a14="http://schemas.microsoft.com/office/drawing/2010/main" val="0"/>
              </a:ext>
            </a:extLst>
          </a:blip>
          <a:srcRect b="15576"/>
          <a:stretch/>
        </p:blipFill>
        <p:spPr bwMode="auto">
          <a:xfrm>
            <a:off x="914400" y="1585925"/>
            <a:ext cx="6934200" cy="405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07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15</a:t>
            </a:fld>
            <a:endParaRPr lang="en-US"/>
          </a:p>
        </p:txBody>
      </p:sp>
      <p:pic>
        <p:nvPicPr>
          <p:cNvPr id="2050" name="Picture 2" descr="Is this UR Traceable? &lt;ul&gt;&lt;li&gt;Good example: &lt;/li&gt;&lt;/ul&gt;&lt;ul&gt;&lt;ul&gt;&lt;li&gt;UR6 v1 : The system must generate a batch end report whe..."/>
          <p:cNvPicPr>
            <a:picLocks noChangeAspect="1" noChangeArrowheads="1"/>
          </p:cNvPicPr>
          <p:nvPr/>
        </p:nvPicPr>
        <p:blipFill rotWithShape="1">
          <a:blip r:embed="rId2">
            <a:extLst>
              <a:ext uri="{28A0092B-C50C-407E-A947-70E740481C1C}">
                <a14:useLocalDpi xmlns:a14="http://schemas.microsoft.com/office/drawing/2010/main" val="0"/>
              </a:ext>
            </a:extLst>
          </a:blip>
          <a:srcRect b="11059"/>
          <a:stretch/>
        </p:blipFill>
        <p:spPr bwMode="auto">
          <a:xfrm>
            <a:off x="701040" y="1828800"/>
            <a:ext cx="6934200" cy="429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919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16</a:t>
            </a:fld>
            <a:endParaRPr lang="en-US"/>
          </a:p>
        </p:txBody>
      </p:sp>
      <p:pic>
        <p:nvPicPr>
          <p:cNvPr id="4098" name="Picture 2" descr="Is this UR Consistent? &lt;ul&gt;&lt;li&gt;Good example: &lt;/li&gt;&lt;/ul&gt;&lt;ul&gt;&lt;ul&gt;&lt;li&gt;UR4: The electronic batch records shall be 21 CFR Part ..."/>
          <p:cNvPicPr>
            <a:picLocks noChangeAspect="1" noChangeArrowheads="1"/>
          </p:cNvPicPr>
          <p:nvPr/>
        </p:nvPicPr>
        <p:blipFill rotWithShape="1">
          <a:blip r:embed="rId2">
            <a:extLst>
              <a:ext uri="{28A0092B-C50C-407E-A947-70E740481C1C}">
                <a14:useLocalDpi xmlns:a14="http://schemas.microsoft.com/office/drawing/2010/main" val="0"/>
              </a:ext>
            </a:extLst>
          </a:blip>
          <a:srcRect b="11429"/>
          <a:stretch/>
        </p:blipFill>
        <p:spPr bwMode="auto">
          <a:xfrm>
            <a:off x="1143000" y="1920239"/>
            <a:ext cx="6934200" cy="4251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633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17</a:t>
            </a:fld>
            <a:endParaRPr lang="en-US"/>
          </a:p>
        </p:txBody>
      </p:sp>
      <p:pic>
        <p:nvPicPr>
          <p:cNvPr id="5122" name="Picture 2" descr="Is this  UR  Verifiable? &lt;ul&gt;&lt;li&gt;Good example: &lt;/li&gt;&lt;/ul&gt;&lt;ul&gt;&lt;ul&gt;&lt;li&gt;UR1: The user interface shall be menu driven. It shal..."/>
          <p:cNvPicPr>
            <a:picLocks noChangeAspect="1" noChangeArrowheads="1"/>
          </p:cNvPicPr>
          <p:nvPr/>
        </p:nvPicPr>
        <p:blipFill rotWithShape="1">
          <a:blip r:embed="rId2">
            <a:extLst>
              <a:ext uri="{28A0092B-C50C-407E-A947-70E740481C1C}">
                <a14:useLocalDpi xmlns:a14="http://schemas.microsoft.com/office/drawing/2010/main" val="0"/>
              </a:ext>
            </a:extLst>
          </a:blip>
          <a:srcRect b="16984"/>
          <a:stretch/>
        </p:blipFill>
        <p:spPr bwMode="auto">
          <a:xfrm>
            <a:off x="1143000" y="1577339"/>
            <a:ext cx="6934200" cy="3985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99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5" name="Picture 4"/>
          <p:cNvPicPr>
            <a:picLocks noChangeAspect="1"/>
          </p:cNvPicPr>
          <p:nvPr/>
        </p:nvPicPr>
        <p:blipFill rotWithShape="1">
          <a:blip r:embed="rId2"/>
          <a:srcRect b="23730"/>
          <a:stretch/>
        </p:blipFill>
        <p:spPr>
          <a:xfrm>
            <a:off x="1104899" y="1748790"/>
            <a:ext cx="6934200" cy="3661410"/>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1507147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19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cs typeface="Times New Roman" panose="02020603050405020304" pitchFamily="18" charset="0"/>
              </a:rPr>
              <a:t>Quality Aspect “Documentation”</a:t>
            </a:r>
            <a:endParaRPr lang="en-US" sz="239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1938992"/>
          </a:xfrm>
          <a:prstGeom prst="rect">
            <a:avLst/>
          </a:prstGeom>
          <a:noFill/>
        </p:spPr>
        <p:txBody>
          <a:bodyPr wrap="square">
            <a:spAutoFit/>
          </a:bodyPr>
          <a:lstStyle/>
          <a:p>
            <a:pPr algn="just"/>
            <a:r>
              <a:rPr lang="en-US" sz="2000" b="0" i="0" u="none" strike="noStrike" baseline="0" dirty="0">
                <a:latin typeface="+mj-lt"/>
              </a:rPr>
              <a:t>The quality aspect “documentation” deals with checking requirements with respect to flaws in their documentation or violations of the documentation guidelines that are in effect, such as understandability of the documentation formats and the consideration of organizational or project specific</a:t>
            </a:r>
            <a:r>
              <a:rPr lang="en-US" sz="2000" dirty="0">
                <a:latin typeface="+mj-lt"/>
              </a:rPr>
              <a:t> </a:t>
            </a:r>
            <a:r>
              <a:rPr lang="en-US" sz="2000" b="0" i="0" u="none" strike="noStrike" baseline="0" dirty="0">
                <a:latin typeface="+mj-lt"/>
              </a:rPr>
              <a:t>guidelines regarding the documentation of requirements but also the structure of the requirements documents.</a:t>
            </a:r>
          </a:p>
        </p:txBody>
      </p:sp>
    </p:spTree>
    <p:extLst>
      <p:ext uri="{BB962C8B-B14F-4D97-AF65-F5344CB8AC3E}">
        <p14:creationId xmlns:p14="http://schemas.microsoft.com/office/powerpoint/2010/main" val="2234427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05908"/>
          </a:xfrm>
          <a:prstGeom prst="rect">
            <a:avLst/>
          </a:prstGeom>
        </p:spPr>
        <p:txBody>
          <a:bodyPr vert="horz" wrap="square" lIns="0" tIns="13335" rIns="0" bIns="0" rtlCol="0">
            <a:spAutoFit/>
          </a:bodyPr>
          <a:lstStyle/>
          <a:p>
            <a:pPr marL="12700" algn="just">
              <a:lnSpc>
                <a:spcPct val="100000"/>
              </a:lnSpc>
              <a:spcBef>
                <a:spcPts val="105"/>
              </a:spcBef>
            </a:pP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Fundamentals of Requirements  Validation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740575"/>
            <a:ext cx="8001000" cy="4093428"/>
          </a:xfrm>
          <a:prstGeom prst="rect">
            <a:avLst/>
          </a:prstGeom>
          <a:noFill/>
        </p:spPr>
        <p:txBody>
          <a:bodyPr wrap="square">
            <a:spAutoFit/>
          </a:bodyPr>
          <a:lstStyle/>
          <a:p>
            <a:pPr marL="342900" indent="-342900" algn="just">
              <a:buFont typeface="Arial" panose="020B0604020202020204" pitchFamily="34" charset="0"/>
              <a:buChar char="•"/>
            </a:pPr>
            <a:r>
              <a:rPr lang="en-US" sz="2000" b="0" i="0" u="none" strike="noStrike" baseline="0" dirty="0">
                <a:latin typeface="+mj-lt"/>
              </a:rPr>
              <a:t>During the requirements engineering activity, it is necessary to review the quality of the requirements developed.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Among others, the requirements are presented to the stakeholders with the goal to identify deviations between the requirements defined and the stakeholders’ actual wishes and needs.</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1" u="none" strike="noStrike" baseline="0" dirty="0">
                <a:solidFill>
                  <a:srgbClr val="FF0000"/>
                </a:solidFill>
                <a:latin typeface="+mj-lt"/>
              </a:rPr>
              <a:t>Approving requirements : </a:t>
            </a:r>
            <a:r>
              <a:rPr lang="en-US" sz="2000" b="0" i="0" u="none" strike="noStrike" baseline="0" dirty="0">
                <a:solidFill>
                  <a:srgbClr val="000000"/>
                </a:solidFill>
                <a:latin typeface="+mj-lt"/>
              </a:rPr>
              <a:t>During requirements validation, the decision of   whether a requirement possesses the necessary level of quality is made and</a:t>
            </a:r>
            <a:r>
              <a:rPr lang="en-US" sz="2000" dirty="0">
                <a:solidFill>
                  <a:srgbClr val="000000"/>
                </a:solidFill>
                <a:latin typeface="+mj-lt"/>
              </a:rPr>
              <a:t> </a:t>
            </a:r>
            <a:r>
              <a:rPr lang="en-US" sz="2000" b="0" i="0" u="none" strike="noStrike" baseline="0" dirty="0">
                <a:solidFill>
                  <a:srgbClr val="000000"/>
                </a:solidFill>
                <a:latin typeface="+mj-lt"/>
              </a:rPr>
              <a:t>whether the requirement can be approved to be used for further development activities (such as design, implementation, and testing). This decision should be made on the basis of predefined acceptance criteria.</a:t>
            </a:r>
            <a:endParaRPr lang="en-US" sz="2000" dirty="0">
              <a:latin typeface="+mj-lt"/>
            </a:endParaRPr>
          </a:p>
        </p:txBody>
      </p:sp>
    </p:spTree>
    <p:extLst>
      <p:ext uri="{BB962C8B-B14F-4D97-AF65-F5344CB8AC3E}">
        <p14:creationId xmlns:p14="http://schemas.microsoft.com/office/powerpoint/2010/main" val="314647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cs typeface="Times New Roman" panose="02020603050405020304" pitchFamily="18" charset="0"/>
              </a:rPr>
              <a:t>Quality Aspect “Documentation”</a:t>
            </a:r>
            <a:endParaRPr lang="en-US" sz="239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4647426"/>
          </a:xfrm>
          <a:prstGeom prst="rect">
            <a:avLst/>
          </a:prstGeom>
          <a:noFill/>
        </p:spPr>
        <p:txBody>
          <a:bodyPr wrap="square">
            <a:spAutoFit/>
          </a:bodyPr>
          <a:lstStyle/>
          <a:p>
            <a:pPr algn="just"/>
            <a:r>
              <a:rPr lang="en-US" sz="2000" b="1" i="1" u="none" strike="noStrike" baseline="0" dirty="0">
                <a:solidFill>
                  <a:srgbClr val="FF0000"/>
                </a:solidFill>
                <a:latin typeface="+mj-lt"/>
              </a:rPr>
              <a:t>Implications of the violation of documentation guidelines</a:t>
            </a:r>
          </a:p>
          <a:p>
            <a:pPr algn="just"/>
            <a:r>
              <a:rPr lang="en-US" sz="2000" b="0" i="0" u="none" strike="noStrike" baseline="0" dirty="0">
                <a:latin typeface="+mj-lt"/>
              </a:rPr>
              <a:t>Ignoring the documentation guidelines can, among other things, lead to the following risks:</a:t>
            </a:r>
          </a:p>
          <a:p>
            <a:pPr algn="just"/>
            <a:endParaRPr lang="en-US" sz="2000" dirty="0">
              <a:solidFill>
                <a:srgbClr val="FF0000"/>
              </a:solidFill>
              <a:latin typeface="+mj-lt"/>
            </a:endParaRPr>
          </a:p>
          <a:p>
            <a:pPr marL="285750" indent="-285750" algn="just">
              <a:buFont typeface="Arial" panose="020B0604020202020204" pitchFamily="34" charset="0"/>
              <a:buChar char="•"/>
            </a:pPr>
            <a:r>
              <a:rPr lang="en-US" sz="1800" b="0" i="1" u="none" strike="noStrike" baseline="0" dirty="0">
                <a:solidFill>
                  <a:srgbClr val="FF0000"/>
                </a:solidFill>
                <a:latin typeface="+mj-lt"/>
              </a:rPr>
              <a:t>Impairment of development activities</a:t>
            </a:r>
            <a:r>
              <a:rPr lang="en-US" sz="1800" b="0" i="1" u="none" strike="noStrike" baseline="0" dirty="0">
                <a:latin typeface="+mj-lt"/>
              </a:rPr>
              <a:t>: </a:t>
            </a:r>
            <a:r>
              <a:rPr lang="en-US" sz="1800" b="0" i="0" u="none" strike="noStrike" baseline="0" dirty="0">
                <a:latin typeface="+mj-lt"/>
              </a:rPr>
              <a:t>It may be impossible to carry out development activities that are based upon a specific documentation format.</a:t>
            </a:r>
          </a:p>
          <a:p>
            <a:pPr marL="285750" indent="-285750" algn="just">
              <a:buFont typeface="Arial" panose="020B0604020202020204" pitchFamily="34" charset="0"/>
              <a:buChar char="•"/>
            </a:pPr>
            <a:endParaRPr lang="en-US" dirty="0">
              <a:solidFill>
                <a:srgbClr val="FF0000"/>
              </a:solidFill>
              <a:latin typeface="+mj-lt"/>
            </a:endParaRPr>
          </a:p>
          <a:p>
            <a:pPr marL="285750" indent="-285750" algn="just">
              <a:buFont typeface="Arial" panose="020B0604020202020204" pitchFamily="34" charset="0"/>
              <a:buChar char="•"/>
            </a:pPr>
            <a:r>
              <a:rPr lang="en-US" sz="1800" b="0" i="1" u="none" strike="noStrike" baseline="0" dirty="0">
                <a:solidFill>
                  <a:srgbClr val="FF0000"/>
                </a:solidFill>
                <a:latin typeface="+mj-lt"/>
              </a:rPr>
              <a:t>Misunderstandings: </a:t>
            </a:r>
            <a:r>
              <a:rPr lang="en-US" sz="1800" b="0" i="0" u="none" strike="noStrike" baseline="0" dirty="0">
                <a:solidFill>
                  <a:srgbClr val="000000"/>
                </a:solidFill>
                <a:latin typeface="+mj-lt"/>
              </a:rPr>
              <a:t>Requirements may not be understandable or may be misunderstood by the people that need to comprehend them. As a result, the requirement may be unusable.</a:t>
            </a:r>
          </a:p>
          <a:p>
            <a:pPr marL="285750" indent="-285750" algn="just">
              <a:buFont typeface="Arial" panose="020B0604020202020204" pitchFamily="34" charset="0"/>
              <a:buChar char="•"/>
            </a:pPr>
            <a:endParaRPr lang="en-US" i="1" dirty="0">
              <a:solidFill>
                <a:srgbClr val="000000"/>
              </a:solidFill>
              <a:latin typeface="+mj-lt"/>
            </a:endParaRPr>
          </a:p>
          <a:p>
            <a:pPr marL="285750" indent="-285750" algn="just">
              <a:buFont typeface="Arial" panose="020B0604020202020204" pitchFamily="34" charset="0"/>
              <a:buChar char="•"/>
            </a:pPr>
            <a:r>
              <a:rPr lang="en-US" sz="1800" b="0" i="1" u="none" strike="noStrike" baseline="0" dirty="0">
                <a:solidFill>
                  <a:srgbClr val="FF0000"/>
                </a:solidFill>
                <a:latin typeface="+mj-lt"/>
              </a:rPr>
              <a:t>Incompleteness:</a:t>
            </a:r>
            <a:r>
              <a:rPr lang="en-US" sz="1800" b="0" i="1" u="none" strike="noStrike" baseline="0" dirty="0">
                <a:solidFill>
                  <a:srgbClr val="000000"/>
                </a:solidFill>
                <a:latin typeface="+mj-lt"/>
              </a:rPr>
              <a:t> </a:t>
            </a:r>
            <a:r>
              <a:rPr lang="en-US" sz="1800" b="0" i="0" u="none" strike="noStrike" baseline="0" dirty="0">
                <a:solidFill>
                  <a:srgbClr val="000000"/>
                </a:solidFill>
                <a:latin typeface="+mj-lt"/>
              </a:rPr>
              <a:t>Relevant information is not documented in the requirements.</a:t>
            </a:r>
          </a:p>
          <a:p>
            <a:pPr marL="285750" indent="-285750" algn="just">
              <a:buFont typeface="Arial" panose="020B0604020202020204" pitchFamily="34" charset="0"/>
              <a:buChar char="•"/>
            </a:pPr>
            <a:endParaRPr lang="en-US" dirty="0">
              <a:solidFill>
                <a:srgbClr val="000000"/>
              </a:solidFill>
              <a:latin typeface="+mj-lt"/>
            </a:endParaRPr>
          </a:p>
          <a:p>
            <a:pPr marL="285750" indent="-285750" algn="just">
              <a:buFont typeface="Arial" panose="020B0604020202020204" pitchFamily="34" charset="0"/>
              <a:buChar char="•"/>
            </a:pPr>
            <a:r>
              <a:rPr lang="en-US" sz="1800" b="0" i="1" u="none" strike="noStrike" baseline="0" dirty="0">
                <a:solidFill>
                  <a:srgbClr val="FF0000"/>
                </a:solidFill>
                <a:latin typeface="+mj-lt"/>
              </a:rPr>
              <a:t>Overlooking requirements:</a:t>
            </a:r>
            <a:r>
              <a:rPr lang="en-US" sz="1800" b="0" i="1" u="none" strike="noStrike" baseline="0" dirty="0">
                <a:solidFill>
                  <a:srgbClr val="000000"/>
                </a:solidFill>
                <a:latin typeface="+mj-lt"/>
              </a:rPr>
              <a:t> </a:t>
            </a:r>
            <a:r>
              <a:rPr lang="en-US" sz="1800" b="0" i="0" u="none" strike="noStrike" baseline="0" dirty="0">
                <a:solidFill>
                  <a:srgbClr val="000000"/>
                </a:solidFill>
                <a:latin typeface="+mj-lt"/>
              </a:rPr>
              <a:t>If requirements are not documented at the position that they are supposed to in the requirements document, these requirements may be overlooked in subsequent activities.</a:t>
            </a:r>
            <a:endParaRPr lang="en-US" sz="3200" b="1" i="1" dirty="0">
              <a:solidFill>
                <a:srgbClr val="FF0000"/>
              </a:solidFill>
              <a:latin typeface="+mj-lt"/>
            </a:endParaRPr>
          </a:p>
        </p:txBody>
      </p:sp>
    </p:spTree>
    <p:extLst>
      <p:ext uri="{BB962C8B-B14F-4D97-AF65-F5344CB8AC3E}">
        <p14:creationId xmlns:p14="http://schemas.microsoft.com/office/powerpoint/2010/main" val="2158690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cs typeface="Times New Roman" panose="02020603050405020304" pitchFamily="18" charset="0"/>
              </a:rPr>
              <a:t>Quality Aspect “Documentation”</a:t>
            </a:r>
            <a:endParaRPr lang="en-US" sz="239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4708981"/>
          </a:xfrm>
          <a:prstGeom prst="rect">
            <a:avLst/>
          </a:prstGeom>
          <a:noFill/>
        </p:spPr>
        <p:txBody>
          <a:bodyPr wrap="square">
            <a:spAutoFit/>
          </a:bodyPr>
          <a:lstStyle/>
          <a:p>
            <a:pPr algn="just"/>
            <a:r>
              <a:rPr lang="en-US" sz="2000" b="0" i="1" u="none" strike="noStrike" baseline="0" dirty="0">
                <a:solidFill>
                  <a:srgbClr val="FF0000"/>
                </a:solidFill>
                <a:latin typeface="+mj-lt"/>
              </a:rPr>
              <a:t>Test criteria of the quality aspect “documentation”</a:t>
            </a:r>
          </a:p>
          <a:p>
            <a:pPr marL="342900" indent="-342900" algn="just">
              <a:buFont typeface="Arial" panose="020B0604020202020204" pitchFamily="34" charset="0"/>
              <a:buChar char="•"/>
            </a:pPr>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Requirements validation with regard to the quality aspect “documentation” is successful when requirements validation has been applied to the following error types and no significant shortcomings have been detected:</a:t>
            </a:r>
          </a:p>
          <a:p>
            <a:pPr marL="342900" indent="-342900" algn="just">
              <a:buFont typeface="Arial" panose="020B0604020202020204" pitchFamily="34" charset="0"/>
              <a:buChar char="•"/>
            </a:pPr>
            <a:endParaRPr lang="en-US" sz="2000" dirty="0">
              <a:solidFill>
                <a:srgbClr val="FF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Conformity to documentation format: </a:t>
            </a:r>
            <a:r>
              <a:rPr lang="en-US" sz="2000" b="0" i="0" u="none" strike="noStrike" baseline="0" dirty="0">
                <a:solidFill>
                  <a:srgbClr val="000000"/>
                </a:solidFill>
                <a:latin typeface="+mj-lt"/>
              </a:rPr>
              <a:t>Are the requirements documented in the predetermined documentation format? For instance, has a specific requirements template or a specific modeling language been used to document the requirements?</a:t>
            </a:r>
          </a:p>
          <a:p>
            <a:pPr marL="342900" indent="-342900" algn="just">
              <a:buFont typeface="Arial" panose="020B0604020202020204" pitchFamily="34" charset="0"/>
              <a:buChar char="•"/>
            </a:pPr>
            <a:endParaRPr lang="en-US" sz="2000" b="0" i="1" u="none" strike="noStrike" baseline="0" dirty="0">
              <a:solidFill>
                <a:srgbClr val="00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Conformity to documentation structures: </a:t>
            </a:r>
            <a:r>
              <a:rPr lang="en-US" sz="2000" b="0" i="0" u="none" strike="noStrike" baseline="0" dirty="0">
                <a:solidFill>
                  <a:srgbClr val="000000"/>
                </a:solidFill>
                <a:latin typeface="+mj-lt"/>
              </a:rPr>
              <a:t>Has the structure of the requirements document been maintained? For instance, have all requirements been documented at the proper position in the document?</a:t>
            </a:r>
          </a:p>
        </p:txBody>
      </p:sp>
    </p:spTree>
    <p:extLst>
      <p:ext uri="{BB962C8B-B14F-4D97-AF65-F5344CB8AC3E}">
        <p14:creationId xmlns:p14="http://schemas.microsoft.com/office/powerpoint/2010/main" val="4241860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cs typeface="Times New Roman" panose="02020603050405020304" pitchFamily="18" charset="0"/>
              </a:rPr>
              <a:t>Quality Aspect “Documentation”</a:t>
            </a:r>
            <a:endParaRPr lang="en-US" sz="239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4093428"/>
          </a:xfrm>
          <a:prstGeom prst="rect">
            <a:avLst/>
          </a:prstGeom>
          <a:noFill/>
        </p:spPr>
        <p:txBody>
          <a:bodyPr wrap="square">
            <a:spAutoFit/>
          </a:bodyPr>
          <a:lstStyle/>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Understandability: </a:t>
            </a:r>
            <a:r>
              <a:rPr lang="en-US" sz="2000" b="0" i="0" u="none" strike="noStrike" baseline="0" dirty="0">
                <a:solidFill>
                  <a:srgbClr val="000000"/>
                </a:solidFill>
                <a:latin typeface="+mj-lt"/>
              </a:rPr>
              <a:t>Can all documented requirements be understood in the context given? For instance, have all terms used been defined in a glossary ?</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Unambiguity: </a:t>
            </a:r>
            <a:r>
              <a:rPr lang="en-US" sz="2000" b="0" i="0" u="none" strike="noStrike" baseline="0" dirty="0">
                <a:solidFill>
                  <a:srgbClr val="000000"/>
                </a:solidFill>
                <a:latin typeface="+mj-lt"/>
              </a:rPr>
              <a:t>Does the documentation of the requirements allow for only one interpretation or are multiple different interpretations possible? For instance, does a text-based requirement not possess any kind of ambiguity?</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Conformity to documentation rules: </a:t>
            </a:r>
            <a:r>
              <a:rPr lang="en-US" sz="2000" b="0" i="0" u="none" strike="noStrike" baseline="0" dirty="0">
                <a:solidFill>
                  <a:srgbClr val="000000"/>
                </a:solidFill>
                <a:latin typeface="+mj-lt"/>
              </a:rPr>
              <a:t>Have the predetermined documentation rules and documentation guidelines been met? For instance, has the syntax of the modeling language been used properly?</a:t>
            </a:r>
            <a:endParaRPr lang="en-US" sz="3600" b="1" i="1" dirty="0">
              <a:solidFill>
                <a:srgbClr val="FF0000"/>
              </a:solidFill>
              <a:latin typeface="+mj-lt"/>
            </a:endParaRPr>
          </a:p>
        </p:txBody>
      </p:sp>
    </p:spTree>
    <p:extLst>
      <p:ext uri="{BB962C8B-B14F-4D97-AF65-F5344CB8AC3E}">
        <p14:creationId xmlns:p14="http://schemas.microsoft.com/office/powerpoint/2010/main" val="2365391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cs typeface="Times New Roman" panose="02020603050405020304" pitchFamily="18" charset="0"/>
              </a:rPr>
              <a:t>Quality Aspect “Documentation”</a:t>
            </a:r>
            <a:endParaRPr lang="en-US" sz="239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4401205"/>
          </a:xfrm>
          <a:prstGeom prst="rect">
            <a:avLst/>
          </a:prstGeom>
          <a:noFill/>
        </p:spPr>
        <p:txBody>
          <a:bodyPr wrap="square">
            <a:spAutoFit/>
          </a:bodyPr>
          <a:lstStyle/>
          <a:p>
            <a:pPr algn="just"/>
            <a:r>
              <a:rPr lang="en-US" sz="2000" b="1" i="0" u="none" strike="noStrike" baseline="0" dirty="0">
                <a:solidFill>
                  <a:srgbClr val="FF0000"/>
                </a:solidFill>
                <a:latin typeface="+mj-lt"/>
              </a:rPr>
              <a:t>Quality Aspect “Agreement”</a:t>
            </a:r>
          </a:p>
          <a:p>
            <a:pPr algn="just"/>
            <a:endParaRPr lang="en-US" sz="2000" b="1" dirty="0">
              <a:solidFill>
                <a:srgbClr val="FF0000"/>
              </a:solidFill>
              <a:latin typeface="+mj-lt"/>
            </a:endParaRPr>
          </a:p>
          <a:p>
            <a:pPr algn="just"/>
            <a:r>
              <a:rPr lang="en-US" sz="2000" b="0" i="1" u="none" strike="noStrike" baseline="0" dirty="0">
                <a:latin typeface="+mj-lt"/>
              </a:rPr>
              <a:t>Last opportunity for changes.</a:t>
            </a:r>
            <a:r>
              <a:rPr lang="en-US" sz="2000" b="1" i="1" u="none" strike="noStrike" baseline="0" dirty="0">
                <a:solidFill>
                  <a:srgbClr val="FF0000"/>
                </a:solidFill>
                <a:latin typeface="+mj-lt"/>
              </a:rPr>
              <a:t> </a:t>
            </a:r>
            <a:r>
              <a:rPr lang="en-US" sz="2000" b="0" i="0" u="none" strike="noStrike" baseline="0" dirty="0">
                <a:latin typeface="+mj-lt"/>
              </a:rPr>
              <a:t>Requirements validation with regard to the quality aspect “agreement” is successful when requirements validation has been applied to the following error types and no significant shortcomings have been detected. </a:t>
            </a:r>
            <a:r>
              <a:rPr lang="en-US" sz="2000" b="0" i="1" u="none" strike="noStrike" baseline="0" dirty="0">
                <a:latin typeface="+mj-lt"/>
              </a:rPr>
              <a:t>Three test criteria of the quality aspect “agreement”</a:t>
            </a:r>
          </a:p>
          <a:p>
            <a:pPr algn="just"/>
            <a:endParaRPr lang="en-US" sz="2000" b="0" i="1" u="none" strike="noStrike" baseline="0" dirty="0">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Agreed: </a:t>
            </a:r>
            <a:r>
              <a:rPr lang="en-US" sz="2000" b="0" i="0" u="none" strike="noStrike" baseline="0" dirty="0">
                <a:solidFill>
                  <a:srgbClr val="000000"/>
                </a:solidFill>
                <a:latin typeface="+mj-lt"/>
              </a:rPr>
              <a:t>Is every requirement agreed upon with all relevant stakeholders?</a:t>
            </a:r>
          </a:p>
          <a:p>
            <a:pPr marL="342900" indent="-342900" algn="just">
              <a:buFont typeface="Arial" panose="020B0604020202020204" pitchFamily="34" charset="0"/>
              <a:buChar char="•"/>
            </a:pPr>
            <a:endParaRPr lang="en-US" sz="2000" b="0" i="1" u="none" strike="noStrike" baseline="0" dirty="0">
              <a:solidFill>
                <a:srgbClr val="00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Agreed after changes: </a:t>
            </a:r>
            <a:r>
              <a:rPr lang="en-US" sz="2000" b="0" i="0" u="none" strike="noStrike" baseline="0" dirty="0">
                <a:solidFill>
                  <a:srgbClr val="000000"/>
                </a:solidFill>
                <a:latin typeface="+mj-lt"/>
              </a:rPr>
              <a:t>Is every requirement agreed upon with all relevant stakeholders after it has been changed?</a:t>
            </a:r>
          </a:p>
          <a:p>
            <a:pPr marL="342900" indent="-342900" algn="just">
              <a:buFont typeface="Arial" panose="020B0604020202020204" pitchFamily="34" charset="0"/>
              <a:buChar char="•"/>
            </a:pPr>
            <a:endParaRPr lang="en-US" sz="2000" b="0" i="1" u="none" strike="noStrike" baseline="0" dirty="0">
              <a:solidFill>
                <a:srgbClr val="00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Conflicts resolved: </a:t>
            </a:r>
            <a:r>
              <a:rPr lang="en-US" sz="2000" b="0" i="0" u="none" strike="noStrike" baseline="0" dirty="0">
                <a:solidFill>
                  <a:srgbClr val="000000"/>
                </a:solidFill>
                <a:latin typeface="+mj-lt"/>
              </a:rPr>
              <a:t>Have all known conflicts with regard to the requirements been resolved?</a:t>
            </a:r>
            <a:endParaRPr lang="en-US" sz="4000" b="1" i="1" dirty="0">
              <a:solidFill>
                <a:srgbClr val="FF0000"/>
              </a:solidFill>
              <a:latin typeface="+mj-lt"/>
            </a:endParaRPr>
          </a:p>
        </p:txBody>
      </p:sp>
    </p:spTree>
    <p:extLst>
      <p:ext uri="{BB962C8B-B14F-4D97-AF65-F5344CB8AC3E}">
        <p14:creationId xmlns:p14="http://schemas.microsoft.com/office/powerpoint/2010/main" val="3069486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Principles of Requirements Validation</a:t>
            </a:r>
            <a:endParaRPr lang="en-US" sz="59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2554545"/>
          </a:xfrm>
          <a:prstGeom prst="rect">
            <a:avLst/>
          </a:prstGeom>
          <a:noFill/>
        </p:spPr>
        <p:txBody>
          <a:bodyPr wrap="square">
            <a:spAutoFit/>
          </a:bodyPr>
          <a:lstStyle/>
          <a:p>
            <a:pPr algn="just"/>
            <a:r>
              <a:rPr lang="en-US" sz="2000" b="0" i="0" u="none" strike="noStrike" baseline="0" dirty="0">
                <a:solidFill>
                  <a:srgbClr val="000000"/>
                </a:solidFill>
                <a:latin typeface="+mj-lt"/>
              </a:rPr>
              <a:t>Considering the following six principles of requirements validation increases the quality of the validation results:</a:t>
            </a:r>
            <a:endParaRPr lang="en-US" sz="2000" dirty="0">
              <a:solidFill>
                <a:srgbClr val="000000"/>
              </a:solidFill>
              <a:latin typeface="+mj-lt"/>
            </a:endParaRPr>
          </a:p>
          <a:p>
            <a:pPr marL="342900" indent="-342900" algn="just">
              <a:buFont typeface="Arial" panose="020B0604020202020204" pitchFamily="34" charset="0"/>
              <a:buChar char="•"/>
            </a:pPr>
            <a:r>
              <a:rPr lang="en-US" sz="2000" b="0" i="1" u="none" strike="noStrike" baseline="0" dirty="0">
                <a:solidFill>
                  <a:srgbClr val="000000"/>
                </a:solidFill>
                <a:latin typeface="+mj-lt"/>
              </a:rPr>
              <a:t>Principle 1: </a:t>
            </a:r>
            <a:r>
              <a:rPr lang="en-US" sz="2000" b="0" i="0" u="none" strike="noStrike" baseline="0" dirty="0">
                <a:solidFill>
                  <a:srgbClr val="000000"/>
                </a:solidFill>
                <a:latin typeface="+mj-lt"/>
              </a:rPr>
              <a:t>Involvement of the correct stakeholders</a:t>
            </a:r>
          </a:p>
          <a:p>
            <a:pPr marL="342900" indent="-342900" algn="just">
              <a:buFont typeface="Arial" panose="020B0604020202020204" pitchFamily="34" charset="0"/>
              <a:buChar char="•"/>
            </a:pPr>
            <a:r>
              <a:rPr lang="en-US" sz="2000" b="0" i="1" u="none" strike="noStrike" baseline="0" dirty="0">
                <a:solidFill>
                  <a:srgbClr val="000000"/>
                </a:solidFill>
                <a:latin typeface="+mj-lt"/>
              </a:rPr>
              <a:t>Principle 2: </a:t>
            </a:r>
            <a:r>
              <a:rPr lang="en-US" sz="2000" b="0" i="0" u="none" strike="noStrike" baseline="0" dirty="0">
                <a:solidFill>
                  <a:srgbClr val="000000"/>
                </a:solidFill>
                <a:latin typeface="+mj-lt"/>
              </a:rPr>
              <a:t>Separating the identification and the correction of errors</a:t>
            </a:r>
          </a:p>
          <a:p>
            <a:pPr marL="342900" indent="-342900" algn="just">
              <a:buFont typeface="Arial" panose="020B0604020202020204" pitchFamily="34" charset="0"/>
              <a:buChar char="•"/>
            </a:pPr>
            <a:r>
              <a:rPr lang="en-US" sz="2000" b="0" i="1" u="none" strike="noStrike" baseline="0" dirty="0">
                <a:solidFill>
                  <a:srgbClr val="000000"/>
                </a:solidFill>
                <a:latin typeface="+mj-lt"/>
              </a:rPr>
              <a:t>Principle 3: </a:t>
            </a:r>
            <a:r>
              <a:rPr lang="en-US" sz="2000" b="0" i="0" u="none" strike="noStrike" baseline="0" dirty="0">
                <a:solidFill>
                  <a:srgbClr val="000000"/>
                </a:solidFill>
                <a:latin typeface="+mj-lt"/>
              </a:rPr>
              <a:t>Validation from different views</a:t>
            </a:r>
          </a:p>
          <a:p>
            <a:pPr marL="342900" indent="-342900" algn="just">
              <a:buFont typeface="Arial" panose="020B0604020202020204" pitchFamily="34" charset="0"/>
              <a:buChar char="•"/>
            </a:pPr>
            <a:r>
              <a:rPr lang="en-US" sz="2000" b="0" i="1" u="none" strike="noStrike" baseline="0" dirty="0">
                <a:solidFill>
                  <a:srgbClr val="000000"/>
                </a:solidFill>
                <a:latin typeface="+mj-lt"/>
              </a:rPr>
              <a:t>Principle 4: </a:t>
            </a:r>
            <a:r>
              <a:rPr lang="en-US" sz="2000" b="0" i="0" u="none" strike="noStrike" baseline="0" dirty="0">
                <a:solidFill>
                  <a:srgbClr val="000000"/>
                </a:solidFill>
                <a:latin typeface="+mj-lt"/>
              </a:rPr>
              <a:t>Adequate change of documentation type</a:t>
            </a:r>
          </a:p>
          <a:p>
            <a:pPr marL="342900" indent="-342900" algn="just">
              <a:buFont typeface="Arial" panose="020B0604020202020204" pitchFamily="34" charset="0"/>
              <a:buChar char="•"/>
            </a:pPr>
            <a:r>
              <a:rPr lang="en-US" sz="2000" b="0" i="1" u="none" strike="noStrike" baseline="0" dirty="0">
                <a:solidFill>
                  <a:srgbClr val="000000"/>
                </a:solidFill>
                <a:latin typeface="+mj-lt"/>
              </a:rPr>
              <a:t>Principle 5: </a:t>
            </a:r>
            <a:r>
              <a:rPr lang="en-US" sz="2000" b="0" i="0" u="none" strike="noStrike" baseline="0" dirty="0">
                <a:solidFill>
                  <a:srgbClr val="000000"/>
                </a:solidFill>
                <a:latin typeface="+mj-lt"/>
              </a:rPr>
              <a:t>Construction of development artifacts</a:t>
            </a:r>
          </a:p>
          <a:p>
            <a:pPr marL="342900" indent="-342900" algn="just">
              <a:buFont typeface="Arial" panose="020B0604020202020204" pitchFamily="34" charset="0"/>
              <a:buChar char="•"/>
            </a:pPr>
            <a:r>
              <a:rPr lang="en-US" sz="2000" b="0" i="1" u="none" strike="noStrike" baseline="0" dirty="0">
                <a:solidFill>
                  <a:srgbClr val="000000"/>
                </a:solidFill>
                <a:latin typeface="+mj-lt"/>
              </a:rPr>
              <a:t>Principle 6: </a:t>
            </a:r>
            <a:r>
              <a:rPr lang="en-US" sz="2000" b="0" i="0" u="none" strike="noStrike" baseline="0" dirty="0">
                <a:solidFill>
                  <a:srgbClr val="000000"/>
                </a:solidFill>
                <a:latin typeface="+mj-lt"/>
              </a:rPr>
              <a:t>Repeated validation</a:t>
            </a:r>
            <a:endParaRPr lang="en-US" sz="4400" b="1" i="1" dirty="0">
              <a:solidFill>
                <a:srgbClr val="FF0000"/>
              </a:solidFill>
              <a:latin typeface="+mj-lt"/>
            </a:endParaRPr>
          </a:p>
        </p:txBody>
      </p:sp>
    </p:spTree>
    <p:extLst>
      <p:ext uri="{BB962C8B-B14F-4D97-AF65-F5344CB8AC3E}">
        <p14:creationId xmlns:p14="http://schemas.microsoft.com/office/powerpoint/2010/main" val="3370339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Principles of Requirements Validation</a:t>
            </a:r>
            <a:endParaRPr lang="en-US" sz="59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5016758"/>
          </a:xfrm>
          <a:prstGeom prst="rect">
            <a:avLst/>
          </a:prstGeom>
          <a:noFill/>
        </p:spPr>
        <p:txBody>
          <a:bodyPr wrap="square">
            <a:spAutoFit/>
          </a:bodyPr>
          <a:lstStyle/>
          <a:p>
            <a:pPr marL="285750" indent="-285750" algn="just">
              <a:buFont typeface="Wingdings" panose="05000000000000000000" pitchFamily="2" charset="2"/>
              <a:buChar char="Ø"/>
            </a:pPr>
            <a:r>
              <a:rPr lang="en-US" sz="2000" b="1" i="0" u="none" strike="noStrike" baseline="0" dirty="0">
                <a:solidFill>
                  <a:srgbClr val="FF0000"/>
                </a:solidFill>
                <a:latin typeface="+mj-lt"/>
              </a:rPr>
              <a:t>Principle 1: Involvement of the Correct Stakeholders</a:t>
            </a:r>
            <a:endParaRPr lang="en-US" sz="2000" b="1" dirty="0">
              <a:solidFill>
                <a:srgbClr val="FF0000"/>
              </a:solidFill>
              <a:latin typeface="+mj-lt"/>
            </a:endParaRPr>
          </a:p>
          <a:p>
            <a:pPr marL="285750" indent="-285750" algn="l">
              <a:buFont typeface="Arial" panose="020B0604020202020204" pitchFamily="34" charset="0"/>
              <a:buChar char="•"/>
            </a:pPr>
            <a:r>
              <a:rPr lang="en-US" sz="2000" b="0" i="0" u="none" strike="noStrike" baseline="0" dirty="0">
                <a:latin typeface="+mj-lt"/>
              </a:rPr>
              <a:t>The choice of stakeholders for requirements validation depends on the goals of the validation as well as the requirements that are to be audited. When assembling the auditing team, at least the following two aspects ought to be considered.</a:t>
            </a:r>
          </a:p>
          <a:p>
            <a:pPr algn="l"/>
            <a:endParaRPr lang="en-US" sz="2000" b="0" i="1" u="none" strike="noStrike" baseline="0" dirty="0">
              <a:latin typeface="+mj-lt"/>
            </a:endParaRPr>
          </a:p>
          <a:p>
            <a:pPr algn="l"/>
            <a:r>
              <a:rPr lang="en-US" sz="2000" strike="noStrike" baseline="0" dirty="0">
                <a:solidFill>
                  <a:srgbClr val="FF0000"/>
                </a:solidFill>
                <a:latin typeface="+mj-lt"/>
              </a:rPr>
              <a:t>Independence of the auditor</a:t>
            </a:r>
            <a:endParaRPr lang="en-US" sz="2000" b="0" i="0" u="none" strike="noStrike" baseline="0" dirty="0">
              <a:latin typeface="+mj-lt"/>
            </a:endParaRPr>
          </a:p>
          <a:p>
            <a:pPr marL="285750" indent="-285750" algn="just">
              <a:buFont typeface="Arial" panose="020B0604020202020204" pitchFamily="34" charset="0"/>
              <a:buChar char="•"/>
            </a:pPr>
            <a:r>
              <a:rPr lang="en-US" sz="2000" b="0" i="0" u="none" strike="noStrike" baseline="0" dirty="0">
                <a:latin typeface="+mj-lt"/>
              </a:rPr>
              <a:t>Generally, it should be avoided that the author of a requirement is also the person to validate it. The author will make use of his or her prior knowledge when reading or reviewing the requirement. </a:t>
            </a:r>
          </a:p>
          <a:p>
            <a:pPr marL="285750" indent="-285750" algn="just">
              <a:buFont typeface="Arial" panose="020B0604020202020204" pitchFamily="34" charset="0"/>
              <a:buChar char="•"/>
            </a:pPr>
            <a:endParaRPr lang="en-US" sz="2000" dirty="0">
              <a:latin typeface="+mj-lt"/>
            </a:endParaRPr>
          </a:p>
          <a:p>
            <a:pPr marL="285750" indent="-285750" algn="just">
              <a:buFont typeface="Arial" panose="020B0604020202020204" pitchFamily="34" charset="0"/>
              <a:buChar char="•"/>
            </a:pPr>
            <a:r>
              <a:rPr lang="en-US" sz="2000" b="0" i="0" u="none" strike="noStrike" baseline="0" dirty="0">
                <a:latin typeface="+mj-lt"/>
              </a:rPr>
              <a:t>This prior knowledge can negatively influence the identification of errors because potential erroneous passages of the requirements documentation or the requirements are implicitly and subconsciously amended by the author’s own knowledge and can thus easily be overlooked.</a:t>
            </a:r>
            <a:endParaRPr lang="en-US" sz="4800" b="1" i="1" dirty="0">
              <a:solidFill>
                <a:srgbClr val="FF0000"/>
              </a:solidFill>
              <a:latin typeface="+mj-lt"/>
            </a:endParaRPr>
          </a:p>
        </p:txBody>
      </p:sp>
    </p:spTree>
    <p:extLst>
      <p:ext uri="{BB962C8B-B14F-4D97-AF65-F5344CB8AC3E}">
        <p14:creationId xmlns:p14="http://schemas.microsoft.com/office/powerpoint/2010/main" val="2216536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Principles of Requirements Validation</a:t>
            </a:r>
            <a:endParaRPr lang="en-US" sz="59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5016758"/>
          </a:xfrm>
          <a:prstGeom prst="rect">
            <a:avLst/>
          </a:prstGeom>
          <a:noFill/>
        </p:spPr>
        <p:txBody>
          <a:bodyPr wrap="square">
            <a:spAutoFit/>
          </a:bodyPr>
          <a:lstStyle/>
          <a:p>
            <a:pPr algn="just"/>
            <a:r>
              <a:rPr lang="en-US" sz="2000" b="0" i="1" u="none" strike="noStrike" baseline="0" dirty="0">
                <a:solidFill>
                  <a:srgbClr val="FF0000"/>
                </a:solidFill>
                <a:latin typeface="+mj-lt"/>
              </a:rPr>
              <a:t>Internal vs. external auditors</a:t>
            </a:r>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Suitable auditors can be identified within or outside of the developing </a:t>
            </a:r>
            <a:r>
              <a:rPr lang="en-US" sz="2000" b="0" i="1" u="none" strike="noStrike" baseline="0" dirty="0">
                <a:latin typeface="+mj-lt"/>
              </a:rPr>
              <a:t>Internal vs. external auditors </a:t>
            </a:r>
            <a:r>
              <a:rPr lang="en-US" sz="2000" b="0" i="0" u="none" strike="noStrike" baseline="0" dirty="0">
                <a:latin typeface="+mj-lt"/>
              </a:rPr>
              <a:t>organization. Internal audits are performed by stakeholders that are members of the developing organization and can be used to validate intermediate results or preliminary requirements.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An internal validation is easy to coordinate and organize because the stakeholders are available from within the organization.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An external audit requires a higher degree of effort because it identifies auditors and (potentially) hires them for payment.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In addition, external auditors have to become familiar with the context of the system to be developed. Due to the high effort, an external audit should be performed only on requirements that exhibit a high level of quality.</a:t>
            </a:r>
            <a:endParaRPr lang="en-US" sz="2000" b="0" i="1" u="none" strike="noStrike" baseline="0" dirty="0">
              <a:solidFill>
                <a:srgbClr val="FF0000"/>
              </a:solidFill>
              <a:latin typeface="+mj-lt"/>
            </a:endParaRPr>
          </a:p>
        </p:txBody>
      </p:sp>
    </p:spTree>
    <p:extLst>
      <p:ext uri="{BB962C8B-B14F-4D97-AF65-F5344CB8AC3E}">
        <p14:creationId xmlns:p14="http://schemas.microsoft.com/office/powerpoint/2010/main" val="2426109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Principles of Requirements Validation</a:t>
            </a:r>
            <a:endParaRPr lang="en-US" sz="59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3785652"/>
          </a:xfrm>
          <a:prstGeom prst="rect">
            <a:avLst/>
          </a:prstGeom>
          <a:noFill/>
        </p:spPr>
        <p:txBody>
          <a:bodyPr wrap="square">
            <a:spAutoFit/>
          </a:bodyPr>
          <a:lstStyle/>
          <a:p>
            <a:pPr marL="285750" indent="-285750" algn="just">
              <a:buFont typeface="Wingdings" panose="05000000000000000000" pitchFamily="2" charset="2"/>
              <a:buChar char="Ø"/>
            </a:pPr>
            <a:r>
              <a:rPr lang="en-US" sz="2000" b="1" i="0" u="none" strike="noStrike" baseline="0" dirty="0">
                <a:solidFill>
                  <a:srgbClr val="FF0000"/>
                </a:solidFill>
                <a:latin typeface="+mj-lt"/>
              </a:rPr>
              <a:t>Principle 2: Separating the Identification and the Correction of Errors</a:t>
            </a:r>
          </a:p>
          <a:p>
            <a:pPr algn="just"/>
            <a:endParaRPr lang="en-US" sz="2000" b="1" dirty="0">
              <a:solidFill>
                <a:srgbClr val="FF0000"/>
              </a:solidFill>
              <a:latin typeface="+mj-lt"/>
            </a:endParaRPr>
          </a:p>
          <a:p>
            <a:pPr algn="just"/>
            <a:r>
              <a:rPr lang="en-US" sz="2000" b="0" i="1" u="none" strike="noStrike" baseline="0" dirty="0">
                <a:solidFill>
                  <a:srgbClr val="FF0000"/>
                </a:solidFill>
                <a:latin typeface="+mj-lt"/>
              </a:rPr>
              <a:t>Basic principle </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Separation between identifying errors and actually fixing them has proven </a:t>
            </a:r>
            <a:r>
              <a:rPr lang="en-US" sz="2000" b="0" i="1" u="none" strike="noStrike" baseline="0" dirty="0">
                <a:latin typeface="+mj-lt"/>
              </a:rPr>
              <a:t>Basic principle </a:t>
            </a:r>
            <a:r>
              <a:rPr lang="en-US" sz="2000" b="0" i="0" u="none" strike="noStrike" baseline="0" dirty="0">
                <a:latin typeface="+mj-lt"/>
              </a:rPr>
              <a:t>itself in the domain of software quality assurance. The same principle can be applied to requirements validation.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During validation, the flaws identified are documented immediately. After that, each flaw identified is double-checked to determine whether it really is an error.</a:t>
            </a:r>
          </a:p>
          <a:p>
            <a:pPr marL="342900" indent="-342900" algn="just">
              <a:buFont typeface="Arial" panose="020B0604020202020204" pitchFamily="34" charset="0"/>
              <a:buChar char="•"/>
            </a:pPr>
            <a:endParaRPr lang="en-US" sz="2000" dirty="0">
              <a:solidFill>
                <a:srgbClr val="FF0000"/>
              </a:solidFill>
              <a:latin typeface="+mj-lt"/>
            </a:endParaRPr>
          </a:p>
        </p:txBody>
      </p:sp>
    </p:spTree>
    <p:extLst>
      <p:ext uri="{BB962C8B-B14F-4D97-AF65-F5344CB8AC3E}">
        <p14:creationId xmlns:p14="http://schemas.microsoft.com/office/powerpoint/2010/main" val="3960482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Principles of Requirements Validation</a:t>
            </a:r>
            <a:endParaRPr lang="en-US" sz="59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43321" y="1524000"/>
            <a:ext cx="8115300" cy="4708981"/>
          </a:xfrm>
          <a:prstGeom prst="rect">
            <a:avLst/>
          </a:prstGeom>
          <a:noFill/>
        </p:spPr>
        <p:txBody>
          <a:bodyPr wrap="square">
            <a:spAutoFit/>
          </a:bodyPr>
          <a:lstStyle/>
          <a:p>
            <a:pPr marL="342900" indent="-342900" algn="just">
              <a:buFont typeface="Arial" panose="020B0604020202020204" pitchFamily="34" charset="0"/>
              <a:buChar char="•"/>
            </a:pPr>
            <a:endParaRPr lang="en-US" sz="2000" dirty="0">
              <a:solidFill>
                <a:srgbClr val="FF0000"/>
              </a:solidFill>
              <a:latin typeface="+mj-lt"/>
            </a:endParaRPr>
          </a:p>
          <a:p>
            <a:pPr algn="just"/>
            <a:r>
              <a:rPr lang="en-US" sz="2000" b="0" i="1" u="none" strike="noStrike" baseline="0" dirty="0">
                <a:solidFill>
                  <a:srgbClr val="FF0000"/>
                </a:solidFill>
                <a:latin typeface="+mj-lt"/>
              </a:rPr>
              <a:t>Concentrating on error identification </a:t>
            </a:r>
          </a:p>
          <a:p>
            <a:pPr marL="285750" indent="-285750" algn="just">
              <a:buFont typeface="Arial" panose="020B0604020202020204" pitchFamily="34" charset="0"/>
              <a:buChar char="•"/>
            </a:pPr>
            <a:r>
              <a:rPr lang="en-US" sz="2000" b="0" i="1" u="none" strike="noStrike" baseline="0" dirty="0">
                <a:latin typeface="+mj-lt"/>
              </a:rPr>
              <a:t> </a:t>
            </a:r>
            <a:r>
              <a:rPr lang="en-US" sz="2000" b="0" i="0" u="none" strike="noStrike" baseline="0" dirty="0">
                <a:latin typeface="+mj-lt"/>
              </a:rPr>
              <a:t>Separating error identification and error correction allows auditors to concentrate on the identification. Measures to correct the errors are taken only after identification measures have been completed. </a:t>
            </a:r>
          </a:p>
          <a:p>
            <a:pPr marL="285750" indent="-285750" algn="just">
              <a:buFont typeface="Arial" panose="020B0604020202020204" pitchFamily="34" charset="0"/>
              <a:buChar char="•"/>
            </a:pPr>
            <a:endParaRPr lang="en-US" sz="2000" b="0" i="0" u="none" strike="noStrike" baseline="0" dirty="0">
              <a:latin typeface="+mj-lt"/>
            </a:endParaRPr>
          </a:p>
          <a:p>
            <a:pPr marL="285750" indent="-285750" algn="just">
              <a:buFont typeface="Arial" panose="020B0604020202020204" pitchFamily="34" charset="0"/>
              <a:buChar char="•"/>
            </a:pPr>
            <a:r>
              <a:rPr lang="en-US" sz="2000" b="0" i="0" u="none" strike="noStrike" baseline="0" dirty="0">
                <a:latin typeface="+mj-lt"/>
              </a:rPr>
              <a:t>This has the advantages that the resources available for error correction can be used purposefully, that premature error identification does not create additional errors, and that no alleged error is fixed that did not need fixing because further investigation of the error may result in the fact that an alleged error is in fact no error at all. </a:t>
            </a:r>
          </a:p>
          <a:p>
            <a:pPr marL="285750" indent="-285750" algn="just">
              <a:buFont typeface="Arial" panose="020B0604020202020204" pitchFamily="34" charset="0"/>
              <a:buChar char="•"/>
            </a:pPr>
            <a:endParaRPr lang="en-US" sz="2000" dirty="0">
              <a:latin typeface="+mj-lt"/>
            </a:endParaRPr>
          </a:p>
          <a:p>
            <a:pPr marL="285750" indent="-285750" algn="just">
              <a:buFont typeface="Arial" panose="020B0604020202020204" pitchFamily="34" charset="0"/>
              <a:buChar char="•"/>
            </a:pPr>
            <a:r>
              <a:rPr lang="en-US" sz="2000" b="0" i="0" u="none" strike="noStrike" baseline="0" dirty="0">
                <a:latin typeface="+mj-lt"/>
              </a:rPr>
              <a:t>That way, potentially present significant errors are less likely to be overlooked because the auditor is concentrating on fixing a previous error instead of identifying new ones.</a:t>
            </a:r>
            <a:endParaRPr lang="en-US" sz="2000" b="0" i="1" u="none" strike="noStrike" baseline="0" dirty="0">
              <a:solidFill>
                <a:srgbClr val="FF0000"/>
              </a:solidFill>
              <a:latin typeface="+mj-lt"/>
            </a:endParaRPr>
          </a:p>
        </p:txBody>
      </p:sp>
    </p:spTree>
    <p:extLst>
      <p:ext uri="{BB962C8B-B14F-4D97-AF65-F5344CB8AC3E}">
        <p14:creationId xmlns:p14="http://schemas.microsoft.com/office/powerpoint/2010/main" val="272182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29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Principles of Requirements Validation</a:t>
            </a:r>
            <a:endParaRPr lang="en-US" sz="59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43321" y="1524000"/>
            <a:ext cx="8115300" cy="3785652"/>
          </a:xfrm>
          <a:prstGeom prst="rect">
            <a:avLst/>
          </a:prstGeom>
          <a:noFill/>
        </p:spPr>
        <p:txBody>
          <a:bodyPr wrap="square">
            <a:spAutoFit/>
          </a:bodyPr>
          <a:lstStyle/>
          <a:p>
            <a:pPr marL="342900" indent="-342900" algn="just">
              <a:buFont typeface="Arial" panose="020B0604020202020204" pitchFamily="34" charset="0"/>
              <a:buChar char="•"/>
            </a:pPr>
            <a:endParaRPr lang="en-US" sz="2000" dirty="0">
              <a:solidFill>
                <a:srgbClr val="FF0000"/>
              </a:solidFill>
              <a:latin typeface="+mj-lt"/>
            </a:endParaRPr>
          </a:p>
          <a:p>
            <a:pPr marL="285750" indent="-285750" algn="just">
              <a:buFont typeface="Wingdings" panose="05000000000000000000" pitchFamily="2" charset="2"/>
              <a:buChar char="Ø"/>
            </a:pPr>
            <a:r>
              <a:rPr lang="en-US" sz="2000" b="1" i="0" u="none" strike="noStrike" baseline="0" dirty="0">
                <a:solidFill>
                  <a:srgbClr val="FF0000"/>
                </a:solidFill>
                <a:latin typeface="+mj-lt"/>
              </a:rPr>
              <a:t>Principle 3: Validation from Different Views</a:t>
            </a:r>
          </a:p>
          <a:p>
            <a:pPr algn="just"/>
            <a:endParaRPr lang="en-US" sz="2000" dirty="0">
              <a:solidFill>
                <a:srgbClr val="FF0000"/>
              </a:solidFill>
              <a:latin typeface="+mj-lt"/>
            </a:endParaRPr>
          </a:p>
          <a:p>
            <a:pPr algn="just"/>
            <a:r>
              <a:rPr lang="en-US" sz="2000" dirty="0">
                <a:solidFill>
                  <a:srgbClr val="FF0000"/>
                </a:solidFill>
                <a:latin typeface="+mj-lt"/>
              </a:rPr>
              <a:t>P</a:t>
            </a:r>
            <a:r>
              <a:rPr lang="en-US" sz="2000" b="0" i="1" u="none" strike="noStrike" baseline="0" dirty="0">
                <a:solidFill>
                  <a:srgbClr val="FF0000"/>
                </a:solidFill>
                <a:latin typeface="+mj-lt"/>
              </a:rPr>
              <a:t>erspective-based validation</a:t>
            </a:r>
            <a:endParaRPr lang="en-US" sz="2000" i="1" dirty="0">
              <a:solidFill>
                <a:srgbClr val="FF0000"/>
              </a:solidFill>
              <a:latin typeface="+mj-lt"/>
            </a:endParaRPr>
          </a:p>
          <a:p>
            <a:pPr marL="342900" indent="-342900" algn="just">
              <a:buFont typeface="Arial" panose="020B0604020202020204" pitchFamily="34" charset="0"/>
              <a:buChar char="•"/>
            </a:pPr>
            <a:endParaRPr lang="en-US" sz="2000" b="0" i="0" u="none" strike="noStrike" baseline="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Validating requirements from different views is another principle that has proven itself in practice. In this principle, requirements are validated and agreed upon from different perspectives (e.g., by different people). </a:t>
            </a:r>
          </a:p>
          <a:p>
            <a:pPr marL="342900" indent="-342900" algn="just">
              <a:buFont typeface="Arial" panose="020B0604020202020204" pitchFamily="34" charset="0"/>
              <a:buChar char="•"/>
            </a:pPr>
            <a:endParaRPr lang="en-US" sz="2000" dirty="0">
              <a:solidFill>
                <a:srgbClr val="000000"/>
              </a:solidFill>
              <a:latin typeface="+mj-lt"/>
            </a:endParaRPr>
          </a:p>
          <a:p>
            <a:pPr marL="342900" indent="-342900" algn="just">
              <a:buFont typeface="Arial" panose="020B0604020202020204" pitchFamily="34" charset="0"/>
              <a:buChar char="•"/>
            </a:pPr>
            <a:r>
              <a:rPr lang="en-US" sz="2000" b="0" i="0" u="none" strike="noStrike" baseline="0" dirty="0">
                <a:solidFill>
                  <a:srgbClr val="000000"/>
                </a:solidFill>
                <a:latin typeface="+mj-lt"/>
              </a:rPr>
              <a:t>Comparable methods are used in other disciplines as well. For </a:t>
            </a:r>
            <a:r>
              <a:rPr lang="en-US" sz="2000" b="0" i="0" u="none" strike="noStrike" baseline="0" dirty="0">
                <a:latin typeface="+mj-lt"/>
              </a:rPr>
              <a:t>instance, in a legal trial, circumstances are often reported from the perspective of different people so that a sound overall picture can be gained.</a:t>
            </a:r>
            <a:endParaRPr lang="en-US" sz="2000" b="0" i="1" u="none" strike="noStrike" baseline="0" dirty="0">
              <a:solidFill>
                <a:srgbClr val="FF0000"/>
              </a:solidFill>
              <a:latin typeface="+mj-lt"/>
            </a:endParaRPr>
          </a:p>
        </p:txBody>
      </p:sp>
    </p:spTree>
    <p:extLst>
      <p:ext uri="{BB962C8B-B14F-4D97-AF65-F5344CB8AC3E}">
        <p14:creationId xmlns:p14="http://schemas.microsoft.com/office/powerpoint/2010/main" val="1996233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05908"/>
          </a:xfrm>
          <a:prstGeom prst="rect">
            <a:avLst/>
          </a:prstGeom>
        </p:spPr>
        <p:txBody>
          <a:bodyPr vert="horz" wrap="square" lIns="0" tIns="13335" rIns="0" bIns="0" rtlCol="0">
            <a:spAutoFit/>
          </a:bodyPr>
          <a:lstStyle/>
          <a:p>
            <a:pPr marL="12700" algn="just">
              <a:lnSpc>
                <a:spcPct val="100000"/>
              </a:lnSpc>
              <a:spcBef>
                <a:spcPts val="105"/>
              </a:spcBef>
            </a:pP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Fundamentals of Requirements  Validation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740575"/>
            <a:ext cx="8001000" cy="2862322"/>
          </a:xfrm>
          <a:prstGeom prst="rect">
            <a:avLst/>
          </a:prstGeom>
          <a:noFill/>
        </p:spPr>
        <p:txBody>
          <a:bodyPr wrap="square">
            <a:spAutoFit/>
          </a:bodyPr>
          <a:lstStyle/>
          <a:p>
            <a:pPr marL="285750" indent="-285750" algn="just">
              <a:buFont typeface="Arial" panose="020B0604020202020204" pitchFamily="34" charset="0"/>
              <a:buChar char="•"/>
            </a:pPr>
            <a:r>
              <a:rPr lang="en-US" sz="2000" b="0" i="1" u="none" strike="noStrike" baseline="0" dirty="0">
                <a:solidFill>
                  <a:srgbClr val="FF0000"/>
                </a:solidFill>
                <a:latin typeface="+mj-lt"/>
              </a:rPr>
              <a:t>Goal of validation : </a:t>
            </a:r>
            <a:r>
              <a:rPr lang="en-US" sz="2000" b="0" i="0" u="none" strike="noStrike" baseline="0" dirty="0">
                <a:solidFill>
                  <a:srgbClr val="000000"/>
                </a:solidFill>
                <a:latin typeface="+mj-lt"/>
              </a:rPr>
              <a:t>The goal of requirements validation is therefore to discover errors in the documented requirements. Typical examples of errors in requirements are ambiguity, incompleteness, and contradictions.</a:t>
            </a:r>
          </a:p>
          <a:p>
            <a:pPr marL="285750" indent="-285750" algn="just">
              <a:buFont typeface="Arial" panose="020B0604020202020204" pitchFamily="34" charset="0"/>
              <a:buChar char="•"/>
            </a:pPr>
            <a:endParaRPr lang="en-US" sz="2000" dirty="0" smtClean="0">
              <a:solidFill>
                <a:srgbClr val="000000"/>
              </a:solidFill>
              <a:latin typeface="+mj-lt"/>
            </a:endParaRPr>
          </a:p>
          <a:p>
            <a:pPr marL="285750" indent="-285750" algn="just">
              <a:buFont typeface="Arial" panose="020B0604020202020204" pitchFamily="34" charset="0"/>
              <a:buChar char="•"/>
            </a:pPr>
            <a:r>
              <a:rPr lang="en-US" sz="2000" dirty="0"/>
              <a:t>A classic example of an </a:t>
            </a:r>
            <a:r>
              <a:rPr lang="en-US" sz="2000" b="1" dirty="0"/>
              <a:t>ambiguous requirement </a:t>
            </a:r>
            <a:r>
              <a:rPr lang="en-US" sz="2000" dirty="0"/>
              <a:t>is “The system must have a USER-FRIENDLY user interface”. What is “USER-FRIENDLY” for John is not the same for Mary. </a:t>
            </a:r>
            <a:endParaRPr lang="en-US" sz="2000" dirty="0" smtClean="0"/>
          </a:p>
          <a:p>
            <a:pPr marL="285750" indent="-285750" algn="just">
              <a:buFont typeface="Arial" panose="020B0604020202020204" pitchFamily="34" charset="0"/>
              <a:buChar char="•"/>
            </a:pPr>
            <a:endParaRPr lang="en-US" sz="2000" dirty="0">
              <a:solidFill>
                <a:srgbClr val="000000"/>
              </a:solidFill>
              <a:latin typeface="+mj-lt"/>
            </a:endParaRPr>
          </a:p>
        </p:txBody>
      </p:sp>
    </p:spTree>
    <p:extLst>
      <p:ext uri="{BB962C8B-B14F-4D97-AF65-F5344CB8AC3E}">
        <p14:creationId xmlns:p14="http://schemas.microsoft.com/office/powerpoint/2010/main" val="2575992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Principles of Requirements Validation</a:t>
            </a:r>
            <a:endParaRPr lang="en-US" sz="59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43321" y="1524000"/>
            <a:ext cx="8115300" cy="4708981"/>
          </a:xfrm>
          <a:prstGeom prst="rect">
            <a:avLst/>
          </a:prstGeom>
          <a:noFill/>
        </p:spPr>
        <p:txBody>
          <a:bodyPr wrap="square">
            <a:spAutoFit/>
          </a:bodyPr>
          <a:lstStyle/>
          <a:p>
            <a:pPr marL="342900" indent="-342900" algn="just">
              <a:buFont typeface="Arial" panose="020B0604020202020204" pitchFamily="34" charset="0"/>
              <a:buChar char="•"/>
            </a:pPr>
            <a:endParaRPr lang="en-US" sz="2000" dirty="0">
              <a:solidFill>
                <a:srgbClr val="FF0000"/>
              </a:solidFill>
              <a:latin typeface="+mj-lt"/>
            </a:endParaRPr>
          </a:p>
          <a:p>
            <a:pPr marL="285750" indent="-285750" algn="just">
              <a:buFont typeface="Wingdings" panose="05000000000000000000" pitchFamily="2" charset="2"/>
              <a:buChar char="Ø"/>
            </a:pPr>
            <a:r>
              <a:rPr lang="en-US" sz="2000" b="1" i="0" u="none" strike="noStrike" baseline="0" dirty="0">
                <a:solidFill>
                  <a:srgbClr val="FF0000"/>
                </a:solidFill>
                <a:latin typeface="+mj-lt"/>
              </a:rPr>
              <a:t>Principle 4: Adequate Change of Documentation Type</a:t>
            </a:r>
          </a:p>
          <a:p>
            <a:pPr marL="285750" indent="-285750" algn="just">
              <a:buFont typeface="Wingdings" panose="05000000000000000000" pitchFamily="2" charset="2"/>
              <a:buChar char="Ø"/>
            </a:pPr>
            <a:endParaRPr lang="en-US" sz="2000" dirty="0">
              <a:solidFill>
                <a:srgbClr val="FF0000"/>
              </a:solidFill>
              <a:latin typeface="+mj-lt"/>
            </a:endParaRPr>
          </a:p>
          <a:p>
            <a:pPr algn="just"/>
            <a:r>
              <a:rPr lang="en-US" sz="2000" b="0" i="1" u="none" strike="noStrike" baseline="0" dirty="0">
                <a:solidFill>
                  <a:srgbClr val="FF0000"/>
                </a:solidFill>
                <a:latin typeface="+mj-lt"/>
              </a:rPr>
              <a:t>Strengths and weaknesses of documentation types</a:t>
            </a:r>
          </a:p>
          <a:p>
            <a:pPr marL="342900" indent="-342900" algn="just">
              <a:buFont typeface="Arial" panose="020B0604020202020204" pitchFamily="34" charset="0"/>
              <a:buChar char="•"/>
            </a:pPr>
            <a:endParaRPr lang="en-US" sz="2000" b="0" i="0" u="none" strike="noStrike" baseline="0" dirty="0">
              <a:latin typeface="+mj-lt"/>
            </a:endParaRPr>
          </a:p>
          <a:p>
            <a:pPr marL="342900" indent="-342900" algn="just">
              <a:buFont typeface="Arial" panose="020B0604020202020204" pitchFamily="34" charset="0"/>
              <a:buChar char="•"/>
            </a:pPr>
            <a:r>
              <a:rPr lang="en-US" sz="2000" b="0" i="0" u="none" strike="noStrike" baseline="0" dirty="0">
                <a:latin typeface="+mj-lt"/>
              </a:rPr>
              <a:t>Changing the documentation type during requirements validation uses the strengths of one documentation type to balance out the weaknesses of other documentation types.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For instance, good understandability and expressiveness are strengths of natural language texts. However, their</a:t>
            </a:r>
            <a:r>
              <a:rPr lang="en-US" sz="2000" dirty="0">
                <a:latin typeface="+mj-lt"/>
              </a:rPr>
              <a:t> </a:t>
            </a:r>
            <a:r>
              <a:rPr lang="en-US" sz="2000" b="0" i="0" u="none" strike="noStrike" baseline="0" dirty="0">
                <a:latin typeface="+mj-lt"/>
              </a:rPr>
              <a:t>weakness is potential ambiguity and difficulty in expressing complex circumstances.</a:t>
            </a:r>
          </a:p>
          <a:p>
            <a:pPr marL="342900" indent="-342900" algn="just">
              <a:buFont typeface="Arial" panose="020B0604020202020204" pitchFamily="34" charset="0"/>
              <a:buChar char="•"/>
            </a:pPr>
            <a:endParaRPr lang="en-US" sz="2000" b="0" i="0" u="none" strike="noStrike" baseline="0" dirty="0">
              <a:latin typeface="+mj-lt"/>
            </a:endParaRPr>
          </a:p>
          <a:p>
            <a:pPr marL="342900" indent="-342900" algn="just">
              <a:buFont typeface="Arial" panose="020B0604020202020204" pitchFamily="34" charset="0"/>
              <a:buChar char="•"/>
            </a:pPr>
            <a:r>
              <a:rPr lang="en-US" sz="2000" b="0" i="0" u="none" strike="noStrike" baseline="0" dirty="0">
                <a:latin typeface="+mj-lt"/>
              </a:rPr>
              <a:t>Graphic models are able to depict complex circumstances rather well, but the individual modeling constructs are restricted in expressiveness.</a:t>
            </a:r>
            <a:endParaRPr lang="en-US" sz="2000" b="0" i="0" u="none" strike="noStrike" baseline="0" dirty="0">
              <a:solidFill>
                <a:srgbClr val="FF0000"/>
              </a:solidFill>
              <a:latin typeface="+mj-lt"/>
            </a:endParaRPr>
          </a:p>
        </p:txBody>
      </p:sp>
    </p:spTree>
    <p:extLst>
      <p:ext uri="{BB962C8B-B14F-4D97-AF65-F5344CB8AC3E}">
        <p14:creationId xmlns:p14="http://schemas.microsoft.com/office/powerpoint/2010/main" val="20048729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Principles of Requirements Validation</a:t>
            </a:r>
            <a:endParaRPr lang="en-US" sz="59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43321" y="1524000"/>
            <a:ext cx="8115300" cy="2862322"/>
          </a:xfrm>
          <a:prstGeom prst="rect">
            <a:avLst/>
          </a:prstGeom>
          <a:noFill/>
        </p:spPr>
        <p:txBody>
          <a:bodyPr wrap="square">
            <a:spAutoFit/>
          </a:bodyPr>
          <a:lstStyle/>
          <a:p>
            <a:pPr marL="342900" indent="-342900" algn="just">
              <a:buFont typeface="Arial" panose="020B0604020202020204" pitchFamily="34" charset="0"/>
              <a:buChar char="•"/>
            </a:pPr>
            <a:endParaRPr lang="en-US" sz="2000" dirty="0">
              <a:solidFill>
                <a:srgbClr val="FF0000"/>
              </a:solidFill>
              <a:latin typeface="+mj-lt"/>
            </a:endParaRPr>
          </a:p>
          <a:p>
            <a:pPr algn="just"/>
            <a:r>
              <a:rPr lang="en-US" sz="2000" i="1" dirty="0">
                <a:solidFill>
                  <a:srgbClr val="FF0000"/>
                </a:solidFill>
                <a:latin typeface="+mj-lt"/>
              </a:rPr>
              <a:t>S</a:t>
            </a:r>
            <a:r>
              <a:rPr lang="en-US" sz="2000" b="0" i="1" u="none" strike="noStrike" baseline="0" dirty="0">
                <a:solidFill>
                  <a:srgbClr val="FF0000"/>
                </a:solidFill>
                <a:latin typeface="+mj-lt"/>
              </a:rPr>
              <a:t>impler identification of errors</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strike="noStrike" baseline="0" dirty="0">
                <a:latin typeface="+mj-lt"/>
              </a:rPr>
              <a:t>Transcribing a requirement that is already documented in another form of documentation simplifies finding errors.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For instance, ambiguities in natural language requirements can be identified much easier by transcribing them into a model-based representation.</a:t>
            </a:r>
            <a:endParaRPr lang="en-US" sz="2000" b="0" i="0" u="none" strike="noStrike" baseline="0" dirty="0">
              <a:solidFill>
                <a:srgbClr val="FF0000"/>
              </a:solidFill>
              <a:latin typeface="+mj-lt"/>
            </a:endParaRPr>
          </a:p>
        </p:txBody>
      </p:sp>
    </p:spTree>
    <p:extLst>
      <p:ext uri="{BB962C8B-B14F-4D97-AF65-F5344CB8AC3E}">
        <p14:creationId xmlns:p14="http://schemas.microsoft.com/office/powerpoint/2010/main" val="2532816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Principles of Requirements Validation</a:t>
            </a:r>
            <a:endParaRPr lang="en-US" sz="59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347860" y="1445597"/>
            <a:ext cx="8448280" cy="4955203"/>
          </a:xfrm>
          <a:prstGeom prst="rect">
            <a:avLst/>
          </a:prstGeom>
          <a:noFill/>
        </p:spPr>
        <p:txBody>
          <a:bodyPr wrap="square">
            <a:spAutoFit/>
          </a:bodyPr>
          <a:lstStyle/>
          <a:p>
            <a:pPr marL="342900" indent="-342900" algn="just">
              <a:buFont typeface="Arial" panose="020B0604020202020204" pitchFamily="34" charset="0"/>
              <a:buChar char="•"/>
            </a:pPr>
            <a:endParaRPr lang="en-US" sz="2000" dirty="0">
              <a:solidFill>
                <a:srgbClr val="FF0000"/>
              </a:solidFill>
              <a:latin typeface="+mj-lt"/>
            </a:endParaRPr>
          </a:p>
          <a:p>
            <a:pPr marL="285750" indent="-285750" algn="just">
              <a:buFont typeface="Wingdings" panose="05000000000000000000" pitchFamily="2" charset="2"/>
              <a:buChar char="Ø"/>
            </a:pPr>
            <a:r>
              <a:rPr lang="en-US" sz="1800" b="1" i="0" u="none" strike="noStrike" baseline="0" dirty="0">
                <a:solidFill>
                  <a:srgbClr val="FF0000"/>
                </a:solidFill>
                <a:latin typeface="MyriadPro-Bold" panose="020B0703030403020204" pitchFamily="34" charset="0"/>
              </a:rPr>
              <a:t>Principle 5: Construction of Development Artifacts</a:t>
            </a:r>
          </a:p>
          <a:p>
            <a:pPr marL="285750" indent="-285750" algn="just">
              <a:buFont typeface="Wingdings" panose="05000000000000000000" pitchFamily="2" charset="2"/>
              <a:buChar char="Ø"/>
            </a:pPr>
            <a:endParaRPr lang="en-US" sz="2000" dirty="0">
              <a:solidFill>
                <a:srgbClr val="FF0000"/>
              </a:solidFill>
              <a:latin typeface="+mj-lt"/>
            </a:endParaRPr>
          </a:p>
          <a:p>
            <a:pPr algn="l"/>
            <a:r>
              <a:rPr lang="en-US" sz="1800" b="0" i="1" u="none" strike="noStrike" baseline="0" dirty="0">
                <a:solidFill>
                  <a:srgbClr val="FF0000"/>
                </a:solidFill>
                <a:latin typeface="MyriadPro-It" panose="020B0503030403090204" pitchFamily="34" charset="0"/>
              </a:rPr>
              <a:t>Suitability of the requirements for design, test, and manual creation</a:t>
            </a:r>
            <a:endParaRPr lang="en-US" sz="1800" b="0" i="0" u="none" strike="noStrike" baseline="0" dirty="0">
              <a:latin typeface="MinionPro-Regular" panose="02040503050306020203" pitchFamily="18" charset="0"/>
            </a:endParaRPr>
          </a:p>
          <a:p>
            <a:pPr marL="342900" indent="-342900" algn="just">
              <a:buFont typeface="Arial" panose="020B0604020202020204" pitchFamily="34" charset="0"/>
              <a:buChar char="•"/>
            </a:pPr>
            <a:r>
              <a:rPr lang="en-US" sz="2000" b="0" i="0" u="none" strike="noStrike" baseline="0" dirty="0">
                <a:latin typeface="+mj-lt"/>
              </a:rPr>
              <a:t>Constructing development artifacts aims at validating the quality of requirements that are meant to be the basis of creating design artifacts, test artifacts, or the user manual.</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During the course of the validation, the activities usually carried out during subsequent phases to construct respective development artifacts are carried out for small samples. For instance, the auditor intensively deals with a requirement by creating a test case.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This way, errors (e.g., ambiguity) can be identified in the requirement. This kind of validation, however, demands a lot of resources because </a:t>
            </a:r>
            <a:r>
              <a:rPr lang="en-US" sz="2000" b="0" i="0" u="none" strike="noStrike" baseline="0" dirty="0" err="1">
                <a:latin typeface="+mj-lt"/>
              </a:rPr>
              <a:t>subsequentdevelopment</a:t>
            </a:r>
            <a:r>
              <a:rPr lang="en-US" sz="2000" b="0" i="0" u="none" strike="noStrike" baseline="0" dirty="0">
                <a:latin typeface="+mj-lt"/>
              </a:rPr>
              <a:t> activities must be executed at least in part.</a:t>
            </a:r>
            <a:endParaRPr lang="en-US" sz="2400" b="0" i="0" u="none" strike="noStrike" baseline="0" dirty="0">
              <a:latin typeface="+mj-lt"/>
            </a:endParaRPr>
          </a:p>
        </p:txBody>
      </p:sp>
    </p:spTree>
    <p:extLst>
      <p:ext uri="{BB962C8B-B14F-4D97-AF65-F5344CB8AC3E}">
        <p14:creationId xmlns:p14="http://schemas.microsoft.com/office/powerpoint/2010/main" val="3123224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Principles of Requirements Validation</a:t>
            </a:r>
            <a:endParaRPr lang="en-US" sz="595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43321" y="1524000"/>
            <a:ext cx="8115300" cy="4801314"/>
          </a:xfrm>
          <a:prstGeom prst="rect">
            <a:avLst/>
          </a:prstGeom>
          <a:noFill/>
        </p:spPr>
        <p:txBody>
          <a:bodyPr wrap="square">
            <a:spAutoFit/>
          </a:bodyPr>
          <a:lstStyle/>
          <a:p>
            <a:pPr marL="342900" indent="-342900" algn="just">
              <a:buFont typeface="Arial" panose="020B0604020202020204" pitchFamily="34" charset="0"/>
              <a:buChar char="•"/>
            </a:pPr>
            <a:endParaRPr lang="en-US" sz="2000" dirty="0">
              <a:solidFill>
                <a:srgbClr val="FF0000"/>
              </a:solidFill>
              <a:latin typeface="+mj-lt"/>
            </a:endParaRPr>
          </a:p>
          <a:p>
            <a:pPr marL="285750" indent="-285750" algn="just">
              <a:buFont typeface="Wingdings" panose="05000000000000000000" pitchFamily="2" charset="2"/>
              <a:buChar char="Ø"/>
            </a:pPr>
            <a:r>
              <a:rPr lang="en-US" sz="2000" i="0" u="none" strike="noStrike" baseline="0" dirty="0">
                <a:solidFill>
                  <a:srgbClr val="FF0000"/>
                </a:solidFill>
                <a:latin typeface="+mj-lt"/>
              </a:rPr>
              <a:t>Principle 6: Repeated Validation</a:t>
            </a:r>
            <a:endParaRPr lang="en-US" sz="2000" dirty="0">
              <a:solidFill>
                <a:srgbClr val="FF0000"/>
              </a:solidFill>
              <a:latin typeface="+mj-lt"/>
            </a:endParaRPr>
          </a:p>
          <a:p>
            <a:pPr marL="285750" indent="-285750" algn="just">
              <a:buFont typeface="Arial" panose="020B0604020202020204" pitchFamily="34" charset="0"/>
              <a:buChar char="•"/>
            </a:pPr>
            <a:r>
              <a:rPr lang="en-US" sz="1900" b="0" i="0" u="none" strike="noStrike" baseline="0" dirty="0">
                <a:latin typeface="+mj-lt"/>
              </a:rPr>
              <a:t>Validation occurs at a distinct point in time during the development process and relies on the level of knowledge of the auditors at that point in time. During requirements engineering, the stakeholders gain additional knowledge about the planned system. </a:t>
            </a:r>
          </a:p>
          <a:p>
            <a:pPr marL="285750" indent="-285750" algn="just">
              <a:buFont typeface="Arial" panose="020B0604020202020204" pitchFamily="34" charset="0"/>
              <a:buChar char="•"/>
            </a:pPr>
            <a:endParaRPr lang="en-US" sz="1900" dirty="0">
              <a:latin typeface="+mj-lt"/>
            </a:endParaRPr>
          </a:p>
          <a:p>
            <a:pPr marL="285750" indent="-285750" algn="just">
              <a:buFont typeface="Arial" panose="020B0604020202020204" pitchFamily="34" charset="0"/>
              <a:buChar char="•"/>
            </a:pPr>
            <a:r>
              <a:rPr lang="en-US" sz="1900" b="0" i="0" u="none" strike="noStrike" baseline="0" dirty="0">
                <a:latin typeface="+mj-lt"/>
              </a:rPr>
              <a:t>Therefore, a positive validation of requirements does not guarantee that requirements are still valid at a later point in time. Requirements validation should occur multiple times in the following cases (among others):</a:t>
            </a:r>
          </a:p>
          <a:p>
            <a:pPr marL="742950" lvl="1" indent="-285750" algn="just">
              <a:buFont typeface="Courier New" panose="02070309020205020404" pitchFamily="49" charset="0"/>
              <a:buChar char="o"/>
            </a:pPr>
            <a:r>
              <a:rPr lang="en-US" sz="1900" b="0" i="0" u="none" strike="noStrike" baseline="0" dirty="0">
                <a:solidFill>
                  <a:srgbClr val="000000"/>
                </a:solidFill>
                <a:latin typeface="+mj-lt"/>
              </a:rPr>
              <a:t>Lots of innovative ideas and technology used in the system</a:t>
            </a:r>
          </a:p>
          <a:p>
            <a:pPr marL="742950" lvl="1" indent="-285750" algn="just">
              <a:buFont typeface="Courier New" panose="02070309020205020404" pitchFamily="49" charset="0"/>
              <a:buChar char="o"/>
            </a:pPr>
            <a:r>
              <a:rPr lang="en-US" sz="1900" b="0" i="0" u="none" strike="noStrike" baseline="0" dirty="0">
                <a:solidFill>
                  <a:srgbClr val="000000"/>
                </a:solidFill>
                <a:latin typeface="+mj-lt"/>
              </a:rPr>
              <a:t>Significant gain of knowledge during requirements engineering</a:t>
            </a:r>
          </a:p>
          <a:p>
            <a:pPr marL="742950" lvl="1" indent="-285750" algn="just">
              <a:buFont typeface="Courier New" panose="02070309020205020404" pitchFamily="49" charset="0"/>
              <a:buChar char="o"/>
            </a:pPr>
            <a:r>
              <a:rPr lang="en-US" sz="1900" b="0" i="0" u="none" strike="noStrike" baseline="0" dirty="0">
                <a:solidFill>
                  <a:srgbClr val="000000"/>
                </a:solidFill>
                <a:latin typeface="+mj-lt"/>
              </a:rPr>
              <a:t>Long-lasting projects</a:t>
            </a:r>
          </a:p>
          <a:p>
            <a:pPr marL="742950" lvl="1" indent="-285750" algn="just">
              <a:buFont typeface="Courier New" panose="02070309020205020404" pitchFamily="49" charset="0"/>
              <a:buChar char="o"/>
            </a:pPr>
            <a:r>
              <a:rPr lang="en-US" sz="1900" b="0" i="0" u="none" strike="noStrike" baseline="0" dirty="0">
                <a:solidFill>
                  <a:srgbClr val="000000"/>
                </a:solidFill>
                <a:latin typeface="+mj-lt"/>
              </a:rPr>
              <a:t>Very early requirements validation</a:t>
            </a:r>
          </a:p>
          <a:p>
            <a:pPr marL="742950" lvl="1" indent="-285750" algn="just">
              <a:buFont typeface="Courier New" panose="02070309020205020404" pitchFamily="49" charset="0"/>
              <a:buChar char="o"/>
            </a:pPr>
            <a:r>
              <a:rPr lang="en-US" sz="1900" b="0" i="0" u="none" strike="noStrike" baseline="0" dirty="0">
                <a:solidFill>
                  <a:srgbClr val="000000"/>
                </a:solidFill>
                <a:latin typeface="+mj-lt"/>
              </a:rPr>
              <a:t>Unknown domain</a:t>
            </a:r>
          </a:p>
          <a:p>
            <a:pPr marL="742950" lvl="1" indent="-285750" algn="just">
              <a:buFont typeface="Courier New" panose="02070309020205020404" pitchFamily="49" charset="0"/>
              <a:buChar char="o"/>
            </a:pPr>
            <a:r>
              <a:rPr lang="en-US" sz="1900" b="0" i="0" u="none" strike="noStrike" baseline="0" dirty="0">
                <a:solidFill>
                  <a:srgbClr val="000000"/>
                </a:solidFill>
                <a:latin typeface="+mj-lt"/>
              </a:rPr>
              <a:t>Requirements that are to be reused</a:t>
            </a:r>
            <a:endParaRPr lang="en-US" sz="1900" i="1" dirty="0">
              <a:solidFill>
                <a:srgbClr val="FF0000"/>
              </a:solidFill>
              <a:latin typeface="+mj-lt"/>
            </a:endParaRPr>
          </a:p>
        </p:txBody>
      </p:sp>
    </p:spTree>
    <p:extLst>
      <p:ext uri="{BB962C8B-B14F-4D97-AF65-F5344CB8AC3E}">
        <p14:creationId xmlns:p14="http://schemas.microsoft.com/office/powerpoint/2010/main" val="2963312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85787" y="1808475"/>
            <a:ext cx="8115300" cy="3785652"/>
          </a:xfrm>
          <a:prstGeom prst="rect">
            <a:avLst/>
          </a:prstGeom>
          <a:noFill/>
        </p:spPr>
        <p:txBody>
          <a:bodyPr wrap="square">
            <a:spAutoFit/>
          </a:bodyPr>
          <a:lstStyle/>
          <a:p>
            <a:pPr algn="just"/>
            <a:r>
              <a:rPr lang="en-US" sz="2000" b="0" i="0" u="none" strike="noStrike" baseline="0" dirty="0">
                <a:solidFill>
                  <a:srgbClr val="000000"/>
                </a:solidFill>
                <a:latin typeface="+mj-lt"/>
              </a:rPr>
              <a:t>Three major types of reviews can be differentiated:</a:t>
            </a:r>
          </a:p>
          <a:p>
            <a:pPr algn="just"/>
            <a:endParaRPr lang="en-US" sz="2000" b="0" i="0" u="none" strike="noStrike" baseline="0" dirty="0">
              <a:solidFill>
                <a:srgbClr val="000000"/>
              </a:solidFill>
              <a:latin typeface="+mj-lt"/>
            </a:endParaRPr>
          </a:p>
          <a:p>
            <a:pPr marL="285750" indent="-285750" algn="just">
              <a:buFont typeface="Arial" panose="020B0604020202020204" pitchFamily="34" charset="0"/>
              <a:buChar char="•"/>
            </a:pPr>
            <a:r>
              <a:rPr lang="en-US" sz="2000" b="0" i="0" u="none" strike="noStrike" baseline="0" dirty="0">
                <a:solidFill>
                  <a:srgbClr val="000000"/>
                </a:solidFill>
                <a:latin typeface="+mj-lt"/>
              </a:rPr>
              <a:t>Commenting</a:t>
            </a:r>
          </a:p>
          <a:p>
            <a:pPr marL="285750" indent="-285750" algn="just">
              <a:buFont typeface="Arial" panose="020B0604020202020204" pitchFamily="34" charset="0"/>
              <a:buChar char="•"/>
            </a:pPr>
            <a:r>
              <a:rPr lang="en-US" sz="2000" b="0" i="0" u="none" strike="noStrike" baseline="0" dirty="0">
                <a:solidFill>
                  <a:srgbClr val="000000"/>
                </a:solidFill>
                <a:latin typeface="+mj-lt"/>
              </a:rPr>
              <a:t>Inspections</a:t>
            </a:r>
          </a:p>
          <a:p>
            <a:pPr marL="285750" indent="-285750" algn="just">
              <a:buFont typeface="Arial" panose="020B0604020202020204" pitchFamily="34" charset="0"/>
              <a:buChar char="•"/>
            </a:pPr>
            <a:r>
              <a:rPr lang="en-US" sz="2000" b="0" i="0" u="none" strike="noStrike" baseline="0" dirty="0">
                <a:solidFill>
                  <a:srgbClr val="000000"/>
                </a:solidFill>
                <a:latin typeface="+mj-lt"/>
              </a:rPr>
              <a:t>Walk-throughs</a:t>
            </a:r>
          </a:p>
          <a:p>
            <a:pPr marL="285750" indent="-285750" algn="just">
              <a:buFont typeface="Arial" panose="020B0604020202020204" pitchFamily="34" charset="0"/>
              <a:buChar char="•"/>
            </a:pPr>
            <a:endParaRPr lang="en-US" sz="2000" b="0" i="0" u="none" strike="noStrike" baseline="0" dirty="0">
              <a:solidFill>
                <a:srgbClr val="000000"/>
              </a:solidFill>
              <a:latin typeface="+mj-lt"/>
            </a:endParaRPr>
          </a:p>
          <a:p>
            <a:pPr algn="just"/>
            <a:r>
              <a:rPr lang="en-US" sz="2000" b="0" i="0" u="none" strike="noStrike" baseline="0" dirty="0">
                <a:solidFill>
                  <a:srgbClr val="000000"/>
                </a:solidFill>
                <a:latin typeface="+mj-lt"/>
              </a:rPr>
              <a:t>Along with reviews, the following three techniques have proven themselves</a:t>
            </a:r>
          </a:p>
          <a:p>
            <a:pPr algn="just"/>
            <a:r>
              <a:rPr lang="en-US" sz="2000" b="0" i="0" u="none" strike="noStrike" baseline="0" dirty="0">
                <a:solidFill>
                  <a:srgbClr val="000000"/>
                </a:solidFill>
                <a:latin typeface="+mj-lt"/>
              </a:rPr>
              <a:t>to be useful for requirements validation:</a:t>
            </a:r>
          </a:p>
          <a:p>
            <a:pPr algn="just"/>
            <a:endParaRPr lang="en-US" sz="2000" b="0" i="0" u="none" strike="noStrike" baseline="0" dirty="0">
              <a:solidFill>
                <a:srgbClr val="000000"/>
              </a:solidFill>
              <a:latin typeface="+mj-lt"/>
            </a:endParaRPr>
          </a:p>
          <a:p>
            <a:pPr marL="285750" indent="-285750" algn="just">
              <a:buFont typeface="Arial" panose="020B0604020202020204" pitchFamily="34" charset="0"/>
              <a:buChar char="•"/>
            </a:pPr>
            <a:r>
              <a:rPr lang="en-US" sz="2000" b="0" i="0" u="none" strike="noStrike" baseline="0" dirty="0">
                <a:solidFill>
                  <a:srgbClr val="000000"/>
                </a:solidFill>
                <a:latin typeface="+mj-lt"/>
              </a:rPr>
              <a:t>Perspective-based reading</a:t>
            </a:r>
          </a:p>
          <a:p>
            <a:pPr marL="285750" indent="-285750" algn="just">
              <a:buFont typeface="Arial" panose="020B0604020202020204" pitchFamily="34" charset="0"/>
              <a:buChar char="•"/>
            </a:pPr>
            <a:r>
              <a:rPr lang="en-US" sz="2000" b="0" i="0" u="none" strike="noStrike" baseline="0" dirty="0">
                <a:solidFill>
                  <a:srgbClr val="000000"/>
                </a:solidFill>
                <a:latin typeface="+mj-lt"/>
              </a:rPr>
              <a:t>Validation through prototypes</a:t>
            </a:r>
          </a:p>
          <a:p>
            <a:pPr marL="285750" indent="-285750" algn="just">
              <a:buFont typeface="Arial" panose="020B0604020202020204" pitchFamily="34" charset="0"/>
              <a:buChar char="•"/>
            </a:pPr>
            <a:r>
              <a:rPr lang="en-US" sz="2000" b="0" i="0" u="none" strike="noStrike" baseline="0" dirty="0">
                <a:solidFill>
                  <a:srgbClr val="000000"/>
                </a:solidFill>
                <a:latin typeface="+mj-lt"/>
              </a:rPr>
              <a:t>Using checklists for validation</a:t>
            </a:r>
            <a:endParaRPr lang="en-US" sz="2000" i="1" dirty="0">
              <a:solidFill>
                <a:srgbClr val="FF0000"/>
              </a:solidFill>
              <a:latin typeface="+mj-lt"/>
            </a:endParaRPr>
          </a:p>
        </p:txBody>
      </p:sp>
    </p:spTree>
    <p:extLst>
      <p:ext uri="{BB962C8B-B14F-4D97-AF65-F5344CB8AC3E}">
        <p14:creationId xmlns:p14="http://schemas.microsoft.com/office/powerpoint/2010/main" val="809276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85787" y="1808475"/>
            <a:ext cx="8115300" cy="4401205"/>
          </a:xfrm>
          <a:prstGeom prst="rect">
            <a:avLst/>
          </a:prstGeom>
          <a:noFill/>
        </p:spPr>
        <p:txBody>
          <a:bodyPr wrap="square">
            <a:spAutoFit/>
          </a:bodyPr>
          <a:lstStyle/>
          <a:p>
            <a:pPr marL="285750" indent="-285750" algn="just">
              <a:buFont typeface="Wingdings" panose="05000000000000000000" pitchFamily="2" charset="2"/>
              <a:buChar char="Ø"/>
            </a:pPr>
            <a:r>
              <a:rPr lang="en-US" sz="2000" b="1" i="0" u="none" strike="noStrike" baseline="0" dirty="0">
                <a:solidFill>
                  <a:srgbClr val="FF0000"/>
                </a:solidFill>
                <a:latin typeface="+mj-lt"/>
              </a:rPr>
              <a:t>Commenting</a:t>
            </a:r>
          </a:p>
          <a:p>
            <a:pPr marL="285750" indent="-285750" algn="just">
              <a:buFont typeface="Wingdings" panose="05000000000000000000" pitchFamily="2" charset="2"/>
              <a:buChar char="Ø"/>
            </a:pPr>
            <a:endParaRPr lang="en-US" sz="2000" b="1" i="0" u="none" strike="noStrike" baseline="0" dirty="0">
              <a:solidFill>
                <a:srgbClr val="FF0000"/>
              </a:solidFill>
              <a:latin typeface="+mj-lt"/>
            </a:endParaRPr>
          </a:p>
          <a:p>
            <a:pPr algn="just"/>
            <a:r>
              <a:rPr lang="en-US" sz="2000" b="0" i="1" u="none" strike="noStrike" baseline="0" dirty="0">
                <a:solidFill>
                  <a:srgbClr val="FF0000"/>
                </a:solidFill>
                <a:latin typeface="+mj-lt"/>
              </a:rPr>
              <a:t>Individual validation of requirements</a:t>
            </a:r>
          </a:p>
          <a:p>
            <a:pPr marL="342900" indent="-342900" algn="just">
              <a:buFont typeface="Arial" panose="020B0604020202020204" pitchFamily="34" charset="0"/>
              <a:buChar char="•"/>
            </a:pPr>
            <a:endParaRPr lang="en-US" sz="2000" b="0" i="0" u="none" strike="noStrike" baseline="0" dirty="0">
              <a:latin typeface="+mj-lt"/>
            </a:endParaRPr>
          </a:p>
          <a:p>
            <a:pPr marL="342900" indent="-342900" algn="just">
              <a:buFont typeface="Arial" panose="020B0604020202020204" pitchFamily="34" charset="0"/>
              <a:buChar char="•"/>
            </a:pPr>
            <a:r>
              <a:rPr lang="en-US" sz="2000" b="0" i="0" u="none" strike="noStrike" baseline="0" dirty="0">
                <a:latin typeface="+mj-lt"/>
              </a:rPr>
              <a:t>During commenting, the author hands his or her requirements over to another person (e.g., a co-worker).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The goal is to receive the co-worker’s expert opinion with regard to the quality of a requirement.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The co-worker reviews the requirement with the goal to identify issues that impair requirement quality (e.g., ambiguity or errors) with respect to predetermined quality criteria. The identified flaws are marked in the requirements document and briefly explained.</a:t>
            </a:r>
            <a:endParaRPr lang="en-US" sz="2400" i="1" dirty="0">
              <a:solidFill>
                <a:srgbClr val="FF0000"/>
              </a:solidFill>
              <a:latin typeface="+mj-lt"/>
            </a:endParaRPr>
          </a:p>
        </p:txBody>
      </p:sp>
    </p:spTree>
    <p:extLst>
      <p:ext uri="{BB962C8B-B14F-4D97-AF65-F5344CB8AC3E}">
        <p14:creationId xmlns:p14="http://schemas.microsoft.com/office/powerpoint/2010/main" val="469471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85787" y="1732687"/>
            <a:ext cx="8115300" cy="4816703"/>
          </a:xfrm>
          <a:prstGeom prst="rect">
            <a:avLst/>
          </a:prstGeom>
          <a:noFill/>
        </p:spPr>
        <p:txBody>
          <a:bodyPr wrap="square">
            <a:spAutoFit/>
          </a:bodyPr>
          <a:lstStyle/>
          <a:p>
            <a:pPr marL="285750" indent="-285750" algn="just">
              <a:buFont typeface="Wingdings" panose="05000000000000000000" pitchFamily="2" charset="2"/>
              <a:buChar char="Ø"/>
            </a:pPr>
            <a:r>
              <a:rPr lang="en-US" sz="2000" b="1" i="0" u="none" strike="noStrike" baseline="0" dirty="0">
                <a:solidFill>
                  <a:srgbClr val="FF0000"/>
                </a:solidFill>
                <a:latin typeface="+mj-lt"/>
              </a:rPr>
              <a:t>Inspection</a:t>
            </a:r>
          </a:p>
          <a:p>
            <a:pPr algn="just"/>
            <a:r>
              <a:rPr lang="en-US" sz="2000" b="0" i="1" u="none" strike="noStrike" baseline="0" dirty="0">
                <a:solidFill>
                  <a:srgbClr val="FF0000"/>
                </a:solidFill>
                <a:latin typeface="+mj-lt"/>
              </a:rPr>
              <a:t>Typical phases of an inspection</a:t>
            </a:r>
            <a:endParaRPr lang="en-US" sz="1900" i="1" dirty="0">
              <a:solidFill>
                <a:srgbClr val="FF0000"/>
              </a:solidFill>
              <a:latin typeface="+mj-lt"/>
            </a:endParaRPr>
          </a:p>
          <a:p>
            <a:pPr marL="342900" indent="-342900" algn="just">
              <a:buFont typeface="Arial" panose="020B0604020202020204" pitchFamily="34" charset="0"/>
              <a:buChar char="•"/>
            </a:pPr>
            <a:r>
              <a:rPr lang="en-US" sz="1900" b="0" i="0" u="none" strike="noStrike" baseline="0" dirty="0">
                <a:solidFill>
                  <a:srgbClr val="000000"/>
                </a:solidFill>
                <a:latin typeface="+mj-lt"/>
              </a:rPr>
              <a:t>Inspections of software or any other type of product are done to systematically check development artifacts for errors by applying a strict process.</a:t>
            </a:r>
          </a:p>
          <a:p>
            <a:pPr marL="342900" indent="-342900" algn="just">
              <a:buFont typeface="Arial" panose="020B0604020202020204" pitchFamily="34" charset="0"/>
              <a:buChar char="•"/>
            </a:pPr>
            <a:endParaRPr lang="en-US" sz="1900" dirty="0">
              <a:solidFill>
                <a:srgbClr val="000000"/>
              </a:solidFill>
              <a:latin typeface="+mj-lt"/>
            </a:endParaRPr>
          </a:p>
          <a:p>
            <a:pPr marL="342900" indent="-342900" algn="just">
              <a:buFont typeface="Arial" panose="020B0604020202020204" pitchFamily="34" charset="0"/>
              <a:buChar char="•"/>
            </a:pPr>
            <a:r>
              <a:rPr lang="en-US" sz="1900" b="0" i="0" u="none" strike="noStrike" baseline="0" dirty="0">
                <a:solidFill>
                  <a:srgbClr val="000000"/>
                </a:solidFill>
                <a:latin typeface="+mj-lt"/>
              </a:rPr>
              <a:t>An inspection is typically separated into various phases planning, overview, defect detection, defect correction, follow-up, and reflection. For requirements validation, the planning, overview, error detection, and error collection phases are relevant, separating the identification and correction of errors. </a:t>
            </a:r>
          </a:p>
          <a:p>
            <a:pPr marL="342900" indent="-342900" algn="just">
              <a:buFont typeface="Arial" panose="020B0604020202020204" pitchFamily="34" charset="0"/>
              <a:buChar char="•"/>
            </a:pPr>
            <a:endParaRPr lang="en-US" sz="1900" dirty="0">
              <a:solidFill>
                <a:srgbClr val="000000"/>
              </a:solidFill>
              <a:latin typeface="+mj-lt"/>
            </a:endParaRPr>
          </a:p>
          <a:p>
            <a:pPr marL="342900" indent="-342900" algn="just">
              <a:buFont typeface="Arial" panose="020B0604020202020204" pitchFamily="34" charset="0"/>
              <a:buChar char="•"/>
            </a:pPr>
            <a:r>
              <a:rPr lang="en-US" sz="1900" b="0" i="0" u="none" strike="noStrike" baseline="0" dirty="0">
                <a:solidFill>
                  <a:srgbClr val="000000"/>
                </a:solidFill>
                <a:latin typeface="+mj-lt"/>
              </a:rPr>
              <a:t>Individual preparation is an obligatory part of inspections. An inspection session usually serves the purpose of collecting and evaluating error indications. Occasionally, performing dedicated inspection sessions is omitted when performing inspections</a:t>
            </a:r>
            <a:r>
              <a:rPr lang="en-US" sz="2000" b="0" i="0" u="none" strike="noStrike" baseline="0" dirty="0">
                <a:solidFill>
                  <a:srgbClr val="000000"/>
                </a:solidFill>
                <a:latin typeface="+mj-lt"/>
              </a:rPr>
              <a:t>.</a:t>
            </a:r>
            <a:endParaRPr lang="en-US" sz="2000" i="1" dirty="0">
              <a:solidFill>
                <a:srgbClr val="FF0000"/>
              </a:solidFill>
              <a:latin typeface="+mj-lt"/>
            </a:endParaRPr>
          </a:p>
        </p:txBody>
      </p:sp>
    </p:spTree>
    <p:extLst>
      <p:ext uri="{BB962C8B-B14F-4D97-AF65-F5344CB8AC3E}">
        <p14:creationId xmlns:p14="http://schemas.microsoft.com/office/powerpoint/2010/main" val="2514271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37764"/>
            <a:ext cx="8115300" cy="5078313"/>
          </a:xfrm>
          <a:prstGeom prst="rect">
            <a:avLst/>
          </a:prstGeom>
          <a:noFill/>
        </p:spPr>
        <p:txBody>
          <a:bodyPr wrap="square">
            <a:spAutoFit/>
          </a:bodyPr>
          <a:lstStyle/>
          <a:p>
            <a:pPr algn="just"/>
            <a:r>
              <a:rPr lang="en-US" b="0" i="1" u="none" strike="noStrike" baseline="0" dirty="0">
                <a:solidFill>
                  <a:srgbClr val="FF0000"/>
                </a:solidFill>
                <a:latin typeface="+mj-lt"/>
              </a:rPr>
              <a:t>Planning : </a:t>
            </a:r>
            <a:r>
              <a:rPr lang="en-US" b="0" i="0" u="none" strike="noStrike" baseline="0" dirty="0">
                <a:latin typeface="+mj-lt"/>
              </a:rPr>
              <a:t>Among other things, the goal of the inspection, the work results that are to be inspected, and the roles and participants are determined during the planning phase.</a:t>
            </a:r>
          </a:p>
          <a:p>
            <a:pPr algn="just"/>
            <a:endParaRPr lang="en-US" dirty="0">
              <a:solidFill>
                <a:srgbClr val="FF0000"/>
              </a:solidFill>
              <a:latin typeface="+mj-lt"/>
            </a:endParaRPr>
          </a:p>
          <a:p>
            <a:pPr algn="just"/>
            <a:r>
              <a:rPr lang="en-US" b="0" i="1" u="none" strike="noStrike" baseline="0" dirty="0">
                <a:solidFill>
                  <a:srgbClr val="FF0000"/>
                </a:solidFill>
                <a:latin typeface="+mj-lt"/>
              </a:rPr>
              <a:t>Overview :  </a:t>
            </a:r>
            <a:r>
              <a:rPr lang="en-US" b="0" i="0" u="none" strike="noStrike" baseline="0" dirty="0">
                <a:latin typeface="+mj-lt"/>
              </a:rPr>
              <a:t>In the overview phase, the author explains the requirements to be inspected to all team members so that there is a common understanding about the requirement among all inspectors.</a:t>
            </a:r>
          </a:p>
          <a:p>
            <a:pPr algn="just"/>
            <a:endParaRPr lang="en-US" dirty="0">
              <a:solidFill>
                <a:srgbClr val="FF0000"/>
              </a:solidFill>
              <a:latin typeface="+mj-lt"/>
            </a:endParaRPr>
          </a:p>
          <a:p>
            <a:pPr algn="just"/>
            <a:r>
              <a:rPr lang="en-US" b="0" i="1" u="none" strike="noStrike" baseline="0" dirty="0">
                <a:solidFill>
                  <a:srgbClr val="FF0000"/>
                </a:solidFill>
                <a:latin typeface="+mj-lt"/>
              </a:rPr>
              <a:t>Error detection :  </a:t>
            </a:r>
            <a:r>
              <a:rPr lang="en-US" b="0" i="0" u="none" strike="noStrike" baseline="0" dirty="0">
                <a:latin typeface="+mj-lt"/>
              </a:rPr>
              <a:t>In the error detection phase, the inspectors search through the requirement for errors. Error detection can be performed individually by each inspector or collaboratively in a team. Individual inspection has the advantage that each inspector can concentrate on the requirements.</a:t>
            </a:r>
          </a:p>
          <a:p>
            <a:pPr algn="just"/>
            <a:endParaRPr lang="en-US" b="0" i="0" u="none" strike="noStrike" baseline="0" dirty="0">
              <a:latin typeface="+mj-lt"/>
            </a:endParaRPr>
          </a:p>
          <a:p>
            <a:pPr algn="just"/>
            <a:r>
              <a:rPr lang="en-US" dirty="0">
                <a:latin typeface="+mj-lt"/>
              </a:rPr>
              <a:t>T</a:t>
            </a:r>
            <a:r>
              <a:rPr lang="en-US" b="0" i="0" u="none" strike="noStrike" baseline="0" dirty="0">
                <a:latin typeface="+mj-lt"/>
              </a:rPr>
              <a:t>eam inspections have the advantage that communication between the inspectors creates synergy effects during error detection. </a:t>
            </a:r>
          </a:p>
          <a:p>
            <a:pPr algn="just"/>
            <a:endParaRPr lang="en-US" b="0" i="0" u="none" strike="noStrike" baseline="0" dirty="0">
              <a:latin typeface="+mj-lt"/>
            </a:endParaRPr>
          </a:p>
          <a:p>
            <a:pPr algn="just"/>
            <a:r>
              <a:rPr lang="en-US" b="0" i="0" u="none" strike="noStrike" baseline="0" dirty="0">
                <a:latin typeface="+mj-lt"/>
              </a:rPr>
              <a:t>During the course of error detection, any errors that are found are purposively documented.</a:t>
            </a:r>
            <a:endParaRPr lang="en-US" i="1" dirty="0">
              <a:solidFill>
                <a:srgbClr val="FF0000"/>
              </a:solidFill>
              <a:latin typeface="+mj-lt"/>
            </a:endParaRPr>
          </a:p>
        </p:txBody>
      </p:sp>
    </p:spTree>
    <p:extLst>
      <p:ext uri="{BB962C8B-B14F-4D97-AF65-F5344CB8AC3E}">
        <p14:creationId xmlns:p14="http://schemas.microsoft.com/office/powerpoint/2010/main" val="1223881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38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37764"/>
            <a:ext cx="8115300" cy="5078313"/>
          </a:xfrm>
          <a:prstGeom prst="rect">
            <a:avLst/>
          </a:prstGeom>
          <a:noFill/>
        </p:spPr>
        <p:txBody>
          <a:bodyPr wrap="square">
            <a:spAutoFit/>
          </a:bodyPr>
          <a:lstStyle/>
          <a:p>
            <a:pPr algn="just"/>
            <a:r>
              <a:rPr lang="en-US" sz="1800" b="0" i="1" u="none" strike="noStrike" baseline="0" dirty="0">
                <a:solidFill>
                  <a:srgbClr val="FF0000"/>
                </a:solidFill>
                <a:latin typeface="+mj-lt"/>
              </a:rPr>
              <a:t>Error collection and consolidation</a:t>
            </a:r>
            <a:r>
              <a:rPr lang="en-US" b="0" i="1" u="none" strike="noStrike" baseline="0" dirty="0">
                <a:solidFill>
                  <a:srgbClr val="FF0000"/>
                </a:solidFill>
                <a:latin typeface="+mj-lt"/>
              </a:rPr>
              <a:t> : </a:t>
            </a:r>
            <a:r>
              <a:rPr lang="en-US" sz="1800" b="0" i="0" u="none" strike="noStrike" baseline="0" dirty="0">
                <a:latin typeface="+mj-lt"/>
              </a:rPr>
              <a:t>In the error collection phase, all identified errors are collected, consolidated, and documented. During consolidation, errors that have been identified multiple times or errors that aren’t really errors are identified. </a:t>
            </a:r>
          </a:p>
          <a:p>
            <a:pPr algn="just"/>
            <a:endParaRPr lang="en-US" dirty="0">
              <a:latin typeface="+mj-lt"/>
            </a:endParaRPr>
          </a:p>
          <a:p>
            <a:pPr algn="just"/>
            <a:r>
              <a:rPr lang="en-US" sz="1800" b="0" i="0" u="none" strike="noStrike" baseline="0" dirty="0">
                <a:latin typeface="+mj-lt"/>
              </a:rPr>
              <a:t>The latter can be the case if, for instance, an inspector makes wrong assumptions about a requirement or interprets some constraint the wrong way.</a:t>
            </a:r>
          </a:p>
          <a:p>
            <a:pPr algn="just"/>
            <a:endParaRPr lang="en-US" dirty="0">
              <a:latin typeface="+mj-lt"/>
            </a:endParaRPr>
          </a:p>
          <a:p>
            <a:pPr algn="just"/>
            <a:r>
              <a:rPr lang="en-US" sz="1800" b="0" i="0" u="none" strike="noStrike" baseline="0" dirty="0">
                <a:latin typeface="+mj-lt"/>
              </a:rPr>
              <a:t>Along with consolidation, the identified errors and correcting measures are documented in an error list. Inspections are also known as </a:t>
            </a:r>
            <a:r>
              <a:rPr lang="en-US" sz="1800" b="0" i="1" u="none" strike="noStrike" baseline="0" dirty="0">
                <a:latin typeface="+mj-lt"/>
              </a:rPr>
              <a:t>technical reviews</a:t>
            </a:r>
            <a:r>
              <a:rPr lang="en-US" sz="1800" b="0" i="0" u="none" strike="noStrike" baseline="0" dirty="0">
                <a:latin typeface="+mj-lt"/>
              </a:rPr>
              <a:t>.</a:t>
            </a:r>
          </a:p>
          <a:p>
            <a:pPr algn="just"/>
            <a:endParaRPr lang="en-US" dirty="0">
              <a:solidFill>
                <a:srgbClr val="FF0000"/>
              </a:solidFill>
              <a:latin typeface="+mj-lt"/>
            </a:endParaRPr>
          </a:p>
          <a:p>
            <a:pPr algn="just"/>
            <a:r>
              <a:rPr lang="en-US" sz="1800" b="0" i="1" u="none" strike="noStrike" baseline="0" dirty="0">
                <a:solidFill>
                  <a:srgbClr val="FF0000"/>
                </a:solidFill>
                <a:latin typeface="+mj-lt"/>
              </a:rPr>
              <a:t>Roles during inspection : </a:t>
            </a:r>
            <a:r>
              <a:rPr lang="en-US" sz="1800" b="0" i="0" u="none" strike="noStrike" baseline="0" dirty="0">
                <a:latin typeface="+mj-lt"/>
              </a:rPr>
              <a:t>For an inspection to be performed, the following roles must be staffed with suitable personnel:</a:t>
            </a:r>
          </a:p>
          <a:p>
            <a:pPr marL="285750" indent="-285750" algn="just">
              <a:buFont typeface="Arial" panose="020B0604020202020204" pitchFamily="34" charset="0"/>
              <a:buChar char="•"/>
            </a:pPr>
            <a:r>
              <a:rPr lang="en-US" sz="1800" b="0" i="1" u="none" strike="noStrike" baseline="0" dirty="0">
                <a:latin typeface="+mj-lt"/>
              </a:rPr>
              <a:t>Organizer</a:t>
            </a:r>
            <a:endParaRPr lang="en-US" sz="1800" b="1" i="1" u="none" strike="noStrike" baseline="0" dirty="0">
              <a:latin typeface="+mj-lt"/>
            </a:endParaRPr>
          </a:p>
          <a:p>
            <a:pPr marL="285750" indent="-285750" algn="just">
              <a:buFont typeface="Arial" panose="020B0604020202020204" pitchFamily="34" charset="0"/>
              <a:buChar char="•"/>
            </a:pPr>
            <a:r>
              <a:rPr lang="en-US" sz="1800" b="0" i="1" u="none" strike="noStrike" baseline="0" dirty="0">
                <a:latin typeface="+mj-lt"/>
              </a:rPr>
              <a:t>Moderator</a:t>
            </a:r>
          </a:p>
          <a:p>
            <a:pPr marL="285750" indent="-285750" algn="just">
              <a:buFont typeface="Arial" panose="020B0604020202020204" pitchFamily="34" charset="0"/>
              <a:buChar char="•"/>
            </a:pPr>
            <a:r>
              <a:rPr lang="en-US" sz="1800" b="0" i="1" u="none" strike="noStrike" baseline="0" dirty="0">
                <a:latin typeface="+mj-lt"/>
              </a:rPr>
              <a:t>Author</a:t>
            </a:r>
          </a:p>
          <a:p>
            <a:pPr marL="285750" indent="-285750" algn="just">
              <a:buFont typeface="Arial" panose="020B0604020202020204" pitchFamily="34" charset="0"/>
              <a:buChar char="•"/>
            </a:pPr>
            <a:r>
              <a:rPr lang="en-US" sz="1800" b="0" i="1" u="none" strike="noStrike" baseline="0" dirty="0">
                <a:latin typeface="+mj-lt"/>
              </a:rPr>
              <a:t>Reader</a:t>
            </a:r>
          </a:p>
          <a:p>
            <a:pPr marL="285750" indent="-285750" algn="just">
              <a:buFont typeface="Arial" panose="020B0604020202020204" pitchFamily="34" charset="0"/>
              <a:buChar char="•"/>
            </a:pPr>
            <a:r>
              <a:rPr lang="en-US" sz="1800" b="0" i="1" u="none" strike="noStrike" baseline="0" dirty="0">
                <a:latin typeface="+mj-lt"/>
              </a:rPr>
              <a:t>Inspectors</a:t>
            </a:r>
          </a:p>
          <a:p>
            <a:pPr marL="285750" indent="-285750" algn="just">
              <a:buFont typeface="Arial" panose="020B0604020202020204" pitchFamily="34" charset="0"/>
              <a:buChar char="•"/>
            </a:pPr>
            <a:r>
              <a:rPr lang="en-US" sz="1800" b="0" i="1" u="none" strike="noStrike" baseline="0" dirty="0">
                <a:latin typeface="+mj-lt"/>
              </a:rPr>
              <a:t>Minute</a:t>
            </a:r>
            <a:r>
              <a:rPr lang="en-US" sz="1800" b="0" i="0" u="none" strike="noStrike" baseline="0" dirty="0">
                <a:latin typeface="+mj-lt"/>
              </a:rPr>
              <a:t>-</a:t>
            </a:r>
            <a:r>
              <a:rPr lang="en-US" sz="1800" b="0" i="1" u="none" strike="noStrike" baseline="0" dirty="0">
                <a:latin typeface="+mj-lt"/>
              </a:rPr>
              <a:t>taker</a:t>
            </a:r>
            <a:endParaRPr lang="en-US" b="1" i="1" dirty="0">
              <a:latin typeface="+mj-lt"/>
            </a:endParaRPr>
          </a:p>
        </p:txBody>
      </p:sp>
    </p:spTree>
    <p:extLst>
      <p:ext uri="{BB962C8B-B14F-4D97-AF65-F5344CB8AC3E}">
        <p14:creationId xmlns:p14="http://schemas.microsoft.com/office/powerpoint/2010/main" val="24337534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859" y="499313"/>
            <a:ext cx="7936280" cy="553998"/>
          </a:xfrm>
        </p:spPr>
        <p:txBody>
          <a:bodyPr/>
          <a:lstStyle/>
          <a:p>
            <a:r>
              <a:rPr lang="en-US" i="1" dirty="0"/>
              <a:t>Roles during inspection</a:t>
            </a:r>
            <a:endParaRPr lang="en-US" dirty="0"/>
          </a:p>
        </p:txBody>
      </p:sp>
      <p:sp>
        <p:nvSpPr>
          <p:cNvPr id="3" name="Text Placeholder 2"/>
          <p:cNvSpPr>
            <a:spLocks noGrp="1"/>
          </p:cNvSpPr>
          <p:nvPr>
            <p:ph type="body" idx="1"/>
          </p:nvPr>
        </p:nvSpPr>
        <p:spPr>
          <a:xfrm>
            <a:off x="37563" y="1550194"/>
            <a:ext cx="7918856" cy="4924425"/>
          </a:xfrm>
        </p:spPr>
        <p:txBody>
          <a:bodyPr/>
          <a:lstStyle/>
          <a:p>
            <a:pPr algn="l"/>
            <a:r>
              <a:rPr lang="en-US" sz="1600" i="1" dirty="0">
                <a:solidFill>
                  <a:srgbClr val="FF0000"/>
                </a:solidFill>
                <a:latin typeface="MinionPro-It"/>
              </a:rPr>
              <a:t>Organizer: </a:t>
            </a:r>
            <a:endParaRPr lang="en-US" sz="1600" i="1" dirty="0" smtClean="0">
              <a:solidFill>
                <a:srgbClr val="FF0000"/>
              </a:solidFill>
              <a:latin typeface="MinionPro-It"/>
            </a:endParaRPr>
          </a:p>
          <a:p>
            <a:pPr algn="l"/>
            <a:r>
              <a:rPr lang="en-US" sz="1600" dirty="0" smtClean="0">
                <a:solidFill>
                  <a:srgbClr val="000000"/>
                </a:solidFill>
                <a:latin typeface="MinionPro-Regular"/>
              </a:rPr>
              <a:t>The </a:t>
            </a:r>
            <a:r>
              <a:rPr lang="en-US" sz="1600" dirty="0">
                <a:solidFill>
                  <a:srgbClr val="000000"/>
                </a:solidFill>
                <a:latin typeface="MinionPro-Regular"/>
              </a:rPr>
              <a:t>organizer plans and supervises the inspection process.</a:t>
            </a:r>
          </a:p>
          <a:p>
            <a:pPr algn="l"/>
            <a:r>
              <a:rPr lang="en-US" sz="1600" i="1" dirty="0" smtClean="0">
                <a:solidFill>
                  <a:srgbClr val="FF0000"/>
                </a:solidFill>
                <a:latin typeface="MinionPro-It"/>
              </a:rPr>
              <a:t>Moderator</a:t>
            </a:r>
            <a:r>
              <a:rPr lang="en-US" sz="1600" i="1" dirty="0">
                <a:solidFill>
                  <a:srgbClr val="FF0000"/>
                </a:solidFill>
                <a:latin typeface="MinionPro-It"/>
              </a:rPr>
              <a:t>: </a:t>
            </a:r>
            <a:endParaRPr lang="en-US" sz="1600" i="1" dirty="0" smtClean="0">
              <a:solidFill>
                <a:srgbClr val="FF0000"/>
              </a:solidFill>
              <a:latin typeface="MinionPro-It"/>
            </a:endParaRPr>
          </a:p>
          <a:p>
            <a:pPr algn="l"/>
            <a:r>
              <a:rPr lang="en-US" sz="1600" dirty="0" smtClean="0">
                <a:solidFill>
                  <a:srgbClr val="000000"/>
                </a:solidFill>
                <a:latin typeface="MinionPro-Regular"/>
              </a:rPr>
              <a:t>The </a:t>
            </a:r>
            <a:r>
              <a:rPr lang="en-US" sz="1600" dirty="0">
                <a:solidFill>
                  <a:srgbClr val="000000"/>
                </a:solidFill>
                <a:latin typeface="MinionPro-Regular"/>
              </a:rPr>
              <a:t>moderator leads the session and ensures that the </a:t>
            </a:r>
            <a:r>
              <a:rPr lang="en-US" sz="1600" dirty="0" smtClean="0">
                <a:solidFill>
                  <a:srgbClr val="000000"/>
                </a:solidFill>
                <a:latin typeface="MinionPro-Regular"/>
              </a:rPr>
              <a:t>predetermined inspection </a:t>
            </a:r>
            <a:r>
              <a:rPr lang="en-US" sz="1600" dirty="0">
                <a:solidFill>
                  <a:srgbClr val="000000"/>
                </a:solidFill>
                <a:latin typeface="MinionPro-Regular"/>
              </a:rPr>
              <a:t>process is followed. It is advisable to select </a:t>
            </a:r>
            <a:r>
              <a:rPr lang="en-US" sz="1600" dirty="0" smtClean="0">
                <a:solidFill>
                  <a:srgbClr val="000000"/>
                </a:solidFill>
                <a:latin typeface="MinionPro-Regular"/>
              </a:rPr>
              <a:t>a neutral </a:t>
            </a:r>
            <a:r>
              <a:rPr lang="en-US" sz="1600" dirty="0">
                <a:solidFill>
                  <a:srgbClr val="000000"/>
                </a:solidFill>
                <a:latin typeface="MinionPro-Regular"/>
              </a:rPr>
              <a:t>moderator because the moderator could potentially </a:t>
            </a:r>
            <a:r>
              <a:rPr lang="en-US" sz="1600" dirty="0" smtClean="0">
                <a:solidFill>
                  <a:srgbClr val="000000"/>
                </a:solidFill>
                <a:latin typeface="MinionPro-Regular"/>
              </a:rPr>
              <a:t>balance out </a:t>
            </a:r>
            <a:r>
              <a:rPr lang="en-US" sz="1600" dirty="0">
                <a:solidFill>
                  <a:srgbClr val="000000"/>
                </a:solidFill>
                <a:latin typeface="MinionPro-Regular"/>
              </a:rPr>
              <a:t>opposing opinions of authors and inspectors.</a:t>
            </a:r>
          </a:p>
          <a:p>
            <a:pPr algn="l"/>
            <a:r>
              <a:rPr lang="en-US" sz="1600" i="1" dirty="0" smtClean="0">
                <a:solidFill>
                  <a:srgbClr val="FF0000"/>
                </a:solidFill>
                <a:latin typeface="MinionPro-It"/>
              </a:rPr>
              <a:t>Author:</a:t>
            </a:r>
          </a:p>
          <a:p>
            <a:pPr algn="l"/>
            <a:r>
              <a:rPr lang="en-US" sz="1600" i="1" dirty="0" smtClean="0">
                <a:solidFill>
                  <a:srgbClr val="000000"/>
                </a:solidFill>
                <a:latin typeface="MinionPro-It"/>
              </a:rPr>
              <a:t> </a:t>
            </a:r>
            <a:r>
              <a:rPr lang="en-US" sz="1600" dirty="0">
                <a:solidFill>
                  <a:srgbClr val="000000"/>
                </a:solidFill>
                <a:latin typeface="MinionPro-Regular"/>
              </a:rPr>
              <a:t>The author explains the requirements that he created to </a:t>
            </a:r>
            <a:r>
              <a:rPr lang="en-US" sz="1600" dirty="0" smtClean="0">
                <a:solidFill>
                  <a:srgbClr val="000000"/>
                </a:solidFill>
                <a:latin typeface="MinionPro-Regular"/>
              </a:rPr>
              <a:t>the inspectors </a:t>
            </a:r>
            <a:r>
              <a:rPr lang="en-US" sz="1600" dirty="0">
                <a:solidFill>
                  <a:srgbClr val="000000"/>
                </a:solidFill>
                <a:latin typeface="MinionPro-Regular"/>
              </a:rPr>
              <a:t>in the overview phase and later on is responsible for </a:t>
            </a:r>
            <a:r>
              <a:rPr lang="en-US" sz="1600" dirty="0" smtClean="0">
                <a:solidFill>
                  <a:srgbClr val="000000"/>
                </a:solidFill>
                <a:latin typeface="MinionPro-Regular"/>
              </a:rPr>
              <a:t>correcting the </a:t>
            </a:r>
            <a:r>
              <a:rPr lang="en-US" sz="1600" dirty="0">
                <a:solidFill>
                  <a:srgbClr val="000000"/>
                </a:solidFill>
                <a:latin typeface="MinionPro-Regular"/>
              </a:rPr>
              <a:t>errors identified.</a:t>
            </a:r>
          </a:p>
          <a:p>
            <a:pPr algn="l"/>
            <a:r>
              <a:rPr lang="en-US" sz="1600" i="1" dirty="0" smtClean="0">
                <a:solidFill>
                  <a:srgbClr val="FF0000"/>
                </a:solidFill>
                <a:latin typeface="MinionPro-It"/>
              </a:rPr>
              <a:t>Reader</a:t>
            </a:r>
            <a:r>
              <a:rPr lang="en-US" sz="1600" i="1" dirty="0">
                <a:solidFill>
                  <a:srgbClr val="FF0000"/>
                </a:solidFill>
                <a:latin typeface="MinionPro-It"/>
              </a:rPr>
              <a:t>: </a:t>
            </a:r>
            <a:endParaRPr lang="en-US" sz="1600" i="1" dirty="0" smtClean="0">
              <a:solidFill>
                <a:srgbClr val="FF0000"/>
              </a:solidFill>
              <a:latin typeface="MinionPro-It"/>
            </a:endParaRPr>
          </a:p>
          <a:p>
            <a:pPr algn="l"/>
            <a:r>
              <a:rPr lang="en-US" sz="1600" dirty="0" smtClean="0">
                <a:solidFill>
                  <a:srgbClr val="000000"/>
                </a:solidFill>
                <a:latin typeface="MinionPro-Regular"/>
              </a:rPr>
              <a:t>The </a:t>
            </a:r>
            <a:r>
              <a:rPr lang="en-US" sz="1600" dirty="0">
                <a:solidFill>
                  <a:srgbClr val="000000"/>
                </a:solidFill>
                <a:latin typeface="MinionPro-Regular"/>
              </a:rPr>
              <a:t>reader introduces the requirements to be inspected </a:t>
            </a:r>
            <a:r>
              <a:rPr lang="en-US" sz="1600" dirty="0" smtClean="0">
                <a:solidFill>
                  <a:srgbClr val="000000"/>
                </a:solidFill>
                <a:latin typeface="MinionPro-Regular"/>
              </a:rPr>
              <a:t>successively and </a:t>
            </a:r>
            <a:r>
              <a:rPr lang="en-US" sz="1600" dirty="0">
                <a:solidFill>
                  <a:srgbClr val="000000"/>
                </a:solidFill>
                <a:latin typeface="MinionPro-Regular"/>
              </a:rPr>
              <a:t>guides the inspectors through them. The role of </a:t>
            </a:r>
            <a:r>
              <a:rPr lang="en-US" sz="1600" dirty="0" smtClean="0">
                <a:solidFill>
                  <a:srgbClr val="000000"/>
                </a:solidFill>
                <a:latin typeface="MinionPro-Regular"/>
              </a:rPr>
              <a:t>the reader </a:t>
            </a:r>
            <a:r>
              <a:rPr lang="en-US" sz="1600" dirty="0">
                <a:solidFill>
                  <a:srgbClr val="000000"/>
                </a:solidFill>
                <a:latin typeface="MinionPro-Regular"/>
              </a:rPr>
              <a:t>should be given to a neutral stakeholder so that the inspectors</a:t>
            </a:r>
          </a:p>
          <a:p>
            <a:pPr algn="l"/>
            <a:r>
              <a:rPr lang="en-US" sz="1600" dirty="0">
                <a:solidFill>
                  <a:srgbClr val="000000"/>
                </a:solidFill>
                <a:latin typeface="MinionPro-Regular"/>
              </a:rPr>
              <a:t>can center their attention on the requirements instead of on the </a:t>
            </a:r>
            <a:r>
              <a:rPr lang="en-US" sz="1600" dirty="0" smtClean="0">
                <a:solidFill>
                  <a:srgbClr val="000000"/>
                </a:solidFill>
                <a:latin typeface="MinionPro-Regular"/>
              </a:rPr>
              <a:t>interpretation of </a:t>
            </a:r>
            <a:r>
              <a:rPr lang="en-US" sz="1600" dirty="0">
                <a:solidFill>
                  <a:srgbClr val="000000"/>
                </a:solidFill>
                <a:latin typeface="MinionPro-Regular"/>
              </a:rPr>
              <a:t>the author. Often, the moderator is also the reader.</a:t>
            </a:r>
          </a:p>
          <a:p>
            <a:pPr algn="l"/>
            <a:r>
              <a:rPr lang="en-US" sz="1600" i="1" dirty="0" smtClean="0">
                <a:solidFill>
                  <a:srgbClr val="FF0000"/>
                </a:solidFill>
                <a:latin typeface="MinionPro-It"/>
              </a:rPr>
              <a:t>Inspectors</a:t>
            </a:r>
            <a:r>
              <a:rPr lang="en-US" sz="1600" i="1" dirty="0">
                <a:solidFill>
                  <a:srgbClr val="FF0000"/>
                </a:solidFill>
                <a:latin typeface="MinionPro-It"/>
              </a:rPr>
              <a:t>: </a:t>
            </a:r>
            <a:endParaRPr lang="en-US" sz="1600" i="1" dirty="0" smtClean="0">
              <a:solidFill>
                <a:srgbClr val="FF0000"/>
              </a:solidFill>
              <a:latin typeface="MinionPro-It"/>
            </a:endParaRPr>
          </a:p>
          <a:p>
            <a:pPr algn="l"/>
            <a:r>
              <a:rPr lang="en-US" sz="1600" dirty="0" smtClean="0">
                <a:solidFill>
                  <a:srgbClr val="000000"/>
                </a:solidFill>
                <a:latin typeface="MinionPro-Regular"/>
              </a:rPr>
              <a:t>The </a:t>
            </a:r>
            <a:r>
              <a:rPr lang="en-US" sz="1600" dirty="0">
                <a:solidFill>
                  <a:srgbClr val="000000"/>
                </a:solidFill>
                <a:latin typeface="MinionPro-Regular"/>
              </a:rPr>
              <a:t>inspectors are responsible for finding errors and </a:t>
            </a:r>
            <a:r>
              <a:rPr lang="en-US" sz="1600" dirty="0" smtClean="0">
                <a:solidFill>
                  <a:srgbClr val="000000"/>
                </a:solidFill>
                <a:latin typeface="MinionPro-Regular"/>
              </a:rPr>
              <a:t>communicating their </a:t>
            </a:r>
            <a:r>
              <a:rPr lang="en-US" sz="1600" dirty="0">
                <a:solidFill>
                  <a:srgbClr val="000000"/>
                </a:solidFill>
                <a:latin typeface="MinionPro-Regular"/>
              </a:rPr>
              <a:t>findings to the other members of the project team.</a:t>
            </a:r>
          </a:p>
          <a:p>
            <a:pPr algn="l"/>
            <a:r>
              <a:rPr lang="en-US" sz="1600" i="1" dirty="0" smtClean="0">
                <a:solidFill>
                  <a:srgbClr val="FF0000"/>
                </a:solidFill>
                <a:latin typeface="MinionPro-It"/>
              </a:rPr>
              <a:t>Minute</a:t>
            </a:r>
            <a:r>
              <a:rPr lang="en-US" sz="1600" dirty="0" smtClean="0">
                <a:solidFill>
                  <a:srgbClr val="FF0000"/>
                </a:solidFill>
                <a:latin typeface="MinionPro-Regular"/>
              </a:rPr>
              <a:t>-</a:t>
            </a:r>
            <a:r>
              <a:rPr lang="en-US" sz="1600" i="1" dirty="0" smtClean="0">
                <a:solidFill>
                  <a:srgbClr val="FF0000"/>
                </a:solidFill>
                <a:latin typeface="MinionPro-It"/>
              </a:rPr>
              <a:t>taker</a:t>
            </a:r>
            <a:r>
              <a:rPr lang="en-US" sz="1600" i="1" dirty="0">
                <a:solidFill>
                  <a:srgbClr val="FF0000"/>
                </a:solidFill>
                <a:latin typeface="MinionPro-It"/>
              </a:rPr>
              <a:t>: </a:t>
            </a:r>
            <a:endParaRPr lang="en-US" sz="1600" i="1" dirty="0" smtClean="0">
              <a:solidFill>
                <a:srgbClr val="FF0000"/>
              </a:solidFill>
              <a:latin typeface="MinionPro-It"/>
            </a:endParaRPr>
          </a:p>
          <a:p>
            <a:pPr algn="l"/>
            <a:r>
              <a:rPr lang="en-US" sz="1600" dirty="0" smtClean="0">
                <a:solidFill>
                  <a:srgbClr val="000000"/>
                </a:solidFill>
                <a:latin typeface="MinionPro-Regular"/>
              </a:rPr>
              <a:t>This </a:t>
            </a:r>
            <a:r>
              <a:rPr lang="en-US" sz="1600" dirty="0">
                <a:solidFill>
                  <a:srgbClr val="000000"/>
                </a:solidFill>
                <a:latin typeface="MinionPro-Regular"/>
              </a:rPr>
              <a:t>person takes minutes of the results of the inspection.</a:t>
            </a:r>
            <a:endParaRPr lang="en-US" sz="1600" dirty="0"/>
          </a:p>
        </p:txBody>
      </p:sp>
      <p:sp>
        <p:nvSpPr>
          <p:cNvPr id="4" name="Slide Number Placeholder 3"/>
          <p:cNvSpPr>
            <a:spLocks noGrp="1"/>
          </p:cNvSpPr>
          <p:nvPr>
            <p:ph type="sldNum" sz="quarter" idx="7"/>
          </p:nvPr>
        </p:nvSpPr>
        <p:spPr/>
        <p:txBody>
          <a:bodyPr/>
          <a:lstStyle/>
          <a:p>
            <a:fld id="{B6F15528-21DE-4FAA-801E-634DDDAF4B2B}" type="slidenum">
              <a:rPr lang="en-US" smtClean="0"/>
              <a:t>39</a:t>
            </a:fld>
            <a:endParaRPr lang="en-US"/>
          </a:p>
        </p:txBody>
      </p:sp>
    </p:spTree>
    <p:extLst>
      <p:ext uri="{BB962C8B-B14F-4D97-AF65-F5344CB8AC3E}">
        <p14:creationId xmlns:p14="http://schemas.microsoft.com/office/powerpoint/2010/main" val="86808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2571" y="1662760"/>
            <a:ext cx="7918856" cy="4431983"/>
          </a:xfrm>
        </p:spPr>
        <p:txBody>
          <a:bodyPr/>
          <a:lstStyle/>
          <a:p>
            <a:pPr marL="342900" indent="-342900" algn="just">
              <a:buFont typeface="Arial" panose="020B0604020202020204" pitchFamily="34" charset="0"/>
              <a:buChar char="•"/>
            </a:pPr>
            <a:r>
              <a:rPr lang="en-US" i="1" dirty="0">
                <a:solidFill>
                  <a:srgbClr val="FF0000"/>
                </a:solidFill>
              </a:rPr>
              <a:t>Error proliferation  :  </a:t>
            </a:r>
            <a:r>
              <a:rPr lang="en-US" dirty="0"/>
              <a:t>Requirements documents are reference documents for all further development activities. Therefore, errors negatively affect all further development activities. </a:t>
            </a:r>
            <a:endParaRPr lang="en-US" dirty="0" smtClean="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smtClean="0"/>
              <a:t>A </a:t>
            </a:r>
            <a:r>
              <a:rPr lang="en-US" dirty="0"/>
              <a:t>requirements error that is discovered when the system is already deployed and operating requires all artifacts affected by the error to be revised, such as source code, test artifacts, and architectural descriptions. </a:t>
            </a:r>
            <a:endParaRPr lang="en-US" dirty="0" smtClean="0"/>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dirty="0" smtClean="0"/>
              <a:t>Correcting </a:t>
            </a:r>
            <a:r>
              <a:rPr lang="en-US" dirty="0"/>
              <a:t>errors in requirements once the system is in operation therefore entails significant costs.</a:t>
            </a:r>
            <a:endParaRPr lang="en-US" sz="2800" dirty="0">
              <a:solidFill>
                <a:srgbClr val="FF0000"/>
              </a:solidFill>
            </a:endParaRPr>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4</a:t>
            </a:fld>
            <a:endParaRPr lang="en-US"/>
          </a:p>
        </p:txBody>
      </p:sp>
      <p:sp>
        <p:nvSpPr>
          <p:cNvPr id="5" name="object 2">
            <a:extLst>
              <a:ext uri="{FF2B5EF4-FFF2-40B4-BE49-F238E27FC236}">
                <a16:creationId xmlns="" xmlns:a16="http://schemas.microsoft.com/office/drawing/2014/main" id="{B1FF3327-8758-48BF-884A-626BA5496428}"/>
              </a:ext>
            </a:extLst>
          </p:cNvPr>
          <p:cNvSpPr txBox="1">
            <a:spLocks noGrp="1"/>
          </p:cNvSpPr>
          <p:nvPr>
            <p:ph type="title"/>
          </p:nvPr>
        </p:nvSpPr>
        <p:spPr>
          <a:prstGeom prst="rect">
            <a:avLst/>
          </a:prstGeom>
        </p:spPr>
        <p:txBody>
          <a:bodyPr vert="horz" wrap="square" lIns="0" tIns="13335" rIns="0" bIns="0" rtlCol="0">
            <a:spAutoFit/>
          </a:bodyPr>
          <a:lstStyle/>
          <a:p>
            <a:pPr marL="12700" algn="just">
              <a:lnSpc>
                <a:spcPct val="100000"/>
              </a:lnSpc>
              <a:spcBef>
                <a:spcPts val="105"/>
              </a:spcBef>
            </a:pP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Fundamentals of Requirements  Validation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70589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37764"/>
            <a:ext cx="8115300" cy="3785652"/>
          </a:xfrm>
          <a:prstGeom prst="rect">
            <a:avLst/>
          </a:prstGeom>
          <a:noFill/>
        </p:spPr>
        <p:txBody>
          <a:bodyPr wrap="square">
            <a:spAutoFit/>
          </a:bodyPr>
          <a:lstStyle/>
          <a:p>
            <a:pPr marL="285750" indent="-285750" algn="just">
              <a:buFont typeface="Wingdings" panose="05000000000000000000" pitchFamily="2" charset="2"/>
              <a:buChar char="Ø"/>
            </a:pPr>
            <a:r>
              <a:rPr lang="en-US" sz="2000" b="1" i="0" u="none" strike="noStrike" baseline="0" dirty="0">
                <a:solidFill>
                  <a:srgbClr val="FF0000"/>
                </a:solidFill>
                <a:latin typeface="+mj-lt"/>
              </a:rPr>
              <a:t>Walk-Through</a:t>
            </a:r>
          </a:p>
          <a:p>
            <a:pPr algn="just"/>
            <a:r>
              <a:rPr lang="en-US" sz="2000" b="0" i="1" u="none" strike="noStrike" baseline="0" dirty="0">
                <a:solidFill>
                  <a:srgbClr val="FF0000"/>
                </a:solidFill>
                <a:latin typeface="+mj-lt"/>
              </a:rPr>
              <a:t>Lightweight review : </a:t>
            </a:r>
            <a:r>
              <a:rPr lang="en-US" sz="2000" i="1" dirty="0">
                <a:solidFill>
                  <a:srgbClr val="FF0000"/>
                </a:solidFill>
                <a:latin typeface="+mj-lt"/>
              </a:rPr>
              <a:t> </a:t>
            </a:r>
            <a:r>
              <a:rPr lang="en-US" sz="2000" b="0" i="0" u="none" strike="noStrike" baseline="0" dirty="0">
                <a:latin typeface="+mj-lt"/>
              </a:rPr>
              <a:t>In requirements validation, a walk-through is a lightweight version of a </a:t>
            </a:r>
            <a:r>
              <a:rPr lang="en-US" sz="2000" b="0" i="1" u="none" strike="noStrike" baseline="0" dirty="0">
                <a:latin typeface="+mj-lt"/>
              </a:rPr>
              <a:t>Lightweight review </a:t>
            </a:r>
            <a:r>
              <a:rPr lang="en-US" sz="2000" b="0" i="1" u="none" strike="noStrike" baseline="0" dirty="0" smtClean="0">
                <a:latin typeface="+mj-lt"/>
              </a:rPr>
              <a:t>.</a:t>
            </a:r>
            <a:r>
              <a:rPr lang="en-US" sz="2000" b="0" i="0" u="none" strike="noStrike" baseline="0" dirty="0" smtClean="0">
                <a:latin typeface="+mj-lt"/>
              </a:rPr>
              <a:t>A </a:t>
            </a:r>
            <a:r>
              <a:rPr lang="en-US" sz="2000" b="0" i="0" u="none" strike="noStrike" baseline="0" dirty="0">
                <a:latin typeface="+mj-lt"/>
              </a:rPr>
              <a:t>walk-through is less strict than an inspection and the involved roles are differentiated to a lesser degree. During a walk-through, at least the roles of the reviewer (comparable to the inspector), author, and minute-taker, and potentially the moderator, are staffed.</a:t>
            </a:r>
          </a:p>
          <a:p>
            <a:pPr algn="just"/>
            <a:endParaRPr lang="en-US" sz="2000" dirty="0">
              <a:solidFill>
                <a:srgbClr val="FF0000"/>
              </a:solidFill>
              <a:latin typeface="+mj-lt"/>
            </a:endParaRPr>
          </a:p>
          <a:p>
            <a:pPr algn="just"/>
            <a:r>
              <a:rPr lang="en-US" sz="2000" b="0" i="1" u="none" strike="noStrike" baseline="0" dirty="0">
                <a:solidFill>
                  <a:srgbClr val="FF0000"/>
                </a:solidFill>
                <a:latin typeface="+mj-lt"/>
              </a:rPr>
              <a:t>Discussion of the identified flaws in quality during a group session </a:t>
            </a:r>
            <a:r>
              <a:rPr lang="en-US" sz="2000" b="0" i="1" u="none" strike="noStrike" baseline="0" dirty="0" smtClean="0">
                <a:solidFill>
                  <a:srgbClr val="FF0000"/>
                </a:solidFill>
                <a:latin typeface="+mj-lt"/>
              </a:rPr>
              <a:t>:</a:t>
            </a:r>
          </a:p>
          <a:p>
            <a:r>
              <a:rPr lang="en-US" sz="2000" dirty="0"/>
              <a:t>The goal of a walk-through of requirements is to identify quality flaws</a:t>
            </a:r>
          </a:p>
          <a:p>
            <a:r>
              <a:rPr lang="en-US" sz="2000" dirty="0"/>
              <a:t>within requirements by means of a shared process and to gain a shared</a:t>
            </a:r>
          </a:p>
          <a:p>
            <a:r>
              <a:rPr lang="en-US" sz="2000" dirty="0"/>
              <a:t>understanding of the requirements between all the people </a:t>
            </a:r>
            <a:r>
              <a:rPr lang="en-US" sz="2000" dirty="0" smtClean="0"/>
              <a:t>involved</a:t>
            </a:r>
            <a:endParaRPr lang="en-US" sz="2000" b="1" i="1" dirty="0">
              <a:solidFill>
                <a:srgbClr val="FF0000"/>
              </a:solidFill>
              <a:latin typeface="+mj-lt"/>
            </a:endParaRPr>
          </a:p>
        </p:txBody>
      </p:sp>
    </p:spTree>
    <p:extLst>
      <p:ext uri="{BB962C8B-B14F-4D97-AF65-F5344CB8AC3E}">
        <p14:creationId xmlns:p14="http://schemas.microsoft.com/office/powerpoint/2010/main" val="4472949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859" y="499313"/>
            <a:ext cx="7936280" cy="553998"/>
          </a:xfrm>
        </p:spPr>
        <p:txBody>
          <a:bodyPr/>
          <a:lstStyle/>
          <a:p>
            <a:r>
              <a:rPr lang="en-US" smtClean="0"/>
              <a:t>Walkthrough</a:t>
            </a:r>
            <a:endParaRPr lang="en-US"/>
          </a:p>
        </p:txBody>
      </p:sp>
      <p:sp>
        <p:nvSpPr>
          <p:cNvPr id="3" name="Text Placeholder 2"/>
          <p:cNvSpPr>
            <a:spLocks noGrp="1"/>
          </p:cNvSpPr>
          <p:nvPr>
            <p:ph type="body" idx="1"/>
          </p:nvPr>
        </p:nvSpPr>
        <p:spPr>
          <a:xfrm>
            <a:off x="612571" y="1662760"/>
            <a:ext cx="7918856" cy="5539978"/>
          </a:xfrm>
        </p:spPr>
        <p:txBody>
          <a:bodyPr/>
          <a:lstStyle/>
          <a:p>
            <a:r>
              <a:rPr lang="en-US" dirty="0" smtClean="0"/>
              <a:t>To </a:t>
            </a:r>
            <a:r>
              <a:rPr lang="en-US" dirty="0"/>
              <a:t>prepare for a walk-through, the requirements to be validated are handed out to all participants and </a:t>
            </a:r>
            <a:r>
              <a:rPr lang="en-US" dirty="0" smtClean="0"/>
              <a:t>inspected</a:t>
            </a:r>
          </a:p>
          <a:p>
            <a:endParaRPr lang="en-US" dirty="0" smtClean="0"/>
          </a:p>
          <a:p>
            <a:r>
              <a:rPr lang="en-US" dirty="0" smtClean="0"/>
              <a:t>During </a:t>
            </a:r>
            <a:r>
              <a:rPr lang="en-US" dirty="0"/>
              <a:t>the walk-through session, the</a:t>
            </a:r>
          </a:p>
          <a:p>
            <a:r>
              <a:rPr lang="en-US" dirty="0"/>
              <a:t>participants discuss the requirements to be validated step-by-step, </a:t>
            </a:r>
            <a:r>
              <a:rPr lang="en-US" dirty="0" smtClean="0"/>
              <a:t>under guidance </a:t>
            </a:r>
            <a:r>
              <a:rPr lang="en-US" dirty="0"/>
              <a:t>of the moderator/reader</a:t>
            </a:r>
            <a:r>
              <a:rPr lang="en-US" dirty="0" smtClean="0"/>
              <a:t>.</a:t>
            </a:r>
          </a:p>
          <a:p>
            <a:endParaRPr lang="en-US" dirty="0"/>
          </a:p>
          <a:p>
            <a:r>
              <a:rPr lang="en-US" dirty="0" smtClean="0"/>
              <a:t>Usually</a:t>
            </a:r>
            <a:r>
              <a:rPr lang="en-US" dirty="0"/>
              <a:t>, the author of a requirement is the one who introduces the requirement to all other participants. This way, the authors have the opportunity to give additional information to the group along with the actual requirement</a:t>
            </a:r>
            <a:r>
              <a:rPr lang="en-US" dirty="0" smtClean="0"/>
              <a:t>.</a:t>
            </a:r>
          </a:p>
          <a:p>
            <a:endParaRPr lang="en-US" dirty="0"/>
          </a:p>
          <a:p>
            <a:r>
              <a:rPr lang="en-US" dirty="0" smtClean="0"/>
              <a:t> </a:t>
            </a:r>
            <a:r>
              <a:rPr lang="en-US" dirty="0"/>
              <a:t>A minute-taker documents the flaws in quality that have been identified during the session.</a:t>
            </a:r>
            <a:endParaRPr lang="en-US" b="1" i="1" dirty="0">
              <a:solidFill>
                <a:srgbClr val="FF0000"/>
              </a:solidFill>
            </a:endParaRPr>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t>41</a:t>
            </a:fld>
            <a:endParaRPr lang="en-US"/>
          </a:p>
        </p:txBody>
      </p:sp>
    </p:spTree>
    <p:extLst>
      <p:ext uri="{BB962C8B-B14F-4D97-AF65-F5344CB8AC3E}">
        <p14:creationId xmlns:p14="http://schemas.microsoft.com/office/powerpoint/2010/main" val="42635754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37764"/>
            <a:ext cx="8115300" cy="4801314"/>
          </a:xfrm>
          <a:prstGeom prst="rect">
            <a:avLst/>
          </a:prstGeom>
          <a:noFill/>
        </p:spPr>
        <p:txBody>
          <a:bodyPr wrap="square">
            <a:spAutoFit/>
          </a:bodyPr>
          <a:lstStyle/>
          <a:p>
            <a:pPr marL="285750" indent="-285750" algn="just">
              <a:buFont typeface="Wingdings" panose="05000000000000000000" pitchFamily="2" charset="2"/>
              <a:buChar char="Ø"/>
            </a:pPr>
            <a:r>
              <a:rPr lang="en-US" sz="1800" b="1" i="0" u="none" strike="noStrike" baseline="0" dirty="0">
                <a:solidFill>
                  <a:srgbClr val="FF0000"/>
                </a:solidFill>
                <a:latin typeface="+mj-lt"/>
              </a:rPr>
              <a:t>Perspective-Based Reading</a:t>
            </a:r>
          </a:p>
          <a:p>
            <a:pPr marL="285750" indent="-285750" algn="just">
              <a:buFont typeface="Wingdings" panose="05000000000000000000" pitchFamily="2" charset="2"/>
              <a:buChar char="Ø"/>
            </a:pPr>
            <a:endParaRPr lang="en-US" b="1" dirty="0">
              <a:solidFill>
                <a:srgbClr val="FF0000"/>
              </a:solidFill>
              <a:latin typeface="+mj-lt"/>
            </a:endParaRPr>
          </a:p>
          <a:p>
            <a:pPr algn="just"/>
            <a:r>
              <a:rPr lang="en-US" sz="1800" b="0" i="1" u="none" strike="noStrike" baseline="0" dirty="0">
                <a:solidFill>
                  <a:srgbClr val="FF0000"/>
                </a:solidFill>
                <a:latin typeface="+mj-lt"/>
              </a:rPr>
              <a:t>Check requirements from a defined perspective :  </a:t>
            </a:r>
            <a:r>
              <a:rPr lang="en-US" sz="1800" b="0" i="0" u="none" strike="noStrike" baseline="0" dirty="0">
                <a:latin typeface="+mj-lt"/>
              </a:rPr>
              <a:t>is applied in conjunction with other review techniques (e.g., during inspections or walk-throughs.</a:t>
            </a:r>
          </a:p>
          <a:p>
            <a:pPr algn="just"/>
            <a:endParaRPr lang="en-US" dirty="0">
              <a:solidFill>
                <a:srgbClr val="000000"/>
              </a:solidFill>
              <a:latin typeface="+mj-lt"/>
            </a:endParaRPr>
          </a:p>
          <a:p>
            <a:pPr marL="285750" indent="-285750" algn="just">
              <a:buFont typeface="Arial" panose="020B0604020202020204" pitchFamily="34" charset="0"/>
              <a:buChar char="•"/>
            </a:pPr>
            <a:r>
              <a:rPr lang="en-US" sz="1800" b="0" i="1" u="none" strike="noStrike" baseline="0" dirty="0">
                <a:solidFill>
                  <a:srgbClr val="000000"/>
                </a:solidFill>
                <a:latin typeface="+mj-lt"/>
              </a:rPr>
              <a:t>User/customer perspective: </a:t>
            </a:r>
            <a:r>
              <a:rPr lang="en-US" sz="1800" b="0" i="0" u="none" strike="noStrike" baseline="0" dirty="0">
                <a:solidFill>
                  <a:srgbClr val="000000"/>
                </a:solidFill>
                <a:latin typeface="+mj-lt"/>
              </a:rPr>
              <a:t>The requirements are checked from the perspective of the customer or the user to determine whether they describe the desired functions and qualities of the system.</a:t>
            </a:r>
          </a:p>
          <a:p>
            <a:pPr marL="285750" indent="-285750" algn="just">
              <a:buFont typeface="Arial" panose="020B0604020202020204" pitchFamily="34" charset="0"/>
              <a:buChar char="•"/>
            </a:pPr>
            <a:endParaRPr lang="en-US" sz="1800" b="0" i="1" u="none" strike="noStrike" baseline="0" dirty="0">
              <a:solidFill>
                <a:srgbClr val="000000"/>
              </a:solidFill>
              <a:latin typeface="+mj-lt"/>
            </a:endParaRPr>
          </a:p>
          <a:p>
            <a:pPr marL="285750" indent="-285750" algn="just">
              <a:buFont typeface="Arial" panose="020B0604020202020204" pitchFamily="34" charset="0"/>
              <a:buChar char="•"/>
            </a:pPr>
            <a:r>
              <a:rPr lang="en-US" sz="1800" b="0" i="1" u="none" strike="noStrike" baseline="0" dirty="0">
                <a:solidFill>
                  <a:srgbClr val="000000"/>
                </a:solidFill>
                <a:latin typeface="+mj-lt"/>
              </a:rPr>
              <a:t>Software architect perspective: </a:t>
            </a:r>
            <a:r>
              <a:rPr lang="en-US" sz="1800" b="0" i="0" u="none" strike="noStrike" baseline="0" dirty="0">
                <a:solidFill>
                  <a:srgbClr val="000000"/>
                </a:solidFill>
                <a:latin typeface="+mj-lt"/>
              </a:rPr>
              <a:t>The requirements are checked from the perspective of the software architect to ascertain if they contain all necessary information for architectural design (e.g., if all relevant performance properties have been described).</a:t>
            </a:r>
          </a:p>
          <a:p>
            <a:pPr marL="285750" indent="-285750" algn="just">
              <a:buFont typeface="Arial" panose="020B0604020202020204" pitchFamily="34" charset="0"/>
              <a:buChar char="•"/>
            </a:pPr>
            <a:endParaRPr lang="en-US" sz="1800" b="0" i="1" u="none" strike="noStrike" baseline="0" dirty="0">
              <a:solidFill>
                <a:srgbClr val="000000"/>
              </a:solidFill>
              <a:latin typeface="+mj-lt"/>
            </a:endParaRPr>
          </a:p>
          <a:p>
            <a:pPr marL="285750" indent="-285750" algn="just">
              <a:buFont typeface="Arial" panose="020B0604020202020204" pitchFamily="34" charset="0"/>
              <a:buChar char="•"/>
            </a:pPr>
            <a:r>
              <a:rPr lang="en-US" sz="1800" b="0" i="1" u="none" strike="noStrike" baseline="0" dirty="0">
                <a:solidFill>
                  <a:srgbClr val="000000"/>
                </a:solidFill>
                <a:latin typeface="+mj-lt"/>
              </a:rPr>
              <a:t>Tester perspective: </a:t>
            </a:r>
            <a:r>
              <a:rPr lang="en-US" sz="1800" b="0" i="0" u="none" strike="noStrike" baseline="0" dirty="0">
                <a:solidFill>
                  <a:srgbClr val="000000"/>
                </a:solidFill>
                <a:latin typeface="+mj-lt"/>
              </a:rPr>
              <a:t>The requirements are checked from the perspective of the tester to establish whether they contain the information necessary to derive test cases from the requirements.</a:t>
            </a:r>
            <a:endParaRPr lang="en-US" sz="1800" b="1" i="0" u="none" strike="noStrike" baseline="0" dirty="0">
              <a:solidFill>
                <a:srgbClr val="FF0000"/>
              </a:solidFill>
              <a:latin typeface="+mj-lt"/>
            </a:endParaRPr>
          </a:p>
        </p:txBody>
      </p:sp>
    </p:spTree>
    <p:extLst>
      <p:ext uri="{BB962C8B-B14F-4D97-AF65-F5344CB8AC3E}">
        <p14:creationId xmlns:p14="http://schemas.microsoft.com/office/powerpoint/2010/main" val="2105002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37764"/>
            <a:ext cx="8115300" cy="4093428"/>
          </a:xfrm>
          <a:prstGeom prst="rect">
            <a:avLst/>
          </a:prstGeom>
          <a:noFill/>
        </p:spPr>
        <p:txBody>
          <a:bodyPr wrap="square">
            <a:spAutoFit/>
          </a:bodyPr>
          <a:lstStyle/>
          <a:p>
            <a:pPr algn="just"/>
            <a:r>
              <a:rPr lang="en-US" sz="2000" b="0" i="1" u="none" strike="noStrike" baseline="0" dirty="0">
                <a:solidFill>
                  <a:srgbClr val="FF0000"/>
                </a:solidFill>
                <a:latin typeface="+mj-lt"/>
              </a:rPr>
              <a:t>Perspective quality aspects</a:t>
            </a:r>
          </a:p>
          <a:p>
            <a:pPr algn="just"/>
            <a:endParaRPr lang="en-US" sz="2000" i="1" dirty="0">
              <a:solidFill>
                <a:srgbClr val="FF0000"/>
              </a:solidFill>
              <a:latin typeface="+mj-lt"/>
            </a:endParaRPr>
          </a:p>
          <a:p>
            <a:pPr marL="285750" indent="-285750" algn="just">
              <a:buFont typeface="Arial" panose="020B0604020202020204" pitchFamily="34" charset="0"/>
              <a:buChar char="•"/>
            </a:pPr>
            <a:r>
              <a:rPr lang="en-US" sz="2000" b="0" i="1" u="none" strike="noStrike" baseline="0" dirty="0">
                <a:solidFill>
                  <a:srgbClr val="FF0000"/>
                </a:solidFill>
                <a:latin typeface="+mj-lt"/>
              </a:rPr>
              <a:t>Content perspective: </a:t>
            </a:r>
            <a:r>
              <a:rPr lang="en-US" sz="2000" b="0" i="0" u="none" strike="noStrike" baseline="0" dirty="0">
                <a:solidFill>
                  <a:srgbClr val="000000"/>
                </a:solidFill>
                <a:latin typeface="+mj-lt"/>
              </a:rPr>
              <a:t>With the content perspective, the auditor verifies the content of requirements and focuses on the quality of the content of the documented requirement.</a:t>
            </a:r>
          </a:p>
          <a:p>
            <a:pPr marL="285750" indent="-285750" algn="just">
              <a:buFont typeface="Arial" panose="020B0604020202020204" pitchFamily="34" charset="0"/>
              <a:buChar char="•"/>
            </a:pPr>
            <a:endParaRPr lang="en-US" sz="2000" b="0" i="1" u="none" strike="noStrike" baseline="0" dirty="0">
              <a:solidFill>
                <a:srgbClr val="000000"/>
              </a:solidFill>
              <a:latin typeface="+mj-lt"/>
            </a:endParaRPr>
          </a:p>
          <a:p>
            <a:pPr marL="285750" indent="-285750" algn="just">
              <a:buFont typeface="Arial" panose="020B0604020202020204" pitchFamily="34" charset="0"/>
              <a:buChar char="•"/>
            </a:pPr>
            <a:r>
              <a:rPr lang="en-US" sz="2000" b="0" i="1" u="none" strike="noStrike" baseline="0" dirty="0">
                <a:solidFill>
                  <a:srgbClr val="FF0000"/>
                </a:solidFill>
                <a:latin typeface="+mj-lt"/>
              </a:rPr>
              <a:t>Documentation perspective: </a:t>
            </a:r>
            <a:r>
              <a:rPr lang="en-US" sz="2000" b="0" i="0" u="none" strike="noStrike" baseline="0" dirty="0">
                <a:solidFill>
                  <a:srgbClr val="000000"/>
                </a:solidFill>
                <a:latin typeface="+mj-lt"/>
              </a:rPr>
              <a:t>With the documentation perspective, the auditor ensures that all documentation guidelines for requirements and requirements documents have been met.</a:t>
            </a:r>
          </a:p>
          <a:p>
            <a:pPr marL="285750" indent="-285750" algn="just">
              <a:buFont typeface="Arial" panose="020B0604020202020204" pitchFamily="34" charset="0"/>
              <a:buChar char="•"/>
            </a:pPr>
            <a:endParaRPr lang="en-US" sz="2000" dirty="0">
              <a:solidFill>
                <a:srgbClr val="000000"/>
              </a:solidFill>
              <a:latin typeface="+mj-lt"/>
            </a:endParaRPr>
          </a:p>
          <a:p>
            <a:pPr marL="285750" indent="-285750" algn="just">
              <a:buFont typeface="Arial" panose="020B0604020202020204" pitchFamily="34" charset="0"/>
              <a:buChar char="•"/>
            </a:pPr>
            <a:r>
              <a:rPr lang="en-US" sz="2000" b="0" i="1" u="none" strike="noStrike" baseline="0" dirty="0">
                <a:solidFill>
                  <a:srgbClr val="FF0000"/>
                </a:solidFill>
                <a:latin typeface="+mj-lt"/>
              </a:rPr>
              <a:t>Agreement perspective: </a:t>
            </a:r>
            <a:r>
              <a:rPr lang="en-US" sz="2000" b="0" i="0" u="none" strike="noStrike" baseline="0" dirty="0">
                <a:solidFill>
                  <a:srgbClr val="000000"/>
                </a:solidFill>
                <a:latin typeface="+mj-lt"/>
              </a:rPr>
              <a:t>With the agreement perspective, the auditor checks if all stakeholders agree on a requirement, i.e., if the requirements are agreed upon and conflicts have been resolved.</a:t>
            </a:r>
            <a:endParaRPr lang="en-US" sz="2000" b="1" dirty="0">
              <a:solidFill>
                <a:srgbClr val="FF0000"/>
              </a:solidFill>
              <a:latin typeface="+mj-lt"/>
            </a:endParaRPr>
          </a:p>
        </p:txBody>
      </p:sp>
    </p:spTree>
    <p:extLst>
      <p:ext uri="{BB962C8B-B14F-4D97-AF65-F5344CB8AC3E}">
        <p14:creationId xmlns:p14="http://schemas.microsoft.com/office/powerpoint/2010/main" val="1786673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37764"/>
            <a:ext cx="8115300" cy="4770537"/>
          </a:xfrm>
          <a:prstGeom prst="rect">
            <a:avLst/>
          </a:prstGeom>
          <a:noFill/>
        </p:spPr>
        <p:txBody>
          <a:bodyPr wrap="square">
            <a:spAutoFit/>
          </a:bodyPr>
          <a:lstStyle/>
          <a:p>
            <a:pPr algn="just"/>
            <a:r>
              <a:rPr lang="en-US" sz="1900" b="0" i="1" u="none" strike="noStrike" baseline="0" dirty="0">
                <a:solidFill>
                  <a:srgbClr val="FF0000"/>
                </a:solidFill>
                <a:latin typeface="+mj-lt"/>
              </a:rPr>
              <a:t>Define validation directives for each perspective.</a:t>
            </a:r>
            <a:endParaRPr lang="en-US" sz="1900" i="1" dirty="0">
              <a:solidFill>
                <a:srgbClr val="FF0000"/>
              </a:solidFill>
              <a:latin typeface="+mj-lt"/>
            </a:endParaRPr>
          </a:p>
          <a:p>
            <a:pPr marL="342900" indent="-342900" algn="just">
              <a:buFont typeface="Arial" panose="020B0604020202020204" pitchFamily="34" charset="0"/>
              <a:buChar char="•"/>
            </a:pPr>
            <a:r>
              <a:rPr lang="en-US" sz="1900" b="0" i="0" u="none" strike="noStrike" baseline="0" dirty="0">
                <a:latin typeface="+mj-lt"/>
              </a:rPr>
              <a:t>During perspective-based validation, each auditor is assigned a perspective (at the proper point in time) from which she reads and validates </a:t>
            </a:r>
            <a:r>
              <a:rPr lang="en-US" sz="1900" dirty="0">
                <a:latin typeface="+mj-lt"/>
              </a:rPr>
              <a:t>t</a:t>
            </a:r>
            <a:r>
              <a:rPr lang="en-US" sz="1900" b="0" i="0" u="none" strike="noStrike" baseline="0" dirty="0">
                <a:latin typeface="+mj-lt"/>
              </a:rPr>
              <a:t>he requirement. </a:t>
            </a:r>
          </a:p>
          <a:p>
            <a:pPr marL="342900" indent="-342900" algn="just">
              <a:buFont typeface="Arial" panose="020B0604020202020204" pitchFamily="34" charset="0"/>
              <a:buChar char="•"/>
            </a:pPr>
            <a:endParaRPr lang="en-US" sz="1900" dirty="0">
              <a:latin typeface="+mj-lt"/>
            </a:endParaRPr>
          </a:p>
          <a:p>
            <a:pPr marL="342900" indent="-342900" algn="just">
              <a:buFont typeface="Arial" panose="020B0604020202020204" pitchFamily="34" charset="0"/>
              <a:buChar char="•"/>
            </a:pPr>
            <a:r>
              <a:rPr lang="en-US" sz="1900" b="0" i="0" u="none" strike="noStrike" baseline="0" dirty="0">
                <a:latin typeface="+mj-lt"/>
              </a:rPr>
              <a:t>For each perspective defined, detailed instructions for performing the validation should be laid down because the auditor might</a:t>
            </a:r>
            <a:r>
              <a:rPr lang="en-US" sz="1900" b="0" i="1" u="none" strike="noStrike" baseline="0" dirty="0">
                <a:solidFill>
                  <a:srgbClr val="FF0000"/>
                </a:solidFill>
                <a:latin typeface="+mj-lt"/>
              </a:rPr>
              <a:t>  </a:t>
            </a:r>
            <a:r>
              <a:rPr lang="en-US" sz="1900" b="0" i="0" u="none" strike="noStrike" baseline="0" dirty="0">
                <a:latin typeface="+mj-lt"/>
              </a:rPr>
              <a:t>not be familiar with all relevant details of her assigned perspective. </a:t>
            </a:r>
          </a:p>
          <a:p>
            <a:pPr marL="285750" indent="-285750" algn="just">
              <a:buFont typeface="Arial" panose="020B0604020202020204" pitchFamily="34" charset="0"/>
              <a:buChar char="•"/>
            </a:pPr>
            <a:endParaRPr lang="en-US" sz="1900" dirty="0">
              <a:latin typeface="+mj-lt"/>
            </a:endParaRPr>
          </a:p>
          <a:p>
            <a:pPr marL="285750" indent="-285750" algn="just">
              <a:buFont typeface="Arial" panose="020B0604020202020204" pitchFamily="34" charset="0"/>
              <a:buChar char="•"/>
            </a:pPr>
            <a:r>
              <a:rPr lang="en-US" sz="1900" b="0" i="0" u="none" strike="noStrike" baseline="0" dirty="0">
                <a:latin typeface="+mj-lt"/>
              </a:rPr>
              <a:t>It is advisable to associate questions with each validation instruction that must be answered by the content of the requirements or by the auditor after she has read the requirement, respectively.</a:t>
            </a:r>
          </a:p>
          <a:p>
            <a:pPr marL="285750" indent="-285750" algn="just">
              <a:buFont typeface="Arial" panose="020B0604020202020204" pitchFamily="34" charset="0"/>
              <a:buChar char="•"/>
            </a:pPr>
            <a:endParaRPr lang="en-US" sz="1900" dirty="0">
              <a:latin typeface="+mj-lt"/>
            </a:endParaRPr>
          </a:p>
          <a:p>
            <a:pPr marL="285750" indent="-285750" algn="just">
              <a:buFont typeface="Arial" panose="020B0604020202020204" pitchFamily="34" charset="0"/>
              <a:buChar char="•"/>
            </a:pPr>
            <a:r>
              <a:rPr lang="en-US" sz="1900" b="0" i="0" u="none" strike="noStrike" baseline="0" dirty="0">
                <a:latin typeface="+mj-lt"/>
              </a:rPr>
              <a:t>In addition, validation instructions can be amended with a checklist that summarizes the most important content aspects that ought to be addressed by a requirement with regard to the appropriate perspective.</a:t>
            </a:r>
            <a:endParaRPr lang="en-US" sz="1900" b="1" dirty="0">
              <a:solidFill>
                <a:srgbClr val="FF0000"/>
              </a:solidFill>
              <a:latin typeface="+mj-lt"/>
            </a:endParaRPr>
          </a:p>
        </p:txBody>
      </p:sp>
    </p:spTree>
    <p:extLst>
      <p:ext uri="{BB962C8B-B14F-4D97-AF65-F5344CB8AC3E}">
        <p14:creationId xmlns:p14="http://schemas.microsoft.com/office/powerpoint/2010/main" val="1639051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37764"/>
            <a:ext cx="8115300" cy="4770537"/>
          </a:xfrm>
          <a:prstGeom prst="rect">
            <a:avLst/>
          </a:prstGeom>
          <a:noFill/>
        </p:spPr>
        <p:txBody>
          <a:bodyPr wrap="square">
            <a:spAutoFit/>
          </a:bodyPr>
          <a:lstStyle/>
          <a:p>
            <a:pPr algn="just"/>
            <a:r>
              <a:rPr lang="en-US" sz="1900" b="0" i="1" u="none" strike="noStrike" baseline="0" dirty="0">
                <a:solidFill>
                  <a:srgbClr val="FF0000"/>
                </a:solidFill>
                <a:latin typeface="+mj-lt"/>
              </a:rPr>
              <a:t>Follow-up</a:t>
            </a:r>
          </a:p>
          <a:p>
            <a:pPr algn="just"/>
            <a:endParaRPr lang="en-US" sz="1900" i="1" dirty="0">
              <a:solidFill>
                <a:srgbClr val="FF0000"/>
              </a:solidFill>
              <a:latin typeface="+mj-lt"/>
            </a:endParaRPr>
          </a:p>
          <a:p>
            <a:pPr marL="342900" indent="-342900" algn="just">
              <a:buFont typeface="Arial" panose="020B0604020202020204" pitchFamily="34" charset="0"/>
              <a:buChar char="•"/>
            </a:pPr>
            <a:r>
              <a:rPr lang="en-US" sz="1900" b="0" i="0" u="none" strike="noStrike" baseline="0" dirty="0">
                <a:latin typeface="+mj-lt"/>
              </a:rPr>
              <a:t>During the course of the follow-up to a perspective-based reading session, the results of the chosen perspective are analyzed and consolidated.</a:t>
            </a:r>
          </a:p>
          <a:p>
            <a:pPr marL="342900" indent="-342900" algn="just">
              <a:buFont typeface="Arial" panose="020B0604020202020204" pitchFamily="34" charset="0"/>
              <a:buChar char="•"/>
            </a:pPr>
            <a:endParaRPr lang="en-US" sz="1900" b="0" i="0" u="none" strike="noStrike" baseline="0" dirty="0">
              <a:latin typeface="+mj-lt"/>
            </a:endParaRPr>
          </a:p>
          <a:p>
            <a:pPr marL="342900" indent="-342900" algn="just">
              <a:buFont typeface="Arial" panose="020B0604020202020204" pitchFamily="34" charset="0"/>
              <a:buChar char="•"/>
            </a:pPr>
            <a:r>
              <a:rPr lang="en-US" sz="1900" b="0" i="0" u="none" strike="noStrike" baseline="0" dirty="0">
                <a:latin typeface="+mj-lt"/>
              </a:rPr>
              <a:t>On the one hand, the results of the perspective-based reading contain answers to the predefined questions, and on the other hand, open issues that the auditors noticed while reading may be present. The consolidation can be done as a group effort, similarly to a review.</a:t>
            </a:r>
          </a:p>
          <a:p>
            <a:pPr marL="342900" indent="-342900" algn="just">
              <a:buFont typeface="Arial" panose="020B0604020202020204" pitchFamily="34" charset="0"/>
              <a:buChar char="•"/>
            </a:pPr>
            <a:endParaRPr lang="en-US" sz="1900" dirty="0">
              <a:solidFill>
                <a:srgbClr val="FF0000"/>
              </a:solidFill>
              <a:latin typeface="+mj-lt"/>
            </a:endParaRPr>
          </a:p>
          <a:p>
            <a:pPr algn="just"/>
            <a:r>
              <a:rPr lang="en-US" sz="1900" b="0" i="1" u="none" strike="noStrike" baseline="0" dirty="0">
                <a:solidFill>
                  <a:srgbClr val="FF0000"/>
                </a:solidFill>
                <a:latin typeface="+mj-lt"/>
              </a:rPr>
              <a:t>Support of other techniques</a:t>
            </a:r>
          </a:p>
          <a:p>
            <a:pPr algn="just"/>
            <a:endParaRPr lang="en-US" sz="1900" b="0" i="1" u="none" strike="noStrike" baseline="0" dirty="0">
              <a:solidFill>
                <a:srgbClr val="FF0000"/>
              </a:solidFill>
              <a:latin typeface="+mj-lt"/>
            </a:endParaRPr>
          </a:p>
          <a:p>
            <a:pPr marL="342900" indent="-342900" algn="just">
              <a:buFont typeface="Arial" panose="020B0604020202020204" pitchFamily="34" charset="0"/>
              <a:buChar char="•"/>
            </a:pPr>
            <a:r>
              <a:rPr lang="en-US" sz="1900" b="0" i="0" u="none" strike="noStrike" baseline="0" dirty="0">
                <a:latin typeface="+mj-lt"/>
              </a:rPr>
              <a:t>Perspective-based reading can be both an independent technique for requirements validation and a support technique for other validation techniques, such as inspections or reviews of requirements documents by means of perspective-based reading.</a:t>
            </a:r>
            <a:endParaRPr lang="en-US" sz="1900" b="1" dirty="0">
              <a:solidFill>
                <a:srgbClr val="FF0000"/>
              </a:solidFill>
              <a:latin typeface="+mj-lt"/>
            </a:endParaRPr>
          </a:p>
        </p:txBody>
      </p:sp>
    </p:spTree>
    <p:extLst>
      <p:ext uri="{BB962C8B-B14F-4D97-AF65-F5344CB8AC3E}">
        <p14:creationId xmlns:p14="http://schemas.microsoft.com/office/powerpoint/2010/main" val="6640035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37764"/>
            <a:ext cx="8115300" cy="4185761"/>
          </a:xfrm>
          <a:prstGeom prst="rect">
            <a:avLst/>
          </a:prstGeom>
          <a:noFill/>
        </p:spPr>
        <p:txBody>
          <a:bodyPr wrap="square">
            <a:spAutoFit/>
          </a:bodyPr>
          <a:lstStyle/>
          <a:p>
            <a:pPr marL="285750" indent="-285750" algn="just">
              <a:buFont typeface="Wingdings" panose="05000000000000000000" pitchFamily="2" charset="2"/>
              <a:buChar char="Ø"/>
            </a:pPr>
            <a:r>
              <a:rPr lang="en-US" sz="1900" b="1" i="0" u="none" strike="noStrike" baseline="0" dirty="0">
                <a:solidFill>
                  <a:srgbClr val="FF0000"/>
                </a:solidFill>
                <a:latin typeface="MyriadPro-Bold" panose="020B0703030403020204" pitchFamily="34" charset="0"/>
              </a:rPr>
              <a:t>Validation through Prototypes</a:t>
            </a:r>
          </a:p>
          <a:p>
            <a:pPr marL="285750" indent="-285750" algn="just">
              <a:buFont typeface="Wingdings" panose="05000000000000000000" pitchFamily="2" charset="2"/>
              <a:buChar char="Ø"/>
            </a:pPr>
            <a:endParaRPr lang="en-US" sz="1900" b="1" dirty="0">
              <a:solidFill>
                <a:srgbClr val="FF0000"/>
              </a:solidFill>
              <a:latin typeface="+mj-lt"/>
            </a:endParaRPr>
          </a:p>
          <a:p>
            <a:pPr marL="342900" indent="-342900" algn="just">
              <a:buFont typeface="Arial" panose="020B0604020202020204" pitchFamily="34" charset="0"/>
              <a:buChar char="•"/>
            </a:pPr>
            <a:r>
              <a:rPr lang="en-US" sz="1900" b="0" i="0" u="none" strike="noStrike" baseline="0" dirty="0">
                <a:latin typeface="+mj-lt"/>
              </a:rPr>
              <a:t>Requirements validation by means of prototypes allows auditors to experience the requirements and to try them out.</a:t>
            </a:r>
          </a:p>
          <a:p>
            <a:pPr marL="342900" indent="-342900" algn="just">
              <a:buFont typeface="Arial" panose="020B0604020202020204" pitchFamily="34" charset="0"/>
              <a:buChar char="•"/>
            </a:pPr>
            <a:endParaRPr lang="en-US" sz="1900" b="1" i="0" u="none" strike="noStrike" baseline="0" dirty="0">
              <a:solidFill>
                <a:srgbClr val="FF0000"/>
              </a:solidFill>
              <a:latin typeface="+mj-lt"/>
            </a:endParaRPr>
          </a:p>
          <a:p>
            <a:pPr marL="342900" indent="-342900" algn="just">
              <a:buFont typeface="Arial" panose="020B0604020202020204" pitchFamily="34" charset="0"/>
              <a:buChar char="•"/>
            </a:pPr>
            <a:r>
              <a:rPr lang="en-US" sz="1900" b="0" i="0" u="none" strike="noStrike" baseline="0" dirty="0">
                <a:latin typeface="+mj-lt"/>
              </a:rPr>
              <a:t>Stakeholders can try out the prototype and compare their own idea of how the system ought to be implemented with the prototype at hand and thereby find discrepancies between their ideas and the current implementation.</a:t>
            </a:r>
          </a:p>
          <a:p>
            <a:pPr algn="just"/>
            <a:endParaRPr lang="en-US" sz="1900" dirty="0">
              <a:solidFill>
                <a:srgbClr val="FF0000"/>
              </a:solidFill>
              <a:latin typeface="+mj-lt"/>
            </a:endParaRPr>
          </a:p>
          <a:p>
            <a:pPr algn="just"/>
            <a:r>
              <a:rPr lang="en-US" sz="1900" b="0" i="1" u="none" strike="noStrike" baseline="0" dirty="0">
                <a:solidFill>
                  <a:srgbClr val="FF0000"/>
                </a:solidFill>
                <a:latin typeface="+mj-lt"/>
              </a:rPr>
              <a:t>Evolutionary vs. throw-away prototypes</a:t>
            </a:r>
            <a:endParaRPr lang="en-US" sz="1900" i="1" dirty="0">
              <a:solidFill>
                <a:srgbClr val="FF0000"/>
              </a:solidFill>
              <a:latin typeface="+mj-lt"/>
            </a:endParaRPr>
          </a:p>
          <a:p>
            <a:pPr marL="285750" indent="-285750" algn="just">
              <a:buFont typeface="Arial" panose="020B0604020202020204" pitchFamily="34" charset="0"/>
              <a:buChar char="•"/>
            </a:pPr>
            <a:r>
              <a:rPr lang="en-US" sz="1900" b="0" i="0" u="none" strike="noStrike" baseline="0" dirty="0">
                <a:latin typeface="+mj-lt"/>
              </a:rPr>
              <a:t>Throw-away prototypes are not maintained once they have been used. </a:t>
            </a:r>
          </a:p>
          <a:p>
            <a:pPr marL="285750" indent="-285750" algn="just">
              <a:buFont typeface="Arial" panose="020B0604020202020204" pitchFamily="34" charset="0"/>
              <a:buChar char="•"/>
            </a:pPr>
            <a:endParaRPr lang="en-US" sz="1900" dirty="0">
              <a:latin typeface="+mj-lt"/>
            </a:endParaRPr>
          </a:p>
          <a:p>
            <a:pPr marL="285750" indent="-285750" algn="just">
              <a:buFont typeface="Arial" panose="020B0604020202020204" pitchFamily="34" charset="0"/>
              <a:buChar char="•"/>
            </a:pPr>
            <a:r>
              <a:rPr lang="en-US" sz="1900" b="0" i="0" u="none" strike="noStrike" baseline="0" dirty="0">
                <a:latin typeface="+mj-lt"/>
              </a:rPr>
              <a:t>Evolutionary prototypes are developed with the goal to be developed further and improved in later steps</a:t>
            </a:r>
            <a:r>
              <a:rPr lang="en-US" sz="1900" b="0" i="0" u="none" strike="noStrike" baseline="0" dirty="0">
                <a:solidFill>
                  <a:srgbClr val="FF0000"/>
                </a:solidFill>
                <a:latin typeface="+mj-lt"/>
              </a:rPr>
              <a:t>.</a:t>
            </a:r>
            <a:endParaRPr lang="en-US" sz="1900" i="1" dirty="0">
              <a:solidFill>
                <a:srgbClr val="FF0000"/>
              </a:solidFill>
              <a:latin typeface="+mj-lt"/>
            </a:endParaRPr>
          </a:p>
        </p:txBody>
      </p:sp>
    </p:spTree>
    <p:extLst>
      <p:ext uri="{BB962C8B-B14F-4D97-AF65-F5344CB8AC3E}">
        <p14:creationId xmlns:p14="http://schemas.microsoft.com/office/powerpoint/2010/main" val="41209483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647700" y="1637764"/>
            <a:ext cx="8115300" cy="4770537"/>
          </a:xfrm>
          <a:prstGeom prst="rect">
            <a:avLst/>
          </a:prstGeom>
          <a:noFill/>
        </p:spPr>
        <p:txBody>
          <a:bodyPr wrap="square">
            <a:spAutoFit/>
          </a:bodyPr>
          <a:lstStyle/>
          <a:p>
            <a:pPr algn="just"/>
            <a:r>
              <a:rPr lang="en-US" sz="1900" b="0" i="1" u="none" strike="noStrike" baseline="0" dirty="0">
                <a:solidFill>
                  <a:srgbClr val="FF0000"/>
                </a:solidFill>
                <a:latin typeface="+mj-lt"/>
              </a:rPr>
              <a:t>Selection of relevant requirements  : </a:t>
            </a:r>
            <a:r>
              <a:rPr lang="en-US" sz="1900" b="0" i="0" u="none" strike="noStrike" baseline="0" dirty="0">
                <a:latin typeface="+mj-lt"/>
              </a:rPr>
              <a:t>The set of requirements to be validated is limited by development resources (e.g., time, money, etc.) that can be allocated for validation. For example, a selection criterion can be the criticality of a requirement.</a:t>
            </a:r>
            <a:endParaRPr lang="en-US" sz="1900" dirty="0">
              <a:solidFill>
                <a:srgbClr val="FF0000"/>
              </a:solidFill>
              <a:latin typeface="+mj-lt"/>
            </a:endParaRPr>
          </a:p>
          <a:p>
            <a:pPr algn="just"/>
            <a:r>
              <a:rPr lang="en-US" sz="1900" b="0" i="1" u="none" strike="noStrike" baseline="0" dirty="0">
                <a:solidFill>
                  <a:srgbClr val="FF0000"/>
                </a:solidFill>
                <a:latin typeface="+mj-lt"/>
              </a:rPr>
              <a:t>Preparation of the validation</a:t>
            </a:r>
            <a:endParaRPr lang="en-US" sz="1900" i="1" dirty="0">
              <a:solidFill>
                <a:srgbClr val="FF0000"/>
              </a:solidFill>
              <a:latin typeface="+mj-lt"/>
            </a:endParaRPr>
          </a:p>
          <a:p>
            <a:pPr marL="285750" indent="-285750" algn="just">
              <a:buFont typeface="Arial" panose="020B0604020202020204" pitchFamily="34" charset="0"/>
              <a:buChar char="•"/>
            </a:pPr>
            <a:r>
              <a:rPr lang="en-US" sz="1900" b="0" i="1" u="none" strike="noStrike" baseline="0" dirty="0">
                <a:solidFill>
                  <a:srgbClr val="FF0000"/>
                </a:solidFill>
                <a:latin typeface="+mj-lt"/>
              </a:rPr>
              <a:t>Manual/instructions: </a:t>
            </a:r>
            <a:r>
              <a:rPr lang="en-US" sz="1900" b="0" i="0" u="none" strike="noStrike" baseline="0" dirty="0">
                <a:solidFill>
                  <a:srgbClr val="000000"/>
                </a:solidFill>
                <a:latin typeface="+mj-lt"/>
              </a:rPr>
              <a:t>The users of the prototype must be supplied with the necessary information so that they can use or apply the prototype. This can be done by means of a manual or by means of proper instruction.</a:t>
            </a:r>
          </a:p>
          <a:p>
            <a:pPr algn="just"/>
            <a:endParaRPr lang="en-US" sz="1900" b="0" i="1" u="none" strike="noStrike" baseline="0" dirty="0">
              <a:solidFill>
                <a:srgbClr val="FF0000"/>
              </a:solidFill>
              <a:latin typeface="+mj-lt"/>
            </a:endParaRPr>
          </a:p>
          <a:p>
            <a:pPr marL="285750" indent="-285750" algn="just">
              <a:buFont typeface="Arial" panose="020B0604020202020204" pitchFamily="34" charset="0"/>
              <a:buChar char="•"/>
            </a:pPr>
            <a:r>
              <a:rPr lang="en-US" sz="1900" b="0" i="1" u="none" strike="noStrike" baseline="0" dirty="0">
                <a:solidFill>
                  <a:srgbClr val="FF0000"/>
                </a:solidFill>
                <a:latin typeface="+mj-lt"/>
              </a:rPr>
              <a:t>Validation scenarios: </a:t>
            </a:r>
            <a:r>
              <a:rPr lang="en-US" sz="1900" b="0" i="0" u="none" strike="noStrike" baseline="0" dirty="0">
                <a:solidFill>
                  <a:srgbClr val="000000"/>
                </a:solidFill>
                <a:latin typeface="+mj-lt"/>
              </a:rPr>
              <a:t>Validation scenarios that the users of the prototype can perform with the prototype should be prepared. A validation scenario defines, for example, all relevant data sets or user interactions.</a:t>
            </a:r>
          </a:p>
          <a:p>
            <a:pPr algn="just"/>
            <a:endParaRPr lang="en-US" sz="1900" dirty="0">
              <a:solidFill>
                <a:srgbClr val="000000"/>
              </a:solidFill>
              <a:latin typeface="+mj-lt"/>
            </a:endParaRPr>
          </a:p>
          <a:p>
            <a:pPr marL="285750" indent="-285750" algn="just">
              <a:buFont typeface="Arial" panose="020B0604020202020204" pitchFamily="34" charset="0"/>
              <a:buChar char="•"/>
            </a:pPr>
            <a:r>
              <a:rPr lang="en-US" sz="1900" b="0" i="1" u="none" strike="noStrike" baseline="0" dirty="0">
                <a:solidFill>
                  <a:srgbClr val="FF0000"/>
                </a:solidFill>
                <a:latin typeface="+mj-lt"/>
              </a:rPr>
              <a:t>Checklist with validation criteria: </a:t>
            </a:r>
            <a:r>
              <a:rPr lang="en-US" sz="1900" b="0" i="0" u="none" strike="noStrike" baseline="0" dirty="0">
                <a:solidFill>
                  <a:srgbClr val="000000"/>
                </a:solidFill>
                <a:latin typeface="+mj-lt"/>
              </a:rPr>
              <a:t>For requirements validation, a checklist of validation criteria should be created according to which the prototype (and by proxy, the requirements) can be validated.</a:t>
            </a:r>
            <a:endParaRPr lang="en-US" sz="1900" i="1" dirty="0">
              <a:solidFill>
                <a:srgbClr val="FF0000"/>
              </a:solidFill>
              <a:latin typeface="+mj-lt"/>
            </a:endParaRPr>
          </a:p>
        </p:txBody>
      </p:sp>
    </p:spTree>
    <p:extLst>
      <p:ext uri="{BB962C8B-B14F-4D97-AF65-F5344CB8AC3E}">
        <p14:creationId xmlns:p14="http://schemas.microsoft.com/office/powerpoint/2010/main" val="2802890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647700" y="1637764"/>
            <a:ext cx="8115300" cy="3600986"/>
          </a:xfrm>
          <a:prstGeom prst="rect">
            <a:avLst/>
          </a:prstGeom>
          <a:noFill/>
        </p:spPr>
        <p:txBody>
          <a:bodyPr wrap="square">
            <a:spAutoFit/>
          </a:bodyPr>
          <a:lstStyle/>
          <a:p>
            <a:pPr algn="just"/>
            <a:r>
              <a:rPr lang="en-US" sz="1900" b="0" i="1" u="none" strike="noStrike" baseline="0" dirty="0">
                <a:solidFill>
                  <a:srgbClr val="FF0000"/>
                </a:solidFill>
                <a:latin typeface="+mj-lt"/>
              </a:rPr>
              <a:t>Performing the validation</a:t>
            </a:r>
          </a:p>
          <a:p>
            <a:pPr algn="just"/>
            <a:endParaRPr lang="en-US" sz="1900" i="1" dirty="0">
              <a:solidFill>
                <a:srgbClr val="FF0000"/>
              </a:solidFill>
              <a:latin typeface="+mj-lt"/>
            </a:endParaRPr>
          </a:p>
          <a:p>
            <a:pPr marL="342900" indent="-342900" algn="just">
              <a:buFont typeface="Arial" panose="020B0604020202020204" pitchFamily="34" charset="0"/>
              <a:buChar char="•"/>
            </a:pPr>
            <a:r>
              <a:rPr lang="en-US" sz="1900" b="0" i="0" u="none" strike="noStrike" baseline="0" dirty="0">
                <a:latin typeface="+mj-lt"/>
              </a:rPr>
              <a:t>The auditor should validate the prototype without being influenced.</a:t>
            </a:r>
          </a:p>
          <a:p>
            <a:pPr marL="342900" indent="-342900" algn="just">
              <a:buFont typeface="Arial" panose="020B0604020202020204" pitchFamily="34" charset="0"/>
              <a:buChar char="•"/>
            </a:pPr>
            <a:endParaRPr lang="en-US" sz="1900" dirty="0">
              <a:solidFill>
                <a:srgbClr val="FF0000"/>
              </a:solidFill>
              <a:latin typeface="+mj-lt"/>
            </a:endParaRPr>
          </a:p>
          <a:p>
            <a:pPr marL="342900" indent="-342900" algn="just">
              <a:buFont typeface="Arial" panose="020B0604020202020204" pitchFamily="34" charset="0"/>
              <a:buChar char="•"/>
            </a:pPr>
            <a:r>
              <a:rPr lang="en-US" sz="1900" b="0" i="0" u="none" strike="noStrike" baseline="0" dirty="0">
                <a:latin typeface="+mj-lt"/>
              </a:rPr>
              <a:t>During validation, the auditors can and ought to execute alternative and deviant scenarios and should use the prototype exploratively and experimentally once the required validation scenarios have been covered.</a:t>
            </a:r>
          </a:p>
          <a:p>
            <a:pPr marL="342900" indent="-342900" algn="just">
              <a:buFont typeface="Arial" panose="020B0604020202020204" pitchFamily="34" charset="0"/>
              <a:buChar char="•"/>
            </a:pPr>
            <a:endParaRPr lang="en-US" sz="1900" dirty="0">
              <a:solidFill>
                <a:srgbClr val="FF0000"/>
              </a:solidFill>
              <a:latin typeface="+mj-lt"/>
            </a:endParaRPr>
          </a:p>
          <a:p>
            <a:pPr marL="342900" indent="-342900" algn="just">
              <a:buFont typeface="Arial" panose="020B0604020202020204" pitchFamily="34" charset="0"/>
              <a:buChar char="•"/>
            </a:pPr>
            <a:r>
              <a:rPr lang="en-US" sz="1900" b="0" i="0" u="none" strike="noStrike" baseline="0" dirty="0">
                <a:latin typeface="+mj-lt"/>
              </a:rPr>
              <a:t>Without knowledge of the implemented requirements, an auditor cannot decide whether an identified error can be traced back to a missing requirement or if the requirement has been consciously omitted in the prototype.</a:t>
            </a:r>
            <a:endParaRPr lang="en-US" sz="1900" i="1" dirty="0">
              <a:solidFill>
                <a:srgbClr val="FF0000"/>
              </a:solidFill>
              <a:latin typeface="+mj-lt"/>
            </a:endParaRPr>
          </a:p>
        </p:txBody>
      </p:sp>
    </p:spTree>
    <p:extLst>
      <p:ext uri="{BB962C8B-B14F-4D97-AF65-F5344CB8AC3E}">
        <p14:creationId xmlns:p14="http://schemas.microsoft.com/office/powerpoint/2010/main" val="1904754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49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647700" y="1637764"/>
            <a:ext cx="8115300" cy="4478149"/>
          </a:xfrm>
          <a:prstGeom prst="rect">
            <a:avLst/>
          </a:prstGeom>
          <a:noFill/>
        </p:spPr>
        <p:txBody>
          <a:bodyPr wrap="square">
            <a:spAutoFit/>
          </a:bodyPr>
          <a:lstStyle/>
          <a:p>
            <a:pPr algn="just"/>
            <a:r>
              <a:rPr lang="en-US" sz="1900" b="0" i="1" u="none" strike="noStrike" baseline="0" dirty="0">
                <a:solidFill>
                  <a:srgbClr val="FF0000"/>
                </a:solidFill>
                <a:latin typeface="+mj-lt"/>
              </a:rPr>
              <a:t>Documentation of the validation results</a:t>
            </a:r>
          </a:p>
          <a:p>
            <a:pPr algn="just"/>
            <a:endParaRPr lang="en-US" sz="1900" i="1" dirty="0">
              <a:solidFill>
                <a:srgbClr val="FF0000"/>
              </a:solidFill>
              <a:latin typeface="+mj-lt"/>
            </a:endParaRPr>
          </a:p>
          <a:p>
            <a:pPr marL="342900" indent="-342900" algn="just">
              <a:buFont typeface="Arial" panose="020B0604020202020204" pitchFamily="34" charset="0"/>
              <a:buChar char="•"/>
            </a:pPr>
            <a:r>
              <a:rPr lang="en-US" sz="1900" b="0" i="1" u="none" strike="noStrike" baseline="0" dirty="0">
                <a:solidFill>
                  <a:srgbClr val="FF0000"/>
                </a:solidFill>
                <a:latin typeface="+mj-lt"/>
              </a:rPr>
              <a:t>Protocol of the auditor: </a:t>
            </a:r>
            <a:r>
              <a:rPr lang="en-US" sz="1900" b="0" i="0" u="none" strike="noStrike" baseline="0" dirty="0">
                <a:solidFill>
                  <a:srgbClr val="000000"/>
                </a:solidFill>
                <a:latin typeface="+mj-lt"/>
              </a:rPr>
              <a:t>The auditor documents the results and experiences made during the validation of the prototype, e.g., by means of validation scenarios as well as a checklist that he has been supplied with.</a:t>
            </a:r>
          </a:p>
          <a:p>
            <a:pPr algn="just"/>
            <a:endParaRPr lang="en-US" sz="1900" b="0" i="1" u="none" strike="noStrike" baseline="0" dirty="0">
              <a:solidFill>
                <a:srgbClr val="000000"/>
              </a:solidFill>
              <a:latin typeface="+mj-lt"/>
            </a:endParaRPr>
          </a:p>
          <a:p>
            <a:pPr marL="342900" indent="-342900" algn="just">
              <a:buFont typeface="Arial" panose="020B0604020202020204" pitchFamily="34" charset="0"/>
              <a:buChar char="•"/>
            </a:pPr>
            <a:r>
              <a:rPr lang="en-US" sz="1900" b="0" i="1" u="none" strike="noStrike" baseline="0" dirty="0">
                <a:solidFill>
                  <a:srgbClr val="FF0000"/>
                </a:solidFill>
                <a:latin typeface="+mj-lt"/>
              </a:rPr>
              <a:t>Observation protocol: </a:t>
            </a:r>
            <a:r>
              <a:rPr lang="en-US" sz="1900" b="0" i="0" u="none" strike="noStrike" baseline="0" dirty="0">
                <a:solidFill>
                  <a:srgbClr val="000000"/>
                </a:solidFill>
                <a:latin typeface="+mj-lt"/>
              </a:rPr>
              <a:t>The auditor can be observed by a second person. The second person creates a so-called observation protocol. This protocol can disclose additional important symptoms for errors in requirements. For example, when the auditor hesitates at a certain step in the validation scenario while using the prototype and the observer document.</a:t>
            </a:r>
          </a:p>
          <a:p>
            <a:pPr algn="just"/>
            <a:r>
              <a:rPr lang="en-US" sz="1900" dirty="0">
                <a:solidFill>
                  <a:srgbClr val="000000"/>
                </a:solidFill>
                <a:latin typeface="+mj-lt"/>
              </a:rPr>
              <a:t>      </a:t>
            </a:r>
          </a:p>
          <a:p>
            <a:pPr algn="just"/>
            <a:r>
              <a:rPr lang="en-US" sz="1900" b="0" i="0" u="none" strike="noStrike" baseline="0" dirty="0">
                <a:solidFill>
                  <a:srgbClr val="000000"/>
                </a:solidFill>
                <a:latin typeface="+mj-lt"/>
              </a:rPr>
              <a:t>      </a:t>
            </a:r>
            <a:r>
              <a:rPr lang="en-US" sz="1900" b="0" i="0" u="none" strike="noStrike" baseline="0" dirty="0">
                <a:latin typeface="+mj-lt"/>
              </a:rPr>
              <a:t>For example, a video recording can show the realization of requirements    </a:t>
            </a:r>
          </a:p>
          <a:p>
            <a:pPr algn="just"/>
            <a:r>
              <a:rPr lang="en-US" sz="1900" dirty="0">
                <a:latin typeface="+mj-lt"/>
              </a:rPr>
              <a:t>      </a:t>
            </a:r>
            <a:r>
              <a:rPr lang="en-US" sz="1900" b="0" i="0" u="none" strike="noStrike" baseline="0" dirty="0">
                <a:latin typeface="+mj-lt"/>
              </a:rPr>
              <a:t>pertaining to anthropometric properties (such as ergonomics) or intuitive use   </a:t>
            </a:r>
          </a:p>
          <a:p>
            <a:pPr algn="just"/>
            <a:r>
              <a:rPr lang="en-US" sz="1900" dirty="0">
                <a:latin typeface="+mj-lt"/>
              </a:rPr>
              <a:t>      </a:t>
            </a:r>
            <a:r>
              <a:rPr lang="en-US" sz="1900" b="0" i="0" u="none" strike="noStrike" baseline="0" dirty="0">
                <a:latin typeface="+mj-lt"/>
              </a:rPr>
              <a:t>and can be investigated in detail.</a:t>
            </a:r>
            <a:endParaRPr lang="en-US" sz="1900" b="0" i="1" u="none" strike="noStrike" baseline="0" dirty="0">
              <a:solidFill>
                <a:srgbClr val="FF0000"/>
              </a:solidFill>
              <a:latin typeface="+mj-lt"/>
            </a:endParaRPr>
          </a:p>
        </p:txBody>
      </p:sp>
    </p:spTree>
    <p:extLst>
      <p:ext uri="{BB962C8B-B14F-4D97-AF65-F5344CB8AC3E}">
        <p14:creationId xmlns:p14="http://schemas.microsoft.com/office/powerpoint/2010/main" val="749985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05908"/>
          </a:xfrm>
          <a:prstGeom prst="rect">
            <a:avLst/>
          </a:prstGeom>
        </p:spPr>
        <p:txBody>
          <a:bodyPr vert="horz" wrap="square" lIns="0" tIns="13335" rIns="0" bIns="0" rtlCol="0">
            <a:spAutoFit/>
          </a:bodyPr>
          <a:lstStyle/>
          <a:p>
            <a:pPr marL="12700" algn="just">
              <a:lnSpc>
                <a:spcPct val="100000"/>
              </a:lnSpc>
              <a:spcBef>
                <a:spcPts val="105"/>
              </a:spcBef>
            </a:pPr>
            <a:r>
              <a:rPr lang="en-US" sz="3200" i="0" u="none" strike="noStrike" baseline="0" dirty="0">
                <a:latin typeface="Tahoma" panose="020B0604030504040204" pitchFamily="34" charset="0"/>
                <a:ea typeface="Tahoma" panose="020B0604030504040204" pitchFamily="34" charset="0"/>
                <a:cs typeface="Tahoma" panose="020B0604030504040204" pitchFamily="34" charset="0"/>
              </a:rPr>
              <a:t>Fundamentals of Requirements  Validation</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740575"/>
            <a:ext cx="8001000" cy="1938992"/>
          </a:xfrm>
          <a:prstGeom prst="rect">
            <a:avLst/>
          </a:prstGeom>
          <a:noFill/>
        </p:spPr>
        <p:txBody>
          <a:bodyPr wrap="square">
            <a:spAutoFit/>
          </a:bodyPr>
          <a:lstStyle/>
          <a:p>
            <a:pPr algn="just"/>
            <a:r>
              <a:rPr lang="en-US" sz="2000" b="0" i="1" u="none" strike="noStrike" baseline="0" dirty="0">
                <a:solidFill>
                  <a:srgbClr val="FF0000"/>
                </a:solidFill>
                <a:latin typeface="+mj-lt"/>
              </a:rPr>
              <a:t>Legal risks: </a:t>
            </a:r>
            <a:r>
              <a:rPr lang="en-US" sz="2000" b="0" i="0" u="none" strike="noStrike" baseline="0" dirty="0">
                <a:latin typeface="+mj-lt"/>
              </a:rPr>
              <a:t>A contract between client and contractor is often based on requirements documents</a:t>
            </a:r>
            <a:r>
              <a:rPr lang="en-US" sz="2000" b="0" i="0" u="none" strike="noStrike" baseline="0" dirty="0" smtClean="0">
                <a:latin typeface="+mj-lt"/>
              </a:rPr>
              <a:t>.</a:t>
            </a:r>
          </a:p>
          <a:p>
            <a:pPr algn="just"/>
            <a:endParaRPr lang="en-US" sz="2000" dirty="0">
              <a:latin typeface="+mj-lt"/>
            </a:endParaRPr>
          </a:p>
          <a:p>
            <a:pPr algn="just"/>
            <a:r>
              <a:rPr lang="en-US" sz="2000" b="0" i="0" u="none" strike="noStrike" baseline="0" dirty="0" smtClean="0">
                <a:latin typeface="+mj-lt"/>
              </a:rPr>
              <a:t> </a:t>
            </a:r>
            <a:r>
              <a:rPr lang="en-US" sz="2000" b="0" i="0" u="none" strike="noStrike" baseline="0" dirty="0">
                <a:latin typeface="+mj-lt"/>
              </a:rPr>
              <a:t>Critical errors in requirements can lead to the fact that contractual agreements cannot be met, e.g., scope of supply and services, expected quality, or completion deadlines.</a:t>
            </a:r>
            <a:endParaRPr lang="en-US" sz="2000" dirty="0">
              <a:solidFill>
                <a:srgbClr val="FF0000"/>
              </a:solidFill>
              <a:latin typeface="+mj-lt"/>
            </a:endParaRPr>
          </a:p>
        </p:txBody>
      </p:sp>
    </p:spTree>
    <p:extLst>
      <p:ext uri="{BB962C8B-B14F-4D97-AF65-F5344CB8AC3E}">
        <p14:creationId xmlns:p14="http://schemas.microsoft.com/office/powerpoint/2010/main" val="62146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647700" y="1637764"/>
            <a:ext cx="8115300" cy="2554545"/>
          </a:xfrm>
          <a:prstGeom prst="rect">
            <a:avLst/>
          </a:prstGeom>
          <a:noFill/>
        </p:spPr>
        <p:txBody>
          <a:bodyPr wrap="square">
            <a:spAutoFit/>
          </a:bodyPr>
          <a:lstStyle/>
          <a:p>
            <a:pPr algn="just"/>
            <a:r>
              <a:rPr lang="en-US" sz="2000" b="0" i="1" u="none" baseline="0" dirty="0">
                <a:solidFill>
                  <a:srgbClr val="FF0000"/>
                </a:solidFill>
                <a:latin typeface="+mj-lt"/>
              </a:rPr>
              <a:t>Analysis</a:t>
            </a:r>
          </a:p>
          <a:p>
            <a:pPr algn="just"/>
            <a:endParaRPr lang="en-US" sz="2000" i="1" dirty="0">
              <a:solidFill>
                <a:srgbClr val="FF0000"/>
              </a:solidFill>
              <a:latin typeface="+mj-lt"/>
            </a:endParaRPr>
          </a:p>
          <a:p>
            <a:pPr marL="342900" indent="-342900" algn="just">
              <a:buFont typeface="Arial" panose="020B0604020202020204" pitchFamily="34" charset="0"/>
              <a:buChar char="•"/>
            </a:pPr>
            <a:r>
              <a:rPr lang="en-US" sz="2000" b="0" i="0" u="none" baseline="0" dirty="0">
                <a:latin typeface="+mj-lt"/>
              </a:rPr>
              <a:t>The results of the validation are analyzed after validation is complete. </a:t>
            </a:r>
            <a:endParaRPr lang="en-US" sz="2000" b="0" i="1" u="none" baseline="0" dirty="0">
              <a:latin typeface="+mj-lt"/>
            </a:endParaRPr>
          </a:p>
          <a:p>
            <a:pPr marL="342900" indent="-342900" algn="just">
              <a:buFont typeface="Arial" panose="020B0604020202020204" pitchFamily="34" charset="0"/>
              <a:buChar char="•"/>
            </a:pPr>
            <a:endParaRPr lang="en-US" sz="2000" b="0" i="0" u="none" baseline="0" dirty="0">
              <a:latin typeface="+mj-lt"/>
            </a:endParaRPr>
          </a:p>
          <a:p>
            <a:pPr marL="342900" indent="-342900" algn="just">
              <a:buFont typeface="Arial" panose="020B0604020202020204" pitchFamily="34" charset="0"/>
              <a:buChar char="•"/>
            </a:pPr>
            <a:r>
              <a:rPr lang="en-US" sz="2000" b="0" i="0" u="none" baseline="0" dirty="0">
                <a:latin typeface="+mj-lt"/>
              </a:rPr>
              <a:t>Change suggestions for the requirements are consolidated. If significant changes to the requirements are necessary, it may be advisable to revise the prototype and validate a new.</a:t>
            </a:r>
          </a:p>
          <a:p>
            <a:pPr marL="342900" indent="-342900" algn="just">
              <a:buFont typeface="Arial" panose="020B0604020202020204" pitchFamily="34" charset="0"/>
              <a:buChar char="•"/>
            </a:pPr>
            <a:endParaRPr lang="en-US" sz="2000" b="0" i="1" u="none" baseline="0" dirty="0">
              <a:solidFill>
                <a:srgbClr val="FF0000"/>
              </a:solidFill>
              <a:latin typeface="+mj-lt"/>
            </a:endParaRPr>
          </a:p>
        </p:txBody>
      </p:sp>
    </p:spTree>
    <p:extLst>
      <p:ext uri="{BB962C8B-B14F-4D97-AF65-F5344CB8AC3E}">
        <p14:creationId xmlns:p14="http://schemas.microsoft.com/office/powerpoint/2010/main" val="2591879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647700" y="1637764"/>
            <a:ext cx="8115300" cy="4093428"/>
          </a:xfrm>
          <a:prstGeom prst="rect">
            <a:avLst/>
          </a:prstGeom>
          <a:noFill/>
        </p:spPr>
        <p:txBody>
          <a:bodyPr wrap="square">
            <a:spAutoFit/>
          </a:bodyPr>
          <a:lstStyle/>
          <a:p>
            <a:pPr algn="just"/>
            <a:r>
              <a:rPr lang="en-US" sz="2000" b="1" i="0" u="none" strike="noStrike" baseline="0" dirty="0">
                <a:solidFill>
                  <a:srgbClr val="FF0000"/>
                </a:solidFill>
                <a:latin typeface="+mj-lt"/>
              </a:rPr>
              <a:t>Using Checklists for Validation</a:t>
            </a:r>
            <a:endParaRPr lang="en-US" sz="2000" i="1" dirty="0">
              <a:solidFill>
                <a:srgbClr val="FF0000"/>
              </a:solidFill>
              <a:latin typeface="+mj-lt"/>
            </a:endParaRPr>
          </a:p>
          <a:p>
            <a:pPr algn="just"/>
            <a:r>
              <a:rPr lang="en-US" sz="2000" b="0" i="0" u="none" strike="noStrike" baseline="0" dirty="0">
                <a:latin typeface="+mj-lt"/>
              </a:rPr>
              <a:t>Checklists can be used in all previously introduced techniques for requirements validation.</a:t>
            </a:r>
          </a:p>
          <a:p>
            <a:pPr algn="just"/>
            <a:endParaRPr lang="en-US" sz="2000" dirty="0">
              <a:latin typeface="+mj-lt"/>
            </a:endParaRPr>
          </a:p>
          <a:p>
            <a:pPr algn="just"/>
            <a:r>
              <a:rPr lang="en-US" sz="2000" b="0" i="1" u="none" strike="noStrike" baseline="0" dirty="0">
                <a:solidFill>
                  <a:srgbClr val="FF0000"/>
                </a:solidFill>
                <a:latin typeface="+mj-lt"/>
              </a:rPr>
              <a:t>Creating checklists:  </a:t>
            </a:r>
            <a:r>
              <a:rPr lang="en-US" sz="2000" b="0" i="0" u="none" strike="noStrike" baseline="0" dirty="0">
                <a:solidFill>
                  <a:srgbClr val="000000"/>
                </a:solidFill>
                <a:latin typeface="+mj-lt"/>
              </a:rPr>
              <a:t>The sources for questions and statements in the following list can be used to create checklists to support requirements validation:</a:t>
            </a:r>
          </a:p>
          <a:p>
            <a:pPr marL="285750" indent="-285750" algn="just">
              <a:buFont typeface="Arial" panose="020B0604020202020204" pitchFamily="34" charset="0"/>
              <a:buChar char="•"/>
            </a:pPr>
            <a:r>
              <a:rPr lang="en-US" sz="2000" b="0" i="0" u="none" strike="noStrike" baseline="0" dirty="0">
                <a:solidFill>
                  <a:srgbClr val="000000"/>
                </a:solidFill>
                <a:latin typeface="+mj-lt"/>
              </a:rPr>
              <a:t>The three quality aspects of requirements </a:t>
            </a:r>
          </a:p>
          <a:p>
            <a:pPr marL="285750" indent="-285750" algn="just">
              <a:buFont typeface="Arial" panose="020B0604020202020204" pitchFamily="34" charset="0"/>
              <a:buChar char="•"/>
            </a:pPr>
            <a:r>
              <a:rPr lang="en-US" sz="2000" b="0" i="0" u="none" strike="noStrike" baseline="0" dirty="0">
                <a:solidFill>
                  <a:srgbClr val="000000"/>
                </a:solidFill>
                <a:latin typeface="+mj-lt"/>
              </a:rPr>
              <a:t>Principles of requirements validation </a:t>
            </a:r>
          </a:p>
          <a:p>
            <a:pPr marL="285750" indent="-285750" algn="just">
              <a:buFont typeface="Arial" panose="020B0604020202020204" pitchFamily="34" charset="0"/>
              <a:buChar char="•"/>
            </a:pPr>
            <a:r>
              <a:rPr lang="en-US" sz="2000" b="0" i="0" u="none" strike="noStrike" baseline="0" dirty="0">
                <a:solidFill>
                  <a:srgbClr val="000000"/>
                </a:solidFill>
                <a:latin typeface="+mj-lt"/>
              </a:rPr>
              <a:t>Quality criteria for requirements documents </a:t>
            </a:r>
          </a:p>
          <a:p>
            <a:pPr marL="285750" indent="-285750" algn="just">
              <a:buFont typeface="Arial" panose="020B0604020202020204" pitchFamily="34" charset="0"/>
              <a:buChar char="•"/>
            </a:pPr>
            <a:r>
              <a:rPr lang="en-US" sz="2000" b="0" i="0" u="none" strike="noStrike" baseline="0" dirty="0">
                <a:solidFill>
                  <a:srgbClr val="000000"/>
                </a:solidFill>
                <a:latin typeface="+mj-lt"/>
              </a:rPr>
              <a:t>Quality criteria for individual requirements </a:t>
            </a:r>
          </a:p>
          <a:p>
            <a:pPr marL="285750" indent="-285750" algn="just">
              <a:buFont typeface="Arial" panose="020B0604020202020204" pitchFamily="34" charset="0"/>
              <a:buChar char="•"/>
            </a:pPr>
            <a:r>
              <a:rPr lang="en-US" sz="2000" b="0" i="0" u="none" strike="noStrike" baseline="0" dirty="0">
                <a:solidFill>
                  <a:srgbClr val="000000"/>
                </a:solidFill>
                <a:latin typeface="+mj-lt"/>
              </a:rPr>
              <a:t>Experiences of the auditors from prior projects</a:t>
            </a:r>
          </a:p>
          <a:p>
            <a:pPr marL="285750" indent="-285750" algn="just">
              <a:buFont typeface="Arial" panose="020B0604020202020204" pitchFamily="34" charset="0"/>
              <a:buChar char="•"/>
            </a:pPr>
            <a:r>
              <a:rPr lang="en-US" sz="2000" b="0" i="0" u="none" strike="noStrike" baseline="0" dirty="0">
                <a:solidFill>
                  <a:srgbClr val="000000"/>
                </a:solidFill>
                <a:latin typeface="+mj-lt"/>
              </a:rPr>
              <a:t>Error statistics </a:t>
            </a:r>
            <a:endParaRPr lang="en-US" sz="2000" b="0" i="1" u="none" baseline="0" dirty="0">
              <a:solidFill>
                <a:srgbClr val="FF0000"/>
              </a:solidFill>
              <a:latin typeface="+mj-lt"/>
            </a:endParaRPr>
          </a:p>
        </p:txBody>
      </p:sp>
    </p:spTree>
    <p:extLst>
      <p:ext uri="{BB962C8B-B14F-4D97-AF65-F5344CB8AC3E}">
        <p14:creationId xmlns:p14="http://schemas.microsoft.com/office/powerpoint/2010/main" val="33441648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3477875"/>
          </a:xfrm>
          <a:prstGeom prst="rect">
            <a:avLst/>
          </a:prstGeom>
          <a:noFill/>
        </p:spPr>
        <p:txBody>
          <a:bodyPr wrap="square">
            <a:spAutoFit/>
          </a:bodyPr>
          <a:lstStyle/>
          <a:p>
            <a:pPr algn="just"/>
            <a:r>
              <a:rPr lang="en-US" sz="2000" b="0" i="1" u="none" strike="noStrike" baseline="0" dirty="0">
                <a:solidFill>
                  <a:srgbClr val="FF0000"/>
                </a:solidFill>
                <a:latin typeface="+mj-lt"/>
              </a:rPr>
              <a:t>Improving checklist :  </a:t>
            </a:r>
            <a:r>
              <a:rPr lang="en-US" sz="2000" b="0" i="0" u="none" strike="noStrike" baseline="0" dirty="0">
                <a:latin typeface="+mj-lt"/>
              </a:rPr>
              <a:t>When using a checklist, one </a:t>
            </a:r>
            <a:r>
              <a:rPr lang="en-US" sz="2000" b="0" i="1" u="none" strike="noStrike" baseline="0" dirty="0">
                <a:latin typeface="+mj-lt"/>
              </a:rPr>
              <a:t>Improving checklists </a:t>
            </a:r>
            <a:r>
              <a:rPr lang="en-US" sz="2000" b="0" i="0" u="none" strike="noStrike" baseline="0" dirty="0">
                <a:latin typeface="+mj-lt"/>
              </a:rPr>
              <a:t>should always look for opportunities to improve the checklist for future use.</a:t>
            </a:r>
          </a:p>
          <a:p>
            <a:pPr algn="just"/>
            <a:r>
              <a:rPr lang="en-US" sz="2000" dirty="0">
                <a:latin typeface="+mj-lt"/>
              </a:rPr>
              <a:t> </a:t>
            </a:r>
          </a:p>
          <a:p>
            <a:pPr algn="just"/>
            <a:r>
              <a:rPr lang="en-US" sz="2000" b="0" i="0" u="none" strike="noStrike" baseline="0" dirty="0">
                <a:latin typeface="+mj-lt"/>
              </a:rPr>
              <a:t>For example, if a question was forgotten, the checklist should be amended to contain the extra question. Ambiguous questions or questions that are not understandable must be marked and revised. Outdated or no longer valid questions should be removed.</a:t>
            </a:r>
          </a:p>
          <a:p>
            <a:pPr algn="just"/>
            <a:endParaRPr lang="en-US" sz="2000" dirty="0">
              <a:solidFill>
                <a:srgbClr val="FF0000"/>
              </a:solidFill>
              <a:latin typeface="+mj-lt"/>
            </a:endParaRPr>
          </a:p>
          <a:p>
            <a:pPr algn="just"/>
            <a:r>
              <a:rPr lang="en-US" sz="2000" b="0" i="1" u="none" strike="noStrike" baseline="0" dirty="0">
                <a:solidFill>
                  <a:srgbClr val="FF0000"/>
                </a:solidFill>
                <a:latin typeface="+mj-lt"/>
              </a:rPr>
              <a:t>Checklists as a guideline : </a:t>
            </a:r>
            <a:r>
              <a:rPr lang="en-US" sz="2000" b="0" i="0" u="none" strike="noStrike" baseline="0" dirty="0">
                <a:latin typeface="+mj-lt"/>
              </a:rPr>
              <a:t>Checklists can support requirements validation in different ways. They can serve as a guideline for the auditor, who can follow the checklists at her own discretion (e.g., during a review).</a:t>
            </a:r>
            <a:endParaRPr lang="en-US" sz="2000" b="0" i="1" u="none" baseline="0" dirty="0">
              <a:solidFill>
                <a:srgbClr val="FF0000"/>
              </a:solidFill>
              <a:latin typeface="+mj-lt"/>
            </a:endParaRPr>
          </a:p>
        </p:txBody>
      </p:sp>
    </p:spTree>
    <p:extLst>
      <p:ext uri="{BB962C8B-B14F-4D97-AF65-F5344CB8AC3E}">
        <p14:creationId xmlns:p14="http://schemas.microsoft.com/office/powerpoint/2010/main" val="2739061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4770537"/>
          </a:xfrm>
          <a:prstGeom prst="rect">
            <a:avLst/>
          </a:prstGeom>
          <a:noFill/>
        </p:spPr>
        <p:txBody>
          <a:bodyPr wrap="square">
            <a:spAutoFit/>
          </a:bodyPr>
          <a:lstStyle/>
          <a:p>
            <a:pPr algn="just"/>
            <a:r>
              <a:rPr lang="en-US" sz="1900" b="0" i="1" u="none" strike="noStrike" baseline="0" dirty="0">
                <a:solidFill>
                  <a:srgbClr val="FF0000"/>
                </a:solidFill>
                <a:latin typeface="+mj-lt"/>
              </a:rPr>
              <a:t>Checklists as a means of structuring : </a:t>
            </a:r>
            <a:r>
              <a:rPr lang="en-US" sz="1900" i="1" dirty="0">
                <a:solidFill>
                  <a:srgbClr val="FF0000"/>
                </a:solidFill>
                <a:latin typeface="+mj-lt"/>
              </a:rPr>
              <a:t> </a:t>
            </a:r>
            <a:r>
              <a:rPr lang="en-US" sz="1900" b="0" i="0" u="none" strike="noStrike" baseline="0" dirty="0">
                <a:latin typeface="+mj-lt"/>
              </a:rPr>
              <a:t>The checklist can define a list of questions that must be strictly adhered to. These questions must be answered by the auditor to validate the requirements. </a:t>
            </a:r>
          </a:p>
          <a:p>
            <a:pPr algn="just"/>
            <a:endParaRPr lang="en-US" sz="1900" b="0" i="0" u="none" strike="noStrike" baseline="0" dirty="0">
              <a:latin typeface="+mj-lt"/>
            </a:endParaRPr>
          </a:p>
          <a:p>
            <a:pPr algn="just"/>
            <a:r>
              <a:rPr lang="en-US" sz="1900" b="0" i="0" u="none" strike="noStrike" baseline="0" dirty="0">
                <a:latin typeface="+mj-lt"/>
              </a:rPr>
              <a:t>In this case, the checklist serves as a measure to approach the validation in a structured manner. </a:t>
            </a:r>
          </a:p>
          <a:p>
            <a:pPr algn="just"/>
            <a:endParaRPr lang="en-US" sz="1900" b="0" i="0" u="none" strike="noStrike" baseline="0" dirty="0">
              <a:latin typeface="+mj-lt"/>
            </a:endParaRPr>
          </a:p>
          <a:p>
            <a:pPr algn="just"/>
            <a:r>
              <a:rPr lang="en-US" sz="1900" b="0" i="0" u="none" strike="noStrike" baseline="0" dirty="0">
                <a:latin typeface="+mj-lt"/>
              </a:rPr>
              <a:t>For example, the checklist may detail the exact process that the auditors are asked to apply, which guarantees that every auditor validates the requirements in the same way.</a:t>
            </a:r>
          </a:p>
          <a:p>
            <a:pPr algn="just"/>
            <a:endParaRPr lang="en-US" sz="1900" b="0" i="0" u="none" strike="noStrike" baseline="0" dirty="0">
              <a:latin typeface="+mj-lt"/>
            </a:endParaRPr>
          </a:p>
          <a:p>
            <a:pPr algn="just"/>
            <a:r>
              <a:rPr lang="en-US" sz="1900" b="0" i="0" u="none" strike="noStrike" baseline="0" dirty="0">
                <a:latin typeface="+mj-lt"/>
              </a:rPr>
              <a:t>This makes the results more comparable. Hybrid forms of checklist application are also possible. </a:t>
            </a:r>
          </a:p>
          <a:p>
            <a:pPr algn="just"/>
            <a:endParaRPr lang="en-US" sz="1900" dirty="0">
              <a:latin typeface="+mj-lt"/>
            </a:endParaRPr>
          </a:p>
          <a:p>
            <a:pPr algn="just"/>
            <a:r>
              <a:rPr lang="en-US" sz="1900" b="0" i="0" u="none" strike="noStrike" baseline="0" dirty="0">
                <a:latin typeface="+mj-lt"/>
              </a:rPr>
              <a:t>For example, a checklist can contain obligatory questions for perspective-based reading and can contain suggestions that the auditor may or may not follow.</a:t>
            </a:r>
            <a:endParaRPr lang="en-US" sz="1900" b="0" i="1" u="none" baseline="0" dirty="0">
              <a:solidFill>
                <a:srgbClr val="FF0000"/>
              </a:solidFill>
              <a:latin typeface="+mj-lt"/>
            </a:endParaRPr>
          </a:p>
        </p:txBody>
      </p:sp>
    </p:spTree>
    <p:extLst>
      <p:ext uri="{BB962C8B-B14F-4D97-AF65-F5344CB8AC3E}">
        <p14:creationId xmlns:p14="http://schemas.microsoft.com/office/powerpoint/2010/main" val="36521798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67463"/>
          </a:xfrm>
          <a:prstGeom prst="rect">
            <a:avLst/>
          </a:prstGeom>
        </p:spPr>
        <p:txBody>
          <a:bodyPr vert="horz" wrap="square" lIns="0" tIns="13335" rIns="0" bIns="0" rtlCol="0">
            <a:spAutoFit/>
          </a:bodyPr>
          <a:lstStyle/>
          <a:p>
            <a:pPr marL="12700" algn="just">
              <a:lnSpc>
                <a:spcPct val="100000"/>
              </a:lnSpc>
              <a:spcBef>
                <a:spcPts val="105"/>
              </a:spcBef>
            </a:pPr>
            <a:r>
              <a:rPr lang="en-US" i="0" u="none" strike="noStrike" baseline="0" dirty="0">
                <a:latin typeface="Times New Roman" panose="02020603050405020304" pitchFamily="18" charset="0"/>
                <a:cs typeface="Times New Roman" panose="02020603050405020304" pitchFamily="18" charset="0"/>
              </a:rPr>
              <a:t>Requirements Validation Techniques</a:t>
            </a:r>
            <a:endParaRPr lang="en-US" sz="1481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4770537"/>
          </a:xfrm>
          <a:prstGeom prst="rect">
            <a:avLst/>
          </a:prstGeom>
          <a:noFill/>
        </p:spPr>
        <p:txBody>
          <a:bodyPr wrap="square">
            <a:spAutoFit/>
          </a:bodyPr>
          <a:lstStyle/>
          <a:p>
            <a:pPr algn="just"/>
            <a:r>
              <a:rPr lang="en-US" sz="1900" b="0" i="1" u="none" strike="noStrike" baseline="0" dirty="0">
                <a:solidFill>
                  <a:srgbClr val="FF0000"/>
                </a:solidFill>
                <a:latin typeface="+mj-lt"/>
              </a:rPr>
              <a:t>Successfully applying checklists : </a:t>
            </a:r>
            <a:r>
              <a:rPr lang="en-US" sz="1900" i="1" dirty="0">
                <a:solidFill>
                  <a:srgbClr val="FF0000"/>
                </a:solidFill>
                <a:latin typeface="+mj-lt"/>
              </a:rPr>
              <a:t> </a:t>
            </a:r>
            <a:r>
              <a:rPr lang="en-US" sz="1900" b="0" i="0" u="none" strike="noStrike" baseline="0" dirty="0">
                <a:solidFill>
                  <a:srgbClr val="000000"/>
                </a:solidFill>
                <a:latin typeface="+mj-lt"/>
              </a:rPr>
              <a:t>Applying checklists for requirements validation successfully depends on the manageability and complexity of the checklist. </a:t>
            </a:r>
          </a:p>
          <a:p>
            <a:pPr algn="just"/>
            <a:endParaRPr lang="en-US" sz="1900" dirty="0">
              <a:solidFill>
                <a:srgbClr val="000000"/>
              </a:solidFill>
              <a:latin typeface="+mj-lt"/>
            </a:endParaRPr>
          </a:p>
          <a:p>
            <a:pPr algn="just"/>
            <a:r>
              <a:rPr lang="en-US" sz="1900" b="0" i="0" u="none" strike="noStrike" baseline="0" dirty="0">
                <a:solidFill>
                  <a:srgbClr val="000000"/>
                </a:solidFill>
                <a:latin typeface="+mj-lt"/>
              </a:rPr>
              <a:t>A large amount of questions can make it more difficult to use the checklist because the auditor does not have a steady overview of the questions and is thus forced to consult the checklist frequently. </a:t>
            </a:r>
          </a:p>
          <a:p>
            <a:pPr algn="just"/>
            <a:endParaRPr lang="en-US" sz="1900" dirty="0">
              <a:solidFill>
                <a:srgbClr val="000000"/>
              </a:solidFill>
              <a:latin typeface="+mj-lt"/>
            </a:endParaRPr>
          </a:p>
          <a:p>
            <a:pPr algn="just"/>
            <a:r>
              <a:rPr lang="en-US" sz="1900" b="0" i="0" u="none" strike="noStrike" baseline="0" dirty="0">
                <a:solidFill>
                  <a:srgbClr val="000000"/>
                </a:solidFill>
                <a:latin typeface="+mj-lt"/>
              </a:rPr>
              <a:t>It is therefore advisable to design the checklist to not be longer than a single page. In</a:t>
            </a:r>
          </a:p>
          <a:p>
            <a:pPr algn="just"/>
            <a:r>
              <a:rPr lang="en-US" sz="1900" b="0" i="0" u="none" strike="noStrike" baseline="0" dirty="0">
                <a:solidFill>
                  <a:srgbClr val="000000"/>
                </a:solidFill>
                <a:latin typeface="+mj-lt"/>
              </a:rPr>
              <a:t>addition, questions that are formulated altogether too generically or abstractly can make it more difficult to use the checklist. </a:t>
            </a:r>
          </a:p>
          <a:p>
            <a:pPr algn="just"/>
            <a:endParaRPr lang="en-US" sz="1900" dirty="0">
              <a:solidFill>
                <a:srgbClr val="000000"/>
              </a:solidFill>
              <a:latin typeface="+mj-lt"/>
            </a:endParaRPr>
          </a:p>
          <a:p>
            <a:pPr algn="just"/>
            <a:r>
              <a:rPr lang="en-US" sz="1900" b="0" i="0" u="none" strike="noStrike" baseline="0" dirty="0">
                <a:solidFill>
                  <a:srgbClr val="000000"/>
                </a:solidFill>
                <a:latin typeface="+mj-lt"/>
              </a:rPr>
              <a:t>For example, the question “Is the requirement formulated appropriately?” can lead to a multitude of different answers, depending on what the auditor considers an appropriately formulated requirement. The questions therefore ought to be as precise as possible.</a:t>
            </a:r>
            <a:endParaRPr lang="en-US" sz="1900" b="0" i="1" u="none" baseline="0" dirty="0">
              <a:solidFill>
                <a:srgbClr val="FF0000"/>
              </a:solidFill>
              <a:latin typeface="+mj-lt"/>
            </a:endParaRPr>
          </a:p>
        </p:txBody>
      </p:sp>
    </p:spTree>
    <p:extLst>
      <p:ext uri="{BB962C8B-B14F-4D97-AF65-F5344CB8AC3E}">
        <p14:creationId xmlns:p14="http://schemas.microsoft.com/office/powerpoint/2010/main" val="1615535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71500" y="397401"/>
            <a:ext cx="7652941" cy="752129"/>
          </a:xfrm>
          <a:prstGeom prst="rect">
            <a:avLst/>
          </a:prstGeom>
        </p:spPr>
        <p:txBody>
          <a:bodyPr vert="horz" wrap="square" lIns="0" tIns="13335" rIns="0" bIns="0" rtlCol="0">
            <a:spAutoFit/>
          </a:bodyPr>
          <a:lstStyle/>
          <a:p>
            <a:pPr marL="12700" algn="just">
              <a:lnSpc>
                <a:spcPct val="100000"/>
              </a:lnSpc>
              <a:spcBef>
                <a:spcPts val="105"/>
              </a:spcBef>
            </a:pPr>
            <a:r>
              <a:rPr lang="en-US" sz="4800" i="0" u="none" strike="noStrike" baseline="0" dirty="0">
                <a:latin typeface="Times New Roman" panose="02020603050405020304" pitchFamily="18" charset="0"/>
                <a:cs typeface="Times New Roman" panose="02020603050405020304" pitchFamily="18" charset="0"/>
              </a:rPr>
              <a:t>Requirements Negotiation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2308324"/>
          </a:xfrm>
          <a:prstGeom prst="rect">
            <a:avLst/>
          </a:prstGeom>
          <a:noFill/>
        </p:spPr>
        <p:txBody>
          <a:bodyPr wrap="square">
            <a:spAutoFit/>
          </a:bodyPr>
          <a:lstStyle/>
          <a:p>
            <a:pPr algn="l"/>
            <a:r>
              <a:rPr lang="en-US" sz="1800" b="0" i="0" u="none" strike="noStrike" baseline="0" dirty="0">
                <a:latin typeface="MinionPro-Regular" panose="02040503050306020203" pitchFamily="18" charset="0"/>
              </a:rPr>
              <a:t>To negotiate the requirements of a system to be developed, it is necessary</a:t>
            </a:r>
          </a:p>
          <a:p>
            <a:pPr algn="l"/>
            <a:r>
              <a:rPr lang="en-US" sz="1800" b="0" i="0" u="none" strike="noStrike" baseline="0" dirty="0">
                <a:latin typeface="MinionPro-Regular" panose="02040503050306020203" pitchFamily="18" charset="0"/>
              </a:rPr>
              <a:t>to identify conflicts and to resolve those conflicts.</a:t>
            </a:r>
          </a:p>
          <a:p>
            <a:pPr algn="l"/>
            <a:endParaRPr lang="en-US" dirty="0">
              <a:solidFill>
                <a:srgbClr val="FF0000"/>
              </a:solidFill>
              <a:latin typeface="MinionPro-Regular" panose="02040503050306020203" pitchFamily="18" charset="0"/>
            </a:endParaRPr>
          </a:p>
          <a:p>
            <a:pPr algn="l"/>
            <a:r>
              <a:rPr lang="en-US" sz="1800" b="0" i="1" u="none" strike="noStrike" baseline="0" dirty="0">
                <a:solidFill>
                  <a:srgbClr val="FF0000"/>
                </a:solidFill>
                <a:latin typeface="MyriadPro-It" panose="020B0503030403090204" pitchFamily="34" charset="0"/>
              </a:rPr>
              <a:t>Four tasks of conflict management </a:t>
            </a:r>
          </a:p>
          <a:p>
            <a:pPr marL="285750" indent="-285750" algn="l">
              <a:buFont typeface="Arial" panose="020B0604020202020204" pitchFamily="34" charset="0"/>
              <a:buChar char="•"/>
            </a:pPr>
            <a:r>
              <a:rPr lang="en-US" sz="1800" b="0" i="0" u="none" strike="noStrike" baseline="0" dirty="0">
                <a:solidFill>
                  <a:srgbClr val="000000"/>
                </a:solidFill>
                <a:latin typeface="MinionPro-Regular" panose="02040503050306020203" pitchFamily="18" charset="0"/>
              </a:rPr>
              <a:t>Conflict identification :</a:t>
            </a:r>
          </a:p>
          <a:p>
            <a:pPr marL="285750" indent="-285750" algn="l">
              <a:buFont typeface="Arial" panose="020B0604020202020204" pitchFamily="34" charset="0"/>
              <a:buChar char="•"/>
            </a:pPr>
            <a:r>
              <a:rPr lang="en-US" sz="1800" b="0" i="0" u="none" strike="noStrike" baseline="0" dirty="0">
                <a:solidFill>
                  <a:srgbClr val="000000"/>
                </a:solidFill>
                <a:latin typeface="MinionPro-Regular" panose="02040503050306020203" pitchFamily="18" charset="0"/>
              </a:rPr>
              <a:t>Conflict analysis</a:t>
            </a:r>
          </a:p>
          <a:p>
            <a:pPr marL="285750" indent="-285750" algn="l">
              <a:buFont typeface="Arial" panose="020B0604020202020204" pitchFamily="34" charset="0"/>
              <a:buChar char="•"/>
            </a:pPr>
            <a:r>
              <a:rPr lang="en-US" sz="1800" b="0" i="0" u="none" strike="noStrike" baseline="0" dirty="0">
                <a:solidFill>
                  <a:srgbClr val="000000"/>
                </a:solidFill>
                <a:latin typeface="MinionPro-Regular" panose="02040503050306020203" pitchFamily="18" charset="0"/>
              </a:rPr>
              <a:t>Conflict resolution</a:t>
            </a:r>
          </a:p>
          <a:p>
            <a:pPr marL="285750" indent="-285750" algn="l">
              <a:buFont typeface="Arial" panose="020B0604020202020204" pitchFamily="34" charset="0"/>
              <a:buChar char="•"/>
            </a:pPr>
            <a:r>
              <a:rPr lang="en-US" sz="1800" b="0" i="0" u="none" strike="noStrike" baseline="0" dirty="0">
                <a:solidFill>
                  <a:srgbClr val="000000"/>
                </a:solidFill>
                <a:latin typeface="MinionPro-Regular" panose="02040503050306020203" pitchFamily="18" charset="0"/>
              </a:rPr>
              <a:t>Documentation of the conflict resolution</a:t>
            </a:r>
            <a:endParaRPr lang="en-US" sz="1900" b="0" i="1" u="none" baseline="0" dirty="0">
              <a:solidFill>
                <a:srgbClr val="FF0000"/>
              </a:solidFill>
              <a:latin typeface="+mj-lt"/>
            </a:endParaRPr>
          </a:p>
        </p:txBody>
      </p:sp>
    </p:spTree>
    <p:extLst>
      <p:ext uri="{BB962C8B-B14F-4D97-AF65-F5344CB8AC3E}">
        <p14:creationId xmlns:p14="http://schemas.microsoft.com/office/powerpoint/2010/main" val="35921914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71500" y="397401"/>
            <a:ext cx="7652941" cy="752129"/>
          </a:xfrm>
          <a:prstGeom prst="rect">
            <a:avLst/>
          </a:prstGeom>
        </p:spPr>
        <p:txBody>
          <a:bodyPr vert="horz" wrap="square" lIns="0" tIns="13335" rIns="0" bIns="0" rtlCol="0">
            <a:spAutoFit/>
          </a:bodyPr>
          <a:lstStyle/>
          <a:p>
            <a:pPr marL="12700" algn="just">
              <a:lnSpc>
                <a:spcPct val="100000"/>
              </a:lnSpc>
              <a:spcBef>
                <a:spcPts val="105"/>
              </a:spcBef>
            </a:pPr>
            <a:r>
              <a:rPr lang="en-US" sz="4800" i="0" u="none" strike="noStrike" baseline="0" dirty="0">
                <a:latin typeface="Times New Roman" panose="02020603050405020304" pitchFamily="18" charset="0"/>
                <a:cs typeface="Times New Roman" panose="02020603050405020304" pitchFamily="18" charset="0"/>
              </a:rPr>
              <a:t>Requirements Negotiation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4524315"/>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solidFill>
                  <a:srgbClr val="000000"/>
                </a:solidFill>
                <a:latin typeface="MinionPro-Regular" panose="02040503050306020203" pitchFamily="18" charset="0"/>
              </a:rPr>
              <a:t>Conflict identification : </a:t>
            </a:r>
            <a:r>
              <a:rPr lang="en-US" sz="1800" b="0" i="0" u="none" strike="noStrike" baseline="0" dirty="0">
                <a:latin typeface="MinionPro-Regular" panose="02040503050306020203" pitchFamily="18" charset="0"/>
              </a:rPr>
              <a:t>Conflicts can arise during all requirements engineering activities. For  example, different stakeholders can utter contradicting requirements during elicitation.</a:t>
            </a:r>
            <a:endParaRPr lang="en-US" sz="1800" b="0" i="0" u="none" strike="noStrike" baseline="0" dirty="0">
              <a:solidFill>
                <a:srgbClr val="000000"/>
              </a:solidFill>
              <a:latin typeface="MinionPro-Regular" panose="02040503050306020203" pitchFamily="18" charset="0"/>
            </a:endParaRPr>
          </a:p>
          <a:p>
            <a:pPr marL="285750" indent="-285750" algn="just">
              <a:buFont typeface="Arial" panose="020B0604020202020204" pitchFamily="34" charset="0"/>
              <a:buChar char="•"/>
            </a:pPr>
            <a:endParaRPr lang="en-US" sz="1800" b="0" i="0" u="none" strike="noStrike" baseline="0" dirty="0">
              <a:solidFill>
                <a:srgbClr val="000000"/>
              </a:solidFill>
              <a:latin typeface="MinionPro-Regular" panose="02040503050306020203" pitchFamily="18" charset="0"/>
            </a:endParaRPr>
          </a:p>
          <a:p>
            <a:pPr marL="285750" indent="-285750" algn="just">
              <a:buFont typeface="Arial" panose="020B0604020202020204" pitchFamily="34" charset="0"/>
              <a:buChar char="•"/>
            </a:pPr>
            <a:r>
              <a:rPr lang="en-US" sz="1800" b="0" i="0" u="none" strike="noStrike" baseline="0" dirty="0">
                <a:solidFill>
                  <a:srgbClr val="000000"/>
                </a:solidFill>
                <a:latin typeface="MinionPro-Regular" panose="02040503050306020203" pitchFamily="18" charset="0"/>
              </a:rPr>
              <a:t>Conflict analysis :</a:t>
            </a:r>
            <a:r>
              <a:rPr lang="en-US" dirty="0">
                <a:solidFill>
                  <a:srgbClr val="000000"/>
                </a:solidFill>
                <a:latin typeface="MinionPro-Regular" panose="02040503050306020203" pitchFamily="18" charset="0"/>
              </a:rPr>
              <a:t> </a:t>
            </a:r>
            <a:r>
              <a:rPr lang="en-US" sz="1800" b="0" i="1" u="none" strike="noStrike" baseline="0" dirty="0">
                <a:latin typeface="MyriadPro-It" panose="020B0503030403090204" pitchFamily="34" charset="0"/>
              </a:rPr>
              <a:t>Determining the conflict type : </a:t>
            </a:r>
            <a:r>
              <a:rPr lang="en-US" sz="1800" b="0" i="0" u="none" strike="noStrike" baseline="0" dirty="0">
                <a:latin typeface="MinionPro-Regular" panose="02040503050306020203" pitchFamily="18" charset="0"/>
              </a:rPr>
              <a:t>During conflict analysis, the reason for an identified conflict must be determined.</a:t>
            </a:r>
          </a:p>
          <a:p>
            <a:pPr marL="285750" indent="-285750" algn="just">
              <a:buFont typeface="Arial" panose="020B0604020202020204" pitchFamily="34" charset="0"/>
              <a:buChar char="•"/>
            </a:pPr>
            <a:endParaRPr lang="en-US" dirty="0">
              <a:latin typeface="MinionPro-Regular" panose="02040503050306020203" pitchFamily="18" charset="0"/>
            </a:endParaRPr>
          </a:p>
          <a:p>
            <a:pPr marL="285750" indent="-285750" algn="just">
              <a:buFont typeface="Arial" panose="020B0604020202020204" pitchFamily="34" charset="0"/>
              <a:buChar char="•"/>
            </a:pPr>
            <a:r>
              <a:rPr lang="en-US" sz="1800" b="0" i="1" u="none" strike="noStrike" baseline="0" dirty="0">
                <a:latin typeface="MyriadPro-It" panose="020B0503030403090204" pitchFamily="34" charset="0"/>
              </a:rPr>
              <a:t>Subject conflict</a:t>
            </a:r>
            <a:r>
              <a:rPr lang="en-US" sz="1800" b="0" i="1" u="none" strike="noStrike" baseline="0" dirty="0">
                <a:solidFill>
                  <a:srgbClr val="FF0000"/>
                </a:solidFill>
                <a:latin typeface="MinionPro-Regular" panose="02040503050306020203" pitchFamily="18" charset="0"/>
              </a:rPr>
              <a:t> : </a:t>
            </a:r>
            <a:r>
              <a:rPr lang="en-US" sz="1800" b="0" i="0" u="none" strike="noStrike" baseline="0" dirty="0">
                <a:latin typeface="MinionPro-Regular" panose="02040503050306020203" pitchFamily="18" charset="0"/>
              </a:rPr>
              <a:t>A </a:t>
            </a:r>
            <a:r>
              <a:rPr lang="en-US" sz="1800" b="0" i="1" u="none" strike="noStrike" baseline="0" dirty="0">
                <a:latin typeface="MinionPro-It" panose="02040503050306090203" pitchFamily="18" charset="0"/>
              </a:rPr>
              <a:t>subject conflict </a:t>
            </a:r>
            <a:r>
              <a:rPr lang="en-US" sz="1800" b="0" i="0" u="none" strike="noStrike" baseline="0" dirty="0">
                <a:latin typeface="MinionPro-Regular" panose="02040503050306020203" pitchFamily="18" charset="0"/>
              </a:rPr>
              <a:t>between two or more stakeholders is characterized by a deficit of information, by false information, or by different interpretations of some information. </a:t>
            </a:r>
          </a:p>
          <a:p>
            <a:pPr marL="285750" indent="-285750" algn="just">
              <a:buFont typeface="Arial" panose="020B0604020202020204" pitchFamily="34" charset="0"/>
              <a:buChar char="•"/>
            </a:pPr>
            <a:endParaRPr lang="en-US" dirty="0">
              <a:latin typeface="MinionPro-Regular" panose="02040503050306020203" pitchFamily="18" charset="0"/>
            </a:endParaRPr>
          </a:p>
          <a:p>
            <a:pPr algn="just"/>
            <a:r>
              <a:rPr lang="en-US" sz="1800" b="0" i="0" u="none" strike="noStrike" baseline="0" dirty="0">
                <a:latin typeface="MinionPro-Regular" panose="02040503050306020203" pitchFamily="18" charset="0"/>
              </a:rPr>
              <a:t>For example, take the following requirement: “R131: The reaction time of the planned system shall not exceed one second”. A subject conflict between two stakeholders with regard to this requirement can arise from the fact that one stakeholder considers a reaction time of 1 second to be too slow while another stakeholder does </a:t>
            </a:r>
            <a:r>
              <a:rPr lang="en-US" sz="1800" b="0" i="0" u="none" strike="noStrike" baseline="0" dirty="0" err="1">
                <a:latin typeface="MinionPro-Regular" panose="02040503050306020203" pitchFamily="18" charset="0"/>
              </a:rPr>
              <a:t>notbelieve</a:t>
            </a:r>
            <a:r>
              <a:rPr lang="en-US" sz="1800" b="0" i="0" u="none" strike="noStrike" baseline="0" dirty="0">
                <a:latin typeface="MinionPro-Regular" panose="02040503050306020203" pitchFamily="18" charset="0"/>
              </a:rPr>
              <a:t> that a reaction time of 1 second is feasibly implementable (i.e., it is too short).</a:t>
            </a:r>
            <a:endParaRPr lang="en-US" sz="1900" b="0" i="1" u="none" baseline="0" dirty="0">
              <a:solidFill>
                <a:srgbClr val="FF0000"/>
              </a:solidFill>
              <a:latin typeface="+mj-lt"/>
            </a:endParaRPr>
          </a:p>
        </p:txBody>
      </p:sp>
    </p:spTree>
    <p:extLst>
      <p:ext uri="{BB962C8B-B14F-4D97-AF65-F5344CB8AC3E}">
        <p14:creationId xmlns:p14="http://schemas.microsoft.com/office/powerpoint/2010/main" val="9260460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71500" y="397401"/>
            <a:ext cx="7652941" cy="752129"/>
          </a:xfrm>
          <a:prstGeom prst="rect">
            <a:avLst/>
          </a:prstGeom>
        </p:spPr>
        <p:txBody>
          <a:bodyPr vert="horz" wrap="square" lIns="0" tIns="13335" rIns="0" bIns="0" rtlCol="0">
            <a:spAutoFit/>
          </a:bodyPr>
          <a:lstStyle/>
          <a:p>
            <a:pPr marL="12700" algn="just">
              <a:lnSpc>
                <a:spcPct val="100000"/>
              </a:lnSpc>
              <a:spcBef>
                <a:spcPts val="105"/>
              </a:spcBef>
            </a:pPr>
            <a:r>
              <a:rPr lang="en-US" sz="4800" i="0" u="none" strike="noStrike" baseline="0" dirty="0">
                <a:latin typeface="Times New Roman" panose="02020603050405020304" pitchFamily="18" charset="0"/>
                <a:cs typeface="Times New Roman" panose="02020603050405020304" pitchFamily="18" charset="0"/>
              </a:rPr>
              <a:t>Requirements Negotiation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4031873"/>
          </a:xfrm>
          <a:prstGeom prst="rect">
            <a:avLst/>
          </a:prstGeom>
          <a:noFill/>
        </p:spPr>
        <p:txBody>
          <a:bodyPr wrap="square">
            <a:spAutoFit/>
          </a:bodyPr>
          <a:lstStyle/>
          <a:p>
            <a:pPr marL="285750" indent="-285750" algn="just">
              <a:buFont typeface="Arial" panose="020B0604020202020204" pitchFamily="34" charset="0"/>
              <a:buChar char="•"/>
            </a:pPr>
            <a:r>
              <a:rPr lang="en-US" sz="1600" b="0" i="1" u="none" strike="noStrike" baseline="0" dirty="0">
                <a:latin typeface="+mj-lt"/>
              </a:rPr>
              <a:t>Conflict of interest </a:t>
            </a:r>
            <a:r>
              <a:rPr lang="en-US" sz="1600" b="0" i="0" u="none" strike="noStrike" baseline="0" dirty="0">
                <a:latin typeface="+mj-lt"/>
              </a:rPr>
              <a:t>A </a:t>
            </a:r>
            <a:r>
              <a:rPr lang="en-US" sz="1600" b="0" i="1" u="none" strike="noStrike" baseline="0" dirty="0">
                <a:latin typeface="+mj-lt"/>
              </a:rPr>
              <a:t>conflict of interest </a:t>
            </a:r>
            <a:r>
              <a:rPr lang="en-US" sz="1600" b="0" i="0" u="none" strike="noStrike" baseline="0" dirty="0">
                <a:latin typeface="+mj-lt"/>
              </a:rPr>
              <a:t>between two or more stakeholders is characterized by subjectively or objectively different interests or goals of stakeholders.</a:t>
            </a:r>
          </a:p>
          <a:p>
            <a:pPr marL="285750" indent="-285750" algn="just">
              <a:buFont typeface="Arial" panose="020B0604020202020204" pitchFamily="34" charset="0"/>
              <a:buChar char="•"/>
            </a:pPr>
            <a:endParaRPr lang="en-US" sz="1600" dirty="0">
              <a:latin typeface="+mj-lt"/>
            </a:endParaRPr>
          </a:p>
          <a:p>
            <a:pPr marL="285750" indent="-285750" algn="just">
              <a:buFont typeface="Arial" panose="020B0604020202020204" pitchFamily="34" charset="0"/>
              <a:buChar char="•"/>
            </a:pPr>
            <a:r>
              <a:rPr lang="en-US" sz="1600" b="0" i="1" u="none" strike="noStrike" baseline="0" dirty="0">
                <a:latin typeface="+mj-lt"/>
              </a:rPr>
              <a:t>Conflict of value: </a:t>
            </a:r>
            <a:r>
              <a:rPr lang="en-US" sz="1600" b="0" i="0" u="none" strike="noStrike" baseline="0" dirty="0">
                <a:latin typeface="+mj-lt"/>
              </a:rPr>
              <a:t>A </a:t>
            </a:r>
            <a:r>
              <a:rPr lang="en-US" sz="1600" b="0" i="1" u="none" strike="noStrike" baseline="0" dirty="0">
                <a:latin typeface="+mj-lt"/>
              </a:rPr>
              <a:t>conflict of value </a:t>
            </a:r>
            <a:r>
              <a:rPr lang="en-US" sz="1600" b="0" i="0" u="none" strike="noStrike" baseline="0" dirty="0">
                <a:latin typeface="+mj-lt"/>
              </a:rPr>
              <a:t>is characterized by differing underlying values stakeholders have regarding some circumstance (e.g., cultural differences, personal ideals).</a:t>
            </a:r>
          </a:p>
          <a:p>
            <a:pPr marL="285750" indent="-285750" algn="just">
              <a:buFont typeface="Arial" panose="020B0604020202020204" pitchFamily="34" charset="0"/>
              <a:buChar char="•"/>
            </a:pPr>
            <a:endParaRPr lang="en-US" sz="1600" dirty="0">
              <a:latin typeface="+mj-lt"/>
            </a:endParaRPr>
          </a:p>
          <a:p>
            <a:pPr marL="285750" indent="-285750" algn="just">
              <a:buFont typeface="Arial" panose="020B0604020202020204" pitchFamily="34" charset="0"/>
              <a:buChar char="•"/>
            </a:pPr>
            <a:r>
              <a:rPr lang="en-US" sz="1600" b="0" i="1" u="none" strike="noStrike" baseline="0" dirty="0">
                <a:latin typeface="+mj-lt"/>
              </a:rPr>
              <a:t>Relationship conflict: </a:t>
            </a:r>
            <a:r>
              <a:rPr lang="en-US" sz="1600" b="0" i="0" u="none" strike="noStrike" baseline="0" dirty="0">
                <a:latin typeface="+mj-lt"/>
              </a:rPr>
              <a:t>is characterized by strong emotions, stereotypical relationship concepts, deficient communication, or negative interpersonal behavior between stakeholders</a:t>
            </a:r>
            <a:r>
              <a:rPr lang="en-US" sz="1600" dirty="0">
                <a:latin typeface="+mj-lt"/>
              </a:rPr>
              <a:t>. C</a:t>
            </a:r>
            <a:r>
              <a:rPr lang="en-US" sz="1600" b="0" i="0" u="none" strike="noStrike" baseline="0" dirty="0">
                <a:latin typeface="+mj-lt"/>
              </a:rPr>
              <a:t>onflict arises when two stakeholders of equal rank or position (e.g., department leaders) reject each other’s requirements and try to distinguish themselves by forcing their requirements onto the project.</a:t>
            </a:r>
          </a:p>
          <a:p>
            <a:pPr marL="285750" indent="-285750" algn="just">
              <a:buFont typeface="Arial" panose="020B0604020202020204" pitchFamily="34" charset="0"/>
              <a:buChar char="•"/>
            </a:pPr>
            <a:endParaRPr lang="en-US" sz="1600" dirty="0">
              <a:latin typeface="+mj-lt"/>
            </a:endParaRPr>
          </a:p>
          <a:p>
            <a:pPr marL="285750" indent="-285750" algn="just">
              <a:buFont typeface="Arial" panose="020B0604020202020204" pitchFamily="34" charset="0"/>
              <a:buChar char="•"/>
            </a:pPr>
            <a:r>
              <a:rPr lang="en-US" sz="1600" b="0" i="1" u="none" strike="noStrike" baseline="0" dirty="0">
                <a:latin typeface="+mj-lt"/>
              </a:rPr>
              <a:t>Structural conflict </a:t>
            </a:r>
            <a:r>
              <a:rPr lang="en-US" sz="1600" b="0" i="0" u="none" strike="noStrike" baseline="0" dirty="0">
                <a:latin typeface="+mj-lt"/>
              </a:rPr>
              <a:t>A </a:t>
            </a:r>
            <a:r>
              <a:rPr lang="en-US" sz="1600" b="0" i="1" u="none" strike="noStrike" baseline="0" dirty="0">
                <a:latin typeface="+mj-lt"/>
              </a:rPr>
              <a:t>structural conflict </a:t>
            </a:r>
            <a:r>
              <a:rPr lang="en-US" sz="1600" b="0" i="0" u="none" strike="noStrike" baseline="0" dirty="0">
                <a:latin typeface="+mj-lt"/>
              </a:rPr>
              <a:t>is characterized by unequal levels of authority or power. For instance, a structural conflict can arise between an employee  and his superior if the superior invariably rejects requirements that the employee has defined because he does not recognize the employee’s competence to delineate requirements.</a:t>
            </a:r>
            <a:endParaRPr lang="en-US" b="0" i="1" u="none" baseline="0" dirty="0">
              <a:latin typeface="+mj-lt"/>
            </a:endParaRPr>
          </a:p>
        </p:txBody>
      </p:sp>
    </p:spTree>
    <p:extLst>
      <p:ext uri="{BB962C8B-B14F-4D97-AF65-F5344CB8AC3E}">
        <p14:creationId xmlns:p14="http://schemas.microsoft.com/office/powerpoint/2010/main" val="12976009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71500" y="397401"/>
            <a:ext cx="7652941" cy="752129"/>
          </a:xfrm>
          <a:prstGeom prst="rect">
            <a:avLst/>
          </a:prstGeom>
        </p:spPr>
        <p:txBody>
          <a:bodyPr vert="horz" wrap="square" lIns="0" tIns="13335" rIns="0" bIns="0" rtlCol="0">
            <a:spAutoFit/>
          </a:bodyPr>
          <a:lstStyle/>
          <a:p>
            <a:pPr marL="12700" algn="just">
              <a:lnSpc>
                <a:spcPct val="100000"/>
              </a:lnSpc>
              <a:spcBef>
                <a:spcPts val="105"/>
              </a:spcBef>
            </a:pPr>
            <a:r>
              <a:rPr lang="en-US" sz="4800" i="0" u="none" strike="noStrike" baseline="0" dirty="0">
                <a:latin typeface="Times New Roman" panose="02020603050405020304" pitchFamily="18" charset="0"/>
                <a:cs typeface="Times New Roman" panose="02020603050405020304" pitchFamily="18" charset="0"/>
              </a:rPr>
              <a:t>Requirements Negotiation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1754326"/>
          </a:xfrm>
          <a:prstGeom prst="rect">
            <a:avLst/>
          </a:prstGeom>
          <a:noFill/>
        </p:spPr>
        <p:txBody>
          <a:bodyPr wrap="square">
            <a:spAutoFit/>
          </a:bodyPr>
          <a:lstStyle/>
          <a:p>
            <a:pPr marL="285750" indent="-285750" algn="just">
              <a:buFont typeface="Arial" panose="020B0604020202020204" pitchFamily="34" charset="0"/>
              <a:buChar char="•"/>
            </a:pPr>
            <a:r>
              <a:rPr lang="en-US" sz="1800" b="0" i="1" u="none" strike="noStrike" baseline="0" dirty="0">
                <a:latin typeface="+mj-lt"/>
              </a:rPr>
              <a:t>Mixed reasons for conflicts : </a:t>
            </a:r>
            <a:r>
              <a:rPr lang="en-US" sz="1800" b="0" i="0" u="none" strike="noStrike" baseline="0" dirty="0">
                <a:latin typeface="+mj-lt"/>
              </a:rPr>
              <a:t>it is difficult to unambiguously classify emerging conflicts. For example, a conflict can be a relationship conflict with clear structural components. Similarly, a conflict of interest can be a conflict of values as well. Therefore, it is advisable to analyze an identified conflict with respect to all types so that all possible reasons for the conflict can be determined and suitable resolution strategies can be selected.</a:t>
            </a:r>
            <a:r>
              <a:rPr lang="en-US" sz="1800" b="0" i="1" u="none" strike="noStrike" baseline="0" dirty="0">
                <a:latin typeface="+mj-lt"/>
              </a:rPr>
              <a:t> </a:t>
            </a:r>
            <a:endParaRPr lang="en-US" b="0" i="1" u="none" baseline="0" dirty="0">
              <a:latin typeface="+mj-lt"/>
            </a:endParaRPr>
          </a:p>
        </p:txBody>
      </p:sp>
    </p:spTree>
    <p:extLst>
      <p:ext uri="{BB962C8B-B14F-4D97-AF65-F5344CB8AC3E}">
        <p14:creationId xmlns:p14="http://schemas.microsoft.com/office/powerpoint/2010/main" val="21434352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59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71500" y="397401"/>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Conflict Resolution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3785652"/>
          </a:xfrm>
          <a:prstGeom prst="rect">
            <a:avLst/>
          </a:prstGeom>
          <a:noFill/>
        </p:spPr>
        <p:txBody>
          <a:bodyPr wrap="square">
            <a:spAutoFit/>
          </a:bodyPr>
          <a:lstStyle/>
          <a:p>
            <a:pPr algn="just"/>
            <a:r>
              <a:rPr lang="en-US" sz="2000" b="0" i="1" u="none" strike="noStrike" baseline="0" dirty="0">
                <a:latin typeface="+mj-lt"/>
              </a:rPr>
              <a:t>Good conflict resolution is a success factor.</a:t>
            </a:r>
          </a:p>
          <a:p>
            <a:pPr algn="just"/>
            <a:endParaRPr lang="en-US" sz="2000" i="1" dirty="0">
              <a:latin typeface="+mj-lt"/>
            </a:endParaRPr>
          </a:p>
          <a:p>
            <a:pPr marL="342900" indent="-342900" algn="just">
              <a:buFont typeface="Arial" panose="020B0604020202020204" pitchFamily="34" charset="0"/>
              <a:buChar char="•"/>
            </a:pPr>
            <a:r>
              <a:rPr lang="en-US" sz="2000" dirty="0">
                <a:latin typeface="+mj-lt"/>
              </a:rPr>
              <a:t>B</a:t>
            </a:r>
            <a:r>
              <a:rPr lang="en-US" sz="2000" b="0" i="0" u="none" strike="noStrike" baseline="0" dirty="0">
                <a:latin typeface="+mj-lt"/>
              </a:rPr>
              <a:t>ig influence on the willingness of the people involved (e.g., customers, consultants, or developers) to continue working together.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For example, a conflict resolution considered unfair by at least one party of the conflict can lead to a decreased engagement and willingness to collaborate in the project.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On the other hand, a resolution that is considered fair by all parties can increase the willingness to cooperate because this signals that everyone’s ideas about the planned system are being considered.</a:t>
            </a:r>
            <a:endParaRPr lang="en-US" sz="2000" b="0" i="1" u="none" baseline="0" dirty="0">
              <a:latin typeface="+mj-lt"/>
            </a:endParaRPr>
          </a:p>
        </p:txBody>
      </p:sp>
    </p:spTree>
    <p:extLst>
      <p:ext uri="{BB962C8B-B14F-4D97-AF65-F5344CB8AC3E}">
        <p14:creationId xmlns:p14="http://schemas.microsoft.com/office/powerpoint/2010/main" val="1503904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05908"/>
          </a:xfrm>
          <a:prstGeom prst="rect">
            <a:avLst/>
          </a:prstGeom>
        </p:spPr>
        <p:txBody>
          <a:bodyPr vert="horz" wrap="square" lIns="0" tIns="13335" rIns="0" bIns="0" rtlCol="0">
            <a:spAutoFit/>
          </a:bodyPr>
          <a:lstStyle/>
          <a:p>
            <a:pPr marL="12700" algn="just">
              <a:lnSpc>
                <a:spcPct val="100000"/>
              </a:lnSpc>
              <a:spcBef>
                <a:spcPts val="105"/>
              </a:spcBef>
            </a:pPr>
            <a:r>
              <a:rPr lang="en-US" sz="3200" i="0" u="none" strike="noStrike" baseline="0" dirty="0">
                <a:latin typeface="Times New Roman" panose="02020603050405020304" pitchFamily="18" charset="0"/>
                <a:cs typeface="Times New Roman" panose="02020603050405020304" pitchFamily="18" charset="0"/>
              </a:rPr>
              <a:t>Fundamentals of Requirements Negotiation</a:t>
            </a:r>
            <a:endParaRPr lang="en-US" sz="4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740575"/>
            <a:ext cx="8001000" cy="3170099"/>
          </a:xfrm>
          <a:prstGeom prst="rect">
            <a:avLst/>
          </a:prstGeom>
          <a:noFill/>
        </p:spPr>
        <p:txBody>
          <a:bodyPr wrap="square">
            <a:spAutoFit/>
          </a:bodyPr>
          <a:lstStyle/>
          <a:p>
            <a:pPr marL="342900" indent="-342900" algn="just">
              <a:buFont typeface="Wingdings" panose="05000000000000000000" pitchFamily="2" charset="2"/>
              <a:buChar char="Ø"/>
            </a:pPr>
            <a:r>
              <a:rPr lang="en-US" sz="2000" b="0" i="1" u="none" strike="noStrike" baseline="0" dirty="0">
                <a:solidFill>
                  <a:srgbClr val="FF0000"/>
                </a:solidFill>
                <a:latin typeface="+mj-lt"/>
              </a:rPr>
              <a:t>Contradictory requirements cause conflicts : </a:t>
            </a:r>
          </a:p>
          <a:p>
            <a:pPr marL="342900" indent="-342900" algn="just">
              <a:buFont typeface="Arial" panose="020B0604020202020204" pitchFamily="34" charset="0"/>
              <a:buChar char="•"/>
            </a:pPr>
            <a:r>
              <a:rPr lang="en-US" sz="2000" b="0" i="0" u="none" strike="noStrike" baseline="0" dirty="0">
                <a:latin typeface="+mj-lt"/>
              </a:rPr>
              <a:t>If there is no consent among the stakeholders regarding the requirements and thus the requirements cannot be implemented collectively in the system, a conflict arises between the contradictory requirements as well as between the stakeholders that demand contradictory requirements.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For example, one stakeholder could demand the system to shut down in case of a failure, whereas another stakeholder could require the system to restart.</a:t>
            </a:r>
            <a:endParaRPr lang="en-US" sz="2400" dirty="0">
              <a:solidFill>
                <a:srgbClr val="FF0000"/>
              </a:solidFill>
              <a:latin typeface="+mj-lt"/>
            </a:endParaRPr>
          </a:p>
        </p:txBody>
      </p:sp>
    </p:spTree>
    <p:extLst>
      <p:ext uri="{BB962C8B-B14F-4D97-AF65-F5344CB8AC3E}">
        <p14:creationId xmlns:p14="http://schemas.microsoft.com/office/powerpoint/2010/main" val="7209312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60</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71500" y="397401"/>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Conflict Resolution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4401205"/>
          </a:xfrm>
          <a:prstGeom prst="rect">
            <a:avLst/>
          </a:prstGeom>
          <a:noFill/>
        </p:spPr>
        <p:txBody>
          <a:bodyPr wrap="square">
            <a:spAutoFit/>
          </a:bodyPr>
          <a:lstStyle/>
          <a:p>
            <a:pPr algn="just"/>
            <a:r>
              <a:rPr lang="en-US" sz="2000" b="0" i="1" u="none" strike="noStrike" baseline="0" dirty="0">
                <a:latin typeface="+mj-lt"/>
              </a:rPr>
              <a:t>Involvement of the relevant stakeholders</a:t>
            </a:r>
          </a:p>
          <a:p>
            <a:pPr marL="342900" indent="-342900" algn="just">
              <a:buFont typeface="Arial" panose="020B0604020202020204" pitchFamily="34" charset="0"/>
              <a:buChar char="•"/>
            </a:pPr>
            <a:r>
              <a:rPr lang="en-US" sz="2000" b="0" i="0" u="none" strike="noStrike" baseline="0" dirty="0">
                <a:latin typeface="+mj-lt"/>
              </a:rPr>
              <a:t>Independently from the selected resolution strategy, it is essential to involve all relevant stakeholders. If not all relevant stakeholders are considered, some opinions and viewpoints will remain unconsidered. </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0" u="none" strike="noStrike" baseline="0" dirty="0">
                <a:latin typeface="+mj-lt"/>
              </a:rPr>
              <a:t>The conflict will therefore only be resolved in part or incompletely. In the following paragraphs, different conflict resolution techniques are introduced.</a:t>
            </a:r>
          </a:p>
          <a:p>
            <a:pPr marL="342900" indent="-342900" algn="just">
              <a:buFont typeface="Arial" panose="020B0604020202020204" pitchFamily="34" charset="0"/>
              <a:buChar char="•"/>
            </a:pPr>
            <a:endParaRPr lang="en-US" sz="2000" dirty="0">
              <a:latin typeface="+mj-lt"/>
            </a:endParaRPr>
          </a:p>
          <a:p>
            <a:pPr algn="just"/>
            <a:r>
              <a:rPr lang="en-US" sz="2000" b="0" i="1" u="none" strike="noStrike" baseline="0" dirty="0">
                <a:latin typeface="+mj-lt"/>
              </a:rPr>
              <a:t>Agreement</a:t>
            </a:r>
            <a:endParaRPr lang="en-US" sz="2000" i="1" dirty="0">
              <a:latin typeface="+mj-lt"/>
            </a:endParaRPr>
          </a:p>
          <a:p>
            <a:pPr marL="285750" indent="-285750" algn="just">
              <a:buFont typeface="Arial" panose="020B0604020202020204" pitchFamily="34" charset="0"/>
              <a:buChar char="•"/>
            </a:pPr>
            <a:r>
              <a:rPr lang="en-US" sz="2000" b="0" i="0" u="none" strike="noStrike" baseline="0" dirty="0">
                <a:latin typeface="+mj-lt"/>
              </a:rPr>
              <a:t>With the conflict resolution technique </a:t>
            </a:r>
            <a:r>
              <a:rPr lang="en-US" sz="2000" b="0" i="1" u="none" strike="noStrike" baseline="0" dirty="0">
                <a:latin typeface="+mj-lt"/>
              </a:rPr>
              <a:t>agreement</a:t>
            </a:r>
            <a:r>
              <a:rPr lang="en-US" sz="2000" b="0" i="0" u="none" strike="noStrike" baseline="0" dirty="0">
                <a:latin typeface="+mj-lt"/>
              </a:rPr>
              <a:t>, all conflict parties negotiate a solution to the conflict. The parties exchange information, arguments, and opinions and try to convince one another of each other’s viewpoints in order to come to an agreeable solution.</a:t>
            </a:r>
            <a:endParaRPr lang="en-US" sz="2000" i="1" dirty="0">
              <a:latin typeface="+mj-lt"/>
            </a:endParaRPr>
          </a:p>
        </p:txBody>
      </p:sp>
    </p:spTree>
    <p:extLst>
      <p:ext uri="{BB962C8B-B14F-4D97-AF65-F5344CB8AC3E}">
        <p14:creationId xmlns:p14="http://schemas.microsoft.com/office/powerpoint/2010/main" val="8406696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61</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71500" y="397401"/>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Conflict Resolution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4401205"/>
          </a:xfrm>
          <a:prstGeom prst="rect">
            <a:avLst/>
          </a:prstGeom>
          <a:noFill/>
        </p:spPr>
        <p:txBody>
          <a:bodyPr wrap="square">
            <a:spAutoFit/>
          </a:bodyPr>
          <a:lstStyle/>
          <a:p>
            <a:pPr algn="just"/>
            <a:r>
              <a:rPr lang="en-US" sz="2000" b="0" i="1" u="none" strike="noStrike" baseline="0" dirty="0">
                <a:latin typeface="+mj-lt"/>
              </a:rPr>
              <a:t>Compromise : </a:t>
            </a:r>
            <a:r>
              <a:rPr lang="en-US" sz="2000" i="1" dirty="0">
                <a:latin typeface="+mj-lt"/>
              </a:rPr>
              <a:t> </a:t>
            </a:r>
            <a:r>
              <a:rPr lang="en-US" sz="2000" b="0" i="0" u="none" strike="noStrike" baseline="0" dirty="0">
                <a:latin typeface="+mj-lt"/>
              </a:rPr>
              <a:t>With the conflict resolution technique </a:t>
            </a:r>
            <a:r>
              <a:rPr lang="en-US" sz="2000" b="0" i="1" u="none" strike="noStrike" baseline="0" dirty="0">
                <a:latin typeface="+mj-lt"/>
              </a:rPr>
              <a:t>compromise</a:t>
            </a:r>
            <a:r>
              <a:rPr lang="en-US" sz="2000" b="0" i="0" u="none" strike="noStrike" baseline="0" dirty="0">
                <a:latin typeface="+mj-lt"/>
              </a:rPr>
              <a:t>, all conflict parties try to find a compromise between alternative solutions. In contrast to an agreement, a compromise consists of an amalgamation of different parts of the alternative solutions.</a:t>
            </a:r>
          </a:p>
          <a:p>
            <a:pPr algn="just"/>
            <a:endParaRPr lang="en-US" sz="2000" dirty="0">
              <a:latin typeface="+mj-lt"/>
            </a:endParaRPr>
          </a:p>
          <a:p>
            <a:pPr algn="just"/>
            <a:r>
              <a:rPr lang="en-US" sz="2000" b="0" i="1" u="none" strike="noStrike" baseline="0" dirty="0">
                <a:latin typeface="+mj-lt"/>
              </a:rPr>
              <a:t>Voting :</a:t>
            </a:r>
            <a:r>
              <a:rPr lang="en-US" sz="2000" b="0" i="0" u="none" strike="noStrike" baseline="0" dirty="0">
                <a:latin typeface="+mj-lt"/>
              </a:rPr>
              <a:t>The alternatives that are up for voting are presented to all relevant stakeholders. Each stakeholder casts her vote for an alternative and the alternative with the most votes is accepted as the resolution for the conflict.</a:t>
            </a:r>
          </a:p>
          <a:p>
            <a:pPr algn="just"/>
            <a:endParaRPr lang="en-US" sz="2000" dirty="0">
              <a:latin typeface="+mj-lt"/>
            </a:endParaRPr>
          </a:p>
          <a:p>
            <a:pPr algn="just"/>
            <a:r>
              <a:rPr lang="en-US" sz="2000" b="0" i="1" u="none" strike="noStrike" baseline="0" dirty="0">
                <a:latin typeface="+mj-lt"/>
              </a:rPr>
              <a:t>Definition of variants: </a:t>
            </a:r>
            <a:r>
              <a:rPr lang="en-US" sz="2000" b="0" i="0" u="none" strike="noStrike" baseline="0" dirty="0">
                <a:latin typeface="+mj-lt"/>
              </a:rPr>
              <a:t>the system is </a:t>
            </a:r>
            <a:r>
              <a:rPr lang="en-US" sz="2000" b="0" i="1" u="none" strike="noStrike" baseline="0" dirty="0">
                <a:latin typeface="+mj-lt"/>
              </a:rPr>
              <a:t>Definition of variants </a:t>
            </a:r>
            <a:r>
              <a:rPr lang="en-US" sz="2000" b="0" i="0" u="none" strike="noStrike" baseline="0" dirty="0">
                <a:latin typeface="+mj-lt"/>
              </a:rPr>
              <a:t>developed in a way that permits the definition of variants by deriving variants, by selecting parameters that define system variants, or by selecting variable system properties. This way, the system can satisfy the different interests of the stakeholders.</a:t>
            </a:r>
            <a:endParaRPr lang="en-US" sz="2400" i="1" dirty="0">
              <a:latin typeface="+mj-lt"/>
            </a:endParaRPr>
          </a:p>
        </p:txBody>
      </p:sp>
    </p:spTree>
    <p:extLst>
      <p:ext uri="{BB962C8B-B14F-4D97-AF65-F5344CB8AC3E}">
        <p14:creationId xmlns:p14="http://schemas.microsoft.com/office/powerpoint/2010/main" val="42005345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62</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71500" y="397401"/>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Conflict Resolution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3785652"/>
          </a:xfrm>
          <a:prstGeom prst="rect">
            <a:avLst/>
          </a:prstGeom>
          <a:noFill/>
        </p:spPr>
        <p:txBody>
          <a:bodyPr wrap="square">
            <a:spAutoFit/>
          </a:bodyPr>
          <a:lstStyle/>
          <a:p>
            <a:pPr marL="342900" indent="-342900" algn="just">
              <a:buFont typeface="Arial" panose="020B0604020202020204" pitchFamily="34" charset="0"/>
              <a:buChar char="•"/>
            </a:pPr>
            <a:r>
              <a:rPr lang="en-US" sz="2000" b="0" i="1" u="none" strike="noStrike" baseline="0" dirty="0">
                <a:latin typeface="+mj-lt"/>
              </a:rPr>
              <a:t>Overruling : </a:t>
            </a:r>
            <a:r>
              <a:rPr lang="en-US" sz="2000" b="0" i="0" u="none" strike="noStrike" baseline="0" dirty="0">
                <a:latin typeface="+mj-lt"/>
              </a:rPr>
              <a:t>conflict is resolved by</a:t>
            </a:r>
            <a:r>
              <a:rPr lang="en-US" sz="2000" i="1" dirty="0">
                <a:latin typeface="+mj-lt"/>
              </a:rPr>
              <a:t> </a:t>
            </a:r>
            <a:r>
              <a:rPr lang="en-US" sz="2000" b="0" i="0" u="none" strike="noStrike" baseline="0" dirty="0">
                <a:latin typeface="+mj-lt"/>
              </a:rPr>
              <a:t>means of the hierarchical organization. This means that a conflict party with higher organizational rank or position wins the conflict by overruling objections of organizationally lower parties. If both parties have the same organizational rank, the conflict is resolved by a superior stakeholder or some third-party decider.</a:t>
            </a:r>
          </a:p>
          <a:p>
            <a:pPr marL="342900" indent="-342900" algn="just">
              <a:buFont typeface="Arial" panose="020B0604020202020204" pitchFamily="34" charset="0"/>
              <a:buChar char="•"/>
            </a:pPr>
            <a:endParaRPr lang="en-US" sz="2000" dirty="0">
              <a:latin typeface="+mj-lt"/>
            </a:endParaRPr>
          </a:p>
          <a:p>
            <a:pPr marL="342900" indent="-342900" algn="just">
              <a:buFont typeface="Arial" panose="020B0604020202020204" pitchFamily="34" charset="0"/>
              <a:buChar char="•"/>
            </a:pPr>
            <a:r>
              <a:rPr lang="en-US" sz="2000" b="0" i="1" u="none" strike="noStrike" baseline="0" dirty="0">
                <a:latin typeface="+mj-lt"/>
              </a:rPr>
              <a:t>Consider-all-facts</a:t>
            </a:r>
            <a:r>
              <a:rPr lang="en-US" sz="2000" i="1" dirty="0">
                <a:latin typeface="+mj-lt"/>
              </a:rPr>
              <a:t>: </a:t>
            </a:r>
            <a:r>
              <a:rPr lang="en-US" sz="2000" b="0" i="0" u="none" strike="noStrike" baseline="0" dirty="0">
                <a:latin typeface="+mj-lt"/>
              </a:rPr>
              <a:t>all influencing factors of a conflict are being investigated so that as much information about the conflict can be collected as possible. This information is used during resolution. By prioritizing the influence factors, the relevance is determined. Based on the results of this technique, the plus-minus interesting</a:t>
            </a:r>
            <a:r>
              <a:rPr lang="en-US" sz="2000" dirty="0">
                <a:latin typeface="+mj-lt"/>
              </a:rPr>
              <a:t> </a:t>
            </a:r>
            <a:r>
              <a:rPr lang="en-US" sz="2000" b="0" i="0" u="none" strike="noStrike" baseline="0" dirty="0">
                <a:latin typeface="+mj-lt"/>
              </a:rPr>
              <a:t>conflict resolution technique can be applied.</a:t>
            </a:r>
            <a:endParaRPr lang="en-US" sz="2800" i="1" dirty="0">
              <a:latin typeface="+mj-lt"/>
            </a:endParaRPr>
          </a:p>
        </p:txBody>
      </p:sp>
    </p:spTree>
    <p:extLst>
      <p:ext uri="{BB962C8B-B14F-4D97-AF65-F5344CB8AC3E}">
        <p14:creationId xmlns:p14="http://schemas.microsoft.com/office/powerpoint/2010/main" val="12433688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63</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71500" y="397401"/>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Conflict Resolution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3785652"/>
          </a:xfrm>
          <a:prstGeom prst="rect">
            <a:avLst/>
          </a:prstGeom>
          <a:noFill/>
        </p:spPr>
        <p:txBody>
          <a:bodyPr wrap="square">
            <a:spAutoFit/>
          </a:bodyPr>
          <a:lstStyle/>
          <a:p>
            <a:pPr marL="342900" indent="-342900" algn="just">
              <a:buFont typeface="Arial" panose="020B0604020202020204" pitchFamily="34" charset="0"/>
              <a:buChar char="•"/>
            </a:pPr>
            <a:r>
              <a:rPr lang="en-US" sz="2000" b="0" i="1" u="none" strike="noStrike" baseline="0" dirty="0">
                <a:latin typeface="+mj-lt"/>
              </a:rPr>
              <a:t>Plus-minus-interesting :  </a:t>
            </a:r>
          </a:p>
          <a:p>
            <a:pPr algn="just"/>
            <a:endParaRPr lang="en-US" sz="2000" i="1" dirty="0">
              <a:latin typeface="+mj-lt"/>
            </a:endParaRPr>
          </a:p>
          <a:p>
            <a:pPr algn="just"/>
            <a:r>
              <a:rPr lang="en-US" sz="2000" b="0" i="0" u="none" strike="noStrike" baseline="0" dirty="0">
                <a:latin typeface="+mj-lt"/>
              </a:rPr>
              <a:t>all </a:t>
            </a:r>
            <a:r>
              <a:rPr lang="en-US" sz="2000" b="0" i="1" u="none" strike="noStrike" baseline="0" dirty="0">
                <a:latin typeface="+mj-lt"/>
              </a:rPr>
              <a:t>Plus-minus-interesting </a:t>
            </a:r>
            <a:r>
              <a:rPr lang="en-US" sz="2000" b="0" i="0" u="none" strike="noStrike" baseline="0" dirty="0">
                <a:latin typeface="+mj-lt"/>
              </a:rPr>
              <a:t>positive and negative repercussions of a solution alternative are investigated so that positive and negative repercussions can be evaluated. </a:t>
            </a:r>
          </a:p>
          <a:p>
            <a:pPr algn="just"/>
            <a:endParaRPr lang="en-US" sz="2000" dirty="0">
              <a:latin typeface="+mj-lt"/>
            </a:endParaRPr>
          </a:p>
          <a:p>
            <a:pPr algn="just"/>
            <a:r>
              <a:rPr lang="en-US" sz="2000" b="0" i="0" u="none" strike="noStrike" baseline="0" dirty="0">
                <a:latin typeface="+mj-lt"/>
              </a:rPr>
              <a:t>Positive</a:t>
            </a:r>
            <a:r>
              <a:rPr lang="en-US" sz="2000" dirty="0">
                <a:latin typeface="+mj-lt"/>
              </a:rPr>
              <a:t> </a:t>
            </a:r>
            <a:r>
              <a:rPr lang="en-US" sz="2000" b="0" i="0" u="none" strike="noStrike" baseline="0" dirty="0">
                <a:latin typeface="+mj-lt"/>
              </a:rPr>
              <a:t>repercussions are placed in the category “plus” and negative repercussions are placed in the category “minus”. Repercussions that are neither positive nor negative are placed in the category “interesting”. Repercussions in the category “interesting” cannot be evaluated yet and must be investigated further to determine if their influence is positive or negative.</a:t>
            </a:r>
            <a:endParaRPr lang="en-US" sz="3200" i="1" dirty="0">
              <a:latin typeface="+mj-lt"/>
            </a:endParaRPr>
          </a:p>
        </p:txBody>
      </p:sp>
    </p:spTree>
    <p:extLst>
      <p:ext uri="{BB962C8B-B14F-4D97-AF65-F5344CB8AC3E}">
        <p14:creationId xmlns:p14="http://schemas.microsoft.com/office/powerpoint/2010/main" val="21790185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64</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71500" y="397401"/>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Conflict Resolution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90062"/>
            <a:ext cx="8115300" cy="2031325"/>
          </a:xfrm>
          <a:prstGeom prst="rect">
            <a:avLst/>
          </a:prstGeom>
          <a:noFill/>
        </p:spPr>
        <p:txBody>
          <a:bodyPr wrap="square">
            <a:spAutoFit/>
          </a:bodyPr>
          <a:lstStyle/>
          <a:p>
            <a:pPr marL="342900" indent="-342900" algn="just">
              <a:buFont typeface="Arial" panose="020B0604020202020204" pitchFamily="34" charset="0"/>
              <a:buChar char="•"/>
            </a:pPr>
            <a:r>
              <a:rPr lang="en-US" b="0" i="1" u="none" strike="noStrike" baseline="0" dirty="0">
                <a:latin typeface="+mj-lt"/>
              </a:rPr>
              <a:t>Decision Matrix : </a:t>
            </a:r>
            <a:r>
              <a:rPr lang="en-US" b="0" i="0" u="none" strike="noStrike" baseline="0" dirty="0">
                <a:solidFill>
                  <a:srgbClr val="000000"/>
                </a:solidFill>
                <a:latin typeface="MinionPro-Regular" panose="02040503050306020203" pitchFamily="18" charset="0"/>
              </a:rPr>
              <a:t>In the conflict resolution technique </a:t>
            </a:r>
            <a:r>
              <a:rPr lang="en-US" b="0" i="1" u="none" strike="noStrike" baseline="0" dirty="0">
                <a:solidFill>
                  <a:srgbClr val="000000"/>
                </a:solidFill>
                <a:latin typeface="MinionPro-It" panose="02040503050306090203" pitchFamily="18" charset="0"/>
              </a:rPr>
              <a:t>decision matrix</a:t>
            </a:r>
            <a:r>
              <a:rPr lang="en-US" b="0" i="0" u="none" strike="noStrike" baseline="0" dirty="0">
                <a:solidFill>
                  <a:srgbClr val="000000"/>
                </a:solidFill>
                <a:latin typeface="MinionPro-Regular" panose="02040503050306020203" pitchFamily="18" charset="0"/>
              </a:rPr>
              <a:t>, a table is created that contains solution alternatives in the columns and all relevant decision criteria in the rows. </a:t>
            </a:r>
            <a:endParaRPr lang="en-US" dirty="0">
              <a:solidFill>
                <a:srgbClr val="000000"/>
              </a:solidFill>
              <a:latin typeface="MinionPro-Regular" panose="02040503050306020203" pitchFamily="18" charset="0"/>
            </a:endParaRPr>
          </a:p>
          <a:p>
            <a:pPr marL="342900" indent="-342900" algn="just">
              <a:buFont typeface="Arial" panose="020B0604020202020204" pitchFamily="34" charset="0"/>
              <a:buChar char="•"/>
            </a:pPr>
            <a:r>
              <a:rPr lang="en-US" b="0" i="0" u="none" strike="noStrike" baseline="0" dirty="0">
                <a:solidFill>
                  <a:srgbClr val="000000"/>
                </a:solidFill>
                <a:latin typeface="MinionPro-Regular" panose="02040503050306020203" pitchFamily="18" charset="0"/>
              </a:rPr>
              <a:t>The decision criteria can be identified by means of the technique “consider-all-facts”. For each combination of criterion and solution alternative, an assessment is made, for instance by means of a point scale</a:t>
            </a:r>
            <a:r>
              <a:rPr lang="en-US" dirty="0">
                <a:solidFill>
                  <a:srgbClr val="000000"/>
                </a:solidFill>
                <a:latin typeface="MinionPro-Regular" panose="02040503050306020203" pitchFamily="18" charset="0"/>
              </a:rPr>
              <a:t> </a:t>
            </a:r>
            <a:r>
              <a:rPr lang="en-US" b="0" i="0" u="none" strike="noStrike" baseline="0" dirty="0">
                <a:solidFill>
                  <a:srgbClr val="000000"/>
                </a:solidFill>
                <a:latin typeface="MinionPro-Regular" panose="02040503050306020203" pitchFamily="18" charset="0"/>
              </a:rPr>
              <a:t>ranging from irrelevant (0 points) to relevant (10 points</a:t>
            </a:r>
            <a:r>
              <a:rPr lang="en-US" b="1" i="0" u="none" strike="noStrike" baseline="0" dirty="0">
                <a:solidFill>
                  <a:srgbClr val="000000"/>
                </a:solidFill>
                <a:latin typeface="MinionPro-Bold" panose="02040703060306020203" pitchFamily="18" charset="0"/>
              </a:rPr>
              <a:t>)</a:t>
            </a:r>
            <a:r>
              <a:rPr lang="en-US" b="0" i="0" u="none" strike="noStrike" baseline="0" dirty="0">
                <a:solidFill>
                  <a:srgbClr val="000000"/>
                </a:solidFill>
                <a:latin typeface="MinionPro-Regular" panose="02040503050306020203" pitchFamily="18" charset="0"/>
              </a:rPr>
              <a:t>.</a:t>
            </a:r>
            <a:endParaRPr lang="en-US" i="1" dirty="0">
              <a:latin typeface="+mj-lt"/>
            </a:endParaRPr>
          </a:p>
        </p:txBody>
      </p:sp>
      <p:pic>
        <p:nvPicPr>
          <p:cNvPr id="4" name="Picture 3" descr="Table&#10;&#10;Description automatically generated">
            <a:extLst>
              <a:ext uri="{FF2B5EF4-FFF2-40B4-BE49-F238E27FC236}">
                <a16:creationId xmlns="" xmlns:a16="http://schemas.microsoft.com/office/drawing/2014/main" id="{9E0D6716-440D-4291-A0DD-C0C581861205}"/>
              </a:ext>
            </a:extLst>
          </p:cNvPr>
          <p:cNvPicPr>
            <a:picLocks noChangeAspect="1"/>
          </p:cNvPicPr>
          <p:nvPr/>
        </p:nvPicPr>
        <p:blipFill>
          <a:blip r:embed="rId2"/>
          <a:stretch>
            <a:fillRect/>
          </a:stretch>
        </p:blipFill>
        <p:spPr>
          <a:xfrm>
            <a:off x="1752600" y="3696309"/>
            <a:ext cx="6330462" cy="1828800"/>
          </a:xfrm>
          <a:prstGeom prst="rect">
            <a:avLst/>
          </a:prstGeom>
        </p:spPr>
      </p:pic>
      <p:sp>
        <p:nvSpPr>
          <p:cNvPr id="9" name="TextBox 8">
            <a:extLst>
              <a:ext uri="{FF2B5EF4-FFF2-40B4-BE49-F238E27FC236}">
                <a16:creationId xmlns="" xmlns:a16="http://schemas.microsoft.com/office/drawing/2014/main" id="{FA7B8F22-F554-4318-99D0-C0C923EACD3E}"/>
              </a:ext>
            </a:extLst>
          </p:cNvPr>
          <p:cNvSpPr txBox="1"/>
          <p:nvPr/>
        </p:nvSpPr>
        <p:spPr>
          <a:xfrm>
            <a:off x="557212" y="5611772"/>
            <a:ext cx="8115299" cy="923330"/>
          </a:xfrm>
          <a:prstGeom prst="rect">
            <a:avLst/>
          </a:prstGeom>
          <a:noFill/>
        </p:spPr>
        <p:txBody>
          <a:bodyPr wrap="square">
            <a:spAutoFit/>
          </a:bodyPr>
          <a:lstStyle/>
          <a:p>
            <a:pPr marL="342900" indent="-342900" algn="just">
              <a:buFont typeface="Arial" panose="020B0604020202020204" pitchFamily="34" charset="0"/>
              <a:buChar char="•"/>
            </a:pPr>
            <a:r>
              <a:rPr lang="en-US" sz="1800" b="0" i="0" u="none" strike="noStrike" baseline="0" dirty="0">
                <a:latin typeface="MinionPro-Regular" panose="02040503050306020203" pitchFamily="18" charset="0"/>
              </a:rPr>
              <a:t>In order to find a solution, the sums of the columns are calculated; i.e., the assessments of the criteria of each solution alternative are summed up. The solution alternative with the highest score is accepted as the decision. </a:t>
            </a:r>
            <a:endParaRPr lang="en-US" sz="3200" i="1" dirty="0">
              <a:latin typeface="+mj-lt"/>
            </a:endParaRPr>
          </a:p>
        </p:txBody>
      </p:sp>
    </p:spTree>
    <p:extLst>
      <p:ext uri="{BB962C8B-B14F-4D97-AF65-F5344CB8AC3E}">
        <p14:creationId xmlns:p14="http://schemas.microsoft.com/office/powerpoint/2010/main" val="22321122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65</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71500" y="397401"/>
            <a:ext cx="7652941" cy="690574"/>
          </a:xfrm>
          <a:prstGeom prst="rect">
            <a:avLst/>
          </a:prstGeom>
        </p:spPr>
        <p:txBody>
          <a:bodyPr vert="horz" wrap="square" lIns="0" tIns="13335" rIns="0" bIns="0" rtlCol="0">
            <a:spAutoFit/>
          </a:bodyPr>
          <a:lstStyle/>
          <a:p>
            <a:pPr marL="12700" algn="just">
              <a:lnSpc>
                <a:spcPct val="100000"/>
              </a:lnSpc>
              <a:spcBef>
                <a:spcPts val="105"/>
              </a:spcBef>
            </a:pPr>
            <a:r>
              <a:rPr lang="en-US" sz="4400" i="0" u="none" strike="noStrike" baseline="0" dirty="0">
                <a:latin typeface="Times New Roman" panose="02020603050405020304" pitchFamily="18" charset="0"/>
                <a:cs typeface="Times New Roman" panose="02020603050405020304" pitchFamily="18" charset="0"/>
              </a:rPr>
              <a:t>Conflict Resolution</a:t>
            </a:r>
            <a:endParaRPr lang="en-US" sz="400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a:extLst>
              <a:ext uri="{FF2B5EF4-FFF2-40B4-BE49-F238E27FC236}">
                <a16:creationId xmlns="" xmlns:a16="http://schemas.microsoft.com/office/drawing/2014/main" id="{EF90EC36-BF7D-4423-9CD4-5E7B2085ED25}"/>
              </a:ext>
            </a:extLst>
          </p:cNvPr>
          <p:cNvSpPr txBox="1"/>
          <p:nvPr/>
        </p:nvSpPr>
        <p:spPr>
          <a:xfrm>
            <a:off x="509587" y="1623477"/>
            <a:ext cx="8124826" cy="5078313"/>
          </a:xfrm>
          <a:prstGeom prst="rect">
            <a:avLst/>
          </a:prstGeom>
          <a:noFill/>
        </p:spPr>
        <p:txBody>
          <a:bodyPr wrap="square">
            <a:spAutoFit/>
          </a:bodyPr>
          <a:lstStyle/>
          <a:p>
            <a:pPr algn="just"/>
            <a:r>
              <a:rPr lang="en-US" sz="1800" b="1" i="0" u="none" strike="noStrike" baseline="0" dirty="0">
                <a:solidFill>
                  <a:srgbClr val="FF0000"/>
                </a:solidFill>
                <a:latin typeface="+mj-lt"/>
              </a:rPr>
              <a:t>Documentation of the Conflict Resolution</a:t>
            </a:r>
          </a:p>
          <a:p>
            <a:pPr algn="just"/>
            <a:r>
              <a:rPr lang="en-US" sz="1800" b="0" i="1" u="none" strike="noStrike" baseline="0" dirty="0">
                <a:solidFill>
                  <a:srgbClr val="FF0000"/>
                </a:solidFill>
                <a:latin typeface="+mj-lt"/>
              </a:rPr>
              <a:t>Risks of missing conflict documentation</a:t>
            </a:r>
            <a:endParaRPr lang="en-US" i="1" dirty="0">
              <a:solidFill>
                <a:srgbClr val="FF0000"/>
              </a:solidFill>
              <a:latin typeface="+mj-lt"/>
            </a:endParaRPr>
          </a:p>
          <a:p>
            <a:pPr marL="285750" indent="-285750" algn="just">
              <a:buFont typeface="Arial" panose="020B0604020202020204" pitchFamily="34" charset="0"/>
              <a:buChar char="•"/>
            </a:pPr>
            <a:r>
              <a:rPr lang="en-US" sz="1800" b="0" i="1" u="none" strike="noStrike" baseline="0" dirty="0">
                <a:solidFill>
                  <a:srgbClr val="000000"/>
                </a:solidFill>
                <a:latin typeface="+mj-lt"/>
              </a:rPr>
              <a:t>Handling conflicts repeatedly: </a:t>
            </a:r>
            <a:r>
              <a:rPr lang="en-US" sz="1800" b="0" i="0" u="none" strike="noStrike" baseline="0" dirty="0">
                <a:solidFill>
                  <a:srgbClr val="000000"/>
                </a:solidFill>
                <a:latin typeface="+mj-lt"/>
              </a:rPr>
              <a:t>A certain conflict can arise a second time during the requirements engineering process. Without proper documentation of the conflict resolution, the conflict must be analyzed and resolved anew. This causes additional effort and can potentially lead to additional conflicts or abrogate previous resolutions.</a:t>
            </a:r>
          </a:p>
          <a:p>
            <a:pPr marL="285750" indent="-285750" algn="just">
              <a:buFont typeface="Arial" panose="020B0604020202020204" pitchFamily="34" charset="0"/>
              <a:buChar char="•"/>
            </a:pPr>
            <a:endParaRPr lang="en-US" sz="1800" b="0" i="1" u="none" strike="noStrike" baseline="0" dirty="0">
              <a:solidFill>
                <a:srgbClr val="000000"/>
              </a:solidFill>
              <a:latin typeface="+mj-lt"/>
            </a:endParaRPr>
          </a:p>
          <a:p>
            <a:pPr marL="285750" indent="-285750" algn="just">
              <a:buFont typeface="Arial" panose="020B0604020202020204" pitchFamily="34" charset="0"/>
              <a:buChar char="•"/>
            </a:pPr>
            <a:r>
              <a:rPr lang="en-US" sz="1800" b="0" i="1" u="none" strike="noStrike" baseline="0" dirty="0">
                <a:solidFill>
                  <a:srgbClr val="000000"/>
                </a:solidFill>
                <a:latin typeface="+mj-lt"/>
              </a:rPr>
              <a:t>Inappropriate conflict resolution: </a:t>
            </a:r>
            <a:r>
              <a:rPr lang="en-US" sz="1800" b="0" i="0" u="none" strike="noStrike" baseline="0" dirty="0">
                <a:solidFill>
                  <a:srgbClr val="000000"/>
                </a:solidFill>
                <a:latin typeface="+mj-lt"/>
              </a:rPr>
              <a:t>During the requirements engineering process, the resolution of a conflict can turn out to be wrong or unsuitable. In this case, the conflict must be investigated and resolved anew. Without proper documentation, relevant information that has been considered during the initial analysis and resolution can be overlooked and the new conflict resolution can once again lead to false results.</a:t>
            </a:r>
          </a:p>
          <a:p>
            <a:pPr marL="285750" indent="-285750" algn="just">
              <a:buFont typeface="Arial" panose="020B0604020202020204" pitchFamily="34" charset="0"/>
              <a:buChar char="•"/>
            </a:pPr>
            <a:endParaRPr lang="en-US" dirty="0">
              <a:solidFill>
                <a:srgbClr val="000000"/>
              </a:solidFill>
              <a:latin typeface="+mj-lt"/>
            </a:endParaRPr>
          </a:p>
          <a:p>
            <a:pPr marL="285750" indent="-285750" algn="just">
              <a:buFont typeface="Arial" panose="020B0604020202020204" pitchFamily="34" charset="0"/>
              <a:buChar char="•"/>
            </a:pPr>
            <a:r>
              <a:rPr lang="en-US" sz="1800" b="0" i="0" u="none" strike="noStrike" baseline="0" dirty="0">
                <a:latin typeface="+mj-lt"/>
              </a:rPr>
              <a:t>In both cases, proper documentation of the conflict and its resolution supports the requirements engineering process and ensures that relevant information already known can be considered.</a:t>
            </a:r>
            <a:endParaRPr lang="en-US" dirty="0">
              <a:solidFill>
                <a:srgbClr val="FF0000"/>
              </a:solidFill>
              <a:latin typeface="+mj-lt"/>
            </a:endParaRPr>
          </a:p>
        </p:txBody>
      </p:sp>
    </p:spTree>
    <p:extLst>
      <p:ext uri="{BB962C8B-B14F-4D97-AF65-F5344CB8AC3E}">
        <p14:creationId xmlns:p14="http://schemas.microsoft.com/office/powerpoint/2010/main" val="34921356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72951" y="515247"/>
            <a:ext cx="7998098" cy="567463"/>
          </a:xfrm>
          <a:prstGeom prst="rect">
            <a:avLst/>
          </a:prstGeom>
        </p:spPr>
        <p:txBody>
          <a:bodyPr vert="horz" wrap="square" lIns="0" tIns="13335" rIns="0" bIns="0" rtlCol="0">
            <a:spAutoFit/>
          </a:bodyPr>
          <a:lstStyle/>
          <a:p>
            <a:pPr algn="just"/>
            <a:r>
              <a:rPr lang="en-US" i="0" u="none" strike="noStrike" baseline="0" dirty="0">
                <a:latin typeface="Times New Roman" panose="02020603050405020304" pitchFamily="18" charset="0"/>
                <a:cs typeface="Times New Roman" panose="02020603050405020304" pitchFamily="18" charset="0"/>
              </a:rPr>
              <a:t>Summary</a:t>
            </a:r>
            <a:endParaRPr sz="123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EFE7F262-79A1-4774-8BE5-01A3A497820E}"/>
              </a:ext>
            </a:extLst>
          </p:cNvPr>
          <p:cNvSpPr>
            <a:spLocks noGrp="1"/>
          </p:cNvSpPr>
          <p:nvPr>
            <p:ph type="sldNum" sz="quarter" idx="7"/>
          </p:nvPr>
        </p:nvSpPr>
        <p:spPr/>
        <p:txBody>
          <a:bodyPr/>
          <a:lstStyle/>
          <a:p>
            <a:fld id="{B6F15528-21DE-4FAA-801E-634DDDAF4B2B}" type="slidenum">
              <a:rPr lang="en-US" smtClean="0"/>
              <a:t>66</a:t>
            </a:fld>
            <a:endParaRPr lang="en-US"/>
          </a:p>
        </p:txBody>
      </p:sp>
      <p:sp>
        <p:nvSpPr>
          <p:cNvPr id="7" name="TextBox 6">
            <a:extLst>
              <a:ext uri="{FF2B5EF4-FFF2-40B4-BE49-F238E27FC236}">
                <a16:creationId xmlns="" xmlns:a16="http://schemas.microsoft.com/office/drawing/2014/main" id="{72C51547-3EC1-4890-BEF4-58217D0EEA6E}"/>
              </a:ext>
            </a:extLst>
          </p:cNvPr>
          <p:cNvSpPr txBox="1"/>
          <p:nvPr/>
        </p:nvSpPr>
        <p:spPr>
          <a:xfrm>
            <a:off x="309335" y="1642527"/>
            <a:ext cx="8525329" cy="4278094"/>
          </a:xfrm>
          <a:prstGeom prst="rect">
            <a:avLst/>
          </a:prstGeom>
          <a:noFill/>
        </p:spPr>
        <p:txBody>
          <a:bodyPr wrap="square">
            <a:spAutoFit/>
          </a:bodyPr>
          <a:lstStyle/>
          <a:p>
            <a:pPr marL="285750" indent="-285750" algn="just">
              <a:buFont typeface="Arial" panose="020B0604020202020204" pitchFamily="34" charset="0"/>
              <a:buChar char="•"/>
            </a:pPr>
            <a:r>
              <a:rPr lang="en-US" sz="1600" b="0" i="0" u="none" strike="noStrike" baseline="0" dirty="0">
                <a:latin typeface="+mj-lt"/>
              </a:rPr>
              <a:t>The quality of the elicited and documented requirements must be assured during requirements engineering so that it can be guaranteed that the requirements meet the desires and ideas of the stakeholders adequately.</a:t>
            </a:r>
          </a:p>
          <a:p>
            <a:pPr marL="285750" indent="-285750" algn="just">
              <a:buFont typeface="Arial" panose="020B0604020202020204" pitchFamily="34" charset="0"/>
              <a:buChar char="•"/>
            </a:pPr>
            <a:endParaRPr lang="en-US" sz="1600" b="0" i="0" u="none" strike="noStrike" baseline="0" dirty="0">
              <a:latin typeface="+mj-lt"/>
            </a:endParaRPr>
          </a:p>
          <a:p>
            <a:pPr marL="285750" indent="-285750" algn="just">
              <a:buFont typeface="Arial" panose="020B0604020202020204" pitchFamily="34" charset="0"/>
              <a:buChar char="•"/>
            </a:pPr>
            <a:r>
              <a:rPr lang="en-US" sz="1600" b="0" i="0" u="none" strike="noStrike" baseline="0" dirty="0">
                <a:latin typeface="+mj-lt"/>
              </a:rPr>
              <a:t>Therefore, it is necessary to validate the requirements with regard to the quality of their content, their documentation, and their agreement with respect to the different stakeholders. </a:t>
            </a:r>
          </a:p>
          <a:p>
            <a:pPr marL="285750" indent="-285750" algn="just">
              <a:buFont typeface="Arial" panose="020B0604020202020204" pitchFamily="34" charset="0"/>
              <a:buChar char="•"/>
            </a:pPr>
            <a:endParaRPr lang="en-US" sz="1600" dirty="0">
              <a:latin typeface="+mj-lt"/>
            </a:endParaRPr>
          </a:p>
          <a:p>
            <a:pPr marL="285750" indent="-285750" algn="just">
              <a:buFont typeface="Arial" panose="020B0604020202020204" pitchFamily="34" charset="0"/>
              <a:buChar char="•"/>
            </a:pPr>
            <a:r>
              <a:rPr lang="en-US" sz="1600" b="0" i="0" u="none" strike="noStrike" baseline="0" dirty="0">
                <a:latin typeface="+mj-lt"/>
              </a:rPr>
              <a:t>There are different techniques that can be selected and purposively combined for requirements validation, depending on the project peculiarities and project goals. Among the most common validation techniques for requirements are the different types of requirements reviews (e.g., commenting, inspection, walk-through) as well as perspective-based reading and validation through prototypes and checklists.</a:t>
            </a:r>
          </a:p>
          <a:p>
            <a:pPr marL="285750" indent="-285750" algn="just">
              <a:buFont typeface="Arial" panose="020B0604020202020204" pitchFamily="34" charset="0"/>
              <a:buChar char="•"/>
            </a:pPr>
            <a:endParaRPr lang="en-US" sz="1600" b="0" i="0" u="none" strike="noStrike" baseline="0" dirty="0">
              <a:latin typeface="+mj-lt"/>
            </a:endParaRPr>
          </a:p>
          <a:p>
            <a:pPr marL="285750" indent="-285750" algn="just">
              <a:buFont typeface="Arial" panose="020B0604020202020204" pitchFamily="34" charset="0"/>
              <a:buChar char="•"/>
            </a:pPr>
            <a:r>
              <a:rPr lang="en-US" sz="1600" b="0" i="0" u="none" strike="noStrike" baseline="0" dirty="0">
                <a:latin typeface="+mj-lt"/>
              </a:rPr>
              <a:t>For requirements negotiation, it is necessary to identify conflicts between stakeholders, analyze them, and resolve them in a suitable manner. A systematic conflict management supports analysis and resolution of the conflicts that have been identified over the course of requirements validation or other requirements engineering activities.</a:t>
            </a:r>
            <a:endParaRPr lang="en-US" sz="2800" dirty="0">
              <a:latin typeface="+mj-lt"/>
            </a:endParaRPr>
          </a:p>
        </p:txBody>
      </p:sp>
    </p:spTree>
    <p:extLst>
      <p:ext uri="{BB962C8B-B14F-4D97-AF65-F5344CB8AC3E}">
        <p14:creationId xmlns:p14="http://schemas.microsoft.com/office/powerpoint/2010/main" val="948325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6"/>
          <p:cNvSpPr txBox="1">
            <a:spLocks/>
          </p:cNvSpPr>
          <p:nvPr/>
        </p:nvSpPr>
        <p:spPr>
          <a:xfrm>
            <a:off x="603859" y="499313"/>
            <a:ext cx="7936280" cy="689932"/>
          </a:xfrm>
          <a:prstGeom prst="rect">
            <a:avLst/>
          </a:prstGeom>
        </p:spPr>
        <p:txBody>
          <a:bodyPr vert="horz" wrap="square" lIns="0" tIns="12700" rIns="0" bIns="0" rtlCol="0">
            <a:spAutoFit/>
          </a:bodyPr>
          <a:lstStyle>
            <a:lvl1pPr>
              <a:defRPr>
                <a:latin typeface="+mj-lt"/>
                <a:ea typeface="+mj-ea"/>
                <a:cs typeface="+mj-cs"/>
              </a:defRPr>
            </a:lvl1pPr>
          </a:lstStyle>
          <a:p>
            <a:pPr marL="96520">
              <a:spcBef>
                <a:spcPts val="100"/>
              </a:spcBef>
            </a:pPr>
            <a:r>
              <a:rPr lang="en-US" sz="4400" kern="0" dirty="0">
                <a:solidFill>
                  <a:sysClr val="windowText" lastClr="000000"/>
                </a:solidFill>
              </a:rPr>
              <a:t>References</a:t>
            </a:r>
          </a:p>
        </p:txBody>
      </p:sp>
      <p:sp>
        <p:nvSpPr>
          <p:cNvPr id="5" name="object 6"/>
          <p:cNvSpPr txBox="1">
            <a:spLocks/>
          </p:cNvSpPr>
          <p:nvPr/>
        </p:nvSpPr>
        <p:spPr>
          <a:xfrm>
            <a:off x="603859" y="1905000"/>
            <a:ext cx="7936280" cy="1269578"/>
          </a:xfrm>
          <a:prstGeom prst="rect">
            <a:avLst/>
          </a:prstGeom>
        </p:spPr>
        <p:txBody>
          <a:bodyPr vert="horz" wrap="square" lIns="0" tIns="12700" rIns="0" bIns="0" rtlCol="0">
            <a:spAutoFit/>
          </a:bodyPr>
          <a:lstStyle>
            <a:lvl1pPr>
              <a:defRPr>
                <a:latin typeface="+mj-lt"/>
                <a:ea typeface="+mj-ea"/>
                <a:cs typeface="+mj-cs"/>
              </a:defRPr>
            </a:lvl1pPr>
          </a:lstStyle>
          <a:p>
            <a:pPr marL="439420" indent="-342900">
              <a:spcBef>
                <a:spcPts val="100"/>
              </a:spcBef>
              <a:buFont typeface="Arial" panose="020B0604020202020204" pitchFamily="34" charset="0"/>
              <a:buChar char="•"/>
            </a:pPr>
            <a:r>
              <a:rPr lang="en-US" sz="2000" b="0" i="0" dirty="0">
                <a:solidFill>
                  <a:srgbClr val="222222"/>
                </a:solidFill>
                <a:effectLst/>
                <a:latin typeface="+mn-lt"/>
              </a:rPr>
              <a:t>Pohl, Klaus. </a:t>
            </a:r>
            <a:r>
              <a:rPr lang="en-US" sz="2000" b="0" i="1" dirty="0">
                <a:solidFill>
                  <a:srgbClr val="222222"/>
                </a:solidFill>
                <a:effectLst/>
                <a:latin typeface="+mn-lt"/>
              </a:rPr>
              <a:t>Requirements engineering: fundamentals, principles, and techniques</a:t>
            </a:r>
            <a:r>
              <a:rPr lang="en-US" sz="2000" b="0" i="0" dirty="0">
                <a:solidFill>
                  <a:srgbClr val="222222"/>
                </a:solidFill>
                <a:effectLst/>
                <a:latin typeface="+mn-lt"/>
              </a:rPr>
              <a:t>.</a:t>
            </a:r>
            <a:r>
              <a:rPr lang="en-US" sz="2000" dirty="0">
                <a:latin typeface="+mn-lt"/>
              </a:rPr>
              <a:t>(</a:t>
            </a:r>
            <a:r>
              <a:rPr lang="en-US" sz="2000">
                <a:latin typeface="+mn-lt"/>
              </a:rPr>
              <a:t>Chapter 7).</a:t>
            </a:r>
            <a:endParaRPr lang="en-US" sz="2000" dirty="0">
              <a:latin typeface="+mn-lt"/>
            </a:endParaRPr>
          </a:p>
          <a:p>
            <a:pPr marL="439420" indent="-342900">
              <a:spcBef>
                <a:spcPts val="100"/>
              </a:spcBef>
              <a:buFont typeface="Arial" panose="020B0604020202020204" pitchFamily="34" charset="0"/>
              <a:buChar char="•"/>
            </a:pPr>
            <a:endParaRPr lang="en-US" sz="2000" dirty="0">
              <a:latin typeface="+mn-lt"/>
            </a:endParaRPr>
          </a:p>
          <a:p>
            <a:pPr marL="96520">
              <a:spcBef>
                <a:spcPts val="100"/>
              </a:spcBef>
            </a:pPr>
            <a:endParaRPr lang="en-US" sz="2000" kern="0" dirty="0">
              <a:solidFill>
                <a:sysClr val="windowText" lastClr="000000"/>
              </a:solidFill>
              <a:latin typeface="+mn-lt"/>
            </a:endParaRPr>
          </a:p>
        </p:txBody>
      </p:sp>
      <p:sp>
        <p:nvSpPr>
          <p:cNvPr id="2" name="Slide Number Placeholder 1">
            <a:extLst>
              <a:ext uri="{FF2B5EF4-FFF2-40B4-BE49-F238E27FC236}">
                <a16:creationId xmlns="" xmlns:a16="http://schemas.microsoft.com/office/drawing/2014/main" id="{065610E2-6EE8-4E1C-91E1-33DAADB8AD01}"/>
              </a:ext>
            </a:extLst>
          </p:cNvPr>
          <p:cNvSpPr>
            <a:spLocks noGrp="1"/>
          </p:cNvSpPr>
          <p:nvPr>
            <p:ph type="sldNum" sz="quarter" idx="7"/>
          </p:nvPr>
        </p:nvSpPr>
        <p:spPr/>
        <p:txBody>
          <a:bodyPr/>
          <a:lstStyle/>
          <a:p>
            <a:fld id="{B6F15528-21DE-4FAA-801E-634DDDAF4B2B}" type="slidenum">
              <a:rPr lang="en-US" smtClean="0"/>
              <a:t>67</a:t>
            </a:fld>
            <a:endParaRPr lang="en-US"/>
          </a:p>
        </p:txBody>
      </p:sp>
    </p:spTree>
    <p:extLst>
      <p:ext uri="{BB962C8B-B14F-4D97-AF65-F5344CB8AC3E}">
        <p14:creationId xmlns:p14="http://schemas.microsoft.com/office/powerpoint/2010/main" val="314648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7</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05908"/>
          </a:xfrm>
          <a:prstGeom prst="rect">
            <a:avLst/>
          </a:prstGeom>
        </p:spPr>
        <p:txBody>
          <a:bodyPr vert="horz" wrap="square" lIns="0" tIns="13335" rIns="0" bIns="0" rtlCol="0">
            <a:spAutoFit/>
          </a:bodyPr>
          <a:lstStyle/>
          <a:p>
            <a:pPr marL="12700" algn="just">
              <a:lnSpc>
                <a:spcPct val="100000"/>
              </a:lnSpc>
              <a:spcBef>
                <a:spcPts val="105"/>
              </a:spcBef>
            </a:pPr>
            <a:r>
              <a:rPr lang="en-US" sz="3200" i="0" u="none" strike="noStrike" baseline="0" dirty="0">
                <a:latin typeface="Times New Roman" panose="02020603050405020304" pitchFamily="18" charset="0"/>
                <a:cs typeface="Times New Roman" panose="02020603050405020304" pitchFamily="18" charset="0"/>
              </a:rPr>
              <a:t>Fundamentals of Requirements Negotiation</a:t>
            </a:r>
            <a:endParaRPr lang="en-US" sz="4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740575"/>
            <a:ext cx="8001000" cy="4524315"/>
          </a:xfrm>
          <a:prstGeom prst="rect">
            <a:avLst/>
          </a:prstGeom>
          <a:noFill/>
        </p:spPr>
        <p:txBody>
          <a:bodyPr wrap="square">
            <a:spAutoFit/>
          </a:bodyPr>
          <a:lstStyle/>
          <a:p>
            <a:pPr marL="285750" indent="-285750" algn="just">
              <a:buFont typeface="Wingdings" panose="05000000000000000000" pitchFamily="2" charset="2"/>
              <a:buChar char="Ø"/>
            </a:pPr>
            <a:r>
              <a:rPr lang="en-US" sz="1800" b="1" i="1" u="none" strike="noStrike" baseline="0" dirty="0">
                <a:solidFill>
                  <a:srgbClr val="FF0000"/>
                </a:solidFill>
                <a:latin typeface="+mj-lt"/>
              </a:rPr>
              <a:t>Risks and opportunities of conflicts</a:t>
            </a:r>
          </a:p>
          <a:p>
            <a:pPr marL="285750" indent="-285750" algn="just">
              <a:buFont typeface="Wingdings" panose="05000000000000000000" pitchFamily="2" charset="2"/>
              <a:buChar char="Ø"/>
            </a:pPr>
            <a:endParaRPr lang="en-US" b="1" i="1" dirty="0">
              <a:solidFill>
                <a:srgbClr val="FF0000"/>
              </a:solidFill>
              <a:latin typeface="+mj-lt"/>
            </a:endParaRPr>
          </a:p>
          <a:p>
            <a:pPr marL="285750" indent="-285750" algn="just">
              <a:buFont typeface="Arial" panose="020B0604020202020204" pitchFamily="34" charset="0"/>
              <a:buChar char="•"/>
            </a:pPr>
            <a:r>
              <a:rPr lang="en-US" sz="1800" b="0" i="0" u="none" strike="noStrike" baseline="0" dirty="0">
                <a:solidFill>
                  <a:srgbClr val="000000"/>
                </a:solidFill>
                <a:latin typeface="+mj-lt"/>
              </a:rPr>
              <a:t>The acceptance of a system is threatened by unresolved conflicts because unresolved conflicts cause the requirements of at least one group of stakeholders to not be implemented.</a:t>
            </a:r>
          </a:p>
          <a:p>
            <a:pPr marL="285750" indent="-285750" algn="just">
              <a:buFont typeface="Arial" panose="020B0604020202020204" pitchFamily="34" charset="0"/>
              <a:buChar char="•"/>
            </a:pPr>
            <a:endParaRPr lang="en-US" dirty="0">
              <a:solidFill>
                <a:srgbClr val="000000"/>
              </a:solidFill>
              <a:latin typeface="+mj-lt"/>
            </a:endParaRPr>
          </a:p>
          <a:p>
            <a:pPr marL="285750" indent="-285750" algn="just">
              <a:buFont typeface="Arial" panose="020B0604020202020204" pitchFamily="34" charset="0"/>
              <a:buChar char="•"/>
            </a:pPr>
            <a:r>
              <a:rPr lang="en-US" sz="1800" b="0" i="0" u="none" strike="noStrike" baseline="0" dirty="0">
                <a:solidFill>
                  <a:srgbClr val="000000"/>
                </a:solidFill>
                <a:latin typeface="+mj-lt"/>
              </a:rPr>
              <a:t> In the worst case, a conflict causes stakeholder support to cease, causing the development project to </a:t>
            </a:r>
            <a:r>
              <a:rPr lang="en-US" sz="1800" b="0" i="0" u="none" strike="noStrike" baseline="0" dirty="0" err="1">
                <a:solidFill>
                  <a:srgbClr val="000000"/>
                </a:solidFill>
                <a:latin typeface="+mj-lt"/>
              </a:rPr>
              <a:t>fail.O</a:t>
            </a:r>
            <a:endParaRPr lang="en-US" sz="1800" b="0" i="0" u="none" strike="noStrike" baseline="0" dirty="0">
              <a:solidFill>
                <a:srgbClr val="000000"/>
              </a:solidFill>
              <a:latin typeface="+mj-lt"/>
            </a:endParaRPr>
          </a:p>
          <a:p>
            <a:pPr marL="285750" indent="-285750" algn="just">
              <a:buFont typeface="Arial" panose="020B0604020202020204" pitchFamily="34" charset="0"/>
              <a:buChar char="•"/>
            </a:pPr>
            <a:endParaRPr lang="en-US" dirty="0">
              <a:solidFill>
                <a:srgbClr val="000000"/>
              </a:solidFill>
              <a:latin typeface="+mj-lt"/>
            </a:endParaRPr>
          </a:p>
          <a:p>
            <a:pPr marL="285750" indent="-285750" algn="just">
              <a:buFont typeface="Arial" panose="020B0604020202020204" pitchFamily="34" charset="0"/>
              <a:buChar char="•"/>
            </a:pPr>
            <a:r>
              <a:rPr lang="en-US" sz="1800" b="0" i="0" u="none" strike="noStrike" baseline="0" dirty="0" smtClean="0">
                <a:solidFill>
                  <a:srgbClr val="000000"/>
                </a:solidFill>
                <a:latin typeface="+mj-lt"/>
              </a:rPr>
              <a:t>Other </a:t>
            </a:r>
            <a:r>
              <a:rPr lang="en-US" sz="1800" b="0" i="0" u="none" strike="noStrike" baseline="0" dirty="0">
                <a:solidFill>
                  <a:srgbClr val="000000"/>
                </a:solidFill>
                <a:latin typeface="+mj-lt"/>
              </a:rPr>
              <a:t>than posing risks, conflicts can also be an opportunity for requirements engineering because conflicts between stakeholders require a solution that can potentially help discover new ideas for development and can illustrate different options.</a:t>
            </a:r>
          </a:p>
          <a:p>
            <a:pPr marL="285750" indent="-285750" algn="just">
              <a:buFont typeface="Arial" panose="020B0604020202020204" pitchFamily="34" charset="0"/>
              <a:buChar char="•"/>
            </a:pPr>
            <a:endParaRPr lang="en-US" dirty="0">
              <a:solidFill>
                <a:srgbClr val="000000"/>
              </a:solidFill>
              <a:latin typeface="+mj-lt"/>
            </a:endParaRPr>
          </a:p>
          <a:p>
            <a:pPr marL="285750" indent="-285750" algn="just">
              <a:buFont typeface="Arial" panose="020B0604020202020204" pitchFamily="34" charset="0"/>
              <a:buChar char="•"/>
            </a:pPr>
            <a:r>
              <a:rPr lang="en-US" sz="1800" b="0" i="0" u="none" strike="noStrike" baseline="0" dirty="0">
                <a:solidFill>
                  <a:srgbClr val="000000"/>
                </a:solidFill>
                <a:latin typeface="+mj-lt"/>
              </a:rPr>
              <a:t>Therefore, treating and resolving conflicts openly during requirements engineering can increase acceptance.</a:t>
            </a:r>
            <a:endParaRPr lang="en-US" sz="2400" b="1" dirty="0">
              <a:solidFill>
                <a:srgbClr val="FF0000"/>
              </a:solidFill>
              <a:latin typeface="+mj-lt"/>
            </a:endParaRPr>
          </a:p>
        </p:txBody>
      </p:sp>
    </p:spTree>
    <p:extLst>
      <p:ext uri="{BB962C8B-B14F-4D97-AF65-F5344CB8AC3E}">
        <p14:creationId xmlns:p14="http://schemas.microsoft.com/office/powerpoint/2010/main" val="2772143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8</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505908"/>
          </a:xfrm>
          <a:prstGeom prst="rect">
            <a:avLst/>
          </a:prstGeom>
        </p:spPr>
        <p:txBody>
          <a:bodyPr vert="horz" wrap="square" lIns="0" tIns="13335" rIns="0" bIns="0" rtlCol="0">
            <a:spAutoFit/>
          </a:bodyPr>
          <a:lstStyle/>
          <a:p>
            <a:pPr marL="12700" algn="just">
              <a:lnSpc>
                <a:spcPct val="100000"/>
              </a:lnSpc>
              <a:spcBef>
                <a:spcPts val="105"/>
              </a:spcBef>
            </a:pPr>
            <a:r>
              <a:rPr lang="en-US" sz="3200" i="0" u="none" strike="noStrike" baseline="0" dirty="0">
                <a:latin typeface="Times New Roman" panose="02020603050405020304" pitchFamily="18" charset="0"/>
                <a:cs typeface="Times New Roman" panose="02020603050405020304" pitchFamily="18" charset="0"/>
              </a:rPr>
              <a:t>Fundamentals of Requirements Negotiation</a:t>
            </a:r>
            <a:endParaRPr lang="en-US" sz="4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5062924"/>
          </a:xfrm>
          <a:prstGeom prst="rect">
            <a:avLst/>
          </a:prstGeom>
          <a:noFill/>
        </p:spPr>
        <p:txBody>
          <a:bodyPr wrap="square">
            <a:spAutoFit/>
          </a:bodyPr>
          <a:lstStyle/>
          <a:p>
            <a:pPr marL="285750" indent="-285750" algn="just">
              <a:buFont typeface="Wingdings" panose="05000000000000000000" pitchFamily="2" charset="2"/>
              <a:buChar char="Ø"/>
            </a:pPr>
            <a:r>
              <a:rPr lang="en-US" sz="1900" b="0" i="1" u="none" strike="noStrike" baseline="0" dirty="0">
                <a:solidFill>
                  <a:srgbClr val="FF0000"/>
                </a:solidFill>
                <a:latin typeface="+mj-lt"/>
              </a:rPr>
              <a:t>Goal of requirements negotiation</a:t>
            </a:r>
          </a:p>
          <a:p>
            <a:pPr algn="just"/>
            <a:endParaRPr lang="en-US" sz="1900" i="1" dirty="0">
              <a:solidFill>
                <a:srgbClr val="FF0000"/>
              </a:solidFill>
              <a:latin typeface="+mj-lt"/>
            </a:endParaRPr>
          </a:p>
          <a:p>
            <a:pPr marL="285750" indent="-285750" algn="just">
              <a:buFont typeface="Arial" panose="020B0604020202020204" pitchFamily="34" charset="0"/>
              <a:buChar char="•"/>
            </a:pPr>
            <a:r>
              <a:rPr lang="en-US" sz="1900" b="0" i="0" u="none" strike="noStrike" baseline="0" dirty="0">
                <a:latin typeface="+mj-lt"/>
              </a:rPr>
              <a:t>The goal of negotiation is to gain a common and agreed-upon understanding of the requirements of the system to be developed among all relevant stakeholders.</a:t>
            </a:r>
          </a:p>
          <a:p>
            <a:pPr marL="285750" indent="-285750" algn="just">
              <a:buFont typeface="Arial" panose="020B0604020202020204" pitchFamily="34" charset="0"/>
              <a:buChar char="•"/>
            </a:pPr>
            <a:endParaRPr lang="en-US" sz="1900" dirty="0">
              <a:solidFill>
                <a:srgbClr val="FF0000"/>
              </a:solidFill>
              <a:latin typeface="+mj-lt"/>
            </a:endParaRPr>
          </a:p>
          <a:p>
            <a:pPr marL="285750" indent="-285750" algn="just">
              <a:buFont typeface="Wingdings" panose="05000000000000000000" pitchFamily="2" charset="2"/>
              <a:buChar char="Ø"/>
            </a:pPr>
            <a:r>
              <a:rPr lang="en-US" sz="1900" b="0" i="1" u="none" strike="noStrike" baseline="0" dirty="0">
                <a:solidFill>
                  <a:srgbClr val="FF0000"/>
                </a:solidFill>
                <a:latin typeface="+mj-lt"/>
              </a:rPr>
              <a:t>Reducing costs and risks in late phases</a:t>
            </a:r>
          </a:p>
          <a:p>
            <a:pPr marL="285750" indent="-285750" algn="just">
              <a:buFont typeface="Wingdings" panose="05000000000000000000" pitchFamily="2" charset="2"/>
              <a:buChar char="Ø"/>
            </a:pPr>
            <a:endParaRPr lang="en-US" sz="1900" i="1" dirty="0">
              <a:solidFill>
                <a:srgbClr val="FF0000"/>
              </a:solidFill>
              <a:latin typeface="+mj-lt"/>
            </a:endParaRPr>
          </a:p>
          <a:p>
            <a:pPr marL="285750" indent="-285750" algn="just">
              <a:buFont typeface="Arial" panose="020B0604020202020204" pitchFamily="34" charset="0"/>
              <a:buChar char="•"/>
            </a:pPr>
            <a:r>
              <a:rPr lang="en-US" sz="1900" b="0" i="0" u="none" strike="noStrike" baseline="0" dirty="0">
                <a:latin typeface="+mj-lt"/>
              </a:rPr>
              <a:t>Requirements validation and negotiation is an activity that must be performed (to a varying degree of intensity) throughout the entirety of requirements engineering. </a:t>
            </a:r>
          </a:p>
          <a:p>
            <a:pPr marL="285750" indent="-285750" algn="just">
              <a:buFont typeface="Arial" panose="020B0604020202020204" pitchFamily="34" charset="0"/>
              <a:buChar char="•"/>
            </a:pPr>
            <a:endParaRPr lang="en-US" sz="1900" dirty="0">
              <a:latin typeface="+mj-lt"/>
            </a:endParaRPr>
          </a:p>
          <a:p>
            <a:pPr marL="285750" indent="-285750" algn="just">
              <a:buFont typeface="Arial" panose="020B0604020202020204" pitchFamily="34" charset="0"/>
              <a:buChar char="•"/>
            </a:pPr>
            <a:r>
              <a:rPr lang="en-US" sz="1900" b="0" i="0" u="none" strike="noStrike" baseline="0" dirty="0">
                <a:latin typeface="+mj-lt"/>
              </a:rPr>
              <a:t>The validation and negotiation of requirements therefore causes additional effort and therefore additional costs. However, the advantages gained by performing requirements validation and negotiation (reduction of overall cost, increase in acceptance, supporting creativity and innovations) is usually significantly higher than the costs that arise due to the increased effort.</a:t>
            </a:r>
            <a:endParaRPr lang="en-US" sz="1900" b="1" i="1" dirty="0">
              <a:solidFill>
                <a:srgbClr val="FF0000"/>
              </a:solidFill>
              <a:latin typeface="+mj-lt"/>
            </a:endParaRPr>
          </a:p>
        </p:txBody>
      </p:sp>
    </p:spTree>
    <p:extLst>
      <p:ext uri="{BB962C8B-B14F-4D97-AF65-F5344CB8AC3E}">
        <p14:creationId xmlns:p14="http://schemas.microsoft.com/office/powerpoint/2010/main" val="2423061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4E00D329-FC92-4739-BAD0-1956F4F6A730}"/>
              </a:ext>
            </a:extLst>
          </p:cNvPr>
          <p:cNvSpPr>
            <a:spLocks noGrp="1"/>
          </p:cNvSpPr>
          <p:nvPr>
            <p:ph type="sldNum" sz="quarter" idx="7"/>
          </p:nvPr>
        </p:nvSpPr>
        <p:spPr/>
        <p:txBody>
          <a:bodyPr/>
          <a:lstStyle/>
          <a:p>
            <a:fld id="{B6F15528-21DE-4FAA-801E-634DDDAF4B2B}" type="slidenum">
              <a:rPr lang="en-US" smtClean="0"/>
              <a:t>9</a:t>
            </a:fld>
            <a:endParaRPr lang="en-US"/>
          </a:p>
        </p:txBody>
      </p:sp>
      <p:sp>
        <p:nvSpPr>
          <p:cNvPr id="8" name="object 2">
            <a:extLst>
              <a:ext uri="{FF2B5EF4-FFF2-40B4-BE49-F238E27FC236}">
                <a16:creationId xmlns="" xmlns:a16="http://schemas.microsoft.com/office/drawing/2014/main" id="{B1FF3327-8758-48BF-884A-626BA5496428}"/>
              </a:ext>
            </a:extLst>
          </p:cNvPr>
          <p:cNvSpPr txBox="1">
            <a:spLocks noGrp="1"/>
          </p:cNvSpPr>
          <p:nvPr>
            <p:ph type="title"/>
          </p:nvPr>
        </p:nvSpPr>
        <p:spPr>
          <a:xfrm>
            <a:off x="500459" y="457200"/>
            <a:ext cx="7652941" cy="629018"/>
          </a:xfrm>
          <a:prstGeom prst="rect">
            <a:avLst/>
          </a:prstGeom>
        </p:spPr>
        <p:txBody>
          <a:bodyPr vert="horz" wrap="square" lIns="0" tIns="13335" rIns="0" bIns="0" rtlCol="0">
            <a:spAutoFit/>
          </a:bodyPr>
          <a:lstStyle/>
          <a:p>
            <a:pPr marL="12700" algn="just">
              <a:lnSpc>
                <a:spcPct val="100000"/>
              </a:lnSpc>
              <a:spcBef>
                <a:spcPts val="105"/>
              </a:spcBef>
            </a:pPr>
            <a:r>
              <a:rPr lang="en-US" sz="4000" i="0" u="none" strike="noStrike" baseline="0" dirty="0">
                <a:latin typeface="Times New Roman" panose="02020603050405020304" pitchFamily="18" charset="0"/>
                <a:cs typeface="Times New Roman" panose="02020603050405020304" pitchFamily="18" charset="0"/>
              </a:rPr>
              <a:t>Quality Aspects of Requirements</a:t>
            </a:r>
            <a:endParaRPr lang="en-US" sz="8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a:extLst>
              <a:ext uri="{FF2B5EF4-FFF2-40B4-BE49-F238E27FC236}">
                <a16:creationId xmlns="" xmlns:a16="http://schemas.microsoft.com/office/drawing/2014/main" id="{C083F231-A382-4B9A-9012-27D0F4E868DE}"/>
              </a:ext>
            </a:extLst>
          </p:cNvPr>
          <p:cNvSpPr txBox="1"/>
          <p:nvPr/>
        </p:nvSpPr>
        <p:spPr>
          <a:xfrm>
            <a:off x="571500" y="1657916"/>
            <a:ext cx="8115300" cy="4708981"/>
          </a:xfrm>
          <a:prstGeom prst="rect">
            <a:avLst/>
          </a:prstGeom>
          <a:noFill/>
        </p:spPr>
        <p:txBody>
          <a:bodyPr wrap="square">
            <a:spAutoFit/>
          </a:bodyPr>
          <a:lstStyle/>
          <a:p>
            <a:pPr algn="just"/>
            <a:r>
              <a:rPr lang="en-US" sz="2000" b="0" i="0" u="none" strike="noStrike" baseline="0" dirty="0">
                <a:solidFill>
                  <a:srgbClr val="000000"/>
                </a:solidFill>
                <a:latin typeface="+mj-lt"/>
              </a:rPr>
              <a:t>A major aim of using quality criteria (e.g., completeness, understandability, agreement) in requirements validation is to be able to check requirements. </a:t>
            </a:r>
          </a:p>
          <a:p>
            <a:pPr algn="just"/>
            <a:endParaRPr lang="en-US" sz="2000" dirty="0">
              <a:solidFill>
                <a:srgbClr val="000000"/>
              </a:solidFill>
              <a:latin typeface="+mj-lt"/>
            </a:endParaRPr>
          </a:p>
          <a:p>
            <a:pPr algn="just"/>
            <a:r>
              <a:rPr lang="en-US" sz="2000" b="0" i="0" u="none" strike="noStrike" baseline="0" dirty="0">
                <a:solidFill>
                  <a:srgbClr val="000000"/>
                </a:solidFill>
                <a:latin typeface="+mj-lt"/>
              </a:rPr>
              <a:t>In order to assure an objective and consistent validation, it is necessary that each quality criterion is concretized and refined. </a:t>
            </a:r>
            <a:r>
              <a:rPr lang="en-US" sz="2000" dirty="0">
                <a:solidFill>
                  <a:srgbClr val="000000"/>
                </a:solidFill>
                <a:latin typeface="+mj-lt"/>
              </a:rPr>
              <a:t>T</a:t>
            </a:r>
            <a:r>
              <a:rPr lang="en-US" sz="2000" b="0" i="0" u="none" strike="noStrike" baseline="0" dirty="0">
                <a:solidFill>
                  <a:srgbClr val="000000"/>
                </a:solidFill>
                <a:latin typeface="+mj-lt"/>
              </a:rPr>
              <a:t>he validation is carried out with the following goals:</a:t>
            </a:r>
            <a:endParaRPr lang="en-US" sz="2000" dirty="0">
              <a:solidFill>
                <a:srgbClr val="000000"/>
              </a:solidFill>
              <a:latin typeface="+mj-lt"/>
            </a:endParaRPr>
          </a:p>
          <a:p>
            <a:pPr marL="342900" indent="-342900" algn="just">
              <a:buFont typeface="Arial" panose="020B0604020202020204" pitchFamily="34" charset="0"/>
              <a:buChar char="•"/>
            </a:pPr>
            <a:endParaRPr lang="en-US" sz="2000" b="1" i="1" dirty="0">
              <a:solidFill>
                <a:srgbClr val="000000"/>
              </a:solidFill>
              <a:latin typeface="+mj-lt"/>
            </a:endParaRPr>
          </a:p>
          <a:p>
            <a:pPr marL="285750" indent="-285750" algn="l">
              <a:buFont typeface="Arial" panose="020B0604020202020204" pitchFamily="34" charset="0"/>
              <a:buChar char="•"/>
            </a:pPr>
            <a:r>
              <a:rPr lang="en-US" sz="2000" b="0" i="1" u="none" strike="noStrike" baseline="0" dirty="0">
                <a:solidFill>
                  <a:srgbClr val="FF0000"/>
                </a:solidFill>
                <a:latin typeface="+mj-lt"/>
              </a:rPr>
              <a:t>Content</a:t>
            </a:r>
            <a:r>
              <a:rPr lang="en-US" sz="2000" b="0" i="1" u="none" strike="noStrike" baseline="0" dirty="0">
                <a:solidFill>
                  <a:srgbClr val="000000"/>
                </a:solidFill>
                <a:latin typeface="+mj-lt"/>
              </a:rPr>
              <a:t>: </a:t>
            </a:r>
            <a:r>
              <a:rPr lang="en-US" sz="2000" b="0" i="0" u="none" strike="noStrike" baseline="0" dirty="0">
                <a:solidFill>
                  <a:srgbClr val="000000"/>
                </a:solidFill>
                <a:latin typeface="+mj-lt"/>
              </a:rPr>
              <a:t>Have all relevant requirements been elicited and documented with the appropriate level of detail?</a:t>
            </a:r>
          </a:p>
          <a:p>
            <a:pPr marL="285750" indent="-285750" algn="l">
              <a:buFont typeface="Arial" panose="020B0604020202020204" pitchFamily="34" charset="0"/>
              <a:buChar char="•"/>
            </a:pPr>
            <a:endParaRPr lang="en-US" sz="2000" dirty="0">
              <a:solidFill>
                <a:srgbClr val="000000"/>
              </a:solidFill>
              <a:latin typeface="+mj-lt"/>
            </a:endParaRPr>
          </a:p>
          <a:p>
            <a:pPr marL="285750" indent="-285750" algn="l">
              <a:buFont typeface="Arial" panose="020B0604020202020204" pitchFamily="34" charset="0"/>
              <a:buChar char="•"/>
            </a:pPr>
            <a:r>
              <a:rPr lang="en-US" sz="2000" b="0" i="1" u="none" strike="noStrike" baseline="0" dirty="0">
                <a:solidFill>
                  <a:srgbClr val="FF0000"/>
                </a:solidFill>
                <a:latin typeface="+mj-lt"/>
              </a:rPr>
              <a:t>Documentation</a:t>
            </a:r>
            <a:r>
              <a:rPr lang="en-US" sz="2000" b="0" i="1" u="none" strike="noStrike" baseline="0" dirty="0">
                <a:solidFill>
                  <a:srgbClr val="000000"/>
                </a:solidFill>
                <a:latin typeface="+mj-lt"/>
              </a:rPr>
              <a:t>: </a:t>
            </a:r>
            <a:r>
              <a:rPr lang="en-US" sz="2000" b="0" i="0" u="none" strike="noStrike" baseline="0" dirty="0">
                <a:solidFill>
                  <a:srgbClr val="000000"/>
                </a:solidFill>
                <a:latin typeface="+mj-lt"/>
              </a:rPr>
              <a:t>Are all requirements documented with respect to the predetermined guidelines for documentation and specification?</a:t>
            </a:r>
          </a:p>
          <a:p>
            <a:pPr marL="285750" indent="-285750" algn="l">
              <a:buFont typeface="Arial" panose="020B0604020202020204" pitchFamily="34" charset="0"/>
              <a:buChar char="•"/>
            </a:pPr>
            <a:endParaRPr lang="en-US" sz="2000" dirty="0">
              <a:solidFill>
                <a:srgbClr val="000000"/>
              </a:solidFill>
              <a:latin typeface="+mj-lt"/>
            </a:endParaRPr>
          </a:p>
          <a:p>
            <a:pPr marL="285750" indent="-285750" algn="l">
              <a:buFont typeface="Arial" panose="020B0604020202020204" pitchFamily="34" charset="0"/>
              <a:buChar char="•"/>
            </a:pPr>
            <a:r>
              <a:rPr lang="en-US" sz="2000" b="0" i="1" u="none" strike="noStrike" baseline="0" dirty="0">
                <a:solidFill>
                  <a:srgbClr val="FF0000"/>
                </a:solidFill>
                <a:latin typeface="+mj-lt"/>
              </a:rPr>
              <a:t>Agreement</a:t>
            </a:r>
            <a:r>
              <a:rPr lang="en-US" sz="2000" b="0" i="1" u="none" strike="noStrike" baseline="0" dirty="0">
                <a:solidFill>
                  <a:srgbClr val="000000"/>
                </a:solidFill>
                <a:latin typeface="+mj-lt"/>
              </a:rPr>
              <a:t>: </a:t>
            </a:r>
            <a:r>
              <a:rPr lang="en-US" sz="2000" b="0" i="0" u="none" strike="noStrike" baseline="0" dirty="0">
                <a:solidFill>
                  <a:srgbClr val="000000"/>
                </a:solidFill>
                <a:latin typeface="+mj-lt"/>
              </a:rPr>
              <a:t>Do all stakeholders concur with the documented requirements and have all known conflicts been resolved?</a:t>
            </a:r>
            <a:endParaRPr lang="en-US" sz="2000" b="1" i="1" dirty="0">
              <a:solidFill>
                <a:srgbClr val="FF0000"/>
              </a:solidFill>
              <a:latin typeface="+mj-lt"/>
            </a:endParaRPr>
          </a:p>
        </p:txBody>
      </p:sp>
    </p:spTree>
    <p:extLst>
      <p:ext uri="{BB962C8B-B14F-4D97-AF65-F5344CB8AC3E}">
        <p14:creationId xmlns:p14="http://schemas.microsoft.com/office/powerpoint/2010/main" val="2379286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705</TotalTime>
  <Words>6460</Words>
  <Application>Microsoft Office PowerPoint</Application>
  <PresentationFormat>On-screen Show (4:3)</PresentationFormat>
  <Paragraphs>572</Paragraphs>
  <Slides>67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67</vt:i4>
      </vt:variant>
    </vt:vector>
  </HeadingPairs>
  <TitlesOfParts>
    <vt:vector size="81" baseType="lpstr">
      <vt:lpstr>맑은 고딕</vt:lpstr>
      <vt:lpstr>Arial</vt:lpstr>
      <vt:lpstr>Calibri</vt:lpstr>
      <vt:lpstr>Courier New</vt:lpstr>
      <vt:lpstr>MinionPro-Bold</vt:lpstr>
      <vt:lpstr>MinionPro-It</vt:lpstr>
      <vt:lpstr>MinionPro-Regular</vt:lpstr>
      <vt:lpstr>MyriadPro-Bold</vt:lpstr>
      <vt:lpstr>MyriadPro-It</vt:lpstr>
      <vt:lpstr>Tahoma</vt:lpstr>
      <vt:lpstr>Times New Roman</vt:lpstr>
      <vt:lpstr>Trebuchet MS</vt:lpstr>
      <vt:lpstr>Wingdings</vt:lpstr>
      <vt:lpstr>Office Theme</vt:lpstr>
      <vt:lpstr>PowerPoint Presentation</vt:lpstr>
      <vt:lpstr>Fundamentals of Requirements  Validation</vt:lpstr>
      <vt:lpstr>Fundamentals of Requirements  Validation</vt:lpstr>
      <vt:lpstr>Fundamentals of Requirements  Validation</vt:lpstr>
      <vt:lpstr>Fundamentals of Requirements  Validation</vt:lpstr>
      <vt:lpstr>Fundamentals of Requirements Negotiation</vt:lpstr>
      <vt:lpstr>Fundamentals of Requirements Negotiation</vt:lpstr>
      <vt:lpstr>Fundamentals of Requirements Negotiation</vt:lpstr>
      <vt:lpstr>Quality Aspects of Requirements</vt:lpstr>
      <vt:lpstr>Quality Aspects of Requirements</vt:lpstr>
      <vt:lpstr>Quality Aspects of Requirements</vt:lpstr>
      <vt:lpstr>Quality Aspects of Requirements</vt:lpstr>
      <vt:lpstr>Quality Aspects of Requirements</vt:lpstr>
      <vt:lpstr>Example </vt:lpstr>
      <vt:lpstr>Examples</vt:lpstr>
      <vt:lpstr>Example</vt:lpstr>
      <vt:lpstr>Example</vt:lpstr>
      <vt:lpstr>Example</vt:lpstr>
      <vt:lpstr>Quality Aspect “Documentation”</vt:lpstr>
      <vt:lpstr>Quality Aspect “Documentation”</vt:lpstr>
      <vt:lpstr>Quality Aspect “Documentation”</vt:lpstr>
      <vt:lpstr>Quality Aspect “Documentation”</vt:lpstr>
      <vt:lpstr>Quality Aspect “Documentation”</vt:lpstr>
      <vt:lpstr>Principles of Requirements Validation</vt:lpstr>
      <vt:lpstr>Principles of Requirements Validation</vt:lpstr>
      <vt:lpstr>Principles of Requirements Validation</vt:lpstr>
      <vt:lpstr>Principles of Requirements Validation</vt:lpstr>
      <vt:lpstr>Principles of Requirements Validation</vt:lpstr>
      <vt:lpstr>Principles of Requirements Validation</vt:lpstr>
      <vt:lpstr>Principles of Requirements Validation</vt:lpstr>
      <vt:lpstr>Principles of Requirements Validation</vt:lpstr>
      <vt:lpstr>Principles of Requirements Validation</vt:lpstr>
      <vt:lpstr>Principles of Requirements Validation</vt:lpstr>
      <vt:lpstr>Requirements Validation Techniques</vt:lpstr>
      <vt:lpstr>Requirements Validation Techniques</vt:lpstr>
      <vt:lpstr>Requirements Validation Techniques</vt:lpstr>
      <vt:lpstr>Requirements Validation Techniques</vt:lpstr>
      <vt:lpstr>Requirements Validation Techniques</vt:lpstr>
      <vt:lpstr>Roles during inspection</vt:lpstr>
      <vt:lpstr>Requirements Validation Techniques</vt:lpstr>
      <vt:lpstr>Walkthrough</vt:lpstr>
      <vt:lpstr>Requirements Validation Techniques</vt:lpstr>
      <vt:lpstr>Requirements Validation Techniques</vt:lpstr>
      <vt:lpstr>Requirements Validation Techniques</vt:lpstr>
      <vt:lpstr>Requirements Validation Techniques</vt:lpstr>
      <vt:lpstr>Requirements Validation Techniques</vt:lpstr>
      <vt:lpstr>Requirements Validation Techniques</vt:lpstr>
      <vt:lpstr>Requirements Validation Techniques</vt:lpstr>
      <vt:lpstr>Requirements Validation Techniques</vt:lpstr>
      <vt:lpstr>Requirements Validation Techniques</vt:lpstr>
      <vt:lpstr>Requirements Validation Techniques</vt:lpstr>
      <vt:lpstr>Requirements Validation Techniques</vt:lpstr>
      <vt:lpstr>Requirements Validation Techniques</vt:lpstr>
      <vt:lpstr>Requirements Validation Techniques</vt:lpstr>
      <vt:lpstr>Requirements Negotiation</vt:lpstr>
      <vt:lpstr>Requirements Negotiation</vt:lpstr>
      <vt:lpstr>Requirements Negotiation</vt:lpstr>
      <vt:lpstr>Requirements Negotiation</vt:lpstr>
      <vt:lpstr>Conflict Resolution</vt:lpstr>
      <vt:lpstr>Conflict Resolution</vt:lpstr>
      <vt:lpstr>Conflict Resolution</vt:lpstr>
      <vt:lpstr>Conflict Resolution</vt:lpstr>
      <vt:lpstr>Conflict Resolution</vt:lpstr>
      <vt:lpstr>Conflict Resolution</vt:lpstr>
      <vt:lpstr>Conflict Resolution</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Microsoft account</cp:lastModifiedBy>
  <cp:revision>253</cp:revision>
  <dcterms:created xsi:type="dcterms:W3CDTF">2021-03-05T12:21:03Z</dcterms:created>
  <dcterms:modified xsi:type="dcterms:W3CDTF">2021-11-18T04:43:17Z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2018-09-25T00:00:00Z</vt:filetime>
  </property>
  <property fmtid="{D5CDD505-2E9C-101B-9397-08002B2CF9AE}" pid="3" name="Creator">
    <vt:lpwstr>Microsoft® PowerPoint® 2016</vt:lpwstr>
  </property>
  <property fmtid="{D5CDD505-2E9C-101B-9397-08002B2CF9AE}" pid="4" name="LastSaved">
    <vt:filetime>2021-03-05T00:00:00Z</vt:filetime>
  </property>
</Properties>
</file>