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4"/>
  </p:notesMasterIdLst>
  <p:sldIdLst>
    <p:sldId id="291" r:id="rId2"/>
    <p:sldId id="342" r:id="rId3"/>
    <p:sldId id="362" r:id="rId4"/>
    <p:sldId id="363" r:id="rId5"/>
    <p:sldId id="364" r:id="rId6"/>
    <p:sldId id="365" r:id="rId7"/>
    <p:sldId id="366" r:id="rId8"/>
    <p:sldId id="367" r:id="rId9"/>
    <p:sldId id="368" r:id="rId10"/>
    <p:sldId id="369" r:id="rId11"/>
    <p:sldId id="370" r:id="rId12"/>
    <p:sldId id="371" r:id="rId13"/>
    <p:sldId id="372" r:id="rId14"/>
    <p:sldId id="373" r:id="rId15"/>
    <p:sldId id="374" r:id="rId16"/>
    <p:sldId id="375" r:id="rId17"/>
    <p:sldId id="376" r:id="rId18"/>
    <p:sldId id="377" r:id="rId19"/>
    <p:sldId id="378" r:id="rId20"/>
    <p:sldId id="379" r:id="rId21"/>
    <p:sldId id="380" r:id="rId22"/>
    <p:sldId id="381" r:id="rId23"/>
    <p:sldId id="382" r:id="rId24"/>
    <p:sldId id="383" r:id="rId25"/>
    <p:sldId id="385" r:id="rId26"/>
    <p:sldId id="384" r:id="rId27"/>
    <p:sldId id="419" r:id="rId28"/>
    <p:sldId id="420" r:id="rId29"/>
    <p:sldId id="421" r:id="rId30"/>
    <p:sldId id="422" r:id="rId31"/>
    <p:sldId id="423" r:id="rId32"/>
    <p:sldId id="424" r:id="rId33"/>
    <p:sldId id="425" r:id="rId34"/>
    <p:sldId id="386" r:id="rId35"/>
    <p:sldId id="387" r:id="rId36"/>
    <p:sldId id="388" r:id="rId37"/>
    <p:sldId id="389" r:id="rId38"/>
    <p:sldId id="390" r:id="rId39"/>
    <p:sldId id="391" r:id="rId40"/>
    <p:sldId id="392" r:id="rId41"/>
    <p:sldId id="393" r:id="rId42"/>
    <p:sldId id="394" r:id="rId43"/>
    <p:sldId id="395" r:id="rId44"/>
    <p:sldId id="397" r:id="rId45"/>
    <p:sldId id="396" r:id="rId46"/>
    <p:sldId id="398" r:id="rId47"/>
    <p:sldId id="399" r:id="rId48"/>
    <p:sldId id="400" r:id="rId49"/>
    <p:sldId id="426" r:id="rId50"/>
    <p:sldId id="427" r:id="rId51"/>
    <p:sldId id="428" r:id="rId52"/>
    <p:sldId id="429" r:id="rId53"/>
    <p:sldId id="401" r:id="rId54"/>
    <p:sldId id="402" r:id="rId55"/>
    <p:sldId id="403" r:id="rId56"/>
    <p:sldId id="404" r:id="rId57"/>
    <p:sldId id="405" r:id="rId58"/>
    <p:sldId id="406" r:id="rId59"/>
    <p:sldId id="407" r:id="rId60"/>
    <p:sldId id="408" r:id="rId61"/>
    <p:sldId id="409" r:id="rId62"/>
    <p:sldId id="410" r:id="rId63"/>
    <p:sldId id="411" r:id="rId64"/>
    <p:sldId id="412" r:id="rId65"/>
    <p:sldId id="413" r:id="rId66"/>
    <p:sldId id="414" r:id="rId67"/>
    <p:sldId id="415" r:id="rId68"/>
    <p:sldId id="416" r:id="rId69"/>
    <p:sldId id="417" r:id="rId70"/>
    <p:sldId id="361" r:id="rId71"/>
    <p:sldId id="418" r:id="rId72"/>
    <p:sldId id="322" r:id="rId7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6C87CAD-D9D6-445F-9AEE-E04F99F95843}" type="datetimeFigureOut">
              <a:rPr lang="en-US" smtClean="0"/>
              <a:t>12/2/2021</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EFC001F-B727-4022-A834-B5F57029C1A6}" type="slidenum">
              <a:rPr lang="en-US" smtClean="0"/>
              <a:t>‹#›</a:t>
            </a:fld>
            <a:endParaRPr lang="en-US"/>
          </a:p>
        </p:txBody>
      </p:sp>
    </p:spTree>
    <p:extLst>
      <p:ext uri="{BB962C8B-B14F-4D97-AF65-F5344CB8AC3E}">
        <p14:creationId xmlns:p14="http://schemas.microsoft.com/office/powerpoint/2010/main" val="3743210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970905"/>
          </a:xfrm>
          <a:custGeom>
            <a:avLst/>
            <a:gdLst/>
            <a:ahLst/>
            <a:cxnLst/>
            <a:rect l="l" t="t" r="r" b="b"/>
            <a:pathLst>
              <a:path w="9144000" h="5970905">
                <a:moveTo>
                  <a:pt x="9144000" y="0"/>
                </a:moveTo>
                <a:lnTo>
                  <a:pt x="0" y="0"/>
                </a:lnTo>
                <a:lnTo>
                  <a:pt x="0" y="5970524"/>
                </a:lnTo>
                <a:lnTo>
                  <a:pt x="9144000" y="5970524"/>
                </a:lnTo>
                <a:lnTo>
                  <a:pt x="9144000" y="0"/>
                </a:lnTo>
                <a:close/>
              </a:path>
            </a:pathLst>
          </a:custGeom>
          <a:solidFill>
            <a:srgbClr val="15171A"/>
          </a:solidFill>
        </p:spPr>
        <p:txBody>
          <a:bodyPr wrap="square" lIns="0" tIns="0" rIns="0" bIns="0" rtlCol="0"/>
          <a:lstStyle/>
          <a:p>
            <a:endParaRPr/>
          </a:p>
        </p:txBody>
      </p:sp>
      <p:sp>
        <p:nvSpPr>
          <p:cNvPr id="17" name="bg object 17"/>
          <p:cNvSpPr/>
          <p:nvPr/>
        </p:nvSpPr>
        <p:spPr>
          <a:xfrm>
            <a:off x="0" y="6053326"/>
            <a:ext cx="2240280" cy="714375"/>
          </a:xfrm>
          <a:custGeom>
            <a:avLst/>
            <a:gdLst/>
            <a:ahLst/>
            <a:cxnLst/>
            <a:rect l="l" t="t" r="r" b="b"/>
            <a:pathLst>
              <a:path w="2240280" h="714375">
                <a:moveTo>
                  <a:pt x="2239899" y="0"/>
                </a:moveTo>
                <a:lnTo>
                  <a:pt x="0" y="0"/>
                </a:lnTo>
                <a:lnTo>
                  <a:pt x="0" y="714247"/>
                </a:lnTo>
                <a:lnTo>
                  <a:pt x="2239899" y="714247"/>
                </a:lnTo>
                <a:lnTo>
                  <a:pt x="2239899" y="0"/>
                </a:lnTo>
                <a:close/>
              </a:path>
            </a:pathLst>
          </a:custGeom>
          <a:solidFill>
            <a:srgbClr val="CC8A5F"/>
          </a:solidFill>
        </p:spPr>
        <p:txBody>
          <a:bodyPr wrap="square" lIns="0" tIns="0" rIns="0" bIns="0" rtlCol="0"/>
          <a:lstStyle/>
          <a:p>
            <a:endParaRPr/>
          </a:p>
        </p:txBody>
      </p:sp>
      <p:sp>
        <p:nvSpPr>
          <p:cNvPr id="18" name="bg object 18"/>
          <p:cNvSpPr/>
          <p:nvPr/>
        </p:nvSpPr>
        <p:spPr>
          <a:xfrm>
            <a:off x="2359151" y="6044184"/>
            <a:ext cx="6784975" cy="713105"/>
          </a:xfrm>
          <a:custGeom>
            <a:avLst/>
            <a:gdLst/>
            <a:ahLst/>
            <a:cxnLst/>
            <a:rect l="l" t="t" r="r" b="b"/>
            <a:pathLst>
              <a:path w="6784975" h="713104">
                <a:moveTo>
                  <a:pt x="6784721" y="0"/>
                </a:moveTo>
                <a:lnTo>
                  <a:pt x="0" y="0"/>
                </a:lnTo>
                <a:lnTo>
                  <a:pt x="0" y="712723"/>
                </a:lnTo>
                <a:lnTo>
                  <a:pt x="6784721" y="712723"/>
                </a:lnTo>
                <a:lnTo>
                  <a:pt x="6784721" y="0"/>
                </a:lnTo>
                <a:close/>
              </a:path>
            </a:pathLst>
          </a:custGeom>
          <a:solidFill>
            <a:srgbClr val="7A93AC"/>
          </a:solidFill>
        </p:spPr>
        <p:txBody>
          <a:bodyPr wrap="square" lIns="0" tIns="0" rIns="0" bIns="0" rtlCol="0"/>
          <a:lstStyle/>
          <a:p>
            <a:endParaRPr/>
          </a:p>
        </p:txBody>
      </p:sp>
      <p:sp>
        <p:nvSpPr>
          <p:cNvPr id="2" name="Holder 2"/>
          <p:cNvSpPr>
            <a:spLocks noGrp="1"/>
          </p:cNvSpPr>
          <p:nvPr>
            <p:ph type="ctrTitle"/>
          </p:nvPr>
        </p:nvSpPr>
        <p:spPr>
          <a:xfrm>
            <a:off x="1885950" y="1770329"/>
            <a:ext cx="5372100" cy="1245235"/>
          </a:xfrm>
          <a:prstGeom prst="rect">
            <a:avLst/>
          </a:prstGeom>
        </p:spPr>
        <p:txBody>
          <a:bodyPr wrap="square" lIns="0" tIns="0" rIns="0" bIns="0">
            <a:spAutoFit/>
          </a:bodyPr>
          <a:lstStyle>
            <a:lvl1pPr>
              <a:defRPr sz="4000" b="1" i="0">
                <a:solidFill>
                  <a:srgbClr val="FF9600"/>
                </a:solidFill>
                <a:latin typeface="Trebuchet MS"/>
                <a:cs typeface="Trebuchet MS"/>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242647" y="390009"/>
            <a:ext cx="8679898" cy="623248"/>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665985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280160"/>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DD7D46"/>
          </a:solidFill>
        </p:spPr>
        <p:txBody>
          <a:bodyPr wrap="square" lIns="0" tIns="0" rIns="0" bIns="0" rtlCol="0"/>
          <a:lstStyle/>
          <a:p>
            <a:endParaRPr/>
          </a:p>
        </p:txBody>
      </p:sp>
      <p:sp>
        <p:nvSpPr>
          <p:cNvPr id="17" name="bg object 17"/>
          <p:cNvSpPr/>
          <p:nvPr/>
        </p:nvSpPr>
        <p:spPr>
          <a:xfrm>
            <a:off x="591312" y="1280160"/>
            <a:ext cx="8552815" cy="228600"/>
          </a:xfrm>
          <a:custGeom>
            <a:avLst/>
            <a:gdLst/>
            <a:ahLst/>
            <a:cxnLst/>
            <a:rect l="l" t="t" r="r" b="b"/>
            <a:pathLst>
              <a:path w="8552815" h="228600">
                <a:moveTo>
                  <a:pt x="8552688" y="0"/>
                </a:moveTo>
                <a:lnTo>
                  <a:pt x="0" y="0"/>
                </a:lnTo>
                <a:lnTo>
                  <a:pt x="0" y="228600"/>
                </a:lnTo>
                <a:lnTo>
                  <a:pt x="8552688" y="228600"/>
                </a:lnTo>
                <a:lnTo>
                  <a:pt x="8552688" y="0"/>
                </a:lnTo>
                <a:close/>
              </a:path>
            </a:pathLst>
          </a:custGeom>
          <a:solidFill>
            <a:srgbClr val="92B6D2"/>
          </a:solidFill>
        </p:spPr>
        <p:txBody>
          <a:bodyPr wrap="square" lIns="0" tIns="0" rIns="0" bIns="0" rtlCol="0"/>
          <a:lstStyle/>
          <a:p>
            <a:endParaRPr/>
          </a:p>
        </p:txBody>
      </p:sp>
      <p:sp>
        <p:nvSpPr>
          <p:cNvPr id="2" name="Holder 2"/>
          <p:cNvSpPr>
            <a:spLocks noGrp="1"/>
          </p:cNvSpPr>
          <p:nvPr>
            <p:ph type="title"/>
          </p:nvPr>
        </p:nvSpPr>
        <p:spPr>
          <a:xfrm>
            <a:off x="603859" y="499313"/>
            <a:ext cx="7936280" cy="574675"/>
          </a:xfrm>
          <a:prstGeom prst="rect">
            <a:avLst/>
          </a:prstGeom>
        </p:spPr>
        <p:txBody>
          <a:bodyPr wrap="square" lIns="0" tIns="0" rIns="0" bIns="0">
            <a:spAutoFit/>
          </a:bodyPr>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12571" y="1662760"/>
            <a:ext cx="7918856" cy="243459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48496" y="4572000"/>
            <a:ext cx="5847008" cy="253916"/>
          </a:xfrm>
          <a:prstGeom prst="rect">
            <a:avLst/>
          </a:prstGeom>
        </p:spPr>
        <p:txBody>
          <a:bodyPr wrap="square">
            <a:spAutoFit/>
          </a:bodyPr>
          <a:lstStyle/>
          <a:p>
            <a:pPr algn="ctr"/>
            <a:r>
              <a:rPr lang="en-US" sz="1050" dirty="0"/>
              <a:t>Fast-National University of computer &amp; Emerging Sciences</a:t>
            </a:r>
          </a:p>
        </p:txBody>
      </p:sp>
      <p:sp>
        <p:nvSpPr>
          <p:cNvPr id="7" name="Rectangle 6"/>
          <p:cNvSpPr/>
          <p:nvPr/>
        </p:nvSpPr>
        <p:spPr>
          <a:xfrm>
            <a:off x="1381932" y="2916465"/>
            <a:ext cx="6476728" cy="461665"/>
          </a:xfrm>
          <a:prstGeom prst="rect">
            <a:avLst/>
          </a:prstGeom>
        </p:spPr>
        <p:txBody>
          <a:bodyPr wrap="square">
            <a:spAutoFit/>
          </a:bodyPr>
          <a:lstStyle/>
          <a:p>
            <a:pPr algn="ctr"/>
            <a:r>
              <a:rPr lang="en-US" sz="2400" b="1" dirty="0"/>
              <a:t>Requirement Engineering</a:t>
            </a:r>
          </a:p>
        </p:txBody>
      </p:sp>
      <p:sp>
        <p:nvSpPr>
          <p:cNvPr id="4" name="Rectangle 3"/>
          <p:cNvSpPr/>
          <p:nvPr/>
        </p:nvSpPr>
        <p:spPr>
          <a:xfrm>
            <a:off x="381000" y="1899427"/>
            <a:ext cx="8382000" cy="523220"/>
          </a:xfrm>
          <a:prstGeom prst="rect">
            <a:avLst/>
          </a:prstGeom>
        </p:spPr>
        <p:txBody>
          <a:bodyPr wrap="square">
            <a:spAutoFit/>
          </a:bodyPr>
          <a:lstStyle/>
          <a:p>
            <a:pPr algn="ctr"/>
            <a:r>
              <a:rPr lang="en-US" sz="2800" b="1" dirty="0">
                <a:latin typeface="+mj-lt"/>
              </a:rPr>
              <a:t>Lecture 8 – </a:t>
            </a:r>
            <a:r>
              <a:rPr lang="en-US" sz="2800" b="1" i="0" u="none" strike="noStrike" baseline="0" dirty="0">
                <a:latin typeface="+mj-lt"/>
              </a:rPr>
              <a:t>Requirement Management</a:t>
            </a:r>
            <a:endParaRPr lang="en-US" sz="2800" b="1" dirty="0">
              <a:latin typeface="+mj-lt"/>
            </a:endParaRPr>
          </a:p>
        </p:txBody>
      </p:sp>
      <p:sp>
        <p:nvSpPr>
          <p:cNvPr id="2" name="Rectangle 1"/>
          <p:cNvSpPr/>
          <p:nvPr/>
        </p:nvSpPr>
        <p:spPr>
          <a:xfrm>
            <a:off x="0" y="478432"/>
            <a:ext cx="91440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F4B8E85C-419C-4920-828A-43FF8A7F7916}"/>
              </a:ext>
            </a:extLst>
          </p:cNvPr>
          <p:cNvSpPr/>
          <p:nvPr/>
        </p:nvSpPr>
        <p:spPr>
          <a:xfrm>
            <a:off x="1648496" y="3429000"/>
            <a:ext cx="5847008" cy="253916"/>
          </a:xfrm>
          <a:prstGeom prst="rect">
            <a:avLst/>
          </a:prstGeom>
        </p:spPr>
        <p:txBody>
          <a:bodyPr wrap="square">
            <a:spAutoFit/>
          </a:bodyPr>
          <a:lstStyle/>
          <a:p>
            <a:pPr algn="ctr"/>
            <a:r>
              <a:rPr lang="en-US" sz="1050" b="0" i="0" dirty="0">
                <a:solidFill>
                  <a:srgbClr val="222222"/>
                </a:solidFill>
                <a:effectLst/>
                <a:latin typeface="Arial" panose="020B0604020202020204" pitchFamily="34" charset="0"/>
              </a:rPr>
              <a:t>Book Pohl, Klaus. </a:t>
            </a:r>
            <a:r>
              <a:rPr lang="en-US" sz="1050" b="0" i="1" dirty="0">
                <a:solidFill>
                  <a:srgbClr val="222222"/>
                </a:solidFill>
                <a:effectLst/>
                <a:latin typeface="Arial" panose="020B0604020202020204" pitchFamily="34" charset="0"/>
              </a:rPr>
              <a:t>Requirements engineering: fundamentals, principles, and techniques</a:t>
            </a:r>
            <a:r>
              <a:rPr lang="en-US" sz="1050" b="0" i="0" dirty="0">
                <a:solidFill>
                  <a:srgbClr val="222222"/>
                </a:solidFill>
                <a:effectLst/>
                <a:latin typeface="Arial" panose="020B0604020202020204" pitchFamily="34" charset="0"/>
              </a:rPr>
              <a:t>.</a:t>
            </a:r>
            <a:endParaRPr lang="en-US" sz="1050" dirty="0"/>
          </a:p>
        </p:txBody>
      </p:sp>
    </p:spTree>
    <p:extLst>
      <p:ext uri="{BB962C8B-B14F-4D97-AF65-F5344CB8AC3E}">
        <p14:creationId xmlns:p14="http://schemas.microsoft.com/office/powerpoint/2010/main" val="3777874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10</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ea typeface="Tahoma" panose="020B0604030504040204" pitchFamily="34" charset="0"/>
                <a:cs typeface="Times New Roman" panose="02020603050405020304" pitchFamily="18" charset="0"/>
              </a:rPr>
              <a:t>Assigning Attributes to Requirements</a:t>
            </a:r>
            <a:endParaRPr lang="en-US" sz="5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0FCC6905-72A2-4562-9674-C81C25526325}"/>
              </a:ext>
            </a:extLst>
          </p:cNvPr>
          <p:cNvSpPr txBox="1"/>
          <p:nvPr/>
        </p:nvSpPr>
        <p:spPr>
          <a:xfrm>
            <a:off x="457200" y="1676400"/>
            <a:ext cx="8001000" cy="4708981"/>
          </a:xfrm>
          <a:prstGeom prst="rect">
            <a:avLst/>
          </a:prstGeom>
          <a:noFill/>
        </p:spPr>
        <p:txBody>
          <a:bodyPr wrap="square">
            <a:spAutoFit/>
          </a:bodyPr>
          <a:lstStyle/>
          <a:p>
            <a:pPr algn="just"/>
            <a:r>
              <a:rPr lang="en-US" sz="2000" b="0" i="1" u="none" strike="noStrike" baseline="0" dirty="0">
                <a:solidFill>
                  <a:srgbClr val="FF0000"/>
                </a:solidFill>
                <a:latin typeface="+mj-lt"/>
              </a:rPr>
              <a:t>Advantages of model-based attributing</a:t>
            </a:r>
          </a:p>
          <a:p>
            <a:pPr algn="just"/>
            <a:endParaRPr lang="en-US" sz="2000" i="1" dirty="0">
              <a:solidFill>
                <a:srgbClr val="FF0000"/>
              </a:solidFill>
              <a:latin typeface="+mj-lt"/>
            </a:endParaRPr>
          </a:p>
          <a:p>
            <a:pPr marL="342900" indent="-342900" algn="just">
              <a:buFont typeface="Arial" panose="020B0604020202020204" pitchFamily="34" charset="0"/>
              <a:buChar char="•"/>
            </a:pPr>
            <a:r>
              <a:rPr lang="en-US" sz="2000" b="0" i="0" u="none" strike="noStrike" baseline="0" dirty="0">
                <a:solidFill>
                  <a:srgbClr val="000000"/>
                </a:solidFill>
                <a:latin typeface="+mj-lt"/>
              </a:rPr>
              <a:t>Along with the advantages of table-based definition, model-based assignment of requirement attributes additionally allows consideration of requirement dependencies when selectively accessing the requirements.</a:t>
            </a:r>
          </a:p>
          <a:p>
            <a:pPr marL="342900" indent="-342900" algn="just">
              <a:buFont typeface="Arial" panose="020B0604020202020204" pitchFamily="34" charset="0"/>
              <a:buChar char="•"/>
            </a:pPr>
            <a:endParaRPr lang="en-US" sz="2000" b="0" i="0" u="none" strike="noStrike" baseline="0" dirty="0">
              <a:solidFill>
                <a:srgbClr val="000000"/>
              </a:solidFill>
              <a:latin typeface="+mj-lt"/>
            </a:endParaRPr>
          </a:p>
          <a:p>
            <a:pPr marL="342900" indent="-342900" algn="just">
              <a:buFont typeface="Arial" panose="020B0604020202020204" pitchFamily="34" charset="0"/>
              <a:buChar char="•"/>
            </a:pPr>
            <a:r>
              <a:rPr lang="en-US" sz="2000" b="0" i="0" u="none" strike="noStrike" baseline="0" dirty="0">
                <a:solidFill>
                  <a:srgbClr val="000000"/>
                </a:solidFill>
                <a:latin typeface="+mj-lt"/>
              </a:rPr>
              <a:t>This aids in maintaining consistency in the attributes of the requirements. Furthermore, the information model of a model-based assignment of requirement attributes can serve as the foundation for the definition of an attribute structure to be used in a requirements management tool. </a:t>
            </a:r>
          </a:p>
          <a:p>
            <a:pPr marL="342900" indent="-342900" algn="just">
              <a:buFont typeface="Arial" panose="020B0604020202020204" pitchFamily="34" charset="0"/>
              <a:buChar char="•"/>
            </a:pPr>
            <a:endParaRPr lang="en-US" sz="2000" dirty="0">
              <a:solidFill>
                <a:srgbClr val="000000"/>
              </a:solidFill>
              <a:latin typeface="+mj-lt"/>
            </a:endParaRPr>
          </a:p>
          <a:p>
            <a:pPr marL="342900" indent="-342900" algn="just">
              <a:buFont typeface="Arial" panose="020B0604020202020204" pitchFamily="34" charset="0"/>
              <a:buChar char="•"/>
            </a:pPr>
            <a:r>
              <a:rPr lang="en-US" sz="2000" b="0" i="0" u="none" strike="noStrike" baseline="0" dirty="0">
                <a:solidFill>
                  <a:srgbClr val="000000"/>
                </a:solidFill>
                <a:latin typeface="+mj-lt"/>
              </a:rPr>
              <a:t>Also, templates for the assignment of requirement attributes can be generated on the basis of the information model.</a:t>
            </a:r>
            <a:endParaRPr lang="en-US" sz="2400" i="1" dirty="0">
              <a:solidFill>
                <a:srgbClr val="FF0000"/>
              </a:solidFill>
              <a:latin typeface="+mj-lt"/>
            </a:endParaRPr>
          </a:p>
        </p:txBody>
      </p:sp>
    </p:spTree>
    <p:extLst>
      <p:ext uri="{BB962C8B-B14F-4D97-AF65-F5344CB8AC3E}">
        <p14:creationId xmlns:p14="http://schemas.microsoft.com/office/powerpoint/2010/main" val="1530092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11</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Views on Requirements</a:t>
            </a:r>
            <a:endParaRPr lang="en-US" sz="115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0FCC6905-72A2-4562-9674-C81C25526325}"/>
              </a:ext>
            </a:extLst>
          </p:cNvPr>
          <p:cNvSpPr txBox="1"/>
          <p:nvPr/>
        </p:nvSpPr>
        <p:spPr>
          <a:xfrm>
            <a:off x="457200" y="1600200"/>
            <a:ext cx="8001000" cy="3170099"/>
          </a:xfrm>
          <a:prstGeom prst="rect">
            <a:avLst/>
          </a:prstGeom>
          <a:noFill/>
        </p:spPr>
        <p:txBody>
          <a:bodyPr wrap="square">
            <a:spAutoFit/>
          </a:bodyPr>
          <a:lstStyle/>
          <a:p>
            <a:pPr algn="just"/>
            <a:r>
              <a:rPr lang="en-US" sz="2000" b="0" i="1" u="none" strike="noStrike" baseline="0" dirty="0">
                <a:solidFill>
                  <a:srgbClr val="FF0000"/>
                </a:solidFill>
                <a:latin typeface="+mj-lt"/>
              </a:rPr>
              <a:t>Role-specific definition of views</a:t>
            </a:r>
          </a:p>
          <a:p>
            <a:pPr algn="just"/>
            <a:endParaRPr lang="en-US" sz="2000" i="1" dirty="0">
              <a:solidFill>
                <a:srgbClr val="FF0000"/>
              </a:solidFill>
              <a:latin typeface="+mj-lt"/>
            </a:endParaRPr>
          </a:p>
          <a:p>
            <a:pPr marL="342900" indent="-342900" algn="just">
              <a:buFont typeface="Arial" panose="020B0604020202020204" pitchFamily="34" charset="0"/>
              <a:buChar char="•"/>
            </a:pPr>
            <a:r>
              <a:rPr lang="en-US" sz="2000" b="0" i="0" u="none" strike="noStrike" baseline="0" dirty="0">
                <a:latin typeface="+mj-lt"/>
              </a:rPr>
              <a:t>Views on requirements are often defined for different roles in the development process.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Examples include views for the architect, the programmer, the project manager, and the tester. It is common to define multiple views for a role in order to support the sub-activities of each role.</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 One particular view can also be applied to multiple roles.</a:t>
            </a:r>
            <a:endParaRPr lang="en-US" sz="2800" i="1" dirty="0">
              <a:solidFill>
                <a:srgbClr val="FF0000"/>
              </a:solidFill>
              <a:latin typeface="+mj-lt"/>
            </a:endParaRPr>
          </a:p>
        </p:txBody>
      </p:sp>
    </p:spTree>
    <p:extLst>
      <p:ext uri="{BB962C8B-B14F-4D97-AF65-F5344CB8AC3E}">
        <p14:creationId xmlns:p14="http://schemas.microsoft.com/office/powerpoint/2010/main" val="361563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12</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Views on Requirements</a:t>
            </a:r>
            <a:endParaRPr lang="en-US" sz="115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0FCC6905-72A2-4562-9674-C81C25526325}"/>
              </a:ext>
            </a:extLst>
          </p:cNvPr>
          <p:cNvSpPr txBox="1"/>
          <p:nvPr/>
        </p:nvSpPr>
        <p:spPr>
          <a:xfrm>
            <a:off x="457200" y="1600200"/>
            <a:ext cx="8001000" cy="4401205"/>
          </a:xfrm>
          <a:prstGeom prst="rect">
            <a:avLst/>
          </a:prstGeom>
          <a:noFill/>
        </p:spPr>
        <p:txBody>
          <a:bodyPr wrap="square">
            <a:spAutoFit/>
          </a:bodyPr>
          <a:lstStyle/>
          <a:p>
            <a:pPr algn="just"/>
            <a:r>
              <a:rPr lang="en-US" sz="2000" b="1" i="0" u="none" strike="noStrike" baseline="0" dirty="0">
                <a:solidFill>
                  <a:srgbClr val="FF0000"/>
                </a:solidFill>
                <a:latin typeface="+mj-lt"/>
              </a:rPr>
              <a:t>Selective Views on the Requirements Foundation</a:t>
            </a:r>
          </a:p>
          <a:p>
            <a:pPr algn="just"/>
            <a:endParaRPr lang="en-US" sz="2000" b="1" dirty="0">
              <a:solidFill>
                <a:srgbClr val="FF0000"/>
              </a:solidFill>
              <a:latin typeface="+mj-lt"/>
            </a:endParaRPr>
          </a:p>
          <a:p>
            <a:pPr algn="just"/>
            <a:r>
              <a:rPr lang="en-US" sz="2000" b="0" i="0" u="none" strike="noStrike" baseline="0" dirty="0">
                <a:solidFill>
                  <a:srgbClr val="000000"/>
                </a:solidFill>
                <a:latin typeface="+mj-lt"/>
              </a:rPr>
              <a:t>A view contains a part of all available requirement information. A view can do the following:</a:t>
            </a:r>
          </a:p>
          <a:p>
            <a:pPr algn="just"/>
            <a:endParaRPr lang="en-US" sz="2000" b="0" i="0" u="none" strike="noStrike" baseline="0" dirty="0">
              <a:solidFill>
                <a:srgbClr val="000000"/>
              </a:solidFill>
              <a:latin typeface="+mj-lt"/>
            </a:endParaRPr>
          </a:p>
          <a:p>
            <a:pPr marL="285750" indent="-285750" algn="just">
              <a:buFont typeface="Arial" panose="020B0604020202020204" pitchFamily="34" charset="0"/>
              <a:buChar char="•"/>
            </a:pPr>
            <a:r>
              <a:rPr lang="en-US" sz="2000" b="0" i="0" u="none" strike="noStrike" baseline="0" dirty="0">
                <a:solidFill>
                  <a:srgbClr val="000000"/>
                </a:solidFill>
                <a:latin typeface="+mj-lt"/>
              </a:rPr>
              <a:t>Select particular requirements; i.e., not every requirement is contained in a view.</a:t>
            </a:r>
          </a:p>
          <a:p>
            <a:pPr marL="285750" indent="-285750" algn="just">
              <a:buFont typeface="Arial" panose="020B0604020202020204" pitchFamily="34" charset="0"/>
              <a:buChar char="•"/>
            </a:pPr>
            <a:endParaRPr lang="en-US" sz="2000" dirty="0">
              <a:solidFill>
                <a:srgbClr val="000000"/>
              </a:solidFill>
              <a:latin typeface="+mj-lt"/>
            </a:endParaRPr>
          </a:p>
          <a:p>
            <a:pPr marL="285750" indent="-285750" algn="just">
              <a:buFont typeface="Arial" panose="020B0604020202020204" pitchFamily="34" charset="0"/>
              <a:buChar char="•"/>
            </a:pPr>
            <a:r>
              <a:rPr lang="en-US" sz="2000" b="0" i="0" u="none" strike="noStrike" baseline="0" dirty="0">
                <a:solidFill>
                  <a:srgbClr val="000000"/>
                </a:solidFill>
                <a:latin typeface="+mj-lt"/>
              </a:rPr>
              <a:t>Mask certain attributes of requirements; i.e., not every attribute of a requirement is contained in a view.</a:t>
            </a:r>
          </a:p>
          <a:p>
            <a:pPr marL="285750" indent="-285750" algn="just">
              <a:buFont typeface="Arial" panose="020B0604020202020204" pitchFamily="34" charset="0"/>
              <a:buChar char="•"/>
            </a:pPr>
            <a:endParaRPr lang="en-US" sz="2000" dirty="0">
              <a:solidFill>
                <a:srgbClr val="000000"/>
              </a:solidFill>
              <a:latin typeface="+mj-lt"/>
            </a:endParaRPr>
          </a:p>
          <a:p>
            <a:pPr marL="285750" indent="-285750" algn="just">
              <a:buFont typeface="Arial" panose="020B0604020202020204" pitchFamily="34" charset="0"/>
              <a:buChar char="•"/>
            </a:pPr>
            <a:r>
              <a:rPr lang="en-US" sz="2000" dirty="0">
                <a:solidFill>
                  <a:srgbClr val="000000"/>
                </a:solidFill>
                <a:latin typeface="+mj-lt"/>
              </a:rPr>
              <a:t>A</a:t>
            </a:r>
            <a:r>
              <a:rPr lang="en-US" sz="2000" b="0" i="0" u="none" strike="noStrike" baseline="0" dirty="0">
                <a:solidFill>
                  <a:srgbClr val="000000"/>
                </a:solidFill>
                <a:latin typeface="+mj-lt"/>
              </a:rPr>
              <a:t>rbitrarily combine both these selection principles; i.e., only a subset of all available requirements and only a subset of all available attributes are contained in a view.</a:t>
            </a:r>
            <a:endParaRPr lang="en-US" sz="2000" i="1" dirty="0">
              <a:solidFill>
                <a:srgbClr val="FF0000"/>
              </a:solidFill>
              <a:latin typeface="+mj-lt"/>
            </a:endParaRPr>
          </a:p>
        </p:txBody>
      </p:sp>
    </p:spTree>
    <p:extLst>
      <p:ext uri="{BB962C8B-B14F-4D97-AF65-F5344CB8AC3E}">
        <p14:creationId xmlns:p14="http://schemas.microsoft.com/office/powerpoint/2010/main" val="1335299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13</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Views on Requirements</a:t>
            </a:r>
            <a:endParaRPr lang="en-US" sz="115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0FCC6905-72A2-4562-9674-C81C25526325}"/>
              </a:ext>
            </a:extLst>
          </p:cNvPr>
          <p:cNvSpPr txBox="1"/>
          <p:nvPr/>
        </p:nvSpPr>
        <p:spPr>
          <a:xfrm>
            <a:off x="457200" y="1600200"/>
            <a:ext cx="8001000" cy="369332"/>
          </a:xfrm>
          <a:prstGeom prst="rect">
            <a:avLst/>
          </a:prstGeom>
          <a:noFill/>
        </p:spPr>
        <p:txBody>
          <a:bodyPr wrap="square">
            <a:spAutoFit/>
          </a:bodyPr>
          <a:lstStyle/>
          <a:p>
            <a:pPr algn="just"/>
            <a:r>
              <a:rPr lang="en-US" sz="1800" b="0" i="1" u="none" strike="noStrike" baseline="0" dirty="0">
                <a:solidFill>
                  <a:srgbClr val="FF0000"/>
                </a:solidFill>
                <a:latin typeface="MyriadPro-It" panose="020B0503030403090204" pitchFamily="34" charset="0"/>
              </a:rPr>
              <a:t>Generating selective views</a:t>
            </a:r>
            <a:endParaRPr lang="en-US" sz="2000" i="1" dirty="0">
              <a:solidFill>
                <a:srgbClr val="FF0000"/>
              </a:solidFill>
              <a:latin typeface="+mj-lt"/>
            </a:endParaRPr>
          </a:p>
        </p:txBody>
      </p:sp>
      <p:pic>
        <p:nvPicPr>
          <p:cNvPr id="4" name="Picture 3" descr="A picture containing table&#10;&#10;Description automatically generated">
            <a:extLst>
              <a:ext uri="{FF2B5EF4-FFF2-40B4-BE49-F238E27FC236}">
                <a16:creationId xmlns="" xmlns:a16="http://schemas.microsoft.com/office/drawing/2014/main" id="{903A1EFB-AB3A-4B24-9FC6-6C2DFD0DC08E}"/>
              </a:ext>
            </a:extLst>
          </p:cNvPr>
          <p:cNvPicPr>
            <a:picLocks noChangeAspect="1"/>
          </p:cNvPicPr>
          <p:nvPr/>
        </p:nvPicPr>
        <p:blipFill>
          <a:blip r:embed="rId2"/>
          <a:stretch>
            <a:fillRect/>
          </a:stretch>
        </p:blipFill>
        <p:spPr>
          <a:xfrm>
            <a:off x="729478" y="1994416"/>
            <a:ext cx="7728722" cy="4358640"/>
          </a:xfrm>
          <a:prstGeom prst="rect">
            <a:avLst/>
          </a:prstGeom>
        </p:spPr>
      </p:pic>
    </p:spTree>
    <p:extLst>
      <p:ext uri="{BB962C8B-B14F-4D97-AF65-F5344CB8AC3E}">
        <p14:creationId xmlns:p14="http://schemas.microsoft.com/office/powerpoint/2010/main" val="540003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14</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Views on Requirements</a:t>
            </a:r>
            <a:endParaRPr lang="en-US" sz="115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5" name="Picture 4" descr="A picture containing diagram&#10;&#10;Description automatically generated">
            <a:extLst>
              <a:ext uri="{FF2B5EF4-FFF2-40B4-BE49-F238E27FC236}">
                <a16:creationId xmlns="" xmlns:a16="http://schemas.microsoft.com/office/drawing/2014/main" id="{7D848F6E-865C-4E44-9BC5-91F40A77A398}"/>
              </a:ext>
            </a:extLst>
          </p:cNvPr>
          <p:cNvPicPr>
            <a:picLocks noChangeAspect="1"/>
          </p:cNvPicPr>
          <p:nvPr/>
        </p:nvPicPr>
        <p:blipFill>
          <a:blip r:embed="rId2"/>
          <a:stretch>
            <a:fillRect/>
          </a:stretch>
        </p:blipFill>
        <p:spPr>
          <a:xfrm>
            <a:off x="1901937" y="3429000"/>
            <a:ext cx="5733303" cy="3213735"/>
          </a:xfrm>
          <a:prstGeom prst="rect">
            <a:avLst/>
          </a:prstGeom>
        </p:spPr>
      </p:pic>
      <p:sp>
        <p:nvSpPr>
          <p:cNvPr id="10" name="TextBox 9">
            <a:extLst>
              <a:ext uri="{FF2B5EF4-FFF2-40B4-BE49-F238E27FC236}">
                <a16:creationId xmlns="" xmlns:a16="http://schemas.microsoft.com/office/drawing/2014/main" id="{FE083322-107F-4BFC-A9EC-2939F5CAA736}"/>
              </a:ext>
            </a:extLst>
          </p:cNvPr>
          <p:cNvSpPr txBox="1"/>
          <p:nvPr/>
        </p:nvSpPr>
        <p:spPr>
          <a:xfrm>
            <a:off x="457200" y="1600200"/>
            <a:ext cx="8001000" cy="2031325"/>
          </a:xfrm>
          <a:prstGeom prst="rect">
            <a:avLst/>
          </a:prstGeom>
          <a:noFill/>
        </p:spPr>
        <p:txBody>
          <a:bodyPr wrap="square">
            <a:spAutoFit/>
          </a:bodyPr>
          <a:lstStyle/>
          <a:p>
            <a:pPr algn="just"/>
            <a:r>
              <a:rPr lang="en-US" b="1" i="0" u="none" strike="noStrike" baseline="0" dirty="0">
                <a:solidFill>
                  <a:srgbClr val="FF0000"/>
                </a:solidFill>
                <a:latin typeface="+mj-lt"/>
              </a:rPr>
              <a:t>Condensed Views on the Requirements</a:t>
            </a:r>
            <a:endParaRPr lang="en-US" b="1" dirty="0">
              <a:solidFill>
                <a:srgbClr val="FF0000"/>
              </a:solidFill>
              <a:latin typeface="+mj-lt"/>
            </a:endParaRPr>
          </a:p>
          <a:p>
            <a:pPr marL="285750" indent="-285750" algn="l">
              <a:buFont typeface="Arial" panose="020B0604020202020204" pitchFamily="34" charset="0"/>
              <a:buChar char="•"/>
            </a:pPr>
            <a:r>
              <a:rPr lang="en-US" b="0" i="0" u="none" strike="noStrike" baseline="0" dirty="0">
                <a:latin typeface="+mj-lt"/>
              </a:rPr>
              <a:t>Is not immediately contained in the requirements.</a:t>
            </a:r>
            <a:endParaRPr lang="en-US" dirty="0">
              <a:solidFill>
                <a:srgbClr val="FF0000"/>
              </a:solidFill>
              <a:latin typeface="+mj-lt"/>
            </a:endParaRPr>
          </a:p>
          <a:p>
            <a:pPr marL="285750" indent="-285750" algn="l">
              <a:buFont typeface="Arial" panose="020B0604020202020204" pitchFamily="34" charset="0"/>
              <a:buChar char="•"/>
            </a:pPr>
            <a:r>
              <a:rPr lang="en-US" b="0" i="1" u="none" strike="noStrike" baseline="0" dirty="0">
                <a:latin typeface="+mj-lt"/>
              </a:rPr>
              <a:t>Generating condensed views </a:t>
            </a:r>
            <a:r>
              <a:rPr lang="en-US" b="0" i="0" u="none" strike="noStrike" baseline="0" dirty="0">
                <a:latin typeface="+mj-lt"/>
              </a:rPr>
              <a:t>can be defined by aggregating the data contained in the requirements basis. A condensed view can, for example, contain information on the percentage of requirements that stem from a particular source.</a:t>
            </a:r>
            <a:endParaRPr lang="en-US" dirty="0">
              <a:latin typeface="+mj-lt"/>
            </a:endParaRPr>
          </a:p>
          <a:p>
            <a:pPr marL="285750" indent="-285750" algn="l">
              <a:buFont typeface="Arial" panose="020B0604020202020204" pitchFamily="34" charset="0"/>
              <a:buChar char="•"/>
            </a:pPr>
            <a:r>
              <a:rPr lang="en-US" b="0" i="1" u="none" strike="noStrike" baseline="0" dirty="0">
                <a:latin typeface="+mj-lt"/>
              </a:rPr>
              <a:t>Combination of selecting and condensing a </a:t>
            </a:r>
            <a:r>
              <a:rPr lang="en-US" b="0" i="0" u="none" strike="noStrike" baseline="0" dirty="0">
                <a:latin typeface="+mj-lt"/>
              </a:rPr>
              <a:t>single view may also consist of a combination of generated, condensed, and selected data.</a:t>
            </a:r>
            <a:endParaRPr lang="en-US" i="1" dirty="0">
              <a:latin typeface="+mj-lt"/>
            </a:endParaRPr>
          </a:p>
        </p:txBody>
      </p:sp>
    </p:spTree>
    <p:extLst>
      <p:ext uri="{BB962C8B-B14F-4D97-AF65-F5344CB8AC3E}">
        <p14:creationId xmlns:p14="http://schemas.microsoft.com/office/powerpoint/2010/main" val="3831234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15</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Prioritizing Requirements</a:t>
            </a:r>
            <a:endParaRPr lang="en-US" sz="41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TextBox 9">
            <a:extLst>
              <a:ext uri="{FF2B5EF4-FFF2-40B4-BE49-F238E27FC236}">
                <a16:creationId xmlns="" xmlns:a16="http://schemas.microsoft.com/office/drawing/2014/main" id="{FE083322-107F-4BFC-A9EC-2939F5CAA736}"/>
              </a:ext>
            </a:extLst>
          </p:cNvPr>
          <p:cNvSpPr txBox="1"/>
          <p:nvPr/>
        </p:nvSpPr>
        <p:spPr>
          <a:xfrm>
            <a:off x="457200" y="1600200"/>
            <a:ext cx="8001000" cy="1631216"/>
          </a:xfrm>
          <a:prstGeom prst="rect">
            <a:avLst/>
          </a:prstGeom>
          <a:noFill/>
        </p:spPr>
        <p:txBody>
          <a:bodyPr wrap="square">
            <a:spAutoFit/>
          </a:bodyPr>
          <a:lstStyle/>
          <a:p>
            <a:pPr marL="342900" indent="-342900" algn="just">
              <a:buFont typeface="Arial" panose="020B0604020202020204" pitchFamily="34" charset="0"/>
              <a:buChar char="•"/>
            </a:pPr>
            <a:r>
              <a:rPr lang="en-US" sz="2000" b="0" i="0" u="none" strike="noStrike" baseline="0" dirty="0">
                <a:latin typeface="+mj-lt"/>
              </a:rPr>
              <a:t>Requirements can be prioritized by their order of implementation, for example. Due to the different prioritizations in the various sub-activities, the priority of a requirement can be determined by one or more attributes (e.g., priority of the contractor, priority due to urgency of implementation).</a:t>
            </a:r>
            <a:endParaRPr lang="en-US" sz="2000" i="1" dirty="0">
              <a:latin typeface="+mj-lt"/>
            </a:endParaRPr>
          </a:p>
        </p:txBody>
      </p:sp>
    </p:spTree>
    <p:extLst>
      <p:ext uri="{BB962C8B-B14F-4D97-AF65-F5344CB8AC3E}">
        <p14:creationId xmlns:p14="http://schemas.microsoft.com/office/powerpoint/2010/main" val="1296766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16</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Prioritizing Requirements</a:t>
            </a:r>
            <a:endParaRPr lang="en-US" sz="41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TextBox 9">
            <a:extLst>
              <a:ext uri="{FF2B5EF4-FFF2-40B4-BE49-F238E27FC236}">
                <a16:creationId xmlns="" xmlns:a16="http://schemas.microsoft.com/office/drawing/2014/main" id="{FE083322-107F-4BFC-A9EC-2939F5CAA736}"/>
              </a:ext>
            </a:extLst>
          </p:cNvPr>
          <p:cNvSpPr txBox="1"/>
          <p:nvPr/>
        </p:nvSpPr>
        <p:spPr>
          <a:xfrm>
            <a:off x="457200" y="1600200"/>
            <a:ext cx="8001000" cy="4708981"/>
          </a:xfrm>
          <a:prstGeom prst="rect">
            <a:avLst/>
          </a:prstGeom>
          <a:noFill/>
        </p:spPr>
        <p:txBody>
          <a:bodyPr wrap="square">
            <a:spAutoFit/>
          </a:bodyPr>
          <a:lstStyle/>
          <a:p>
            <a:pPr algn="just"/>
            <a:r>
              <a:rPr lang="en-US" sz="2000" b="1" i="0" u="none" strike="noStrike" baseline="0" dirty="0">
                <a:solidFill>
                  <a:srgbClr val="FF0000"/>
                </a:solidFill>
                <a:latin typeface="+mj-lt"/>
              </a:rPr>
              <a:t>Method for Requirements Prioritization</a:t>
            </a:r>
          </a:p>
          <a:p>
            <a:pPr algn="just"/>
            <a:endParaRPr lang="en-US" sz="2000" b="1" dirty="0">
              <a:solidFill>
                <a:srgbClr val="FF0000"/>
              </a:solidFill>
              <a:latin typeface="+mj-lt"/>
            </a:endParaRPr>
          </a:p>
          <a:p>
            <a:pPr marL="285750" indent="-285750" algn="just">
              <a:buFont typeface="Arial" panose="020B0604020202020204" pitchFamily="34" charset="0"/>
              <a:buChar char="•"/>
            </a:pPr>
            <a:r>
              <a:rPr lang="en-US" sz="2000" b="0" i="1" u="none" strike="noStrike" baseline="0" dirty="0">
                <a:latin typeface="+mj-lt"/>
              </a:rPr>
              <a:t>Determining goal and constraints of prioritization. </a:t>
            </a:r>
            <a:r>
              <a:rPr lang="en-US" sz="2000" b="0" i="0" u="none" strike="noStrike" baseline="0" dirty="0">
                <a:latin typeface="+mj-lt"/>
              </a:rPr>
              <a:t>In order to prioritize a set of requirements, a goal (i.e., purpose) of prioritization must be defined first. In addition, the constraints of prioritization are documented, such as the availability of different stakeholders and groups thereof or the resources available for prioritization.</a:t>
            </a:r>
          </a:p>
          <a:p>
            <a:pPr marL="285750" indent="-285750" algn="just">
              <a:buFont typeface="Arial" panose="020B0604020202020204" pitchFamily="34" charset="0"/>
              <a:buChar char="•"/>
            </a:pPr>
            <a:endParaRPr lang="en-US" sz="2000" dirty="0">
              <a:solidFill>
                <a:srgbClr val="FF0000"/>
              </a:solidFill>
              <a:latin typeface="+mj-lt"/>
            </a:endParaRPr>
          </a:p>
          <a:p>
            <a:pPr algn="l"/>
            <a:r>
              <a:rPr lang="en-US" sz="2000" b="1" u="none" strike="noStrike" baseline="0" dirty="0">
                <a:solidFill>
                  <a:srgbClr val="FF0000"/>
                </a:solidFill>
                <a:latin typeface="+mj-lt"/>
              </a:rPr>
              <a:t>Determining prioritization criteria</a:t>
            </a:r>
          </a:p>
          <a:p>
            <a:pPr marL="285750" indent="-285750" algn="l">
              <a:buFont typeface="Arial" panose="020B0604020202020204" pitchFamily="34" charset="0"/>
              <a:buChar char="•"/>
            </a:pPr>
            <a:r>
              <a:rPr lang="en-US" sz="2000" b="0" i="0" u="none" strike="noStrike" baseline="0" dirty="0">
                <a:solidFill>
                  <a:srgbClr val="000000"/>
                </a:solidFill>
                <a:latin typeface="+mj-lt"/>
              </a:rPr>
              <a:t>Cost of implementation</a:t>
            </a:r>
          </a:p>
          <a:p>
            <a:pPr marL="285750" indent="-285750" algn="l">
              <a:buFont typeface="Arial" panose="020B0604020202020204" pitchFamily="34" charset="0"/>
              <a:buChar char="•"/>
            </a:pPr>
            <a:r>
              <a:rPr lang="en-US" sz="2000" b="0" i="0" u="none" strike="noStrike" baseline="0" dirty="0">
                <a:solidFill>
                  <a:srgbClr val="000000"/>
                </a:solidFill>
                <a:latin typeface="+mj-lt"/>
              </a:rPr>
              <a:t>Risk</a:t>
            </a:r>
          </a:p>
          <a:p>
            <a:pPr marL="285750" indent="-285750" algn="l">
              <a:buFont typeface="Arial" panose="020B0604020202020204" pitchFamily="34" charset="0"/>
              <a:buChar char="•"/>
            </a:pPr>
            <a:r>
              <a:rPr lang="en-US" sz="2000" b="0" i="0" u="none" strike="noStrike" baseline="0" dirty="0">
                <a:solidFill>
                  <a:srgbClr val="000000"/>
                </a:solidFill>
                <a:latin typeface="+mj-lt"/>
              </a:rPr>
              <a:t>Damage due to unsuccessful implementation</a:t>
            </a:r>
          </a:p>
          <a:p>
            <a:pPr marL="285750" indent="-285750" algn="l">
              <a:buFont typeface="Arial" panose="020B0604020202020204" pitchFamily="34" charset="0"/>
              <a:buChar char="•"/>
            </a:pPr>
            <a:r>
              <a:rPr lang="en-US" sz="2000" b="0" i="0" u="none" strike="noStrike" baseline="0" dirty="0">
                <a:solidFill>
                  <a:srgbClr val="000000"/>
                </a:solidFill>
                <a:latin typeface="+mj-lt"/>
              </a:rPr>
              <a:t>Volatility</a:t>
            </a:r>
          </a:p>
          <a:p>
            <a:pPr marL="285750" indent="-285750" algn="l">
              <a:buFont typeface="Arial" panose="020B0604020202020204" pitchFamily="34" charset="0"/>
              <a:buChar char="•"/>
            </a:pPr>
            <a:r>
              <a:rPr lang="en-US" sz="2000" b="0" i="0" u="none" strike="noStrike" baseline="0" dirty="0">
                <a:solidFill>
                  <a:srgbClr val="000000"/>
                </a:solidFill>
                <a:latin typeface="+mj-lt"/>
              </a:rPr>
              <a:t>Importance</a:t>
            </a:r>
          </a:p>
          <a:p>
            <a:pPr marL="285750" indent="-285750" algn="l">
              <a:buFont typeface="Arial" panose="020B0604020202020204" pitchFamily="34" charset="0"/>
              <a:buChar char="•"/>
            </a:pPr>
            <a:r>
              <a:rPr lang="en-US" sz="2000" b="0" i="0" u="none" strike="noStrike" baseline="0" dirty="0">
                <a:solidFill>
                  <a:srgbClr val="000000"/>
                </a:solidFill>
                <a:latin typeface="+mj-lt"/>
              </a:rPr>
              <a:t>Duration of implementation (i.e., how </a:t>
            </a:r>
            <a:r>
              <a:rPr lang="en-US" sz="2000" b="0" i="0" u="none" strike="noStrike" baseline="0" dirty="0">
                <a:latin typeface="+mj-lt"/>
              </a:rPr>
              <a:t>long it takes to be implemented</a:t>
            </a:r>
            <a:r>
              <a:rPr lang="en-US" sz="2000" i="1" dirty="0">
                <a:latin typeface="+mj-lt"/>
              </a:rPr>
              <a:t>)</a:t>
            </a:r>
          </a:p>
        </p:txBody>
      </p:sp>
    </p:spTree>
    <p:extLst>
      <p:ext uri="{BB962C8B-B14F-4D97-AF65-F5344CB8AC3E}">
        <p14:creationId xmlns:p14="http://schemas.microsoft.com/office/powerpoint/2010/main" val="2474036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17</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Prioritizing Requirements</a:t>
            </a:r>
            <a:endParaRPr lang="en-US" sz="41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TextBox 9">
            <a:extLst>
              <a:ext uri="{FF2B5EF4-FFF2-40B4-BE49-F238E27FC236}">
                <a16:creationId xmlns="" xmlns:a16="http://schemas.microsoft.com/office/drawing/2014/main" id="{FE083322-107F-4BFC-A9EC-2939F5CAA736}"/>
              </a:ext>
            </a:extLst>
          </p:cNvPr>
          <p:cNvSpPr txBox="1"/>
          <p:nvPr/>
        </p:nvSpPr>
        <p:spPr>
          <a:xfrm>
            <a:off x="457200" y="1600200"/>
            <a:ext cx="8001000" cy="4708981"/>
          </a:xfrm>
          <a:prstGeom prst="rect">
            <a:avLst/>
          </a:prstGeom>
          <a:noFill/>
        </p:spPr>
        <p:txBody>
          <a:bodyPr wrap="square">
            <a:spAutoFit/>
          </a:bodyPr>
          <a:lstStyle/>
          <a:p>
            <a:pPr algn="just"/>
            <a:r>
              <a:rPr lang="en-US" sz="2000" b="1" u="none" strike="noStrike" baseline="0" dirty="0">
                <a:solidFill>
                  <a:srgbClr val="FF0000"/>
                </a:solidFill>
                <a:latin typeface="+mj-lt"/>
              </a:rPr>
              <a:t>Determining Stakeholders</a:t>
            </a:r>
            <a:endParaRPr lang="en-US" sz="2000" b="0" i="0" u="none" strike="noStrike" baseline="0" dirty="0">
              <a:latin typeface="+mj-lt"/>
            </a:endParaRPr>
          </a:p>
          <a:p>
            <a:pPr marL="342900" indent="-342900" algn="just">
              <a:buFont typeface="Arial" panose="020B0604020202020204" pitchFamily="34" charset="0"/>
              <a:buChar char="•"/>
            </a:pPr>
            <a:r>
              <a:rPr lang="en-US" sz="2000" b="0" i="0" u="none" strike="noStrike" baseline="0" dirty="0">
                <a:latin typeface="+mj-lt"/>
              </a:rPr>
              <a:t>By choosing appropriate stakeholders, it can be guaranteed that the required expert knowledge is available during the prioritization process.</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The stakeholders that ought to be involved are, depending on the goal and prioritization criteria, developers, project managers, customers, or users, for example.</a:t>
            </a:r>
            <a:endParaRPr lang="en-US" sz="2000" dirty="0">
              <a:solidFill>
                <a:srgbClr val="FF0000"/>
              </a:solidFill>
              <a:latin typeface="+mj-lt"/>
            </a:endParaRPr>
          </a:p>
          <a:p>
            <a:pPr algn="just"/>
            <a:r>
              <a:rPr lang="en-US" sz="2000" b="1" u="none" strike="noStrike" baseline="0" dirty="0">
                <a:solidFill>
                  <a:srgbClr val="FF0000"/>
                </a:solidFill>
                <a:latin typeface="+mj-lt"/>
              </a:rPr>
              <a:t>Selection of artifacts</a:t>
            </a:r>
            <a:endParaRPr lang="en-US" sz="2000" i="1" dirty="0">
              <a:solidFill>
                <a:srgbClr val="FF0000"/>
              </a:solidFill>
              <a:latin typeface="+mj-lt"/>
            </a:endParaRPr>
          </a:p>
          <a:p>
            <a:pPr marL="342900" indent="-342900" algn="just">
              <a:buFont typeface="Arial" panose="020B0604020202020204" pitchFamily="34" charset="0"/>
              <a:buChar char="•"/>
            </a:pPr>
            <a:r>
              <a:rPr lang="en-US" sz="2000" b="0" i="0" u="none" strike="noStrike" baseline="0" dirty="0">
                <a:latin typeface="+mj-lt"/>
              </a:rPr>
              <a:t>When </a:t>
            </a:r>
            <a:r>
              <a:rPr lang="en-US" sz="2000" b="0" i="1" u="none" strike="noStrike" baseline="0" dirty="0">
                <a:latin typeface="+mj-lt"/>
              </a:rPr>
              <a:t>Selection of artifacts </a:t>
            </a:r>
            <a:r>
              <a:rPr lang="en-US" sz="2000" b="0" i="0" u="none" strike="noStrike" baseline="0" dirty="0">
                <a:latin typeface="+mj-lt"/>
              </a:rPr>
              <a:t>selecting requirements, one must make sure that the selected requirements stem from the same level of abstraction.</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Prioritizing requirements from considerably differing levels of detail will lead to inconsistent and erroneous results because stakeholders tend to assign a higher priority to requirements at higher levels of abstraction than to more refined and concrete requirements.</a:t>
            </a:r>
            <a:endParaRPr lang="en-US" sz="2000" b="1" dirty="0">
              <a:solidFill>
                <a:srgbClr val="FF0000"/>
              </a:solidFill>
              <a:latin typeface="+mj-lt"/>
            </a:endParaRPr>
          </a:p>
        </p:txBody>
      </p:sp>
    </p:spTree>
    <p:extLst>
      <p:ext uri="{BB962C8B-B14F-4D97-AF65-F5344CB8AC3E}">
        <p14:creationId xmlns:p14="http://schemas.microsoft.com/office/powerpoint/2010/main" val="1049387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18</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Prioritizing Requirements</a:t>
            </a:r>
            <a:endParaRPr lang="en-US" sz="41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TextBox 9">
            <a:extLst>
              <a:ext uri="{FF2B5EF4-FFF2-40B4-BE49-F238E27FC236}">
                <a16:creationId xmlns="" xmlns:a16="http://schemas.microsoft.com/office/drawing/2014/main" id="{FE083322-107F-4BFC-A9EC-2939F5CAA736}"/>
              </a:ext>
            </a:extLst>
          </p:cNvPr>
          <p:cNvSpPr txBox="1"/>
          <p:nvPr/>
        </p:nvSpPr>
        <p:spPr>
          <a:xfrm>
            <a:off x="457200" y="1600200"/>
            <a:ext cx="8001000" cy="1631216"/>
          </a:xfrm>
          <a:prstGeom prst="rect">
            <a:avLst/>
          </a:prstGeom>
          <a:noFill/>
        </p:spPr>
        <p:txBody>
          <a:bodyPr wrap="square">
            <a:spAutoFit/>
          </a:bodyPr>
          <a:lstStyle/>
          <a:p>
            <a:pPr algn="just"/>
            <a:r>
              <a:rPr lang="en-US" sz="2000" b="1" u="none" strike="noStrike" baseline="0" dirty="0">
                <a:solidFill>
                  <a:srgbClr val="FF0000"/>
                </a:solidFill>
                <a:latin typeface="+mj-lt"/>
              </a:rPr>
              <a:t>Selection of prioritization techniques</a:t>
            </a:r>
          </a:p>
          <a:p>
            <a:pPr algn="just"/>
            <a:endParaRPr lang="en-US" sz="2000" i="1" dirty="0">
              <a:solidFill>
                <a:srgbClr val="FF0000"/>
              </a:solidFill>
              <a:latin typeface="+mj-lt"/>
            </a:endParaRPr>
          </a:p>
          <a:p>
            <a:pPr algn="just"/>
            <a:r>
              <a:rPr lang="en-US" sz="2000" b="0" i="0" u="none" strike="noStrike" baseline="0" dirty="0">
                <a:latin typeface="+mj-lt"/>
              </a:rPr>
              <a:t>On the basis of the determined properties of the prioritization (e.g., constraints, criteria of prioritization, etc.), a suitable prioritization technique or a combination of multiple techniques is selected.</a:t>
            </a:r>
            <a:endParaRPr lang="en-US" sz="2400" b="1" dirty="0">
              <a:solidFill>
                <a:srgbClr val="FF0000"/>
              </a:solidFill>
              <a:latin typeface="+mj-lt"/>
            </a:endParaRPr>
          </a:p>
        </p:txBody>
      </p:sp>
    </p:spTree>
    <p:extLst>
      <p:ext uri="{BB962C8B-B14F-4D97-AF65-F5344CB8AC3E}">
        <p14:creationId xmlns:p14="http://schemas.microsoft.com/office/powerpoint/2010/main" val="1144030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19</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Prioritizing Requirements</a:t>
            </a:r>
            <a:endParaRPr lang="en-US" sz="41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TextBox 9">
            <a:extLst>
              <a:ext uri="{FF2B5EF4-FFF2-40B4-BE49-F238E27FC236}">
                <a16:creationId xmlns="" xmlns:a16="http://schemas.microsoft.com/office/drawing/2014/main" id="{FE083322-107F-4BFC-A9EC-2939F5CAA736}"/>
              </a:ext>
            </a:extLst>
          </p:cNvPr>
          <p:cNvSpPr txBox="1"/>
          <p:nvPr/>
        </p:nvSpPr>
        <p:spPr>
          <a:xfrm>
            <a:off x="457200" y="1600200"/>
            <a:ext cx="8001000" cy="2862322"/>
          </a:xfrm>
          <a:prstGeom prst="rect">
            <a:avLst/>
          </a:prstGeom>
          <a:noFill/>
        </p:spPr>
        <p:txBody>
          <a:bodyPr wrap="square">
            <a:spAutoFit/>
          </a:bodyPr>
          <a:lstStyle/>
          <a:p>
            <a:pPr algn="just"/>
            <a:r>
              <a:rPr lang="en-US" sz="2000" b="1" i="0" u="none" strike="noStrike" baseline="0" dirty="0">
                <a:solidFill>
                  <a:srgbClr val="FF0000"/>
                </a:solidFill>
                <a:latin typeface="+mj-lt"/>
              </a:rPr>
              <a:t>Techniques for Requirements Prioritization</a:t>
            </a:r>
          </a:p>
          <a:p>
            <a:pPr algn="just"/>
            <a:endParaRPr lang="en-US" sz="2000" b="1" dirty="0">
              <a:solidFill>
                <a:srgbClr val="FF0000"/>
              </a:solidFill>
              <a:latin typeface="+mj-lt"/>
            </a:endParaRPr>
          </a:p>
          <a:p>
            <a:pPr algn="just"/>
            <a:r>
              <a:rPr lang="en-US" sz="2000" i="1" dirty="0">
                <a:solidFill>
                  <a:srgbClr val="FF0000"/>
                </a:solidFill>
                <a:latin typeface="+mj-lt"/>
              </a:rPr>
              <a:t>Ad hoc techniques and analytical techniques</a:t>
            </a:r>
          </a:p>
          <a:p>
            <a:pPr marL="342900" indent="-342900" algn="just">
              <a:buFont typeface="Arial" panose="020B0604020202020204" pitchFamily="34" charset="0"/>
              <a:buChar char="•"/>
            </a:pPr>
            <a:r>
              <a:rPr lang="en-US" sz="2000" b="0" i="0" u="none" strike="noStrike" baseline="0" dirty="0">
                <a:solidFill>
                  <a:srgbClr val="000000"/>
                </a:solidFill>
                <a:latin typeface="+mj-lt"/>
              </a:rPr>
              <a:t>The spectrum of prioritization techniques spans from simple, single criterion</a:t>
            </a:r>
            <a:r>
              <a:rPr lang="en-US" sz="2000" dirty="0">
                <a:solidFill>
                  <a:srgbClr val="000000"/>
                </a:solidFill>
                <a:latin typeface="+mj-lt"/>
              </a:rPr>
              <a:t> </a:t>
            </a:r>
            <a:r>
              <a:rPr lang="en-US" sz="2000" b="0" i="0" u="none" strike="noStrike" baseline="0" dirty="0">
                <a:solidFill>
                  <a:srgbClr val="000000"/>
                </a:solidFill>
                <a:latin typeface="+mj-lt"/>
              </a:rPr>
              <a:t>classification to elaborate analytic prioritization approaches, such as AHP (Analytical Hierarchy Process) </a:t>
            </a:r>
            <a:r>
              <a:rPr lang="en-US" sz="2000" b="0" i="0" u="none" strike="noStrike" baseline="0" dirty="0">
                <a:solidFill>
                  <a:srgbClr val="0000FF"/>
                </a:solidFill>
                <a:latin typeface="+mj-lt"/>
              </a:rPr>
              <a:t>[</a:t>
            </a:r>
            <a:r>
              <a:rPr lang="en-US" sz="2000" b="0" i="0" u="none" strike="noStrike" baseline="0" dirty="0" err="1">
                <a:solidFill>
                  <a:srgbClr val="0000FF"/>
                </a:solidFill>
                <a:latin typeface="+mj-lt"/>
              </a:rPr>
              <a:t>Saaty</a:t>
            </a:r>
            <a:r>
              <a:rPr lang="en-US" sz="2000" b="0" i="0" u="none" strike="noStrike" baseline="0" dirty="0">
                <a:solidFill>
                  <a:srgbClr val="0000FF"/>
                </a:solidFill>
                <a:latin typeface="+mj-lt"/>
              </a:rPr>
              <a:t> 1980]</a:t>
            </a:r>
            <a:r>
              <a:rPr lang="en-US" sz="2000" b="0" i="0" u="none" strike="noStrike" baseline="0" dirty="0">
                <a:solidFill>
                  <a:srgbClr val="000000"/>
                </a:solidFill>
                <a:latin typeface="+mj-lt"/>
              </a:rPr>
              <a:t>, Cost-Value- Analysis </a:t>
            </a:r>
            <a:r>
              <a:rPr lang="en-US" sz="2000" b="0" i="0" u="none" strike="noStrike" baseline="0" dirty="0">
                <a:solidFill>
                  <a:srgbClr val="0000FF"/>
                </a:solidFill>
                <a:latin typeface="+mj-lt"/>
              </a:rPr>
              <a:t>[Karlsson and Ryan 1997]</a:t>
            </a:r>
            <a:r>
              <a:rPr lang="en-US" sz="2000" b="0" i="0" u="none" strike="noStrike" baseline="0" dirty="0">
                <a:solidFill>
                  <a:srgbClr val="000000"/>
                </a:solidFill>
                <a:latin typeface="+mj-lt"/>
              </a:rPr>
              <a:t>, or QFD (Quality Function Deployment) </a:t>
            </a:r>
            <a:r>
              <a:rPr lang="en-US" sz="2000" b="0" i="0" u="none" strike="noStrike" baseline="0" dirty="0">
                <a:solidFill>
                  <a:srgbClr val="0000FF"/>
                </a:solidFill>
                <a:latin typeface="+mj-lt"/>
              </a:rPr>
              <a:t>[</a:t>
            </a:r>
            <a:r>
              <a:rPr lang="en-US" sz="2000" b="0" i="0" u="none" strike="noStrike" baseline="0" dirty="0" err="1">
                <a:solidFill>
                  <a:srgbClr val="0000FF"/>
                </a:solidFill>
                <a:latin typeface="+mj-lt"/>
              </a:rPr>
              <a:t>Akao</a:t>
            </a:r>
            <a:r>
              <a:rPr lang="en-US" sz="2000" b="0" i="0" u="none" strike="noStrike" baseline="0" dirty="0">
                <a:solidFill>
                  <a:srgbClr val="0000FF"/>
                </a:solidFill>
                <a:latin typeface="+mj-lt"/>
              </a:rPr>
              <a:t> 1990]</a:t>
            </a:r>
            <a:r>
              <a:rPr lang="en-US" sz="2000" b="0" i="0" u="none" strike="noStrike" baseline="0" dirty="0">
                <a:solidFill>
                  <a:srgbClr val="000000"/>
                </a:solidFill>
                <a:latin typeface="+mj-lt"/>
              </a:rPr>
              <a:t>.</a:t>
            </a:r>
            <a:endParaRPr lang="en-US" sz="2000" b="1" dirty="0">
              <a:solidFill>
                <a:srgbClr val="FF0000"/>
              </a:solidFill>
              <a:latin typeface="+mj-lt"/>
            </a:endParaRPr>
          </a:p>
          <a:p>
            <a:pPr algn="just"/>
            <a:endParaRPr lang="en-US" sz="2000" b="1" dirty="0">
              <a:solidFill>
                <a:srgbClr val="FF0000"/>
              </a:solidFill>
              <a:latin typeface="+mj-lt"/>
            </a:endParaRPr>
          </a:p>
        </p:txBody>
      </p:sp>
    </p:spTree>
    <p:extLst>
      <p:ext uri="{BB962C8B-B14F-4D97-AF65-F5344CB8AC3E}">
        <p14:creationId xmlns:p14="http://schemas.microsoft.com/office/powerpoint/2010/main" val="314789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ea typeface="Tahoma" panose="020B0604030504040204" pitchFamily="34" charset="0"/>
                <a:cs typeface="Times New Roman" panose="02020603050405020304" pitchFamily="18" charset="0"/>
              </a:rPr>
              <a:t>Assigning Attributes to Requirements</a:t>
            </a:r>
            <a:endParaRPr lang="en-US" sz="5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740575"/>
            <a:ext cx="8001000" cy="1631216"/>
          </a:xfrm>
          <a:prstGeom prst="rect">
            <a:avLst/>
          </a:prstGeom>
          <a:noFill/>
        </p:spPr>
        <p:txBody>
          <a:bodyPr wrap="square">
            <a:spAutoFit/>
          </a:bodyPr>
          <a:lstStyle/>
          <a:p>
            <a:pPr marL="342900" indent="-342900" algn="just">
              <a:buFont typeface="Arial" panose="020B0604020202020204" pitchFamily="34" charset="0"/>
              <a:buChar char="•"/>
            </a:pPr>
            <a:r>
              <a:rPr lang="en-US" sz="2000" b="0" i="0" u="none" strike="noStrike" baseline="0" dirty="0">
                <a:latin typeface="+mj-lt"/>
              </a:rPr>
              <a:t>Information about the requirements must be documented throughout the entire life cycle of a system. This includes, for example, unique identifiers of a requirement, the name of the requirement, the author and sources of the requirement, and the person responsible for the requirement.</a:t>
            </a:r>
            <a:endParaRPr lang="en-US" sz="2400" dirty="0">
              <a:latin typeface="+mj-lt"/>
            </a:endParaRPr>
          </a:p>
        </p:txBody>
      </p:sp>
    </p:spTree>
    <p:extLst>
      <p:ext uri="{BB962C8B-B14F-4D97-AF65-F5344CB8AC3E}">
        <p14:creationId xmlns:p14="http://schemas.microsoft.com/office/powerpoint/2010/main" val="3146470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20</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Prioritizing Requirements</a:t>
            </a:r>
            <a:endParaRPr lang="en-US" sz="41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TextBox 9">
            <a:extLst>
              <a:ext uri="{FF2B5EF4-FFF2-40B4-BE49-F238E27FC236}">
                <a16:creationId xmlns="" xmlns:a16="http://schemas.microsoft.com/office/drawing/2014/main" id="{FE083322-107F-4BFC-A9EC-2939F5CAA736}"/>
              </a:ext>
            </a:extLst>
          </p:cNvPr>
          <p:cNvSpPr txBox="1"/>
          <p:nvPr/>
        </p:nvSpPr>
        <p:spPr>
          <a:xfrm>
            <a:off x="457200" y="1600200"/>
            <a:ext cx="8001000" cy="4093428"/>
          </a:xfrm>
          <a:prstGeom prst="rect">
            <a:avLst/>
          </a:prstGeom>
          <a:noFill/>
        </p:spPr>
        <p:txBody>
          <a:bodyPr wrap="square">
            <a:spAutoFit/>
          </a:bodyPr>
          <a:lstStyle/>
          <a:p>
            <a:pPr algn="just"/>
            <a:r>
              <a:rPr lang="en-US" sz="2000" b="1" i="0" u="none" strike="noStrike" baseline="0" dirty="0">
                <a:solidFill>
                  <a:srgbClr val="FF0000"/>
                </a:solidFill>
                <a:latin typeface="+mj-lt"/>
              </a:rPr>
              <a:t>Ranking and Top-Ten Technique</a:t>
            </a:r>
          </a:p>
          <a:p>
            <a:pPr algn="just"/>
            <a:endParaRPr lang="en-US" sz="2000" b="1" dirty="0">
              <a:solidFill>
                <a:srgbClr val="FF0000"/>
              </a:solidFill>
              <a:latin typeface="+mj-lt"/>
            </a:endParaRPr>
          </a:p>
          <a:p>
            <a:pPr algn="just"/>
            <a:r>
              <a:rPr lang="en-US" sz="2000" b="0" i="0" u="none" strike="noStrike" baseline="0" dirty="0">
                <a:solidFill>
                  <a:srgbClr val="000000"/>
                </a:solidFill>
                <a:latin typeface="+mj-lt"/>
              </a:rPr>
              <a:t>Two well-established techniques for requirement prioritization are, for</a:t>
            </a:r>
          </a:p>
          <a:p>
            <a:pPr algn="just"/>
            <a:r>
              <a:rPr lang="en-US" sz="2000" b="0" i="0" u="none" strike="noStrike" baseline="0" dirty="0">
                <a:solidFill>
                  <a:srgbClr val="000000"/>
                </a:solidFill>
                <a:latin typeface="+mj-lt"/>
              </a:rPr>
              <a:t>example, the following </a:t>
            </a:r>
            <a:r>
              <a:rPr lang="en-US" sz="2000" b="0" i="0" u="none" strike="noStrike" baseline="0" dirty="0">
                <a:solidFill>
                  <a:srgbClr val="0000FF"/>
                </a:solidFill>
                <a:latin typeface="+mj-lt"/>
              </a:rPr>
              <a:t>[</a:t>
            </a:r>
            <a:r>
              <a:rPr lang="en-US" sz="2000" b="0" i="0" u="none" strike="noStrike" baseline="0" dirty="0" err="1">
                <a:solidFill>
                  <a:srgbClr val="0000FF"/>
                </a:solidFill>
                <a:latin typeface="+mj-lt"/>
              </a:rPr>
              <a:t>Lauesen</a:t>
            </a:r>
            <a:r>
              <a:rPr lang="en-US" sz="2000" b="0" i="0" u="none" strike="noStrike" baseline="0" dirty="0">
                <a:solidFill>
                  <a:srgbClr val="0000FF"/>
                </a:solidFill>
                <a:latin typeface="+mj-lt"/>
              </a:rPr>
              <a:t> 2002]</a:t>
            </a:r>
            <a:r>
              <a:rPr lang="en-US" sz="2000" b="0" i="0" u="none" strike="noStrike" baseline="0" dirty="0">
                <a:solidFill>
                  <a:srgbClr val="000000"/>
                </a:solidFill>
                <a:latin typeface="+mj-lt"/>
              </a:rPr>
              <a:t>:</a:t>
            </a:r>
          </a:p>
          <a:p>
            <a:pPr algn="just"/>
            <a:endParaRPr lang="en-US" sz="2000" b="0" i="0" u="none" strike="noStrike" baseline="0" dirty="0">
              <a:solidFill>
                <a:srgbClr val="000000"/>
              </a:solidFill>
              <a:latin typeface="+mj-lt"/>
            </a:endParaRPr>
          </a:p>
          <a:p>
            <a:pPr marL="285750" indent="-285750" algn="just">
              <a:buFont typeface="Arial" panose="020B0604020202020204" pitchFamily="34" charset="0"/>
              <a:buChar char="•"/>
            </a:pPr>
            <a:r>
              <a:rPr lang="en-US" sz="2000" b="0" i="0" u="none" strike="noStrike" baseline="0" dirty="0">
                <a:solidFill>
                  <a:srgbClr val="C1C1C1"/>
                </a:solidFill>
                <a:latin typeface="+mj-lt"/>
              </a:rPr>
              <a:t> </a:t>
            </a:r>
            <a:r>
              <a:rPr lang="en-US" sz="2000" b="0" i="1" u="none" strike="noStrike" baseline="0" dirty="0">
                <a:solidFill>
                  <a:srgbClr val="000000"/>
                </a:solidFill>
                <a:latin typeface="+mj-lt"/>
              </a:rPr>
              <a:t>Ranking: </a:t>
            </a:r>
            <a:r>
              <a:rPr lang="en-US" sz="2000" b="0" i="0" u="none" strike="noStrike" baseline="0" dirty="0">
                <a:solidFill>
                  <a:srgbClr val="000000"/>
                </a:solidFill>
                <a:latin typeface="+mj-lt"/>
              </a:rPr>
              <a:t>In this technique</a:t>
            </a:r>
            <a:r>
              <a:rPr lang="en-US" sz="2000" b="0" i="1" u="none" strike="noStrike" baseline="0" dirty="0">
                <a:solidFill>
                  <a:srgbClr val="000000"/>
                </a:solidFill>
                <a:latin typeface="+mj-lt"/>
              </a:rPr>
              <a:t>, </a:t>
            </a:r>
            <a:r>
              <a:rPr lang="en-US" sz="2000" b="0" i="0" u="none" strike="noStrike" baseline="0" dirty="0">
                <a:solidFill>
                  <a:srgbClr val="000000"/>
                </a:solidFill>
                <a:latin typeface="+mj-lt"/>
              </a:rPr>
              <a:t>a number of selected stakeholders arrange the requirements to be prioritized with respect to a specific criterion.</a:t>
            </a:r>
          </a:p>
          <a:p>
            <a:pPr algn="just"/>
            <a:endParaRPr lang="en-US" sz="2000" dirty="0">
              <a:solidFill>
                <a:srgbClr val="000000"/>
              </a:solidFill>
              <a:latin typeface="+mj-lt"/>
            </a:endParaRPr>
          </a:p>
          <a:p>
            <a:pPr marL="285750" indent="-285750" algn="just">
              <a:buFont typeface="Arial" panose="020B0604020202020204" pitchFamily="34" charset="0"/>
              <a:buChar char="•"/>
            </a:pPr>
            <a:r>
              <a:rPr lang="en-US" sz="2000" b="0" i="1" u="none" strike="noStrike" baseline="0" dirty="0">
                <a:solidFill>
                  <a:srgbClr val="000000"/>
                </a:solidFill>
                <a:latin typeface="+mj-lt"/>
              </a:rPr>
              <a:t>Top-Ten Technique: </a:t>
            </a:r>
            <a:r>
              <a:rPr lang="en-US" sz="2000" b="0" i="0" u="none" strike="noStrike" baseline="0" dirty="0">
                <a:solidFill>
                  <a:srgbClr val="000000"/>
                </a:solidFill>
                <a:latin typeface="+mj-lt"/>
              </a:rPr>
              <a:t>In this technique, the </a:t>
            </a:r>
            <a:r>
              <a:rPr lang="en-US" sz="2000" b="0" i="1" u="none" strike="noStrike" baseline="0" dirty="0">
                <a:solidFill>
                  <a:srgbClr val="000000"/>
                </a:solidFill>
                <a:latin typeface="+mj-lt"/>
              </a:rPr>
              <a:t>n </a:t>
            </a:r>
            <a:r>
              <a:rPr lang="en-US" sz="2000" b="0" i="0" u="none" strike="noStrike" baseline="0" dirty="0">
                <a:solidFill>
                  <a:srgbClr val="000000"/>
                </a:solidFill>
                <a:latin typeface="+mj-lt"/>
              </a:rPr>
              <a:t>most important requirements for a defined criterion are selected. For these requirements, a </a:t>
            </a:r>
            <a:r>
              <a:rPr lang="en-US" sz="2000" b="0" i="0" u="none" strike="noStrike" baseline="0" dirty="0">
                <a:latin typeface="+mj-lt"/>
              </a:rPr>
              <a:t>ranking order is determined afterward. This ranking order represents the importance of the selected requirements with regard to the defined criterion.</a:t>
            </a:r>
            <a:endParaRPr lang="en-US" sz="2400" b="1" dirty="0">
              <a:solidFill>
                <a:srgbClr val="FF0000"/>
              </a:solidFill>
              <a:latin typeface="+mj-lt"/>
            </a:endParaRPr>
          </a:p>
        </p:txBody>
      </p:sp>
    </p:spTree>
    <p:extLst>
      <p:ext uri="{BB962C8B-B14F-4D97-AF65-F5344CB8AC3E}">
        <p14:creationId xmlns:p14="http://schemas.microsoft.com/office/powerpoint/2010/main" val="603927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21</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Prioritizing Requirements</a:t>
            </a:r>
            <a:endParaRPr lang="en-US" sz="41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TextBox 9">
            <a:extLst>
              <a:ext uri="{FF2B5EF4-FFF2-40B4-BE49-F238E27FC236}">
                <a16:creationId xmlns="" xmlns:a16="http://schemas.microsoft.com/office/drawing/2014/main" id="{FE083322-107F-4BFC-A9EC-2939F5CAA736}"/>
              </a:ext>
            </a:extLst>
          </p:cNvPr>
          <p:cNvSpPr txBox="1"/>
          <p:nvPr/>
        </p:nvSpPr>
        <p:spPr>
          <a:xfrm>
            <a:off x="457200" y="1600200"/>
            <a:ext cx="8001000" cy="3477875"/>
          </a:xfrm>
          <a:prstGeom prst="rect">
            <a:avLst/>
          </a:prstGeom>
          <a:noFill/>
        </p:spPr>
        <p:txBody>
          <a:bodyPr wrap="square">
            <a:spAutoFit/>
          </a:bodyPr>
          <a:lstStyle/>
          <a:p>
            <a:pPr algn="just"/>
            <a:r>
              <a:rPr lang="en-US" sz="2000" b="1" i="0" u="none" strike="noStrike" baseline="0" dirty="0">
                <a:solidFill>
                  <a:srgbClr val="FF0000"/>
                </a:solidFill>
                <a:latin typeface="+mj-lt"/>
              </a:rPr>
              <a:t>Single-Criterion Classification</a:t>
            </a:r>
          </a:p>
          <a:p>
            <a:pPr algn="just"/>
            <a:endParaRPr lang="en-US" sz="2000" b="1" dirty="0">
              <a:solidFill>
                <a:srgbClr val="FF0000"/>
              </a:solidFill>
              <a:latin typeface="+mj-lt"/>
            </a:endParaRPr>
          </a:p>
          <a:p>
            <a:pPr marL="342900" indent="-342900" algn="just">
              <a:buFont typeface="Arial" panose="020B0604020202020204" pitchFamily="34" charset="0"/>
              <a:buChar char="•"/>
            </a:pPr>
            <a:r>
              <a:rPr lang="en-US" sz="2000" b="0" i="1" u="none" strike="noStrike" baseline="0" dirty="0">
                <a:solidFill>
                  <a:srgbClr val="000000"/>
                </a:solidFill>
                <a:latin typeface="+mj-lt"/>
              </a:rPr>
              <a:t>Mandatory: </a:t>
            </a:r>
            <a:r>
              <a:rPr lang="en-US" sz="2000" b="0" i="0" u="none" strike="noStrike" baseline="0" dirty="0">
                <a:solidFill>
                  <a:srgbClr val="000000"/>
                </a:solidFill>
                <a:latin typeface="+mj-lt"/>
              </a:rPr>
              <a:t>A mandatory requirement is a requirement that must be implemented at all costs or else the success of the system is threatened.</a:t>
            </a:r>
            <a:endParaRPr lang="en-US" sz="2000" b="0" i="1" u="none" strike="noStrike" baseline="0" dirty="0">
              <a:solidFill>
                <a:srgbClr val="000000"/>
              </a:solidFill>
              <a:latin typeface="+mj-lt"/>
            </a:endParaRPr>
          </a:p>
          <a:p>
            <a:pPr marL="342900" indent="-342900" algn="just">
              <a:buFont typeface="Arial" panose="020B0604020202020204" pitchFamily="34" charset="0"/>
              <a:buChar char="•"/>
            </a:pPr>
            <a:endParaRPr lang="en-US" sz="2000" i="1" dirty="0">
              <a:solidFill>
                <a:srgbClr val="000000"/>
              </a:solidFill>
              <a:latin typeface="+mj-lt"/>
            </a:endParaRPr>
          </a:p>
          <a:p>
            <a:pPr marL="342900" indent="-342900" algn="just">
              <a:buFont typeface="Arial" panose="020B0604020202020204" pitchFamily="34" charset="0"/>
              <a:buChar char="•"/>
            </a:pPr>
            <a:r>
              <a:rPr lang="en-US" sz="2000" b="0" i="1" u="none" strike="noStrike" baseline="0" dirty="0">
                <a:solidFill>
                  <a:srgbClr val="000000"/>
                </a:solidFill>
                <a:latin typeface="+mj-lt"/>
              </a:rPr>
              <a:t>Optional: </a:t>
            </a:r>
            <a:r>
              <a:rPr lang="en-US" sz="2000" b="0" i="0" u="none" strike="noStrike" baseline="0" dirty="0">
                <a:solidFill>
                  <a:srgbClr val="000000"/>
                </a:solidFill>
                <a:latin typeface="+mj-lt"/>
              </a:rPr>
              <a:t>An optional requirement is a requirement that does not necessarily need to be implemented. Neglecting a few requirements of this class does not threaten the success of the system.</a:t>
            </a:r>
          </a:p>
          <a:p>
            <a:pPr marL="342900" indent="-342900" algn="just">
              <a:buFont typeface="Arial" panose="020B0604020202020204" pitchFamily="34" charset="0"/>
              <a:buChar char="•"/>
            </a:pPr>
            <a:endParaRPr lang="en-US" sz="2000" b="0" i="1" u="none" strike="noStrike" baseline="0" dirty="0">
              <a:solidFill>
                <a:srgbClr val="000000"/>
              </a:solidFill>
              <a:latin typeface="+mj-lt"/>
            </a:endParaRPr>
          </a:p>
          <a:p>
            <a:pPr marL="342900" indent="-342900" algn="just">
              <a:buFont typeface="Arial" panose="020B0604020202020204" pitchFamily="34" charset="0"/>
              <a:buChar char="•"/>
            </a:pPr>
            <a:r>
              <a:rPr lang="en-US" sz="2000" b="0" i="1" u="none" strike="noStrike" baseline="0" dirty="0">
                <a:solidFill>
                  <a:srgbClr val="000000"/>
                </a:solidFill>
                <a:latin typeface="+mj-lt"/>
              </a:rPr>
              <a:t>Nice-to-have: </a:t>
            </a:r>
            <a:r>
              <a:rPr lang="en-US" sz="2000" b="0" i="0" u="none" strike="noStrike" baseline="0" dirty="0">
                <a:solidFill>
                  <a:srgbClr val="000000"/>
                </a:solidFill>
                <a:latin typeface="+mj-lt"/>
              </a:rPr>
              <a:t>Nice-to-have requirements are requirements that do not influence the system’s success if they are not implemented.</a:t>
            </a:r>
            <a:endParaRPr lang="en-US" sz="2800" b="1" dirty="0">
              <a:solidFill>
                <a:srgbClr val="FF0000"/>
              </a:solidFill>
              <a:latin typeface="+mj-lt"/>
            </a:endParaRPr>
          </a:p>
        </p:txBody>
      </p:sp>
    </p:spTree>
    <p:extLst>
      <p:ext uri="{BB962C8B-B14F-4D97-AF65-F5344CB8AC3E}">
        <p14:creationId xmlns:p14="http://schemas.microsoft.com/office/powerpoint/2010/main" val="998023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22</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Prioritizing Requirements</a:t>
            </a:r>
            <a:endParaRPr lang="en-US" sz="41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TextBox 9">
            <a:extLst>
              <a:ext uri="{FF2B5EF4-FFF2-40B4-BE49-F238E27FC236}">
                <a16:creationId xmlns="" xmlns:a16="http://schemas.microsoft.com/office/drawing/2014/main" id="{FE083322-107F-4BFC-A9EC-2939F5CAA736}"/>
              </a:ext>
            </a:extLst>
          </p:cNvPr>
          <p:cNvSpPr txBox="1"/>
          <p:nvPr/>
        </p:nvSpPr>
        <p:spPr>
          <a:xfrm>
            <a:off x="457200" y="1600200"/>
            <a:ext cx="8001000" cy="5355312"/>
          </a:xfrm>
          <a:prstGeom prst="rect">
            <a:avLst/>
          </a:prstGeom>
          <a:noFill/>
        </p:spPr>
        <p:txBody>
          <a:bodyPr wrap="square">
            <a:spAutoFit/>
          </a:bodyPr>
          <a:lstStyle/>
          <a:p>
            <a:pPr algn="just"/>
            <a:r>
              <a:rPr lang="en-US" sz="1900" b="1" i="0" u="none" strike="noStrike" baseline="0" dirty="0">
                <a:solidFill>
                  <a:srgbClr val="FF0000"/>
                </a:solidFill>
                <a:latin typeface="+mj-lt"/>
              </a:rPr>
              <a:t>Kano Classification </a:t>
            </a:r>
            <a:r>
              <a:rPr lang="en-US" sz="1900" b="0" i="0" u="none" strike="noStrike" baseline="0" dirty="0">
                <a:latin typeface="+mj-lt"/>
              </a:rPr>
              <a:t>one can classify and prioritize requirements with respect to their acceptance on the market.</a:t>
            </a:r>
          </a:p>
          <a:p>
            <a:pPr algn="just"/>
            <a:endParaRPr lang="en-US" sz="1900" dirty="0">
              <a:solidFill>
                <a:srgbClr val="FF0000"/>
              </a:solidFill>
              <a:latin typeface="+mj-lt"/>
            </a:endParaRPr>
          </a:p>
          <a:p>
            <a:pPr algn="just"/>
            <a:r>
              <a:rPr lang="en-US" sz="1900" b="0" i="1" u="none" strike="noStrike" baseline="0" dirty="0">
                <a:latin typeface="+mj-lt"/>
              </a:rPr>
              <a:t>The three properties in the Kano approach</a:t>
            </a:r>
            <a:endParaRPr lang="en-US" sz="1900" i="1" dirty="0">
              <a:solidFill>
                <a:srgbClr val="FF0000"/>
              </a:solidFill>
              <a:latin typeface="+mj-lt"/>
            </a:endParaRPr>
          </a:p>
          <a:p>
            <a:pPr marL="342900" indent="-342900" algn="just">
              <a:buFont typeface="Arial" panose="020B0604020202020204" pitchFamily="34" charset="0"/>
              <a:buChar char="•"/>
            </a:pPr>
            <a:r>
              <a:rPr lang="en-US" sz="1900" b="0" i="1" u="none" strike="noStrike" baseline="0" dirty="0">
                <a:solidFill>
                  <a:srgbClr val="000000"/>
                </a:solidFill>
                <a:latin typeface="+mj-lt"/>
              </a:rPr>
              <a:t>Dissatisfiers: </a:t>
            </a:r>
            <a:r>
              <a:rPr lang="en-US" sz="1900" b="0" i="0" u="none" strike="noStrike" baseline="0" dirty="0">
                <a:solidFill>
                  <a:srgbClr val="000000"/>
                </a:solidFill>
                <a:latin typeface="+mj-lt"/>
              </a:rPr>
              <a:t>A requirement specifies a dissatisfier that the system </a:t>
            </a:r>
            <a:r>
              <a:rPr lang="en-US" sz="1900" b="0" i="0" u="none" strike="noStrike" baseline="0" dirty="0" err="1">
                <a:solidFill>
                  <a:srgbClr val="000000"/>
                </a:solidFill>
                <a:latin typeface="+mj-lt"/>
              </a:rPr>
              <a:t>mustpossess</a:t>
            </a:r>
            <a:r>
              <a:rPr lang="en-US" sz="1900" b="0" i="0" u="none" strike="noStrike" baseline="0" dirty="0">
                <a:solidFill>
                  <a:srgbClr val="000000"/>
                </a:solidFill>
                <a:latin typeface="+mj-lt"/>
              </a:rPr>
              <a:t> in order to be successfully introduced to the market.</a:t>
            </a:r>
          </a:p>
          <a:p>
            <a:pPr marL="342900" indent="-342900" algn="just">
              <a:buFont typeface="Arial" panose="020B0604020202020204" pitchFamily="34" charset="0"/>
              <a:buChar char="•"/>
            </a:pPr>
            <a:endParaRPr lang="en-US" sz="1900" b="0" i="1" u="none" strike="noStrike" baseline="0" dirty="0">
              <a:solidFill>
                <a:srgbClr val="000000"/>
              </a:solidFill>
              <a:latin typeface="+mj-lt"/>
            </a:endParaRPr>
          </a:p>
          <a:p>
            <a:pPr marL="342900" indent="-342900" algn="just">
              <a:buFont typeface="Arial" panose="020B0604020202020204" pitchFamily="34" charset="0"/>
              <a:buChar char="•"/>
            </a:pPr>
            <a:r>
              <a:rPr lang="en-US" sz="1900" b="0" i="1" u="none" strike="noStrike" baseline="0" dirty="0">
                <a:solidFill>
                  <a:srgbClr val="000000"/>
                </a:solidFill>
                <a:latin typeface="+mj-lt"/>
              </a:rPr>
              <a:t>Satisfiers: </a:t>
            </a:r>
            <a:r>
              <a:rPr lang="en-US" sz="1900" b="0" i="0" u="none" strike="noStrike" baseline="0" dirty="0">
                <a:solidFill>
                  <a:srgbClr val="000000"/>
                </a:solidFill>
                <a:latin typeface="+mj-lt"/>
              </a:rPr>
              <a:t>A requirement specifies a satisfier if the customers consciously demand the associated property. Satisfiers of the system specify the degree of satisfaction of the customer. An increase in the number of satisfiers usually leads to increased customer satisfaction.</a:t>
            </a:r>
          </a:p>
          <a:p>
            <a:pPr marL="342900" indent="-342900" algn="just">
              <a:buFont typeface="Arial" panose="020B0604020202020204" pitchFamily="34" charset="0"/>
              <a:buChar char="•"/>
            </a:pPr>
            <a:endParaRPr lang="en-US" sz="1900" b="0" i="1" u="none" strike="noStrike" baseline="0" dirty="0">
              <a:solidFill>
                <a:srgbClr val="000000"/>
              </a:solidFill>
              <a:latin typeface="+mj-lt"/>
            </a:endParaRPr>
          </a:p>
          <a:p>
            <a:pPr marL="342900" indent="-342900" algn="just">
              <a:buFont typeface="Arial" panose="020B0604020202020204" pitchFamily="34" charset="0"/>
              <a:buChar char="•"/>
            </a:pPr>
            <a:r>
              <a:rPr lang="en-US" sz="1900" b="0" i="1" u="none" strike="noStrike" baseline="0" dirty="0">
                <a:solidFill>
                  <a:srgbClr val="000000"/>
                </a:solidFill>
                <a:latin typeface="+mj-lt"/>
              </a:rPr>
              <a:t>Delighters: </a:t>
            </a:r>
            <a:r>
              <a:rPr lang="en-US" sz="1900" b="0" i="0" u="none" strike="noStrike" baseline="0" dirty="0">
                <a:solidFill>
                  <a:srgbClr val="000000"/>
                </a:solidFill>
                <a:latin typeface="+mj-lt"/>
              </a:rPr>
              <a:t>A requirement specifies a delighter if the stakeholders do not consciously demand the defined system property or the stakeholders do not expect the implementation of the property. The customer satisfaction increases exponentially by implementing delighters.</a:t>
            </a:r>
            <a:endParaRPr lang="en-US" sz="1900" b="1" i="0" u="none" strike="noStrike" baseline="0" dirty="0">
              <a:solidFill>
                <a:srgbClr val="FF0000"/>
              </a:solidFill>
              <a:latin typeface="+mj-lt"/>
            </a:endParaRPr>
          </a:p>
          <a:p>
            <a:pPr algn="just"/>
            <a:endParaRPr lang="en-US" sz="1900" b="1" dirty="0">
              <a:solidFill>
                <a:srgbClr val="FF0000"/>
              </a:solidFill>
              <a:latin typeface="+mj-lt"/>
            </a:endParaRPr>
          </a:p>
          <a:p>
            <a:pPr algn="just"/>
            <a:endParaRPr lang="en-US" sz="1900" b="1" dirty="0">
              <a:solidFill>
                <a:srgbClr val="FF0000"/>
              </a:solidFill>
              <a:latin typeface="+mj-lt"/>
            </a:endParaRPr>
          </a:p>
        </p:txBody>
      </p:sp>
    </p:spTree>
    <p:extLst>
      <p:ext uri="{BB962C8B-B14F-4D97-AF65-F5344CB8AC3E}">
        <p14:creationId xmlns:p14="http://schemas.microsoft.com/office/powerpoint/2010/main" val="375748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23</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Prioritizing Requirements</a:t>
            </a:r>
            <a:endParaRPr lang="en-US" sz="41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TextBox 9">
            <a:extLst>
              <a:ext uri="{FF2B5EF4-FFF2-40B4-BE49-F238E27FC236}">
                <a16:creationId xmlns="" xmlns:a16="http://schemas.microsoft.com/office/drawing/2014/main" id="{FE083322-107F-4BFC-A9EC-2939F5CAA736}"/>
              </a:ext>
            </a:extLst>
          </p:cNvPr>
          <p:cNvSpPr txBox="1"/>
          <p:nvPr/>
        </p:nvSpPr>
        <p:spPr>
          <a:xfrm>
            <a:off x="457200" y="1600200"/>
            <a:ext cx="8001000" cy="1554272"/>
          </a:xfrm>
          <a:prstGeom prst="rect">
            <a:avLst/>
          </a:prstGeom>
          <a:noFill/>
        </p:spPr>
        <p:txBody>
          <a:bodyPr wrap="square">
            <a:spAutoFit/>
          </a:bodyPr>
          <a:lstStyle/>
          <a:p>
            <a:pPr algn="just"/>
            <a:r>
              <a:rPr lang="en-US" sz="1900" b="1" i="0" u="none" strike="noStrike" baseline="0" dirty="0">
                <a:solidFill>
                  <a:srgbClr val="FF0000"/>
                </a:solidFill>
                <a:latin typeface="+mj-lt"/>
              </a:rPr>
              <a:t>Prioritization Matrix According to </a:t>
            </a:r>
            <a:r>
              <a:rPr lang="en-US" sz="1900" b="1" i="0" u="none" strike="noStrike" baseline="0" dirty="0" err="1">
                <a:solidFill>
                  <a:srgbClr val="FF0000"/>
                </a:solidFill>
                <a:latin typeface="+mj-lt"/>
              </a:rPr>
              <a:t>Wiegers</a:t>
            </a:r>
            <a:endParaRPr lang="en-US" sz="1900" b="1" i="0" u="none" strike="noStrike" baseline="0" dirty="0">
              <a:solidFill>
                <a:srgbClr val="FF0000"/>
              </a:solidFill>
              <a:latin typeface="+mj-lt"/>
            </a:endParaRPr>
          </a:p>
          <a:p>
            <a:pPr algn="just"/>
            <a:r>
              <a:rPr lang="en-US" sz="1900" b="0" i="1" u="none" strike="noStrike" baseline="0" dirty="0">
                <a:latin typeface="+mj-lt"/>
              </a:rPr>
              <a:t>Computing requirement priorities </a:t>
            </a:r>
            <a:r>
              <a:rPr lang="en-US" sz="1900" b="0" i="0" u="none" strike="noStrike" baseline="0" dirty="0">
                <a:latin typeface="+mj-lt"/>
              </a:rPr>
              <a:t>is an analytical prioritization approach for requirements. The core of the approach is a prioritization matrix according to which the priorities of the regarded requirements can be determined systematically.</a:t>
            </a:r>
            <a:endParaRPr lang="en-US" sz="1900" b="1" dirty="0">
              <a:solidFill>
                <a:srgbClr val="FF0000"/>
              </a:solidFill>
              <a:latin typeface="+mj-lt"/>
            </a:endParaRPr>
          </a:p>
        </p:txBody>
      </p:sp>
      <p:pic>
        <p:nvPicPr>
          <p:cNvPr id="9" name="Picture 8" descr="Table&#10;&#10;Description automatically generated">
            <a:extLst>
              <a:ext uri="{FF2B5EF4-FFF2-40B4-BE49-F238E27FC236}">
                <a16:creationId xmlns="" xmlns:a16="http://schemas.microsoft.com/office/drawing/2014/main" id="{93D0D5E4-8B15-4B70-8B07-CE94F32BC2B0}"/>
              </a:ext>
            </a:extLst>
          </p:cNvPr>
          <p:cNvPicPr>
            <a:picLocks noChangeAspect="1"/>
          </p:cNvPicPr>
          <p:nvPr/>
        </p:nvPicPr>
        <p:blipFill>
          <a:blip r:embed="rId2"/>
          <a:stretch>
            <a:fillRect/>
          </a:stretch>
        </p:blipFill>
        <p:spPr>
          <a:xfrm>
            <a:off x="2164080" y="2887236"/>
            <a:ext cx="6352189" cy="3910013"/>
          </a:xfrm>
          <a:prstGeom prst="rect">
            <a:avLst/>
          </a:prstGeom>
        </p:spPr>
      </p:pic>
      <p:sp>
        <p:nvSpPr>
          <p:cNvPr id="12" name="TextBox 11">
            <a:extLst>
              <a:ext uri="{FF2B5EF4-FFF2-40B4-BE49-F238E27FC236}">
                <a16:creationId xmlns="" xmlns:a16="http://schemas.microsoft.com/office/drawing/2014/main" id="{6B9DA617-4603-42DC-A53A-743B15C4459A}"/>
              </a:ext>
            </a:extLst>
          </p:cNvPr>
          <p:cNvSpPr txBox="1"/>
          <p:nvPr/>
        </p:nvSpPr>
        <p:spPr>
          <a:xfrm>
            <a:off x="1644474" y="5549756"/>
            <a:ext cx="7391400" cy="369332"/>
          </a:xfrm>
          <a:prstGeom prst="rect">
            <a:avLst/>
          </a:prstGeom>
          <a:noFill/>
        </p:spPr>
        <p:txBody>
          <a:bodyPr wrap="square">
            <a:spAutoFit/>
          </a:bodyPr>
          <a:lstStyle/>
          <a:p>
            <a:r>
              <a:rPr lang="en-US" sz="1800" b="0" i="1" u="none" strike="noStrike" baseline="0" dirty="0">
                <a:solidFill>
                  <a:srgbClr val="FF0000"/>
                </a:solidFill>
                <a:latin typeface="Myriad-Italic"/>
              </a:rPr>
              <a:t>Calculation of priorities in a prioritization matrix according to </a:t>
            </a:r>
            <a:r>
              <a:rPr lang="en-US" sz="1800" b="0" i="1" u="none" strike="noStrike" baseline="0" dirty="0" err="1">
                <a:solidFill>
                  <a:srgbClr val="FF0000"/>
                </a:solidFill>
                <a:latin typeface="Myriad-Italic"/>
              </a:rPr>
              <a:t>Wiegers</a:t>
            </a:r>
            <a:endParaRPr lang="en-US" dirty="0">
              <a:solidFill>
                <a:srgbClr val="FF0000"/>
              </a:solidFill>
            </a:endParaRPr>
          </a:p>
        </p:txBody>
      </p:sp>
    </p:spTree>
    <p:extLst>
      <p:ext uri="{BB962C8B-B14F-4D97-AF65-F5344CB8AC3E}">
        <p14:creationId xmlns:p14="http://schemas.microsoft.com/office/powerpoint/2010/main" val="2332884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24</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Prioritizing Requirements</a:t>
            </a:r>
            <a:endParaRPr lang="en-US" sz="41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TextBox 9">
            <a:extLst>
              <a:ext uri="{FF2B5EF4-FFF2-40B4-BE49-F238E27FC236}">
                <a16:creationId xmlns="" xmlns:a16="http://schemas.microsoft.com/office/drawing/2014/main" id="{FE083322-107F-4BFC-A9EC-2939F5CAA736}"/>
              </a:ext>
            </a:extLst>
          </p:cNvPr>
          <p:cNvSpPr txBox="1"/>
          <p:nvPr/>
        </p:nvSpPr>
        <p:spPr>
          <a:xfrm>
            <a:off x="457200" y="1600200"/>
            <a:ext cx="8001000" cy="5355312"/>
          </a:xfrm>
          <a:prstGeom prst="rect">
            <a:avLst/>
          </a:prstGeom>
          <a:noFill/>
        </p:spPr>
        <p:txBody>
          <a:bodyPr wrap="square">
            <a:spAutoFit/>
          </a:bodyPr>
          <a:lstStyle/>
          <a:p>
            <a:pPr algn="l"/>
            <a:r>
              <a:rPr lang="en-US" sz="1900" b="0" i="1" u="none" strike="noStrike" baseline="0" dirty="0">
                <a:solidFill>
                  <a:srgbClr val="FF0000"/>
                </a:solidFill>
                <a:latin typeface="+mj-lt"/>
              </a:rPr>
              <a:t>Systematic method to determine the requirement priorities</a:t>
            </a:r>
          </a:p>
          <a:p>
            <a:pPr algn="l"/>
            <a:r>
              <a:rPr lang="en-US" sz="1900" b="0" i="0" u="none" strike="noStrike" baseline="0" dirty="0">
                <a:latin typeface="+mj-lt"/>
              </a:rPr>
              <a:t>The calculation of priorities in a prioritization matrix according to </a:t>
            </a:r>
            <a:r>
              <a:rPr lang="en-US" sz="1900" b="0" i="0" u="none" strike="noStrike" baseline="0" dirty="0" err="1">
                <a:latin typeface="+mj-lt"/>
              </a:rPr>
              <a:t>Wiegers</a:t>
            </a:r>
            <a:r>
              <a:rPr lang="en-US" sz="1900" b="0" i="0" u="none" strike="noStrike" baseline="0" dirty="0">
                <a:latin typeface="+mj-lt"/>
              </a:rPr>
              <a:t> can be done as follows:</a:t>
            </a:r>
          </a:p>
          <a:p>
            <a:pPr algn="l"/>
            <a:endParaRPr lang="en-US" sz="1900" b="0" i="0" u="none" strike="noStrike" baseline="0" dirty="0">
              <a:latin typeface="+mj-lt"/>
            </a:endParaRPr>
          </a:p>
          <a:p>
            <a:pPr marL="342900" indent="-342900" algn="l">
              <a:buFont typeface="+mj-lt"/>
              <a:buAutoNum type="arabicPeriod"/>
            </a:pPr>
            <a:r>
              <a:rPr lang="en-US" sz="1900" b="0" i="0" u="none" strike="noStrike" baseline="0" dirty="0">
                <a:latin typeface="+mj-lt"/>
              </a:rPr>
              <a:t>Determine the relative weights for benefit, detriment, cost, and risk.</a:t>
            </a:r>
          </a:p>
          <a:p>
            <a:pPr marL="342900" indent="-342900" algn="l">
              <a:buFont typeface="+mj-lt"/>
              <a:buAutoNum type="arabicPeriod"/>
            </a:pPr>
            <a:r>
              <a:rPr lang="en-US" sz="1900" b="0" i="0" u="none" strike="noStrike" baseline="0" dirty="0">
                <a:latin typeface="+mj-lt"/>
              </a:rPr>
              <a:t>Determine the requirements to be prioritized.</a:t>
            </a:r>
          </a:p>
          <a:p>
            <a:pPr marL="342900" indent="-342900" algn="l">
              <a:buFont typeface="+mj-lt"/>
              <a:buAutoNum type="arabicPeriod"/>
            </a:pPr>
            <a:r>
              <a:rPr lang="en-US" sz="1900" b="0" i="0" u="none" strike="noStrike" baseline="0" dirty="0">
                <a:latin typeface="+mj-lt"/>
              </a:rPr>
              <a:t>Estimate the relative benefit.</a:t>
            </a:r>
          </a:p>
          <a:p>
            <a:pPr marL="342900" indent="-342900" algn="l">
              <a:buFont typeface="+mj-lt"/>
              <a:buAutoNum type="arabicPeriod"/>
            </a:pPr>
            <a:r>
              <a:rPr lang="en-US" sz="1900" b="0" i="0" u="none" strike="noStrike" baseline="0" dirty="0">
                <a:latin typeface="+mj-lt"/>
              </a:rPr>
              <a:t>Estimate the relative detriment.</a:t>
            </a:r>
          </a:p>
          <a:p>
            <a:pPr marL="342900" indent="-342900">
              <a:buFont typeface="+mj-lt"/>
              <a:buAutoNum type="arabicPeriod"/>
            </a:pPr>
            <a:r>
              <a:rPr lang="en-US" sz="1900" b="0" i="0" u="none" strike="noStrike" baseline="0" dirty="0">
                <a:latin typeface="+mj-lt"/>
              </a:rPr>
              <a:t>Calculate the total values and percentage values for each requirement: </a:t>
            </a:r>
            <a:r>
              <a:rPr lang="en-US" sz="1900" b="0" i="1" u="none" strike="noStrike" baseline="0" dirty="0">
                <a:latin typeface="+mj-lt"/>
              </a:rPr>
              <a:t>Value%(Ri) = Benefit(Ri) </a:t>
            </a:r>
            <a:r>
              <a:rPr lang="en-US" sz="1900" b="0" i="0" u="none" strike="noStrike" baseline="0" dirty="0">
                <a:latin typeface="+mj-lt"/>
              </a:rPr>
              <a:t>×</a:t>
            </a:r>
            <a:r>
              <a:rPr lang="en-US" sz="1900" b="0" i="1" u="none" strike="noStrike" baseline="0" dirty="0" err="1">
                <a:latin typeface="+mj-lt"/>
              </a:rPr>
              <a:t>WeightBenefit</a:t>
            </a:r>
            <a:r>
              <a:rPr lang="en-US" sz="1900" b="0" i="1" u="none" strike="noStrike" baseline="0" dirty="0">
                <a:latin typeface="+mj-lt"/>
              </a:rPr>
              <a:t> + Detriment(Ri) </a:t>
            </a:r>
            <a:r>
              <a:rPr lang="en-US" sz="1900" b="0" i="0" u="none" strike="noStrike" baseline="0" dirty="0">
                <a:latin typeface="+mj-lt"/>
              </a:rPr>
              <a:t>× </a:t>
            </a:r>
            <a:r>
              <a:rPr lang="en-US" sz="1900" b="0" i="1" u="none" strike="noStrike" baseline="0" dirty="0" err="1">
                <a:latin typeface="+mj-lt"/>
              </a:rPr>
              <a:t>WeightDetriment</a:t>
            </a:r>
            <a:endParaRPr lang="en-US" sz="1900" b="0" i="0" u="none" strike="noStrike" baseline="0" dirty="0">
              <a:latin typeface="+mj-lt"/>
            </a:endParaRPr>
          </a:p>
          <a:p>
            <a:pPr marL="342900" indent="-342900" algn="l">
              <a:buFont typeface="+mj-lt"/>
              <a:buAutoNum type="arabicPeriod"/>
            </a:pPr>
            <a:r>
              <a:rPr lang="en-US" sz="1900" b="0" i="0" u="none" strike="noStrike" baseline="0" dirty="0">
                <a:latin typeface="+mj-lt"/>
              </a:rPr>
              <a:t>Estimate the relative cost and calculate the cost percentage for each requirement.</a:t>
            </a:r>
          </a:p>
          <a:p>
            <a:pPr marL="342900" indent="-342900" algn="l">
              <a:buFont typeface="+mj-lt"/>
              <a:buAutoNum type="arabicPeriod"/>
            </a:pPr>
            <a:r>
              <a:rPr lang="en-US" sz="1900" b="0" i="0" u="none" strike="noStrike" baseline="0" dirty="0">
                <a:latin typeface="+mj-lt"/>
              </a:rPr>
              <a:t>Estimate the relative risks and calculate the risk percentage for each requirement.</a:t>
            </a:r>
          </a:p>
          <a:p>
            <a:pPr marL="342900" indent="-342900">
              <a:buFont typeface="+mj-lt"/>
              <a:buAutoNum type="arabicPeriod"/>
            </a:pPr>
            <a:r>
              <a:rPr lang="en-US" sz="1900" b="0" i="0" u="none" strike="noStrike" baseline="0" dirty="0">
                <a:latin typeface="+mj-lt"/>
              </a:rPr>
              <a:t>Calculate the individual requirement priorities: </a:t>
            </a:r>
            <a:r>
              <a:rPr lang="en-US" sz="1900" b="0" i="1" u="none" strike="noStrike" baseline="0" dirty="0">
                <a:latin typeface="+mj-lt"/>
              </a:rPr>
              <a:t>Priority(Ri)=Value%(Ri)/(Cost%(Ri) </a:t>
            </a:r>
            <a:r>
              <a:rPr lang="en-US" sz="1900" b="0" i="0" u="none" strike="noStrike" baseline="0" dirty="0">
                <a:latin typeface="+mj-lt"/>
              </a:rPr>
              <a:t>×</a:t>
            </a:r>
            <a:r>
              <a:rPr lang="en-US" sz="1900" b="0" i="1" u="none" strike="noStrike" baseline="0" dirty="0" err="1">
                <a:latin typeface="+mj-lt"/>
              </a:rPr>
              <a:t>WeightCost</a:t>
            </a:r>
            <a:r>
              <a:rPr lang="en-US" sz="1900" b="0" i="1" u="none" strike="noStrike" baseline="0" dirty="0">
                <a:latin typeface="+mj-lt"/>
              </a:rPr>
              <a:t> + Risk%(Ri) </a:t>
            </a:r>
            <a:r>
              <a:rPr lang="en-US" sz="1900" b="0" i="0" u="none" strike="noStrike" baseline="0" dirty="0">
                <a:latin typeface="+mj-lt"/>
              </a:rPr>
              <a:t>×</a:t>
            </a:r>
            <a:r>
              <a:rPr lang="en-US" sz="1900" b="0" i="1" u="none" strike="noStrike" baseline="0" dirty="0" err="1">
                <a:latin typeface="+mj-lt"/>
              </a:rPr>
              <a:t>WeightRisk</a:t>
            </a:r>
            <a:r>
              <a:rPr lang="en-US" sz="1900" b="0" i="1" u="none" strike="noStrike" baseline="0" dirty="0">
                <a:latin typeface="+mj-lt"/>
              </a:rPr>
              <a:t>)</a:t>
            </a:r>
            <a:endParaRPr lang="en-US" sz="1900" b="0" i="0" u="none" strike="noStrike" baseline="0" dirty="0">
              <a:latin typeface="+mj-lt"/>
            </a:endParaRPr>
          </a:p>
          <a:p>
            <a:pPr marL="342900" indent="-342900">
              <a:buFont typeface="+mj-lt"/>
              <a:buAutoNum type="arabicPeriod"/>
            </a:pPr>
            <a:r>
              <a:rPr lang="en-US" sz="1900" b="0" i="0" u="none" strike="noStrike" baseline="0" dirty="0">
                <a:latin typeface="+mj-lt"/>
              </a:rPr>
              <a:t>Assert the rank of the individual requirements.</a:t>
            </a:r>
            <a:endParaRPr lang="en-US" sz="1900" b="1" dirty="0">
              <a:solidFill>
                <a:srgbClr val="FF0000"/>
              </a:solidFill>
              <a:latin typeface="+mj-lt"/>
            </a:endParaRPr>
          </a:p>
          <a:p>
            <a:pPr marL="342900" indent="-342900" algn="l">
              <a:buFont typeface="+mj-lt"/>
              <a:buAutoNum type="arabicPeriod"/>
            </a:pPr>
            <a:endParaRPr lang="en-US" sz="1900" b="0" i="0" u="none" strike="noStrike" baseline="0" dirty="0">
              <a:latin typeface="+mj-lt"/>
            </a:endParaRPr>
          </a:p>
        </p:txBody>
      </p:sp>
    </p:spTree>
    <p:extLst>
      <p:ext uri="{BB962C8B-B14F-4D97-AF65-F5344CB8AC3E}">
        <p14:creationId xmlns:p14="http://schemas.microsoft.com/office/powerpoint/2010/main" val="2838138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25</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Prioritizing Requirements</a:t>
            </a:r>
            <a:endParaRPr lang="en-US" sz="41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TextBox 9">
            <a:extLst>
              <a:ext uri="{FF2B5EF4-FFF2-40B4-BE49-F238E27FC236}">
                <a16:creationId xmlns="" xmlns:a16="http://schemas.microsoft.com/office/drawing/2014/main" id="{FE083322-107F-4BFC-A9EC-2939F5CAA736}"/>
              </a:ext>
            </a:extLst>
          </p:cNvPr>
          <p:cNvSpPr txBox="1"/>
          <p:nvPr/>
        </p:nvSpPr>
        <p:spPr>
          <a:xfrm>
            <a:off x="457200" y="1600200"/>
            <a:ext cx="8001000" cy="2862322"/>
          </a:xfrm>
          <a:prstGeom prst="rect">
            <a:avLst/>
          </a:prstGeom>
          <a:noFill/>
        </p:spPr>
        <p:txBody>
          <a:bodyPr wrap="square">
            <a:spAutoFit/>
          </a:bodyPr>
          <a:lstStyle/>
          <a:p>
            <a:pPr marL="342900" indent="-342900" algn="just">
              <a:buFont typeface="Arial" panose="020B0604020202020204" pitchFamily="34" charset="0"/>
              <a:buChar char="•"/>
            </a:pPr>
            <a:r>
              <a:rPr lang="en-US" sz="2000" b="0" i="0" u="none" strike="noStrike" baseline="0" dirty="0">
                <a:latin typeface="+mj-lt"/>
              </a:rPr>
              <a:t>It became apparent in practice that analytical prioritization approaches such as the prioritization matrix according to </a:t>
            </a:r>
            <a:r>
              <a:rPr lang="en-US" sz="2000" b="0" i="0" u="none" strike="noStrike" baseline="0" dirty="0" err="1">
                <a:latin typeface="+mj-lt"/>
              </a:rPr>
              <a:t>Wiegers</a:t>
            </a:r>
            <a:r>
              <a:rPr lang="en-US" sz="2000" b="0" i="0" u="none" strike="noStrike" baseline="0" dirty="0">
                <a:latin typeface="+mj-lt"/>
              </a:rPr>
              <a:t> as sketched above demand considerably more time and effort than ad hoc approaches, so these ad hoc approaches are to be favored in many cases.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However, analytical approaches have the advantage that the degree of subjectivity in the prioritization results can be significantly reduced so that they lead to more objective and comprehensible results in complex and critical prioritization situations.</a:t>
            </a:r>
          </a:p>
        </p:txBody>
      </p:sp>
    </p:spTree>
    <p:extLst>
      <p:ext uri="{BB962C8B-B14F-4D97-AF65-F5344CB8AC3E}">
        <p14:creationId xmlns:p14="http://schemas.microsoft.com/office/powerpoint/2010/main" val="2576500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26</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Traceability of Requirements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TextBox 9">
            <a:extLst>
              <a:ext uri="{FF2B5EF4-FFF2-40B4-BE49-F238E27FC236}">
                <a16:creationId xmlns="" xmlns:a16="http://schemas.microsoft.com/office/drawing/2014/main" id="{FE083322-107F-4BFC-A9EC-2939F5CAA736}"/>
              </a:ext>
            </a:extLst>
          </p:cNvPr>
          <p:cNvSpPr txBox="1"/>
          <p:nvPr/>
        </p:nvSpPr>
        <p:spPr>
          <a:xfrm>
            <a:off x="457200" y="1600200"/>
            <a:ext cx="8001000" cy="2554545"/>
          </a:xfrm>
          <a:prstGeom prst="rect">
            <a:avLst/>
          </a:prstGeom>
          <a:noFill/>
        </p:spPr>
        <p:txBody>
          <a:bodyPr wrap="square">
            <a:spAutoFit/>
          </a:bodyPr>
          <a:lstStyle/>
          <a:p>
            <a:pPr algn="just"/>
            <a:r>
              <a:rPr lang="en-US" sz="2000" b="1" i="0" u="none" strike="noStrike" baseline="0" dirty="0">
                <a:solidFill>
                  <a:srgbClr val="FF0000"/>
                </a:solidFill>
                <a:latin typeface="+mj-lt"/>
              </a:rPr>
              <a:t>Advantages of Traceable Requirements :</a:t>
            </a:r>
            <a:endParaRPr lang="en-US" sz="2000" b="1" dirty="0">
              <a:solidFill>
                <a:srgbClr val="FF0000"/>
              </a:solidFill>
              <a:latin typeface="+mj-lt"/>
            </a:endParaRPr>
          </a:p>
          <a:p>
            <a:pPr marL="285750" indent="-285750" algn="just">
              <a:buFont typeface="Arial" panose="020B0604020202020204" pitchFamily="34" charset="0"/>
              <a:buChar char="•"/>
            </a:pPr>
            <a:r>
              <a:rPr lang="en-US" sz="2000" b="0" i="1" u="none" strike="noStrike" baseline="0" dirty="0">
                <a:latin typeface="+mj-lt"/>
              </a:rPr>
              <a:t>Verifiability</a:t>
            </a:r>
          </a:p>
          <a:p>
            <a:pPr marL="285750" indent="-285750" algn="just">
              <a:buFont typeface="Arial" panose="020B0604020202020204" pitchFamily="34" charset="0"/>
              <a:buChar char="•"/>
            </a:pPr>
            <a:r>
              <a:rPr lang="en-US" sz="2000" b="0" i="1" u="none" strike="noStrike" baseline="0" dirty="0">
                <a:latin typeface="+mj-lt"/>
              </a:rPr>
              <a:t>Identification of gold-plated solutions in the system</a:t>
            </a:r>
            <a:endParaRPr lang="en-US" sz="2000" i="1" dirty="0">
              <a:latin typeface="+mj-lt"/>
            </a:endParaRPr>
          </a:p>
          <a:p>
            <a:pPr marL="285750" indent="-285750" algn="just">
              <a:buFont typeface="Arial" panose="020B0604020202020204" pitchFamily="34" charset="0"/>
              <a:buChar char="•"/>
            </a:pPr>
            <a:r>
              <a:rPr lang="en-US" sz="2000" b="0" i="1" u="none" strike="noStrike" baseline="0" dirty="0">
                <a:latin typeface="+mj-lt"/>
              </a:rPr>
              <a:t>Identification of gold-plated solutions in the requirements</a:t>
            </a:r>
          </a:p>
          <a:p>
            <a:pPr marL="285750" indent="-285750" algn="just">
              <a:buFont typeface="Arial" panose="020B0604020202020204" pitchFamily="34" charset="0"/>
              <a:buChar char="•"/>
            </a:pPr>
            <a:r>
              <a:rPr lang="en-US" sz="2000" b="0" i="1" u="none" strike="noStrike" baseline="0" dirty="0">
                <a:latin typeface="+mj-lt"/>
              </a:rPr>
              <a:t>Impact analysis</a:t>
            </a:r>
            <a:endParaRPr lang="en-US" sz="2000" i="1" dirty="0">
              <a:latin typeface="+mj-lt"/>
            </a:endParaRPr>
          </a:p>
          <a:p>
            <a:pPr marL="285750" indent="-285750" algn="just">
              <a:buFont typeface="Arial" panose="020B0604020202020204" pitchFamily="34" charset="0"/>
              <a:buChar char="•"/>
            </a:pPr>
            <a:r>
              <a:rPr lang="en-US" sz="2000" b="0" i="1" u="none" strike="noStrike" baseline="0" dirty="0">
                <a:latin typeface="+mj-lt"/>
              </a:rPr>
              <a:t>Reuse</a:t>
            </a:r>
          </a:p>
          <a:p>
            <a:pPr marL="285750" indent="-285750" algn="just">
              <a:buFont typeface="Arial" panose="020B0604020202020204" pitchFamily="34" charset="0"/>
              <a:buChar char="•"/>
            </a:pPr>
            <a:r>
              <a:rPr lang="en-US" sz="2000" b="0" i="1" u="none" strike="noStrike" baseline="0" dirty="0">
                <a:latin typeface="+mj-lt"/>
              </a:rPr>
              <a:t>Accountability</a:t>
            </a:r>
          </a:p>
          <a:p>
            <a:pPr marL="285750" indent="-285750" algn="just">
              <a:buFont typeface="Arial" panose="020B0604020202020204" pitchFamily="34" charset="0"/>
              <a:buChar char="•"/>
            </a:pPr>
            <a:r>
              <a:rPr lang="en-US" sz="2000" b="0" i="1" u="none" strike="noStrike" baseline="0" dirty="0">
                <a:latin typeface="+mj-lt"/>
              </a:rPr>
              <a:t>Maintenance</a:t>
            </a:r>
          </a:p>
        </p:txBody>
      </p:sp>
    </p:spTree>
    <p:extLst>
      <p:ext uri="{BB962C8B-B14F-4D97-AF65-F5344CB8AC3E}">
        <p14:creationId xmlns:p14="http://schemas.microsoft.com/office/powerpoint/2010/main" val="444515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12571" y="1662760"/>
            <a:ext cx="7918856" cy="1477328"/>
          </a:xfrm>
        </p:spPr>
        <p:txBody>
          <a:bodyPr/>
          <a:lstStyle/>
          <a:p>
            <a:r>
              <a:rPr lang="en-US" i="1" dirty="0"/>
              <a:t>Verifiability: </a:t>
            </a:r>
            <a:r>
              <a:rPr lang="en-US" dirty="0"/>
              <a:t>Traceability of requirements allows verifying whether </a:t>
            </a:r>
            <a:r>
              <a:rPr lang="en-US" dirty="0" smtClean="0"/>
              <a:t>a requirement </a:t>
            </a:r>
            <a:r>
              <a:rPr lang="en-US" dirty="0"/>
              <a:t>has been implemented in the system, i.e., if the </a:t>
            </a:r>
            <a:r>
              <a:rPr lang="en-US" dirty="0" smtClean="0"/>
              <a:t>requirement has </a:t>
            </a:r>
            <a:r>
              <a:rPr lang="en-US" dirty="0"/>
              <a:t>been implemented through a system property</a:t>
            </a:r>
            <a:r>
              <a:rPr lang="en-US" dirty="0" smtClean="0"/>
              <a:t>.</a:t>
            </a:r>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t>27</a:t>
            </a:fld>
            <a:endParaRPr lang="en-US"/>
          </a:p>
        </p:txBody>
      </p:sp>
    </p:spTree>
    <p:extLst>
      <p:ext uri="{BB962C8B-B14F-4D97-AF65-F5344CB8AC3E}">
        <p14:creationId xmlns:p14="http://schemas.microsoft.com/office/powerpoint/2010/main" val="3546788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12571" y="1662760"/>
            <a:ext cx="7918856" cy="3693319"/>
          </a:xfrm>
        </p:spPr>
        <p:txBody>
          <a:bodyPr/>
          <a:lstStyle/>
          <a:p>
            <a:r>
              <a:rPr lang="en-US" i="1" dirty="0" smtClean="0"/>
              <a:t>Identification </a:t>
            </a:r>
            <a:r>
              <a:rPr lang="en-US" i="1" dirty="0"/>
              <a:t>of gold-plated solutions in the system: </a:t>
            </a:r>
            <a:r>
              <a:rPr lang="en-US" dirty="0"/>
              <a:t>Traceability </a:t>
            </a:r>
            <a:r>
              <a:rPr lang="en-US" dirty="0" smtClean="0"/>
              <a:t>of requirements </a:t>
            </a:r>
            <a:r>
              <a:rPr lang="en-US" dirty="0"/>
              <a:t>allows for the identification of so-called gold-plated </a:t>
            </a:r>
            <a:r>
              <a:rPr lang="en-US" dirty="0" smtClean="0"/>
              <a:t>solutions of </a:t>
            </a:r>
            <a:r>
              <a:rPr lang="en-US" dirty="0"/>
              <a:t>the developed system and thereby allows identifying </a:t>
            </a:r>
            <a:r>
              <a:rPr lang="en-US" dirty="0" smtClean="0"/>
              <a:t>unneeded properties</a:t>
            </a:r>
          </a:p>
          <a:p>
            <a:endParaRPr lang="en-US" dirty="0"/>
          </a:p>
          <a:p>
            <a:r>
              <a:rPr lang="en-US" dirty="0" smtClean="0"/>
              <a:t>. </a:t>
            </a:r>
            <a:r>
              <a:rPr lang="en-US" dirty="0"/>
              <a:t>In order to do that, for each system property (functional </a:t>
            </a:r>
            <a:r>
              <a:rPr lang="en-US" dirty="0" smtClean="0"/>
              <a:t>or </a:t>
            </a:r>
            <a:r>
              <a:rPr lang="en-US" dirty="0"/>
              <a:t>qualitative), a check is performed to determine whether it contributes</a:t>
            </a:r>
          </a:p>
          <a:p>
            <a:r>
              <a:rPr lang="en-US" dirty="0"/>
              <a:t>to the implementation of a requirement of the system</a:t>
            </a:r>
          </a:p>
          <a:p>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t>28</a:t>
            </a:fld>
            <a:endParaRPr lang="en-US"/>
          </a:p>
        </p:txBody>
      </p:sp>
    </p:spTree>
    <p:extLst>
      <p:ext uri="{BB962C8B-B14F-4D97-AF65-F5344CB8AC3E}">
        <p14:creationId xmlns:p14="http://schemas.microsoft.com/office/powerpoint/2010/main" val="3802612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12571" y="1662760"/>
            <a:ext cx="7918856" cy="2585323"/>
          </a:xfrm>
        </p:spPr>
        <p:txBody>
          <a:bodyPr/>
          <a:lstStyle/>
          <a:p>
            <a:r>
              <a:rPr lang="en-US" i="1" dirty="0"/>
              <a:t>Identification of gold-plated solutions in the requirements: </a:t>
            </a:r>
            <a:r>
              <a:rPr lang="en-US" dirty="0" smtClean="0"/>
              <a:t>Tracing requirements </a:t>
            </a:r>
            <a:r>
              <a:rPr lang="en-US" dirty="0"/>
              <a:t>back to their origin allows identifying requirements </a:t>
            </a:r>
            <a:r>
              <a:rPr lang="en-US" dirty="0" smtClean="0"/>
              <a:t>that do </a:t>
            </a:r>
            <a:r>
              <a:rPr lang="en-US" dirty="0"/>
              <a:t>not contribute to any system goal and are not associated with </a:t>
            </a:r>
            <a:r>
              <a:rPr lang="en-US" dirty="0" smtClean="0"/>
              <a:t>any source</a:t>
            </a:r>
          </a:p>
          <a:p>
            <a:endParaRPr lang="en-US" dirty="0" smtClean="0"/>
          </a:p>
          <a:p>
            <a:r>
              <a:rPr lang="en-US" dirty="0" smtClean="0"/>
              <a:t> </a:t>
            </a:r>
            <a:r>
              <a:rPr lang="en-US" dirty="0"/>
              <a:t>Usually, there is no reason for these requirements to exist </a:t>
            </a:r>
            <a:r>
              <a:rPr lang="en-US" dirty="0" smtClean="0"/>
              <a:t>and hence </a:t>
            </a:r>
            <a:r>
              <a:rPr lang="en-US" dirty="0"/>
              <a:t>these requirements do not have to be implemented.</a:t>
            </a:r>
          </a:p>
        </p:txBody>
      </p:sp>
      <p:sp>
        <p:nvSpPr>
          <p:cNvPr id="4" name="Slide Number Placeholder 3"/>
          <p:cNvSpPr>
            <a:spLocks noGrp="1"/>
          </p:cNvSpPr>
          <p:nvPr>
            <p:ph type="sldNum" sz="quarter" idx="7"/>
          </p:nvPr>
        </p:nvSpPr>
        <p:spPr/>
        <p:txBody>
          <a:bodyPr/>
          <a:lstStyle/>
          <a:p>
            <a:fld id="{B6F15528-21DE-4FAA-801E-634DDDAF4B2B}" type="slidenum">
              <a:rPr lang="en-US" smtClean="0"/>
              <a:t>29</a:t>
            </a:fld>
            <a:endParaRPr lang="en-US"/>
          </a:p>
        </p:txBody>
      </p:sp>
    </p:spTree>
    <p:extLst>
      <p:ext uri="{BB962C8B-B14F-4D97-AF65-F5344CB8AC3E}">
        <p14:creationId xmlns:p14="http://schemas.microsoft.com/office/powerpoint/2010/main" val="580116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ea typeface="Tahoma" panose="020B0604030504040204" pitchFamily="34" charset="0"/>
                <a:cs typeface="Times New Roman" panose="02020603050405020304" pitchFamily="18" charset="0"/>
              </a:rPr>
              <a:t>Assigning Attributes to Requirements</a:t>
            </a:r>
            <a:endParaRPr lang="en-US" sz="5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740575"/>
            <a:ext cx="8001000" cy="3785652"/>
          </a:xfrm>
          <a:prstGeom prst="rect">
            <a:avLst/>
          </a:prstGeom>
          <a:noFill/>
        </p:spPr>
        <p:txBody>
          <a:bodyPr wrap="square">
            <a:spAutoFit/>
          </a:bodyPr>
          <a:lstStyle/>
          <a:p>
            <a:pPr algn="just"/>
            <a:r>
              <a:rPr lang="en-US" sz="2000" b="1" i="0" u="none" strike="noStrike" baseline="0" dirty="0">
                <a:solidFill>
                  <a:srgbClr val="FF0000"/>
                </a:solidFill>
                <a:latin typeface="+mj-lt"/>
              </a:rPr>
              <a:t>Attributes for Natural Language Requirements and Models</a:t>
            </a:r>
          </a:p>
          <a:p>
            <a:pPr algn="just"/>
            <a:endParaRPr lang="en-US" sz="2000" b="1" dirty="0">
              <a:solidFill>
                <a:srgbClr val="FF0000"/>
              </a:solidFill>
              <a:latin typeface="+mj-lt"/>
            </a:endParaRPr>
          </a:p>
          <a:p>
            <a:pPr algn="just"/>
            <a:r>
              <a:rPr lang="en-US" sz="2000" b="0" i="1" u="none" strike="noStrike" baseline="0" dirty="0">
                <a:solidFill>
                  <a:srgbClr val="FF0000"/>
                </a:solidFill>
                <a:latin typeface="+mj-lt"/>
              </a:rPr>
              <a:t>Template-based assignment of attributes to requirements</a:t>
            </a:r>
            <a:endParaRPr lang="en-US" sz="2000" i="1" dirty="0">
              <a:solidFill>
                <a:srgbClr val="FF0000"/>
              </a:solidFill>
              <a:latin typeface="+mj-lt"/>
            </a:endParaRPr>
          </a:p>
          <a:p>
            <a:pPr marL="342900" indent="-342900" algn="just">
              <a:buFont typeface="Arial" panose="020B0604020202020204" pitchFamily="34" charset="0"/>
              <a:buChar char="•"/>
            </a:pPr>
            <a:r>
              <a:rPr lang="en-US" sz="2000" b="0" i="0" u="none" strike="noStrike" baseline="0" dirty="0">
                <a:latin typeface="+mj-lt"/>
              </a:rPr>
              <a:t>To document information about requirements, it has proven useful to delineate this information in a structured manner: as attributes. Attributes of a requirement are defined by a unique name, a short description of the contents, and the set of possible values that can be assigned to the attribute.</a:t>
            </a:r>
          </a:p>
          <a:p>
            <a:pPr marL="342900" indent="-342900" algn="just">
              <a:buFont typeface="Arial" panose="020B0604020202020204" pitchFamily="34" charset="0"/>
              <a:buChar char="•"/>
            </a:pPr>
            <a:endParaRPr lang="en-US" sz="2000" dirty="0">
              <a:solidFill>
                <a:srgbClr val="FF0000"/>
              </a:solidFill>
              <a:latin typeface="+mj-lt"/>
            </a:endParaRPr>
          </a:p>
          <a:p>
            <a:pPr marL="342900" indent="-342900" algn="just">
              <a:buFont typeface="Arial" panose="020B0604020202020204" pitchFamily="34" charset="0"/>
              <a:buChar char="•"/>
            </a:pPr>
            <a:r>
              <a:rPr lang="en-US" sz="2000" b="0" i="0" u="none" strike="noStrike" baseline="0" dirty="0">
                <a:latin typeface="+mj-lt"/>
              </a:rPr>
              <a:t>For example, the template for functional requirements can be different from the template for quality requirements with respect to the defined attribute types and/or the allowed attribute values.</a:t>
            </a:r>
            <a:endParaRPr lang="en-US" sz="2800" dirty="0">
              <a:solidFill>
                <a:srgbClr val="FF0000"/>
              </a:solidFill>
              <a:latin typeface="+mj-lt"/>
            </a:endParaRPr>
          </a:p>
        </p:txBody>
      </p:sp>
    </p:spTree>
    <p:extLst>
      <p:ext uri="{BB962C8B-B14F-4D97-AF65-F5344CB8AC3E}">
        <p14:creationId xmlns:p14="http://schemas.microsoft.com/office/powerpoint/2010/main" val="3537709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12571" y="1662760"/>
            <a:ext cx="7918856" cy="2954655"/>
          </a:xfrm>
        </p:spPr>
        <p:txBody>
          <a:bodyPr/>
          <a:lstStyle/>
          <a:p>
            <a:r>
              <a:rPr lang="en-US" i="1" dirty="0"/>
              <a:t>Impact analysis: </a:t>
            </a:r>
            <a:r>
              <a:rPr lang="en-US" dirty="0"/>
              <a:t>Traceability of requirements allows for the analysis </a:t>
            </a:r>
            <a:r>
              <a:rPr lang="en-US" dirty="0" smtClean="0"/>
              <a:t>of effects </a:t>
            </a:r>
            <a:r>
              <a:rPr lang="en-US" dirty="0"/>
              <a:t>during change management</a:t>
            </a:r>
            <a:r>
              <a:rPr lang="en-US" dirty="0" smtClean="0"/>
              <a:t>.</a:t>
            </a:r>
          </a:p>
          <a:p>
            <a:r>
              <a:rPr lang="en-US" dirty="0" smtClean="0"/>
              <a:t> </a:t>
            </a:r>
          </a:p>
          <a:p>
            <a:endParaRPr lang="en-US" dirty="0"/>
          </a:p>
          <a:p>
            <a:r>
              <a:rPr lang="en-US" dirty="0" smtClean="0"/>
              <a:t>For </a:t>
            </a:r>
            <a:r>
              <a:rPr lang="en-US" dirty="0"/>
              <a:t>example, traceability of</a:t>
            </a:r>
          </a:p>
          <a:p>
            <a:r>
              <a:rPr lang="en-US" dirty="0"/>
              <a:t>requirements allows identifying the requirements artifacts that must </a:t>
            </a:r>
            <a:r>
              <a:rPr lang="en-US" dirty="0" smtClean="0"/>
              <a:t>be changed </a:t>
            </a:r>
            <a:r>
              <a:rPr lang="en-US" dirty="0"/>
              <a:t>when their underlying requirements undergo a change.</a:t>
            </a:r>
          </a:p>
        </p:txBody>
      </p:sp>
      <p:sp>
        <p:nvSpPr>
          <p:cNvPr id="4" name="Slide Number Placeholder 3"/>
          <p:cNvSpPr>
            <a:spLocks noGrp="1"/>
          </p:cNvSpPr>
          <p:nvPr>
            <p:ph type="sldNum" sz="quarter" idx="7"/>
          </p:nvPr>
        </p:nvSpPr>
        <p:spPr/>
        <p:txBody>
          <a:bodyPr/>
          <a:lstStyle/>
          <a:p>
            <a:fld id="{B6F15528-21DE-4FAA-801E-634DDDAF4B2B}" type="slidenum">
              <a:rPr lang="en-US" smtClean="0"/>
              <a:t>30</a:t>
            </a:fld>
            <a:endParaRPr lang="en-US"/>
          </a:p>
        </p:txBody>
      </p:sp>
    </p:spTree>
    <p:extLst>
      <p:ext uri="{BB962C8B-B14F-4D97-AF65-F5344CB8AC3E}">
        <p14:creationId xmlns:p14="http://schemas.microsoft.com/office/powerpoint/2010/main" val="1608064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12571" y="1662760"/>
            <a:ext cx="7918856" cy="3323987"/>
          </a:xfrm>
        </p:spPr>
        <p:txBody>
          <a:bodyPr/>
          <a:lstStyle/>
          <a:p>
            <a:r>
              <a:rPr lang="en-US" dirty="0"/>
              <a:t>Reuse: Traceability of requirements allows for the reuse of </a:t>
            </a:r>
            <a:r>
              <a:rPr lang="en-US" dirty="0" smtClean="0"/>
              <a:t>requirements artifacts </a:t>
            </a:r>
            <a:r>
              <a:rPr lang="en-US" dirty="0"/>
              <a:t>in other projects. </a:t>
            </a:r>
            <a:endParaRPr lang="en-US" dirty="0" smtClean="0"/>
          </a:p>
          <a:p>
            <a:endParaRPr lang="en-US" dirty="0"/>
          </a:p>
          <a:p>
            <a:r>
              <a:rPr lang="en-US" dirty="0" smtClean="0"/>
              <a:t>By </a:t>
            </a:r>
            <a:r>
              <a:rPr lang="en-US" dirty="0"/>
              <a:t>comparing the requirements of </a:t>
            </a:r>
            <a:r>
              <a:rPr lang="en-US" dirty="0" smtClean="0"/>
              <a:t>a previous </a:t>
            </a:r>
            <a:r>
              <a:rPr lang="en-US" dirty="0"/>
              <a:t>project to the requirements of a new project by means of </a:t>
            </a:r>
            <a:r>
              <a:rPr lang="en-US" dirty="0" smtClean="0"/>
              <a:t>trace links</a:t>
            </a:r>
            <a:r>
              <a:rPr lang="en-US" dirty="0"/>
              <a:t>, development artifacts (e.g., components, test cases) can be identified</a:t>
            </a:r>
          </a:p>
          <a:p>
            <a:r>
              <a:rPr lang="en-US" dirty="0"/>
              <a:t>that may be adapted and/or reused in the new development</a:t>
            </a:r>
          </a:p>
          <a:p>
            <a:r>
              <a:rPr lang="en-US" dirty="0"/>
              <a:t>project.</a:t>
            </a:r>
          </a:p>
        </p:txBody>
      </p:sp>
      <p:sp>
        <p:nvSpPr>
          <p:cNvPr id="4" name="Slide Number Placeholder 3"/>
          <p:cNvSpPr>
            <a:spLocks noGrp="1"/>
          </p:cNvSpPr>
          <p:nvPr>
            <p:ph type="sldNum" sz="quarter" idx="7"/>
          </p:nvPr>
        </p:nvSpPr>
        <p:spPr/>
        <p:txBody>
          <a:bodyPr/>
          <a:lstStyle/>
          <a:p>
            <a:fld id="{B6F15528-21DE-4FAA-801E-634DDDAF4B2B}" type="slidenum">
              <a:rPr lang="en-US" smtClean="0"/>
              <a:t>31</a:t>
            </a:fld>
            <a:endParaRPr lang="en-US"/>
          </a:p>
        </p:txBody>
      </p:sp>
    </p:spTree>
    <p:extLst>
      <p:ext uri="{BB962C8B-B14F-4D97-AF65-F5344CB8AC3E}">
        <p14:creationId xmlns:p14="http://schemas.microsoft.com/office/powerpoint/2010/main" val="751803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12571" y="1662760"/>
            <a:ext cx="7918856" cy="2585323"/>
          </a:xfrm>
        </p:spPr>
        <p:txBody>
          <a:bodyPr/>
          <a:lstStyle/>
          <a:p>
            <a:r>
              <a:rPr lang="en-US" i="1" dirty="0"/>
              <a:t>Accountability: </a:t>
            </a:r>
            <a:r>
              <a:rPr lang="en-US" dirty="0"/>
              <a:t>Traceability of requirements allows for retroactive</a:t>
            </a:r>
          </a:p>
          <a:p>
            <a:r>
              <a:rPr lang="en-US" dirty="0"/>
              <a:t>assignment of development efforts to a requirement. After the requirement</a:t>
            </a:r>
          </a:p>
          <a:p>
            <a:r>
              <a:rPr lang="en-US" dirty="0"/>
              <a:t>is implemented, for example, all partial efforts for the associated</a:t>
            </a:r>
          </a:p>
          <a:p>
            <a:r>
              <a:rPr lang="en-US" dirty="0"/>
              <a:t>development artifact can be summed up and associated with the</a:t>
            </a:r>
          </a:p>
          <a:p>
            <a:r>
              <a:rPr lang="en-US" dirty="0"/>
              <a:t>requirement.</a:t>
            </a:r>
          </a:p>
        </p:txBody>
      </p:sp>
      <p:sp>
        <p:nvSpPr>
          <p:cNvPr id="4" name="Slide Number Placeholder 3"/>
          <p:cNvSpPr>
            <a:spLocks noGrp="1"/>
          </p:cNvSpPr>
          <p:nvPr>
            <p:ph type="sldNum" sz="quarter" idx="7"/>
          </p:nvPr>
        </p:nvSpPr>
        <p:spPr/>
        <p:txBody>
          <a:bodyPr/>
          <a:lstStyle/>
          <a:p>
            <a:fld id="{B6F15528-21DE-4FAA-801E-634DDDAF4B2B}" type="slidenum">
              <a:rPr lang="en-US" smtClean="0"/>
              <a:t>32</a:t>
            </a:fld>
            <a:endParaRPr lang="en-US"/>
          </a:p>
        </p:txBody>
      </p:sp>
    </p:spTree>
    <p:extLst>
      <p:ext uri="{BB962C8B-B14F-4D97-AF65-F5344CB8AC3E}">
        <p14:creationId xmlns:p14="http://schemas.microsoft.com/office/powerpoint/2010/main" val="1269980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12571" y="1662760"/>
            <a:ext cx="7918856" cy="2215991"/>
          </a:xfrm>
        </p:spPr>
        <p:txBody>
          <a:bodyPr/>
          <a:lstStyle/>
          <a:p>
            <a:r>
              <a:rPr lang="en-US" i="1" dirty="0"/>
              <a:t>Maintenance: </a:t>
            </a:r>
            <a:r>
              <a:rPr lang="en-US" dirty="0"/>
              <a:t>Traceability of requirements allows for simplified </a:t>
            </a:r>
            <a:r>
              <a:rPr lang="en-US" dirty="0" smtClean="0"/>
              <a:t>system maintenance.</a:t>
            </a:r>
          </a:p>
          <a:p>
            <a:r>
              <a:rPr lang="en-US" dirty="0" smtClean="0"/>
              <a:t> </a:t>
            </a:r>
            <a:r>
              <a:rPr lang="en-US" dirty="0"/>
              <a:t>For example, the cause and effect of failures can be identified,</a:t>
            </a:r>
          </a:p>
          <a:p>
            <a:r>
              <a:rPr lang="en-US" dirty="0"/>
              <a:t>the system components that are affected by the failure can be</a:t>
            </a:r>
          </a:p>
          <a:p>
            <a:r>
              <a:rPr lang="en-US" dirty="0"/>
              <a:t>determined, and the effort for removing the underlying error can </a:t>
            </a:r>
            <a:r>
              <a:rPr lang="en-US" dirty="0" smtClean="0"/>
              <a:t>be estimated</a:t>
            </a:r>
            <a:r>
              <a:rPr lang="en-US" dirty="0"/>
              <a:t>.</a:t>
            </a:r>
          </a:p>
        </p:txBody>
      </p:sp>
      <p:sp>
        <p:nvSpPr>
          <p:cNvPr id="4" name="Slide Number Placeholder 3"/>
          <p:cNvSpPr>
            <a:spLocks noGrp="1"/>
          </p:cNvSpPr>
          <p:nvPr>
            <p:ph type="sldNum" sz="quarter" idx="7"/>
          </p:nvPr>
        </p:nvSpPr>
        <p:spPr/>
        <p:txBody>
          <a:bodyPr/>
          <a:lstStyle/>
          <a:p>
            <a:fld id="{B6F15528-21DE-4FAA-801E-634DDDAF4B2B}" type="slidenum">
              <a:rPr lang="en-US" smtClean="0"/>
              <a:t>33</a:t>
            </a:fld>
            <a:endParaRPr lang="en-US"/>
          </a:p>
        </p:txBody>
      </p:sp>
    </p:spTree>
    <p:extLst>
      <p:ext uri="{BB962C8B-B14F-4D97-AF65-F5344CB8AC3E}">
        <p14:creationId xmlns:p14="http://schemas.microsoft.com/office/powerpoint/2010/main" val="2939694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34</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Traceability of Requirements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TextBox 9">
            <a:extLst>
              <a:ext uri="{FF2B5EF4-FFF2-40B4-BE49-F238E27FC236}">
                <a16:creationId xmlns="" xmlns:a16="http://schemas.microsoft.com/office/drawing/2014/main" id="{FE083322-107F-4BFC-A9EC-2939F5CAA736}"/>
              </a:ext>
            </a:extLst>
          </p:cNvPr>
          <p:cNvSpPr txBox="1"/>
          <p:nvPr/>
        </p:nvSpPr>
        <p:spPr>
          <a:xfrm>
            <a:off x="457200" y="1600200"/>
            <a:ext cx="8001000" cy="3477875"/>
          </a:xfrm>
          <a:prstGeom prst="rect">
            <a:avLst/>
          </a:prstGeom>
          <a:noFill/>
        </p:spPr>
        <p:txBody>
          <a:bodyPr wrap="square">
            <a:spAutoFit/>
          </a:bodyPr>
          <a:lstStyle/>
          <a:p>
            <a:pPr algn="just"/>
            <a:r>
              <a:rPr lang="en-US" sz="2000" b="1" i="0" u="none" strike="noStrike" baseline="0" dirty="0">
                <a:solidFill>
                  <a:srgbClr val="FF0000"/>
                </a:solidFill>
                <a:latin typeface="+mj-lt"/>
              </a:rPr>
              <a:t>Purpose-Driven Definition of Traceability</a:t>
            </a:r>
          </a:p>
          <a:p>
            <a:pPr algn="just"/>
            <a:endParaRPr lang="en-US" sz="2000" b="1" dirty="0">
              <a:solidFill>
                <a:srgbClr val="FF0000"/>
              </a:solidFill>
              <a:latin typeface="+mj-lt"/>
            </a:endParaRPr>
          </a:p>
          <a:p>
            <a:pPr marL="342900" indent="-342900" algn="just">
              <a:buFont typeface="Arial" panose="020B0604020202020204" pitchFamily="34" charset="0"/>
              <a:buChar char="•"/>
            </a:pPr>
            <a:r>
              <a:rPr lang="en-US" sz="2000" b="0" i="1" u="none" strike="noStrike" baseline="0" dirty="0">
                <a:latin typeface="+mj-lt"/>
              </a:rPr>
              <a:t>Purpose of traceability information is </a:t>
            </a:r>
            <a:r>
              <a:rPr lang="en-US" sz="2000" b="0" i="0" u="none" strike="noStrike" baseline="0" dirty="0">
                <a:solidFill>
                  <a:srgbClr val="000000"/>
                </a:solidFill>
                <a:latin typeface="+mj-lt"/>
              </a:rPr>
              <a:t>In order to establish requirements traceability effectively and efficiently, the information to be recorded should be chosen with respect to the purpose that it will serve. In other words, only the information which has a clear purpose for system development or system evolution ought to be recorded.</a:t>
            </a:r>
          </a:p>
          <a:p>
            <a:pPr marL="342900" indent="-342900" algn="just">
              <a:buFont typeface="Arial" panose="020B0604020202020204" pitchFamily="34" charset="0"/>
              <a:buChar char="•"/>
            </a:pPr>
            <a:endParaRPr lang="en-US" sz="2000" dirty="0">
              <a:solidFill>
                <a:srgbClr val="000000"/>
              </a:solidFill>
              <a:latin typeface="+mj-lt"/>
            </a:endParaRPr>
          </a:p>
          <a:p>
            <a:pPr marL="342900" indent="-342900" algn="just">
              <a:buFont typeface="Arial" panose="020B0604020202020204" pitchFamily="34" charset="0"/>
              <a:buChar char="•"/>
            </a:pPr>
            <a:r>
              <a:rPr lang="en-US" sz="2000" b="0" i="0" u="none" strike="noStrike" baseline="0" dirty="0">
                <a:latin typeface="+mj-lt"/>
              </a:rPr>
              <a:t>Traceability information that is recorded in this fashion is often sketchy and incomplete, unstructured, and erroneous with regard to</a:t>
            </a:r>
            <a:r>
              <a:rPr lang="en-US" sz="2000" dirty="0">
                <a:latin typeface="+mj-lt"/>
              </a:rPr>
              <a:t> </a:t>
            </a:r>
            <a:r>
              <a:rPr lang="en-US" sz="2000" b="0" i="0" u="none" strike="noStrike" baseline="0" dirty="0">
                <a:latin typeface="+mj-lt"/>
              </a:rPr>
              <a:t>its further use.</a:t>
            </a:r>
            <a:endParaRPr lang="en-US" sz="2000" b="0" i="1" u="none" strike="noStrike" baseline="0" dirty="0">
              <a:solidFill>
                <a:srgbClr val="FF0000"/>
              </a:solidFill>
              <a:latin typeface="+mj-lt"/>
            </a:endParaRPr>
          </a:p>
        </p:txBody>
      </p:sp>
    </p:spTree>
    <p:extLst>
      <p:ext uri="{BB962C8B-B14F-4D97-AF65-F5344CB8AC3E}">
        <p14:creationId xmlns:p14="http://schemas.microsoft.com/office/powerpoint/2010/main" val="2125848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35</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Traceability of Requirements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TextBox 9">
            <a:extLst>
              <a:ext uri="{FF2B5EF4-FFF2-40B4-BE49-F238E27FC236}">
                <a16:creationId xmlns="" xmlns:a16="http://schemas.microsoft.com/office/drawing/2014/main" id="{FE083322-107F-4BFC-A9EC-2939F5CAA736}"/>
              </a:ext>
            </a:extLst>
          </p:cNvPr>
          <p:cNvSpPr txBox="1"/>
          <p:nvPr/>
        </p:nvSpPr>
        <p:spPr>
          <a:xfrm>
            <a:off x="457200" y="1600200"/>
            <a:ext cx="8001000" cy="4478149"/>
          </a:xfrm>
          <a:prstGeom prst="rect">
            <a:avLst/>
          </a:prstGeom>
          <a:noFill/>
        </p:spPr>
        <p:txBody>
          <a:bodyPr wrap="square">
            <a:spAutoFit/>
          </a:bodyPr>
          <a:lstStyle/>
          <a:p>
            <a:pPr algn="just"/>
            <a:r>
              <a:rPr lang="en-US" sz="1900" b="1" i="0" u="none" strike="noStrike" baseline="0" dirty="0">
                <a:solidFill>
                  <a:srgbClr val="FF0000"/>
                </a:solidFill>
                <a:latin typeface="+mj-lt"/>
              </a:rPr>
              <a:t>Classification of Traceability Relations</a:t>
            </a:r>
            <a:endParaRPr lang="en-US" sz="1900" b="1" dirty="0">
              <a:solidFill>
                <a:srgbClr val="FF0000"/>
              </a:solidFill>
              <a:latin typeface="+mj-lt"/>
            </a:endParaRPr>
          </a:p>
          <a:p>
            <a:pPr algn="just"/>
            <a:r>
              <a:rPr lang="en-US" sz="1900" b="0" i="1" u="none" strike="noStrike" baseline="0" dirty="0">
                <a:solidFill>
                  <a:srgbClr val="FF0000"/>
                </a:solidFill>
                <a:latin typeface="+mj-lt"/>
              </a:rPr>
              <a:t>Pre-RS traceability and post-RS traceability</a:t>
            </a:r>
            <a:endParaRPr lang="en-US" sz="1900" i="1" dirty="0">
              <a:solidFill>
                <a:srgbClr val="FF0000"/>
              </a:solidFill>
              <a:latin typeface="+mj-lt"/>
            </a:endParaRPr>
          </a:p>
          <a:p>
            <a:pPr marL="342900" indent="-342900" algn="just">
              <a:buFont typeface="Arial" panose="020B0604020202020204" pitchFamily="34" charset="0"/>
              <a:buChar char="•"/>
            </a:pPr>
            <a:r>
              <a:rPr lang="en-US" sz="1900" b="0" i="1" u="none" strike="noStrike" baseline="0" dirty="0">
                <a:solidFill>
                  <a:srgbClr val="000000"/>
                </a:solidFill>
                <a:latin typeface="+mj-lt"/>
              </a:rPr>
              <a:t>Pre-RS traceability: </a:t>
            </a:r>
            <a:r>
              <a:rPr lang="en-US" sz="1900" b="0" i="0" u="none" strike="noStrike" baseline="0" dirty="0">
                <a:solidFill>
                  <a:srgbClr val="000000"/>
                </a:solidFill>
                <a:latin typeface="+mj-lt"/>
              </a:rPr>
              <a:t>Pre-RS traceability are traceability links between requirements and those artifacts that are the basis for the requirements, e.g., artifacts like the source or origin of a requirement (previous artifacts).</a:t>
            </a:r>
          </a:p>
          <a:p>
            <a:pPr marL="342900" indent="-342900" algn="just">
              <a:buFont typeface="Arial" panose="020B0604020202020204" pitchFamily="34" charset="0"/>
              <a:buChar char="•"/>
            </a:pPr>
            <a:endParaRPr lang="en-US" sz="1900" b="0" i="1" u="none" strike="noStrike" baseline="0" dirty="0">
              <a:solidFill>
                <a:srgbClr val="000000"/>
              </a:solidFill>
              <a:latin typeface="+mj-lt"/>
            </a:endParaRPr>
          </a:p>
          <a:p>
            <a:pPr marL="342900" indent="-342900" algn="just">
              <a:buFont typeface="Arial" panose="020B0604020202020204" pitchFamily="34" charset="0"/>
              <a:buChar char="•"/>
            </a:pPr>
            <a:r>
              <a:rPr lang="en-US" sz="1900" b="0" i="1" u="none" strike="noStrike" baseline="0" dirty="0">
                <a:solidFill>
                  <a:srgbClr val="000000"/>
                </a:solidFill>
                <a:latin typeface="+mj-lt"/>
              </a:rPr>
              <a:t>Post-RS traceability: </a:t>
            </a:r>
            <a:r>
              <a:rPr lang="en-US" sz="1900" b="0" i="0" u="none" strike="noStrike" baseline="0" dirty="0">
                <a:solidFill>
                  <a:srgbClr val="000000"/>
                </a:solidFill>
                <a:latin typeface="+mj-lt"/>
              </a:rPr>
              <a:t>Post-RS traceability comprises traceability information between requirements and artifacts of subsequent development activities. For example, such artifacts could be components, implementation, or test cases that belong to a requirement (posterior artifacts).</a:t>
            </a:r>
          </a:p>
          <a:p>
            <a:pPr marL="342900" indent="-342900" algn="just">
              <a:buFont typeface="Arial" panose="020B0604020202020204" pitchFamily="34" charset="0"/>
              <a:buChar char="•"/>
            </a:pPr>
            <a:endParaRPr lang="en-US" sz="1900" b="0" i="1" u="none" strike="noStrike" baseline="0" dirty="0">
              <a:solidFill>
                <a:srgbClr val="000000"/>
              </a:solidFill>
              <a:latin typeface="+mj-lt"/>
            </a:endParaRPr>
          </a:p>
          <a:p>
            <a:pPr marL="342900" indent="-342900" algn="just">
              <a:buFont typeface="Arial" panose="020B0604020202020204" pitchFamily="34" charset="0"/>
              <a:buChar char="•"/>
            </a:pPr>
            <a:r>
              <a:rPr lang="en-US" sz="1900" b="0" i="1" u="none" strike="noStrike" baseline="0" dirty="0">
                <a:solidFill>
                  <a:srgbClr val="000000"/>
                </a:solidFill>
                <a:latin typeface="+mj-lt"/>
              </a:rPr>
              <a:t>Traceability between requirements: </a:t>
            </a:r>
            <a:r>
              <a:rPr lang="en-US" sz="1900" b="0" i="0" u="none" strike="noStrike" baseline="0" dirty="0">
                <a:solidFill>
                  <a:srgbClr val="000000"/>
                </a:solidFill>
                <a:latin typeface="+mj-lt"/>
              </a:rPr>
              <a:t>The traceability between requirements is about mapping dependencies between requirements. An example of this kind of traceability is the information that a requirement refines another requirement, generalizes it, or replaces it.</a:t>
            </a:r>
            <a:endParaRPr lang="en-US" sz="1900" b="0" i="1" u="none" strike="noStrike" baseline="0" dirty="0">
              <a:solidFill>
                <a:srgbClr val="FF0000"/>
              </a:solidFill>
              <a:latin typeface="+mj-lt"/>
            </a:endParaRPr>
          </a:p>
        </p:txBody>
      </p:sp>
    </p:spTree>
    <p:extLst>
      <p:ext uri="{BB962C8B-B14F-4D97-AF65-F5344CB8AC3E}">
        <p14:creationId xmlns:p14="http://schemas.microsoft.com/office/powerpoint/2010/main" val="1234909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36</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Traceability of Requirements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6" name="Picture 5" descr="Diagram&#10;&#10;Description automatically generated">
            <a:extLst>
              <a:ext uri="{FF2B5EF4-FFF2-40B4-BE49-F238E27FC236}">
                <a16:creationId xmlns="" xmlns:a16="http://schemas.microsoft.com/office/drawing/2014/main" id="{BA2BD921-12F6-4D76-B52F-7F214A77D9A0}"/>
              </a:ext>
            </a:extLst>
          </p:cNvPr>
          <p:cNvPicPr>
            <a:picLocks noChangeAspect="1"/>
          </p:cNvPicPr>
          <p:nvPr/>
        </p:nvPicPr>
        <p:blipFill>
          <a:blip r:embed="rId2"/>
          <a:stretch>
            <a:fillRect/>
          </a:stretch>
        </p:blipFill>
        <p:spPr>
          <a:xfrm>
            <a:off x="119265" y="2416254"/>
            <a:ext cx="8905469" cy="2025492"/>
          </a:xfrm>
          <a:prstGeom prst="rect">
            <a:avLst/>
          </a:prstGeom>
        </p:spPr>
      </p:pic>
      <p:sp>
        <p:nvSpPr>
          <p:cNvPr id="12" name="TextBox 11">
            <a:extLst>
              <a:ext uri="{FF2B5EF4-FFF2-40B4-BE49-F238E27FC236}">
                <a16:creationId xmlns="" xmlns:a16="http://schemas.microsoft.com/office/drawing/2014/main" id="{31B81C18-BA25-4587-9C95-9486A45C4B86}"/>
              </a:ext>
            </a:extLst>
          </p:cNvPr>
          <p:cNvSpPr txBox="1"/>
          <p:nvPr/>
        </p:nvSpPr>
        <p:spPr>
          <a:xfrm>
            <a:off x="2819400" y="4441746"/>
            <a:ext cx="4572000" cy="369332"/>
          </a:xfrm>
          <a:prstGeom prst="rect">
            <a:avLst/>
          </a:prstGeom>
          <a:noFill/>
        </p:spPr>
        <p:txBody>
          <a:bodyPr wrap="square">
            <a:spAutoFit/>
          </a:bodyPr>
          <a:lstStyle/>
          <a:p>
            <a:r>
              <a:rPr lang="en-US" sz="1800" b="0" i="1" u="none" strike="noStrike" baseline="0" dirty="0">
                <a:latin typeface="Myriad-Italic"/>
              </a:rPr>
              <a:t>Types of requirements traceability</a:t>
            </a:r>
            <a:endParaRPr lang="en-US" dirty="0"/>
          </a:p>
        </p:txBody>
      </p:sp>
    </p:spTree>
    <p:extLst>
      <p:ext uri="{BB962C8B-B14F-4D97-AF65-F5344CB8AC3E}">
        <p14:creationId xmlns:p14="http://schemas.microsoft.com/office/powerpoint/2010/main" val="3186523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37</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Traceability of Requirements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descr="Diagram&#10;&#10;Description automatically generated">
            <a:extLst>
              <a:ext uri="{FF2B5EF4-FFF2-40B4-BE49-F238E27FC236}">
                <a16:creationId xmlns="" xmlns:a16="http://schemas.microsoft.com/office/drawing/2014/main" id="{69671A14-E3BC-4DE2-9B8D-D8C6AA8B5174}"/>
              </a:ext>
            </a:extLst>
          </p:cNvPr>
          <p:cNvPicPr>
            <a:picLocks noChangeAspect="1"/>
          </p:cNvPicPr>
          <p:nvPr/>
        </p:nvPicPr>
        <p:blipFill>
          <a:blip r:embed="rId2"/>
          <a:stretch>
            <a:fillRect/>
          </a:stretch>
        </p:blipFill>
        <p:spPr>
          <a:xfrm>
            <a:off x="1224379" y="1664498"/>
            <a:ext cx="6695242" cy="4318635"/>
          </a:xfrm>
          <a:prstGeom prst="rect">
            <a:avLst/>
          </a:prstGeom>
        </p:spPr>
      </p:pic>
      <p:sp>
        <p:nvSpPr>
          <p:cNvPr id="9" name="TextBox 8">
            <a:extLst>
              <a:ext uri="{FF2B5EF4-FFF2-40B4-BE49-F238E27FC236}">
                <a16:creationId xmlns="" xmlns:a16="http://schemas.microsoft.com/office/drawing/2014/main" id="{E354CB7B-CA9A-4E83-92FA-563D795BCD53}"/>
              </a:ext>
            </a:extLst>
          </p:cNvPr>
          <p:cNvSpPr txBox="1"/>
          <p:nvPr/>
        </p:nvSpPr>
        <p:spPr>
          <a:xfrm>
            <a:off x="1905000" y="5952653"/>
            <a:ext cx="5562600" cy="369332"/>
          </a:xfrm>
          <a:prstGeom prst="rect">
            <a:avLst/>
          </a:prstGeom>
          <a:noFill/>
        </p:spPr>
        <p:txBody>
          <a:bodyPr wrap="square">
            <a:spAutoFit/>
          </a:bodyPr>
          <a:lstStyle/>
          <a:p>
            <a:r>
              <a:rPr lang="en-US" sz="1800" b="0" i="1" u="none" strike="noStrike" baseline="0" dirty="0">
                <a:latin typeface="Myriad-Italic"/>
              </a:rPr>
              <a:t>Example of the three types of requirements traceability</a:t>
            </a:r>
            <a:endParaRPr lang="en-US" dirty="0"/>
          </a:p>
        </p:txBody>
      </p:sp>
    </p:spTree>
    <p:extLst>
      <p:ext uri="{BB962C8B-B14F-4D97-AF65-F5344CB8AC3E}">
        <p14:creationId xmlns:p14="http://schemas.microsoft.com/office/powerpoint/2010/main" val="493514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38</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Traceability of Requirements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E354CB7B-CA9A-4E83-92FA-563D795BCD53}"/>
              </a:ext>
            </a:extLst>
          </p:cNvPr>
          <p:cNvSpPr txBox="1"/>
          <p:nvPr/>
        </p:nvSpPr>
        <p:spPr>
          <a:xfrm>
            <a:off x="500458" y="1676400"/>
            <a:ext cx="8033941" cy="3477875"/>
          </a:xfrm>
          <a:prstGeom prst="rect">
            <a:avLst/>
          </a:prstGeom>
          <a:noFill/>
        </p:spPr>
        <p:txBody>
          <a:bodyPr wrap="square">
            <a:spAutoFit/>
          </a:bodyPr>
          <a:lstStyle/>
          <a:p>
            <a:pPr algn="just"/>
            <a:r>
              <a:rPr lang="en-US" sz="2000" b="1" i="0" u="none" strike="noStrike" baseline="0" dirty="0">
                <a:solidFill>
                  <a:srgbClr val="FF0000"/>
                </a:solidFill>
                <a:latin typeface="+mj-lt"/>
              </a:rPr>
              <a:t>Representation of Requirements Traceability</a:t>
            </a:r>
          </a:p>
          <a:p>
            <a:pPr algn="just"/>
            <a:endParaRPr lang="en-US" sz="2000" b="1" dirty="0">
              <a:solidFill>
                <a:srgbClr val="FF0000"/>
              </a:solidFill>
              <a:latin typeface="+mj-lt"/>
            </a:endParaRPr>
          </a:p>
          <a:p>
            <a:pPr marL="285750" indent="-285750" algn="just">
              <a:buFont typeface="Arial" panose="020B0604020202020204" pitchFamily="34" charset="0"/>
              <a:buChar char="•"/>
            </a:pPr>
            <a:r>
              <a:rPr lang="en-US" sz="2000" b="0" i="0" u="none" strike="noStrike" baseline="0" dirty="0">
                <a:latin typeface="+mj-lt"/>
              </a:rPr>
              <a:t>The most common approaches to representing traceability are simple textual references, hyperlinks, and trace matrices and trace graphs.</a:t>
            </a:r>
          </a:p>
          <a:p>
            <a:pPr marL="285750" indent="-285750" algn="just">
              <a:buFont typeface="Arial" panose="020B0604020202020204" pitchFamily="34" charset="0"/>
              <a:buChar char="•"/>
            </a:pPr>
            <a:endParaRPr lang="en-US" sz="2000" dirty="0">
              <a:solidFill>
                <a:srgbClr val="FF0000"/>
              </a:solidFill>
              <a:latin typeface="+mj-lt"/>
            </a:endParaRPr>
          </a:p>
          <a:p>
            <a:pPr marL="285750" indent="-285750" algn="just">
              <a:buFont typeface="Arial" panose="020B0604020202020204" pitchFamily="34" charset="0"/>
              <a:buChar char="•"/>
            </a:pPr>
            <a:r>
              <a:rPr lang="en-US" sz="2000" b="1" i="0" u="none" strike="noStrike" baseline="0" dirty="0">
                <a:solidFill>
                  <a:srgbClr val="FF0000"/>
                </a:solidFill>
                <a:latin typeface="+mj-lt"/>
              </a:rPr>
              <a:t>Text-Based References and Hyperlinks</a:t>
            </a:r>
            <a:endParaRPr lang="en-US" sz="2000" b="1" dirty="0">
              <a:solidFill>
                <a:srgbClr val="FF0000"/>
              </a:solidFill>
              <a:latin typeface="+mj-lt"/>
            </a:endParaRPr>
          </a:p>
          <a:p>
            <a:pPr algn="just"/>
            <a:r>
              <a:rPr lang="en-US" sz="2000" b="0" i="0" u="none" strike="noStrike" baseline="0" dirty="0">
                <a:latin typeface="+mj-lt"/>
              </a:rPr>
              <a:t>This simple way to represent traceability information of a requirement consists of annotating the target artifact as a textual reference in the requirement (initial artifact) or to establish a hyperlink between the initial artifact and the target artifact. When linking artifacts, different types of hyperlinks with specific link semantics can be used.</a:t>
            </a:r>
            <a:endParaRPr lang="en-US" sz="2000" dirty="0">
              <a:solidFill>
                <a:srgbClr val="FF0000"/>
              </a:solidFill>
              <a:latin typeface="+mj-lt"/>
            </a:endParaRPr>
          </a:p>
        </p:txBody>
      </p:sp>
    </p:spTree>
    <p:extLst>
      <p:ext uri="{BB962C8B-B14F-4D97-AF65-F5344CB8AC3E}">
        <p14:creationId xmlns:p14="http://schemas.microsoft.com/office/powerpoint/2010/main" val="991656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39</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Traceability of Requirements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E354CB7B-CA9A-4E83-92FA-563D795BCD53}"/>
              </a:ext>
            </a:extLst>
          </p:cNvPr>
          <p:cNvSpPr txBox="1"/>
          <p:nvPr/>
        </p:nvSpPr>
        <p:spPr>
          <a:xfrm>
            <a:off x="500458" y="1676400"/>
            <a:ext cx="8033941" cy="3785652"/>
          </a:xfrm>
          <a:prstGeom prst="rect">
            <a:avLst/>
          </a:prstGeom>
          <a:noFill/>
        </p:spPr>
        <p:txBody>
          <a:bodyPr wrap="square">
            <a:spAutoFit/>
          </a:bodyPr>
          <a:lstStyle/>
          <a:p>
            <a:pPr algn="just"/>
            <a:r>
              <a:rPr lang="en-US" sz="2000" b="1" i="0" u="none" strike="noStrike" baseline="0" dirty="0">
                <a:solidFill>
                  <a:srgbClr val="FF0000"/>
                </a:solidFill>
                <a:latin typeface="+mj-lt"/>
              </a:rPr>
              <a:t>Trace Matrices</a:t>
            </a:r>
          </a:p>
          <a:p>
            <a:pPr algn="just"/>
            <a:endParaRPr lang="en-US" sz="2000" b="1" dirty="0">
              <a:solidFill>
                <a:srgbClr val="FF0000"/>
              </a:solidFill>
              <a:latin typeface="+mj-lt"/>
            </a:endParaRPr>
          </a:p>
          <a:p>
            <a:pPr marL="342900" indent="-342900" algn="just">
              <a:buFont typeface="Arial" panose="020B0604020202020204" pitchFamily="34" charset="0"/>
              <a:buChar char="•"/>
            </a:pPr>
            <a:r>
              <a:rPr lang="en-US" sz="2000" b="0" i="0" u="none" strike="noStrike" baseline="0" dirty="0">
                <a:latin typeface="+mj-lt"/>
              </a:rPr>
              <a:t>Another common technique for representing and documenting traceability information between requirements as well as between requirements and previous and posterior artifacts in the development process are trace matrices. The rows in a trace matrix contain the initial artifacts (requirements).</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In the columns, the target artifacts (e.g., sources of requirements, development artifacts, requirements) are represented. If a trace link exists between an initial artifact in row </a:t>
            </a:r>
            <a:r>
              <a:rPr lang="en-US" sz="2000" b="0" i="1" u="none" strike="noStrike" baseline="0" dirty="0">
                <a:latin typeface="+mj-lt"/>
              </a:rPr>
              <a:t>n </a:t>
            </a:r>
            <a:r>
              <a:rPr lang="en-US" sz="2000" b="0" i="0" u="none" strike="noStrike" baseline="0" dirty="0">
                <a:latin typeface="+mj-lt"/>
              </a:rPr>
              <a:t>and a target artifact in column </a:t>
            </a:r>
            <a:r>
              <a:rPr lang="en-US" sz="2000" b="0" i="1" u="none" strike="noStrike" baseline="0" dirty="0">
                <a:latin typeface="+mj-lt"/>
              </a:rPr>
              <a:t>m</a:t>
            </a:r>
            <a:r>
              <a:rPr lang="en-US" sz="2000" b="0" i="0" u="none" strike="noStrike" baseline="0" dirty="0">
                <a:latin typeface="+mj-lt"/>
              </a:rPr>
              <a:t>, cell </a:t>
            </a:r>
            <a:r>
              <a:rPr lang="en-US" sz="2000" b="0" i="1" u="none" strike="noStrike" baseline="0" dirty="0">
                <a:latin typeface="+mj-lt"/>
              </a:rPr>
              <a:t>(n, m) </a:t>
            </a:r>
            <a:r>
              <a:rPr lang="en-US" sz="2000" b="0" i="0" u="none" strike="noStrike" baseline="0" dirty="0">
                <a:latin typeface="+mj-lt"/>
              </a:rPr>
              <a:t>is marked in the trace matrix.</a:t>
            </a:r>
            <a:endParaRPr lang="en-US" sz="2000" dirty="0">
              <a:solidFill>
                <a:srgbClr val="FF0000"/>
              </a:solidFill>
              <a:latin typeface="+mj-lt"/>
            </a:endParaRPr>
          </a:p>
        </p:txBody>
      </p:sp>
    </p:spTree>
    <p:extLst>
      <p:ext uri="{BB962C8B-B14F-4D97-AF65-F5344CB8AC3E}">
        <p14:creationId xmlns:p14="http://schemas.microsoft.com/office/powerpoint/2010/main" val="346535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ea typeface="Tahoma" panose="020B0604030504040204" pitchFamily="34" charset="0"/>
                <a:cs typeface="Times New Roman" panose="02020603050405020304" pitchFamily="18" charset="0"/>
              </a:rPr>
              <a:t>Assigning Attributes to Requirements</a:t>
            </a:r>
            <a:endParaRPr lang="en-US" sz="5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740575"/>
            <a:ext cx="8001000" cy="2585323"/>
          </a:xfrm>
          <a:prstGeom prst="rect">
            <a:avLst/>
          </a:prstGeom>
          <a:noFill/>
        </p:spPr>
        <p:txBody>
          <a:bodyPr wrap="square">
            <a:spAutoFit/>
          </a:bodyPr>
          <a:lstStyle/>
          <a:p>
            <a:pPr algn="just"/>
            <a:r>
              <a:rPr lang="en-US" b="1" i="0" u="none" strike="noStrike" baseline="0" dirty="0">
                <a:solidFill>
                  <a:srgbClr val="FF0000"/>
                </a:solidFill>
                <a:latin typeface="+mj-lt"/>
              </a:rPr>
              <a:t>Attribute Scheme</a:t>
            </a:r>
          </a:p>
          <a:p>
            <a:pPr marL="342900" indent="-342900" algn="just">
              <a:buFont typeface="Arial" panose="020B0604020202020204" pitchFamily="34" charset="0"/>
              <a:buChar char="•"/>
            </a:pPr>
            <a:r>
              <a:rPr lang="en-US" b="0" i="0" u="none" strike="noStrike" baseline="0" dirty="0">
                <a:latin typeface="+mj-lt"/>
              </a:rPr>
              <a:t>The set of all defined attributes for a class of requirements (e.g., functional </a:t>
            </a:r>
          </a:p>
          <a:p>
            <a:pPr algn="just"/>
            <a:r>
              <a:rPr lang="en-US" b="0" i="0" u="none" strike="noStrike" baseline="0" dirty="0">
                <a:latin typeface="+mj-lt"/>
              </a:rPr>
              <a:t>requirements, quality requirements) is called an attribute scheme. Attribute schemes are usually tailored to meet the individual project’s needs.</a:t>
            </a:r>
          </a:p>
          <a:p>
            <a:pPr algn="just"/>
            <a:endParaRPr lang="en-US" dirty="0">
              <a:solidFill>
                <a:srgbClr val="FF0000"/>
              </a:solidFill>
              <a:latin typeface="+mj-lt"/>
            </a:endParaRPr>
          </a:p>
          <a:p>
            <a:pPr algn="just"/>
            <a:r>
              <a:rPr lang="en-US" b="0" i="1" u="none" strike="noStrike" baseline="0" dirty="0">
                <a:solidFill>
                  <a:srgbClr val="FF0000"/>
                </a:solidFill>
                <a:latin typeface="+mj-lt"/>
              </a:rPr>
              <a:t>Assignment of requirement attributes</a:t>
            </a:r>
            <a:endParaRPr lang="en-US" i="1" dirty="0">
              <a:solidFill>
                <a:srgbClr val="FF0000"/>
              </a:solidFill>
              <a:latin typeface="+mj-lt"/>
            </a:endParaRPr>
          </a:p>
          <a:p>
            <a:pPr marL="342900" indent="-342900" algn="just">
              <a:buFont typeface="Arial" panose="020B0604020202020204" pitchFamily="34" charset="0"/>
              <a:buChar char="•"/>
            </a:pPr>
            <a:r>
              <a:rPr lang="en-US" b="0" i="0" u="none" strike="noStrike" baseline="0" dirty="0">
                <a:latin typeface="+mj-lt"/>
              </a:rPr>
              <a:t>During the course of the project, the attributes of the requirements are assigned with fitting attribute values.</a:t>
            </a:r>
          </a:p>
          <a:p>
            <a:pPr algn="just"/>
            <a:endParaRPr lang="en-US" dirty="0">
              <a:solidFill>
                <a:srgbClr val="FF0000"/>
              </a:solidFill>
              <a:latin typeface="+mj-lt"/>
            </a:endParaRPr>
          </a:p>
        </p:txBody>
      </p:sp>
      <p:sp>
        <p:nvSpPr>
          <p:cNvPr id="6" name="TextBox 5">
            <a:extLst>
              <a:ext uri="{FF2B5EF4-FFF2-40B4-BE49-F238E27FC236}">
                <a16:creationId xmlns="" xmlns:a16="http://schemas.microsoft.com/office/drawing/2014/main" id="{CEC71610-AD08-4DD8-874A-582973609BA1}"/>
              </a:ext>
            </a:extLst>
          </p:cNvPr>
          <p:cNvSpPr txBox="1"/>
          <p:nvPr/>
        </p:nvSpPr>
        <p:spPr>
          <a:xfrm>
            <a:off x="762000" y="5546943"/>
            <a:ext cx="8229600" cy="830997"/>
          </a:xfrm>
          <a:prstGeom prst="rect">
            <a:avLst/>
          </a:prstGeom>
          <a:noFill/>
        </p:spPr>
        <p:txBody>
          <a:bodyPr wrap="square">
            <a:spAutoFit/>
          </a:bodyPr>
          <a:lstStyle/>
          <a:p>
            <a:pPr algn="just"/>
            <a:r>
              <a:rPr lang="en-US" sz="1600" i="1" dirty="0">
                <a:latin typeface="+mj-lt"/>
              </a:rPr>
              <a:t>A</a:t>
            </a:r>
            <a:r>
              <a:rPr lang="en-US" sz="1600" b="0" i="1" u="none" strike="noStrike" baseline="0" dirty="0">
                <a:latin typeface="+mj-lt"/>
              </a:rPr>
              <a:t>n exemplary assignment of attributes for a requirement including the attributes “identifier”, “name”, and “requirement description” as well as attributes that allow for documenting the stability of the requirements and its source as well as its author.</a:t>
            </a:r>
            <a:endParaRPr lang="en-US" b="1" i="1" dirty="0">
              <a:solidFill>
                <a:srgbClr val="FF0000"/>
              </a:solidFill>
              <a:latin typeface="+mj-lt"/>
            </a:endParaRPr>
          </a:p>
        </p:txBody>
      </p:sp>
      <p:pic>
        <p:nvPicPr>
          <p:cNvPr id="7" name="Picture 6" descr="Graphical user interface, text, application&#10;&#10;Description automatically generated">
            <a:extLst>
              <a:ext uri="{FF2B5EF4-FFF2-40B4-BE49-F238E27FC236}">
                <a16:creationId xmlns="" xmlns:a16="http://schemas.microsoft.com/office/drawing/2014/main" id="{62B1C725-91F4-4806-8F4B-65D48DBF9209}"/>
              </a:ext>
            </a:extLst>
          </p:cNvPr>
          <p:cNvPicPr>
            <a:picLocks noChangeAspect="1"/>
          </p:cNvPicPr>
          <p:nvPr/>
        </p:nvPicPr>
        <p:blipFill>
          <a:blip r:embed="rId2"/>
          <a:stretch>
            <a:fillRect/>
          </a:stretch>
        </p:blipFill>
        <p:spPr>
          <a:xfrm>
            <a:off x="4572000" y="3707919"/>
            <a:ext cx="4032162" cy="1746691"/>
          </a:xfrm>
          <a:prstGeom prst="rect">
            <a:avLst/>
          </a:prstGeom>
        </p:spPr>
      </p:pic>
    </p:spTree>
    <p:extLst>
      <p:ext uri="{BB962C8B-B14F-4D97-AF65-F5344CB8AC3E}">
        <p14:creationId xmlns:p14="http://schemas.microsoft.com/office/powerpoint/2010/main" val="5287648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40</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Traceability of Requirements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E354CB7B-CA9A-4E83-92FA-563D795BCD53}"/>
              </a:ext>
            </a:extLst>
          </p:cNvPr>
          <p:cNvSpPr txBox="1"/>
          <p:nvPr/>
        </p:nvSpPr>
        <p:spPr>
          <a:xfrm>
            <a:off x="500458" y="1676400"/>
            <a:ext cx="8033941" cy="1938992"/>
          </a:xfrm>
          <a:prstGeom prst="rect">
            <a:avLst/>
          </a:prstGeom>
          <a:noFill/>
        </p:spPr>
        <p:txBody>
          <a:bodyPr wrap="square">
            <a:spAutoFit/>
          </a:bodyPr>
          <a:lstStyle/>
          <a:p>
            <a:pPr algn="just"/>
            <a:r>
              <a:rPr lang="en-US" sz="2000" b="0" i="1" u="none" strike="noStrike" baseline="0" dirty="0">
                <a:solidFill>
                  <a:srgbClr val="FF0000"/>
                </a:solidFill>
                <a:latin typeface="+mj-lt"/>
              </a:rPr>
              <a:t>Interpretation of a trace matrix</a:t>
            </a:r>
          </a:p>
          <a:p>
            <a:pPr algn="just"/>
            <a:endParaRPr lang="en-US" sz="2000" i="1" dirty="0">
              <a:solidFill>
                <a:srgbClr val="FF0000"/>
              </a:solidFill>
              <a:latin typeface="+mj-lt"/>
            </a:endParaRPr>
          </a:p>
          <a:p>
            <a:pPr marL="342900" indent="-342900" algn="just">
              <a:buFont typeface="Arial" panose="020B0604020202020204" pitchFamily="34" charset="0"/>
              <a:buChar char="•"/>
            </a:pPr>
            <a:r>
              <a:rPr lang="en-US" sz="2000" dirty="0">
                <a:latin typeface="+mj-lt"/>
              </a:rPr>
              <a:t>S</a:t>
            </a:r>
            <a:r>
              <a:rPr lang="en-US" sz="2000" b="0" i="0" u="none" strike="noStrike" baseline="0" dirty="0">
                <a:latin typeface="+mj-lt"/>
              </a:rPr>
              <a:t>imple trace matrix for the trace relation “derived” that exists between two requirements. An entry in the matrix specifies that a trace link of type “derived” exists from a requirement “</a:t>
            </a:r>
            <a:r>
              <a:rPr lang="en-US" sz="2000" b="0" i="1" u="none" strike="noStrike" baseline="0" dirty="0">
                <a:latin typeface="+mj-lt"/>
              </a:rPr>
              <a:t>Req-n</a:t>
            </a:r>
            <a:r>
              <a:rPr lang="en-US" sz="2000" b="0" i="0" u="none" strike="noStrike" baseline="0" dirty="0">
                <a:latin typeface="+mj-lt"/>
              </a:rPr>
              <a:t>” to another requirement “</a:t>
            </a:r>
            <a:r>
              <a:rPr lang="en-US" sz="2000" b="0" i="1" u="none" strike="noStrike" baseline="0" dirty="0">
                <a:latin typeface="+mj-lt"/>
              </a:rPr>
              <a:t>Req-m</a:t>
            </a:r>
            <a:r>
              <a:rPr lang="en-US" sz="2000" b="0" i="0" u="none" strike="noStrike" baseline="0" dirty="0">
                <a:latin typeface="+mj-lt"/>
              </a:rPr>
              <a:t>” such that “</a:t>
            </a:r>
            <a:r>
              <a:rPr lang="en-US" sz="2000" b="0" i="1" u="none" strike="noStrike" baseline="0" dirty="0">
                <a:latin typeface="+mj-lt"/>
              </a:rPr>
              <a:t>Req-n</a:t>
            </a:r>
            <a:r>
              <a:rPr lang="en-US" sz="2000" b="0" i="0" u="none" strike="noStrike" baseline="0" dirty="0">
                <a:latin typeface="+mj-lt"/>
              </a:rPr>
              <a:t>” was derived from “</a:t>
            </a:r>
            <a:r>
              <a:rPr lang="en-US" sz="2000" b="0" i="1" u="none" strike="noStrike" baseline="0" dirty="0">
                <a:latin typeface="+mj-lt"/>
              </a:rPr>
              <a:t>Req-m</a:t>
            </a:r>
            <a:r>
              <a:rPr lang="en-US" sz="2000" b="0" i="0" u="none" strike="noStrike" baseline="0" dirty="0">
                <a:latin typeface="+mj-lt"/>
              </a:rPr>
              <a:t>”.</a:t>
            </a:r>
            <a:endParaRPr lang="en-US" sz="2400" dirty="0">
              <a:solidFill>
                <a:srgbClr val="FF0000"/>
              </a:solidFill>
              <a:latin typeface="+mj-lt"/>
            </a:endParaRPr>
          </a:p>
        </p:txBody>
      </p:sp>
      <p:pic>
        <p:nvPicPr>
          <p:cNvPr id="4" name="Picture 3" descr="Table&#10;&#10;Description automatically generated">
            <a:extLst>
              <a:ext uri="{FF2B5EF4-FFF2-40B4-BE49-F238E27FC236}">
                <a16:creationId xmlns="" xmlns:a16="http://schemas.microsoft.com/office/drawing/2014/main" id="{60E4592C-525F-4FF4-BF97-8929F09AD271}"/>
              </a:ext>
            </a:extLst>
          </p:cNvPr>
          <p:cNvPicPr>
            <a:picLocks noChangeAspect="1"/>
          </p:cNvPicPr>
          <p:nvPr/>
        </p:nvPicPr>
        <p:blipFill>
          <a:blip r:embed="rId2"/>
          <a:stretch>
            <a:fillRect/>
          </a:stretch>
        </p:blipFill>
        <p:spPr>
          <a:xfrm>
            <a:off x="1350686" y="3627120"/>
            <a:ext cx="6333483" cy="2773680"/>
          </a:xfrm>
          <a:prstGeom prst="rect">
            <a:avLst/>
          </a:prstGeom>
        </p:spPr>
      </p:pic>
    </p:spTree>
    <p:extLst>
      <p:ext uri="{BB962C8B-B14F-4D97-AF65-F5344CB8AC3E}">
        <p14:creationId xmlns:p14="http://schemas.microsoft.com/office/powerpoint/2010/main" val="12439652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41</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Traceability of Requirements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E354CB7B-CA9A-4E83-92FA-563D795BCD53}"/>
              </a:ext>
            </a:extLst>
          </p:cNvPr>
          <p:cNvSpPr txBox="1"/>
          <p:nvPr/>
        </p:nvSpPr>
        <p:spPr>
          <a:xfrm>
            <a:off x="500458" y="1676400"/>
            <a:ext cx="8033941" cy="3170099"/>
          </a:xfrm>
          <a:prstGeom prst="rect">
            <a:avLst/>
          </a:prstGeom>
          <a:noFill/>
        </p:spPr>
        <p:txBody>
          <a:bodyPr wrap="square">
            <a:spAutoFit/>
          </a:bodyPr>
          <a:lstStyle/>
          <a:p>
            <a:pPr algn="l"/>
            <a:r>
              <a:rPr lang="en-US" sz="2000" b="0" i="1" u="none" strike="noStrike" baseline="0" dirty="0">
                <a:solidFill>
                  <a:srgbClr val="FF0000"/>
                </a:solidFill>
                <a:latin typeface="MyriadPro-It" panose="020B0503030403090204" pitchFamily="34" charset="0"/>
              </a:rPr>
              <a:t>Maintainability of trace matrices</a:t>
            </a:r>
          </a:p>
          <a:p>
            <a:pPr algn="l"/>
            <a:endParaRPr lang="en-US" sz="2000" i="1" dirty="0">
              <a:solidFill>
                <a:srgbClr val="FF0000"/>
              </a:solidFill>
              <a:latin typeface="MyriadPro-It" panose="020B0503030403090204" pitchFamily="34" charset="0"/>
            </a:endParaRPr>
          </a:p>
          <a:p>
            <a:pPr algn="just"/>
            <a:r>
              <a:rPr lang="en-US" sz="2000" b="0" i="0" u="none" strike="noStrike" baseline="0" dirty="0">
                <a:latin typeface="+mj-lt"/>
              </a:rPr>
              <a:t>In practice, it became apparent that trace matrices are difficult to maintain as the number of requirements increases.</a:t>
            </a:r>
          </a:p>
          <a:p>
            <a:pPr algn="just"/>
            <a:endParaRPr lang="en-US" sz="2000" dirty="0">
              <a:latin typeface="+mj-lt"/>
            </a:endParaRPr>
          </a:p>
          <a:p>
            <a:pPr algn="just"/>
            <a:r>
              <a:rPr lang="en-US" sz="2000" b="0" i="0" u="none" strike="noStrike" baseline="0" dirty="0">
                <a:latin typeface="+mj-lt"/>
              </a:rPr>
              <a:t> A trace matrix that, for example, documents the refinement relations between merely 2,000 requirements contains over four million cells. In addition, many trace matrices must be created in order to be able to represent the available information cleanly (e.g., with regard to different types of traceability links).</a:t>
            </a:r>
            <a:endParaRPr lang="en-US" sz="3200" dirty="0">
              <a:solidFill>
                <a:srgbClr val="FF0000"/>
              </a:solidFill>
              <a:latin typeface="+mj-lt"/>
            </a:endParaRPr>
          </a:p>
        </p:txBody>
      </p:sp>
    </p:spTree>
    <p:extLst>
      <p:ext uri="{BB962C8B-B14F-4D97-AF65-F5344CB8AC3E}">
        <p14:creationId xmlns:p14="http://schemas.microsoft.com/office/powerpoint/2010/main" val="858837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42</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Traceability of Requirements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E354CB7B-CA9A-4E83-92FA-563D795BCD53}"/>
              </a:ext>
            </a:extLst>
          </p:cNvPr>
          <p:cNvSpPr txBox="1"/>
          <p:nvPr/>
        </p:nvSpPr>
        <p:spPr>
          <a:xfrm>
            <a:off x="500458" y="1676400"/>
            <a:ext cx="8033941" cy="2246769"/>
          </a:xfrm>
          <a:prstGeom prst="rect">
            <a:avLst/>
          </a:prstGeom>
          <a:noFill/>
        </p:spPr>
        <p:txBody>
          <a:bodyPr wrap="square">
            <a:spAutoFit/>
          </a:bodyPr>
          <a:lstStyle/>
          <a:p>
            <a:pPr algn="just"/>
            <a:r>
              <a:rPr lang="en-US" sz="2000" b="1" i="0" u="none" strike="noStrike" baseline="0" dirty="0">
                <a:solidFill>
                  <a:srgbClr val="FF0000"/>
                </a:solidFill>
                <a:latin typeface="+mj-lt"/>
              </a:rPr>
              <a:t>Trace Graphs</a:t>
            </a:r>
          </a:p>
          <a:p>
            <a:pPr algn="just"/>
            <a:endParaRPr lang="en-US" sz="2000" b="1" dirty="0">
              <a:solidFill>
                <a:srgbClr val="FF0000"/>
              </a:solidFill>
              <a:latin typeface="+mj-lt"/>
            </a:endParaRPr>
          </a:p>
          <a:p>
            <a:pPr algn="just"/>
            <a:r>
              <a:rPr lang="en-US" sz="2000" dirty="0">
                <a:latin typeface="+mj-lt"/>
              </a:rPr>
              <a:t>A </a:t>
            </a:r>
            <a:r>
              <a:rPr lang="en-US" sz="2000" i="0" u="none" strike="noStrike" baseline="0" dirty="0">
                <a:latin typeface="+mj-lt"/>
              </a:rPr>
              <a:t>t</a:t>
            </a:r>
            <a:r>
              <a:rPr lang="en-US" sz="2000" b="0" i="0" u="none" strike="noStrike" baseline="0" dirty="0">
                <a:latin typeface="+mj-lt"/>
              </a:rPr>
              <a:t>race graph is a graph in which all nodes represent artifacts and all edges represent relationships between artifacts. The distinction between different artifacts and types of traceability can be realized by means of assigning different attributes to the nodes and edges of the graph.</a:t>
            </a:r>
          </a:p>
          <a:p>
            <a:pPr algn="just"/>
            <a:r>
              <a:rPr lang="en-US" sz="2000" dirty="0">
                <a:latin typeface="+mj-lt"/>
              </a:rPr>
              <a:t>T</a:t>
            </a:r>
            <a:r>
              <a:rPr lang="en-US" sz="2000" b="0" i="1" u="none" strike="noStrike" baseline="0" dirty="0">
                <a:latin typeface="+mj-lt"/>
              </a:rPr>
              <a:t>race graph over different development artifacts.</a:t>
            </a:r>
            <a:endParaRPr lang="en-US" sz="2000" dirty="0">
              <a:solidFill>
                <a:srgbClr val="FF0000"/>
              </a:solidFill>
              <a:latin typeface="+mj-lt"/>
            </a:endParaRPr>
          </a:p>
        </p:txBody>
      </p:sp>
      <p:pic>
        <p:nvPicPr>
          <p:cNvPr id="4" name="Picture 3" descr="Diagram, schematic&#10;&#10;Description automatically generated">
            <a:extLst>
              <a:ext uri="{FF2B5EF4-FFF2-40B4-BE49-F238E27FC236}">
                <a16:creationId xmlns="" xmlns:a16="http://schemas.microsoft.com/office/drawing/2014/main" id="{7FE96300-894F-4DDE-9BF9-036FBEF51914}"/>
              </a:ext>
            </a:extLst>
          </p:cNvPr>
          <p:cNvPicPr>
            <a:picLocks noChangeAspect="1"/>
          </p:cNvPicPr>
          <p:nvPr/>
        </p:nvPicPr>
        <p:blipFill>
          <a:blip r:embed="rId2"/>
          <a:stretch>
            <a:fillRect/>
          </a:stretch>
        </p:blipFill>
        <p:spPr>
          <a:xfrm>
            <a:off x="2438400" y="3989070"/>
            <a:ext cx="4990412" cy="2373630"/>
          </a:xfrm>
          <a:prstGeom prst="rect">
            <a:avLst/>
          </a:prstGeom>
        </p:spPr>
      </p:pic>
    </p:spTree>
    <p:extLst>
      <p:ext uri="{BB962C8B-B14F-4D97-AF65-F5344CB8AC3E}">
        <p14:creationId xmlns:p14="http://schemas.microsoft.com/office/powerpoint/2010/main" val="19956536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43</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Traceability of Requirements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E354CB7B-CA9A-4E83-92FA-563D795BCD53}"/>
              </a:ext>
            </a:extLst>
          </p:cNvPr>
          <p:cNvSpPr txBox="1"/>
          <p:nvPr/>
        </p:nvSpPr>
        <p:spPr>
          <a:xfrm>
            <a:off x="500458" y="1676400"/>
            <a:ext cx="8033941" cy="4708981"/>
          </a:xfrm>
          <a:prstGeom prst="rect">
            <a:avLst/>
          </a:prstGeom>
          <a:noFill/>
        </p:spPr>
        <p:txBody>
          <a:bodyPr wrap="square">
            <a:spAutoFit/>
          </a:bodyPr>
          <a:lstStyle/>
          <a:p>
            <a:pPr algn="just"/>
            <a:r>
              <a:rPr lang="en-US" sz="2000" b="0" i="1" u="none" strike="noStrike" baseline="0" dirty="0">
                <a:solidFill>
                  <a:srgbClr val="FF0000"/>
                </a:solidFill>
                <a:latin typeface="+mj-lt"/>
              </a:rPr>
              <a:t>Traceability chains</a:t>
            </a:r>
          </a:p>
          <a:p>
            <a:pPr algn="just"/>
            <a:endParaRPr lang="en-US" sz="2000" i="1" dirty="0">
              <a:solidFill>
                <a:srgbClr val="FF0000"/>
              </a:solidFill>
              <a:latin typeface="+mj-lt"/>
            </a:endParaRPr>
          </a:p>
          <a:p>
            <a:pPr marL="342900" indent="-342900" algn="just">
              <a:buFont typeface="Arial" panose="020B0604020202020204" pitchFamily="34" charset="0"/>
              <a:buChar char="•"/>
            </a:pPr>
            <a:r>
              <a:rPr lang="en-US" sz="2000" b="0" i="0" u="none" strike="noStrike" baseline="0" dirty="0">
                <a:latin typeface="+mj-lt"/>
              </a:rPr>
              <a:t>If traceability information about previous artifacts (e.g., stakeholders and </a:t>
            </a:r>
            <a:r>
              <a:rPr lang="en-US" sz="2000" b="0" i="1" u="none" strike="noStrike" baseline="0" dirty="0">
                <a:latin typeface="+mj-lt"/>
              </a:rPr>
              <a:t>Traceability chains </a:t>
            </a:r>
            <a:r>
              <a:rPr lang="en-US" sz="2000" b="0" i="0" u="none" strike="noStrike" baseline="0" dirty="0">
                <a:latin typeface="+mj-lt"/>
              </a:rPr>
              <a:t>interview protocols) as well as posterior artifacts (e.g., test cases and components) must be managed, traceability chains for the respective requirement can be created at different levels, up to a trace of the requirement over the entire life cycle of the system.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Common tools to maintain requirements allow for the definition of representation levels when creating traceability chains so that, depending on the selected level, only immediate relations of a requirement or entire traceability chains for the requirement can be generated and displayed. The traceability chains are the foundation for a comprehensive impact analysis during requirements change management.</a:t>
            </a:r>
            <a:endParaRPr lang="en-US" sz="2400" dirty="0">
              <a:solidFill>
                <a:srgbClr val="FF0000"/>
              </a:solidFill>
              <a:latin typeface="+mj-lt"/>
            </a:endParaRPr>
          </a:p>
        </p:txBody>
      </p:sp>
    </p:spTree>
    <p:extLst>
      <p:ext uri="{BB962C8B-B14F-4D97-AF65-F5344CB8AC3E}">
        <p14:creationId xmlns:p14="http://schemas.microsoft.com/office/powerpoint/2010/main" val="3115858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44</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Versioning of Requirements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E354CB7B-CA9A-4E83-92FA-563D795BCD53}"/>
              </a:ext>
            </a:extLst>
          </p:cNvPr>
          <p:cNvSpPr txBox="1"/>
          <p:nvPr/>
        </p:nvSpPr>
        <p:spPr>
          <a:xfrm>
            <a:off x="500458" y="1676400"/>
            <a:ext cx="8033941" cy="3970318"/>
          </a:xfrm>
          <a:prstGeom prst="rect">
            <a:avLst/>
          </a:prstGeom>
          <a:noFill/>
        </p:spPr>
        <p:txBody>
          <a:bodyPr wrap="square">
            <a:spAutoFit/>
          </a:bodyPr>
          <a:lstStyle/>
          <a:p>
            <a:pPr marL="342900" indent="-342900" algn="just">
              <a:buFont typeface="Arial" panose="020B0604020202020204" pitchFamily="34" charset="0"/>
              <a:buChar char="•"/>
            </a:pPr>
            <a:r>
              <a:rPr lang="en-US" b="0" i="0" u="none" strike="noStrike" baseline="0" dirty="0">
                <a:latin typeface="+mj-lt"/>
              </a:rPr>
              <a:t>During the life cycle of a system, the requirements of the system change as new requirements are added and existing requirements are removed or altered. </a:t>
            </a:r>
          </a:p>
          <a:p>
            <a:pPr marL="342900" indent="-342900" algn="just">
              <a:buFont typeface="Arial" panose="020B0604020202020204" pitchFamily="34" charset="0"/>
              <a:buChar char="•"/>
            </a:pPr>
            <a:endParaRPr lang="en-US" dirty="0">
              <a:latin typeface="+mj-lt"/>
            </a:endParaRPr>
          </a:p>
          <a:p>
            <a:pPr marL="342900" indent="-342900" algn="just">
              <a:buFont typeface="Arial" panose="020B0604020202020204" pitchFamily="34" charset="0"/>
              <a:buChar char="•"/>
            </a:pPr>
            <a:r>
              <a:rPr lang="en-US" b="0" i="0" u="none" strike="noStrike" baseline="0" dirty="0">
                <a:latin typeface="+mj-lt"/>
              </a:rPr>
              <a:t>The reasons for changes in requirements are diverse. One possible reason is, for instance, the fact that stakeholders learn more and more about the system as requirements engineering progresses. </a:t>
            </a:r>
          </a:p>
          <a:p>
            <a:pPr marL="342900" indent="-342900" algn="just">
              <a:buFont typeface="Arial" panose="020B0604020202020204" pitchFamily="34" charset="0"/>
              <a:buChar char="•"/>
            </a:pPr>
            <a:endParaRPr lang="en-US" dirty="0">
              <a:latin typeface="+mj-lt"/>
            </a:endParaRPr>
          </a:p>
          <a:p>
            <a:pPr marL="342900" indent="-342900" algn="just">
              <a:buFont typeface="Arial" panose="020B0604020202020204" pitchFamily="34" charset="0"/>
              <a:buChar char="•"/>
            </a:pPr>
            <a:r>
              <a:rPr lang="en-US" b="0" i="0" u="none" strike="noStrike" baseline="0" dirty="0">
                <a:latin typeface="+mj-lt"/>
              </a:rPr>
              <a:t>As a result, new and altered requirements come to their mind. Due to these changes, a suitable versioning of requirements is strongly advisable.</a:t>
            </a:r>
          </a:p>
          <a:p>
            <a:pPr marL="342900" indent="-342900" algn="just">
              <a:buFont typeface="Arial" panose="020B0604020202020204" pitchFamily="34" charset="0"/>
              <a:buChar char="•"/>
            </a:pPr>
            <a:endParaRPr lang="en-US" dirty="0">
              <a:solidFill>
                <a:srgbClr val="FF0000"/>
              </a:solidFill>
              <a:latin typeface="+mj-lt"/>
            </a:endParaRPr>
          </a:p>
          <a:p>
            <a:pPr marL="342900" indent="-342900" algn="just">
              <a:buFont typeface="Arial" panose="020B0604020202020204" pitchFamily="34" charset="0"/>
              <a:buChar char="•"/>
            </a:pPr>
            <a:r>
              <a:rPr lang="en-US" b="0" i="0" u="none" strike="noStrike" baseline="0" dirty="0">
                <a:latin typeface="+mj-lt"/>
              </a:rPr>
              <a:t>Versioning of requirements aims at providing access to the specific change states of individual requirements over the course of the life cycle of the system. The version of a requirement is defined by its specific content of the change state and is marked by a unique version number.</a:t>
            </a:r>
            <a:endParaRPr lang="en-US" dirty="0">
              <a:solidFill>
                <a:srgbClr val="FF0000"/>
              </a:solidFill>
              <a:latin typeface="+mj-lt"/>
            </a:endParaRPr>
          </a:p>
        </p:txBody>
      </p:sp>
    </p:spTree>
    <p:extLst>
      <p:ext uri="{BB962C8B-B14F-4D97-AF65-F5344CB8AC3E}">
        <p14:creationId xmlns:p14="http://schemas.microsoft.com/office/powerpoint/2010/main" val="679352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45</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Versioning of Requirements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98784DA0-611E-49C7-946D-0998A6236D7D}"/>
              </a:ext>
            </a:extLst>
          </p:cNvPr>
          <p:cNvSpPr txBox="1"/>
          <p:nvPr/>
        </p:nvSpPr>
        <p:spPr>
          <a:xfrm>
            <a:off x="500458" y="1676400"/>
            <a:ext cx="8186341" cy="1631216"/>
          </a:xfrm>
          <a:prstGeom prst="rect">
            <a:avLst/>
          </a:prstGeom>
          <a:noFill/>
        </p:spPr>
        <p:txBody>
          <a:bodyPr wrap="square">
            <a:spAutoFit/>
          </a:bodyPr>
          <a:lstStyle/>
          <a:p>
            <a:pPr algn="just"/>
            <a:r>
              <a:rPr lang="en-US" sz="2000" b="1" i="0" u="none" strike="noStrike" baseline="0" dirty="0">
                <a:solidFill>
                  <a:srgbClr val="FF0000"/>
                </a:solidFill>
                <a:latin typeface="+mj-lt"/>
              </a:rPr>
              <a:t>Requirements Versions</a:t>
            </a:r>
          </a:p>
          <a:p>
            <a:pPr algn="just"/>
            <a:endParaRPr lang="en-US" sz="2000" b="1" dirty="0">
              <a:solidFill>
                <a:srgbClr val="FF0000"/>
              </a:solidFill>
              <a:latin typeface="+mj-lt"/>
            </a:endParaRPr>
          </a:p>
          <a:p>
            <a:pPr algn="just"/>
            <a:r>
              <a:rPr lang="en-US" sz="2000" b="0" i="0" u="none" strike="noStrike" baseline="0" dirty="0">
                <a:latin typeface="+mj-lt"/>
              </a:rPr>
              <a:t>When versioning requirements, one can distinguish between the version and the increment of the version number. For example, the version number 1.2 references a requirement with version 1 and the increment 2.</a:t>
            </a:r>
            <a:endParaRPr lang="en-US" sz="2000" dirty="0">
              <a:solidFill>
                <a:srgbClr val="FF0000"/>
              </a:solidFill>
              <a:latin typeface="+mj-lt"/>
            </a:endParaRPr>
          </a:p>
        </p:txBody>
      </p:sp>
      <p:pic>
        <p:nvPicPr>
          <p:cNvPr id="5" name="Picture 4" descr="Diagram&#10;&#10;Description automatically generated">
            <a:extLst>
              <a:ext uri="{FF2B5EF4-FFF2-40B4-BE49-F238E27FC236}">
                <a16:creationId xmlns="" xmlns:a16="http://schemas.microsoft.com/office/drawing/2014/main" id="{883E3DC0-0F3D-4F6A-9B52-08EF90742655}"/>
              </a:ext>
            </a:extLst>
          </p:cNvPr>
          <p:cNvPicPr>
            <a:picLocks noChangeAspect="1"/>
          </p:cNvPicPr>
          <p:nvPr/>
        </p:nvPicPr>
        <p:blipFill>
          <a:blip r:embed="rId2"/>
          <a:stretch>
            <a:fillRect/>
          </a:stretch>
        </p:blipFill>
        <p:spPr>
          <a:xfrm>
            <a:off x="1417481" y="3641825"/>
            <a:ext cx="6309037" cy="2111596"/>
          </a:xfrm>
          <a:prstGeom prst="rect">
            <a:avLst/>
          </a:prstGeom>
        </p:spPr>
      </p:pic>
    </p:spTree>
    <p:extLst>
      <p:ext uri="{BB962C8B-B14F-4D97-AF65-F5344CB8AC3E}">
        <p14:creationId xmlns:p14="http://schemas.microsoft.com/office/powerpoint/2010/main" val="21261401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46</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Versioning of Requirements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98784DA0-611E-49C7-946D-0998A6236D7D}"/>
              </a:ext>
            </a:extLst>
          </p:cNvPr>
          <p:cNvSpPr txBox="1"/>
          <p:nvPr/>
        </p:nvSpPr>
        <p:spPr>
          <a:xfrm>
            <a:off x="500458" y="1676400"/>
            <a:ext cx="8186341" cy="3785652"/>
          </a:xfrm>
          <a:prstGeom prst="rect">
            <a:avLst/>
          </a:prstGeom>
          <a:noFill/>
        </p:spPr>
        <p:txBody>
          <a:bodyPr wrap="square">
            <a:spAutoFit/>
          </a:bodyPr>
          <a:lstStyle/>
          <a:p>
            <a:pPr algn="just"/>
            <a:r>
              <a:rPr lang="en-US" sz="2000" b="1" i="0" u="none" strike="noStrike" baseline="0" dirty="0">
                <a:solidFill>
                  <a:srgbClr val="FF0000"/>
                </a:solidFill>
                <a:latin typeface="+mj-lt"/>
              </a:rPr>
              <a:t>Requirements Configurations</a:t>
            </a:r>
          </a:p>
          <a:p>
            <a:pPr algn="just"/>
            <a:r>
              <a:rPr lang="en-US" sz="2000" b="0" i="1" u="none" strike="noStrike" baseline="0" dirty="0">
                <a:latin typeface="+mj-lt"/>
              </a:rPr>
              <a:t>Dimensions of configuration management of requirements</a:t>
            </a:r>
          </a:p>
          <a:p>
            <a:pPr algn="just"/>
            <a:endParaRPr lang="en-US" sz="2000" i="1" dirty="0">
              <a:solidFill>
                <a:srgbClr val="FF0000"/>
              </a:solidFill>
              <a:latin typeface="+mj-lt"/>
            </a:endParaRPr>
          </a:p>
          <a:p>
            <a:pPr algn="just"/>
            <a:r>
              <a:rPr lang="en-US" sz="2000" b="0" i="0" u="none" strike="noStrike" baseline="0" dirty="0">
                <a:solidFill>
                  <a:srgbClr val="000000"/>
                </a:solidFill>
                <a:latin typeface="+mj-lt"/>
              </a:rPr>
              <a:t>Managing configurations of requirements can be described in two dimensions</a:t>
            </a:r>
            <a:r>
              <a:rPr lang="en-US" sz="2000" b="0" i="0" u="none" strike="noStrike" baseline="0" dirty="0">
                <a:solidFill>
                  <a:srgbClr val="0000FF"/>
                </a:solidFill>
                <a:latin typeface="+mj-lt"/>
              </a:rPr>
              <a:t>]</a:t>
            </a:r>
            <a:r>
              <a:rPr lang="en-US" sz="2000" b="0" i="0" u="none" strike="noStrike" baseline="0" dirty="0">
                <a:solidFill>
                  <a:srgbClr val="000000"/>
                </a:solidFill>
                <a:latin typeface="+mj-lt"/>
              </a:rPr>
              <a:t>:</a:t>
            </a:r>
          </a:p>
          <a:p>
            <a:pPr marL="342900" indent="-342900" algn="just">
              <a:buFont typeface="Arial" panose="020B0604020202020204" pitchFamily="34" charset="0"/>
              <a:buChar char="•"/>
            </a:pPr>
            <a:endParaRPr lang="en-US" sz="2000" dirty="0">
              <a:solidFill>
                <a:srgbClr val="000000"/>
              </a:solidFill>
              <a:latin typeface="+mj-lt"/>
            </a:endParaRPr>
          </a:p>
          <a:p>
            <a:pPr marL="342900" indent="-342900" algn="just">
              <a:buFont typeface="Arial" panose="020B0604020202020204" pitchFamily="34" charset="0"/>
              <a:buChar char="•"/>
            </a:pPr>
            <a:r>
              <a:rPr lang="en-US" sz="2000" b="0" i="0" u="none" strike="noStrike" baseline="0" dirty="0">
                <a:solidFill>
                  <a:srgbClr val="000000"/>
                </a:solidFill>
                <a:latin typeface="+mj-lt"/>
              </a:rPr>
              <a:t>In the product dimension, configuration management deals with individual requirements within the requirements foundation.</a:t>
            </a:r>
          </a:p>
          <a:p>
            <a:pPr marL="342900" indent="-342900" algn="just">
              <a:buFont typeface="Arial" panose="020B0604020202020204" pitchFamily="34" charset="0"/>
              <a:buChar char="•"/>
            </a:pPr>
            <a:endParaRPr lang="en-US" sz="2000" dirty="0">
              <a:solidFill>
                <a:srgbClr val="000000"/>
              </a:solidFill>
              <a:latin typeface="+mj-lt"/>
            </a:endParaRPr>
          </a:p>
          <a:p>
            <a:pPr marL="342900" indent="-342900" algn="just">
              <a:buFont typeface="Arial" panose="020B0604020202020204" pitchFamily="34" charset="0"/>
              <a:buChar char="•"/>
            </a:pPr>
            <a:r>
              <a:rPr lang="en-US" sz="2000" b="0" i="0" u="none" strike="noStrike" baseline="0" dirty="0">
                <a:solidFill>
                  <a:srgbClr val="000000"/>
                </a:solidFill>
                <a:latin typeface="+mj-lt"/>
              </a:rPr>
              <a:t>In the version dimension, configuration management considers the various change states as part of version management within the product dimension.</a:t>
            </a:r>
            <a:endParaRPr lang="en-US" sz="2400" dirty="0">
              <a:solidFill>
                <a:srgbClr val="FF0000"/>
              </a:solidFill>
              <a:latin typeface="+mj-lt"/>
            </a:endParaRPr>
          </a:p>
        </p:txBody>
      </p:sp>
    </p:spTree>
    <p:extLst>
      <p:ext uri="{BB962C8B-B14F-4D97-AF65-F5344CB8AC3E}">
        <p14:creationId xmlns:p14="http://schemas.microsoft.com/office/powerpoint/2010/main" val="24595603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a:xfrm>
            <a:off x="6583680" y="6377940"/>
            <a:ext cx="2103120" cy="276999"/>
          </a:xfrm>
        </p:spPr>
        <p:txBody>
          <a:bodyPr/>
          <a:lstStyle/>
          <a:p>
            <a:pPr algn="ctr"/>
            <a:fld id="{B6F15528-21DE-4FAA-801E-634DDDAF4B2B}" type="slidenum">
              <a:rPr lang="en-US" smtClean="0"/>
              <a:pPr algn="ctr"/>
              <a:t>47</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ctr">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Versioning of Requirements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7" name="Picture 6" descr="Diagram, engineering drawing&#10;&#10;Description automatically generated">
            <a:extLst>
              <a:ext uri="{FF2B5EF4-FFF2-40B4-BE49-F238E27FC236}">
                <a16:creationId xmlns="" xmlns:a16="http://schemas.microsoft.com/office/drawing/2014/main" id="{7AEEAC7C-0A37-4DDA-8CCB-831EAD95C051}"/>
              </a:ext>
            </a:extLst>
          </p:cNvPr>
          <p:cNvPicPr>
            <a:picLocks noChangeAspect="1"/>
          </p:cNvPicPr>
          <p:nvPr/>
        </p:nvPicPr>
        <p:blipFill>
          <a:blip r:embed="rId2"/>
          <a:stretch>
            <a:fillRect/>
          </a:stretch>
        </p:blipFill>
        <p:spPr>
          <a:xfrm>
            <a:off x="1853601" y="1935485"/>
            <a:ext cx="5766399" cy="3624263"/>
          </a:xfrm>
          <a:prstGeom prst="rect">
            <a:avLst/>
          </a:prstGeom>
        </p:spPr>
      </p:pic>
      <p:sp>
        <p:nvSpPr>
          <p:cNvPr id="10" name="TextBox 9">
            <a:extLst>
              <a:ext uri="{FF2B5EF4-FFF2-40B4-BE49-F238E27FC236}">
                <a16:creationId xmlns="" xmlns:a16="http://schemas.microsoft.com/office/drawing/2014/main" id="{7D1E875D-C761-4BCC-B4CC-49A7E8E2DD2C}"/>
              </a:ext>
            </a:extLst>
          </p:cNvPr>
          <p:cNvSpPr txBox="1"/>
          <p:nvPr/>
        </p:nvSpPr>
        <p:spPr>
          <a:xfrm>
            <a:off x="1143001" y="5559748"/>
            <a:ext cx="7574279" cy="646331"/>
          </a:xfrm>
          <a:prstGeom prst="rect">
            <a:avLst/>
          </a:prstGeom>
          <a:noFill/>
        </p:spPr>
        <p:txBody>
          <a:bodyPr wrap="square">
            <a:spAutoFit/>
          </a:bodyPr>
          <a:lstStyle/>
          <a:p>
            <a:pPr algn="ctr"/>
            <a:r>
              <a:rPr lang="en-US" sz="1800" b="0" i="1" u="none" strike="noStrike" baseline="0" dirty="0">
                <a:solidFill>
                  <a:srgbClr val="000000"/>
                </a:solidFill>
                <a:latin typeface="Myriad-Italic"/>
              </a:rPr>
              <a:t>Dimensions of configuration management of requirements</a:t>
            </a:r>
          </a:p>
          <a:p>
            <a:pPr algn="ctr"/>
            <a:r>
              <a:rPr lang="en-US" sz="1800" b="0" i="1" u="none" strike="noStrike" baseline="0" dirty="0">
                <a:solidFill>
                  <a:srgbClr val="000000"/>
                </a:solidFill>
                <a:latin typeface="Myriad-Italic"/>
              </a:rPr>
              <a:t>(based on </a:t>
            </a:r>
            <a:r>
              <a:rPr lang="en-US" sz="1800" b="0" i="1" u="none" strike="noStrike" baseline="0" dirty="0">
                <a:solidFill>
                  <a:srgbClr val="0000FF"/>
                </a:solidFill>
                <a:latin typeface="Myriad-Italic"/>
              </a:rPr>
              <a:t>[</a:t>
            </a:r>
            <a:r>
              <a:rPr lang="en-US" sz="1800" b="0" i="1" u="none" strike="noStrike" baseline="0" dirty="0" err="1">
                <a:solidFill>
                  <a:srgbClr val="0000FF"/>
                </a:solidFill>
                <a:latin typeface="Myriad-Italic"/>
              </a:rPr>
              <a:t>Conradi</a:t>
            </a:r>
            <a:r>
              <a:rPr lang="en-US" sz="1800" b="0" i="1" u="none" strike="noStrike" baseline="0" dirty="0">
                <a:solidFill>
                  <a:srgbClr val="0000FF"/>
                </a:solidFill>
                <a:latin typeface="Myriad-Italic"/>
              </a:rPr>
              <a:t> and </a:t>
            </a:r>
            <a:r>
              <a:rPr lang="en-US" sz="1800" b="0" i="1" u="none" strike="noStrike" baseline="0" dirty="0" err="1">
                <a:solidFill>
                  <a:srgbClr val="0000FF"/>
                </a:solidFill>
                <a:latin typeface="Myriad-Italic"/>
              </a:rPr>
              <a:t>Westfechtel</a:t>
            </a:r>
            <a:r>
              <a:rPr lang="en-US" sz="1800" b="0" i="1" u="none" strike="noStrike" baseline="0" dirty="0">
                <a:solidFill>
                  <a:srgbClr val="0000FF"/>
                </a:solidFill>
                <a:latin typeface="Myriad-Italic"/>
              </a:rPr>
              <a:t> 1998]</a:t>
            </a:r>
            <a:r>
              <a:rPr lang="en-US" sz="1800" b="0" i="1" u="none" strike="noStrike" baseline="0" dirty="0">
                <a:solidFill>
                  <a:srgbClr val="000000"/>
                </a:solidFill>
                <a:latin typeface="Myriad-Italic"/>
              </a:rPr>
              <a:t>)</a:t>
            </a:r>
            <a:endParaRPr lang="en-US" dirty="0"/>
          </a:p>
        </p:txBody>
      </p:sp>
    </p:spTree>
    <p:extLst>
      <p:ext uri="{BB962C8B-B14F-4D97-AF65-F5344CB8AC3E}">
        <p14:creationId xmlns:p14="http://schemas.microsoft.com/office/powerpoint/2010/main" val="363676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48</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Versioning of Requirements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98784DA0-611E-49C7-946D-0998A6236D7D}"/>
              </a:ext>
            </a:extLst>
          </p:cNvPr>
          <p:cNvSpPr txBox="1"/>
          <p:nvPr/>
        </p:nvSpPr>
        <p:spPr>
          <a:xfrm>
            <a:off x="500458" y="1676400"/>
            <a:ext cx="8186341" cy="1938992"/>
          </a:xfrm>
          <a:prstGeom prst="rect">
            <a:avLst/>
          </a:prstGeom>
          <a:noFill/>
        </p:spPr>
        <p:txBody>
          <a:bodyPr wrap="square">
            <a:spAutoFit/>
          </a:bodyPr>
          <a:lstStyle/>
          <a:p>
            <a:pPr algn="l"/>
            <a:r>
              <a:rPr lang="en-US" sz="2000" b="0" i="1" u="none" strike="noStrike" baseline="0" dirty="0">
                <a:solidFill>
                  <a:srgbClr val="FF0000"/>
                </a:solidFill>
                <a:latin typeface="+mj-lt"/>
              </a:rPr>
              <a:t>Properties of requirements configurations</a:t>
            </a:r>
            <a:endParaRPr lang="en-US" sz="2000" i="1" dirty="0">
              <a:solidFill>
                <a:srgbClr val="FF0000"/>
              </a:solidFill>
              <a:latin typeface="+mj-lt"/>
            </a:endParaRPr>
          </a:p>
          <a:p>
            <a:pPr marL="342900" indent="-342900" algn="l">
              <a:buFont typeface="Arial" panose="020B0604020202020204" pitchFamily="34" charset="0"/>
              <a:buChar char="•"/>
            </a:pPr>
            <a:r>
              <a:rPr lang="en-US" sz="2000" b="0" i="1" u="none" strike="noStrike" baseline="0" dirty="0">
                <a:latin typeface="+mj-lt"/>
              </a:rPr>
              <a:t>Logical connection</a:t>
            </a:r>
            <a:endParaRPr lang="en-US" sz="2000" b="0" i="1" u="none" strike="noStrike" baseline="0" dirty="0">
              <a:solidFill>
                <a:srgbClr val="FF0000"/>
              </a:solidFill>
              <a:latin typeface="+mj-lt"/>
            </a:endParaRPr>
          </a:p>
          <a:p>
            <a:pPr marL="342900" indent="-342900" algn="l">
              <a:buFont typeface="Arial" panose="020B0604020202020204" pitchFamily="34" charset="0"/>
              <a:buChar char="•"/>
            </a:pPr>
            <a:r>
              <a:rPr lang="en-US" sz="2000" b="0" i="1" u="none" strike="noStrike" baseline="0" dirty="0">
                <a:latin typeface="+mj-lt"/>
              </a:rPr>
              <a:t>Consistency</a:t>
            </a:r>
          </a:p>
          <a:p>
            <a:pPr marL="342900" indent="-342900" algn="l">
              <a:buFont typeface="Arial" panose="020B0604020202020204" pitchFamily="34" charset="0"/>
              <a:buChar char="•"/>
            </a:pPr>
            <a:r>
              <a:rPr lang="en-US" sz="2000" b="0" i="1" u="none" strike="noStrike" baseline="0" dirty="0">
                <a:latin typeface="+mj-lt"/>
              </a:rPr>
              <a:t>Unique identification</a:t>
            </a:r>
          </a:p>
          <a:p>
            <a:pPr marL="342900" indent="-342900" algn="l">
              <a:buFont typeface="Arial" panose="020B0604020202020204" pitchFamily="34" charset="0"/>
              <a:buChar char="•"/>
            </a:pPr>
            <a:r>
              <a:rPr lang="en-US" sz="2000" b="0" i="1" u="none" strike="noStrike" baseline="0" dirty="0">
                <a:latin typeface="+mj-lt"/>
              </a:rPr>
              <a:t>Immutable </a:t>
            </a:r>
            <a:endParaRPr lang="en-US" sz="2000" b="0" i="1" u="none" strike="noStrike" baseline="0" dirty="0" smtClean="0">
              <a:latin typeface="+mj-lt"/>
            </a:endParaRPr>
          </a:p>
          <a:p>
            <a:pPr marL="342900" indent="-342900" algn="l">
              <a:buFont typeface="Arial" panose="020B0604020202020204" pitchFamily="34" charset="0"/>
              <a:buChar char="•"/>
            </a:pPr>
            <a:r>
              <a:rPr lang="en-US" sz="2000" b="0" i="1" u="none" strike="noStrike" baseline="0" dirty="0" smtClean="0">
                <a:latin typeface="+mj-lt"/>
              </a:rPr>
              <a:t>Basis </a:t>
            </a:r>
            <a:r>
              <a:rPr lang="en-US" sz="2000" b="0" i="1" u="none" strike="noStrike" baseline="0" dirty="0">
                <a:latin typeface="+mj-lt"/>
              </a:rPr>
              <a:t>for rollbacks</a:t>
            </a:r>
            <a:endParaRPr lang="en-US" sz="2000" i="1" dirty="0">
              <a:solidFill>
                <a:srgbClr val="FF0000"/>
              </a:solidFill>
              <a:latin typeface="+mj-lt"/>
            </a:endParaRPr>
          </a:p>
        </p:txBody>
      </p:sp>
    </p:spTree>
    <p:extLst>
      <p:ext uri="{BB962C8B-B14F-4D97-AF65-F5344CB8AC3E}">
        <p14:creationId xmlns:p14="http://schemas.microsoft.com/office/powerpoint/2010/main" val="3606199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12571" y="1662760"/>
            <a:ext cx="7918856" cy="1846659"/>
          </a:xfrm>
        </p:spPr>
        <p:txBody>
          <a:bodyPr/>
          <a:lstStyle/>
          <a:p>
            <a:r>
              <a:rPr lang="en-US" i="1" dirty="0"/>
              <a:t>Logical connection: </a:t>
            </a:r>
            <a:r>
              <a:rPr lang="en-US" dirty="0"/>
              <a:t>The requirements contained in a configuration </a:t>
            </a:r>
            <a:r>
              <a:rPr lang="en-US" dirty="0" smtClean="0"/>
              <a:t>are directly </a:t>
            </a:r>
            <a:r>
              <a:rPr lang="en-US" dirty="0"/>
              <a:t>logically connected to one another, </a:t>
            </a:r>
            <a:endParaRPr lang="en-US" dirty="0"/>
          </a:p>
          <a:p>
            <a:endParaRPr lang="en-US" dirty="0" smtClean="0"/>
          </a:p>
          <a:p>
            <a:r>
              <a:rPr lang="en-US" dirty="0" smtClean="0"/>
              <a:t>i.e</a:t>
            </a:r>
            <a:r>
              <a:rPr lang="en-US" dirty="0"/>
              <a:t>., a goal-oriented </a:t>
            </a:r>
            <a:r>
              <a:rPr lang="en-US" dirty="0" smtClean="0"/>
              <a:t>grouping of </a:t>
            </a:r>
            <a:r>
              <a:rPr lang="en-US" dirty="0"/>
              <a:t>the requirements to a common configuration has been performed</a:t>
            </a:r>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t>49</a:t>
            </a:fld>
            <a:endParaRPr lang="en-US"/>
          </a:p>
        </p:txBody>
      </p:sp>
    </p:spTree>
    <p:extLst>
      <p:ext uri="{BB962C8B-B14F-4D97-AF65-F5344CB8AC3E}">
        <p14:creationId xmlns:p14="http://schemas.microsoft.com/office/powerpoint/2010/main" val="601914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ea typeface="Tahoma" panose="020B0604030504040204" pitchFamily="34" charset="0"/>
                <a:cs typeface="Times New Roman" panose="02020603050405020304" pitchFamily="18" charset="0"/>
              </a:rPr>
              <a:t>Assigning Attributes to Requirements</a:t>
            </a:r>
            <a:endParaRPr lang="en-US" sz="5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740575"/>
            <a:ext cx="8001000" cy="2585323"/>
          </a:xfrm>
          <a:prstGeom prst="rect">
            <a:avLst/>
          </a:prstGeom>
          <a:noFill/>
        </p:spPr>
        <p:txBody>
          <a:bodyPr wrap="square">
            <a:spAutoFit/>
          </a:bodyPr>
          <a:lstStyle/>
          <a:p>
            <a:pPr algn="just"/>
            <a:r>
              <a:rPr lang="en-US" b="1" i="0" u="none" strike="noStrike" baseline="0" dirty="0">
                <a:solidFill>
                  <a:srgbClr val="FF0000"/>
                </a:solidFill>
                <a:latin typeface="+mj-lt"/>
              </a:rPr>
              <a:t>Attribute Scheme</a:t>
            </a:r>
          </a:p>
          <a:p>
            <a:pPr marL="342900" indent="-342900" algn="just">
              <a:buFont typeface="Arial" panose="020B0604020202020204" pitchFamily="34" charset="0"/>
              <a:buChar char="•"/>
            </a:pPr>
            <a:r>
              <a:rPr lang="en-US" b="0" i="0" u="none" strike="noStrike" baseline="0" dirty="0">
                <a:latin typeface="+mj-lt"/>
              </a:rPr>
              <a:t>The set of all defined attributes for a class of requirements (e.g., functional </a:t>
            </a:r>
          </a:p>
          <a:p>
            <a:pPr algn="just"/>
            <a:r>
              <a:rPr lang="en-US" b="0" i="0" u="none" strike="noStrike" baseline="0" dirty="0">
                <a:latin typeface="+mj-lt"/>
              </a:rPr>
              <a:t>requirements, quality requirements) is called an attribute scheme. Attribute schemes are usually tailored to meet the individual project’s needs.</a:t>
            </a:r>
          </a:p>
          <a:p>
            <a:pPr algn="just"/>
            <a:endParaRPr lang="en-US" dirty="0">
              <a:solidFill>
                <a:srgbClr val="FF0000"/>
              </a:solidFill>
              <a:latin typeface="+mj-lt"/>
            </a:endParaRPr>
          </a:p>
          <a:p>
            <a:pPr algn="just"/>
            <a:r>
              <a:rPr lang="en-US" b="0" i="1" u="none" strike="noStrike" baseline="0" dirty="0">
                <a:solidFill>
                  <a:srgbClr val="FF0000"/>
                </a:solidFill>
                <a:latin typeface="+mj-lt"/>
              </a:rPr>
              <a:t>Assignment of requirement attributes</a:t>
            </a:r>
            <a:endParaRPr lang="en-US" i="1" dirty="0">
              <a:solidFill>
                <a:srgbClr val="FF0000"/>
              </a:solidFill>
              <a:latin typeface="+mj-lt"/>
            </a:endParaRPr>
          </a:p>
          <a:p>
            <a:pPr marL="342900" indent="-342900" algn="just">
              <a:buFont typeface="Arial" panose="020B0604020202020204" pitchFamily="34" charset="0"/>
              <a:buChar char="•"/>
            </a:pPr>
            <a:r>
              <a:rPr lang="en-US" b="0" i="0" u="none" strike="noStrike" baseline="0" dirty="0">
                <a:latin typeface="+mj-lt"/>
              </a:rPr>
              <a:t>During the course of the project, the attributes of the requirements are assigned with fitting attribute values.</a:t>
            </a:r>
          </a:p>
          <a:p>
            <a:pPr algn="just"/>
            <a:endParaRPr lang="en-US" dirty="0">
              <a:solidFill>
                <a:srgbClr val="FF0000"/>
              </a:solidFill>
              <a:latin typeface="+mj-lt"/>
            </a:endParaRPr>
          </a:p>
        </p:txBody>
      </p:sp>
      <p:sp>
        <p:nvSpPr>
          <p:cNvPr id="6" name="TextBox 5">
            <a:extLst>
              <a:ext uri="{FF2B5EF4-FFF2-40B4-BE49-F238E27FC236}">
                <a16:creationId xmlns="" xmlns:a16="http://schemas.microsoft.com/office/drawing/2014/main" id="{CEC71610-AD08-4DD8-874A-582973609BA1}"/>
              </a:ext>
            </a:extLst>
          </p:cNvPr>
          <p:cNvSpPr txBox="1"/>
          <p:nvPr/>
        </p:nvSpPr>
        <p:spPr>
          <a:xfrm>
            <a:off x="762000" y="5546943"/>
            <a:ext cx="8229600" cy="830997"/>
          </a:xfrm>
          <a:prstGeom prst="rect">
            <a:avLst/>
          </a:prstGeom>
          <a:noFill/>
        </p:spPr>
        <p:txBody>
          <a:bodyPr wrap="square">
            <a:spAutoFit/>
          </a:bodyPr>
          <a:lstStyle/>
          <a:p>
            <a:pPr algn="just"/>
            <a:r>
              <a:rPr lang="en-US" sz="1600" i="1" dirty="0">
                <a:latin typeface="+mj-lt"/>
              </a:rPr>
              <a:t>A</a:t>
            </a:r>
            <a:r>
              <a:rPr lang="en-US" sz="1600" b="0" i="1" u="none" strike="noStrike" baseline="0" dirty="0">
                <a:latin typeface="+mj-lt"/>
              </a:rPr>
              <a:t>n exemplary assignment of attributes for a requirement including the attributes “identifier”, “name”, and “requirement description” as well as attributes that allow for documenting the stability of the requirements and its source as well as its author.</a:t>
            </a:r>
            <a:endParaRPr lang="en-US" b="1" i="1" dirty="0">
              <a:solidFill>
                <a:srgbClr val="FF0000"/>
              </a:solidFill>
              <a:latin typeface="+mj-lt"/>
            </a:endParaRPr>
          </a:p>
        </p:txBody>
      </p:sp>
      <p:pic>
        <p:nvPicPr>
          <p:cNvPr id="7" name="Picture 6" descr="Graphical user interface, text, application&#10;&#10;Description automatically generated">
            <a:extLst>
              <a:ext uri="{FF2B5EF4-FFF2-40B4-BE49-F238E27FC236}">
                <a16:creationId xmlns="" xmlns:a16="http://schemas.microsoft.com/office/drawing/2014/main" id="{62B1C725-91F4-4806-8F4B-65D48DBF9209}"/>
              </a:ext>
            </a:extLst>
          </p:cNvPr>
          <p:cNvPicPr>
            <a:picLocks noChangeAspect="1"/>
          </p:cNvPicPr>
          <p:nvPr/>
        </p:nvPicPr>
        <p:blipFill>
          <a:blip r:embed="rId2"/>
          <a:stretch>
            <a:fillRect/>
          </a:stretch>
        </p:blipFill>
        <p:spPr>
          <a:xfrm>
            <a:off x="4572000" y="3707919"/>
            <a:ext cx="4032162" cy="1746691"/>
          </a:xfrm>
          <a:prstGeom prst="rect">
            <a:avLst/>
          </a:prstGeom>
        </p:spPr>
      </p:pic>
    </p:spTree>
    <p:extLst>
      <p:ext uri="{BB962C8B-B14F-4D97-AF65-F5344CB8AC3E}">
        <p14:creationId xmlns:p14="http://schemas.microsoft.com/office/powerpoint/2010/main" val="32684885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12571" y="1662760"/>
            <a:ext cx="7918856" cy="1477328"/>
          </a:xfrm>
        </p:spPr>
        <p:txBody>
          <a:bodyPr/>
          <a:lstStyle/>
          <a:p>
            <a:r>
              <a:rPr lang="en-US" i="1" dirty="0"/>
              <a:t>Consistency: </a:t>
            </a:r>
            <a:r>
              <a:rPr lang="en-US" dirty="0"/>
              <a:t>The requirements contained in a configuration do </a:t>
            </a:r>
            <a:r>
              <a:rPr lang="en-US" dirty="0" smtClean="0"/>
              <a:t>not contradict </a:t>
            </a:r>
            <a:r>
              <a:rPr lang="en-US" dirty="0"/>
              <a:t>one another, i.e., the configuration contains </a:t>
            </a:r>
            <a:r>
              <a:rPr lang="en-US" dirty="0" smtClean="0"/>
              <a:t>requirements that </a:t>
            </a:r>
            <a:r>
              <a:rPr lang="en-US" dirty="0"/>
              <a:t>are contradiction free in their respective version</a:t>
            </a:r>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t>50</a:t>
            </a:fld>
            <a:endParaRPr lang="en-US"/>
          </a:p>
        </p:txBody>
      </p:sp>
    </p:spTree>
    <p:extLst>
      <p:ext uri="{BB962C8B-B14F-4D97-AF65-F5344CB8AC3E}">
        <p14:creationId xmlns:p14="http://schemas.microsoft.com/office/powerpoint/2010/main" val="8826850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12571" y="1662760"/>
            <a:ext cx="7918856" cy="3323987"/>
          </a:xfrm>
        </p:spPr>
        <p:txBody>
          <a:bodyPr/>
          <a:lstStyle/>
          <a:p>
            <a:r>
              <a:rPr lang="en-US" i="1" dirty="0"/>
              <a:t>Unique identification: </a:t>
            </a:r>
            <a:r>
              <a:rPr lang="en-US" dirty="0"/>
              <a:t>A configuration has a unique identifier (</a:t>
            </a:r>
            <a:r>
              <a:rPr lang="en-US" dirty="0" smtClean="0"/>
              <a:t>ID) which </a:t>
            </a:r>
            <a:r>
              <a:rPr lang="en-US" dirty="0"/>
              <a:t>can be used to uniquely identify the </a:t>
            </a:r>
            <a:r>
              <a:rPr lang="en-US" dirty="0" smtClean="0"/>
              <a:t>configuration</a:t>
            </a:r>
          </a:p>
          <a:p>
            <a:endParaRPr lang="en-US" dirty="0"/>
          </a:p>
          <a:p>
            <a:endParaRPr lang="en-US" dirty="0" smtClean="0"/>
          </a:p>
          <a:p>
            <a:endParaRPr lang="en-US" dirty="0"/>
          </a:p>
          <a:p>
            <a:r>
              <a:rPr lang="en-US" i="1" dirty="0"/>
              <a:t>Immutable: </a:t>
            </a:r>
            <a:r>
              <a:rPr lang="en-US" dirty="0"/>
              <a:t>A configuration defines a certain, immutable state of </a:t>
            </a:r>
            <a:r>
              <a:rPr lang="en-US" dirty="0" smtClean="0"/>
              <a:t>the specification</a:t>
            </a:r>
            <a:r>
              <a:rPr lang="en-US" dirty="0"/>
              <a:t>. If requirements of a configuration are changed, a </a:t>
            </a:r>
            <a:r>
              <a:rPr lang="en-US" dirty="0" smtClean="0"/>
              <a:t>new version </a:t>
            </a:r>
            <a:r>
              <a:rPr lang="en-US" dirty="0"/>
              <a:t>of the requirements and potentially of the configuration is </a:t>
            </a:r>
            <a:r>
              <a:rPr lang="en-US" dirty="0" smtClean="0"/>
              <a:t>the result</a:t>
            </a:r>
            <a:r>
              <a:rPr lang="en-US" dirty="0"/>
              <a:t>.</a:t>
            </a:r>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t>51</a:t>
            </a:fld>
            <a:endParaRPr lang="en-US"/>
          </a:p>
        </p:txBody>
      </p:sp>
    </p:spTree>
    <p:extLst>
      <p:ext uri="{BB962C8B-B14F-4D97-AF65-F5344CB8AC3E}">
        <p14:creationId xmlns:p14="http://schemas.microsoft.com/office/powerpoint/2010/main" val="16204974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12571" y="1662760"/>
            <a:ext cx="7918856" cy="1477328"/>
          </a:xfrm>
        </p:spPr>
        <p:txBody>
          <a:bodyPr/>
          <a:lstStyle/>
          <a:p>
            <a:r>
              <a:rPr lang="en-US" i="1" dirty="0"/>
              <a:t>Basis for rollbacks: </a:t>
            </a:r>
            <a:r>
              <a:rPr lang="en-US" dirty="0"/>
              <a:t>If changes of requirements must be undone, </a:t>
            </a:r>
            <a:r>
              <a:rPr lang="en-US" dirty="0" smtClean="0"/>
              <a:t>configurations offer </a:t>
            </a:r>
            <a:r>
              <a:rPr lang="en-US" dirty="0"/>
              <a:t>the ability to roll back requirements to a specific </a:t>
            </a:r>
            <a:r>
              <a:rPr lang="en-US" dirty="0" smtClean="0"/>
              <a:t>version within </a:t>
            </a:r>
            <a:r>
              <a:rPr lang="en-US" dirty="0"/>
              <a:t>a configuration. Therefore, a consistent state of the </a:t>
            </a:r>
            <a:r>
              <a:rPr lang="en-US" dirty="0" smtClean="0"/>
              <a:t>specification can </a:t>
            </a:r>
            <a:r>
              <a:rPr lang="en-US" dirty="0"/>
              <a:t>be maintained.</a:t>
            </a:r>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t>52</a:t>
            </a:fld>
            <a:endParaRPr lang="en-US"/>
          </a:p>
        </p:txBody>
      </p:sp>
    </p:spTree>
    <p:extLst>
      <p:ext uri="{BB962C8B-B14F-4D97-AF65-F5344CB8AC3E}">
        <p14:creationId xmlns:p14="http://schemas.microsoft.com/office/powerpoint/2010/main" val="24664730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53</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Versioning of Requirements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98784DA0-611E-49C7-946D-0998A6236D7D}"/>
              </a:ext>
            </a:extLst>
          </p:cNvPr>
          <p:cNvSpPr txBox="1"/>
          <p:nvPr/>
        </p:nvSpPr>
        <p:spPr>
          <a:xfrm>
            <a:off x="500458" y="1676400"/>
            <a:ext cx="8186341" cy="3785652"/>
          </a:xfrm>
          <a:prstGeom prst="rect">
            <a:avLst/>
          </a:prstGeom>
          <a:noFill/>
        </p:spPr>
        <p:txBody>
          <a:bodyPr wrap="square">
            <a:spAutoFit/>
          </a:bodyPr>
          <a:lstStyle/>
          <a:p>
            <a:pPr algn="just"/>
            <a:r>
              <a:rPr lang="en-US" sz="2000" b="1" i="0" u="none" strike="noStrike" baseline="0" dirty="0">
                <a:solidFill>
                  <a:srgbClr val="FF0000"/>
                </a:solidFill>
                <a:latin typeface="+mj-lt"/>
              </a:rPr>
              <a:t>Requirements Baselines</a:t>
            </a:r>
          </a:p>
          <a:p>
            <a:pPr algn="just"/>
            <a:endParaRPr lang="en-US" sz="2000" b="1" dirty="0">
              <a:solidFill>
                <a:srgbClr val="FF0000"/>
              </a:solidFill>
              <a:latin typeface="+mj-lt"/>
            </a:endParaRPr>
          </a:p>
          <a:p>
            <a:pPr algn="just"/>
            <a:r>
              <a:rPr lang="en-US" sz="2000" b="0" i="1" u="none" strike="noStrike" baseline="0" dirty="0">
                <a:solidFill>
                  <a:srgbClr val="FF0000"/>
                </a:solidFill>
                <a:latin typeface="+mj-lt"/>
              </a:rPr>
              <a:t>Configuration vs. baseline</a:t>
            </a:r>
          </a:p>
          <a:p>
            <a:pPr algn="just"/>
            <a:endParaRPr lang="en-US" sz="2000" b="0" i="0" u="none" strike="noStrike" baseline="0" dirty="0">
              <a:latin typeface="+mj-lt"/>
            </a:endParaRPr>
          </a:p>
          <a:p>
            <a:pPr algn="just"/>
            <a:r>
              <a:rPr lang="en-US" sz="2000" b="0" i="0" u="none" strike="noStrike" baseline="0" dirty="0">
                <a:latin typeface="+mj-lt"/>
              </a:rPr>
              <a:t>Requirements baselines are specific configurations of requirements that typically comprise stable versions of requirements and, also, often define a release of a system. Due to that property, requirements baselines are usually visible externally (e.g., to the contractor). When requirements baselines are used, a number of important activities in the development process are supported:</a:t>
            </a:r>
          </a:p>
          <a:p>
            <a:pPr marL="285750" indent="-285750" algn="just">
              <a:buFont typeface="Arial" panose="020B0604020202020204" pitchFamily="34" charset="0"/>
              <a:buChar char="•"/>
            </a:pPr>
            <a:endParaRPr lang="en-US" sz="2000" dirty="0">
              <a:solidFill>
                <a:srgbClr val="FF0000"/>
              </a:solidFill>
              <a:latin typeface="+mj-lt"/>
            </a:endParaRPr>
          </a:p>
          <a:p>
            <a:pPr marL="285750" indent="-285750" algn="just">
              <a:buFont typeface="Arial" panose="020B0604020202020204" pitchFamily="34" charset="0"/>
              <a:buChar char="•"/>
            </a:pPr>
            <a:endParaRPr lang="en-US" sz="2000" b="0" i="0" u="none" strike="noStrike" baseline="0" dirty="0">
              <a:latin typeface="+mj-lt"/>
            </a:endParaRPr>
          </a:p>
        </p:txBody>
      </p:sp>
    </p:spTree>
    <p:extLst>
      <p:ext uri="{BB962C8B-B14F-4D97-AF65-F5344CB8AC3E}">
        <p14:creationId xmlns:p14="http://schemas.microsoft.com/office/powerpoint/2010/main" val="18529615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54</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Versioning of Requirements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98784DA0-611E-49C7-946D-0998A6236D7D}"/>
              </a:ext>
            </a:extLst>
          </p:cNvPr>
          <p:cNvSpPr txBox="1"/>
          <p:nvPr/>
        </p:nvSpPr>
        <p:spPr>
          <a:xfrm>
            <a:off x="500458" y="1676400"/>
            <a:ext cx="8186341" cy="4708981"/>
          </a:xfrm>
          <a:prstGeom prst="rect">
            <a:avLst/>
          </a:prstGeom>
          <a:noFill/>
        </p:spPr>
        <p:txBody>
          <a:bodyPr wrap="square">
            <a:spAutoFit/>
          </a:bodyPr>
          <a:lstStyle/>
          <a:p>
            <a:pPr marL="285750" indent="-285750" algn="just">
              <a:buFont typeface="Arial" panose="020B0604020202020204" pitchFamily="34" charset="0"/>
              <a:buChar char="•"/>
            </a:pPr>
            <a:endParaRPr lang="en-US" sz="2000" dirty="0">
              <a:solidFill>
                <a:srgbClr val="FF0000"/>
              </a:solidFill>
              <a:latin typeface="+mj-lt"/>
            </a:endParaRPr>
          </a:p>
          <a:p>
            <a:pPr marL="285750" indent="-285750" algn="just">
              <a:buFont typeface="Arial" panose="020B0604020202020204" pitchFamily="34" charset="0"/>
              <a:buChar char="•"/>
            </a:pPr>
            <a:r>
              <a:rPr lang="en-US" sz="2000" b="0" i="1" u="none" strike="noStrike" baseline="0" dirty="0">
                <a:latin typeface="+mj-lt"/>
              </a:rPr>
              <a:t>Basis for release planning: </a:t>
            </a:r>
            <a:r>
              <a:rPr lang="en-US" sz="2000" b="0" i="0" u="none" strike="noStrike" baseline="0" dirty="0">
                <a:latin typeface="+mj-lt"/>
              </a:rPr>
              <a:t>Requirements baselines are configurations of “stable” requirements, specially marked for the contractor. Baselines therefore serve as the basis of communication for the planning of system releases as well as their definition.</a:t>
            </a:r>
          </a:p>
          <a:p>
            <a:pPr marL="285750" indent="-285750" algn="just">
              <a:buFont typeface="Arial" panose="020B0604020202020204" pitchFamily="34" charset="0"/>
              <a:buChar char="•"/>
            </a:pPr>
            <a:endParaRPr lang="en-US" sz="2000" b="0" i="0" u="none" strike="noStrike" baseline="0" dirty="0">
              <a:latin typeface="+mj-lt"/>
            </a:endParaRPr>
          </a:p>
          <a:p>
            <a:pPr marL="285750" indent="-285750" algn="just">
              <a:buFont typeface="Arial" panose="020B0604020202020204" pitchFamily="34" charset="0"/>
              <a:buChar char="•"/>
            </a:pPr>
            <a:r>
              <a:rPr lang="en-US" sz="2000" b="0" i="1" u="none" strike="noStrike" baseline="0" dirty="0">
                <a:solidFill>
                  <a:srgbClr val="000000"/>
                </a:solidFill>
                <a:latin typeface="+mj-lt"/>
              </a:rPr>
              <a:t>Estimation of the effort involved with implementation: </a:t>
            </a:r>
            <a:r>
              <a:rPr lang="en-US" sz="2000" b="0" i="0" u="none" strike="noStrike" baseline="0" dirty="0">
                <a:solidFill>
                  <a:srgbClr val="000000"/>
                </a:solidFill>
                <a:latin typeface="+mj-lt"/>
              </a:rPr>
              <a:t>As baselines of requirements can be used for the definition of system releases, they can also be used to estimate the effort needed to realize a system release. This can be done by estimating the partial effort involved with implementing a requirement of the baseline and summing up the total effort for the remaining baseline.</a:t>
            </a:r>
          </a:p>
          <a:p>
            <a:pPr marL="285750" indent="-285750" algn="just">
              <a:buFont typeface="Arial" panose="020B0604020202020204" pitchFamily="34" charset="0"/>
              <a:buChar char="•"/>
            </a:pPr>
            <a:endParaRPr lang="en-US" sz="2000" b="0" i="0" u="none" strike="noStrike" baseline="0" dirty="0">
              <a:solidFill>
                <a:srgbClr val="000000"/>
              </a:solidFill>
              <a:latin typeface="+mj-lt"/>
            </a:endParaRPr>
          </a:p>
          <a:p>
            <a:pPr marL="285750" indent="-285750" algn="just">
              <a:buFont typeface="Arial" panose="020B0604020202020204" pitchFamily="34" charset="0"/>
              <a:buChar char="•"/>
            </a:pPr>
            <a:r>
              <a:rPr lang="en-US" sz="2000" b="0" i="1" u="none" strike="noStrike" baseline="0" dirty="0">
                <a:solidFill>
                  <a:srgbClr val="000000"/>
                </a:solidFill>
                <a:latin typeface="+mj-lt"/>
              </a:rPr>
              <a:t>Comparison to competing products: </a:t>
            </a:r>
            <a:r>
              <a:rPr lang="en-US" sz="2000" b="0" i="0" u="none" strike="noStrike" baseline="0" dirty="0">
                <a:solidFill>
                  <a:srgbClr val="000000"/>
                </a:solidFill>
                <a:latin typeface="+mj-lt"/>
              </a:rPr>
              <a:t>Requirements baselines can be used to compare the planned system to competing systems.</a:t>
            </a:r>
            <a:endParaRPr lang="en-US" sz="2400" i="1" dirty="0">
              <a:solidFill>
                <a:srgbClr val="FF0000"/>
              </a:solidFill>
              <a:latin typeface="+mj-lt"/>
            </a:endParaRPr>
          </a:p>
        </p:txBody>
      </p:sp>
    </p:spTree>
    <p:extLst>
      <p:ext uri="{BB962C8B-B14F-4D97-AF65-F5344CB8AC3E}">
        <p14:creationId xmlns:p14="http://schemas.microsoft.com/office/powerpoint/2010/main" val="9208924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55</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Management of Requirements Changes</a:t>
            </a:r>
            <a:endParaRPr lang="en-US" sz="333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98784DA0-611E-49C7-946D-0998A6236D7D}"/>
              </a:ext>
            </a:extLst>
          </p:cNvPr>
          <p:cNvSpPr txBox="1"/>
          <p:nvPr/>
        </p:nvSpPr>
        <p:spPr>
          <a:xfrm>
            <a:off x="500458" y="1676400"/>
            <a:ext cx="8186341" cy="4093428"/>
          </a:xfrm>
          <a:prstGeom prst="rect">
            <a:avLst/>
          </a:prstGeom>
          <a:noFill/>
        </p:spPr>
        <p:txBody>
          <a:bodyPr wrap="square">
            <a:spAutoFit/>
          </a:bodyPr>
          <a:lstStyle/>
          <a:p>
            <a:pPr algn="just"/>
            <a:r>
              <a:rPr lang="en-US" sz="2000" b="1" i="0" u="none" strike="noStrike" baseline="0" dirty="0">
                <a:solidFill>
                  <a:srgbClr val="FF0000"/>
                </a:solidFill>
                <a:latin typeface="+mj-lt"/>
              </a:rPr>
              <a:t>Requirements Changes</a:t>
            </a:r>
          </a:p>
          <a:p>
            <a:pPr algn="just"/>
            <a:endParaRPr lang="en-US" sz="2000" b="1" dirty="0">
              <a:solidFill>
                <a:srgbClr val="FF0000"/>
              </a:solidFill>
              <a:latin typeface="+mj-lt"/>
            </a:endParaRPr>
          </a:p>
          <a:p>
            <a:pPr marL="342900" indent="-342900" algn="just">
              <a:buFont typeface="Arial" panose="020B0604020202020204" pitchFamily="34" charset="0"/>
              <a:buChar char="•"/>
            </a:pPr>
            <a:r>
              <a:rPr lang="en-US" sz="2000" b="0" i="1" u="none" strike="noStrike" baseline="0" dirty="0">
                <a:latin typeface="+mj-lt"/>
              </a:rPr>
              <a:t>Reasons for changes</a:t>
            </a:r>
            <a:r>
              <a:rPr lang="en-US" sz="2000" b="1" i="1" u="none" strike="noStrike" baseline="0" dirty="0">
                <a:latin typeface="+mj-lt"/>
              </a:rPr>
              <a:t> :  </a:t>
            </a:r>
            <a:r>
              <a:rPr lang="en-US" sz="2000" b="0" i="0" u="none" strike="noStrike" baseline="0" dirty="0">
                <a:latin typeface="+mj-lt"/>
              </a:rPr>
              <a:t>The reasons for changes in requirements can be multifarious. Along with changes that stem immediately from errors or incomplete requirements, the evolution of the context can make it necessary to change the requirements.</a:t>
            </a:r>
          </a:p>
          <a:p>
            <a:pPr marL="342900" indent="-342900" algn="just">
              <a:buFont typeface="Arial" panose="020B0604020202020204" pitchFamily="34" charset="0"/>
              <a:buChar char="•"/>
            </a:pPr>
            <a:endParaRPr lang="en-US" sz="2000" dirty="0">
              <a:solidFill>
                <a:srgbClr val="FF0000"/>
              </a:solidFill>
              <a:latin typeface="+mj-lt"/>
            </a:endParaRPr>
          </a:p>
          <a:p>
            <a:pPr marL="342900" indent="-342900" algn="just">
              <a:buFont typeface="Arial" panose="020B0604020202020204" pitchFamily="34" charset="0"/>
              <a:buChar char="•"/>
            </a:pPr>
            <a:r>
              <a:rPr lang="en-US" sz="2000" b="0" i="1" u="none" strike="noStrike" baseline="0" dirty="0">
                <a:latin typeface="+mj-lt"/>
              </a:rPr>
              <a:t>Changes per se are not negative</a:t>
            </a:r>
            <a:r>
              <a:rPr lang="en-US" sz="2000" i="1" dirty="0">
                <a:latin typeface="+mj-lt"/>
              </a:rPr>
              <a:t> : </a:t>
            </a:r>
            <a:r>
              <a:rPr lang="en-US" sz="2000" b="0" i="0" u="none" strike="noStrike" baseline="0" dirty="0">
                <a:latin typeface="+mj-lt"/>
              </a:rPr>
              <a:t>Changes in requirements per se are not negative. They are merely an indication that stakeholders deal closely with the system and learn more and more about its functions, qualities, and restrictions. If change requests only occur infrequently during development of the system, it may be a sign of low stakeholder interest in the system to be developed.</a:t>
            </a:r>
            <a:endParaRPr lang="en-US" sz="2800" i="1" dirty="0">
              <a:solidFill>
                <a:srgbClr val="FF0000"/>
              </a:solidFill>
              <a:latin typeface="+mj-lt"/>
            </a:endParaRPr>
          </a:p>
        </p:txBody>
      </p:sp>
    </p:spTree>
    <p:extLst>
      <p:ext uri="{BB962C8B-B14F-4D97-AF65-F5344CB8AC3E}">
        <p14:creationId xmlns:p14="http://schemas.microsoft.com/office/powerpoint/2010/main" val="19827592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56</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Management of Requirements Changes</a:t>
            </a:r>
            <a:endParaRPr lang="en-US" sz="333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98784DA0-611E-49C7-946D-0998A6236D7D}"/>
              </a:ext>
            </a:extLst>
          </p:cNvPr>
          <p:cNvSpPr txBox="1"/>
          <p:nvPr/>
        </p:nvSpPr>
        <p:spPr>
          <a:xfrm>
            <a:off x="500458" y="1676400"/>
            <a:ext cx="8186341" cy="3785652"/>
          </a:xfrm>
          <a:prstGeom prst="rect">
            <a:avLst/>
          </a:prstGeom>
          <a:noFill/>
        </p:spPr>
        <p:txBody>
          <a:bodyPr wrap="square">
            <a:spAutoFit/>
          </a:bodyPr>
          <a:lstStyle/>
          <a:p>
            <a:pPr algn="just"/>
            <a:r>
              <a:rPr lang="en-US" sz="2000" b="0" i="1" u="none" strike="noStrike" baseline="0" dirty="0">
                <a:solidFill>
                  <a:srgbClr val="FF0000"/>
                </a:solidFill>
                <a:latin typeface="+mj-lt"/>
              </a:rPr>
              <a:t>Change frequency as an indicator of process quality</a:t>
            </a:r>
          </a:p>
          <a:p>
            <a:pPr algn="just"/>
            <a:endParaRPr lang="en-US" sz="2000" i="1" dirty="0">
              <a:solidFill>
                <a:srgbClr val="FF0000"/>
              </a:solidFill>
              <a:latin typeface="+mj-lt"/>
            </a:endParaRPr>
          </a:p>
          <a:p>
            <a:pPr marL="342900" indent="-342900" algn="just">
              <a:buFont typeface="Arial" panose="020B0604020202020204" pitchFamily="34" charset="0"/>
              <a:buChar char="•"/>
            </a:pPr>
            <a:r>
              <a:rPr lang="en-US" sz="2000" b="0" i="0" u="none" strike="noStrike" baseline="0" dirty="0">
                <a:latin typeface="+mj-lt"/>
              </a:rPr>
              <a:t>Requirements changes occur very frequently, the development of a system that is in agreement with all involved stakeholders becomes nearly impossible.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A high change frequency is, among other things, an indicator for inadequately performed requirements engineering activities, such as elicitation and negotiation techniques.</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 In addition, a high change frequency takes up a lot of resources in the development project.</a:t>
            </a:r>
            <a:endParaRPr lang="en-US" sz="3200" i="1" dirty="0">
              <a:solidFill>
                <a:srgbClr val="FF0000"/>
              </a:solidFill>
              <a:latin typeface="+mj-lt"/>
            </a:endParaRPr>
          </a:p>
        </p:txBody>
      </p:sp>
    </p:spTree>
    <p:extLst>
      <p:ext uri="{BB962C8B-B14F-4D97-AF65-F5344CB8AC3E}">
        <p14:creationId xmlns:p14="http://schemas.microsoft.com/office/powerpoint/2010/main" val="9849397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57</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Management of Requirements Changes</a:t>
            </a:r>
            <a:endParaRPr lang="en-US" sz="333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98784DA0-611E-49C7-946D-0998A6236D7D}"/>
              </a:ext>
            </a:extLst>
          </p:cNvPr>
          <p:cNvSpPr txBox="1"/>
          <p:nvPr/>
        </p:nvSpPr>
        <p:spPr>
          <a:xfrm>
            <a:off x="500458" y="1676400"/>
            <a:ext cx="8186341" cy="3170099"/>
          </a:xfrm>
          <a:prstGeom prst="rect">
            <a:avLst/>
          </a:prstGeom>
          <a:noFill/>
        </p:spPr>
        <p:txBody>
          <a:bodyPr wrap="square">
            <a:spAutoFit/>
          </a:bodyPr>
          <a:lstStyle/>
          <a:p>
            <a:pPr algn="just"/>
            <a:r>
              <a:rPr lang="en-US" sz="2000" b="1" i="0" u="none" strike="noStrike" baseline="0" dirty="0">
                <a:solidFill>
                  <a:srgbClr val="FF0000"/>
                </a:solidFill>
                <a:latin typeface="+mj-lt"/>
              </a:rPr>
              <a:t>The Change Control Board</a:t>
            </a:r>
          </a:p>
          <a:p>
            <a:pPr algn="just"/>
            <a:endParaRPr lang="en-US" sz="2000" b="1" dirty="0">
              <a:solidFill>
                <a:srgbClr val="FF0000"/>
              </a:solidFill>
              <a:latin typeface="+mj-lt"/>
            </a:endParaRPr>
          </a:p>
          <a:p>
            <a:pPr marL="342900" indent="-342900" algn="just">
              <a:buFont typeface="Arial" panose="020B0604020202020204" pitchFamily="34" charset="0"/>
              <a:buChar char="•"/>
            </a:pPr>
            <a:r>
              <a:rPr lang="en-US" sz="2000" b="0" i="0" u="none" strike="noStrike" baseline="0" dirty="0">
                <a:latin typeface="+mj-lt"/>
              </a:rPr>
              <a:t>Over the course of the system life cycle, it is necessary to channel change requests for requirements and define a structured process that will lead to a justified decision about whether a change request is approved and how it is approved.</a:t>
            </a:r>
          </a:p>
          <a:p>
            <a:pPr marL="342900" indent="-342900" algn="just">
              <a:buFont typeface="Arial" panose="020B0604020202020204" pitchFamily="34" charset="0"/>
              <a:buChar char="•"/>
            </a:pPr>
            <a:endParaRPr lang="en-US" sz="2000" dirty="0">
              <a:solidFill>
                <a:srgbClr val="FF0000"/>
              </a:solidFill>
              <a:latin typeface="+mj-lt"/>
            </a:endParaRPr>
          </a:p>
          <a:p>
            <a:pPr marL="342900" indent="-342900" algn="just">
              <a:buFont typeface="Arial" panose="020B0604020202020204" pitchFamily="34" charset="0"/>
              <a:buChar char="•"/>
            </a:pPr>
            <a:r>
              <a:rPr lang="en-US" sz="2000" b="0" i="0" u="none" strike="noStrike" baseline="0" dirty="0">
                <a:latin typeface="+mj-lt"/>
              </a:rPr>
              <a:t>The evaluation of requirements changes, as well as the decision about performing the change, is usually the responsibility of a change control board. </a:t>
            </a:r>
            <a:endParaRPr lang="en-US" sz="3600" i="1" dirty="0">
              <a:solidFill>
                <a:srgbClr val="FF0000"/>
              </a:solidFill>
              <a:latin typeface="+mj-lt"/>
            </a:endParaRPr>
          </a:p>
        </p:txBody>
      </p:sp>
    </p:spTree>
    <p:extLst>
      <p:ext uri="{BB962C8B-B14F-4D97-AF65-F5344CB8AC3E}">
        <p14:creationId xmlns:p14="http://schemas.microsoft.com/office/powerpoint/2010/main" val="25406666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58</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Management of Requirements Changes</a:t>
            </a:r>
            <a:endParaRPr lang="en-US" sz="333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98784DA0-611E-49C7-946D-0998A6236D7D}"/>
              </a:ext>
            </a:extLst>
          </p:cNvPr>
          <p:cNvSpPr txBox="1"/>
          <p:nvPr/>
        </p:nvSpPr>
        <p:spPr>
          <a:xfrm>
            <a:off x="500458" y="1676400"/>
            <a:ext cx="8186341" cy="3477875"/>
          </a:xfrm>
          <a:prstGeom prst="rect">
            <a:avLst/>
          </a:prstGeom>
          <a:noFill/>
        </p:spPr>
        <p:txBody>
          <a:bodyPr wrap="square">
            <a:spAutoFit/>
          </a:bodyPr>
          <a:lstStyle/>
          <a:p>
            <a:pPr algn="just"/>
            <a:r>
              <a:rPr lang="en-US" sz="2000" b="0" i="1" u="none" strike="noStrike" baseline="0" dirty="0">
                <a:solidFill>
                  <a:srgbClr val="FF0000"/>
                </a:solidFill>
                <a:latin typeface="+mj-lt"/>
              </a:rPr>
              <a:t>Tasks of the change control board</a:t>
            </a:r>
          </a:p>
          <a:p>
            <a:pPr marL="285750" indent="-285750" algn="just">
              <a:buFont typeface="Arial" panose="020B0604020202020204" pitchFamily="34" charset="0"/>
              <a:buChar char="•"/>
            </a:pPr>
            <a:endParaRPr lang="en-US" sz="2000" i="1" dirty="0">
              <a:solidFill>
                <a:srgbClr val="FF0000"/>
              </a:solidFill>
              <a:latin typeface="+mj-lt"/>
            </a:endParaRPr>
          </a:p>
          <a:p>
            <a:pPr marL="285750" indent="-285750" algn="just">
              <a:buFont typeface="Arial" panose="020B0604020202020204" pitchFamily="34" charset="0"/>
              <a:buChar char="•"/>
            </a:pPr>
            <a:r>
              <a:rPr lang="en-US" sz="2000" b="0" i="0" u="none" strike="noStrike" baseline="0" dirty="0">
                <a:solidFill>
                  <a:srgbClr val="000000"/>
                </a:solidFill>
                <a:latin typeface="+mj-lt"/>
              </a:rPr>
              <a:t>Estimate the effort for performing the change (potentially commission a third party with an effort analysis).</a:t>
            </a:r>
          </a:p>
          <a:p>
            <a:pPr marL="285750" indent="-285750" algn="just">
              <a:buFont typeface="Arial" panose="020B0604020202020204" pitchFamily="34" charset="0"/>
              <a:buChar char="•"/>
            </a:pPr>
            <a:r>
              <a:rPr lang="en-US" sz="2000" b="0" i="0" u="none" strike="noStrike" baseline="0" dirty="0">
                <a:solidFill>
                  <a:srgbClr val="000000"/>
                </a:solidFill>
                <a:latin typeface="+mj-lt"/>
              </a:rPr>
              <a:t>Evaluate change requests, e.g., with respect to the effort/benefit ratio.</a:t>
            </a:r>
          </a:p>
          <a:p>
            <a:pPr marL="285750" indent="-285750" algn="just">
              <a:buFont typeface="Arial" panose="020B0604020202020204" pitchFamily="34" charset="0"/>
              <a:buChar char="•"/>
            </a:pPr>
            <a:r>
              <a:rPr lang="en-US" sz="2000" b="0" i="0" u="none" strike="noStrike" baseline="0" dirty="0">
                <a:solidFill>
                  <a:srgbClr val="000000"/>
                </a:solidFill>
                <a:latin typeface="+mj-lt"/>
              </a:rPr>
              <a:t>Define requirement changes or define new requirements on the basis of change requests.</a:t>
            </a:r>
          </a:p>
          <a:p>
            <a:pPr marL="285750" indent="-285750" algn="just">
              <a:buFont typeface="Arial" panose="020B0604020202020204" pitchFamily="34" charset="0"/>
              <a:buChar char="•"/>
            </a:pPr>
            <a:r>
              <a:rPr lang="en-US" sz="2000" b="0" i="0" u="none" strike="noStrike" baseline="0" dirty="0">
                <a:solidFill>
                  <a:srgbClr val="000000"/>
                </a:solidFill>
                <a:latin typeface="+mj-lt"/>
              </a:rPr>
              <a:t>Decide about acceptance or rejection of change requests.</a:t>
            </a:r>
          </a:p>
          <a:p>
            <a:pPr marL="285750" indent="-285750" algn="just">
              <a:buFont typeface="Arial" panose="020B0604020202020204" pitchFamily="34" charset="0"/>
              <a:buChar char="•"/>
            </a:pPr>
            <a:r>
              <a:rPr lang="en-US" sz="2000" b="0" i="0" u="none" strike="noStrike" baseline="0" dirty="0">
                <a:solidFill>
                  <a:srgbClr val="000000"/>
                </a:solidFill>
                <a:latin typeface="+mj-lt"/>
              </a:rPr>
              <a:t>Classify incoming change requests.</a:t>
            </a:r>
          </a:p>
          <a:p>
            <a:pPr marL="285750" indent="-285750" algn="just">
              <a:buFont typeface="Arial" panose="020B0604020202020204" pitchFamily="34" charset="0"/>
              <a:buChar char="•"/>
            </a:pPr>
            <a:r>
              <a:rPr lang="en-US" sz="2000" b="0" i="0" u="none" strike="noStrike" baseline="0" dirty="0">
                <a:solidFill>
                  <a:srgbClr val="000000"/>
                </a:solidFill>
                <a:latin typeface="+mj-lt"/>
              </a:rPr>
              <a:t>Prioritize accepted change requests.</a:t>
            </a:r>
          </a:p>
          <a:p>
            <a:pPr marL="285750" indent="-285750" algn="just">
              <a:buFont typeface="Arial" panose="020B0604020202020204" pitchFamily="34" charset="0"/>
              <a:buChar char="•"/>
            </a:pPr>
            <a:r>
              <a:rPr lang="en-US" sz="2000" b="0" i="0" u="none" strike="noStrike" baseline="0" dirty="0">
                <a:solidFill>
                  <a:srgbClr val="000000"/>
                </a:solidFill>
                <a:latin typeface="+mj-lt"/>
              </a:rPr>
              <a:t>Assign accepted change requests to change projects.</a:t>
            </a:r>
            <a:endParaRPr lang="en-US" sz="4000" i="1" dirty="0">
              <a:solidFill>
                <a:srgbClr val="FF0000"/>
              </a:solidFill>
              <a:latin typeface="+mj-lt"/>
            </a:endParaRPr>
          </a:p>
        </p:txBody>
      </p:sp>
    </p:spTree>
    <p:extLst>
      <p:ext uri="{BB962C8B-B14F-4D97-AF65-F5344CB8AC3E}">
        <p14:creationId xmlns:p14="http://schemas.microsoft.com/office/powerpoint/2010/main" val="4113714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59</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Management of Requirements Changes</a:t>
            </a:r>
            <a:endParaRPr lang="en-US" sz="333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98784DA0-611E-49C7-946D-0998A6236D7D}"/>
              </a:ext>
            </a:extLst>
          </p:cNvPr>
          <p:cNvSpPr txBox="1"/>
          <p:nvPr/>
        </p:nvSpPr>
        <p:spPr>
          <a:xfrm>
            <a:off x="500458" y="1676400"/>
            <a:ext cx="8186341" cy="4708981"/>
          </a:xfrm>
          <a:prstGeom prst="rect">
            <a:avLst/>
          </a:prstGeom>
          <a:noFill/>
        </p:spPr>
        <p:txBody>
          <a:bodyPr wrap="square">
            <a:spAutoFit/>
          </a:bodyPr>
          <a:lstStyle/>
          <a:p>
            <a:pPr algn="just"/>
            <a:r>
              <a:rPr lang="en-US" sz="2000" b="0" i="1" u="none" strike="noStrike" baseline="0" dirty="0">
                <a:solidFill>
                  <a:srgbClr val="FF0000"/>
                </a:solidFill>
                <a:latin typeface="+mj-lt"/>
              </a:rPr>
              <a:t>Representatives in the change control board</a:t>
            </a:r>
          </a:p>
          <a:p>
            <a:pPr algn="just"/>
            <a:endParaRPr lang="en-US" sz="2000" i="1" dirty="0">
              <a:solidFill>
                <a:srgbClr val="FF0000"/>
              </a:solidFill>
              <a:latin typeface="+mj-lt"/>
            </a:endParaRPr>
          </a:p>
          <a:p>
            <a:pPr algn="just"/>
            <a:r>
              <a:rPr lang="en-US" sz="2000" b="0" i="0" u="none" strike="noStrike" baseline="0" dirty="0">
                <a:latin typeface="+mj-lt"/>
              </a:rPr>
              <a:t>In some cases, the CCB may want to delegate these tasks to another party. Decisions about changes have to be negotiated and agreed upon with the contractor and all involved stakeholders in the development project.</a:t>
            </a:r>
            <a:endParaRPr lang="en-US" sz="2000" dirty="0">
              <a:solidFill>
                <a:srgbClr val="FF0000"/>
              </a:solidFill>
              <a:latin typeface="+mj-lt"/>
            </a:endParaRPr>
          </a:p>
          <a:p>
            <a:pPr marL="342900" indent="-342900" algn="just">
              <a:buFont typeface="Arial" panose="020B0604020202020204" pitchFamily="34" charset="0"/>
              <a:buChar char="•"/>
            </a:pPr>
            <a:r>
              <a:rPr lang="en-US" sz="2000" b="0" i="0" u="none" strike="noStrike" baseline="0" dirty="0">
                <a:solidFill>
                  <a:srgbClr val="000000"/>
                </a:solidFill>
                <a:latin typeface="+mj-lt"/>
              </a:rPr>
              <a:t>Change manager</a:t>
            </a:r>
          </a:p>
          <a:p>
            <a:pPr marL="342900" indent="-342900" algn="just">
              <a:buFont typeface="Arial" panose="020B0604020202020204" pitchFamily="34" charset="0"/>
              <a:buChar char="•"/>
            </a:pPr>
            <a:r>
              <a:rPr lang="en-US" sz="2000" b="0" i="0" u="none" strike="noStrike" baseline="0" dirty="0">
                <a:solidFill>
                  <a:srgbClr val="000000"/>
                </a:solidFill>
                <a:latin typeface="+mj-lt"/>
              </a:rPr>
              <a:t>Contractor</a:t>
            </a:r>
          </a:p>
          <a:p>
            <a:pPr marL="342900" indent="-342900" algn="just">
              <a:buFont typeface="Arial" panose="020B0604020202020204" pitchFamily="34" charset="0"/>
              <a:buChar char="•"/>
            </a:pPr>
            <a:r>
              <a:rPr lang="en-US" sz="2000" b="0" i="0" u="none" strike="noStrike" baseline="0" dirty="0">
                <a:solidFill>
                  <a:srgbClr val="000000"/>
                </a:solidFill>
                <a:latin typeface="+mj-lt"/>
              </a:rPr>
              <a:t>Architect</a:t>
            </a:r>
          </a:p>
          <a:p>
            <a:pPr marL="342900" indent="-342900" algn="just">
              <a:buFont typeface="Arial" panose="020B0604020202020204" pitchFamily="34" charset="0"/>
              <a:buChar char="•"/>
            </a:pPr>
            <a:r>
              <a:rPr lang="en-US" sz="2000" b="0" i="0" u="none" strike="noStrike" baseline="0" dirty="0">
                <a:solidFill>
                  <a:srgbClr val="000000"/>
                </a:solidFill>
                <a:latin typeface="+mj-lt"/>
              </a:rPr>
              <a:t>Developer</a:t>
            </a:r>
          </a:p>
          <a:p>
            <a:pPr marL="342900" indent="-342900" algn="just">
              <a:buFont typeface="Arial" panose="020B0604020202020204" pitchFamily="34" charset="0"/>
              <a:buChar char="•"/>
            </a:pPr>
            <a:r>
              <a:rPr lang="en-US" sz="2000" b="0" i="0" u="none" strike="noStrike" baseline="0" dirty="0">
                <a:solidFill>
                  <a:srgbClr val="000000"/>
                </a:solidFill>
                <a:latin typeface="+mj-lt"/>
              </a:rPr>
              <a:t>Configuration manager</a:t>
            </a:r>
          </a:p>
          <a:p>
            <a:pPr marL="342900" indent="-342900" algn="just">
              <a:buFont typeface="Arial" panose="020B0604020202020204" pitchFamily="34" charset="0"/>
              <a:buChar char="•"/>
            </a:pPr>
            <a:r>
              <a:rPr lang="en-US" sz="2000" b="0" i="0" u="none" strike="noStrike" baseline="0" dirty="0">
                <a:solidFill>
                  <a:srgbClr val="000000"/>
                </a:solidFill>
                <a:latin typeface="+mj-lt"/>
              </a:rPr>
              <a:t>Customer representative</a:t>
            </a:r>
          </a:p>
          <a:p>
            <a:pPr marL="342900" indent="-342900" algn="just">
              <a:buFont typeface="Arial" panose="020B0604020202020204" pitchFamily="34" charset="0"/>
              <a:buChar char="•"/>
            </a:pPr>
            <a:r>
              <a:rPr lang="en-US" sz="2000" b="0" i="0" u="none" strike="noStrike" baseline="0" dirty="0">
                <a:solidFill>
                  <a:srgbClr val="000000"/>
                </a:solidFill>
                <a:latin typeface="+mj-lt"/>
              </a:rPr>
              <a:t>Product manager</a:t>
            </a:r>
          </a:p>
          <a:p>
            <a:pPr marL="342900" indent="-342900" algn="just">
              <a:buFont typeface="Arial" panose="020B0604020202020204" pitchFamily="34" charset="0"/>
              <a:buChar char="•"/>
            </a:pPr>
            <a:r>
              <a:rPr lang="en-US" sz="2000" b="0" i="0" u="none" strike="noStrike" baseline="0" dirty="0">
                <a:solidFill>
                  <a:srgbClr val="000000"/>
                </a:solidFill>
                <a:latin typeface="+mj-lt"/>
              </a:rPr>
              <a:t>Project manager</a:t>
            </a:r>
          </a:p>
          <a:p>
            <a:pPr marL="342900" indent="-342900" algn="just">
              <a:buFont typeface="Arial" panose="020B0604020202020204" pitchFamily="34" charset="0"/>
              <a:buChar char="•"/>
            </a:pPr>
            <a:r>
              <a:rPr lang="en-US" sz="2000" b="0" i="0" u="none" strike="noStrike" baseline="0" dirty="0">
                <a:solidFill>
                  <a:srgbClr val="000000"/>
                </a:solidFill>
                <a:latin typeface="+mj-lt"/>
              </a:rPr>
              <a:t>Quality assurance representative</a:t>
            </a:r>
          </a:p>
          <a:p>
            <a:pPr marL="342900" indent="-342900" algn="just">
              <a:buFont typeface="Arial" panose="020B0604020202020204" pitchFamily="34" charset="0"/>
              <a:buChar char="•"/>
            </a:pPr>
            <a:r>
              <a:rPr lang="en-US" sz="2000" b="0" i="0" u="none" strike="noStrike" baseline="0" dirty="0">
                <a:solidFill>
                  <a:srgbClr val="000000"/>
                </a:solidFill>
                <a:latin typeface="+mj-lt"/>
              </a:rPr>
              <a:t>Requirements engineer</a:t>
            </a:r>
            <a:endParaRPr lang="en-US" sz="4400" i="1" dirty="0">
              <a:solidFill>
                <a:srgbClr val="FF0000"/>
              </a:solidFill>
              <a:latin typeface="+mj-lt"/>
            </a:endParaRPr>
          </a:p>
        </p:txBody>
      </p:sp>
    </p:spTree>
    <p:extLst>
      <p:ext uri="{BB962C8B-B14F-4D97-AF65-F5344CB8AC3E}">
        <p14:creationId xmlns:p14="http://schemas.microsoft.com/office/powerpoint/2010/main" val="1976295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6</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ea typeface="Tahoma" panose="020B0604030504040204" pitchFamily="34" charset="0"/>
                <a:cs typeface="Times New Roman" panose="02020603050405020304" pitchFamily="18" charset="0"/>
              </a:rPr>
              <a:t>Assigning Attributes to Requirements</a:t>
            </a:r>
            <a:endParaRPr lang="en-US" sz="5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740575"/>
            <a:ext cx="8001000" cy="369332"/>
          </a:xfrm>
          <a:prstGeom prst="rect">
            <a:avLst/>
          </a:prstGeom>
          <a:noFill/>
        </p:spPr>
        <p:txBody>
          <a:bodyPr wrap="square">
            <a:spAutoFit/>
          </a:bodyPr>
          <a:lstStyle/>
          <a:p>
            <a:pPr algn="just"/>
            <a:r>
              <a:rPr lang="en-US" sz="1800" b="1" i="0" u="none" strike="noStrike" baseline="0" dirty="0">
                <a:solidFill>
                  <a:srgbClr val="FF0000"/>
                </a:solidFill>
                <a:latin typeface="MyriadPro-Bold" panose="020B0703030403020204" pitchFamily="34" charset="0"/>
              </a:rPr>
              <a:t>Attribute Types of Requirements</a:t>
            </a:r>
          </a:p>
        </p:txBody>
      </p:sp>
      <p:pic>
        <p:nvPicPr>
          <p:cNvPr id="4" name="Picture 3" descr="Table&#10;&#10;Description automatically generated">
            <a:extLst>
              <a:ext uri="{FF2B5EF4-FFF2-40B4-BE49-F238E27FC236}">
                <a16:creationId xmlns="" xmlns:a16="http://schemas.microsoft.com/office/drawing/2014/main" id="{C69CF58A-934A-4C44-BDC7-F15A5F485257}"/>
              </a:ext>
            </a:extLst>
          </p:cNvPr>
          <p:cNvPicPr>
            <a:picLocks noChangeAspect="1"/>
          </p:cNvPicPr>
          <p:nvPr/>
        </p:nvPicPr>
        <p:blipFill>
          <a:blip r:embed="rId2"/>
          <a:stretch>
            <a:fillRect/>
          </a:stretch>
        </p:blipFill>
        <p:spPr>
          <a:xfrm>
            <a:off x="2057400" y="2109907"/>
            <a:ext cx="5244461" cy="3986213"/>
          </a:xfrm>
          <a:prstGeom prst="rect">
            <a:avLst/>
          </a:prstGeom>
        </p:spPr>
      </p:pic>
      <p:sp>
        <p:nvSpPr>
          <p:cNvPr id="10" name="TextBox 9">
            <a:extLst>
              <a:ext uri="{FF2B5EF4-FFF2-40B4-BE49-F238E27FC236}">
                <a16:creationId xmlns="" xmlns:a16="http://schemas.microsoft.com/office/drawing/2014/main" id="{BAC8059B-1FBE-4205-A81B-461721E81DF4}"/>
              </a:ext>
            </a:extLst>
          </p:cNvPr>
          <p:cNvSpPr txBox="1"/>
          <p:nvPr/>
        </p:nvSpPr>
        <p:spPr>
          <a:xfrm>
            <a:off x="3200400" y="6096120"/>
            <a:ext cx="4572000" cy="369332"/>
          </a:xfrm>
          <a:prstGeom prst="rect">
            <a:avLst/>
          </a:prstGeom>
          <a:noFill/>
        </p:spPr>
        <p:txBody>
          <a:bodyPr wrap="square">
            <a:spAutoFit/>
          </a:bodyPr>
          <a:lstStyle/>
          <a:p>
            <a:pPr algn="l"/>
            <a:r>
              <a:rPr lang="en-US" sz="1800" b="0" i="1" u="none" strike="noStrike" baseline="0" dirty="0">
                <a:solidFill>
                  <a:srgbClr val="FF0000"/>
                </a:solidFill>
                <a:latin typeface="MyriadPro-It" panose="020B0503030403090204" pitchFamily="34" charset="0"/>
              </a:rPr>
              <a:t>Frequently used attribute types</a:t>
            </a:r>
            <a:endParaRPr lang="en-US" dirty="0">
              <a:solidFill>
                <a:srgbClr val="FF0000"/>
              </a:solidFill>
              <a:latin typeface="+mj-lt"/>
            </a:endParaRPr>
          </a:p>
        </p:txBody>
      </p:sp>
    </p:spTree>
    <p:extLst>
      <p:ext uri="{BB962C8B-B14F-4D97-AF65-F5344CB8AC3E}">
        <p14:creationId xmlns:p14="http://schemas.microsoft.com/office/powerpoint/2010/main" val="16046337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60</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Management of Requirements Changes</a:t>
            </a:r>
            <a:endParaRPr lang="en-US" sz="333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98784DA0-611E-49C7-946D-0998A6236D7D}"/>
              </a:ext>
            </a:extLst>
          </p:cNvPr>
          <p:cNvSpPr txBox="1"/>
          <p:nvPr/>
        </p:nvSpPr>
        <p:spPr>
          <a:xfrm>
            <a:off x="500458" y="1676400"/>
            <a:ext cx="8186341" cy="2246769"/>
          </a:xfrm>
          <a:prstGeom prst="rect">
            <a:avLst/>
          </a:prstGeom>
          <a:noFill/>
        </p:spPr>
        <p:txBody>
          <a:bodyPr wrap="square">
            <a:spAutoFit/>
          </a:bodyPr>
          <a:lstStyle/>
          <a:p>
            <a:pPr algn="just"/>
            <a:r>
              <a:rPr lang="en-US" sz="2000" b="0" i="1" u="none" strike="noStrike" baseline="0" dirty="0">
                <a:solidFill>
                  <a:srgbClr val="FF0000"/>
                </a:solidFill>
                <a:latin typeface="+mj-lt"/>
              </a:rPr>
              <a:t>The role of the change  manager</a:t>
            </a:r>
          </a:p>
          <a:p>
            <a:pPr algn="just"/>
            <a:endParaRPr lang="en-US" sz="2000" i="1" dirty="0">
              <a:solidFill>
                <a:srgbClr val="FF0000"/>
              </a:solidFill>
              <a:latin typeface="+mj-lt"/>
            </a:endParaRPr>
          </a:p>
          <a:p>
            <a:pPr marL="342900" indent="-342900" algn="just">
              <a:buFont typeface="Arial" panose="020B0604020202020204" pitchFamily="34" charset="0"/>
              <a:buChar char="•"/>
            </a:pPr>
            <a:r>
              <a:rPr lang="en-US" sz="2000" b="0" i="0" u="none" strike="noStrike" baseline="0" dirty="0">
                <a:latin typeface="+mj-lt"/>
              </a:rPr>
              <a:t>The chairperson of the change control board is the change manager. The change manager has the task, among other things, of mediating between parties in case of conflicts and to negotiate decisions with the respective parties. In addition, the change manager is responsible for communicating and documenting decisions.</a:t>
            </a:r>
            <a:endParaRPr lang="en-US" sz="4800" i="1" dirty="0">
              <a:solidFill>
                <a:srgbClr val="FF0000"/>
              </a:solidFill>
              <a:latin typeface="+mj-lt"/>
            </a:endParaRPr>
          </a:p>
        </p:txBody>
      </p:sp>
    </p:spTree>
    <p:extLst>
      <p:ext uri="{BB962C8B-B14F-4D97-AF65-F5344CB8AC3E}">
        <p14:creationId xmlns:p14="http://schemas.microsoft.com/office/powerpoint/2010/main" val="7028994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61</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Management of Requirements Changes</a:t>
            </a:r>
            <a:endParaRPr lang="en-US" sz="333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98784DA0-611E-49C7-946D-0998A6236D7D}"/>
              </a:ext>
            </a:extLst>
          </p:cNvPr>
          <p:cNvSpPr txBox="1"/>
          <p:nvPr/>
        </p:nvSpPr>
        <p:spPr>
          <a:xfrm>
            <a:off x="500458" y="1676400"/>
            <a:ext cx="8186341" cy="1938992"/>
          </a:xfrm>
          <a:prstGeom prst="rect">
            <a:avLst/>
          </a:prstGeom>
          <a:noFill/>
        </p:spPr>
        <p:txBody>
          <a:bodyPr wrap="square">
            <a:spAutoFit/>
          </a:bodyPr>
          <a:lstStyle/>
          <a:p>
            <a:pPr algn="just"/>
            <a:r>
              <a:rPr lang="en-US" sz="2000" b="1" i="0" u="none" strike="noStrike" baseline="0" dirty="0">
                <a:solidFill>
                  <a:srgbClr val="FF0000"/>
                </a:solidFill>
                <a:latin typeface="+mj-lt"/>
              </a:rPr>
              <a:t>The Change Request</a:t>
            </a:r>
          </a:p>
          <a:p>
            <a:pPr marL="342900" indent="-342900" algn="just">
              <a:buFont typeface="Arial" panose="020B0604020202020204" pitchFamily="34" charset="0"/>
              <a:buChar char="•"/>
            </a:pPr>
            <a:endParaRPr lang="en-US" sz="2000" b="1" dirty="0">
              <a:solidFill>
                <a:srgbClr val="FF0000"/>
              </a:solidFill>
              <a:latin typeface="+mj-lt"/>
            </a:endParaRPr>
          </a:p>
          <a:p>
            <a:pPr marL="342900" indent="-342900" algn="just">
              <a:buFont typeface="Arial" panose="020B0604020202020204" pitchFamily="34" charset="0"/>
              <a:buChar char="•"/>
            </a:pPr>
            <a:r>
              <a:rPr lang="en-US" sz="2000" b="0" i="1" u="none" strike="noStrike" baseline="0" dirty="0">
                <a:latin typeface="+mj-lt"/>
              </a:rPr>
              <a:t>Template for change requests. </a:t>
            </a:r>
            <a:r>
              <a:rPr lang="en-US" sz="2000" dirty="0">
                <a:latin typeface="+mj-lt"/>
              </a:rPr>
              <a:t>T</a:t>
            </a:r>
            <a:r>
              <a:rPr lang="en-US" sz="2000" b="0" i="0" u="none" strike="noStrike" baseline="0" dirty="0">
                <a:latin typeface="+mj-lt"/>
              </a:rPr>
              <a:t>hey have to be documented in a purpose-oriented manner. A change request documents the desired change and contains additional information for the management of the change request.</a:t>
            </a:r>
            <a:endParaRPr lang="en-US" sz="2000" dirty="0">
              <a:solidFill>
                <a:srgbClr val="FF0000"/>
              </a:solidFill>
              <a:latin typeface="+mj-lt"/>
            </a:endParaRPr>
          </a:p>
        </p:txBody>
      </p:sp>
    </p:spTree>
    <p:extLst>
      <p:ext uri="{BB962C8B-B14F-4D97-AF65-F5344CB8AC3E}">
        <p14:creationId xmlns:p14="http://schemas.microsoft.com/office/powerpoint/2010/main" val="10256425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62</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Management of Requirements Changes</a:t>
            </a:r>
            <a:endParaRPr lang="en-US" sz="333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98784DA0-611E-49C7-946D-0998A6236D7D}"/>
              </a:ext>
            </a:extLst>
          </p:cNvPr>
          <p:cNvSpPr txBox="1"/>
          <p:nvPr/>
        </p:nvSpPr>
        <p:spPr>
          <a:xfrm>
            <a:off x="500458" y="1676400"/>
            <a:ext cx="8186341" cy="4401205"/>
          </a:xfrm>
          <a:prstGeom prst="rect">
            <a:avLst/>
          </a:prstGeom>
          <a:noFill/>
        </p:spPr>
        <p:txBody>
          <a:bodyPr wrap="square">
            <a:spAutoFit/>
          </a:bodyPr>
          <a:lstStyle/>
          <a:p>
            <a:pPr algn="just"/>
            <a:r>
              <a:rPr lang="en-US" sz="2000" b="0" i="0" u="none" strike="noStrike" baseline="0" dirty="0">
                <a:solidFill>
                  <a:srgbClr val="000000"/>
                </a:solidFill>
                <a:latin typeface="+mj-lt"/>
              </a:rPr>
              <a:t>A change request should contain the following information:</a:t>
            </a:r>
          </a:p>
          <a:p>
            <a:pPr marL="285750" indent="-285750" algn="just">
              <a:buFont typeface="Arial" panose="020B0604020202020204" pitchFamily="34" charset="0"/>
              <a:buChar char="•"/>
            </a:pPr>
            <a:r>
              <a:rPr lang="en-US" sz="2000" b="0" i="1" u="none" strike="noStrike" baseline="0" dirty="0">
                <a:solidFill>
                  <a:srgbClr val="000000"/>
                </a:solidFill>
                <a:latin typeface="+mj-lt"/>
              </a:rPr>
              <a:t>Identifier: </a:t>
            </a:r>
            <a:r>
              <a:rPr lang="en-US" sz="2000" b="0" i="0" u="none" strike="noStrike" baseline="0" dirty="0">
                <a:solidFill>
                  <a:srgbClr val="000000"/>
                </a:solidFill>
                <a:latin typeface="+mj-lt"/>
              </a:rPr>
              <a:t>The identifier makes it possible to uniquely identify a change </a:t>
            </a:r>
            <a:r>
              <a:rPr lang="en-US" sz="2000" b="0" i="0" u="none" strike="noStrike" baseline="0" dirty="0" smtClean="0">
                <a:solidFill>
                  <a:srgbClr val="000000"/>
                </a:solidFill>
                <a:latin typeface="+mj-lt"/>
              </a:rPr>
              <a:t>request </a:t>
            </a:r>
            <a:r>
              <a:rPr lang="en-US" sz="2000" b="0" i="0" u="none" strike="noStrike" baseline="0" dirty="0">
                <a:solidFill>
                  <a:srgbClr val="000000"/>
                </a:solidFill>
                <a:latin typeface="+mj-lt"/>
              </a:rPr>
              <a:t>at any point during the life cycle of the system.</a:t>
            </a:r>
          </a:p>
          <a:p>
            <a:pPr marL="285750" indent="-285750" algn="just">
              <a:buFont typeface="Arial" panose="020B0604020202020204" pitchFamily="34" charset="0"/>
              <a:buChar char="•"/>
            </a:pPr>
            <a:r>
              <a:rPr lang="en-US" sz="2000" b="0" i="1" u="none" strike="noStrike" baseline="0" dirty="0">
                <a:solidFill>
                  <a:srgbClr val="000000"/>
                </a:solidFill>
                <a:latin typeface="+mj-lt"/>
              </a:rPr>
              <a:t>Title: </a:t>
            </a:r>
            <a:r>
              <a:rPr lang="en-US" sz="2000" b="0" i="0" u="none" strike="noStrike" baseline="0" dirty="0">
                <a:solidFill>
                  <a:srgbClr val="000000"/>
                </a:solidFill>
                <a:latin typeface="+mj-lt"/>
              </a:rPr>
              <a:t>The title summarizes the key concern of the change request in one brief statement.</a:t>
            </a:r>
          </a:p>
          <a:p>
            <a:pPr marL="285750" indent="-285750" algn="just">
              <a:buFont typeface="Arial" panose="020B0604020202020204" pitchFamily="34" charset="0"/>
              <a:buChar char="•"/>
            </a:pPr>
            <a:r>
              <a:rPr lang="en-US" sz="2000" b="0" i="1" u="none" strike="noStrike" baseline="0" dirty="0">
                <a:solidFill>
                  <a:srgbClr val="000000"/>
                </a:solidFill>
                <a:latin typeface="+mj-lt"/>
              </a:rPr>
              <a:t>Description: </a:t>
            </a:r>
            <a:r>
              <a:rPr lang="en-US" sz="2000" b="0" i="0" u="none" strike="noStrike" baseline="0" dirty="0">
                <a:solidFill>
                  <a:srgbClr val="000000"/>
                </a:solidFill>
                <a:latin typeface="+mj-lt"/>
              </a:rPr>
              <a:t>The description documents the requirement change as precisely as possible. It can contain information on the effect of the changes as well.</a:t>
            </a:r>
          </a:p>
          <a:p>
            <a:pPr marL="285750" indent="-285750" algn="just">
              <a:buFont typeface="Arial" panose="020B0604020202020204" pitchFamily="34" charset="0"/>
              <a:buChar char="•"/>
            </a:pPr>
            <a:r>
              <a:rPr lang="en-US" sz="2000" b="0" i="1" u="none" strike="noStrike" baseline="0" dirty="0">
                <a:solidFill>
                  <a:srgbClr val="000000"/>
                </a:solidFill>
                <a:latin typeface="+mj-lt"/>
              </a:rPr>
              <a:t>Justification: </a:t>
            </a:r>
            <a:r>
              <a:rPr lang="en-US" sz="2000" b="0" i="0" u="none" strike="noStrike" baseline="0" dirty="0">
                <a:solidFill>
                  <a:srgbClr val="000000"/>
                </a:solidFill>
                <a:latin typeface="+mj-lt"/>
              </a:rPr>
              <a:t>The most important reasons as to why the change is necessary are listed here.</a:t>
            </a:r>
          </a:p>
          <a:p>
            <a:pPr marL="285750" indent="-285750" algn="just">
              <a:buFont typeface="Arial" panose="020B0604020202020204" pitchFamily="34" charset="0"/>
              <a:buChar char="•"/>
            </a:pPr>
            <a:r>
              <a:rPr lang="en-US" sz="2000" b="0" i="1" u="none" strike="noStrike" baseline="0" dirty="0">
                <a:solidFill>
                  <a:srgbClr val="000000"/>
                </a:solidFill>
                <a:latin typeface="+mj-lt"/>
              </a:rPr>
              <a:t>Date filed: </a:t>
            </a:r>
            <a:r>
              <a:rPr lang="en-US" sz="2000" b="0" i="0" u="none" strike="noStrike" baseline="0" dirty="0">
                <a:solidFill>
                  <a:srgbClr val="000000"/>
                </a:solidFill>
                <a:latin typeface="+mj-lt"/>
              </a:rPr>
              <a:t>The date at which the change request was filed.</a:t>
            </a:r>
          </a:p>
          <a:p>
            <a:pPr marL="285750" indent="-285750" algn="just">
              <a:buFont typeface="Arial" panose="020B0604020202020204" pitchFamily="34" charset="0"/>
              <a:buChar char="•"/>
            </a:pPr>
            <a:r>
              <a:rPr lang="en-US" sz="2000" b="0" i="1" u="none" strike="noStrike" baseline="0" dirty="0">
                <a:solidFill>
                  <a:srgbClr val="000000"/>
                </a:solidFill>
                <a:latin typeface="+mj-lt"/>
              </a:rPr>
              <a:t>Applicant: </a:t>
            </a:r>
            <a:r>
              <a:rPr lang="en-US" sz="2000" b="0" i="0" u="none" strike="noStrike" baseline="0" dirty="0">
                <a:solidFill>
                  <a:srgbClr val="000000"/>
                </a:solidFill>
                <a:latin typeface="+mj-lt"/>
              </a:rPr>
              <a:t>The name of the person that issued the change request.</a:t>
            </a:r>
          </a:p>
          <a:p>
            <a:pPr marL="285750" indent="-285750" algn="just">
              <a:buFont typeface="Arial" panose="020B0604020202020204" pitchFamily="34" charset="0"/>
              <a:buChar char="•"/>
            </a:pPr>
            <a:r>
              <a:rPr lang="en-US" sz="2000" b="0" i="1" u="none" strike="noStrike" baseline="0" dirty="0">
                <a:solidFill>
                  <a:srgbClr val="000000"/>
                </a:solidFill>
                <a:latin typeface="+mj-lt"/>
              </a:rPr>
              <a:t>Priority (in the applicant’s opinion): </a:t>
            </a:r>
            <a:r>
              <a:rPr lang="en-US" sz="2000" b="0" i="0" u="none" strike="noStrike" baseline="0" dirty="0">
                <a:solidFill>
                  <a:srgbClr val="000000"/>
                </a:solidFill>
                <a:latin typeface="+mj-lt"/>
              </a:rPr>
              <a:t>The importance of the change request according to the applicant’s opinion.</a:t>
            </a:r>
            <a:endParaRPr lang="en-US" sz="5400" i="1" dirty="0">
              <a:solidFill>
                <a:srgbClr val="FF0000"/>
              </a:solidFill>
              <a:latin typeface="+mj-lt"/>
            </a:endParaRPr>
          </a:p>
        </p:txBody>
      </p:sp>
    </p:spTree>
    <p:extLst>
      <p:ext uri="{BB962C8B-B14F-4D97-AF65-F5344CB8AC3E}">
        <p14:creationId xmlns:p14="http://schemas.microsoft.com/office/powerpoint/2010/main" val="8912211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63</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Management of Requirements Changes</a:t>
            </a:r>
            <a:endParaRPr lang="en-US" sz="333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98784DA0-611E-49C7-946D-0998A6236D7D}"/>
              </a:ext>
            </a:extLst>
          </p:cNvPr>
          <p:cNvSpPr txBox="1"/>
          <p:nvPr/>
        </p:nvSpPr>
        <p:spPr>
          <a:xfrm>
            <a:off x="500458" y="1676400"/>
            <a:ext cx="8186341" cy="4708981"/>
          </a:xfrm>
          <a:prstGeom prst="rect">
            <a:avLst/>
          </a:prstGeom>
          <a:noFill/>
        </p:spPr>
        <p:txBody>
          <a:bodyPr wrap="square">
            <a:spAutoFit/>
          </a:bodyPr>
          <a:lstStyle/>
          <a:p>
            <a:pPr algn="just"/>
            <a:r>
              <a:rPr lang="en-US" sz="2000" b="0" i="1" u="none" strike="noStrike" baseline="0" dirty="0">
                <a:solidFill>
                  <a:srgbClr val="FF0000"/>
                </a:solidFill>
                <a:latin typeface="+mj-lt"/>
              </a:rPr>
              <a:t>Management information </a:t>
            </a:r>
            <a:r>
              <a:rPr lang="en-US" sz="2000" i="1" dirty="0">
                <a:solidFill>
                  <a:srgbClr val="FF0000"/>
                </a:solidFill>
                <a:latin typeface="+mj-lt"/>
              </a:rPr>
              <a:t> </a:t>
            </a:r>
            <a:r>
              <a:rPr lang="en-US" sz="2000" b="0" i="1" u="none" strike="noStrike" baseline="0" dirty="0">
                <a:solidFill>
                  <a:srgbClr val="FF0000"/>
                </a:solidFill>
                <a:latin typeface="+mj-lt"/>
              </a:rPr>
              <a:t>for the change request</a:t>
            </a:r>
            <a:endParaRPr lang="en-US" sz="2000" i="1" dirty="0">
              <a:solidFill>
                <a:srgbClr val="FF0000"/>
              </a:solidFill>
              <a:latin typeface="+mj-lt"/>
            </a:endParaRPr>
          </a:p>
          <a:p>
            <a:pPr algn="just"/>
            <a:r>
              <a:rPr lang="en-US" sz="2000" dirty="0">
                <a:solidFill>
                  <a:srgbClr val="000000"/>
                </a:solidFill>
                <a:latin typeface="+mj-lt"/>
              </a:rPr>
              <a:t>Th</a:t>
            </a:r>
            <a:r>
              <a:rPr lang="en-US" sz="2000" b="0" i="0" u="none" strike="noStrike" baseline="0" dirty="0">
                <a:solidFill>
                  <a:srgbClr val="000000"/>
                </a:solidFill>
                <a:latin typeface="+mj-lt"/>
              </a:rPr>
              <a:t>e following information for requirements change management is helpful:</a:t>
            </a:r>
          </a:p>
          <a:p>
            <a:pPr algn="just"/>
            <a:endParaRPr lang="en-US" sz="2000" dirty="0">
              <a:solidFill>
                <a:srgbClr val="000000"/>
              </a:solidFill>
              <a:latin typeface="+mj-lt"/>
            </a:endParaRPr>
          </a:p>
          <a:p>
            <a:pPr marL="285750" indent="-285750" algn="just">
              <a:buFont typeface="Arial" panose="020B0604020202020204" pitchFamily="34" charset="0"/>
              <a:buChar char="•"/>
            </a:pPr>
            <a:r>
              <a:rPr lang="en-US" sz="2000" b="0" i="1" u="none" strike="noStrike" baseline="0" dirty="0">
                <a:solidFill>
                  <a:srgbClr val="000000"/>
                </a:solidFill>
                <a:latin typeface="+mj-lt"/>
              </a:rPr>
              <a:t>Change validator: </a:t>
            </a:r>
            <a:r>
              <a:rPr lang="en-US" sz="2000" b="0" i="0" u="none" strike="noStrike" baseline="0" dirty="0">
                <a:solidFill>
                  <a:srgbClr val="000000"/>
                </a:solidFill>
                <a:latin typeface="+mj-lt"/>
              </a:rPr>
              <a:t>The person that verifies if the change has been performed correctly.</a:t>
            </a:r>
            <a:endParaRPr lang="en-US" sz="2000" dirty="0">
              <a:solidFill>
                <a:srgbClr val="000000"/>
              </a:solidFill>
              <a:latin typeface="+mj-lt"/>
            </a:endParaRPr>
          </a:p>
          <a:p>
            <a:pPr marL="285750" indent="-285750" algn="just">
              <a:buFont typeface="Arial" panose="020B0604020202020204" pitchFamily="34" charset="0"/>
              <a:buChar char="•"/>
            </a:pPr>
            <a:r>
              <a:rPr lang="en-US" sz="2000" b="0" i="1" u="none" strike="noStrike" baseline="0" dirty="0">
                <a:solidFill>
                  <a:srgbClr val="000000"/>
                </a:solidFill>
                <a:latin typeface="+mj-lt"/>
              </a:rPr>
              <a:t>Impact analysis status: </a:t>
            </a:r>
            <a:r>
              <a:rPr lang="en-US" sz="2000" b="0" i="0" u="none" strike="noStrike" baseline="0" dirty="0">
                <a:solidFill>
                  <a:srgbClr val="000000"/>
                </a:solidFill>
                <a:latin typeface="+mj-lt"/>
              </a:rPr>
              <a:t>Flags whether an impact analysis has already been performed on the change request.</a:t>
            </a:r>
            <a:endParaRPr lang="en-US" sz="2000" dirty="0">
              <a:solidFill>
                <a:srgbClr val="000000"/>
              </a:solidFill>
              <a:latin typeface="+mj-lt"/>
            </a:endParaRPr>
          </a:p>
          <a:p>
            <a:pPr marL="285750" indent="-285750" algn="just">
              <a:buFont typeface="Arial" panose="020B0604020202020204" pitchFamily="34" charset="0"/>
              <a:buChar char="•"/>
            </a:pPr>
            <a:r>
              <a:rPr lang="en-US" sz="2000" b="0" i="1" u="none" strike="noStrike" baseline="0" dirty="0">
                <a:solidFill>
                  <a:srgbClr val="000000"/>
                </a:solidFill>
                <a:latin typeface="+mj-lt"/>
              </a:rPr>
              <a:t>CCB decision status: </a:t>
            </a:r>
            <a:r>
              <a:rPr lang="en-US" sz="2000" b="0" i="0" u="none" strike="noStrike" baseline="0" dirty="0">
                <a:solidFill>
                  <a:srgbClr val="000000"/>
                </a:solidFill>
                <a:latin typeface="+mj-lt"/>
              </a:rPr>
              <a:t>Flags whether the change control board has already decided upon the change request.</a:t>
            </a:r>
            <a:endParaRPr lang="en-US" sz="2000" dirty="0">
              <a:solidFill>
                <a:srgbClr val="000000"/>
              </a:solidFill>
              <a:latin typeface="+mj-lt"/>
            </a:endParaRPr>
          </a:p>
          <a:p>
            <a:pPr marL="285750" indent="-285750" algn="just">
              <a:buFont typeface="Arial" panose="020B0604020202020204" pitchFamily="34" charset="0"/>
              <a:buChar char="•"/>
            </a:pPr>
            <a:r>
              <a:rPr lang="en-US" sz="2000" b="0" i="1" u="none" strike="noStrike" baseline="0" dirty="0">
                <a:solidFill>
                  <a:srgbClr val="000000"/>
                </a:solidFill>
                <a:latin typeface="+mj-lt"/>
              </a:rPr>
              <a:t>CCB priority: </a:t>
            </a:r>
            <a:r>
              <a:rPr lang="en-US" sz="2000" b="0" i="0" u="none" strike="noStrike" baseline="0" dirty="0">
                <a:solidFill>
                  <a:srgbClr val="000000"/>
                </a:solidFill>
                <a:latin typeface="+mj-lt"/>
              </a:rPr>
              <a:t>Documents the priority of the change request assigned by the change control board.</a:t>
            </a:r>
            <a:endParaRPr lang="en-US" sz="2000" dirty="0">
              <a:solidFill>
                <a:srgbClr val="000000"/>
              </a:solidFill>
              <a:latin typeface="+mj-lt"/>
            </a:endParaRPr>
          </a:p>
          <a:p>
            <a:pPr marL="285750" indent="-285750" algn="just">
              <a:buFont typeface="Arial" panose="020B0604020202020204" pitchFamily="34" charset="0"/>
              <a:buChar char="•"/>
            </a:pPr>
            <a:r>
              <a:rPr lang="en-US" sz="2000" b="0" i="1" u="none" strike="noStrike" baseline="0" dirty="0">
                <a:solidFill>
                  <a:srgbClr val="000000"/>
                </a:solidFill>
                <a:latin typeface="+mj-lt"/>
              </a:rPr>
              <a:t>Responsible: </a:t>
            </a:r>
            <a:r>
              <a:rPr lang="en-US" sz="2000" b="0" i="0" u="none" strike="noStrike" baseline="0" dirty="0">
                <a:solidFill>
                  <a:srgbClr val="000000"/>
                </a:solidFill>
                <a:latin typeface="+mj-lt"/>
              </a:rPr>
              <a:t>Documents the person that is in charge of performing the change request.</a:t>
            </a:r>
          </a:p>
          <a:p>
            <a:pPr marL="285750" indent="-285750" algn="just">
              <a:buFont typeface="Arial" panose="020B0604020202020204" pitchFamily="34" charset="0"/>
              <a:buChar char="•"/>
            </a:pPr>
            <a:r>
              <a:rPr lang="en-US" sz="2000" b="0" i="1" u="none" strike="noStrike" baseline="0" dirty="0">
                <a:latin typeface="+mj-lt"/>
              </a:rPr>
              <a:t>System release: </a:t>
            </a:r>
            <a:r>
              <a:rPr lang="en-US" sz="2000" b="0" i="0" u="none" strike="noStrike" baseline="0" dirty="0">
                <a:latin typeface="+mj-lt"/>
              </a:rPr>
              <a:t>Documents in which system release the changed requirement shall be implemented.</a:t>
            </a:r>
            <a:endParaRPr lang="en-US" sz="2000" i="1" dirty="0">
              <a:solidFill>
                <a:srgbClr val="FF0000"/>
              </a:solidFill>
              <a:latin typeface="+mj-lt"/>
            </a:endParaRPr>
          </a:p>
        </p:txBody>
      </p:sp>
    </p:spTree>
    <p:extLst>
      <p:ext uri="{BB962C8B-B14F-4D97-AF65-F5344CB8AC3E}">
        <p14:creationId xmlns:p14="http://schemas.microsoft.com/office/powerpoint/2010/main" val="14088247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64</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Management of Requirements Changes</a:t>
            </a:r>
            <a:endParaRPr lang="en-US" sz="333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98784DA0-611E-49C7-946D-0998A6236D7D}"/>
              </a:ext>
            </a:extLst>
          </p:cNvPr>
          <p:cNvSpPr txBox="1"/>
          <p:nvPr/>
        </p:nvSpPr>
        <p:spPr>
          <a:xfrm>
            <a:off x="457200" y="1532632"/>
            <a:ext cx="8186341" cy="4708981"/>
          </a:xfrm>
          <a:prstGeom prst="rect">
            <a:avLst/>
          </a:prstGeom>
          <a:noFill/>
        </p:spPr>
        <p:txBody>
          <a:bodyPr wrap="square">
            <a:spAutoFit/>
          </a:bodyPr>
          <a:lstStyle/>
          <a:p>
            <a:pPr algn="just"/>
            <a:r>
              <a:rPr lang="en-US" sz="2000" b="1" i="0" u="none" strike="noStrike" baseline="0" dirty="0">
                <a:solidFill>
                  <a:srgbClr val="FF0000"/>
                </a:solidFill>
                <a:latin typeface="+mj-lt"/>
              </a:rPr>
              <a:t>Classification of Incoming Change Requests</a:t>
            </a:r>
          </a:p>
          <a:p>
            <a:pPr algn="just"/>
            <a:r>
              <a:rPr lang="en-US" sz="2000" b="0" i="1" u="none" strike="noStrike" baseline="0" dirty="0">
                <a:latin typeface="+mj-lt"/>
              </a:rPr>
              <a:t>Corrective, adaptive, and exceptional changes : </a:t>
            </a:r>
            <a:endParaRPr lang="en-US" sz="2000" b="0" i="1" u="none" strike="noStrike" baseline="0" dirty="0">
              <a:solidFill>
                <a:srgbClr val="000000"/>
              </a:solidFill>
              <a:latin typeface="+mj-lt"/>
            </a:endParaRPr>
          </a:p>
          <a:p>
            <a:pPr marL="342900" indent="-342900" algn="just">
              <a:buFont typeface="Arial" panose="020B0604020202020204" pitchFamily="34" charset="0"/>
              <a:buChar char="•"/>
            </a:pPr>
            <a:r>
              <a:rPr lang="en-US" sz="2000" b="0" i="1" u="none" strike="noStrike" baseline="0" dirty="0">
                <a:solidFill>
                  <a:srgbClr val="000000"/>
                </a:solidFill>
                <a:latin typeface="+mj-lt"/>
              </a:rPr>
              <a:t>Corrective requirement change: </a:t>
            </a:r>
            <a:r>
              <a:rPr lang="en-US" sz="2000" b="0" i="0" u="none" strike="noStrike" baseline="0" dirty="0">
                <a:solidFill>
                  <a:srgbClr val="000000"/>
                </a:solidFill>
                <a:latin typeface="+mj-lt"/>
              </a:rPr>
              <a:t>A change request is classified thusly if the reason for the change request is a failure of the system during its operation that can be attributed to an error in the requirements.</a:t>
            </a:r>
          </a:p>
          <a:p>
            <a:pPr marL="342900" indent="-342900" algn="just">
              <a:buFont typeface="Arial" panose="020B0604020202020204" pitchFamily="34" charset="0"/>
              <a:buChar char="•"/>
            </a:pPr>
            <a:endParaRPr lang="en-US" sz="2000" b="0" i="1" u="none" strike="noStrike" baseline="0" dirty="0">
              <a:solidFill>
                <a:srgbClr val="000000"/>
              </a:solidFill>
              <a:latin typeface="+mj-lt"/>
            </a:endParaRPr>
          </a:p>
          <a:p>
            <a:pPr marL="342900" indent="-342900" algn="just">
              <a:buFont typeface="Arial" panose="020B0604020202020204" pitchFamily="34" charset="0"/>
              <a:buChar char="•"/>
            </a:pPr>
            <a:r>
              <a:rPr lang="en-US" sz="2000" b="0" i="1" u="none" strike="noStrike" baseline="0" dirty="0">
                <a:solidFill>
                  <a:srgbClr val="000000"/>
                </a:solidFill>
                <a:latin typeface="+mj-lt"/>
              </a:rPr>
              <a:t>Adaptive requirement change: </a:t>
            </a:r>
            <a:r>
              <a:rPr lang="en-US" sz="2000" b="0" i="0" u="none" strike="noStrike" baseline="0" dirty="0">
                <a:solidFill>
                  <a:srgbClr val="000000"/>
                </a:solidFill>
                <a:latin typeface="+mj-lt"/>
              </a:rPr>
              <a:t>A change request is thusly classified if a requested change requires the system to be amended. A possible reason for an adaptive requirement change can be a change in the system context, e.g., a new technology is available or the system boundary was altered .</a:t>
            </a:r>
          </a:p>
          <a:p>
            <a:pPr marL="342900" indent="-342900" algn="just">
              <a:buFont typeface="Arial" panose="020B0604020202020204" pitchFamily="34" charset="0"/>
              <a:buChar char="•"/>
            </a:pPr>
            <a:endParaRPr lang="en-US" sz="2000" b="0" i="1" u="none" strike="noStrike" baseline="0" dirty="0">
              <a:solidFill>
                <a:srgbClr val="000000"/>
              </a:solidFill>
              <a:latin typeface="+mj-lt"/>
            </a:endParaRPr>
          </a:p>
          <a:p>
            <a:pPr marL="342900" indent="-342900" algn="just">
              <a:buFont typeface="Arial" panose="020B0604020202020204" pitchFamily="34" charset="0"/>
              <a:buChar char="•"/>
            </a:pPr>
            <a:r>
              <a:rPr lang="en-US" sz="2000" b="0" i="1" u="none" strike="noStrike" baseline="0" dirty="0">
                <a:solidFill>
                  <a:srgbClr val="000000"/>
                </a:solidFill>
                <a:latin typeface="+mj-lt"/>
              </a:rPr>
              <a:t>Exceptional change (hotfix): </a:t>
            </a:r>
            <a:r>
              <a:rPr lang="en-US" sz="2000" b="0" i="0" u="none" strike="noStrike" baseline="0" dirty="0">
                <a:solidFill>
                  <a:srgbClr val="000000"/>
                </a:solidFill>
                <a:latin typeface="+mj-lt"/>
              </a:rPr>
              <a:t>A change request is classified as an exceptional change if the change must absolutely immediately be done at all costs. Exceptional changes can be either corrective or adaptive.</a:t>
            </a:r>
            <a:endParaRPr lang="en-US" sz="6600" i="1" dirty="0">
              <a:solidFill>
                <a:srgbClr val="FF0000"/>
              </a:solidFill>
              <a:latin typeface="+mj-lt"/>
            </a:endParaRPr>
          </a:p>
        </p:txBody>
      </p:sp>
    </p:spTree>
    <p:extLst>
      <p:ext uri="{BB962C8B-B14F-4D97-AF65-F5344CB8AC3E}">
        <p14:creationId xmlns:p14="http://schemas.microsoft.com/office/powerpoint/2010/main" val="23076904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65</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Management of Requirements Changes</a:t>
            </a:r>
            <a:endParaRPr lang="en-US" sz="333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98784DA0-611E-49C7-946D-0998A6236D7D}"/>
              </a:ext>
            </a:extLst>
          </p:cNvPr>
          <p:cNvSpPr txBox="1"/>
          <p:nvPr/>
        </p:nvSpPr>
        <p:spPr>
          <a:xfrm>
            <a:off x="457200" y="1532632"/>
            <a:ext cx="8186341" cy="4093428"/>
          </a:xfrm>
          <a:prstGeom prst="rect">
            <a:avLst/>
          </a:prstGeom>
          <a:noFill/>
        </p:spPr>
        <p:txBody>
          <a:bodyPr wrap="square">
            <a:spAutoFit/>
          </a:bodyPr>
          <a:lstStyle/>
          <a:p>
            <a:pPr algn="just"/>
            <a:r>
              <a:rPr lang="en-US" sz="2000" b="0" i="1" u="none" strike="noStrike" baseline="0" dirty="0">
                <a:solidFill>
                  <a:srgbClr val="FF0000"/>
                </a:solidFill>
                <a:latin typeface="+mj-lt"/>
              </a:rPr>
              <a:t>Different processing methods</a:t>
            </a:r>
          </a:p>
          <a:p>
            <a:pPr algn="just"/>
            <a:endParaRPr lang="en-US" sz="2000" i="1" dirty="0">
              <a:solidFill>
                <a:srgbClr val="FF0000"/>
              </a:solidFill>
              <a:latin typeface="+mj-lt"/>
            </a:endParaRPr>
          </a:p>
          <a:p>
            <a:pPr marL="342900" indent="-342900" algn="just">
              <a:buFont typeface="Arial" panose="020B0604020202020204" pitchFamily="34" charset="0"/>
              <a:buChar char="•"/>
            </a:pPr>
            <a:r>
              <a:rPr lang="en-US" sz="2000" b="0" i="0" u="none" strike="noStrike" baseline="0" dirty="0">
                <a:latin typeface="+mj-lt"/>
              </a:rPr>
              <a:t>The method for processing requirements changes depends on their classification. For example, exceptional changes must be analyzed, evaluated, decided, and potentially implemented right away.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Contrastingly, adaptive requirement changes are often processed in batches at a later point in time, typically as soon as the next (or some subsequent) system release is imminent.</a:t>
            </a:r>
          </a:p>
          <a:p>
            <a:pPr marL="342900" indent="-342900" algn="just">
              <a:buFont typeface="Arial" panose="020B0604020202020204" pitchFamily="34" charset="0"/>
              <a:buChar char="•"/>
            </a:pPr>
            <a:endParaRPr lang="en-US" sz="2000" b="0" i="0" u="none" strike="noStrike" baseline="0" dirty="0">
              <a:latin typeface="+mj-lt"/>
            </a:endParaRPr>
          </a:p>
          <a:p>
            <a:pPr marL="342900" indent="-342900" algn="just">
              <a:buFont typeface="Arial" panose="020B0604020202020204" pitchFamily="34" charset="0"/>
              <a:buChar char="•"/>
            </a:pPr>
            <a:r>
              <a:rPr lang="en-US" sz="2000" b="0" i="0" u="none" strike="noStrike" baseline="0" dirty="0">
                <a:latin typeface="+mj-lt"/>
              </a:rPr>
              <a:t>On the other hand, corrective requirement changes are usually analyzed, evaluated, and if necessary implemented rather promptly after the change request has been filed.</a:t>
            </a:r>
            <a:endParaRPr lang="en-US" sz="7200" i="1" dirty="0">
              <a:solidFill>
                <a:srgbClr val="FF0000"/>
              </a:solidFill>
              <a:latin typeface="+mj-lt"/>
            </a:endParaRPr>
          </a:p>
        </p:txBody>
      </p:sp>
    </p:spTree>
    <p:extLst>
      <p:ext uri="{BB962C8B-B14F-4D97-AF65-F5344CB8AC3E}">
        <p14:creationId xmlns:p14="http://schemas.microsoft.com/office/powerpoint/2010/main" val="11791521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66</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Management of Requirements Changes</a:t>
            </a:r>
            <a:endParaRPr lang="en-US" sz="333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98784DA0-611E-49C7-946D-0998A6236D7D}"/>
              </a:ext>
            </a:extLst>
          </p:cNvPr>
          <p:cNvSpPr txBox="1"/>
          <p:nvPr/>
        </p:nvSpPr>
        <p:spPr>
          <a:xfrm>
            <a:off x="457200" y="1532632"/>
            <a:ext cx="8186341" cy="369332"/>
          </a:xfrm>
          <a:prstGeom prst="rect">
            <a:avLst/>
          </a:prstGeom>
          <a:noFill/>
        </p:spPr>
        <p:txBody>
          <a:bodyPr wrap="square">
            <a:spAutoFit/>
          </a:bodyPr>
          <a:lstStyle/>
          <a:p>
            <a:pPr algn="just"/>
            <a:r>
              <a:rPr lang="en-US" sz="1800" b="1" i="0" u="none" strike="noStrike" baseline="0" dirty="0">
                <a:solidFill>
                  <a:srgbClr val="FF0000"/>
                </a:solidFill>
                <a:latin typeface="MyriadPro-Bold" panose="020B0703030403020204" pitchFamily="34" charset="0"/>
              </a:rPr>
              <a:t>Basic Method for Corrective and Adaptive Changes</a:t>
            </a:r>
            <a:endParaRPr lang="en-US" sz="7200" i="1" dirty="0">
              <a:solidFill>
                <a:srgbClr val="FF0000"/>
              </a:solidFill>
              <a:latin typeface="+mj-lt"/>
            </a:endParaRPr>
          </a:p>
        </p:txBody>
      </p:sp>
      <p:sp>
        <p:nvSpPr>
          <p:cNvPr id="7" name="TextBox 6">
            <a:extLst>
              <a:ext uri="{FF2B5EF4-FFF2-40B4-BE49-F238E27FC236}">
                <a16:creationId xmlns="" xmlns:a16="http://schemas.microsoft.com/office/drawing/2014/main" id="{3057BD62-00A7-4604-9BA5-7462B9E246FD}"/>
              </a:ext>
            </a:extLst>
          </p:cNvPr>
          <p:cNvSpPr txBox="1"/>
          <p:nvPr/>
        </p:nvSpPr>
        <p:spPr>
          <a:xfrm>
            <a:off x="2895600" y="5978128"/>
            <a:ext cx="4572000" cy="369332"/>
          </a:xfrm>
          <a:prstGeom prst="rect">
            <a:avLst/>
          </a:prstGeom>
          <a:noFill/>
        </p:spPr>
        <p:txBody>
          <a:bodyPr wrap="square">
            <a:spAutoFit/>
          </a:bodyPr>
          <a:lstStyle/>
          <a:p>
            <a:r>
              <a:rPr lang="en-US" sz="1800" b="0" i="1" u="none" strike="noStrike" baseline="0" dirty="0">
                <a:latin typeface="Myriad-Italic"/>
              </a:rPr>
              <a:t>Method for handling change requests</a:t>
            </a:r>
            <a:endParaRPr lang="en-US" dirty="0"/>
          </a:p>
        </p:txBody>
      </p:sp>
      <p:pic>
        <p:nvPicPr>
          <p:cNvPr id="5" name="Picture 4" descr="Diagram&#10;&#10;Description automatically generated">
            <a:extLst>
              <a:ext uri="{FF2B5EF4-FFF2-40B4-BE49-F238E27FC236}">
                <a16:creationId xmlns="" xmlns:a16="http://schemas.microsoft.com/office/drawing/2014/main" id="{0E09DDAA-5916-45A4-B149-BF8C97198601}"/>
              </a:ext>
            </a:extLst>
          </p:cNvPr>
          <p:cNvPicPr>
            <a:picLocks noChangeAspect="1"/>
          </p:cNvPicPr>
          <p:nvPr/>
        </p:nvPicPr>
        <p:blipFill>
          <a:blip r:embed="rId2"/>
          <a:stretch>
            <a:fillRect/>
          </a:stretch>
        </p:blipFill>
        <p:spPr>
          <a:xfrm>
            <a:off x="2100540" y="2264650"/>
            <a:ext cx="5367060" cy="3750603"/>
          </a:xfrm>
          <a:prstGeom prst="rect">
            <a:avLst/>
          </a:prstGeom>
        </p:spPr>
      </p:pic>
    </p:spTree>
    <p:extLst>
      <p:ext uri="{BB962C8B-B14F-4D97-AF65-F5344CB8AC3E}">
        <p14:creationId xmlns:p14="http://schemas.microsoft.com/office/powerpoint/2010/main" val="31997303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67</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Management of Requirements Changes</a:t>
            </a:r>
            <a:endParaRPr lang="en-US" sz="333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98784DA0-611E-49C7-946D-0998A6236D7D}"/>
              </a:ext>
            </a:extLst>
          </p:cNvPr>
          <p:cNvSpPr txBox="1"/>
          <p:nvPr/>
        </p:nvSpPr>
        <p:spPr>
          <a:xfrm>
            <a:off x="457200" y="1532632"/>
            <a:ext cx="8186341" cy="4708981"/>
          </a:xfrm>
          <a:prstGeom prst="rect">
            <a:avLst/>
          </a:prstGeom>
          <a:noFill/>
        </p:spPr>
        <p:txBody>
          <a:bodyPr wrap="square">
            <a:spAutoFit/>
          </a:bodyPr>
          <a:lstStyle/>
          <a:p>
            <a:pPr algn="just"/>
            <a:r>
              <a:rPr lang="en-US" sz="2000" b="0" i="1" u="none" strike="noStrike" baseline="0" dirty="0">
                <a:solidFill>
                  <a:srgbClr val="FF0000"/>
                </a:solidFill>
                <a:latin typeface="+mj-lt"/>
              </a:rPr>
              <a:t>Impact analysis</a:t>
            </a:r>
          </a:p>
          <a:p>
            <a:pPr marL="342900" indent="-342900" algn="just">
              <a:buFont typeface="Arial" panose="020B0604020202020204" pitchFamily="34" charset="0"/>
              <a:buChar char="•"/>
            </a:pPr>
            <a:r>
              <a:rPr lang="en-US" sz="2000" b="0" i="0" u="none" strike="noStrike" baseline="0" dirty="0">
                <a:latin typeface="+mj-lt"/>
              </a:rPr>
              <a:t>During impact analysis, the effort for performing the change is estimated. In order to do so, all requirements affected by the change are sought out, including any newly defined requirements.</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Afterward, the posterior development artifacts that potentially will have to be changed or redeveloped are identified (e.g., test cases or components). For each affected artifact, the effort for implementing the change is determined and the total effort for the change is computed by summing up all partial efforts.</a:t>
            </a:r>
          </a:p>
          <a:p>
            <a:pPr marL="342900" indent="-342900" algn="just">
              <a:buFont typeface="Arial" panose="020B0604020202020204" pitchFamily="34" charset="0"/>
              <a:buChar char="•"/>
            </a:pPr>
            <a:endParaRPr lang="en-US" sz="2000" b="0" i="0" u="none" strike="noStrike" baseline="0" dirty="0">
              <a:latin typeface="+mj-lt"/>
            </a:endParaRPr>
          </a:p>
          <a:p>
            <a:pPr marL="342900" indent="-342900" algn="just">
              <a:buFont typeface="Arial" panose="020B0604020202020204" pitchFamily="34" charset="0"/>
              <a:buChar char="•"/>
            </a:pPr>
            <a:r>
              <a:rPr lang="en-US" sz="2000" b="0" i="0" u="none" strike="noStrike" baseline="0" dirty="0">
                <a:latin typeface="+mj-lt"/>
              </a:rPr>
              <a:t>The consistent integration of the changes into the requirements basis often only negligibly influence the total effort. The most significant portion of the total effort is usually generated by the necessary adaptations of the posterior development artifacts.</a:t>
            </a:r>
            <a:endParaRPr lang="en-US" sz="8000" i="1" dirty="0">
              <a:solidFill>
                <a:srgbClr val="FF0000"/>
              </a:solidFill>
              <a:latin typeface="+mj-lt"/>
            </a:endParaRPr>
          </a:p>
        </p:txBody>
      </p:sp>
    </p:spTree>
    <p:extLst>
      <p:ext uri="{BB962C8B-B14F-4D97-AF65-F5344CB8AC3E}">
        <p14:creationId xmlns:p14="http://schemas.microsoft.com/office/powerpoint/2010/main" val="27969513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68</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Management of Requirements Changes</a:t>
            </a:r>
            <a:endParaRPr lang="en-US" sz="333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98784DA0-611E-49C7-946D-0998A6236D7D}"/>
              </a:ext>
            </a:extLst>
          </p:cNvPr>
          <p:cNvSpPr txBox="1"/>
          <p:nvPr/>
        </p:nvSpPr>
        <p:spPr>
          <a:xfrm>
            <a:off x="457200" y="1532632"/>
            <a:ext cx="8186341" cy="6647974"/>
          </a:xfrm>
          <a:prstGeom prst="rect">
            <a:avLst/>
          </a:prstGeom>
          <a:noFill/>
        </p:spPr>
        <p:txBody>
          <a:bodyPr wrap="square">
            <a:spAutoFit/>
          </a:bodyPr>
          <a:lstStyle/>
          <a:p>
            <a:pPr algn="just"/>
            <a:r>
              <a:rPr lang="en-US" sz="2000" b="0" i="1" u="none" strike="noStrike" baseline="0" dirty="0">
                <a:solidFill>
                  <a:srgbClr val="FF0000"/>
                </a:solidFill>
                <a:latin typeface="+mj-lt"/>
              </a:rPr>
              <a:t>Using traceability</a:t>
            </a:r>
            <a:r>
              <a:rPr lang="en-US" sz="2000" i="1" dirty="0">
                <a:solidFill>
                  <a:srgbClr val="FF0000"/>
                </a:solidFill>
                <a:latin typeface="+mj-lt"/>
              </a:rPr>
              <a:t> </a:t>
            </a:r>
            <a:r>
              <a:rPr lang="en-US" sz="2000" b="0" i="1" u="none" strike="noStrike" baseline="0" dirty="0">
                <a:solidFill>
                  <a:srgbClr val="FF0000"/>
                </a:solidFill>
                <a:latin typeface="+mj-lt"/>
              </a:rPr>
              <a:t>information</a:t>
            </a:r>
          </a:p>
          <a:p>
            <a:pPr algn="just"/>
            <a:endParaRPr lang="en-US" sz="2000" i="1" dirty="0">
              <a:solidFill>
                <a:srgbClr val="FF0000"/>
              </a:solidFill>
              <a:latin typeface="+mj-lt"/>
            </a:endParaRPr>
          </a:p>
          <a:p>
            <a:pPr marL="342900" indent="-342900" algn="just">
              <a:buFont typeface="Arial" panose="020B0604020202020204" pitchFamily="34" charset="0"/>
              <a:buChar char="•"/>
            </a:pPr>
            <a:r>
              <a:rPr lang="en-US" sz="2000" b="0" i="0" u="none" strike="noStrike" baseline="0" dirty="0">
                <a:latin typeface="+mj-lt"/>
              </a:rPr>
              <a:t>Identifying those requirements and posterior development artifacts that are affected by a requirements change can be automated or at least supported by means of traceability information.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If no or not all necessary traceability information is available, domain experts or experts of the development team should be questioned with respect to the consequences of the change request filed.</a:t>
            </a:r>
          </a:p>
          <a:p>
            <a:pPr marL="342900" indent="-342900" algn="just">
              <a:buFont typeface="Arial" panose="020B0604020202020204" pitchFamily="34" charset="0"/>
              <a:buChar char="•"/>
            </a:pPr>
            <a:endParaRPr lang="en-US" sz="2000" dirty="0">
              <a:latin typeface="+mj-lt"/>
            </a:endParaRPr>
          </a:p>
          <a:p>
            <a:pPr algn="l"/>
            <a:r>
              <a:rPr lang="en-US" sz="1800" b="0" i="1" u="none" strike="noStrike" baseline="0" dirty="0">
                <a:solidFill>
                  <a:srgbClr val="FF0000"/>
                </a:solidFill>
                <a:latin typeface="MyriadPro-It" panose="020B0503030403090204" pitchFamily="34" charset="0"/>
              </a:rPr>
              <a:t>Evaluating a change</a:t>
            </a:r>
            <a:endParaRPr lang="en-US" sz="2000" dirty="0">
              <a:solidFill>
                <a:srgbClr val="FF0000"/>
              </a:solidFill>
              <a:latin typeface="+mj-lt"/>
            </a:endParaRPr>
          </a:p>
          <a:p>
            <a:pPr algn="just"/>
            <a:r>
              <a:rPr lang="en-US" sz="2000" dirty="0">
                <a:latin typeface="+mj-lt"/>
              </a:rPr>
              <a:t>T</a:t>
            </a:r>
            <a:r>
              <a:rPr lang="en-US" sz="2000" b="0" i="0" u="none" strike="noStrike" baseline="0" dirty="0">
                <a:latin typeface="+mj-lt"/>
              </a:rPr>
              <a:t>he change control board evaluates the change filed. In order to do that, cost and benefit are compared and evaluated with regard to the available resources. For example, the benefit of the change can be the avoided loss in prestige, improved market position, or avoided contract penalties.</a:t>
            </a:r>
            <a:endParaRPr lang="en-US" sz="9600" i="1" dirty="0">
              <a:solidFill>
                <a:srgbClr val="FF0000"/>
              </a:solidFill>
              <a:latin typeface="+mj-lt"/>
            </a:endParaRPr>
          </a:p>
          <a:p>
            <a:pPr marL="342900" indent="-342900" algn="just">
              <a:buFont typeface="Arial" panose="020B0604020202020204" pitchFamily="34" charset="0"/>
              <a:buChar char="•"/>
            </a:pPr>
            <a:endParaRPr lang="en-US" sz="2000" b="0" i="0" u="none" strike="noStrike" baseline="0" dirty="0">
              <a:latin typeface="+mj-lt"/>
            </a:endParaRPr>
          </a:p>
          <a:p>
            <a:pPr marL="342900" indent="-342900" algn="just">
              <a:buFont typeface="Arial" panose="020B0604020202020204" pitchFamily="34" charset="0"/>
              <a:buChar char="•"/>
            </a:pPr>
            <a:endParaRPr lang="en-US" sz="2000" dirty="0">
              <a:solidFill>
                <a:srgbClr val="FF0000"/>
              </a:solidFill>
              <a:latin typeface="+mj-lt"/>
            </a:endParaRPr>
          </a:p>
          <a:p>
            <a:pPr marL="342900" indent="-342900" algn="just">
              <a:buFont typeface="Arial" panose="020B0604020202020204" pitchFamily="34" charset="0"/>
              <a:buChar char="•"/>
            </a:pPr>
            <a:endParaRPr lang="en-US" sz="8800" i="1" dirty="0">
              <a:solidFill>
                <a:srgbClr val="FF0000"/>
              </a:solidFill>
              <a:latin typeface="+mj-lt"/>
            </a:endParaRPr>
          </a:p>
        </p:txBody>
      </p:sp>
    </p:spTree>
    <p:extLst>
      <p:ext uri="{BB962C8B-B14F-4D97-AF65-F5344CB8AC3E}">
        <p14:creationId xmlns:p14="http://schemas.microsoft.com/office/powerpoint/2010/main" val="27702755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a:xfrm>
            <a:off x="6583680" y="6377940"/>
            <a:ext cx="2103120" cy="276999"/>
          </a:xfrm>
        </p:spPr>
        <p:txBody>
          <a:bodyPr/>
          <a:lstStyle/>
          <a:p>
            <a:pPr algn="just"/>
            <a:fld id="{B6F15528-21DE-4FAA-801E-634DDDAF4B2B}" type="slidenum">
              <a:rPr lang="en-US" smtClean="0"/>
              <a:pPr algn="just"/>
              <a:t>69</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Management of Requirements Changes</a:t>
            </a:r>
            <a:endParaRPr lang="en-US" sz="333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98784DA0-611E-49C7-946D-0998A6236D7D}"/>
              </a:ext>
            </a:extLst>
          </p:cNvPr>
          <p:cNvSpPr txBox="1"/>
          <p:nvPr/>
        </p:nvSpPr>
        <p:spPr>
          <a:xfrm>
            <a:off x="457200" y="1532632"/>
            <a:ext cx="8186341" cy="3477875"/>
          </a:xfrm>
          <a:prstGeom prst="rect">
            <a:avLst/>
          </a:prstGeom>
          <a:noFill/>
        </p:spPr>
        <p:txBody>
          <a:bodyPr wrap="square">
            <a:spAutoFit/>
          </a:bodyPr>
          <a:lstStyle/>
          <a:p>
            <a:pPr algn="just"/>
            <a:r>
              <a:rPr lang="en-US" sz="2000" b="0" i="1" u="none" strike="noStrike" baseline="0" dirty="0">
                <a:solidFill>
                  <a:srgbClr val="FF0000"/>
                </a:solidFill>
                <a:latin typeface="+mj-lt"/>
              </a:rPr>
              <a:t>Implementing approved changes</a:t>
            </a:r>
          </a:p>
          <a:p>
            <a:pPr algn="just"/>
            <a:endParaRPr lang="en-US" sz="2000" i="1" dirty="0">
              <a:solidFill>
                <a:srgbClr val="FF0000"/>
              </a:solidFill>
              <a:latin typeface="+mj-lt"/>
            </a:endParaRPr>
          </a:p>
          <a:p>
            <a:pPr algn="just"/>
            <a:r>
              <a:rPr lang="en-US" sz="2000" b="0" i="0" u="none" strike="noStrike" baseline="0" dirty="0">
                <a:latin typeface="+mj-lt"/>
              </a:rPr>
              <a:t>In the next step, approved changes are prioritized by the change control board. Afterward, the requirements changes are assigned to a change project or the next (or any subsequent) system release for implementation.</a:t>
            </a:r>
          </a:p>
          <a:p>
            <a:pPr algn="just"/>
            <a:endParaRPr lang="en-US" sz="2000" dirty="0">
              <a:solidFill>
                <a:srgbClr val="FF0000"/>
              </a:solidFill>
              <a:latin typeface="+mj-lt"/>
            </a:endParaRPr>
          </a:p>
          <a:p>
            <a:pPr algn="just"/>
            <a:r>
              <a:rPr lang="en-US" sz="2000" b="0" i="1" u="none" strike="noStrike" baseline="0" dirty="0">
                <a:solidFill>
                  <a:srgbClr val="FF0000"/>
                </a:solidFill>
                <a:latin typeface="+mj-lt"/>
              </a:rPr>
              <a:t>Validating the requirement changes</a:t>
            </a:r>
          </a:p>
          <a:p>
            <a:pPr algn="just"/>
            <a:endParaRPr lang="en-US" sz="2000" i="1" dirty="0">
              <a:solidFill>
                <a:srgbClr val="FF0000"/>
              </a:solidFill>
              <a:latin typeface="+mj-lt"/>
            </a:endParaRPr>
          </a:p>
          <a:p>
            <a:pPr algn="just"/>
            <a:r>
              <a:rPr lang="en-US" sz="2000" b="0" i="0" u="none" strike="noStrike" baseline="0" dirty="0">
                <a:latin typeface="+mj-lt"/>
              </a:rPr>
              <a:t>Planning, control of the implementation, and validation of the successfully applied changes are typically the responsibility of the change manager or of the change control board and may be delegated, of course.</a:t>
            </a:r>
            <a:endParaRPr lang="en-US" sz="11500" i="1" dirty="0">
              <a:solidFill>
                <a:srgbClr val="FF0000"/>
              </a:solidFill>
              <a:latin typeface="+mj-lt"/>
            </a:endParaRPr>
          </a:p>
        </p:txBody>
      </p:sp>
    </p:spTree>
    <p:extLst>
      <p:ext uri="{BB962C8B-B14F-4D97-AF65-F5344CB8AC3E}">
        <p14:creationId xmlns:p14="http://schemas.microsoft.com/office/powerpoint/2010/main" val="3290989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7</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ea typeface="Tahoma" panose="020B0604030504040204" pitchFamily="34" charset="0"/>
                <a:cs typeface="Times New Roman" panose="02020603050405020304" pitchFamily="18" charset="0"/>
              </a:rPr>
              <a:t>Assigning Attributes to Requirements</a:t>
            </a:r>
            <a:endParaRPr lang="en-US" sz="54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6" name="Picture 5" descr="Table&#10;&#10;Description automatically generated with medium confidence">
            <a:extLst>
              <a:ext uri="{FF2B5EF4-FFF2-40B4-BE49-F238E27FC236}">
                <a16:creationId xmlns="" xmlns:a16="http://schemas.microsoft.com/office/drawing/2014/main" id="{C28014F4-905B-4AE3-B637-F96C04243876}"/>
              </a:ext>
            </a:extLst>
          </p:cNvPr>
          <p:cNvPicPr>
            <a:picLocks noChangeAspect="1"/>
          </p:cNvPicPr>
          <p:nvPr/>
        </p:nvPicPr>
        <p:blipFill>
          <a:blip r:embed="rId2"/>
          <a:stretch>
            <a:fillRect/>
          </a:stretch>
        </p:blipFill>
        <p:spPr>
          <a:xfrm>
            <a:off x="2133600" y="1524000"/>
            <a:ext cx="4667250" cy="4714875"/>
          </a:xfrm>
          <a:prstGeom prst="rect">
            <a:avLst/>
          </a:prstGeom>
        </p:spPr>
      </p:pic>
      <p:sp>
        <p:nvSpPr>
          <p:cNvPr id="9" name="TextBox 8">
            <a:extLst>
              <a:ext uri="{FF2B5EF4-FFF2-40B4-BE49-F238E27FC236}">
                <a16:creationId xmlns="" xmlns:a16="http://schemas.microsoft.com/office/drawing/2014/main" id="{0FCC6905-72A2-4562-9674-C81C25526325}"/>
              </a:ext>
            </a:extLst>
          </p:cNvPr>
          <p:cNvSpPr txBox="1"/>
          <p:nvPr/>
        </p:nvSpPr>
        <p:spPr>
          <a:xfrm>
            <a:off x="2362200" y="6216134"/>
            <a:ext cx="8001000" cy="369332"/>
          </a:xfrm>
          <a:prstGeom prst="rect">
            <a:avLst/>
          </a:prstGeom>
          <a:noFill/>
        </p:spPr>
        <p:txBody>
          <a:bodyPr wrap="square">
            <a:spAutoFit/>
          </a:bodyPr>
          <a:lstStyle/>
          <a:p>
            <a:pPr algn="l"/>
            <a:r>
              <a:rPr lang="en-US" sz="1800" i="1" u="none" strike="noStrike" baseline="0" dirty="0">
                <a:solidFill>
                  <a:srgbClr val="FF0000"/>
                </a:solidFill>
                <a:latin typeface="MyriadPro-It" panose="020B0503030403090204" pitchFamily="34" charset="0"/>
              </a:rPr>
              <a:t>Additional attribute types for requirements</a:t>
            </a:r>
            <a:endParaRPr lang="en-US" sz="1800" i="0" u="none" strike="noStrike" baseline="0" dirty="0">
              <a:solidFill>
                <a:srgbClr val="FF0000"/>
              </a:solidFill>
              <a:latin typeface="MyriadPro-Bold" panose="020B0703030403020204" pitchFamily="34" charset="0"/>
            </a:endParaRPr>
          </a:p>
        </p:txBody>
      </p:sp>
    </p:spTree>
    <p:extLst>
      <p:ext uri="{BB962C8B-B14F-4D97-AF65-F5344CB8AC3E}">
        <p14:creationId xmlns:p14="http://schemas.microsoft.com/office/powerpoint/2010/main" val="8548499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2951" y="515247"/>
            <a:ext cx="7998098" cy="567463"/>
          </a:xfrm>
          <a:prstGeom prst="rect">
            <a:avLst/>
          </a:prstGeom>
        </p:spPr>
        <p:txBody>
          <a:bodyPr vert="horz" wrap="square" lIns="0" tIns="13335" rIns="0" bIns="0" rtlCol="0">
            <a:spAutoFit/>
          </a:bodyPr>
          <a:lstStyle/>
          <a:p>
            <a:pPr algn="just"/>
            <a:r>
              <a:rPr lang="en-US" i="0" u="none" strike="noStrike" baseline="0" dirty="0">
                <a:latin typeface="Times New Roman" panose="02020603050405020304" pitchFamily="18" charset="0"/>
                <a:cs typeface="Times New Roman" panose="02020603050405020304" pitchFamily="18" charset="0"/>
              </a:rPr>
              <a:t>Summary</a:t>
            </a:r>
            <a:endParaRPr sz="123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EFE7F262-79A1-4774-8BE5-01A3A497820E}"/>
              </a:ext>
            </a:extLst>
          </p:cNvPr>
          <p:cNvSpPr>
            <a:spLocks noGrp="1"/>
          </p:cNvSpPr>
          <p:nvPr>
            <p:ph type="sldNum" sz="quarter" idx="7"/>
          </p:nvPr>
        </p:nvSpPr>
        <p:spPr/>
        <p:txBody>
          <a:bodyPr/>
          <a:lstStyle/>
          <a:p>
            <a:fld id="{B6F15528-21DE-4FAA-801E-634DDDAF4B2B}" type="slidenum">
              <a:rPr lang="en-US" smtClean="0"/>
              <a:t>70</a:t>
            </a:fld>
            <a:endParaRPr lang="en-US"/>
          </a:p>
        </p:txBody>
      </p:sp>
      <p:sp>
        <p:nvSpPr>
          <p:cNvPr id="7" name="TextBox 6">
            <a:extLst>
              <a:ext uri="{FF2B5EF4-FFF2-40B4-BE49-F238E27FC236}">
                <a16:creationId xmlns="" xmlns:a16="http://schemas.microsoft.com/office/drawing/2014/main" id="{72C51547-3EC1-4890-BEF4-58217D0EEA6E}"/>
              </a:ext>
            </a:extLst>
          </p:cNvPr>
          <p:cNvSpPr txBox="1"/>
          <p:nvPr/>
        </p:nvSpPr>
        <p:spPr>
          <a:xfrm>
            <a:off x="309335" y="1642527"/>
            <a:ext cx="8525329" cy="5478423"/>
          </a:xfrm>
          <a:prstGeom prst="rect">
            <a:avLst/>
          </a:prstGeom>
          <a:noFill/>
        </p:spPr>
        <p:txBody>
          <a:bodyPr wrap="square">
            <a:spAutoFit/>
          </a:bodyPr>
          <a:lstStyle/>
          <a:p>
            <a:pPr algn="just"/>
            <a:r>
              <a:rPr lang="en-US" sz="2000" b="0" i="0" u="none" strike="noStrike" baseline="0" dirty="0">
                <a:solidFill>
                  <a:srgbClr val="000000"/>
                </a:solidFill>
                <a:latin typeface="+mj-lt"/>
              </a:rPr>
              <a:t>Requirements management is a core activity of requirements engineering. It’s the aim of this activity to maintain persistent availability of the documented requirements as well as other relevant information over the course of the entire system or product life cycle, to structure this information in a sensible manner (e.g., by means of requirements attributes), and to ensure selective access to this information. The management of requirements comprises techniques of the following categories:</a:t>
            </a:r>
          </a:p>
          <a:p>
            <a:pPr marL="285750" indent="-285750" algn="just">
              <a:buFont typeface="Arial" panose="020B0604020202020204" pitchFamily="34" charset="0"/>
              <a:buChar char="•"/>
            </a:pPr>
            <a:r>
              <a:rPr lang="en-US" sz="2000" b="0" i="1" u="none" strike="noStrike" baseline="0" dirty="0">
                <a:solidFill>
                  <a:srgbClr val="000000"/>
                </a:solidFill>
                <a:latin typeface="+mj-lt"/>
              </a:rPr>
              <a:t>Assigning attributes to requirements: </a:t>
            </a:r>
            <a:r>
              <a:rPr lang="en-US" sz="2000" b="0" i="0" u="none" strike="noStrike" baseline="0" dirty="0">
                <a:solidFill>
                  <a:srgbClr val="000000"/>
                </a:solidFill>
                <a:latin typeface="+mj-lt"/>
              </a:rPr>
              <a:t>In order to allow for requirements management, properties of requirements are documented by means of requirements attributes.</a:t>
            </a:r>
          </a:p>
          <a:p>
            <a:pPr marL="285750" indent="-285750" algn="just">
              <a:buFont typeface="Arial" panose="020B0604020202020204" pitchFamily="34" charset="0"/>
              <a:buChar char="•"/>
            </a:pPr>
            <a:endParaRPr lang="en-US" sz="2000" dirty="0">
              <a:solidFill>
                <a:srgbClr val="000000"/>
              </a:solidFill>
              <a:latin typeface="+mj-lt"/>
            </a:endParaRPr>
          </a:p>
          <a:p>
            <a:pPr marL="285750" indent="-285750" algn="just">
              <a:buFont typeface="Arial" panose="020B0604020202020204" pitchFamily="34" charset="0"/>
              <a:buChar char="•"/>
            </a:pPr>
            <a:r>
              <a:rPr lang="en-US" sz="2000" b="0" i="1" u="none" strike="noStrike" baseline="0" dirty="0">
                <a:solidFill>
                  <a:srgbClr val="000000"/>
                </a:solidFill>
                <a:latin typeface="+mj-lt"/>
              </a:rPr>
              <a:t>Prioritizing requirements: </a:t>
            </a:r>
            <a:r>
              <a:rPr lang="en-US" sz="2000" b="0" i="0" u="none" strike="noStrike" baseline="0" dirty="0">
                <a:solidFill>
                  <a:srgbClr val="000000"/>
                </a:solidFill>
                <a:latin typeface="+mj-lt"/>
              </a:rPr>
              <a:t>Requirements are prioritized at different points in time, during different activities, and according to different criteria. Depending on the goal of prioritization and the subject of prioritization, different prioritization techniques are to be used.</a:t>
            </a:r>
            <a:endParaRPr lang="en-US" sz="3200" b="0" i="0" u="none" strike="noStrike" baseline="0" dirty="0">
              <a:solidFill>
                <a:srgbClr val="000000"/>
              </a:solidFill>
              <a:latin typeface="+mj-lt"/>
            </a:endParaRPr>
          </a:p>
          <a:p>
            <a:pPr marL="285750" indent="-285750" algn="just">
              <a:buFont typeface="Arial" panose="020B0604020202020204" pitchFamily="34" charset="0"/>
              <a:buChar char="•"/>
            </a:pPr>
            <a:endParaRPr lang="en-US" sz="3200" dirty="0">
              <a:solidFill>
                <a:srgbClr val="000000"/>
              </a:solidFill>
              <a:latin typeface="+mj-lt"/>
            </a:endParaRPr>
          </a:p>
          <a:p>
            <a:pPr marL="285750" indent="-285750" algn="just">
              <a:buFont typeface="Arial" panose="020B0604020202020204" pitchFamily="34" charset="0"/>
              <a:buChar char="•"/>
            </a:pPr>
            <a:endParaRPr lang="en-US" sz="2000" b="0" i="0" u="none" strike="noStrike" baseline="0" dirty="0">
              <a:solidFill>
                <a:srgbClr val="000000"/>
              </a:solidFill>
              <a:latin typeface="+mj-lt"/>
            </a:endParaRPr>
          </a:p>
        </p:txBody>
      </p:sp>
    </p:spTree>
    <p:extLst>
      <p:ext uri="{BB962C8B-B14F-4D97-AF65-F5344CB8AC3E}">
        <p14:creationId xmlns:p14="http://schemas.microsoft.com/office/powerpoint/2010/main" val="9483259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2951" y="515247"/>
            <a:ext cx="7998098" cy="567463"/>
          </a:xfrm>
          <a:prstGeom prst="rect">
            <a:avLst/>
          </a:prstGeom>
        </p:spPr>
        <p:txBody>
          <a:bodyPr vert="horz" wrap="square" lIns="0" tIns="13335" rIns="0" bIns="0" rtlCol="0">
            <a:spAutoFit/>
          </a:bodyPr>
          <a:lstStyle/>
          <a:p>
            <a:pPr algn="just"/>
            <a:r>
              <a:rPr lang="en-US" i="0" u="none" strike="noStrike" baseline="0" dirty="0">
                <a:latin typeface="Times New Roman" panose="02020603050405020304" pitchFamily="18" charset="0"/>
                <a:cs typeface="Times New Roman" panose="02020603050405020304" pitchFamily="18" charset="0"/>
              </a:rPr>
              <a:t>Summary</a:t>
            </a:r>
            <a:endParaRPr sz="123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EFE7F262-79A1-4774-8BE5-01A3A497820E}"/>
              </a:ext>
            </a:extLst>
          </p:cNvPr>
          <p:cNvSpPr>
            <a:spLocks noGrp="1"/>
          </p:cNvSpPr>
          <p:nvPr>
            <p:ph type="sldNum" sz="quarter" idx="7"/>
          </p:nvPr>
        </p:nvSpPr>
        <p:spPr/>
        <p:txBody>
          <a:bodyPr/>
          <a:lstStyle/>
          <a:p>
            <a:fld id="{B6F15528-21DE-4FAA-801E-634DDDAF4B2B}" type="slidenum">
              <a:rPr lang="en-US" smtClean="0"/>
              <a:t>71</a:t>
            </a:fld>
            <a:endParaRPr lang="en-US"/>
          </a:p>
        </p:txBody>
      </p:sp>
      <p:sp>
        <p:nvSpPr>
          <p:cNvPr id="7" name="TextBox 6">
            <a:extLst>
              <a:ext uri="{FF2B5EF4-FFF2-40B4-BE49-F238E27FC236}">
                <a16:creationId xmlns="" xmlns:a16="http://schemas.microsoft.com/office/drawing/2014/main" id="{72C51547-3EC1-4890-BEF4-58217D0EEA6E}"/>
              </a:ext>
            </a:extLst>
          </p:cNvPr>
          <p:cNvSpPr txBox="1"/>
          <p:nvPr/>
        </p:nvSpPr>
        <p:spPr>
          <a:xfrm>
            <a:off x="309335" y="1642527"/>
            <a:ext cx="8525329" cy="5016758"/>
          </a:xfrm>
          <a:prstGeom prst="rect">
            <a:avLst/>
          </a:prstGeom>
          <a:noFill/>
        </p:spPr>
        <p:txBody>
          <a:bodyPr wrap="square">
            <a:spAutoFit/>
          </a:bodyPr>
          <a:lstStyle/>
          <a:p>
            <a:pPr marL="285750" indent="-285750" algn="just">
              <a:buFont typeface="Arial" panose="020B0604020202020204" pitchFamily="34" charset="0"/>
              <a:buChar char="•"/>
            </a:pPr>
            <a:r>
              <a:rPr lang="en-US" sz="2000" b="0" i="1" u="none" strike="noStrike" baseline="0" dirty="0">
                <a:solidFill>
                  <a:srgbClr val="000000"/>
                </a:solidFill>
                <a:latin typeface="+mj-lt"/>
              </a:rPr>
              <a:t>Traceability of requirements: </a:t>
            </a:r>
            <a:r>
              <a:rPr lang="en-US" sz="2000" b="0" i="0" u="none" strike="noStrike" baseline="0" dirty="0">
                <a:solidFill>
                  <a:srgbClr val="000000"/>
                </a:solidFill>
                <a:latin typeface="+mj-lt"/>
              </a:rPr>
              <a:t>During requirements management, traceability information of requirements is recorded, organized, and maintained so that information about cross references and dependencies between requirements or between requirements and other development artifacts can be used.</a:t>
            </a:r>
          </a:p>
          <a:p>
            <a:pPr marL="285750" indent="-285750" algn="just">
              <a:buFont typeface="Arial" panose="020B0604020202020204" pitchFamily="34" charset="0"/>
              <a:buChar char="•"/>
            </a:pPr>
            <a:endParaRPr lang="en-US" sz="2000" dirty="0">
              <a:solidFill>
                <a:srgbClr val="000000"/>
              </a:solidFill>
              <a:latin typeface="+mj-lt"/>
            </a:endParaRPr>
          </a:p>
          <a:p>
            <a:pPr marL="285750" indent="-285750" algn="just">
              <a:buFont typeface="Arial" panose="020B0604020202020204" pitchFamily="34" charset="0"/>
              <a:buChar char="•"/>
            </a:pPr>
            <a:r>
              <a:rPr lang="en-US" sz="2000" b="0" i="0" u="none" strike="noStrike" baseline="0" dirty="0">
                <a:solidFill>
                  <a:srgbClr val="C1C1C1"/>
                </a:solidFill>
                <a:latin typeface="+mj-lt"/>
              </a:rPr>
              <a:t> </a:t>
            </a:r>
            <a:r>
              <a:rPr lang="en-US" sz="2000" b="0" i="1" u="none" strike="noStrike" baseline="0" dirty="0">
                <a:solidFill>
                  <a:srgbClr val="000000"/>
                </a:solidFill>
                <a:latin typeface="+mj-lt"/>
              </a:rPr>
              <a:t>Versioning of requirements: </a:t>
            </a:r>
            <a:r>
              <a:rPr lang="en-US" sz="2000" b="0" i="0" u="none" strike="noStrike" baseline="0" dirty="0">
                <a:solidFill>
                  <a:srgbClr val="000000"/>
                </a:solidFill>
                <a:latin typeface="+mj-lt"/>
              </a:rPr>
              <a:t>Versioning and configuring requirements makes it possible to keep information about specific developmental states of requirements and requirements documents available over the course of the life cycle of the system or the product.</a:t>
            </a:r>
          </a:p>
          <a:p>
            <a:pPr marL="285750" indent="-285750" algn="just">
              <a:buFont typeface="Arial" panose="020B0604020202020204" pitchFamily="34" charset="0"/>
              <a:buChar char="•"/>
            </a:pPr>
            <a:endParaRPr lang="en-US" sz="2000" dirty="0">
              <a:solidFill>
                <a:srgbClr val="000000"/>
              </a:solidFill>
              <a:latin typeface="+mj-lt"/>
            </a:endParaRPr>
          </a:p>
          <a:p>
            <a:pPr marL="285750" indent="-285750" algn="just">
              <a:buFont typeface="Arial" panose="020B0604020202020204" pitchFamily="34" charset="0"/>
              <a:buChar char="•"/>
            </a:pPr>
            <a:r>
              <a:rPr lang="en-US" sz="2000" b="0" i="1" u="none" strike="noStrike" baseline="0" dirty="0">
                <a:latin typeface="+mj-lt"/>
              </a:rPr>
              <a:t>Management of requirements changes: </a:t>
            </a:r>
            <a:r>
              <a:rPr lang="en-US" sz="2000" b="0" i="0" u="none" strike="noStrike" baseline="0" dirty="0">
                <a:latin typeface="+mj-lt"/>
              </a:rPr>
              <a:t>Usually, the change control board is responsible for processing change requests. The change control board decides if a change request is approved or rejected and prioritizes it. The board also performs an impact analysis to estimate the impact of the change on all requirements and development artifacts as well as the resources necessary for implementing the change.</a:t>
            </a:r>
            <a:endParaRPr lang="en-US" sz="3200" dirty="0">
              <a:latin typeface="+mj-lt"/>
            </a:endParaRPr>
          </a:p>
        </p:txBody>
      </p:sp>
    </p:spTree>
    <p:extLst>
      <p:ext uri="{BB962C8B-B14F-4D97-AF65-F5344CB8AC3E}">
        <p14:creationId xmlns:p14="http://schemas.microsoft.com/office/powerpoint/2010/main" val="32030368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6"/>
          <p:cNvSpPr txBox="1">
            <a:spLocks/>
          </p:cNvSpPr>
          <p:nvPr/>
        </p:nvSpPr>
        <p:spPr>
          <a:xfrm>
            <a:off x="603859" y="499313"/>
            <a:ext cx="7936280" cy="689932"/>
          </a:xfrm>
          <a:prstGeom prst="rect">
            <a:avLst/>
          </a:prstGeom>
        </p:spPr>
        <p:txBody>
          <a:bodyPr vert="horz" wrap="square" lIns="0" tIns="12700" rIns="0" bIns="0" rtlCol="0">
            <a:spAutoFit/>
          </a:bodyPr>
          <a:lstStyle>
            <a:lvl1pPr>
              <a:defRPr>
                <a:latin typeface="+mj-lt"/>
                <a:ea typeface="+mj-ea"/>
                <a:cs typeface="+mj-cs"/>
              </a:defRPr>
            </a:lvl1pPr>
          </a:lstStyle>
          <a:p>
            <a:pPr marL="96520">
              <a:spcBef>
                <a:spcPts val="100"/>
              </a:spcBef>
            </a:pPr>
            <a:r>
              <a:rPr lang="en-US" sz="4400" kern="0" dirty="0">
                <a:solidFill>
                  <a:sysClr val="windowText" lastClr="000000"/>
                </a:solidFill>
              </a:rPr>
              <a:t>References</a:t>
            </a:r>
          </a:p>
        </p:txBody>
      </p:sp>
      <p:sp>
        <p:nvSpPr>
          <p:cNvPr id="5" name="object 6"/>
          <p:cNvSpPr txBox="1">
            <a:spLocks/>
          </p:cNvSpPr>
          <p:nvPr/>
        </p:nvSpPr>
        <p:spPr>
          <a:xfrm>
            <a:off x="603859" y="1905000"/>
            <a:ext cx="7936280" cy="1269578"/>
          </a:xfrm>
          <a:prstGeom prst="rect">
            <a:avLst/>
          </a:prstGeom>
        </p:spPr>
        <p:txBody>
          <a:bodyPr vert="horz" wrap="square" lIns="0" tIns="12700" rIns="0" bIns="0" rtlCol="0">
            <a:spAutoFit/>
          </a:bodyPr>
          <a:lstStyle>
            <a:lvl1pPr>
              <a:defRPr>
                <a:latin typeface="+mj-lt"/>
                <a:ea typeface="+mj-ea"/>
                <a:cs typeface="+mj-cs"/>
              </a:defRPr>
            </a:lvl1pPr>
          </a:lstStyle>
          <a:p>
            <a:pPr marL="439420" indent="-342900">
              <a:spcBef>
                <a:spcPts val="100"/>
              </a:spcBef>
              <a:buFont typeface="Arial" panose="020B0604020202020204" pitchFamily="34" charset="0"/>
              <a:buChar char="•"/>
            </a:pPr>
            <a:r>
              <a:rPr lang="en-US" sz="2000" b="0" i="0" dirty="0">
                <a:solidFill>
                  <a:srgbClr val="222222"/>
                </a:solidFill>
                <a:effectLst/>
                <a:latin typeface="+mn-lt"/>
              </a:rPr>
              <a:t>Pohl, Klaus. </a:t>
            </a:r>
            <a:r>
              <a:rPr lang="en-US" sz="2000" b="0" i="1" dirty="0">
                <a:solidFill>
                  <a:srgbClr val="222222"/>
                </a:solidFill>
                <a:effectLst/>
                <a:latin typeface="+mn-lt"/>
              </a:rPr>
              <a:t>Requirements engineering: fundamentals, principles, and techniques</a:t>
            </a:r>
            <a:r>
              <a:rPr lang="en-US" sz="2000" b="0" i="0" dirty="0">
                <a:solidFill>
                  <a:srgbClr val="222222"/>
                </a:solidFill>
                <a:effectLst/>
                <a:latin typeface="+mn-lt"/>
              </a:rPr>
              <a:t>.</a:t>
            </a:r>
            <a:r>
              <a:rPr lang="en-US" sz="2000" dirty="0">
                <a:latin typeface="+mn-lt"/>
              </a:rPr>
              <a:t>(</a:t>
            </a:r>
            <a:r>
              <a:rPr lang="en-US" sz="2000">
                <a:latin typeface="+mn-lt"/>
              </a:rPr>
              <a:t>Chapter 8).</a:t>
            </a:r>
            <a:endParaRPr lang="en-US" sz="2000" dirty="0">
              <a:latin typeface="+mn-lt"/>
            </a:endParaRPr>
          </a:p>
          <a:p>
            <a:pPr marL="439420" indent="-342900">
              <a:spcBef>
                <a:spcPts val="100"/>
              </a:spcBef>
              <a:buFont typeface="Arial" panose="020B0604020202020204" pitchFamily="34" charset="0"/>
              <a:buChar char="•"/>
            </a:pPr>
            <a:endParaRPr lang="en-US" sz="2000" dirty="0">
              <a:latin typeface="+mn-lt"/>
            </a:endParaRPr>
          </a:p>
          <a:p>
            <a:pPr marL="96520">
              <a:spcBef>
                <a:spcPts val="100"/>
              </a:spcBef>
            </a:pPr>
            <a:endParaRPr lang="en-US" sz="2000" kern="0" dirty="0">
              <a:solidFill>
                <a:sysClr val="windowText" lastClr="000000"/>
              </a:solidFill>
              <a:latin typeface="+mn-lt"/>
            </a:endParaRPr>
          </a:p>
        </p:txBody>
      </p:sp>
      <p:sp>
        <p:nvSpPr>
          <p:cNvPr id="2" name="Slide Number Placeholder 1">
            <a:extLst>
              <a:ext uri="{FF2B5EF4-FFF2-40B4-BE49-F238E27FC236}">
                <a16:creationId xmlns="" xmlns:a16="http://schemas.microsoft.com/office/drawing/2014/main" id="{065610E2-6EE8-4E1C-91E1-33DAADB8AD01}"/>
              </a:ext>
            </a:extLst>
          </p:cNvPr>
          <p:cNvSpPr>
            <a:spLocks noGrp="1"/>
          </p:cNvSpPr>
          <p:nvPr>
            <p:ph type="sldNum" sz="quarter" idx="7"/>
          </p:nvPr>
        </p:nvSpPr>
        <p:spPr/>
        <p:txBody>
          <a:bodyPr/>
          <a:lstStyle/>
          <a:p>
            <a:fld id="{B6F15528-21DE-4FAA-801E-634DDDAF4B2B}" type="slidenum">
              <a:rPr lang="en-US" smtClean="0"/>
              <a:t>72</a:t>
            </a:fld>
            <a:endParaRPr lang="en-US"/>
          </a:p>
        </p:txBody>
      </p:sp>
    </p:spTree>
    <p:extLst>
      <p:ext uri="{BB962C8B-B14F-4D97-AF65-F5344CB8AC3E}">
        <p14:creationId xmlns:p14="http://schemas.microsoft.com/office/powerpoint/2010/main" val="3146480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8</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ea typeface="Tahoma" panose="020B0604030504040204" pitchFamily="34" charset="0"/>
                <a:cs typeface="Times New Roman" panose="02020603050405020304" pitchFamily="18" charset="0"/>
              </a:rPr>
              <a:t>Assigning Attributes to Requirements</a:t>
            </a:r>
            <a:endParaRPr lang="en-US" sz="5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0FCC6905-72A2-4562-9674-C81C25526325}"/>
              </a:ext>
            </a:extLst>
          </p:cNvPr>
          <p:cNvSpPr txBox="1"/>
          <p:nvPr/>
        </p:nvSpPr>
        <p:spPr>
          <a:xfrm>
            <a:off x="457200" y="1676400"/>
            <a:ext cx="8001000" cy="4093428"/>
          </a:xfrm>
          <a:prstGeom prst="rect">
            <a:avLst/>
          </a:prstGeom>
          <a:noFill/>
        </p:spPr>
        <p:txBody>
          <a:bodyPr wrap="square">
            <a:spAutoFit/>
          </a:bodyPr>
          <a:lstStyle/>
          <a:p>
            <a:pPr algn="just"/>
            <a:r>
              <a:rPr lang="en-US" sz="2000" b="0" i="1" u="none" strike="noStrike" baseline="0" dirty="0">
                <a:solidFill>
                  <a:srgbClr val="FF0000"/>
                </a:solidFill>
                <a:latin typeface="+mj-lt"/>
              </a:rPr>
              <a:t>Project-specific tailoring of the attribute scheme</a:t>
            </a:r>
          </a:p>
          <a:p>
            <a:pPr algn="just"/>
            <a:endParaRPr lang="en-US" sz="2000" i="1" dirty="0">
              <a:solidFill>
                <a:srgbClr val="FF0000"/>
              </a:solidFill>
              <a:latin typeface="+mj-lt"/>
            </a:endParaRPr>
          </a:p>
          <a:p>
            <a:pPr marL="342900" indent="-342900" algn="just">
              <a:buFont typeface="Arial" panose="020B0604020202020204" pitchFamily="34" charset="0"/>
              <a:buChar char="•"/>
            </a:pPr>
            <a:r>
              <a:rPr lang="en-US" sz="2000" b="0" i="0" u="none" strike="noStrike" baseline="0" dirty="0">
                <a:solidFill>
                  <a:srgbClr val="000000"/>
                </a:solidFill>
                <a:latin typeface="+mj-lt"/>
              </a:rPr>
              <a:t>Specific properties of the project, e.g., project size, local or distributed development, or project risk</a:t>
            </a:r>
          </a:p>
          <a:p>
            <a:pPr marL="342900" indent="-342900" algn="just">
              <a:buFont typeface="Arial" panose="020B0604020202020204" pitchFamily="34" charset="0"/>
              <a:buChar char="•"/>
            </a:pPr>
            <a:endParaRPr lang="en-US" sz="2000" b="0" i="0" u="none" strike="noStrike" baseline="0" dirty="0">
              <a:solidFill>
                <a:srgbClr val="000000"/>
              </a:solidFill>
              <a:latin typeface="+mj-lt"/>
            </a:endParaRPr>
          </a:p>
          <a:p>
            <a:pPr marL="342900" indent="-342900" algn="just">
              <a:buFont typeface="Arial" panose="020B0604020202020204" pitchFamily="34" charset="0"/>
              <a:buChar char="•"/>
            </a:pPr>
            <a:r>
              <a:rPr lang="en-US" sz="2000" b="0" i="0" u="none" strike="noStrike" baseline="0" dirty="0">
                <a:solidFill>
                  <a:srgbClr val="000000"/>
                </a:solidFill>
                <a:latin typeface="+mj-lt"/>
              </a:rPr>
              <a:t>Constraints of the organization, e.g., organizational standards and regulations</a:t>
            </a:r>
          </a:p>
          <a:p>
            <a:pPr marL="342900" indent="-342900" algn="just">
              <a:buFont typeface="Arial" panose="020B0604020202020204" pitchFamily="34" charset="0"/>
              <a:buChar char="•"/>
            </a:pPr>
            <a:endParaRPr lang="en-US" sz="2000" dirty="0">
              <a:solidFill>
                <a:srgbClr val="000000"/>
              </a:solidFill>
              <a:latin typeface="+mj-lt"/>
            </a:endParaRPr>
          </a:p>
          <a:p>
            <a:pPr marL="342900" indent="-342900" algn="just">
              <a:buFont typeface="Arial" panose="020B0604020202020204" pitchFamily="34" charset="0"/>
              <a:buChar char="•"/>
            </a:pPr>
            <a:r>
              <a:rPr lang="en-US" sz="2000" b="0" i="0" u="none" strike="noStrike" baseline="0" dirty="0">
                <a:solidFill>
                  <a:srgbClr val="000000"/>
                </a:solidFill>
                <a:latin typeface="+mj-lt"/>
              </a:rPr>
              <a:t>Properties and regulations of the application domain, e.g., reference models, modeling guidelines, standards</a:t>
            </a:r>
          </a:p>
          <a:p>
            <a:pPr marL="342900" indent="-342900" algn="just">
              <a:buFont typeface="Arial" panose="020B0604020202020204" pitchFamily="34" charset="0"/>
              <a:buChar char="•"/>
            </a:pPr>
            <a:endParaRPr lang="en-US" sz="2000" b="0" i="0" u="none" strike="noStrike" baseline="0" dirty="0">
              <a:solidFill>
                <a:srgbClr val="000000"/>
              </a:solidFill>
              <a:latin typeface="+mj-lt"/>
            </a:endParaRPr>
          </a:p>
          <a:p>
            <a:pPr marL="342900" indent="-342900" algn="just">
              <a:buFont typeface="Arial" panose="020B0604020202020204" pitchFamily="34" charset="0"/>
              <a:buChar char="•"/>
            </a:pPr>
            <a:r>
              <a:rPr lang="en-US" sz="2000" b="0" i="0" u="none" strike="noStrike" baseline="0" dirty="0">
                <a:solidFill>
                  <a:srgbClr val="000000"/>
                </a:solidFill>
                <a:latin typeface="+mj-lt"/>
              </a:rPr>
              <a:t>Constraints and restrictions of the development process, e.g., liability law, process standards</a:t>
            </a:r>
            <a:endParaRPr lang="en-US" sz="2000" i="0" u="none" strike="noStrike" baseline="0" dirty="0">
              <a:solidFill>
                <a:srgbClr val="FF0000"/>
              </a:solidFill>
              <a:latin typeface="+mj-lt"/>
            </a:endParaRPr>
          </a:p>
        </p:txBody>
      </p:sp>
    </p:spTree>
    <p:extLst>
      <p:ext uri="{BB962C8B-B14F-4D97-AF65-F5344CB8AC3E}">
        <p14:creationId xmlns:p14="http://schemas.microsoft.com/office/powerpoint/2010/main" val="1459996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9</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ea typeface="Tahoma" panose="020B0604030504040204" pitchFamily="34" charset="0"/>
                <a:cs typeface="Times New Roman" panose="02020603050405020304" pitchFamily="18" charset="0"/>
              </a:rPr>
              <a:t>Assigning Attributes to Requirements</a:t>
            </a:r>
            <a:endParaRPr lang="en-US" sz="5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0FCC6905-72A2-4562-9674-C81C25526325}"/>
              </a:ext>
            </a:extLst>
          </p:cNvPr>
          <p:cNvSpPr txBox="1"/>
          <p:nvPr/>
        </p:nvSpPr>
        <p:spPr>
          <a:xfrm>
            <a:off x="457200" y="1676400"/>
            <a:ext cx="8001000" cy="4093428"/>
          </a:xfrm>
          <a:prstGeom prst="rect">
            <a:avLst/>
          </a:prstGeom>
          <a:noFill/>
        </p:spPr>
        <p:txBody>
          <a:bodyPr wrap="square">
            <a:spAutoFit/>
          </a:bodyPr>
          <a:lstStyle/>
          <a:p>
            <a:pPr algn="just"/>
            <a:r>
              <a:rPr lang="en-US" sz="2000" b="0" i="1" u="none" strike="noStrike" baseline="0" dirty="0">
                <a:solidFill>
                  <a:srgbClr val="FF0000"/>
                </a:solidFill>
                <a:latin typeface="+mj-lt"/>
              </a:rPr>
              <a:t>Definition of attributes by means of information models</a:t>
            </a:r>
          </a:p>
          <a:p>
            <a:pPr algn="just"/>
            <a:endParaRPr lang="en-US" sz="2000" i="1" dirty="0">
              <a:solidFill>
                <a:srgbClr val="FF0000"/>
              </a:solidFill>
              <a:latin typeface="+mj-lt"/>
            </a:endParaRPr>
          </a:p>
          <a:p>
            <a:pPr marL="342900" indent="-342900" algn="just">
              <a:buFont typeface="Arial" panose="020B0604020202020204" pitchFamily="34" charset="0"/>
              <a:buChar char="•"/>
            </a:pPr>
            <a:r>
              <a:rPr lang="en-US" sz="2000" b="0" i="0" u="none" strike="noStrike" baseline="0" dirty="0">
                <a:latin typeface="+mj-lt"/>
              </a:rPr>
              <a:t>When employing tools for requirements management, defining the attribute structure of requirements is often not done by means of tables, but is model based, by means of information models.</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 A model-based definition of an attribute scheme determines the attribute types as well as limitations in attribute values, similar to template-based definitions.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In addition, model-based attribute scheme definition allows for determining relations between attribute types of different attribute schemes.</a:t>
            </a:r>
            <a:endParaRPr lang="en-US" sz="2000" i="0" u="none" strike="noStrike" baseline="0" dirty="0">
              <a:solidFill>
                <a:srgbClr val="FF0000"/>
              </a:solidFill>
              <a:latin typeface="+mj-lt"/>
            </a:endParaRPr>
          </a:p>
        </p:txBody>
      </p:sp>
    </p:spTree>
    <p:extLst>
      <p:ext uri="{BB962C8B-B14F-4D97-AF65-F5344CB8AC3E}">
        <p14:creationId xmlns:p14="http://schemas.microsoft.com/office/powerpoint/2010/main" val="4127217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789</TotalTime>
  <Words>5379</Words>
  <Application>Microsoft Office PowerPoint</Application>
  <PresentationFormat>On-screen Show (4:3)</PresentationFormat>
  <Paragraphs>505</Paragraphs>
  <Slides>72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맑은 고딕</vt:lpstr>
      <vt:lpstr>Arial</vt:lpstr>
      <vt:lpstr>Calibri</vt:lpstr>
      <vt:lpstr>Myriad-Italic</vt:lpstr>
      <vt:lpstr>MyriadPro-Bold</vt:lpstr>
      <vt:lpstr>MyriadPro-It</vt:lpstr>
      <vt:lpstr>Tahoma</vt:lpstr>
      <vt:lpstr>Times New Roman</vt:lpstr>
      <vt:lpstr>Trebuchet MS</vt:lpstr>
      <vt:lpstr>Office Theme</vt:lpstr>
      <vt:lpstr>PowerPoint Presentation</vt:lpstr>
      <vt:lpstr>Assigning Attributes to Requirements</vt:lpstr>
      <vt:lpstr>Assigning Attributes to Requirements</vt:lpstr>
      <vt:lpstr>Assigning Attributes to Requirements</vt:lpstr>
      <vt:lpstr>Assigning Attributes to Requirements</vt:lpstr>
      <vt:lpstr>Assigning Attributes to Requirements</vt:lpstr>
      <vt:lpstr>Assigning Attributes to Requirements</vt:lpstr>
      <vt:lpstr>Assigning Attributes to Requirements</vt:lpstr>
      <vt:lpstr>Assigning Attributes to Requirements</vt:lpstr>
      <vt:lpstr>Assigning Attributes to Requirements</vt:lpstr>
      <vt:lpstr>Views on Requirements</vt:lpstr>
      <vt:lpstr>Views on Requirements</vt:lpstr>
      <vt:lpstr>Views on Requirements</vt:lpstr>
      <vt:lpstr>Views on Requirements</vt:lpstr>
      <vt:lpstr>Prioritizing Requirements</vt:lpstr>
      <vt:lpstr>Prioritizing Requirements</vt:lpstr>
      <vt:lpstr>Prioritizing Requirements</vt:lpstr>
      <vt:lpstr>Prioritizing Requirements</vt:lpstr>
      <vt:lpstr>Prioritizing Requirements</vt:lpstr>
      <vt:lpstr>Prioritizing Requirements</vt:lpstr>
      <vt:lpstr>Prioritizing Requirements</vt:lpstr>
      <vt:lpstr>Prioritizing Requirements</vt:lpstr>
      <vt:lpstr>Prioritizing Requirements</vt:lpstr>
      <vt:lpstr>Prioritizing Requirements</vt:lpstr>
      <vt:lpstr>Prioritizing Requirements</vt:lpstr>
      <vt:lpstr>Traceability of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Traceability of Requirements</vt:lpstr>
      <vt:lpstr>Traceability of Requirements</vt:lpstr>
      <vt:lpstr>Traceability of Requirements</vt:lpstr>
      <vt:lpstr>Traceability of Requirements</vt:lpstr>
      <vt:lpstr>Traceability of Requirements</vt:lpstr>
      <vt:lpstr>Traceability of Requirements</vt:lpstr>
      <vt:lpstr>Traceability of Requirements</vt:lpstr>
      <vt:lpstr>Traceability of Requirements</vt:lpstr>
      <vt:lpstr>Traceability of Requirements</vt:lpstr>
      <vt:lpstr>Traceability of Requirements</vt:lpstr>
      <vt:lpstr>Versioning of Requirements</vt:lpstr>
      <vt:lpstr>Versioning of Requirements</vt:lpstr>
      <vt:lpstr>Versioning of Requirements</vt:lpstr>
      <vt:lpstr>Versioning of Requirements</vt:lpstr>
      <vt:lpstr>Versioning of Requirements</vt:lpstr>
      <vt:lpstr>PowerPoint Presentation</vt:lpstr>
      <vt:lpstr>PowerPoint Presentation</vt:lpstr>
      <vt:lpstr>PowerPoint Presentation</vt:lpstr>
      <vt:lpstr>PowerPoint Presentation</vt:lpstr>
      <vt:lpstr>Versioning of Requirements</vt:lpstr>
      <vt:lpstr>Versioning of Requirements</vt:lpstr>
      <vt:lpstr>Management of Requirements Changes</vt:lpstr>
      <vt:lpstr>Management of Requirements Changes</vt:lpstr>
      <vt:lpstr>Management of Requirements Changes</vt:lpstr>
      <vt:lpstr>Management of Requirements Changes</vt:lpstr>
      <vt:lpstr>Management of Requirements Changes</vt:lpstr>
      <vt:lpstr>Management of Requirements Changes</vt:lpstr>
      <vt:lpstr>Management of Requirements Changes</vt:lpstr>
      <vt:lpstr>Management of Requirements Changes</vt:lpstr>
      <vt:lpstr>Management of Requirements Changes</vt:lpstr>
      <vt:lpstr>Management of Requirements Changes</vt:lpstr>
      <vt:lpstr>Management of Requirements Changes</vt:lpstr>
      <vt:lpstr>Management of Requirements Changes</vt:lpstr>
      <vt:lpstr>Management of Requirements Changes</vt:lpstr>
      <vt:lpstr>Management of Requirements Changes</vt:lpstr>
      <vt:lpstr>Management of Requirements Changes</vt:lpstr>
      <vt:lpstr>Summary</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Microsoft account</cp:lastModifiedBy>
  <cp:revision>318</cp:revision>
  <dcterms:created xsi:type="dcterms:W3CDTF">2021-03-05T12:21:03Z</dcterms:created>
  <dcterms:modified xsi:type="dcterms:W3CDTF">2021-12-02T04:38:32Z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2018-09-25T00:00:00Z</vt:filetime>
  </property>
  <property fmtid="{D5CDD505-2E9C-101B-9397-08002B2CF9AE}" pid="3" name="Creator">
    <vt:lpwstr>Microsoft® PowerPoint® 2016</vt:lpwstr>
  </property>
  <property fmtid="{D5CDD505-2E9C-101B-9397-08002B2CF9AE}" pid="4" name="LastSaved">
    <vt:filetime>2021-03-05T00:00:00Z</vt:filetime>
  </property>
</Properties>
</file>