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6FC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59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CC8D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8015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1045" y="243280"/>
            <a:ext cx="458190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5" y="2147439"/>
            <a:ext cx="7997190" cy="3869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4"/>
                </a:moveTo>
                <a:lnTo>
                  <a:pt x="9144000" y="5971034"/>
                </a:lnTo>
                <a:lnTo>
                  <a:pt x="9144000" y="0"/>
                </a:lnTo>
                <a:lnTo>
                  <a:pt x="0" y="0"/>
                </a:lnTo>
                <a:lnTo>
                  <a:pt x="0" y="5971034"/>
                </a:lnTo>
                <a:close/>
              </a:path>
            </a:pathLst>
          </a:custGeom>
          <a:solidFill>
            <a:srgbClr val="1F202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5971034"/>
            <a:ext cx="9144000" cy="887094"/>
            <a:chOff x="0" y="5971034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4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5"/>
                  </a:lnTo>
                  <a:lnTo>
                    <a:pt x="9144000" y="88696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053325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1" y="0"/>
                  </a:moveTo>
                  <a:lnTo>
                    <a:pt x="0" y="0"/>
                  </a:lnTo>
                  <a:lnTo>
                    <a:pt x="0" y="713234"/>
                  </a:lnTo>
                  <a:lnTo>
                    <a:pt x="2240281" y="713234"/>
                  </a:lnTo>
                  <a:lnTo>
                    <a:pt x="2240281" y="0"/>
                  </a:lnTo>
                  <a:close/>
                </a:path>
              </a:pathLst>
            </a:custGeom>
            <a:solidFill>
              <a:srgbClr val="CC8D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59152" y="6044182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4"/>
                  </a:lnTo>
                  <a:lnTo>
                    <a:pt x="6784848" y="713234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7D96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7750" y="741933"/>
            <a:ext cx="73025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09" b="1">
                <a:solidFill>
                  <a:srgbClr val="FFC000"/>
                </a:solidFill>
                <a:latin typeface="Arial"/>
                <a:cs typeface="Arial"/>
              </a:rPr>
              <a:t>SO</a:t>
            </a:r>
            <a:r>
              <a:rPr dirty="0" sz="3200" spc="-340" b="1">
                <a:solidFill>
                  <a:srgbClr val="FFC000"/>
                </a:solidFill>
                <a:latin typeface="Arial"/>
                <a:cs typeface="Arial"/>
              </a:rPr>
              <a:t>F</a:t>
            </a:r>
            <a:r>
              <a:rPr dirty="0" sz="3200" spc="-420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z="3200" spc="-620" b="1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dirty="0" sz="3200" spc="-275" b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z="3200" spc="-270" b="1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dirty="0" sz="3200" spc="-600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3200" spc="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200" spc="-440" b="1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dirty="0" sz="3200" spc="-335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3200" spc="-385" b="1">
                <a:solidFill>
                  <a:srgbClr val="FFC000"/>
                </a:solidFill>
                <a:latin typeface="Arial"/>
                <a:cs typeface="Arial"/>
              </a:rPr>
              <a:t>Q</a:t>
            </a:r>
            <a:r>
              <a:rPr dirty="0" sz="3200" spc="-335" b="1">
                <a:solidFill>
                  <a:srgbClr val="FFC000"/>
                </a:solidFill>
                <a:latin typeface="Arial"/>
                <a:cs typeface="Arial"/>
              </a:rPr>
              <a:t>UIREMEN</a:t>
            </a:r>
            <a:r>
              <a:rPr dirty="0" sz="3200" spc="-300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z="3200" spc="-610" b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dirty="0" sz="3200" spc="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3200" spc="-340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3200" spc="-365" b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z="3200" spc="-254" b="1">
                <a:solidFill>
                  <a:srgbClr val="FFC000"/>
                </a:solidFill>
                <a:latin typeface="Arial"/>
                <a:cs typeface="Arial"/>
              </a:rPr>
              <a:t>GIN</a:t>
            </a:r>
            <a:r>
              <a:rPr dirty="0" sz="3200" spc="-285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3200" spc="-505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3200" spc="-540" b="1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dirty="0" sz="3200" spc="-150" b="1">
                <a:solidFill>
                  <a:srgbClr val="FFC000"/>
                </a:solidFill>
                <a:latin typeface="Arial"/>
                <a:cs typeface="Arial"/>
              </a:rPr>
              <a:t>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398" y="2113914"/>
            <a:ext cx="7597140" cy="2907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spc="-525" b="1">
                <a:solidFill>
                  <a:srgbClr val="98CCFF"/>
                </a:solidFill>
                <a:latin typeface="Arial"/>
                <a:cs typeface="Arial"/>
              </a:rPr>
              <a:t>LE</a:t>
            </a:r>
            <a:r>
              <a:rPr dirty="0" sz="3200" spc="-580" b="1">
                <a:solidFill>
                  <a:srgbClr val="98CCFF"/>
                </a:solidFill>
                <a:latin typeface="Arial"/>
                <a:cs typeface="Arial"/>
              </a:rPr>
              <a:t>C</a:t>
            </a:r>
            <a:r>
              <a:rPr dirty="0" sz="3200" spc="-434" b="1">
                <a:solidFill>
                  <a:srgbClr val="98CCFF"/>
                </a:solidFill>
                <a:latin typeface="Arial"/>
                <a:cs typeface="Arial"/>
              </a:rPr>
              <a:t>TURE</a:t>
            </a:r>
            <a:r>
              <a:rPr dirty="0" sz="3200" spc="45">
                <a:solidFill>
                  <a:srgbClr val="98CCFF"/>
                </a:solidFill>
                <a:latin typeface="Times New Roman"/>
                <a:cs typeface="Times New Roman"/>
              </a:rPr>
              <a:t> </a:t>
            </a:r>
            <a:r>
              <a:rPr dirty="0" sz="3200" spc="360" b="1">
                <a:solidFill>
                  <a:srgbClr val="98CCFF"/>
                </a:solidFill>
                <a:latin typeface="Arial"/>
                <a:cs typeface="Arial"/>
              </a:rPr>
              <a:t>#</a:t>
            </a:r>
            <a:r>
              <a:rPr dirty="0" sz="3200" spc="50">
                <a:solidFill>
                  <a:srgbClr val="98CCFF"/>
                </a:solidFill>
                <a:latin typeface="Times New Roman"/>
                <a:cs typeface="Times New Roman"/>
              </a:rPr>
              <a:t> </a:t>
            </a:r>
            <a:r>
              <a:rPr dirty="0" sz="3200" spc="-80" b="1">
                <a:solidFill>
                  <a:srgbClr val="98CCFF"/>
                </a:solidFill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Arial"/>
              <a:cs typeface="Arial"/>
            </a:endParaRPr>
          </a:p>
          <a:p>
            <a:pPr algn="ctr" marL="30480" marR="15875">
              <a:lnSpc>
                <a:spcPct val="100000"/>
              </a:lnSpc>
              <a:spcBef>
                <a:spcPts val="5"/>
              </a:spcBef>
            </a:pPr>
            <a:r>
              <a:rPr dirty="0" sz="3200" spc="-315" b="1">
                <a:solidFill>
                  <a:srgbClr val="FFCCFF"/>
                </a:solidFill>
                <a:latin typeface="Arial"/>
                <a:cs typeface="Arial"/>
              </a:rPr>
              <a:t>TEAM</a:t>
            </a:r>
            <a:r>
              <a:rPr dirty="0" sz="3200" spc="50">
                <a:solidFill>
                  <a:srgbClr val="FFCCFF"/>
                </a:solidFill>
                <a:latin typeface="Times New Roman"/>
                <a:cs typeface="Times New Roman"/>
              </a:rPr>
              <a:t> </a:t>
            </a:r>
            <a:r>
              <a:rPr dirty="0" sz="3200" spc="-425" b="1">
                <a:solidFill>
                  <a:srgbClr val="FFCCFF"/>
                </a:solidFill>
                <a:latin typeface="Arial"/>
                <a:cs typeface="Arial"/>
              </a:rPr>
              <a:t>SKIL</a:t>
            </a:r>
            <a:r>
              <a:rPr dirty="0" sz="3200" spc="-450" b="1">
                <a:solidFill>
                  <a:srgbClr val="FFCCFF"/>
                </a:solidFill>
                <a:latin typeface="Arial"/>
                <a:cs typeface="Arial"/>
              </a:rPr>
              <a:t>L</a:t>
            </a:r>
            <a:r>
              <a:rPr dirty="0" sz="3200" spc="50">
                <a:solidFill>
                  <a:srgbClr val="FFCCFF"/>
                </a:solidFill>
                <a:latin typeface="Times New Roman"/>
                <a:cs typeface="Times New Roman"/>
              </a:rPr>
              <a:t> </a:t>
            </a:r>
            <a:r>
              <a:rPr dirty="0" sz="3200" spc="-160" b="1">
                <a:solidFill>
                  <a:srgbClr val="FFCCFF"/>
                </a:solidFill>
                <a:latin typeface="Arial"/>
                <a:cs typeface="Arial"/>
              </a:rPr>
              <a:t>2:</a:t>
            </a:r>
            <a:r>
              <a:rPr dirty="0" sz="3200" spc="60">
                <a:solidFill>
                  <a:srgbClr val="FFCCFF"/>
                </a:solidFill>
                <a:latin typeface="Times New Roman"/>
                <a:cs typeface="Times New Roman"/>
              </a:rPr>
              <a:t> </a:t>
            </a:r>
            <a:r>
              <a:rPr dirty="0" sz="3200" spc="-385" b="1">
                <a:solidFill>
                  <a:srgbClr val="FFCCFF"/>
                </a:solidFill>
                <a:latin typeface="Arial"/>
                <a:cs typeface="Arial"/>
              </a:rPr>
              <a:t>UNDERS</a:t>
            </a:r>
            <a:r>
              <a:rPr dirty="0" sz="3200" spc="-645" b="1">
                <a:solidFill>
                  <a:srgbClr val="FFCCFF"/>
                </a:solidFill>
                <a:latin typeface="Arial"/>
                <a:cs typeface="Arial"/>
              </a:rPr>
              <a:t>T</a:t>
            </a:r>
            <a:r>
              <a:rPr dirty="0" sz="3200" spc="-155" b="1">
                <a:solidFill>
                  <a:srgbClr val="FFCCFF"/>
                </a:solidFill>
                <a:latin typeface="Arial"/>
                <a:cs typeface="Arial"/>
              </a:rPr>
              <a:t>ANDING</a:t>
            </a:r>
            <a:r>
              <a:rPr dirty="0" sz="3200" spc="50">
                <a:solidFill>
                  <a:srgbClr val="FFCCFF"/>
                </a:solidFill>
                <a:latin typeface="Times New Roman"/>
                <a:cs typeface="Times New Roman"/>
              </a:rPr>
              <a:t> </a:t>
            </a:r>
            <a:r>
              <a:rPr dirty="0" sz="3200" spc="-295" b="1">
                <a:solidFill>
                  <a:srgbClr val="FFCCFF"/>
                </a:solidFill>
                <a:latin typeface="Arial"/>
                <a:cs typeface="Arial"/>
              </a:rPr>
              <a:t>U</a:t>
            </a:r>
            <a:r>
              <a:rPr dirty="0" sz="3200" spc="-540" b="1">
                <a:solidFill>
                  <a:srgbClr val="FFCCFF"/>
                </a:solidFill>
                <a:latin typeface="Arial"/>
                <a:cs typeface="Arial"/>
              </a:rPr>
              <a:t>SE</a:t>
            </a:r>
            <a:r>
              <a:rPr dirty="0" sz="3200" spc="-580" b="1">
                <a:solidFill>
                  <a:srgbClr val="FFCCFF"/>
                </a:solidFill>
                <a:latin typeface="Arial"/>
                <a:cs typeface="Arial"/>
              </a:rPr>
              <a:t>R</a:t>
            </a:r>
            <a:r>
              <a:rPr dirty="0" sz="3200" spc="50">
                <a:solidFill>
                  <a:srgbClr val="FFCCFF"/>
                </a:solidFill>
                <a:latin typeface="Times New Roman"/>
                <a:cs typeface="Times New Roman"/>
              </a:rPr>
              <a:t> </a:t>
            </a:r>
            <a:r>
              <a:rPr dirty="0" sz="3200" spc="-100" b="1">
                <a:solidFill>
                  <a:srgbClr val="FFCCFF"/>
                </a:solidFill>
                <a:latin typeface="Arial"/>
                <a:cs typeface="Arial"/>
              </a:rPr>
              <a:t>A</a:t>
            </a:r>
            <a:r>
              <a:rPr dirty="0" sz="3200" spc="-155" b="1">
                <a:solidFill>
                  <a:srgbClr val="FFCCFF"/>
                </a:solidFill>
                <a:latin typeface="Arial"/>
                <a:cs typeface="Arial"/>
              </a:rPr>
              <a:t>ND </a:t>
            </a:r>
            <a:r>
              <a:rPr dirty="0" sz="3200" spc="-70">
                <a:solidFill>
                  <a:srgbClr val="FFCCFF"/>
                </a:solidFill>
                <a:latin typeface="Times New Roman"/>
                <a:cs typeface="Times New Roman"/>
              </a:rPr>
              <a:t> </a:t>
            </a:r>
            <a:r>
              <a:rPr dirty="0" sz="3200" spc="-615" b="1">
                <a:solidFill>
                  <a:srgbClr val="FFCCFF"/>
                </a:solidFill>
                <a:latin typeface="Arial"/>
                <a:cs typeface="Arial"/>
              </a:rPr>
              <a:t>S</a:t>
            </a:r>
            <a:r>
              <a:rPr dirty="0" sz="3200" spc="-645" b="1">
                <a:solidFill>
                  <a:srgbClr val="FFCCFF"/>
                </a:solidFill>
                <a:latin typeface="Arial"/>
                <a:cs typeface="Arial"/>
              </a:rPr>
              <a:t>T</a:t>
            </a:r>
            <a:r>
              <a:rPr dirty="0" sz="3200" spc="-340" b="1">
                <a:solidFill>
                  <a:srgbClr val="FFCCFF"/>
                </a:solidFill>
                <a:latin typeface="Arial"/>
                <a:cs typeface="Arial"/>
              </a:rPr>
              <a:t>AKEHO</a:t>
            </a:r>
            <a:r>
              <a:rPr dirty="0" sz="3200" spc="-280" b="1">
                <a:solidFill>
                  <a:srgbClr val="FFCCFF"/>
                </a:solidFill>
                <a:latin typeface="Arial"/>
                <a:cs typeface="Arial"/>
              </a:rPr>
              <a:t>L</a:t>
            </a:r>
            <a:r>
              <a:rPr dirty="0" sz="3200" spc="-440" b="1">
                <a:solidFill>
                  <a:srgbClr val="FFCCFF"/>
                </a:solidFill>
                <a:latin typeface="Arial"/>
                <a:cs typeface="Arial"/>
              </a:rPr>
              <a:t>DER</a:t>
            </a:r>
            <a:r>
              <a:rPr dirty="0" sz="3200" spc="65">
                <a:solidFill>
                  <a:srgbClr val="FFCCFF"/>
                </a:solidFill>
                <a:latin typeface="Times New Roman"/>
                <a:cs typeface="Times New Roman"/>
              </a:rPr>
              <a:t> </a:t>
            </a:r>
            <a:r>
              <a:rPr dirty="0" sz="3200" spc="-370" b="1">
                <a:solidFill>
                  <a:srgbClr val="FFCCFF"/>
                </a:solidFill>
                <a:latin typeface="Arial"/>
                <a:cs typeface="Arial"/>
              </a:rPr>
              <a:t>N</a:t>
            </a:r>
            <a:r>
              <a:rPr dirty="0" sz="3200" spc="-335" b="1">
                <a:solidFill>
                  <a:srgbClr val="FFCCFF"/>
                </a:solidFill>
                <a:latin typeface="Arial"/>
                <a:cs typeface="Arial"/>
              </a:rPr>
              <a:t>E</a:t>
            </a:r>
            <a:r>
              <a:rPr dirty="0" sz="3200" spc="-500" b="1">
                <a:solidFill>
                  <a:srgbClr val="FFCCFF"/>
                </a:solidFill>
                <a:latin typeface="Arial"/>
                <a:cs typeface="Arial"/>
              </a:rPr>
              <a:t>EDS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54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3200" spc="-50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3200" spc="-295" b="1">
                <a:solidFill>
                  <a:srgbClr val="FF0000"/>
                </a:solidFill>
                <a:latin typeface="Arial"/>
                <a:cs typeface="Arial"/>
              </a:rPr>
              <a:t>QUIREME</a:t>
            </a:r>
            <a:r>
              <a:rPr dirty="0" sz="3200" spc="-305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3200" spc="-42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3200" spc="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62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3200" spc="-56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3200" spc="-190" b="1">
                <a:solidFill>
                  <a:srgbClr val="FF0000"/>
                </a:solidFill>
                <a:latin typeface="Arial"/>
                <a:cs typeface="Arial"/>
              </a:rPr>
              <a:t>ICI</a:t>
            </a:r>
            <a:r>
              <a:rPr dirty="0" sz="3200" spc="-65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3200" spc="-3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3200" spc="-180" b="1">
                <a:solidFill>
                  <a:srgbClr val="FF0000"/>
                </a:solidFill>
                <a:latin typeface="Arial"/>
                <a:cs typeface="Arial"/>
              </a:rPr>
              <a:t>TION</a:t>
            </a:r>
            <a:r>
              <a:rPr dirty="0" sz="3200" spc="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470" b="1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z="3200" spc="-52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3200" spc="-295" b="1">
                <a:solidFill>
                  <a:srgbClr val="FF0000"/>
                </a:solidFill>
                <a:latin typeface="Arial"/>
                <a:cs typeface="Arial"/>
              </a:rPr>
              <a:t>HNIQUE</a:t>
            </a:r>
            <a:r>
              <a:rPr dirty="0" sz="3200" spc="-345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3200" spc="-60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3200" spc="-85" b="1">
                <a:solidFill>
                  <a:srgbClr val="FF0000"/>
                </a:solidFill>
                <a:latin typeface="Arial"/>
                <a:cs typeface="Arial"/>
              </a:rPr>
              <a:t>IV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0791" y="289051"/>
            <a:ext cx="120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 b="1">
                <a:solidFill>
                  <a:srgbClr val="DC9D1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3168" y="6174277"/>
            <a:ext cx="2239010" cy="386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55"/>
              </a:lnSpc>
            </a:pPr>
            <a:r>
              <a:rPr dirty="0" sz="2800" spc="-39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35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-27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800" spc="-28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28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Ali</a:t>
            </a:r>
            <a:r>
              <a:rPr dirty="0" sz="28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75" b="1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2800" spc="-19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-225" b="1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104" y="6324605"/>
            <a:ext cx="147574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5"/>
              </a:lnSpc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dirty="0" baseline="25462" sz="1800" spc="-142" b="1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baseline="25462" sz="1800" spc="-1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5462" sz="1800" spc="-2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rial"/>
                <a:cs typeface="Arial"/>
              </a:rPr>
              <a:t>Ju</a:t>
            </a:r>
            <a:r>
              <a:rPr dirty="0" sz="1800" spc="-17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e,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9400" y="6136919"/>
            <a:ext cx="8994775" cy="510540"/>
            <a:chOff x="149400" y="6136919"/>
            <a:chExt cx="8994775" cy="510540"/>
          </a:xfrm>
        </p:grpSpPr>
        <p:sp>
          <p:nvSpPr>
            <p:cNvPr id="13" name="object 13"/>
            <p:cNvSpPr/>
            <p:nvPr/>
          </p:nvSpPr>
          <p:spPr>
            <a:xfrm>
              <a:off x="6547680" y="6136919"/>
              <a:ext cx="2596515" cy="485775"/>
            </a:xfrm>
            <a:custGeom>
              <a:avLst/>
              <a:gdLst/>
              <a:ahLst/>
              <a:cxnLst/>
              <a:rect l="l" t="t" r="r" b="b"/>
              <a:pathLst>
                <a:path w="2596515" h="485775">
                  <a:moveTo>
                    <a:pt x="0" y="0"/>
                  </a:moveTo>
                  <a:lnTo>
                    <a:pt x="2596320" y="0"/>
                  </a:lnTo>
                  <a:lnTo>
                    <a:pt x="2596320" y="485280"/>
                  </a:lnTo>
                  <a:lnTo>
                    <a:pt x="0" y="485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97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47680" y="6136919"/>
              <a:ext cx="2596515" cy="485775"/>
            </a:xfrm>
            <a:custGeom>
              <a:avLst/>
              <a:gdLst/>
              <a:ahLst/>
              <a:cxnLst/>
              <a:rect l="l" t="t" r="r" b="b"/>
              <a:pathLst>
                <a:path w="2596515" h="485775">
                  <a:moveTo>
                    <a:pt x="0" y="0"/>
                  </a:moveTo>
                  <a:lnTo>
                    <a:pt x="0" y="485280"/>
                  </a:lnTo>
                </a:path>
                <a:path w="2596515" h="485775">
                  <a:moveTo>
                    <a:pt x="0" y="0"/>
                  </a:moveTo>
                  <a:lnTo>
                    <a:pt x="2596320" y="0"/>
                  </a:lnTo>
                </a:path>
                <a:path w="2596515" h="485775">
                  <a:moveTo>
                    <a:pt x="0" y="485280"/>
                  </a:moveTo>
                  <a:lnTo>
                    <a:pt x="2596320" y="485280"/>
                  </a:lnTo>
                </a:path>
              </a:pathLst>
            </a:custGeom>
            <a:ln w="3175">
              <a:solidFill>
                <a:srgbClr val="7E97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9400" y="6149159"/>
              <a:ext cx="1892300" cy="498475"/>
            </a:xfrm>
            <a:custGeom>
              <a:avLst/>
              <a:gdLst/>
              <a:ahLst/>
              <a:cxnLst/>
              <a:rect l="l" t="t" r="r" b="b"/>
              <a:pathLst>
                <a:path w="1892300" h="498475">
                  <a:moveTo>
                    <a:pt x="1892159" y="0"/>
                  </a:moveTo>
                  <a:lnTo>
                    <a:pt x="0" y="0"/>
                  </a:lnTo>
                  <a:lnTo>
                    <a:pt x="0" y="498239"/>
                  </a:lnTo>
                  <a:lnTo>
                    <a:pt x="1892159" y="498239"/>
                  </a:lnTo>
                  <a:lnTo>
                    <a:pt x="1892159" y="0"/>
                  </a:lnTo>
                  <a:close/>
                </a:path>
              </a:pathLst>
            </a:custGeom>
            <a:solidFill>
              <a:srgbClr val="CC8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9400" y="6149159"/>
              <a:ext cx="1892300" cy="498475"/>
            </a:xfrm>
            <a:custGeom>
              <a:avLst/>
              <a:gdLst/>
              <a:ahLst/>
              <a:cxnLst/>
              <a:rect l="l" t="t" r="r" b="b"/>
              <a:pathLst>
                <a:path w="1892300" h="498475">
                  <a:moveTo>
                    <a:pt x="0" y="0"/>
                  </a:moveTo>
                  <a:lnTo>
                    <a:pt x="0" y="498239"/>
                  </a:lnTo>
                </a:path>
                <a:path w="1892300" h="498475">
                  <a:moveTo>
                    <a:pt x="0" y="0"/>
                  </a:moveTo>
                  <a:lnTo>
                    <a:pt x="1892159" y="0"/>
                  </a:lnTo>
                </a:path>
                <a:path w="1892300" h="498475">
                  <a:moveTo>
                    <a:pt x="1892159" y="0"/>
                  </a:moveTo>
                  <a:lnTo>
                    <a:pt x="1892159" y="498239"/>
                  </a:lnTo>
                </a:path>
                <a:path w="1892300" h="498475">
                  <a:moveTo>
                    <a:pt x="0" y="498239"/>
                  </a:moveTo>
                  <a:lnTo>
                    <a:pt x="1892159" y="498239"/>
                  </a:lnTo>
                </a:path>
              </a:pathLst>
            </a:custGeom>
            <a:ln w="3175">
              <a:solidFill>
                <a:srgbClr val="CC8E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243281"/>
            <a:ext cx="52812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0"/>
              <a:t>Th</a:t>
            </a:r>
            <a:r>
              <a:rPr dirty="0" spc="-360"/>
              <a:t>r</a:t>
            </a:r>
            <a:r>
              <a:rPr dirty="0" spc="-370"/>
              <a:t>o</a:t>
            </a:r>
            <a:r>
              <a:rPr dirty="0" spc="-420"/>
              <a:t>w</a:t>
            </a:r>
            <a:r>
              <a:rPr dirty="0" spc="-20"/>
              <a:t>a</a:t>
            </a:r>
            <a:r>
              <a:rPr dirty="0" spc="-420"/>
              <a:t>w</a:t>
            </a:r>
            <a:r>
              <a:rPr dirty="0" spc="-110"/>
              <a:t>a</a:t>
            </a:r>
            <a:r>
              <a:rPr dirty="0"/>
              <a:t>y</a:t>
            </a:r>
            <a:r>
              <a:rPr dirty="0" spc="85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25"/>
              <a:t>r</a:t>
            </a:r>
            <a:r>
              <a:rPr dirty="0" spc="-105"/>
              <a:t>otot</a:t>
            </a:r>
            <a:r>
              <a:rPr dirty="0" spc="-120"/>
              <a:t>y</a:t>
            </a:r>
            <a:r>
              <a:rPr dirty="0" spc="-150"/>
              <a:t>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8585200" cy="3352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20" y="6522839"/>
            <a:ext cx="1456690" cy="274320"/>
          </a:xfrm>
          <a:custGeom>
            <a:avLst/>
            <a:gdLst/>
            <a:ahLst/>
            <a:cxnLst/>
            <a:rect l="l" t="t" r="r" b="b"/>
            <a:pathLst>
              <a:path w="1456690" h="274320">
                <a:moveTo>
                  <a:pt x="1456560" y="0"/>
                </a:moveTo>
                <a:lnTo>
                  <a:pt x="0" y="0"/>
                </a:lnTo>
                <a:lnTo>
                  <a:pt x="0" y="273960"/>
                </a:lnTo>
                <a:lnTo>
                  <a:pt x="1456560" y="273960"/>
                </a:lnTo>
                <a:lnTo>
                  <a:pt x="1456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86990"/>
            <a:ext cx="799592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2105" marR="6350" indent="-320040">
              <a:lnSpc>
                <a:spcPct val="109500"/>
              </a:lnSpc>
              <a:spcBef>
                <a:spcPts val="10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dirty="0" sz="1600" spc="-150">
                <a:latin typeface="Microsoft Sans Serif"/>
                <a:cs typeface="Microsoft Sans Serif"/>
              </a:rPr>
              <a:t>An</a:t>
            </a:r>
            <a:r>
              <a:rPr dirty="0" sz="1600" spc="-14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approach</a:t>
            </a:r>
            <a:r>
              <a:rPr dirty="0" sz="1600" spc="-55">
                <a:latin typeface="Microsoft Sans Serif"/>
                <a:cs typeface="Microsoft Sans Serif"/>
              </a:rPr>
              <a:t> to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r>
              <a:rPr dirty="0" sz="1600" spc="-15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development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where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an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initial</a:t>
            </a:r>
            <a:r>
              <a:rPr dirty="0" sz="1600" spc="-40">
                <a:latin typeface="Microsoft Sans Serif"/>
                <a:cs typeface="Microsoft Sans Serif"/>
              </a:rPr>
              <a:t> prototype</a:t>
            </a:r>
            <a:r>
              <a:rPr dirty="0" sz="1600" spc="34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13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produced</a:t>
            </a:r>
            <a:r>
              <a:rPr dirty="0" sz="1600" spc="26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28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refined 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through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number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stages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final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endParaRPr sz="1600">
              <a:latin typeface="Microsoft Sans Serif"/>
              <a:cs typeface="Microsoft Sans Serif"/>
            </a:endParaRPr>
          </a:p>
          <a:p>
            <a:pPr algn="just" marL="332105" marR="5080" indent="-320040">
              <a:lnSpc>
                <a:spcPct val="109400"/>
              </a:lnSpc>
              <a:spcBef>
                <a:spcPts val="69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dirty="0" sz="1600" spc="-95">
                <a:latin typeface="Microsoft Sans Serif"/>
                <a:cs typeface="Microsoft Sans Serif"/>
              </a:rPr>
              <a:t>Evolutionary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implies</a:t>
            </a:r>
            <a:r>
              <a:rPr dirty="0" sz="1600" spc="21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you</a:t>
            </a:r>
            <a:r>
              <a:rPr dirty="0" sz="1600" spc="204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have</a:t>
            </a:r>
            <a:r>
              <a:rPr dirty="0" sz="1600" spc="204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implemented</a:t>
            </a:r>
            <a:r>
              <a:rPr dirty="0" sz="1600" spc="2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2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prototype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on</a:t>
            </a:r>
            <a:r>
              <a:rPr dirty="0" sz="1600" spc="14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25">
                <a:latin typeface="Microsoft Sans Serif"/>
                <a:cs typeface="Microsoft Sans Serif"/>
              </a:rPr>
              <a:t> </a:t>
            </a:r>
            <a:r>
              <a:rPr dirty="0" sz="1600" spc="-160">
                <a:latin typeface="Microsoft Sans Serif"/>
                <a:cs typeface="Microsoft Sans Serif"/>
              </a:rPr>
              <a:t>same</a:t>
            </a:r>
            <a:r>
              <a:rPr dirty="0" sz="1600" spc="1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architecture</a:t>
            </a:r>
            <a:r>
              <a:rPr dirty="0" sz="1600" spc="26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as </a:t>
            </a:r>
            <a:r>
              <a:rPr dirty="0" sz="1600" spc="-13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you</a:t>
            </a:r>
            <a:r>
              <a:rPr dirty="0" sz="1600" spc="52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intend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315">
                <a:latin typeface="Microsoft Sans Serif"/>
                <a:cs typeface="Microsoft Sans Serif"/>
              </a:rPr>
              <a:t> </a:t>
            </a:r>
            <a:r>
              <a:rPr dirty="0" sz="1600" spc="-190">
                <a:latin typeface="Microsoft Sans Serif"/>
                <a:cs typeface="Microsoft Sans Serif"/>
              </a:rPr>
              <a:t>use</a:t>
            </a:r>
            <a:r>
              <a:rPr dirty="0" sz="1600" spc="51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5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2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final</a:t>
            </a:r>
            <a:r>
              <a:rPr dirty="0" sz="1600" spc="355">
                <a:latin typeface="Microsoft Sans Serif"/>
                <a:cs typeface="Microsoft Sans Serif"/>
              </a:rPr>
              <a:t> </a:t>
            </a:r>
            <a:r>
              <a:rPr dirty="0" sz="1600" spc="-150">
                <a:latin typeface="Microsoft Sans Serif"/>
                <a:cs typeface="Microsoft Sans Serif"/>
              </a:rPr>
              <a:t>system</a:t>
            </a:r>
            <a:r>
              <a:rPr dirty="0" sz="1600" spc="40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will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able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build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final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r>
              <a:rPr dirty="0" sz="1600" spc="-15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by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evolving 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prototype</a:t>
            </a:r>
            <a:endParaRPr sz="1600">
              <a:latin typeface="Microsoft Sans Serif"/>
              <a:cs typeface="Microsoft Sans Serif"/>
            </a:endParaRPr>
          </a:p>
          <a:p>
            <a:pPr algn="just" marL="332740" indent="-320040">
              <a:lnSpc>
                <a:spcPct val="100000"/>
              </a:lnSpc>
              <a:spcBef>
                <a:spcPts val="88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dirty="0" sz="1600" spc="-165">
                <a:latin typeface="Microsoft Sans Serif"/>
                <a:cs typeface="Microsoft Sans Serif"/>
              </a:rPr>
              <a:t>Techniques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rapid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development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used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200">
                <a:latin typeface="Microsoft Sans Serif"/>
                <a:cs typeface="Microsoft Sans Serif"/>
              </a:rPr>
              <a:t>such</a:t>
            </a:r>
            <a:r>
              <a:rPr dirty="0" sz="1600" spc="-17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as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240">
                <a:latin typeface="Microsoft Sans Serif"/>
                <a:cs typeface="Microsoft Sans Serif"/>
              </a:rPr>
              <a:t>CASE</a:t>
            </a:r>
            <a:r>
              <a:rPr dirty="0" sz="1600" spc="-1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tools</a:t>
            </a:r>
            <a:endParaRPr sz="1600">
              <a:latin typeface="Microsoft Sans Serif"/>
              <a:cs typeface="Microsoft Sans Serif"/>
            </a:endParaRPr>
          </a:p>
          <a:p>
            <a:pPr algn="just" marL="332740" indent="-320040">
              <a:lnSpc>
                <a:spcPct val="100000"/>
              </a:lnSpc>
              <a:spcBef>
                <a:spcPts val="88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dirty="0" sz="1600" spc="-145">
                <a:latin typeface="Microsoft Sans Serif"/>
                <a:cs typeface="Microsoft Sans Serif"/>
              </a:rPr>
              <a:t>User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interfaces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usually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developed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using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GUI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development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toolkit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5" y="243283"/>
            <a:ext cx="54616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0"/>
              <a:t>Evolutionary</a:t>
            </a:r>
            <a:r>
              <a:rPr dirty="0" spc="-45"/>
              <a:t> </a:t>
            </a:r>
            <a:r>
              <a:rPr dirty="0" spc="-180"/>
              <a:t>Prototyping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4410511"/>
            <a:ext cx="5638800" cy="231290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2279" y="6522839"/>
            <a:ext cx="1456690" cy="274320"/>
          </a:xfrm>
          <a:custGeom>
            <a:avLst/>
            <a:gdLst/>
            <a:ahLst/>
            <a:cxnLst/>
            <a:rect l="l" t="t" r="r" b="b"/>
            <a:pathLst>
              <a:path w="1456690" h="274320">
                <a:moveTo>
                  <a:pt x="1456560" y="0"/>
                </a:moveTo>
                <a:lnTo>
                  <a:pt x="0" y="0"/>
                </a:lnTo>
                <a:lnTo>
                  <a:pt x="0" y="273960"/>
                </a:lnTo>
                <a:lnTo>
                  <a:pt x="1456560" y="273960"/>
                </a:lnTo>
                <a:lnTo>
                  <a:pt x="1456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580133"/>
            <a:ext cx="4183379" cy="864869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just" marL="332740" marR="5080" indent="-320675">
              <a:lnSpc>
                <a:spcPct val="87600"/>
              </a:lnSpc>
              <a:spcBef>
                <a:spcPts val="400"/>
              </a:spcBef>
              <a:buClr>
                <a:srgbClr val="CC8D5F"/>
              </a:buClr>
              <a:buSzPct val="60000"/>
              <a:buFont typeface="Wingdings"/>
              <a:buChar char=""/>
              <a:tabLst>
                <a:tab pos="333375" algn="l"/>
              </a:tabLst>
            </a:pPr>
            <a:r>
              <a:rPr dirty="0" sz="2000" spc="-229">
                <a:latin typeface="Microsoft Sans Serif"/>
                <a:cs typeface="Microsoft Sans Serif"/>
              </a:rPr>
              <a:t>The</a:t>
            </a:r>
            <a:r>
              <a:rPr dirty="0" sz="2000" spc="-225">
                <a:latin typeface="Microsoft Sans Serif"/>
                <a:cs typeface="Microsoft Sans Serif"/>
              </a:rPr>
              <a:t> </a:t>
            </a:r>
            <a:r>
              <a:rPr dirty="0" sz="2000" spc="-95">
                <a:latin typeface="Microsoft Sans Serif"/>
                <a:cs typeface="Microsoft Sans Serif"/>
              </a:rPr>
              <a:t>objective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of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30" i="1">
                <a:latin typeface="Arial"/>
                <a:cs typeface="Arial"/>
              </a:rPr>
              <a:t>throw-away </a:t>
            </a:r>
            <a:r>
              <a:rPr dirty="0" sz="2000" spc="-125" i="1">
                <a:latin typeface="Arial"/>
                <a:cs typeface="Arial"/>
              </a:rPr>
              <a:t> </a:t>
            </a:r>
            <a:r>
              <a:rPr dirty="0" sz="2000" spc="-85" i="1">
                <a:latin typeface="Arial"/>
                <a:cs typeface="Arial"/>
              </a:rPr>
              <a:t>prototyping</a:t>
            </a:r>
            <a:r>
              <a:rPr dirty="0" sz="2000" spc="860" i="1">
                <a:latin typeface="Arial"/>
                <a:cs typeface="Arial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 spc="52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to</a:t>
            </a:r>
            <a:r>
              <a:rPr dirty="0" sz="2000" spc="84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validate</a:t>
            </a:r>
            <a:r>
              <a:rPr dirty="0" sz="2000" spc="430">
                <a:latin typeface="Microsoft Sans Serif"/>
                <a:cs typeface="Microsoft Sans Serif"/>
              </a:rPr>
              <a:t> 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or 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70">
                <a:latin typeface="Microsoft Sans Serif"/>
                <a:cs typeface="Microsoft Sans Serif"/>
              </a:rPr>
              <a:t>derive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 spc="-190">
                <a:latin typeface="Microsoft Sans Serif"/>
                <a:cs typeface="Microsoft Sans Serif"/>
              </a:rPr>
              <a:t>system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requirements.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734" y="2380614"/>
            <a:ext cx="29851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5485" algn="l"/>
                <a:tab pos="2233295" algn="l"/>
              </a:tabLst>
            </a:pPr>
            <a:r>
              <a:rPr dirty="0" sz="2000" spc="-229">
                <a:solidFill>
                  <a:srgbClr val="006FC0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229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2000" spc="-55">
                <a:solidFill>
                  <a:srgbClr val="006FC0"/>
                </a:solidFill>
                <a:latin typeface="Microsoft Sans Serif"/>
                <a:cs typeface="Microsoft Sans Serif"/>
              </a:rPr>
              <a:t>prototyping</a:t>
            </a:r>
            <a:r>
              <a:rPr dirty="0" sz="2000" spc="-5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2000" spc="-175">
                <a:solidFill>
                  <a:srgbClr val="006FC0"/>
                </a:solidFill>
                <a:latin typeface="Microsoft Sans Serif"/>
                <a:cs typeface="Microsoft Sans Serif"/>
              </a:rPr>
              <a:t>process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734" y="2647314"/>
            <a:ext cx="2951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  <a:tab pos="1647825" algn="l"/>
              </a:tabLst>
            </a:pPr>
            <a:r>
              <a:rPr dirty="0" sz="2000" spc="-95">
                <a:solidFill>
                  <a:srgbClr val="006FC0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9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2000" spc="-165">
                <a:solidFill>
                  <a:srgbClr val="006FC0"/>
                </a:solidFill>
                <a:latin typeface="Microsoft Sans Serif"/>
                <a:cs typeface="Microsoft Sans Serif"/>
              </a:rPr>
              <a:t>those</a:t>
            </a:r>
            <a:r>
              <a:rPr dirty="0" sz="2000" spc="-16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2000" spc="-130">
                <a:solidFill>
                  <a:srgbClr val="006FC0"/>
                </a:solidFill>
                <a:latin typeface="Microsoft Sans Serif"/>
                <a:cs typeface="Microsoft Sans Serif"/>
              </a:rPr>
              <a:t>requirements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3609" y="2380614"/>
            <a:ext cx="582930" cy="5975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 indent="20955">
              <a:lnSpc>
                <a:spcPts val="2100"/>
              </a:lnSpc>
              <a:spcBef>
                <a:spcPts val="425"/>
              </a:spcBef>
            </a:pPr>
            <a:r>
              <a:rPr dirty="0" sz="2000" spc="-22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3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-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3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3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-254">
                <a:solidFill>
                  <a:srgbClr val="006FC0"/>
                </a:solidFill>
                <a:latin typeface="Microsoft Sans Serif"/>
                <a:cs typeface="Microsoft Sans Serif"/>
              </a:rPr>
              <a:t>s </a:t>
            </a:r>
            <a:r>
              <a:rPr dirty="0" sz="2000" spc="-17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150">
                <a:solidFill>
                  <a:srgbClr val="006FC0"/>
                </a:solidFill>
                <a:latin typeface="Microsoft Sans Serif"/>
                <a:cs typeface="Microsoft Sans Serif"/>
              </a:rPr>
              <a:t>whi</a:t>
            </a:r>
            <a:r>
              <a:rPr dirty="0" sz="2000" spc="-7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235">
                <a:solidFill>
                  <a:srgbClr val="006FC0"/>
                </a:solidFill>
                <a:latin typeface="Microsoft Sans Serif"/>
                <a:cs typeface="Microsoft Sans Serif"/>
              </a:rPr>
              <a:t>h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5" y="2914014"/>
            <a:ext cx="4185920" cy="2110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solidFill>
                  <a:srgbClr val="006FC0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-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006FC0"/>
                </a:solidFill>
                <a:latin typeface="Microsoft Sans Serif"/>
                <a:cs typeface="Microsoft Sans Serif"/>
              </a:rPr>
              <a:t>poorly</a:t>
            </a:r>
            <a:r>
              <a:rPr dirty="0" sz="2000" spc="-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006FC0"/>
                </a:solidFill>
                <a:latin typeface="Microsoft Sans Serif"/>
                <a:cs typeface="Microsoft Sans Serif"/>
              </a:rPr>
              <a:t>understood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Microsoft Sans Serif"/>
              <a:cs typeface="Microsoft Sans Serif"/>
            </a:endParaRPr>
          </a:p>
          <a:p>
            <a:pPr algn="just" marL="332740" marR="5080" indent="-320675">
              <a:lnSpc>
                <a:spcPts val="2100"/>
              </a:lnSpc>
              <a:buClr>
                <a:srgbClr val="CC8D5F"/>
              </a:buClr>
              <a:buSzPct val="60000"/>
              <a:buFont typeface="Wingdings"/>
              <a:buChar char=""/>
              <a:tabLst>
                <a:tab pos="333375" algn="l"/>
              </a:tabLst>
            </a:pPr>
            <a:r>
              <a:rPr dirty="0" sz="2000" spc="-229">
                <a:latin typeface="Microsoft Sans Serif"/>
                <a:cs typeface="Microsoft Sans Serif"/>
              </a:rPr>
              <a:t>The</a:t>
            </a:r>
            <a:r>
              <a:rPr dirty="0" sz="2000" spc="-225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objective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of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14" i="1">
                <a:latin typeface="Arial"/>
                <a:cs typeface="Arial"/>
              </a:rPr>
              <a:t>evolutionary </a:t>
            </a:r>
            <a:r>
              <a:rPr dirty="0" sz="2000" spc="-110" i="1">
                <a:latin typeface="Arial"/>
                <a:cs typeface="Arial"/>
              </a:rPr>
              <a:t> </a:t>
            </a:r>
            <a:r>
              <a:rPr dirty="0" sz="2000" spc="-85" i="1">
                <a:latin typeface="Arial"/>
                <a:cs typeface="Arial"/>
              </a:rPr>
              <a:t>prototyping</a:t>
            </a:r>
            <a:r>
              <a:rPr dirty="0" sz="2000" spc="-80" i="1">
                <a:latin typeface="Arial"/>
                <a:cs typeface="Arial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 spc="-17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deliver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working 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95">
                <a:latin typeface="Microsoft Sans Serif"/>
                <a:cs typeface="Microsoft Sans Serif"/>
              </a:rPr>
              <a:t>sys</a:t>
            </a:r>
            <a:r>
              <a:rPr dirty="0" sz="2000" spc="-120">
                <a:latin typeface="Microsoft Sans Serif"/>
                <a:cs typeface="Microsoft Sans Serif"/>
              </a:rPr>
              <a:t>t</a:t>
            </a:r>
            <a:r>
              <a:rPr dirty="0" sz="2000" spc="-110">
                <a:latin typeface="Microsoft Sans Serif"/>
                <a:cs typeface="Microsoft Sans Serif"/>
              </a:rPr>
              <a:t>e</a:t>
            </a:r>
            <a:r>
              <a:rPr dirty="0" sz="2000" spc="-330">
                <a:latin typeface="Microsoft Sans Serif"/>
                <a:cs typeface="Microsoft Sans Serif"/>
              </a:rPr>
              <a:t>m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</a:t>
            </a:r>
            <a:r>
              <a:rPr dirty="0" sz="2000" spc="-85">
                <a:latin typeface="Microsoft Sans Serif"/>
                <a:cs typeface="Microsoft Sans Serif"/>
              </a:rPr>
              <a:t>o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e</a:t>
            </a:r>
            <a:r>
              <a:rPr dirty="0" sz="2000" spc="-125">
                <a:latin typeface="Microsoft Sans Serif"/>
                <a:cs typeface="Microsoft Sans Serif"/>
              </a:rPr>
              <a:t>n</a:t>
            </a:r>
            <a:r>
              <a:rPr dirty="0" sz="2000" spc="-145">
                <a:latin typeface="Microsoft Sans Serif"/>
                <a:cs typeface="Microsoft Sans Serif"/>
              </a:rPr>
              <a:t>d</a:t>
            </a:r>
            <a:r>
              <a:rPr dirty="0" sz="2000" spc="-10">
                <a:latin typeface="Microsoft Sans Serif"/>
                <a:cs typeface="Microsoft Sans Serif"/>
              </a:rPr>
              <a:t>-</a:t>
            </a:r>
            <a:r>
              <a:rPr dirty="0" sz="2000" spc="-300">
                <a:latin typeface="Microsoft Sans Serif"/>
                <a:cs typeface="Microsoft Sans Serif"/>
              </a:rPr>
              <a:t>u</a:t>
            </a:r>
            <a:r>
              <a:rPr dirty="0" sz="2000" spc="-280">
                <a:latin typeface="Microsoft Sans Serif"/>
                <a:cs typeface="Microsoft Sans Serif"/>
              </a:rPr>
              <a:t>s</a:t>
            </a:r>
            <a:r>
              <a:rPr dirty="0" sz="2000" spc="-110">
                <a:latin typeface="Microsoft Sans Serif"/>
                <a:cs typeface="Microsoft Sans Serif"/>
              </a:rPr>
              <a:t>e</a:t>
            </a:r>
            <a:r>
              <a:rPr dirty="0" sz="2000" spc="-10">
                <a:latin typeface="Microsoft Sans Serif"/>
                <a:cs typeface="Microsoft Sans Serif"/>
              </a:rPr>
              <a:t>r</a:t>
            </a:r>
            <a:r>
              <a:rPr dirty="0" sz="2000" spc="-355">
                <a:latin typeface="Microsoft Sans Serif"/>
                <a:cs typeface="Microsoft Sans Serif"/>
              </a:rPr>
              <a:t>s</a:t>
            </a:r>
            <a:r>
              <a:rPr dirty="0" sz="2000" spc="-120">
                <a:solidFill>
                  <a:srgbClr val="006FC0"/>
                </a:solidFill>
                <a:latin typeface="Microsoft Sans Serif"/>
                <a:cs typeface="Microsoft Sans Serif"/>
              </a:rPr>
              <a:t>.</a:t>
            </a:r>
            <a:r>
              <a:rPr dirty="0" sz="2000" spc="14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229">
                <a:solidFill>
                  <a:srgbClr val="006FC0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1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11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8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dirty="0" sz="2000" spc="-114">
                <a:solidFill>
                  <a:srgbClr val="006FC0"/>
                </a:solidFill>
                <a:latin typeface="Microsoft Sans Serif"/>
                <a:cs typeface="Microsoft Sans Serif"/>
              </a:rPr>
              <a:t>elopment </a:t>
            </a:r>
            <a:r>
              <a:rPr dirty="0" sz="2000" spc="-6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120">
                <a:solidFill>
                  <a:srgbClr val="006FC0"/>
                </a:solidFill>
                <a:latin typeface="Microsoft Sans Serif"/>
                <a:cs typeface="Microsoft Sans Serif"/>
              </a:rPr>
              <a:t>starts</a:t>
            </a:r>
            <a:r>
              <a:rPr dirty="0" sz="2000" spc="70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006FC0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3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006FC0"/>
                </a:solidFill>
                <a:latin typeface="Microsoft Sans Serif"/>
                <a:cs typeface="Microsoft Sans Serif"/>
              </a:rPr>
              <a:t>those</a:t>
            </a:r>
            <a:r>
              <a:rPr dirty="0" sz="2000" spc="20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4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006FC0"/>
                </a:solidFill>
                <a:latin typeface="Microsoft Sans Serif"/>
                <a:cs typeface="Microsoft Sans Serif"/>
              </a:rPr>
              <a:t>requirements </a:t>
            </a:r>
            <a:r>
              <a:rPr dirty="0" sz="2000" spc="-12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0">
                <a:solidFill>
                  <a:srgbClr val="006FC0"/>
                </a:solidFill>
                <a:latin typeface="Microsoft Sans Serif"/>
                <a:cs typeface="Microsoft Sans Serif"/>
              </a:rPr>
              <a:t>whi</a:t>
            </a:r>
            <a:r>
              <a:rPr dirty="0" sz="2000" spc="-7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235">
                <a:solidFill>
                  <a:srgbClr val="006FC0"/>
                </a:solidFill>
                <a:latin typeface="Microsoft Sans Serif"/>
                <a:cs typeface="Microsoft Sans Serif"/>
              </a:rPr>
              <a:t>h</a:t>
            </a:r>
            <a:r>
              <a:rPr dirty="0" sz="2000" spc="4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006FC0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60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5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75">
                <a:solidFill>
                  <a:srgbClr val="006FC0"/>
                </a:solidFill>
                <a:latin typeface="Microsoft Sans Serif"/>
                <a:cs typeface="Microsoft Sans Serif"/>
              </a:rPr>
              <a:t>st</a:t>
            </a:r>
            <a:r>
              <a:rPr dirty="0" sz="2000" spc="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150">
                <a:solidFill>
                  <a:srgbClr val="006FC0"/>
                </a:solidFill>
                <a:latin typeface="Microsoft Sans Serif"/>
                <a:cs typeface="Microsoft Sans Serif"/>
              </a:rPr>
              <a:t>und</a:t>
            </a:r>
            <a:r>
              <a:rPr dirty="0" sz="2000" spc="-14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3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9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4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-95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6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8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-120">
                <a:solidFill>
                  <a:srgbClr val="006FC0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61671"/>
            <a:ext cx="7392670" cy="942975"/>
          </a:xfrm>
          <a:prstGeom prst="rect"/>
        </p:spPr>
        <p:txBody>
          <a:bodyPr wrap="square" lIns="0" tIns="192405" rIns="0" bIns="0" rtlCol="0" vert="horz">
            <a:spAutoFit/>
          </a:bodyPr>
          <a:lstStyle/>
          <a:p>
            <a:pPr marL="12700" marR="5080">
              <a:lnSpc>
                <a:spcPct val="67200"/>
              </a:lnSpc>
              <a:spcBef>
                <a:spcPts val="1515"/>
              </a:spcBef>
            </a:pPr>
            <a:r>
              <a:rPr dirty="0" sz="3600" spc="-190"/>
              <a:t>Objectives</a:t>
            </a:r>
            <a:r>
              <a:rPr dirty="0" sz="3600" spc="30"/>
              <a:t> </a:t>
            </a:r>
            <a:r>
              <a:rPr dirty="0" sz="3600" spc="-5"/>
              <a:t>of</a:t>
            </a:r>
            <a:r>
              <a:rPr dirty="0" sz="3600" spc="135"/>
              <a:t> </a:t>
            </a:r>
            <a:r>
              <a:rPr dirty="0" sz="3600" spc="-250"/>
              <a:t>Throwaway</a:t>
            </a:r>
            <a:r>
              <a:rPr dirty="0" sz="3600" spc="30"/>
              <a:t> </a:t>
            </a:r>
            <a:r>
              <a:rPr dirty="0" sz="3600"/>
              <a:t>&amp;</a:t>
            </a:r>
            <a:r>
              <a:rPr dirty="0" sz="3600" spc="20"/>
              <a:t> </a:t>
            </a:r>
            <a:r>
              <a:rPr dirty="0" sz="3600" spc="-210"/>
              <a:t>Evolutionary </a:t>
            </a:r>
            <a:r>
              <a:rPr dirty="0" sz="3600" spc="-940"/>
              <a:t> </a:t>
            </a:r>
            <a:r>
              <a:rPr dirty="0" sz="3600" spc="-150"/>
              <a:t>Prototyping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905000"/>
            <a:ext cx="3399155" cy="3746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20" y="6535080"/>
            <a:ext cx="1369695" cy="274320"/>
          </a:xfrm>
          <a:custGeom>
            <a:avLst/>
            <a:gdLst/>
            <a:ahLst/>
            <a:cxnLst/>
            <a:rect l="l" t="t" r="r" b="b"/>
            <a:pathLst>
              <a:path w="1369695" h="274320">
                <a:moveTo>
                  <a:pt x="1369439" y="0"/>
                </a:moveTo>
                <a:lnTo>
                  <a:pt x="0" y="0"/>
                </a:lnTo>
                <a:lnTo>
                  <a:pt x="0" y="273960"/>
                </a:lnTo>
                <a:lnTo>
                  <a:pt x="1369439" y="273960"/>
                </a:lnTo>
                <a:lnTo>
                  <a:pt x="1369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13661"/>
            <a:ext cx="7998459" cy="2789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675">
              <a:lnSpc>
                <a:spcPts val="2130"/>
              </a:lnSpc>
              <a:spcBef>
                <a:spcPts val="10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80">
                <a:latin typeface="Microsoft Sans Serif"/>
                <a:cs typeface="Microsoft Sans Serif"/>
              </a:rPr>
              <a:t>Horizontal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implies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that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we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will</a:t>
            </a:r>
            <a:r>
              <a:rPr dirty="0" sz="1800" spc="18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attempt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construct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wide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range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21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system’s</a:t>
            </a:r>
            <a:endParaRPr sz="1800">
              <a:latin typeface="Microsoft Sans Serif"/>
              <a:cs typeface="Microsoft Sans Serif"/>
            </a:endParaRPr>
          </a:p>
          <a:p>
            <a:pPr marL="332740">
              <a:lnSpc>
                <a:spcPts val="2130"/>
              </a:lnSpc>
            </a:pPr>
            <a:r>
              <a:rPr dirty="0" sz="1800" spc="-114">
                <a:latin typeface="Microsoft Sans Serif"/>
                <a:cs typeface="Microsoft Sans Serif"/>
              </a:rPr>
              <a:t>requirements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128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80">
                <a:latin typeface="Microsoft Sans Serif"/>
                <a:cs typeface="Microsoft Sans Serif"/>
              </a:rPr>
              <a:t>Horizontal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Prototyping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keeps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features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but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eliminates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depth</a:t>
            </a:r>
            <a:r>
              <a:rPr dirty="0" sz="1800" spc="-5">
                <a:latin typeface="Microsoft Sans Serif"/>
                <a:cs typeface="Microsoft Sans Serif"/>
              </a:rPr>
              <a:t> of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functionality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algn="just" marL="332740" marR="5080" indent="-320675">
              <a:lnSpc>
                <a:spcPct val="97300"/>
              </a:lnSpc>
              <a:spcBef>
                <a:spcPts val="135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z="1800" spc="-145">
                <a:latin typeface="Microsoft Sans Serif"/>
                <a:cs typeface="Microsoft Sans Serif"/>
              </a:rPr>
              <a:t>For</a:t>
            </a:r>
            <a:r>
              <a:rPr dirty="0" sz="1800" spc="19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example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we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developing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455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system</a:t>
            </a:r>
            <a:r>
              <a:rPr dirty="0" sz="1800" spc="44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which</a:t>
            </a:r>
            <a:r>
              <a:rPr dirty="0" sz="1800" spc="-14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includes</a:t>
            </a:r>
            <a:r>
              <a:rPr dirty="0" sz="1800" spc="2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40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different</a:t>
            </a:r>
            <a:r>
              <a:rPr dirty="0" sz="1800" spc="41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features</a:t>
            </a:r>
            <a:r>
              <a:rPr dirty="0" sz="1800" spc="31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</a:t>
            </a:r>
            <a:r>
              <a:rPr dirty="0" sz="1800" spc="7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each</a:t>
            </a:r>
            <a:r>
              <a:rPr dirty="0" sz="1800" spc="61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feature</a:t>
            </a:r>
            <a:r>
              <a:rPr dirty="0" sz="1800" spc="805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consists</a:t>
            </a:r>
            <a:r>
              <a:rPr dirty="0" sz="1800" spc="40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47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several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functionalities</a:t>
            </a:r>
            <a:r>
              <a:rPr dirty="0" sz="1800" spc="685">
                <a:latin typeface="Microsoft Sans Serif"/>
                <a:cs typeface="Microsoft Sans Serif"/>
              </a:rPr>
              <a:t> </a:t>
            </a:r>
            <a:r>
              <a:rPr dirty="0" sz="1800" spc="40">
                <a:latin typeface="Microsoft Sans Serif"/>
                <a:cs typeface="Microsoft Sans Serif"/>
              </a:rPr>
              <a:t>if</a:t>
            </a:r>
            <a:r>
              <a:rPr dirty="0" sz="1800" spc="40">
                <a:latin typeface="Microsoft Sans Serif"/>
                <a:cs typeface="Microsoft Sans Serif"/>
              </a:rPr>
              <a:t>  </a:t>
            </a:r>
            <a:r>
              <a:rPr dirty="0" sz="1800" spc="-140">
                <a:latin typeface="Microsoft Sans Serif"/>
                <a:cs typeface="Microsoft Sans Serif"/>
              </a:rPr>
              <a:t>we </a:t>
            </a:r>
            <a:r>
              <a:rPr dirty="0" sz="1800" spc="-13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built</a:t>
            </a:r>
            <a:r>
              <a:rPr dirty="0" sz="1800" spc="37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 spc="39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</a:t>
            </a:r>
            <a:r>
              <a:rPr dirty="0" sz="1800" spc="31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covering</a:t>
            </a:r>
            <a:r>
              <a:rPr dirty="0" sz="1800" spc="28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all</a:t>
            </a:r>
            <a:r>
              <a:rPr dirty="0" sz="1800" spc="450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these</a:t>
            </a:r>
            <a:r>
              <a:rPr dirty="0" sz="1800" spc="19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features</a:t>
            </a:r>
            <a:r>
              <a:rPr dirty="0" sz="1800" spc="31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but</a:t>
            </a:r>
            <a:r>
              <a:rPr dirty="0" sz="1800" spc="3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not</a:t>
            </a:r>
            <a:r>
              <a:rPr dirty="0" sz="1800" spc="26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6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detailed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functionalities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these</a:t>
            </a:r>
            <a:r>
              <a:rPr dirty="0" sz="1800" spc="18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features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then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it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means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we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built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horizontal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4" y="243282"/>
            <a:ext cx="50412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90"/>
              <a:t>Horizontal</a:t>
            </a:r>
            <a:r>
              <a:rPr dirty="0" spc="-50"/>
              <a:t> </a:t>
            </a:r>
            <a:r>
              <a:rPr dirty="0" spc="-180"/>
              <a:t>Prototyping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120" y="6572519"/>
            <a:ext cx="1381760" cy="249554"/>
          </a:xfrm>
          <a:custGeom>
            <a:avLst/>
            <a:gdLst/>
            <a:ahLst/>
            <a:cxnLst/>
            <a:rect l="l" t="t" r="r" b="b"/>
            <a:pathLst>
              <a:path w="1381760" h="249554">
                <a:moveTo>
                  <a:pt x="1381680" y="0"/>
                </a:moveTo>
                <a:lnTo>
                  <a:pt x="0" y="0"/>
                </a:lnTo>
                <a:lnTo>
                  <a:pt x="0" y="249119"/>
                </a:lnTo>
                <a:lnTo>
                  <a:pt x="1381680" y="249119"/>
                </a:lnTo>
                <a:lnTo>
                  <a:pt x="1381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13661"/>
            <a:ext cx="7998459" cy="273621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332740" marR="5080" indent="-320675">
              <a:lnSpc>
                <a:spcPts val="2100"/>
              </a:lnSpc>
              <a:spcBef>
                <a:spcPts val="219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z="1800" spc="-70">
                <a:latin typeface="Microsoft Sans Serif"/>
                <a:cs typeface="Microsoft Sans Serif"/>
              </a:rPr>
              <a:t>Vertical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constructs</a:t>
            </a:r>
            <a:r>
              <a:rPr dirty="0" sz="1800" spc="-15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just</a:t>
            </a:r>
            <a:r>
              <a:rPr dirty="0" sz="1800" spc="-1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few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requirements</a:t>
            </a:r>
            <a:r>
              <a:rPr dirty="0" sz="1800" spc="24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but</a:t>
            </a:r>
            <a:r>
              <a:rPr dirty="0" sz="1800" spc="32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does</a:t>
            </a:r>
            <a:r>
              <a:rPr dirty="0" sz="1800" spc="21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so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2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quality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manner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122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70">
                <a:latin typeface="Microsoft Sans Serif"/>
                <a:cs typeface="Microsoft Sans Serif"/>
              </a:rPr>
              <a:t>Vertical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Prototyping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gives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full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functionality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for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few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features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8D5F"/>
              </a:buClr>
              <a:buFont typeface="Wingdings"/>
              <a:buChar char=""/>
            </a:pPr>
            <a:endParaRPr sz="2000">
              <a:latin typeface="Microsoft Sans Serif"/>
              <a:cs typeface="Microsoft Sans Serif"/>
            </a:endParaRPr>
          </a:p>
          <a:p>
            <a:pPr algn="just" marL="332740" marR="5080" indent="-320675">
              <a:lnSpc>
                <a:spcPct val="106500"/>
              </a:lnSpc>
              <a:spcBef>
                <a:spcPts val="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z="1800" spc="-145">
                <a:latin typeface="Microsoft Sans Serif"/>
                <a:cs typeface="Microsoft Sans Serif"/>
              </a:rPr>
              <a:t>For</a:t>
            </a:r>
            <a:r>
              <a:rPr dirty="0" sz="1800" spc="19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example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we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developing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455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system</a:t>
            </a:r>
            <a:r>
              <a:rPr dirty="0" sz="1800" spc="44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which</a:t>
            </a:r>
            <a:r>
              <a:rPr dirty="0" sz="1800" spc="-14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includes</a:t>
            </a:r>
            <a:r>
              <a:rPr dirty="0" sz="1800" spc="2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40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different</a:t>
            </a:r>
            <a:r>
              <a:rPr dirty="0" sz="1800" spc="86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features</a:t>
            </a:r>
            <a:r>
              <a:rPr dirty="0" sz="1800" spc="71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</a:t>
            </a:r>
            <a:r>
              <a:rPr dirty="0" sz="1800" spc="7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each</a:t>
            </a:r>
            <a:r>
              <a:rPr dirty="0" sz="1800" spc="61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feature</a:t>
            </a:r>
            <a:r>
              <a:rPr dirty="0" sz="1800" spc="810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consists</a:t>
            </a:r>
            <a:r>
              <a:rPr dirty="0" sz="1800" spc="405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of</a:t>
            </a:r>
            <a:r>
              <a:rPr dirty="0" sz="1800" spc="5">
                <a:latin typeface="Microsoft Sans Serif"/>
                <a:cs typeface="Microsoft Sans Serif"/>
              </a:rPr>
              <a:t>   </a:t>
            </a:r>
            <a:r>
              <a:rPr dirty="0" sz="1800" spc="-100">
                <a:latin typeface="Microsoft Sans Serif"/>
                <a:cs typeface="Microsoft Sans Serif"/>
              </a:rPr>
              <a:t>several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functionalities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40">
                <a:latin typeface="Microsoft Sans Serif"/>
                <a:cs typeface="Microsoft Sans Serif"/>
              </a:rPr>
              <a:t>if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we </a:t>
            </a:r>
            <a:r>
              <a:rPr dirty="0" sz="1800" spc="-13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built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covering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some</a:t>
            </a:r>
            <a:r>
              <a:rPr dirty="0" sz="1800" spc="-2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these</a:t>
            </a:r>
            <a:r>
              <a:rPr dirty="0" sz="1800" spc="19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features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but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detailed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functionalities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these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features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then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it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means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we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built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vertical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4" y="243282"/>
            <a:ext cx="44646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Vertical</a:t>
            </a:r>
            <a:r>
              <a:rPr dirty="0" spc="5"/>
              <a:t> </a:t>
            </a:r>
            <a:r>
              <a:rPr dirty="0" spc="-180"/>
              <a:t>Prototyping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20" y="6547680"/>
            <a:ext cx="1518920" cy="236854"/>
          </a:xfrm>
          <a:custGeom>
            <a:avLst/>
            <a:gdLst/>
            <a:ahLst/>
            <a:cxnLst/>
            <a:rect l="l" t="t" r="r" b="b"/>
            <a:pathLst>
              <a:path w="1518920" h="236854">
                <a:moveTo>
                  <a:pt x="1518840" y="0"/>
                </a:moveTo>
                <a:lnTo>
                  <a:pt x="0" y="0"/>
                </a:lnTo>
                <a:lnTo>
                  <a:pt x="0" y="236519"/>
                </a:lnTo>
                <a:lnTo>
                  <a:pt x="1518840" y="236519"/>
                </a:lnTo>
                <a:lnTo>
                  <a:pt x="1518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243281"/>
            <a:ext cx="76695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15"/>
              <a:t>Horiz</a:t>
            </a:r>
            <a:r>
              <a:rPr dirty="0" spc="-240"/>
              <a:t>o</a:t>
            </a:r>
            <a:r>
              <a:rPr dirty="0" spc="-150"/>
              <a:t>ntal</a:t>
            </a:r>
            <a:r>
              <a:rPr dirty="0" spc="80">
                <a:latin typeface="Times New Roman"/>
                <a:cs typeface="Times New Roman"/>
              </a:rPr>
              <a:t> </a:t>
            </a:r>
            <a:r>
              <a:rPr dirty="0" spc="-505"/>
              <a:t>VS</a:t>
            </a:r>
            <a:r>
              <a:rPr dirty="0" spc="114">
                <a:latin typeface="Times New Roman"/>
                <a:cs typeface="Times New Roman"/>
              </a:rPr>
              <a:t> </a:t>
            </a:r>
            <a:r>
              <a:rPr dirty="0" spc="-535"/>
              <a:t>V</a:t>
            </a:r>
            <a:r>
              <a:rPr dirty="0" spc="-155"/>
              <a:t>e</a:t>
            </a:r>
            <a:r>
              <a:rPr dirty="0" spc="-15"/>
              <a:t>r</a:t>
            </a:r>
            <a:r>
              <a:rPr dirty="0" spc="-130"/>
              <a:t>tic</a:t>
            </a:r>
            <a:r>
              <a:rPr dirty="0" spc="-225"/>
              <a:t>a</a:t>
            </a:r>
            <a:r>
              <a:rPr dirty="0" spc="-40"/>
              <a:t>l</a:t>
            </a:r>
            <a:r>
              <a:rPr dirty="0" spc="110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30"/>
              <a:t>r</a:t>
            </a:r>
            <a:r>
              <a:rPr dirty="0" spc="-130"/>
              <a:t>ototyping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00187"/>
            <a:ext cx="6682397" cy="50369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120" y="6547680"/>
            <a:ext cx="1319530" cy="236854"/>
            <a:chOff x="87120" y="6547680"/>
            <a:chExt cx="1319530" cy="236854"/>
          </a:xfrm>
        </p:grpSpPr>
        <p:sp>
          <p:nvSpPr>
            <p:cNvPr id="7" name="object 7"/>
            <p:cNvSpPr/>
            <p:nvPr/>
          </p:nvSpPr>
          <p:spPr>
            <a:xfrm>
              <a:off x="87120" y="6547680"/>
              <a:ext cx="1319530" cy="236854"/>
            </a:xfrm>
            <a:custGeom>
              <a:avLst/>
              <a:gdLst/>
              <a:ahLst/>
              <a:cxnLst/>
              <a:rect l="l" t="t" r="r" b="b"/>
              <a:pathLst>
                <a:path w="1319530" h="236854">
                  <a:moveTo>
                    <a:pt x="1319400" y="0"/>
                  </a:moveTo>
                  <a:lnTo>
                    <a:pt x="0" y="0"/>
                  </a:lnTo>
                  <a:lnTo>
                    <a:pt x="0" y="236519"/>
                  </a:lnTo>
                  <a:lnTo>
                    <a:pt x="1319400" y="236519"/>
                  </a:lnTo>
                  <a:lnTo>
                    <a:pt x="131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120" y="6547680"/>
              <a:ext cx="1319530" cy="236854"/>
            </a:xfrm>
            <a:custGeom>
              <a:avLst/>
              <a:gdLst/>
              <a:ahLst/>
              <a:cxnLst/>
              <a:rect l="l" t="t" r="r" b="b"/>
              <a:pathLst>
                <a:path w="1319530" h="236854">
                  <a:moveTo>
                    <a:pt x="0" y="0"/>
                  </a:moveTo>
                  <a:lnTo>
                    <a:pt x="1319399" y="0"/>
                  </a:lnTo>
                </a:path>
                <a:path w="1319530" h="236854">
                  <a:moveTo>
                    <a:pt x="1319399" y="0"/>
                  </a:moveTo>
                  <a:lnTo>
                    <a:pt x="1319399" y="23651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13661"/>
            <a:ext cx="3187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955675" algn="l"/>
                <a:tab pos="1981835" algn="l"/>
                <a:tab pos="2821940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U</a:t>
            </a:r>
            <a:r>
              <a:rPr dirty="0" sz="1800" spc="-135">
                <a:latin typeface="Microsoft Sans Serif"/>
                <a:cs typeface="Microsoft Sans Serif"/>
              </a:rPr>
              <a:t>ser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14">
                <a:latin typeface="Microsoft Sans Serif"/>
                <a:cs typeface="Microsoft Sans Serif"/>
              </a:rPr>
              <a:t>I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30">
                <a:latin typeface="Microsoft Sans Serif"/>
                <a:cs typeface="Microsoft Sans Serif"/>
              </a:rPr>
              <a:t>rfa</a:t>
            </a:r>
            <a:r>
              <a:rPr dirty="0" sz="1800" spc="-155">
                <a:latin typeface="Microsoft Sans Serif"/>
                <a:cs typeface="Microsoft Sans Serif"/>
              </a:rPr>
              <a:t>ce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14">
                <a:latin typeface="Microsoft Sans Serif"/>
                <a:cs typeface="Microsoft Sans Serif"/>
              </a:rPr>
              <a:t>im</a:t>
            </a:r>
            <a:r>
              <a:rPr dirty="0" sz="1800" spc="-110">
                <a:latin typeface="Microsoft Sans Serif"/>
                <a:cs typeface="Microsoft Sans Serif"/>
              </a:rPr>
              <a:t>p</a:t>
            </a:r>
            <a:r>
              <a:rPr dirty="0" sz="1800" spc="-35">
                <a:latin typeface="Microsoft Sans Serif"/>
                <a:cs typeface="Microsoft Sans Serif"/>
              </a:rPr>
              <a:t>li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65">
                <a:latin typeface="Microsoft Sans Serif"/>
                <a:cs typeface="Microsoft Sans Serif"/>
              </a:rPr>
              <a:t>that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733" y="1880361"/>
            <a:ext cx="2844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  <a:tab pos="1318260" algn="l"/>
                <a:tab pos="1702435" algn="l"/>
                <a:tab pos="2275840" algn="l"/>
              </a:tabLst>
            </a:pP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20">
                <a:latin typeface="Microsoft Sans Serif"/>
                <a:cs typeface="Microsoft Sans Serif"/>
              </a:rPr>
              <a:t>rf</a:t>
            </a:r>
            <a:r>
              <a:rPr dirty="0" sz="1800" spc="30">
                <a:latin typeface="Microsoft Sans Serif"/>
                <a:cs typeface="Microsoft Sans Serif"/>
              </a:rPr>
              <a:t>a</a:t>
            </a:r>
            <a:r>
              <a:rPr dirty="0" sz="1800" spc="-155">
                <a:latin typeface="Microsoft Sans Serif"/>
                <a:cs typeface="Microsoft Sans Serif"/>
              </a:rPr>
              <a:t>ce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Microsoft Sans Serif"/>
                <a:cs typeface="Microsoft Sans Serif"/>
              </a:rPr>
              <a:t>i</a:t>
            </a:r>
            <a:r>
              <a:rPr dirty="0" sz="1800" spc="-20">
                <a:latin typeface="Microsoft Sans Serif"/>
                <a:cs typeface="Microsoft Sans Serif"/>
              </a:rPr>
              <a:t>t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4">
                <a:latin typeface="Microsoft Sans Serif"/>
                <a:cs typeface="Microsoft Sans Serif"/>
              </a:rPr>
              <a:t>us</a:t>
            </a:r>
            <a:r>
              <a:rPr dirty="0" sz="1800" spc="-210">
                <a:latin typeface="Microsoft Sans Serif"/>
                <a:cs typeface="Microsoft Sans Serif"/>
              </a:rPr>
              <a:t>e</a:t>
            </a:r>
            <a:r>
              <a:rPr dirty="0" sz="1800" spc="-155">
                <a:latin typeface="Microsoft Sans Serif"/>
                <a:cs typeface="Microsoft Sans Serif"/>
              </a:rPr>
              <a:t>rs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5">
                <a:latin typeface="Microsoft Sans Serif"/>
                <a:cs typeface="Microsoft Sans Serif"/>
              </a:rPr>
              <a:t>r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t</a:t>
            </a:r>
            <a:r>
              <a:rPr dirty="0" sz="1800" spc="-160">
                <a:latin typeface="Microsoft Sans Serif"/>
                <a:cs typeface="Microsoft Sans Serif"/>
              </a:rPr>
              <a:t>he</a:t>
            </a:r>
            <a:r>
              <a:rPr dirty="0" sz="1800">
                <a:latin typeface="Microsoft Sans Serif"/>
                <a:cs typeface="Microsoft Sans Serif"/>
              </a:rPr>
              <a:t>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3488" y="1613661"/>
            <a:ext cx="466534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960">
              <a:lnSpc>
                <a:spcPts val="2130"/>
              </a:lnSpc>
              <a:spcBef>
                <a:spcPts val="100"/>
              </a:spcBef>
              <a:tabLst>
                <a:tab pos="541655" algn="l"/>
                <a:tab pos="1065530" algn="l"/>
                <a:tab pos="1525905" algn="l"/>
                <a:tab pos="2791460" algn="l"/>
                <a:tab pos="3580765" algn="l"/>
              </a:tabLst>
            </a:pPr>
            <a:r>
              <a:rPr dirty="0" sz="1800" spc="-120">
                <a:latin typeface="Microsoft Sans Serif"/>
                <a:cs typeface="Microsoft Sans Serif"/>
              </a:rPr>
              <a:t>we</a:t>
            </a:r>
            <a:r>
              <a:rPr dirty="0" sz="1800" spc="-120">
                <a:latin typeface="Times New Roman"/>
                <a:cs typeface="Times New Roman"/>
              </a:rPr>
              <a:t>	</a:t>
            </a:r>
            <a:r>
              <a:rPr dirty="0" sz="1800" spc="-40">
                <a:latin typeface="Microsoft Sans Serif"/>
                <a:cs typeface="Microsoft Sans Serif"/>
              </a:rPr>
              <a:t>will</a:t>
            </a:r>
            <a:r>
              <a:rPr dirty="0" sz="1800" spc="-40">
                <a:latin typeface="Times New Roman"/>
                <a:cs typeface="Times New Roman"/>
              </a:rPr>
              <a:t>	</a:t>
            </a:r>
            <a:r>
              <a:rPr dirty="0" sz="1800" spc="-55">
                <a:latin typeface="Microsoft Sans Serif"/>
                <a:cs typeface="Microsoft Sans Serif"/>
              </a:rPr>
              <a:t>be</a:t>
            </a:r>
            <a:r>
              <a:rPr dirty="0" sz="1800" spc="-55">
                <a:latin typeface="Times New Roman"/>
                <a:cs typeface="Times New Roman"/>
              </a:rPr>
              <a:t>	</a:t>
            </a:r>
            <a:r>
              <a:rPr dirty="0" sz="1800" spc="-125">
                <a:latin typeface="Microsoft Sans Serif"/>
                <a:cs typeface="Microsoft Sans Serif"/>
              </a:rPr>
              <a:t>constructing</a:t>
            </a:r>
            <a:r>
              <a:rPr dirty="0" sz="1800" spc="-125">
                <a:latin typeface="Times New Roman"/>
                <a:cs typeface="Times New Roman"/>
              </a:rPr>
              <a:t>	</a:t>
            </a:r>
            <a:r>
              <a:rPr dirty="0" sz="1800" spc="-120">
                <a:latin typeface="Microsoft Sans Serif"/>
                <a:cs typeface="Microsoft Sans Serif"/>
              </a:rPr>
              <a:t>mostly</a:t>
            </a:r>
            <a:r>
              <a:rPr dirty="0" sz="1800" spc="-120">
                <a:latin typeface="Times New Roman"/>
                <a:cs typeface="Times New Roman"/>
              </a:rPr>
              <a:t>	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system’s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30"/>
              </a:lnSpc>
              <a:tabLst>
                <a:tab pos="528955" algn="l"/>
                <a:tab pos="1922145" algn="l"/>
                <a:tab pos="2393315" algn="l"/>
              </a:tabLst>
            </a:pPr>
            <a:r>
              <a:rPr dirty="0" sz="1800" spc="-114">
                <a:latin typeface="Microsoft Sans Serif"/>
                <a:cs typeface="Microsoft Sans Serif"/>
              </a:rPr>
              <a:t>than</a:t>
            </a:r>
            <a:r>
              <a:rPr dirty="0" sz="1800" spc="-114">
                <a:latin typeface="Times New Roman"/>
                <a:cs typeface="Times New Roman"/>
              </a:rPr>
              <a:t>	</a:t>
            </a:r>
            <a:r>
              <a:rPr dirty="0" sz="1800" spc="-110">
                <a:latin typeface="Microsoft Sans Serif"/>
                <a:cs typeface="Microsoft Sans Serif"/>
              </a:rPr>
              <a:t>implementing</a:t>
            </a:r>
            <a:r>
              <a:rPr dirty="0" sz="1800" spc="-110">
                <a:latin typeface="Times New Roman"/>
                <a:cs typeface="Times New Roman"/>
              </a:rPr>
              <a:t>	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110">
                <a:latin typeface="Times New Roman"/>
                <a:cs typeface="Times New Roman"/>
              </a:rPr>
              <a:t>	</a:t>
            </a:r>
            <a:r>
              <a:rPr dirty="0" sz="1800" spc="-75">
                <a:latin typeface="Microsoft Sans Serif"/>
                <a:cs typeface="Microsoft Sans Serif"/>
              </a:rPr>
              <a:t>logic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algorithms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that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5" y="2147439"/>
            <a:ext cx="7996555" cy="394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latin typeface="Microsoft Sans Serif"/>
                <a:cs typeface="Microsoft Sans Serif"/>
              </a:rPr>
              <a:t>reside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within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software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332740" marR="5715" indent="-320675">
              <a:lnSpc>
                <a:spcPts val="2100"/>
              </a:lnSpc>
              <a:spcBef>
                <a:spcPts val="140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637540" algn="l"/>
                <a:tab pos="957580" algn="l"/>
                <a:tab pos="2087245" algn="l"/>
                <a:tab pos="2456180" algn="l"/>
                <a:tab pos="3686175" algn="l"/>
                <a:tab pos="4155440" algn="l"/>
                <a:tab pos="4726940" algn="l"/>
                <a:tab pos="5272405" algn="l"/>
                <a:tab pos="5819775" algn="l"/>
                <a:tab pos="6210300" algn="l"/>
                <a:tab pos="6528434" algn="l"/>
              </a:tabLst>
            </a:pPr>
            <a:r>
              <a:rPr dirty="0" sz="1800" spc="-60">
                <a:latin typeface="Microsoft Sans Serif"/>
                <a:cs typeface="Microsoft Sans Serif"/>
              </a:rPr>
              <a:t>It</a:t>
            </a:r>
            <a:r>
              <a:rPr dirty="0" sz="1800" spc="-60">
                <a:latin typeface="Times New Roman"/>
                <a:cs typeface="Times New Roman"/>
              </a:rPr>
              <a:t>	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-160">
                <a:latin typeface="Times New Roman"/>
                <a:cs typeface="Times New Roman"/>
              </a:rPr>
              <a:t>	</a:t>
            </a:r>
            <a:r>
              <a:rPr dirty="0" sz="1800" spc="-114">
                <a:latin typeface="Microsoft Sans Serif"/>
                <a:cs typeface="Microsoft Sans Serif"/>
              </a:rPr>
              <a:t>im</a:t>
            </a:r>
            <a:r>
              <a:rPr dirty="0" sz="1800" spc="-110">
                <a:latin typeface="Microsoft Sans Serif"/>
                <a:cs typeface="Microsoft Sans Serif"/>
              </a:rPr>
              <a:t>p</a:t>
            </a:r>
            <a:r>
              <a:rPr dirty="0" sz="1800" spc="-180">
                <a:latin typeface="Microsoft Sans Serif"/>
                <a:cs typeface="Microsoft Sans Serif"/>
              </a:rPr>
              <a:t>ossi</a:t>
            </a:r>
            <a:r>
              <a:rPr dirty="0" sz="1800" spc="-20">
                <a:latin typeface="Microsoft Sans Serif"/>
                <a:cs typeface="Microsoft Sans Serif"/>
              </a:rPr>
              <a:t>b</a:t>
            </a:r>
            <a:r>
              <a:rPr dirty="0" sz="1800" spc="-5">
                <a:latin typeface="Microsoft Sans Serif"/>
                <a:cs typeface="Microsoft Sans Serif"/>
              </a:rPr>
              <a:t>l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pr</a:t>
            </a:r>
            <a:r>
              <a:rPr dirty="0" sz="1800" spc="-110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155">
                <a:latin typeface="Microsoft Sans Serif"/>
                <a:cs typeface="Microsoft Sans Serif"/>
              </a:rPr>
              <a:t>spec</a:t>
            </a:r>
            <a:r>
              <a:rPr dirty="0" sz="1800" spc="-35">
                <a:latin typeface="Microsoft Sans Serif"/>
                <a:cs typeface="Microsoft Sans Serif"/>
              </a:rPr>
              <a:t>i</a:t>
            </a:r>
            <a:r>
              <a:rPr dirty="0" sz="1800" spc="45">
                <a:latin typeface="Microsoft Sans Serif"/>
                <a:cs typeface="Microsoft Sans Serif"/>
              </a:rPr>
              <a:t>fy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85">
                <a:latin typeface="Microsoft Sans Serif"/>
                <a:cs typeface="Microsoft Sans Serif"/>
              </a:rPr>
              <a:t>look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14">
                <a:latin typeface="Microsoft Sans Serif"/>
                <a:cs typeface="Microsoft Sans Serif"/>
              </a:rPr>
              <a:t>a</a:t>
            </a:r>
            <a:r>
              <a:rPr dirty="0" sz="1800" spc="-11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35">
                <a:latin typeface="Microsoft Sans Serif"/>
                <a:cs typeface="Microsoft Sans Serif"/>
              </a:rPr>
              <a:t>fee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4">
                <a:latin typeface="Microsoft Sans Serif"/>
                <a:cs typeface="Microsoft Sans Serif"/>
              </a:rPr>
              <a:t>us</a:t>
            </a:r>
            <a:r>
              <a:rPr dirty="0" sz="1800" spc="-210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20">
                <a:latin typeface="Microsoft Sans Serif"/>
                <a:cs typeface="Microsoft Sans Serif"/>
              </a:rPr>
              <a:t>rf</a:t>
            </a:r>
            <a:r>
              <a:rPr dirty="0" sz="1800" spc="30">
                <a:latin typeface="Microsoft Sans Serif"/>
                <a:cs typeface="Microsoft Sans Serif"/>
              </a:rPr>
              <a:t>a</a:t>
            </a:r>
            <a:r>
              <a:rPr dirty="0" sz="1800" spc="-155">
                <a:latin typeface="Microsoft Sans Serif"/>
                <a:cs typeface="Microsoft Sans Serif"/>
              </a:rPr>
              <a:t>ce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in 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</a:t>
            </a:r>
            <a:r>
              <a:rPr dirty="0" sz="1800" spc="-114">
                <a:latin typeface="Microsoft Sans Serif"/>
                <a:cs typeface="Microsoft Sans Serif"/>
              </a:rPr>
              <a:t>n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effe</a:t>
            </a:r>
            <a:r>
              <a:rPr dirty="0" sz="1800" spc="-145">
                <a:latin typeface="Microsoft Sans Serif"/>
                <a:cs typeface="Microsoft Sans Serif"/>
              </a:rPr>
              <a:t>c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45">
                <a:latin typeface="Microsoft Sans Serif"/>
                <a:cs typeface="Microsoft Sans Serif"/>
              </a:rPr>
              <a:t>i</a:t>
            </a:r>
            <a:r>
              <a:rPr dirty="0" sz="1800" spc="-125">
                <a:latin typeface="Microsoft Sans Serif"/>
                <a:cs typeface="Microsoft Sans Serif"/>
              </a:rPr>
              <a:t>v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45">
                <a:latin typeface="Microsoft Sans Serif"/>
                <a:cs typeface="Microsoft Sans Serif"/>
              </a:rPr>
              <a:t>a</a:t>
            </a:r>
            <a:r>
              <a:rPr dirty="0" sz="1800" spc="-114">
                <a:latin typeface="Microsoft Sans Serif"/>
                <a:cs typeface="Microsoft Sans Serif"/>
              </a:rPr>
              <a:t>y</a:t>
            </a:r>
            <a:r>
              <a:rPr dirty="0" sz="1800" spc="-110">
                <a:latin typeface="Microsoft Sans Serif"/>
                <a:cs typeface="Microsoft Sans Serif"/>
              </a:rPr>
              <a:t>.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y</a:t>
            </a:r>
            <a:r>
              <a:rPr dirty="0" sz="1800">
                <a:latin typeface="Microsoft Sans Serif"/>
                <a:cs typeface="Microsoft Sans Serif"/>
              </a:rPr>
              <a:t>p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g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esse</a:t>
            </a:r>
            <a:r>
              <a:rPr dirty="0" sz="1800" spc="-150">
                <a:latin typeface="Microsoft Sans Serif"/>
                <a:cs typeface="Microsoft Sans Serif"/>
              </a:rPr>
              <a:t>n</a:t>
            </a:r>
            <a:r>
              <a:rPr dirty="0" sz="1800" spc="-70">
                <a:latin typeface="Microsoft Sans Serif"/>
                <a:cs typeface="Microsoft Sans Serif"/>
              </a:rPr>
              <a:t>t</a:t>
            </a:r>
            <a:r>
              <a:rPr dirty="0" sz="1800" spc="-15">
                <a:latin typeface="Microsoft Sans Serif"/>
                <a:cs typeface="Microsoft Sans Serif"/>
              </a:rPr>
              <a:t>i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123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160">
                <a:latin typeface="Microsoft Sans Serif"/>
                <a:cs typeface="Microsoft Sans Serif"/>
              </a:rPr>
              <a:t>UI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development</a:t>
            </a:r>
            <a:r>
              <a:rPr dirty="0" sz="1800" spc="120">
                <a:latin typeface="Microsoft Sans Serif"/>
                <a:cs typeface="Microsoft Sans Serif"/>
              </a:rPr>
              <a:t> </a:t>
            </a:r>
            <a:r>
              <a:rPr dirty="0" sz="1800" spc="-220">
                <a:latin typeface="Microsoft Sans Serif"/>
                <a:cs typeface="Microsoft Sans Serif"/>
              </a:rPr>
              <a:t>consumes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an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increasing</a:t>
            </a:r>
            <a:r>
              <a:rPr dirty="0" sz="1800">
                <a:latin typeface="Microsoft Sans Serif"/>
                <a:cs typeface="Microsoft Sans Serif"/>
              </a:rPr>
              <a:t> part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overall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system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development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costs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ts val="2100"/>
              </a:lnSpc>
              <a:spcBef>
                <a:spcPts val="141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7249795" algn="l"/>
                <a:tab pos="7595870" algn="l"/>
              </a:tabLst>
            </a:pPr>
            <a:r>
              <a:rPr dirty="0" sz="1800" spc="-204">
                <a:latin typeface="Microsoft Sans Serif"/>
                <a:cs typeface="Microsoft Sans Serif"/>
              </a:rPr>
              <a:t>P</a:t>
            </a:r>
            <a:r>
              <a:rPr dirty="0" sz="1800" spc="-140">
                <a:latin typeface="Microsoft Sans Serif"/>
                <a:cs typeface="Microsoft Sans Serif"/>
              </a:rPr>
              <a:t>r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y</a:t>
            </a:r>
            <a:r>
              <a:rPr dirty="0" sz="1800">
                <a:latin typeface="Microsoft Sans Serif"/>
                <a:cs typeface="Microsoft Sans Serif"/>
              </a:rPr>
              <a:t>p</a:t>
            </a:r>
            <a:r>
              <a:rPr dirty="0" sz="1800" spc="-35">
                <a:latin typeface="Microsoft Sans Serif"/>
                <a:cs typeface="Microsoft Sans Serif"/>
              </a:rPr>
              <a:t>i</a:t>
            </a:r>
            <a:r>
              <a:rPr dirty="0" sz="1800" spc="-114">
                <a:latin typeface="Microsoft Sans Serif"/>
                <a:cs typeface="Microsoft Sans Serif"/>
              </a:rPr>
              <a:t>ng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m</a:t>
            </a:r>
            <a:r>
              <a:rPr dirty="0" sz="1800" spc="-155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y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use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v</a:t>
            </a:r>
            <a:r>
              <a:rPr dirty="0" sz="1800" spc="-35">
                <a:latin typeface="Microsoft Sans Serif"/>
                <a:cs typeface="Microsoft Sans Serif"/>
              </a:rPr>
              <a:t>ery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hi</a:t>
            </a:r>
            <a:r>
              <a:rPr dirty="0" sz="1800" spc="-114">
                <a:latin typeface="Microsoft Sans Serif"/>
                <a:cs typeface="Microsoft Sans Serif"/>
              </a:rPr>
              <a:t>gh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l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-150">
                <a:latin typeface="Microsoft Sans Serif"/>
                <a:cs typeface="Microsoft Sans Serif"/>
              </a:rPr>
              <a:t>v</a:t>
            </a:r>
            <a:r>
              <a:rPr dirty="0" sz="1800" spc="-60">
                <a:latin typeface="Microsoft Sans Serif"/>
                <a:cs typeface="Microsoft Sans Serif"/>
              </a:rPr>
              <a:t>el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l</a:t>
            </a:r>
            <a:r>
              <a:rPr dirty="0" sz="1800" spc="-15">
                <a:latin typeface="Microsoft Sans Serif"/>
                <a:cs typeface="Microsoft Sans Serif"/>
              </a:rPr>
              <a:t>a</a:t>
            </a:r>
            <a:r>
              <a:rPr dirty="0" sz="1800" spc="-114">
                <a:latin typeface="Microsoft Sans Serif"/>
                <a:cs typeface="Microsoft Sans Serif"/>
              </a:rPr>
              <a:t>ngu</a:t>
            </a:r>
            <a:r>
              <a:rPr dirty="0" sz="1800" spc="-125">
                <a:latin typeface="Microsoft Sans Serif"/>
                <a:cs typeface="Microsoft Sans Serif"/>
              </a:rPr>
              <a:t>a</a:t>
            </a:r>
            <a:r>
              <a:rPr dirty="0" sz="1800" spc="-45">
                <a:latin typeface="Microsoft Sans Serif"/>
                <a:cs typeface="Microsoft Sans Serif"/>
              </a:rPr>
              <a:t>g</a:t>
            </a:r>
            <a:r>
              <a:rPr dirty="0" sz="1800" spc="-204">
                <a:latin typeface="Microsoft Sans Serif"/>
                <a:cs typeface="Microsoft Sans Serif"/>
              </a:rPr>
              <a:t>es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245">
                <a:latin typeface="Microsoft Sans Serif"/>
                <a:cs typeface="Microsoft Sans Serif"/>
              </a:rPr>
              <a:t>s</a:t>
            </a:r>
            <a:r>
              <a:rPr dirty="0" sz="1800" spc="-285">
                <a:latin typeface="Microsoft Sans Serif"/>
                <a:cs typeface="Microsoft Sans Serif"/>
              </a:rPr>
              <a:t>u</a:t>
            </a:r>
            <a:r>
              <a:rPr dirty="0" sz="1800" spc="-140">
                <a:latin typeface="Microsoft Sans Serif"/>
                <a:cs typeface="Microsoft Sans Serif"/>
              </a:rPr>
              <a:t>c</a:t>
            </a:r>
            <a:r>
              <a:rPr dirty="0" sz="1800" spc="-215">
                <a:latin typeface="Microsoft Sans Serif"/>
                <a:cs typeface="Microsoft Sans Serif"/>
              </a:rPr>
              <a:t>h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a</a:t>
            </a:r>
            <a:r>
              <a:rPr dirty="0" sz="1800" spc="-150">
                <a:latin typeface="Microsoft Sans Serif"/>
                <a:cs typeface="Microsoft Sans Serif"/>
              </a:rPr>
              <a:t>s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225">
                <a:latin typeface="Microsoft Sans Serif"/>
                <a:cs typeface="Microsoft Sans Serif"/>
              </a:rPr>
              <a:t>Sm</a:t>
            </a:r>
            <a:r>
              <a:rPr dirty="0" sz="1800" spc="-160">
                <a:latin typeface="Microsoft Sans Serif"/>
                <a:cs typeface="Microsoft Sans Serif"/>
              </a:rPr>
              <a:t>a</a:t>
            </a:r>
            <a:r>
              <a:rPr dirty="0" sz="1800" spc="-35">
                <a:latin typeface="Microsoft Sans Serif"/>
                <a:cs typeface="Microsoft Sans Serif"/>
              </a:rPr>
              <a:t>lltal</a:t>
            </a:r>
            <a:r>
              <a:rPr dirty="0" sz="1800" spc="-45">
                <a:latin typeface="Microsoft Sans Serif"/>
                <a:cs typeface="Microsoft Sans Serif"/>
              </a:rPr>
              <a:t>k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or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235">
                <a:latin typeface="Microsoft Sans Serif"/>
                <a:cs typeface="Microsoft Sans Serif"/>
              </a:rPr>
              <a:t>J</a:t>
            </a:r>
            <a:r>
              <a:rPr dirty="0" sz="1800" spc="-65">
                <a:latin typeface="Microsoft Sans Serif"/>
                <a:cs typeface="Microsoft Sans Serif"/>
              </a:rPr>
              <a:t>a</a:t>
            </a:r>
            <a:r>
              <a:rPr dirty="0" sz="1800" spc="-100">
                <a:latin typeface="Microsoft Sans Serif"/>
                <a:cs typeface="Microsoft Sans Serif"/>
              </a:rPr>
              <a:t>v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5">
                <a:latin typeface="Microsoft Sans Serif"/>
                <a:cs typeface="Microsoft Sans Serif"/>
              </a:rPr>
              <a:t>or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85">
                <a:latin typeface="Microsoft Sans Serif"/>
                <a:cs typeface="Microsoft Sans Serif"/>
              </a:rPr>
              <a:t>m</a:t>
            </a:r>
            <a:r>
              <a:rPr dirty="0" sz="1800" spc="-17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y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include</a:t>
            </a:r>
            <a:r>
              <a:rPr dirty="0" sz="1800" spc="15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prolog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and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lisp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mostly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used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artificial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intelligence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332740" marR="5715" indent="-320675">
              <a:lnSpc>
                <a:spcPts val="2100"/>
              </a:lnSpc>
              <a:spcBef>
                <a:spcPts val="134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870585" algn="l"/>
                <a:tab pos="1811020" algn="l"/>
                <a:tab pos="2921000" algn="l"/>
                <a:tab pos="3441700" algn="l"/>
                <a:tab pos="3815715" algn="l"/>
                <a:tab pos="4365625" algn="l"/>
                <a:tab pos="4674870" algn="l"/>
                <a:tab pos="5461635" algn="l"/>
                <a:tab pos="5873115" algn="l"/>
                <a:tab pos="6813550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U</a:t>
            </a:r>
            <a:r>
              <a:rPr dirty="0" sz="1800" spc="-135">
                <a:latin typeface="Microsoft Sans Serif"/>
                <a:cs typeface="Microsoft Sans Serif"/>
              </a:rPr>
              <a:t>ser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30">
                <a:latin typeface="Microsoft Sans Serif"/>
                <a:cs typeface="Microsoft Sans Serif"/>
              </a:rPr>
              <a:t>rfa</a:t>
            </a:r>
            <a:r>
              <a:rPr dirty="0" sz="1800" spc="-155">
                <a:latin typeface="Microsoft Sans Serif"/>
                <a:cs typeface="Microsoft Sans Serif"/>
              </a:rPr>
              <a:t>ce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45">
                <a:latin typeface="Microsoft Sans Serif"/>
                <a:cs typeface="Microsoft Sans Serif"/>
              </a:rPr>
              <a:t>g</a:t>
            </a:r>
            <a:r>
              <a:rPr dirty="0" sz="1800" spc="-160">
                <a:latin typeface="Microsoft Sans Serif"/>
                <a:cs typeface="Microsoft Sans Serif"/>
              </a:rPr>
              <a:t>en</a:t>
            </a:r>
            <a:r>
              <a:rPr dirty="0" sz="1800" spc="-114">
                <a:latin typeface="Microsoft Sans Serif"/>
                <a:cs typeface="Microsoft Sans Serif"/>
              </a:rPr>
              <a:t>e</a:t>
            </a:r>
            <a:r>
              <a:rPr dirty="0" sz="1800" spc="-15">
                <a:latin typeface="Microsoft Sans Serif"/>
                <a:cs typeface="Microsoft Sans Serif"/>
              </a:rPr>
              <a:t>r</a:t>
            </a:r>
            <a:r>
              <a:rPr dirty="0" sz="1800" spc="-20">
                <a:latin typeface="Microsoft Sans Serif"/>
                <a:cs typeface="Microsoft Sans Serif"/>
              </a:rPr>
              <a:t>a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o</a:t>
            </a:r>
            <a:r>
              <a:rPr dirty="0" sz="1800" spc="-155">
                <a:latin typeface="Microsoft Sans Serif"/>
                <a:cs typeface="Microsoft Sans Serif"/>
              </a:rPr>
              <a:t>rs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85">
                <a:latin typeface="Microsoft Sans Serif"/>
                <a:cs typeface="Microsoft Sans Serif"/>
              </a:rPr>
              <a:t>m</a:t>
            </a:r>
            <a:r>
              <a:rPr dirty="0" sz="1800" spc="-155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Microsoft Sans Serif"/>
                <a:cs typeface="Microsoft Sans Serif"/>
              </a:rPr>
              <a:t>b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4">
                <a:latin typeface="Microsoft Sans Serif"/>
                <a:cs typeface="Microsoft Sans Serif"/>
              </a:rPr>
              <a:t>us</a:t>
            </a:r>
            <a:r>
              <a:rPr dirty="0" sz="1800" spc="-210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100">
                <a:latin typeface="Microsoft Sans Serif"/>
                <a:cs typeface="Microsoft Sans Serif"/>
              </a:rPr>
              <a:t>“</a:t>
            </a:r>
            <a:r>
              <a:rPr dirty="0" sz="1800" spc="-5">
                <a:latin typeface="Microsoft Sans Serif"/>
                <a:cs typeface="Microsoft Sans Serif"/>
              </a:rPr>
              <a:t>d</a:t>
            </a:r>
            <a:r>
              <a:rPr dirty="0" sz="1800" spc="-25">
                <a:latin typeface="Microsoft Sans Serif"/>
                <a:cs typeface="Microsoft Sans Serif"/>
              </a:rPr>
              <a:t>r</a:t>
            </a:r>
            <a:r>
              <a:rPr dirty="0" sz="1800" spc="-5">
                <a:latin typeface="Microsoft Sans Serif"/>
                <a:cs typeface="Microsoft Sans Serif"/>
              </a:rPr>
              <a:t>aw”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30">
                <a:latin typeface="Microsoft Sans Serif"/>
                <a:cs typeface="Microsoft Sans Serif"/>
              </a:rPr>
              <a:t>rfa</a:t>
            </a:r>
            <a:r>
              <a:rPr dirty="0" sz="1800" spc="-155">
                <a:latin typeface="Microsoft Sans Serif"/>
                <a:cs typeface="Microsoft Sans Serif"/>
              </a:rPr>
              <a:t>ce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14">
                <a:latin typeface="Microsoft Sans Serif"/>
                <a:cs typeface="Microsoft Sans Serif"/>
              </a:rPr>
              <a:t>a</a:t>
            </a:r>
            <a:r>
              <a:rPr dirty="0" sz="1800" spc="-11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mimic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i</a:t>
            </a:r>
            <a:r>
              <a:rPr dirty="0" sz="1800" spc="-20">
                <a:latin typeface="Microsoft Sans Serif"/>
                <a:cs typeface="Microsoft Sans Serif"/>
              </a:rPr>
              <a:t>t</a:t>
            </a:r>
            <a:r>
              <a:rPr dirty="0" sz="1800" spc="-235">
                <a:latin typeface="Microsoft Sans Serif"/>
                <a:cs typeface="Microsoft Sans Serif"/>
              </a:rPr>
              <a:t>s 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functionality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2" y="243281"/>
            <a:ext cx="58788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User</a:t>
            </a:r>
            <a:r>
              <a:rPr dirty="0" spc="114">
                <a:latin typeface="Times New Roman"/>
                <a:cs typeface="Times New Roman"/>
              </a:rPr>
              <a:t> </a:t>
            </a:r>
            <a:r>
              <a:rPr dirty="0" spc="-175"/>
              <a:t>Interfac</a:t>
            </a:r>
            <a:r>
              <a:rPr dirty="0" spc="-225"/>
              <a:t>e</a:t>
            </a:r>
            <a:r>
              <a:rPr dirty="0" spc="85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25"/>
              <a:t>r</a:t>
            </a:r>
            <a:r>
              <a:rPr dirty="0" spc="-105"/>
              <a:t>otot</a:t>
            </a:r>
            <a:r>
              <a:rPr dirty="0" spc="-120"/>
              <a:t>y</a:t>
            </a:r>
            <a:r>
              <a:rPr dirty="0" spc="-170"/>
              <a:t>pi</a:t>
            </a:r>
            <a:r>
              <a:rPr dirty="0" spc="-260"/>
              <a:t>n</a:t>
            </a:r>
            <a:r>
              <a:rPr dirty="0" spc="-20"/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20" y="6560280"/>
            <a:ext cx="1456690" cy="224154"/>
          </a:xfrm>
          <a:custGeom>
            <a:avLst/>
            <a:gdLst/>
            <a:ahLst/>
            <a:cxnLst/>
            <a:rect l="l" t="t" r="r" b="b"/>
            <a:pathLst>
              <a:path w="1456690" h="224154">
                <a:moveTo>
                  <a:pt x="1456560" y="0"/>
                </a:moveTo>
                <a:lnTo>
                  <a:pt x="0" y="0"/>
                </a:lnTo>
                <a:lnTo>
                  <a:pt x="0" y="223919"/>
                </a:lnTo>
                <a:lnTo>
                  <a:pt x="1456560" y="223919"/>
                </a:lnTo>
                <a:lnTo>
                  <a:pt x="1456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06956"/>
            <a:ext cx="1402080" cy="916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675">
              <a:lnSpc>
                <a:spcPct val="109400"/>
              </a:lnSpc>
              <a:spcBef>
                <a:spcPts val="10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  <a:tab pos="797560" algn="l"/>
                <a:tab pos="1274445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</a:t>
            </a:r>
            <a:r>
              <a:rPr dirty="0" sz="1600" spc="-185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aim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20">
                <a:latin typeface="Microsoft Sans Serif"/>
                <a:cs typeface="Microsoft Sans Serif"/>
              </a:rPr>
              <a:t>is 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aesthetics.</a:t>
            </a:r>
            <a:endParaRPr sz="16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89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  <a:tab pos="687705" algn="l"/>
                <a:tab pos="1021715" algn="l"/>
              </a:tabLst>
            </a:pPr>
            <a:r>
              <a:rPr dirty="0" sz="1600" spc="-150">
                <a:latin typeface="Microsoft Sans Serif"/>
                <a:cs typeface="Microsoft Sans Serif"/>
              </a:rPr>
              <a:t>In</a:t>
            </a:r>
            <a:r>
              <a:rPr dirty="0" sz="1600" spc="-15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GUI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5266" y="1630425"/>
            <a:ext cx="6431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1223010" algn="l"/>
                <a:tab pos="2115820" algn="l"/>
                <a:tab pos="2616200" algn="l"/>
                <a:tab pos="3733165" algn="l"/>
                <a:tab pos="4096385" algn="l"/>
                <a:tab pos="4527550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55">
                <a:latin typeface="Times New Roman"/>
                <a:cs typeface="Times New Roman"/>
              </a:rPr>
              <a:t>	</a:t>
            </a:r>
            <a:r>
              <a:rPr dirty="0" sz="1600" spc="-75">
                <a:latin typeface="Microsoft Sans Serif"/>
                <a:cs typeface="Microsoft Sans Serif"/>
              </a:rPr>
              <a:t>highlight</a:t>
            </a:r>
            <a:r>
              <a:rPr dirty="0" sz="1600" spc="-75">
                <a:latin typeface="Times New Roman"/>
                <a:cs typeface="Times New Roman"/>
              </a:rPr>
              <a:t>	</a:t>
            </a:r>
            <a:r>
              <a:rPr dirty="0" sz="1600" spc="-120">
                <a:latin typeface="Microsoft Sans Serif"/>
                <a:cs typeface="Microsoft Sans Serif"/>
              </a:rPr>
              <a:t>strengths</a:t>
            </a:r>
            <a:r>
              <a:rPr dirty="0" sz="1600" spc="-120">
                <a:latin typeface="Times New Roman"/>
                <a:cs typeface="Times New Roman"/>
              </a:rPr>
              <a:t>	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-75">
                <a:latin typeface="Times New Roman"/>
                <a:cs typeface="Times New Roman"/>
              </a:rPr>
              <a:t>	</a:t>
            </a:r>
            <a:r>
              <a:rPr dirty="0" sz="1600" spc="-155">
                <a:latin typeface="Microsoft Sans Serif"/>
                <a:cs typeface="Microsoft Sans Serif"/>
              </a:rPr>
              <a:t>weaknesses</a:t>
            </a:r>
            <a:r>
              <a:rPr dirty="0" sz="1600" spc="-155">
                <a:latin typeface="Times New Roman"/>
                <a:cs typeface="Times New Roman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60">
                <a:latin typeface="Microsoft Sans Serif"/>
                <a:cs typeface="Microsoft Sans Serif"/>
              </a:rPr>
              <a:t>interface</a:t>
            </a:r>
            <a:r>
              <a:rPr dirty="0" sz="1600" spc="30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usability</a:t>
            </a:r>
            <a:r>
              <a:rPr dirty="0" sz="1600" spc="30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6171" y="2254123"/>
            <a:ext cx="6440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6180" algn="l"/>
                <a:tab pos="1507490" algn="l"/>
                <a:tab pos="2205990" algn="l"/>
                <a:tab pos="2641600" algn="l"/>
                <a:tab pos="3622040" algn="l"/>
                <a:tab pos="4155440" algn="l"/>
                <a:tab pos="4634230" algn="l"/>
                <a:tab pos="5228590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application,</a:t>
            </a:r>
            <a:r>
              <a:rPr dirty="0" sz="1600" spc="-55"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Microsoft Sans Serif"/>
                <a:cs typeface="Microsoft Sans Serif"/>
              </a:rPr>
              <a:t>it</a:t>
            </a:r>
            <a:r>
              <a:rPr dirty="0" sz="1600" spc="-2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Microsoft Sans Serif"/>
                <a:cs typeface="Microsoft Sans Serif"/>
              </a:rPr>
              <a:t>would</a:t>
            </a:r>
            <a:r>
              <a:rPr dirty="0" sz="1600" spc="-95">
                <a:latin typeface="Times New Roman"/>
                <a:cs typeface="Times New Roman"/>
              </a:rPr>
              <a:t>	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-55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Microsoft Sans Serif"/>
                <a:cs typeface="Microsoft Sans Serif"/>
              </a:rPr>
              <a:t>expected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-60">
                <a:latin typeface="Times New Roman"/>
                <a:cs typeface="Times New Roman"/>
              </a:rPr>
              <a:t>	</a:t>
            </a:r>
            <a:r>
              <a:rPr dirty="0" sz="1600" spc="-125">
                <a:latin typeface="Microsoft Sans Serif"/>
                <a:cs typeface="Microsoft Sans Serif"/>
              </a:rPr>
              <a:t>this</a:t>
            </a:r>
            <a:r>
              <a:rPr dirty="0" sz="1600" spc="-125">
                <a:latin typeface="Times New Roman"/>
                <a:cs typeface="Times New Roman"/>
              </a:rPr>
              <a:t>	</a:t>
            </a:r>
            <a:r>
              <a:rPr dirty="0" sz="1600" spc="-75">
                <a:latin typeface="Microsoft Sans Serif"/>
                <a:cs typeface="Microsoft Sans Serif"/>
              </a:rPr>
              <a:t>form</a:t>
            </a:r>
            <a:r>
              <a:rPr dirty="0" sz="1600" spc="-75">
                <a:latin typeface="Times New Roman"/>
                <a:cs typeface="Times New Roman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3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prototyping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5" y="2497353"/>
            <a:ext cx="8042909" cy="2299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>
              <a:lnSpc>
                <a:spcPct val="109400"/>
              </a:lnSpc>
              <a:spcBef>
                <a:spcPts val="100"/>
              </a:spcBef>
              <a:tabLst>
                <a:tab pos="1039494" algn="l"/>
                <a:tab pos="1824355" algn="l"/>
                <a:tab pos="2739390" algn="l"/>
                <a:tab pos="3387090" algn="l"/>
                <a:tab pos="4033520" algn="l"/>
                <a:tab pos="4653915" algn="l"/>
              </a:tabLst>
            </a:pPr>
            <a:r>
              <a:rPr dirty="0" sz="1600" spc="-90">
                <a:latin typeface="Microsoft Sans Serif"/>
                <a:cs typeface="Microsoft Sans Serif"/>
              </a:rPr>
              <a:t>would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 spc="-110">
                <a:latin typeface="Microsoft Sans Serif"/>
                <a:cs typeface="Microsoft Sans Serif"/>
              </a:rPr>
              <a:t>include</a:t>
            </a:r>
            <a:r>
              <a:rPr dirty="0" sz="1600" spc="-110">
                <a:latin typeface="Times New Roman"/>
                <a:cs typeface="Times New Roman"/>
              </a:rPr>
              <a:t>	</a:t>
            </a:r>
            <a:r>
              <a:rPr dirty="0" sz="1600" spc="-30">
                <a:latin typeface="Microsoft Sans Serif"/>
                <a:cs typeface="Microsoft Sans Serif"/>
              </a:rPr>
              <a:t>detailed</a:t>
            </a:r>
            <a:r>
              <a:rPr dirty="0" sz="1600" spc="-30">
                <a:latin typeface="Times New Roman"/>
                <a:cs typeface="Times New Roman"/>
              </a:rPr>
              <a:t>	</a:t>
            </a:r>
            <a:r>
              <a:rPr dirty="0" sz="1600" spc="-155">
                <a:latin typeface="Microsoft Sans Serif"/>
                <a:cs typeface="Microsoft Sans Serif"/>
              </a:rPr>
              <a:t>icons,</a:t>
            </a:r>
            <a:r>
              <a:rPr dirty="0" sz="1600" spc="-155">
                <a:latin typeface="Times New Roman"/>
                <a:cs typeface="Times New Roman"/>
              </a:rPr>
              <a:t>	</a:t>
            </a:r>
            <a:r>
              <a:rPr dirty="0" sz="1600" spc="-110">
                <a:latin typeface="Microsoft Sans Serif"/>
                <a:cs typeface="Microsoft Sans Serif"/>
              </a:rPr>
              <a:t>fonts,</a:t>
            </a:r>
            <a:r>
              <a:rPr dirty="0" sz="1600" spc="-110">
                <a:latin typeface="Times New Roman"/>
                <a:cs typeface="Times New Roman"/>
              </a:rPr>
              <a:t>	</a:t>
            </a:r>
            <a:r>
              <a:rPr dirty="0" sz="1600" spc="-80">
                <a:latin typeface="Microsoft Sans Serif"/>
                <a:cs typeface="Microsoft Sans Serif"/>
              </a:rPr>
              <a:t>color</a:t>
            </a:r>
            <a:r>
              <a:rPr dirty="0" sz="1600" spc="-80">
                <a:latin typeface="Times New Roman"/>
                <a:cs typeface="Times New Roman"/>
              </a:rPr>
              <a:t>	</a:t>
            </a:r>
            <a:r>
              <a:rPr dirty="0" sz="1600" spc="-170">
                <a:latin typeface="Microsoft Sans Serif"/>
                <a:cs typeface="Microsoft Sans Serif"/>
              </a:rPr>
              <a:t>scheme,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interaction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styles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(e.g.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single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click,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double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click,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rollover,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short-cuts),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90">
                <a:latin typeface="Microsoft Sans Serif"/>
                <a:cs typeface="Microsoft Sans Serif"/>
              </a:rPr>
              <a:t>use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audio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(e.g.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click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sounds,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warning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sounds,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etc).</a:t>
            </a:r>
            <a:endParaRPr sz="16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87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outcome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interface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prototyping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may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highlight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potential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weaknesses,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200">
                <a:latin typeface="Microsoft Sans Serif"/>
                <a:cs typeface="Microsoft Sans Serif"/>
              </a:rPr>
              <a:t>such</a:t>
            </a:r>
            <a:r>
              <a:rPr dirty="0" sz="1600" spc="-19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as:</a:t>
            </a:r>
            <a:endParaRPr sz="16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82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15">
                <a:latin typeface="Microsoft Sans Serif"/>
                <a:cs typeface="Microsoft Sans Serif"/>
              </a:rPr>
              <a:t>l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140">
                <a:latin typeface="Microsoft Sans Serif"/>
                <a:cs typeface="Microsoft Sans Serif"/>
              </a:rPr>
              <a:t>c</a:t>
            </a:r>
            <a:r>
              <a:rPr dirty="0" sz="1400" spc="-90">
                <a:latin typeface="Microsoft Sans Serif"/>
                <a:cs typeface="Microsoft Sans Serif"/>
              </a:rPr>
              <a:t>k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o</a:t>
            </a:r>
            <a:r>
              <a:rPr dirty="0" sz="1400">
                <a:latin typeface="Microsoft Sans Serif"/>
                <a:cs typeface="Microsoft Sans Serif"/>
              </a:rPr>
              <a:t>f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35">
                <a:latin typeface="Microsoft Sans Serif"/>
                <a:cs typeface="Microsoft Sans Serif"/>
              </a:rPr>
              <a:t>sho</a:t>
            </a:r>
            <a:r>
              <a:rPr dirty="0" sz="1400" spc="-60">
                <a:latin typeface="Microsoft Sans Serif"/>
                <a:cs typeface="Microsoft Sans Serif"/>
              </a:rPr>
              <a:t>r</a:t>
            </a:r>
            <a:r>
              <a:rPr dirty="0" sz="1400" spc="-10">
                <a:latin typeface="Microsoft Sans Serif"/>
                <a:cs typeface="Microsoft Sans Serif"/>
              </a:rPr>
              <a:t>t</a:t>
            </a:r>
            <a:r>
              <a:rPr dirty="0" sz="1400">
                <a:latin typeface="Microsoft Sans Serif"/>
                <a:cs typeface="Microsoft Sans Serif"/>
              </a:rPr>
              <a:t>-</a:t>
            </a:r>
            <a:r>
              <a:rPr dirty="0" sz="1400" spc="-135">
                <a:latin typeface="Microsoft Sans Serif"/>
                <a:cs typeface="Microsoft Sans Serif"/>
              </a:rPr>
              <a:t>cu</a:t>
            </a:r>
            <a:r>
              <a:rPr dirty="0" sz="1400" spc="-85">
                <a:latin typeface="Microsoft Sans Serif"/>
                <a:cs typeface="Microsoft Sans Serif"/>
              </a:rPr>
              <a:t>t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f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>
                <a:latin typeface="Microsoft Sans Serif"/>
                <a:cs typeface="Microsoft Sans Serif"/>
              </a:rPr>
              <a:t>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e</a:t>
            </a:r>
            <a:r>
              <a:rPr dirty="0" sz="1400">
                <a:latin typeface="Microsoft Sans Serif"/>
                <a:cs typeface="Microsoft Sans Serif"/>
              </a:rPr>
              <a:t>x</a:t>
            </a:r>
            <a:r>
              <a:rPr dirty="0" sz="1400" spc="-5">
                <a:latin typeface="Microsoft Sans Serif"/>
                <a:cs typeface="Microsoft Sans Serif"/>
              </a:rPr>
              <a:t>p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20">
                <a:latin typeface="Microsoft Sans Serif"/>
                <a:cs typeface="Microsoft Sans Serif"/>
              </a:rPr>
              <a:t>r</a:t>
            </a:r>
            <a:r>
              <a:rPr dirty="0" sz="1400" spc="-10">
                <a:latin typeface="Microsoft Sans Serif"/>
                <a:cs typeface="Microsoft Sans Serif"/>
              </a:rPr>
              <a:t>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45">
                <a:latin typeface="Microsoft Sans Serif"/>
                <a:cs typeface="Microsoft Sans Serif"/>
              </a:rPr>
              <a:t>users</a:t>
            </a:r>
            <a:endParaRPr sz="14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83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55">
                <a:latin typeface="Microsoft Sans Serif"/>
                <a:cs typeface="Microsoft Sans Serif"/>
              </a:rPr>
              <a:t>awkward/confusing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features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(e.g.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icon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doesn't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relate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well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function)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7D96AC"/>
              </a:buClr>
              <a:buFont typeface="Wingdings"/>
              <a:buChar char=""/>
            </a:pPr>
            <a:endParaRPr sz="13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>
                <a:latin typeface="Microsoft Sans Serif"/>
                <a:cs typeface="Microsoft Sans Serif"/>
              </a:rPr>
              <a:t>f</a:t>
            </a:r>
            <a:r>
              <a:rPr dirty="0" sz="1400" spc="5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60">
                <a:latin typeface="Microsoft Sans Serif"/>
                <a:cs typeface="Microsoft Sans Serif"/>
              </a:rPr>
              <a:t>tur</a:t>
            </a:r>
            <a:r>
              <a:rPr dirty="0" sz="1400" spc="-75">
                <a:latin typeface="Microsoft Sans Serif"/>
                <a:cs typeface="Microsoft Sans Serif"/>
              </a:rPr>
              <a:t>e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tha</a:t>
            </a:r>
            <a:r>
              <a:rPr dirty="0" sz="1400" spc="-10">
                <a:latin typeface="Microsoft Sans Serif"/>
                <a:cs typeface="Microsoft Sans Serif"/>
              </a:rPr>
              <a:t>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40">
                <a:latin typeface="Microsoft Sans Serif"/>
                <a:cs typeface="Microsoft Sans Serif"/>
              </a:rPr>
              <a:t>re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p</a:t>
            </a:r>
            <a:r>
              <a:rPr dirty="0" sz="1400" spc="-80">
                <a:latin typeface="Microsoft Sans Serif"/>
                <a:cs typeface="Microsoft Sans Serif"/>
              </a:rPr>
              <a:t>oo</a:t>
            </a:r>
            <a:r>
              <a:rPr dirty="0" sz="1400" spc="20">
                <a:latin typeface="Microsoft Sans Serif"/>
                <a:cs typeface="Microsoft Sans Serif"/>
              </a:rPr>
              <a:t>r</a:t>
            </a:r>
            <a:r>
              <a:rPr dirty="0" sz="1400" spc="-15">
                <a:latin typeface="Microsoft Sans Serif"/>
                <a:cs typeface="Microsoft Sans Serif"/>
              </a:rPr>
              <a:t>l</a:t>
            </a:r>
            <a:r>
              <a:rPr dirty="0" sz="1400">
                <a:latin typeface="Microsoft Sans Serif"/>
                <a:cs typeface="Microsoft Sans Serif"/>
              </a:rPr>
              <a:t>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125">
                <a:latin typeface="Microsoft Sans Serif"/>
                <a:cs typeface="Microsoft Sans Serif"/>
              </a:rPr>
              <a:t>si</a:t>
            </a:r>
            <a:r>
              <a:rPr dirty="0" sz="1400" spc="-5">
                <a:latin typeface="Microsoft Sans Serif"/>
                <a:cs typeface="Microsoft Sans Serif"/>
              </a:rPr>
              <a:t>g</a:t>
            </a:r>
            <a:r>
              <a:rPr dirty="0" sz="1400" spc="-85">
                <a:latin typeface="Microsoft Sans Serif"/>
                <a:cs typeface="Microsoft Sans Serif"/>
              </a:rPr>
              <a:t>ned</a:t>
            </a:r>
            <a:endParaRPr sz="14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104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135">
                <a:latin typeface="Microsoft Sans Serif"/>
                <a:cs typeface="Microsoft Sans Serif"/>
              </a:rPr>
              <a:t>nconsi</a:t>
            </a:r>
            <a:r>
              <a:rPr dirty="0" sz="1400" spc="-95">
                <a:latin typeface="Microsoft Sans Serif"/>
                <a:cs typeface="Microsoft Sans Serif"/>
              </a:rPr>
              <a:t>st</a:t>
            </a:r>
            <a:r>
              <a:rPr dirty="0" sz="1400" spc="-130">
                <a:latin typeface="Microsoft Sans Serif"/>
                <a:cs typeface="Microsoft Sans Serif"/>
              </a:rPr>
              <a:t>e</a:t>
            </a:r>
            <a:r>
              <a:rPr dirty="0" sz="1400" spc="-100">
                <a:latin typeface="Microsoft Sans Serif"/>
                <a:cs typeface="Microsoft Sans Serif"/>
              </a:rPr>
              <a:t>nci</a:t>
            </a:r>
            <a:r>
              <a:rPr dirty="0" sz="1400" spc="-135">
                <a:latin typeface="Microsoft Sans Serif"/>
                <a:cs typeface="Microsoft Sans Serif"/>
              </a:rPr>
              <a:t>e</a:t>
            </a:r>
            <a:r>
              <a:rPr dirty="0" sz="1400" spc="-235">
                <a:latin typeface="Microsoft Sans Serif"/>
                <a:cs typeface="Microsoft Sans Serif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in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125">
                <a:latin typeface="Microsoft Sans Serif"/>
                <a:cs typeface="Microsoft Sans Serif"/>
              </a:rPr>
              <a:t>si</a:t>
            </a:r>
            <a:r>
              <a:rPr dirty="0" sz="1400" spc="-5">
                <a:latin typeface="Microsoft Sans Serif"/>
                <a:cs typeface="Microsoft Sans Serif"/>
              </a:rPr>
              <a:t>g</a:t>
            </a:r>
            <a:r>
              <a:rPr dirty="0" sz="1400" spc="-165">
                <a:latin typeface="Microsoft Sans Serif"/>
                <a:cs typeface="Microsoft Sans Serif"/>
              </a:rPr>
              <a:t>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100">
                <a:latin typeface="Microsoft Sans Serif"/>
                <a:cs typeface="Microsoft Sans Serif"/>
              </a:rPr>
              <a:t>c</a:t>
            </a:r>
            <a:r>
              <a:rPr dirty="0" sz="1400" spc="-90">
                <a:latin typeface="Microsoft Sans Serif"/>
                <a:cs typeface="Microsoft Sans Serif"/>
              </a:rPr>
              <a:t>r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-235">
                <a:latin typeface="Microsoft Sans Serif"/>
                <a:cs typeface="Microsoft Sans Serif"/>
              </a:rPr>
              <a:t>ss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scr</a:t>
            </a:r>
            <a:r>
              <a:rPr dirty="0" sz="1400" spc="-135">
                <a:latin typeface="Microsoft Sans Serif"/>
                <a:cs typeface="Microsoft Sans Serif"/>
              </a:rPr>
              <a:t>e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200">
                <a:latin typeface="Microsoft Sans Serif"/>
                <a:cs typeface="Microsoft Sans Serif"/>
              </a:rPr>
              <a:t>ns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5" y="243280"/>
            <a:ext cx="58788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User</a:t>
            </a:r>
            <a:r>
              <a:rPr dirty="0" spc="114">
                <a:latin typeface="Times New Roman"/>
                <a:cs typeface="Times New Roman"/>
              </a:rPr>
              <a:t> </a:t>
            </a:r>
            <a:r>
              <a:rPr dirty="0" spc="-175"/>
              <a:t>Interfac</a:t>
            </a:r>
            <a:r>
              <a:rPr dirty="0" spc="-225"/>
              <a:t>e</a:t>
            </a:r>
            <a:r>
              <a:rPr dirty="0" spc="85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25"/>
              <a:t>r</a:t>
            </a:r>
            <a:r>
              <a:rPr dirty="0" spc="-105"/>
              <a:t>otot</a:t>
            </a:r>
            <a:r>
              <a:rPr dirty="0" spc="-120"/>
              <a:t>y</a:t>
            </a:r>
            <a:r>
              <a:rPr dirty="0" spc="-170"/>
              <a:t>pi</a:t>
            </a:r>
            <a:r>
              <a:rPr dirty="0" spc="-260"/>
              <a:t>n</a:t>
            </a:r>
            <a:r>
              <a:rPr dirty="0" spc="-20"/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4038598"/>
            <a:ext cx="3142996" cy="27432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9720" y="6460559"/>
            <a:ext cx="1406525" cy="373380"/>
          </a:xfrm>
          <a:custGeom>
            <a:avLst/>
            <a:gdLst/>
            <a:ahLst/>
            <a:cxnLst/>
            <a:rect l="l" t="t" r="r" b="b"/>
            <a:pathLst>
              <a:path w="1406525" h="373379">
                <a:moveTo>
                  <a:pt x="1406519" y="0"/>
                </a:moveTo>
                <a:lnTo>
                  <a:pt x="0" y="0"/>
                </a:lnTo>
                <a:lnTo>
                  <a:pt x="0" y="373320"/>
                </a:lnTo>
                <a:lnTo>
                  <a:pt x="1406519" y="373320"/>
                </a:lnTo>
                <a:lnTo>
                  <a:pt x="1406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580133"/>
            <a:ext cx="1176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CC8D5F"/>
              </a:buClr>
              <a:buSzPct val="60000"/>
              <a:buFont typeface="Wingdings"/>
              <a:buChar char=""/>
              <a:tabLst>
                <a:tab pos="332740" algn="l"/>
                <a:tab pos="333375" algn="l"/>
                <a:tab pos="1022985" algn="l"/>
              </a:tabLst>
            </a:pPr>
            <a:r>
              <a:rPr dirty="0" sz="2000" spc="-335">
                <a:latin typeface="Microsoft Sans Serif"/>
                <a:cs typeface="Microsoft Sans Serif"/>
              </a:rPr>
              <a:t>U</a:t>
            </a:r>
            <a:r>
              <a:rPr dirty="0" sz="2000" spc="-229">
                <a:latin typeface="Microsoft Sans Serif"/>
                <a:cs typeface="Microsoft Sans Serif"/>
              </a:rPr>
              <a:t>s</a:t>
            </a:r>
            <a:r>
              <a:rPr dirty="0" sz="2000" spc="-225">
                <a:latin typeface="Microsoft Sans Serif"/>
                <a:cs typeface="Microsoft Sans Serif"/>
              </a:rPr>
              <a:t>es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3053" y="1580133"/>
            <a:ext cx="6604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6160" algn="l"/>
                <a:tab pos="1821814" algn="l"/>
                <a:tab pos="2202815" algn="l"/>
                <a:tab pos="3009265" algn="l"/>
                <a:tab pos="3556000" algn="l"/>
                <a:tab pos="4243705" algn="l"/>
                <a:tab pos="5311775" algn="l"/>
                <a:tab pos="5923280" algn="l"/>
              </a:tabLst>
            </a:pPr>
            <a:r>
              <a:rPr dirty="0" sz="2000" spc="-180">
                <a:latin typeface="Microsoft Sans Serif"/>
                <a:cs typeface="Microsoft Sans Serif"/>
              </a:rPr>
              <a:t>medium</a:t>
            </a:r>
            <a:r>
              <a:rPr dirty="0" sz="2000" spc="-180">
                <a:latin typeface="Times New Roman"/>
                <a:cs typeface="Times New Roman"/>
              </a:rPr>
              <a:t>	</a:t>
            </a:r>
            <a:r>
              <a:rPr dirty="0" sz="2000" spc="-155">
                <a:latin typeface="Microsoft Sans Serif"/>
                <a:cs typeface="Microsoft Sans Serif"/>
              </a:rPr>
              <a:t>which</a:t>
            </a:r>
            <a:r>
              <a:rPr dirty="0" sz="2000" spc="-155">
                <a:latin typeface="Times New Roman"/>
                <a:cs typeface="Times New Roman"/>
              </a:rPr>
              <a:t>	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 spc="-180">
                <a:latin typeface="Times New Roman"/>
                <a:cs typeface="Times New Roman"/>
              </a:rPr>
              <a:t>	</a:t>
            </a:r>
            <a:r>
              <a:rPr dirty="0" sz="2000" spc="-135">
                <a:latin typeface="Microsoft Sans Serif"/>
                <a:cs typeface="Microsoft Sans Serif"/>
              </a:rPr>
              <a:t>unlike</a:t>
            </a:r>
            <a:r>
              <a:rPr dirty="0" sz="2000" spc="-135">
                <a:latin typeface="Times New Roman"/>
                <a:cs typeface="Times New Roman"/>
              </a:rPr>
              <a:t>	</a:t>
            </a:r>
            <a:r>
              <a:rPr dirty="0" sz="2000" spc="-125">
                <a:latin typeface="Microsoft Sans Serif"/>
                <a:cs typeface="Microsoft Sans Serif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	</a:t>
            </a:r>
            <a:r>
              <a:rPr dirty="0" sz="2000" spc="-40">
                <a:latin typeface="Microsoft Sans Serif"/>
                <a:cs typeface="Microsoft Sans Serif"/>
              </a:rPr>
              <a:t>final</a:t>
            </a:r>
            <a:r>
              <a:rPr dirty="0" sz="2000" spc="-40">
                <a:latin typeface="Times New Roman"/>
                <a:cs typeface="Times New Roman"/>
              </a:rPr>
              <a:t>	</a:t>
            </a:r>
            <a:r>
              <a:rPr dirty="0" sz="2000" spc="-170">
                <a:latin typeface="Microsoft Sans Serif"/>
                <a:cs typeface="Microsoft Sans Serif"/>
              </a:rPr>
              <a:t>medium,</a:t>
            </a:r>
            <a:r>
              <a:rPr dirty="0" sz="2000" spc="-170">
                <a:latin typeface="Times New Roman"/>
                <a:cs typeface="Times New Roman"/>
              </a:rPr>
              <a:t>	</a:t>
            </a:r>
            <a:r>
              <a:rPr dirty="0" sz="2000" spc="-110">
                <a:latin typeface="Microsoft Sans Serif"/>
                <a:cs typeface="Microsoft Sans Serif"/>
              </a:rPr>
              <a:t>e.g.</a:t>
            </a:r>
            <a:r>
              <a:rPr dirty="0" sz="2000" spc="-110">
                <a:latin typeface="Times New Roman"/>
                <a:cs typeface="Times New Roman"/>
              </a:rPr>
              <a:t>	</a:t>
            </a:r>
            <a:r>
              <a:rPr dirty="0" sz="2000" spc="-75">
                <a:latin typeface="Microsoft Sans Serif"/>
                <a:cs typeface="Microsoft Sans Serif"/>
              </a:rPr>
              <a:t>paper,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5" y="1795246"/>
            <a:ext cx="3996690" cy="211455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509"/>
              </a:spcBef>
            </a:pPr>
            <a:r>
              <a:rPr dirty="0" sz="2000" spc="-45">
                <a:latin typeface="Microsoft Sans Serif"/>
                <a:cs typeface="Microsoft Sans Serif"/>
              </a:rPr>
              <a:t>cardboard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409"/>
              </a:spcBef>
              <a:buClr>
                <a:srgbClr val="CC8D5F"/>
              </a:buClr>
              <a:buSzPct val="60000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2000" spc="-225">
                <a:latin typeface="Microsoft Sans Serif"/>
                <a:cs typeface="Microsoft Sans Serif"/>
              </a:rPr>
              <a:t>Is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qui</a:t>
            </a:r>
            <a:r>
              <a:rPr dirty="0" sz="2000" spc="-100">
                <a:latin typeface="Microsoft Sans Serif"/>
                <a:cs typeface="Microsoft Sans Serif"/>
              </a:rPr>
              <a:t>c</a:t>
            </a:r>
            <a:r>
              <a:rPr dirty="0" sz="2000" spc="-120">
                <a:latin typeface="Microsoft Sans Serif"/>
                <a:cs typeface="Microsoft Sans Serif"/>
              </a:rPr>
              <a:t>k,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50">
                <a:latin typeface="Microsoft Sans Serif"/>
                <a:cs typeface="Microsoft Sans Serif"/>
              </a:rPr>
              <a:t>c</a:t>
            </a:r>
            <a:r>
              <a:rPr dirty="0" sz="2000" spc="-175">
                <a:latin typeface="Microsoft Sans Serif"/>
                <a:cs typeface="Microsoft Sans Serif"/>
              </a:rPr>
              <a:t>h</a:t>
            </a:r>
            <a:r>
              <a:rPr dirty="0" sz="2000" spc="-170">
                <a:latin typeface="Microsoft Sans Serif"/>
                <a:cs typeface="Microsoft Sans Serif"/>
              </a:rPr>
              <a:t>e</a:t>
            </a:r>
            <a:r>
              <a:rPr dirty="0" sz="2000" spc="-10">
                <a:latin typeface="Microsoft Sans Serif"/>
                <a:cs typeface="Microsoft Sans Serif"/>
              </a:rPr>
              <a:t>ap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and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e</a:t>
            </a:r>
            <a:r>
              <a:rPr dirty="0" sz="2000" spc="-150">
                <a:latin typeface="Microsoft Sans Serif"/>
                <a:cs typeface="Microsoft Sans Serif"/>
              </a:rPr>
              <a:t>as</a:t>
            </a:r>
            <a:r>
              <a:rPr dirty="0" sz="2000" spc="-60">
                <a:latin typeface="Microsoft Sans Serif"/>
                <a:cs typeface="Microsoft Sans Serif"/>
              </a:rPr>
              <a:t>i</a:t>
            </a:r>
            <a:r>
              <a:rPr dirty="0" sz="2000" spc="-10">
                <a:latin typeface="Microsoft Sans Serif"/>
                <a:cs typeface="Microsoft Sans Serif"/>
              </a:rPr>
              <a:t>l</a:t>
            </a:r>
            <a:r>
              <a:rPr dirty="0" sz="2000" spc="-15">
                <a:latin typeface="Microsoft Sans Serif"/>
                <a:cs typeface="Microsoft Sans Serif"/>
              </a:rPr>
              <a:t>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0">
                <a:latin typeface="Microsoft Sans Serif"/>
                <a:cs typeface="Microsoft Sans Serif"/>
              </a:rPr>
              <a:t>c</a:t>
            </a:r>
            <a:r>
              <a:rPr dirty="0" sz="2000" spc="-125">
                <a:latin typeface="Microsoft Sans Serif"/>
                <a:cs typeface="Microsoft Sans Serif"/>
              </a:rPr>
              <a:t>han</a:t>
            </a:r>
            <a:r>
              <a:rPr dirty="0" sz="2000" spc="-160">
                <a:latin typeface="Microsoft Sans Serif"/>
                <a:cs typeface="Microsoft Sans Serif"/>
              </a:rPr>
              <a:t>g</a:t>
            </a:r>
            <a:r>
              <a:rPr dirty="0" sz="2000" spc="-110">
                <a:latin typeface="Microsoft Sans Serif"/>
                <a:cs typeface="Microsoft Sans Serif"/>
              </a:rPr>
              <a:t>e</a:t>
            </a:r>
            <a:r>
              <a:rPr dirty="0" sz="2000" spc="-10">
                <a:latin typeface="Microsoft Sans Serif"/>
                <a:cs typeface="Microsoft Sans Serif"/>
              </a:rPr>
              <a:t>d</a:t>
            </a:r>
            <a:endParaRPr sz="20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95"/>
              </a:spcBef>
              <a:buClr>
                <a:srgbClr val="CC8D5F"/>
              </a:buClr>
              <a:buSzPct val="60000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2000" spc="-155">
                <a:latin typeface="Microsoft Sans Serif"/>
                <a:cs typeface="Microsoft Sans Serif"/>
              </a:rPr>
              <a:t>Examples:</a:t>
            </a:r>
            <a:endParaRPr sz="20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590"/>
              </a:spcBef>
              <a:buClr>
                <a:srgbClr val="7D96AC"/>
              </a:buClr>
              <a:buSzPct val="6764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700" spc="-195">
                <a:latin typeface="Microsoft Sans Serif"/>
                <a:cs typeface="Microsoft Sans Serif"/>
              </a:rPr>
              <a:t>s</a:t>
            </a:r>
            <a:r>
              <a:rPr dirty="0" sz="1700" spc="-240">
                <a:latin typeface="Microsoft Sans Serif"/>
                <a:cs typeface="Microsoft Sans Serif"/>
              </a:rPr>
              <a:t>k</a:t>
            </a:r>
            <a:r>
              <a:rPr dirty="0" sz="1700" spc="-95">
                <a:latin typeface="Microsoft Sans Serif"/>
                <a:cs typeface="Microsoft Sans Serif"/>
              </a:rPr>
              <a:t>et</a:t>
            </a:r>
            <a:r>
              <a:rPr dirty="0" sz="1700" spc="-45">
                <a:latin typeface="Microsoft Sans Serif"/>
                <a:cs typeface="Microsoft Sans Serif"/>
              </a:rPr>
              <a:t>c</a:t>
            </a:r>
            <a:r>
              <a:rPr dirty="0" sz="1700" spc="-195">
                <a:latin typeface="Microsoft Sans Serif"/>
                <a:cs typeface="Microsoft Sans Serif"/>
              </a:rPr>
              <a:t>hes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of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 spc="-165">
                <a:latin typeface="Microsoft Sans Serif"/>
                <a:cs typeface="Microsoft Sans Serif"/>
              </a:rPr>
              <a:t>screen</a:t>
            </a:r>
            <a:r>
              <a:rPr dirty="0" sz="1700" spc="-204">
                <a:latin typeface="Microsoft Sans Serif"/>
                <a:cs typeface="Microsoft Sans Serif"/>
              </a:rPr>
              <a:t>s</a:t>
            </a:r>
            <a:r>
              <a:rPr dirty="0" sz="1700" spc="-100">
                <a:latin typeface="Microsoft Sans Serif"/>
                <a:cs typeface="Microsoft Sans Serif"/>
              </a:rPr>
              <a:t>,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Microsoft Sans Serif"/>
                <a:cs typeface="Microsoft Sans Serif"/>
              </a:rPr>
              <a:t>t</a:t>
            </a:r>
            <a:r>
              <a:rPr dirty="0" sz="1700" spc="-155">
                <a:latin typeface="Microsoft Sans Serif"/>
                <a:cs typeface="Microsoft Sans Serif"/>
              </a:rPr>
              <a:t>a</a:t>
            </a:r>
            <a:r>
              <a:rPr dirty="0" sz="1700" spc="-145">
                <a:latin typeface="Microsoft Sans Serif"/>
                <a:cs typeface="Microsoft Sans Serif"/>
              </a:rPr>
              <a:t>s</a:t>
            </a:r>
            <a:r>
              <a:rPr dirty="0" sz="1700" spc="-105">
                <a:latin typeface="Microsoft Sans Serif"/>
                <a:cs typeface="Microsoft Sans Serif"/>
              </a:rPr>
              <a:t>k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-145">
                <a:latin typeface="Microsoft Sans Serif"/>
                <a:cs typeface="Microsoft Sans Serif"/>
              </a:rPr>
              <a:t>seq</a:t>
            </a:r>
            <a:r>
              <a:rPr dirty="0" sz="1700" spc="-160">
                <a:latin typeface="Microsoft Sans Serif"/>
                <a:cs typeface="Microsoft Sans Serif"/>
              </a:rPr>
              <a:t>u</a:t>
            </a:r>
            <a:r>
              <a:rPr dirty="0" sz="1700" spc="-145">
                <a:latin typeface="Microsoft Sans Serif"/>
                <a:cs typeface="Microsoft Sans Serif"/>
              </a:rPr>
              <a:t>enc</a:t>
            </a:r>
            <a:r>
              <a:rPr dirty="0" sz="1700" spc="-145">
                <a:latin typeface="Microsoft Sans Serif"/>
                <a:cs typeface="Microsoft Sans Serif"/>
              </a:rPr>
              <a:t>e</a:t>
            </a:r>
            <a:r>
              <a:rPr dirty="0" sz="1700" spc="-325">
                <a:latin typeface="Microsoft Sans Serif"/>
                <a:cs typeface="Microsoft Sans Serif"/>
              </a:rPr>
              <a:t>s</a:t>
            </a:r>
            <a:r>
              <a:rPr dirty="0" sz="1700" spc="-100">
                <a:latin typeface="Microsoft Sans Serif"/>
                <a:cs typeface="Microsoft Sans Serif"/>
              </a:rPr>
              <a:t>,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 spc="-100">
                <a:latin typeface="Microsoft Sans Serif"/>
                <a:cs typeface="Microsoft Sans Serif"/>
              </a:rPr>
              <a:t>etc</a:t>
            </a:r>
            <a:endParaRPr sz="17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660"/>
              </a:spcBef>
              <a:buClr>
                <a:srgbClr val="7D96AC"/>
              </a:buClr>
              <a:buSzPct val="67647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700" spc="-70">
                <a:latin typeface="Microsoft Sans Serif"/>
                <a:cs typeface="Microsoft Sans Serif"/>
              </a:rPr>
              <a:t>“Post-it”</a:t>
            </a:r>
            <a:r>
              <a:rPr dirty="0" sz="1700" spc="-20">
                <a:latin typeface="Microsoft Sans Serif"/>
                <a:cs typeface="Microsoft Sans Serif"/>
              </a:rPr>
              <a:t> </a:t>
            </a:r>
            <a:r>
              <a:rPr dirty="0" sz="1700" spc="-140">
                <a:latin typeface="Microsoft Sans Serif"/>
                <a:cs typeface="Microsoft Sans Serif"/>
              </a:rPr>
              <a:t>notes</a:t>
            </a:r>
            <a:endParaRPr sz="17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660"/>
              </a:spcBef>
              <a:buClr>
                <a:srgbClr val="7D96AC"/>
              </a:buClr>
              <a:buSzPct val="70588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700" spc="-75">
                <a:latin typeface="Microsoft Sans Serif"/>
                <a:cs typeface="Microsoft Sans Serif"/>
              </a:rPr>
              <a:t>storyboards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4" y="243282"/>
            <a:ext cx="53721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0"/>
              <a:t>Low-fidelity</a:t>
            </a:r>
            <a:r>
              <a:rPr dirty="0" spc="-50"/>
              <a:t> </a:t>
            </a:r>
            <a:r>
              <a:rPr dirty="0" spc="-180"/>
              <a:t>Prototyping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3429000"/>
            <a:ext cx="3149980" cy="2946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4193666"/>
            <a:ext cx="3286125" cy="197853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4520" y="6485399"/>
            <a:ext cx="1419225" cy="336550"/>
          </a:xfrm>
          <a:custGeom>
            <a:avLst/>
            <a:gdLst/>
            <a:ahLst/>
            <a:cxnLst/>
            <a:rect l="l" t="t" r="r" b="b"/>
            <a:pathLst>
              <a:path w="1419225" h="336550">
                <a:moveTo>
                  <a:pt x="1419119" y="0"/>
                </a:moveTo>
                <a:lnTo>
                  <a:pt x="0" y="0"/>
                </a:lnTo>
                <a:lnTo>
                  <a:pt x="0" y="336240"/>
                </a:lnTo>
                <a:lnTo>
                  <a:pt x="1419119" y="336240"/>
                </a:lnTo>
                <a:lnTo>
                  <a:pt x="1419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8515350" cy="2985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210">
                <a:latin typeface="Microsoft Sans Serif"/>
                <a:cs typeface="Microsoft Sans Serif"/>
              </a:rPr>
              <a:t>Uses</a:t>
            </a:r>
            <a:r>
              <a:rPr dirty="0" sz="1600" spc="-18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materials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you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would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expect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final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product.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103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70">
                <a:latin typeface="Microsoft Sans Serif"/>
                <a:cs typeface="Microsoft Sans Serif"/>
              </a:rPr>
              <a:t>Prototype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looks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more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like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final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than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low-fidelity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version.</a:t>
            </a:r>
            <a:endParaRPr sz="1600">
              <a:latin typeface="Microsoft Sans Serif"/>
              <a:cs typeface="Microsoft Sans Serif"/>
            </a:endParaRPr>
          </a:p>
          <a:p>
            <a:pPr marL="851535" marR="5080" indent="-320675">
              <a:lnSpc>
                <a:spcPct val="109400"/>
              </a:lnSpc>
              <a:spcBef>
                <a:spcPts val="75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30">
                <a:latin typeface="Microsoft Sans Serif"/>
                <a:cs typeface="Microsoft Sans Serif"/>
              </a:rPr>
              <a:t>For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35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high-fidelity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software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prototype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85">
                <a:latin typeface="Microsoft Sans Serif"/>
                <a:cs typeface="Microsoft Sans Serif"/>
              </a:rPr>
              <a:t>common</a:t>
            </a:r>
            <a:r>
              <a:rPr dirty="0" sz="1600" spc="-13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environments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include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Macromedia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Director,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Vi</a:t>
            </a:r>
            <a:r>
              <a:rPr dirty="0" sz="1600" spc="-150">
                <a:latin typeface="Microsoft Sans Serif"/>
                <a:cs typeface="Microsoft Sans Serif"/>
              </a:rPr>
              <a:t>s</a:t>
            </a:r>
            <a:r>
              <a:rPr dirty="0" sz="1600" spc="-100">
                <a:latin typeface="Microsoft Sans Serif"/>
                <a:cs typeface="Microsoft Sans Serif"/>
              </a:rPr>
              <a:t>u</a:t>
            </a:r>
            <a:r>
              <a:rPr dirty="0" sz="1600" spc="-11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l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270">
                <a:latin typeface="Microsoft Sans Serif"/>
                <a:cs typeface="Microsoft Sans Serif"/>
              </a:rPr>
              <a:t>B</a:t>
            </a:r>
            <a:r>
              <a:rPr dirty="0" sz="1600" spc="-150">
                <a:latin typeface="Microsoft Sans Serif"/>
                <a:cs typeface="Microsoft Sans Serif"/>
              </a:rPr>
              <a:t>a</a:t>
            </a:r>
            <a:r>
              <a:rPr dirty="0" sz="1600" spc="-145">
                <a:latin typeface="Microsoft Sans Serif"/>
                <a:cs typeface="Microsoft Sans Serif"/>
              </a:rPr>
              <a:t>s</a:t>
            </a:r>
            <a:r>
              <a:rPr dirty="0" sz="1600" spc="-114">
                <a:latin typeface="Microsoft Sans Serif"/>
                <a:cs typeface="Microsoft Sans Serif"/>
              </a:rPr>
              <a:t>ic</a:t>
            </a:r>
            <a:r>
              <a:rPr dirty="0" sz="1600" spc="-85">
                <a:latin typeface="Microsoft Sans Serif"/>
                <a:cs typeface="Microsoft Sans Serif"/>
              </a:rPr>
              <a:t>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</a:t>
            </a:r>
            <a:r>
              <a:rPr dirty="0" sz="1600" spc="-70">
                <a:latin typeface="Microsoft Sans Serif"/>
                <a:cs typeface="Microsoft Sans Serif"/>
              </a:rPr>
              <a:t>d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270">
                <a:latin typeface="Microsoft Sans Serif"/>
                <a:cs typeface="Microsoft Sans Serif"/>
              </a:rPr>
              <a:t>S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20">
                <a:latin typeface="Microsoft Sans Serif"/>
                <a:cs typeface="Microsoft Sans Serif"/>
              </a:rPr>
              <a:t>al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 spc="-35">
                <a:latin typeface="Microsoft Sans Serif"/>
                <a:cs typeface="Microsoft Sans Serif"/>
              </a:rPr>
              <a:t>tal</a:t>
            </a:r>
            <a:r>
              <a:rPr dirty="0" sz="1600" spc="-55">
                <a:latin typeface="Microsoft Sans Serif"/>
                <a:cs typeface="Microsoft Sans Serif"/>
              </a:rPr>
              <a:t>k</a:t>
            </a:r>
            <a:r>
              <a:rPr dirty="0" sz="1600" spc="-9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87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95">
                <a:latin typeface="Microsoft Sans Serif"/>
                <a:cs typeface="Microsoft Sans Serif"/>
              </a:rPr>
              <a:t>Danger</a:t>
            </a:r>
            <a:r>
              <a:rPr dirty="0" sz="1600" spc="484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475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users</a:t>
            </a:r>
            <a:r>
              <a:rPr dirty="0" sz="1600" spc="24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think</a:t>
            </a:r>
            <a:r>
              <a:rPr dirty="0" sz="1600" spc="46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they</a:t>
            </a:r>
            <a:r>
              <a:rPr dirty="0" sz="1600" spc="459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have</a:t>
            </a:r>
            <a:r>
              <a:rPr dirty="0" sz="1600" spc="47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46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full</a:t>
            </a:r>
            <a:r>
              <a:rPr dirty="0" sz="1600" spc="475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r>
              <a:rPr dirty="0" sz="1600" spc="46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but</a:t>
            </a:r>
            <a:r>
              <a:rPr dirty="0" sz="1600" spc="47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all</a:t>
            </a:r>
            <a:r>
              <a:rPr dirty="0" sz="1600" spc="459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prototypes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involve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50">
                <a:latin typeface="Microsoft Sans Serif"/>
                <a:cs typeface="Microsoft Sans Serif"/>
              </a:rPr>
              <a:t>compromises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87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370">
                <a:latin typeface="Microsoft Sans Serif"/>
                <a:cs typeface="Microsoft Sans Serif"/>
              </a:rPr>
              <a:t>T</a:t>
            </a:r>
            <a:r>
              <a:rPr dirty="0" sz="1600" spc="-130">
                <a:latin typeface="Microsoft Sans Serif"/>
                <a:cs typeface="Microsoft Sans Serif"/>
              </a:rPr>
              <a:t>w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co</a:t>
            </a:r>
            <a:r>
              <a:rPr dirty="0" sz="1600" spc="-240">
                <a:latin typeface="Microsoft Sans Serif"/>
                <a:cs typeface="Microsoft Sans Serif"/>
              </a:rPr>
              <a:t>m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95">
                <a:latin typeface="Microsoft Sans Serif"/>
                <a:cs typeface="Microsoft Sans Serif"/>
              </a:rPr>
              <a:t>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ty</a:t>
            </a:r>
            <a:r>
              <a:rPr dirty="0" sz="1600" spc="-125">
                <a:latin typeface="Microsoft Sans Serif"/>
                <a:cs typeface="Microsoft Sans Serif"/>
              </a:rPr>
              <a:t>pes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co</a:t>
            </a:r>
            <a:r>
              <a:rPr dirty="0" sz="1600" spc="-240">
                <a:latin typeface="Microsoft Sans Serif"/>
                <a:cs typeface="Microsoft Sans Serif"/>
              </a:rPr>
              <a:t>m</a:t>
            </a:r>
            <a:r>
              <a:rPr dirty="0" sz="1600" spc="-10">
                <a:latin typeface="Microsoft Sans Serif"/>
                <a:cs typeface="Microsoft Sans Serif"/>
              </a:rPr>
              <a:t>p</a:t>
            </a:r>
            <a:r>
              <a:rPr dirty="0" sz="1600" spc="-5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i</a:t>
            </a:r>
            <a:r>
              <a:rPr dirty="0" sz="1600" spc="-204">
                <a:latin typeface="Microsoft Sans Serif"/>
                <a:cs typeface="Microsoft Sans Serif"/>
              </a:rPr>
              <a:t>s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</a:t>
            </a:r>
            <a:r>
              <a:rPr dirty="0" sz="1600" spc="-40">
                <a:latin typeface="Microsoft Sans Serif"/>
                <a:cs typeface="Microsoft Sans Serif"/>
              </a:rPr>
              <a:t>e</a:t>
            </a:r>
            <a:r>
              <a:rPr dirty="0" sz="1600" spc="-100">
                <a:latin typeface="Microsoft Sans Serif"/>
                <a:cs typeface="Microsoft Sans Serif"/>
              </a:rPr>
              <a:t>::</a:t>
            </a:r>
            <a:endParaRPr sz="16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84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  <a:tab pos="2180590" algn="l"/>
                <a:tab pos="2877185" algn="l"/>
                <a:tab pos="3122930" algn="l"/>
                <a:tab pos="3616960" algn="l"/>
                <a:tab pos="4180840" algn="l"/>
                <a:tab pos="4482465" algn="l"/>
                <a:tab pos="5261610" algn="l"/>
                <a:tab pos="5633085" algn="l"/>
              </a:tabLst>
            </a:pPr>
            <a:r>
              <a:rPr dirty="0" sz="1400" spc="-50">
                <a:solidFill>
                  <a:srgbClr val="C00000"/>
                </a:solidFill>
                <a:latin typeface="Microsoft Sans Serif"/>
                <a:cs typeface="Microsoft Sans Serif"/>
              </a:rPr>
              <a:t>“horizontal‟:</a:t>
            </a:r>
            <a:r>
              <a:rPr dirty="0" sz="1400" spc="-5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1400" spc="-40">
                <a:solidFill>
                  <a:srgbClr val="C00000"/>
                </a:solidFill>
                <a:latin typeface="Microsoft Sans Serif"/>
                <a:cs typeface="Microsoft Sans Serif"/>
              </a:rPr>
              <a:t>provide</a:t>
            </a:r>
            <a:r>
              <a:rPr dirty="0" sz="1400" spc="-4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1400" spc="-5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1400" spc="-45">
                <a:solidFill>
                  <a:srgbClr val="C00000"/>
                </a:solidFill>
                <a:latin typeface="Microsoft Sans Serif"/>
                <a:cs typeface="Microsoft Sans Serif"/>
              </a:rPr>
              <a:t>wide</a:t>
            </a:r>
            <a:r>
              <a:rPr dirty="0" sz="1400" spc="-45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1400" spc="-60">
                <a:solidFill>
                  <a:srgbClr val="C00000"/>
                </a:solidFill>
                <a:latin typeface="Microsoft Sans Serif"/>
                <a:cs typeface="Microsoft Sans Serif"/>
              </a:rPr>
              <a:t>range</a:t>
            </a:r>
            <a:r>
              <a:rPr dirty="0" sz="1400" spc="-6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C00000"/>
                </a:solidFill>
                <a:latin typeface="Microsoft Sans Serif"/>
                <a:cs typeface="Microsoft Sans Serif"/>
              </a:rPr>
              <a:t>of</a:t>
            </a:r>
            <a:r>
              <a:rPr dirty="0" sz="140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1400" spc="-105">
                <a:solidFill>
                  <a:srgbClr val="C00000"/>
                </a:solidFill>
                <a:latin typeface="Microsoft Sans Serif"/>
                <a:cs typeface="Microsoft Sans Serif"/>
              </a:rPr>
              <a:t>functions,</a:t>
            </a:r>
            <a:r>
              <a:rPr dirty="0" sz="1400" spc="-105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1400" spc="-60">
                <a:solidFill>
                  <a:srgbClr val="C00000"/>
                </a:solidFill>
                <a:latin typeface="Microsoft Sans Serif"/>
                <a:cs typeface="Microsoft Sans Serif"/>
              </a:rPr>
              <a:t>but</a:t>
            </a:r>
            <a:r>
              <a:rPr dirty="0" sz="1400" spc="-6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1400" spc="-65">
                <a:solidFill>
                  <a:srgbClr val="C00000"/>
                </a:solidFill>
                <a:latin typeface="Microsoft Sans Serif"/>
                <a:cs typeface="Microsoft Sans Serif"/>
              </a:rPr>
              <a:t>with</a:t>
            </a:r>
            <a:r>
              <a:rPr dirty="0" sz="1400" spc="-2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5">
                <a:solidFill>
                  <a:srgbClr val="C00000"/>
                </a:solidFill>
                <a:latin typeface="Microsoft Sans Serif"/>
                <a:cs typeface="Microsoft Sans Serif"/>
              </a:rPr>
              <a:t>little</a:t>
            </a:r>
            <a:r>
              <a:rPr dirty="0" sz="1400" spc="-1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C00000"/>
                </a:solidFill>
                <a:latin typeface="Microsoft Sans Serif"/>
                <a:cs typeface="Microsoft Sans Serif"/>
              </a:rPr>
              <a:t>detail</a:t>
            </a:r>
            <a:endParaRPr sz="14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81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35">
                <a:solidFill>
                  <a:srgbClr val="C00000"/>
                </a:solidFill>
                <a:latin typeface="Microsoft Sans Serif"/>
                <a:cs typeface="Microsoft Sans Serif"/>
              </a:rPr>
              <a:t>“vertical‟:</a:t>
            </a:r>
            <a:r>
              <a:rPr dirty="0" sz="1400" spc="4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40">
                <a:solidFill>
                  <a:srgbClr val="C00000"/>
                </a:solidFill>
                <a:latin typeface="Microsoft Sans Serif"/>
                <a:cs typeface="Microsoft Sans Serif"/>
              </a:rPr>
              <a:t>provide</a:t>
            </a:r>
            <a:r>
              <a:rPr dirty="0" sz="1400" spc="37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40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5">
                <a:solidFill>
                  <a:srgbClr val="C00000"/>
                </a:solidFill>
                <a:latin typeface="Microsoft Sans Serif"/>
                <a:cs typeface="Microsoft Sans Serif"/>
              </a:rPr>
              <a:t>lot</a:t>
            </a:r>
            <a:r>
              <a:rPr dirty="0" sz="1400" spc="40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C00000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43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C00000"/>
                </a:solidFill>
                <a:latin typeface="Microsoft Sans Serif"/>
                <a:cs typeface="Microsoft Sans Serif"/>
              </a:rPr>
              <a:t>detail</a:t>
            </a:r>
            <a:r>
              <a:rPr dirty="0" sz="1400" spc="38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C00000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39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65">
                <a:solidFill>
                  <a:srgbClr val="C00000"/>
                </a:solidFill>
                <a:latin typeface="Microsoft Sans Serif"/>
                <a:cs typeface="Microsoft Sans Serif"/>
              </a:rPr>
              <a:t>only</a:t>
            </a:r>
            <a:r>
              <a:rPr dirty="0" sz="1400" spc="39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40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5">
                <a:solidFill>
                  <a:srgbClr val="C00000"/>
                </a:solidFill>
                <a:latin typeface="Microsoft Sans Serif"/>
                <a:cs typeface="Microsoft Sans Serif"/>
              </a:rPr>
              <a:t>few</a:t>
            </a:r>
            <a:r>
              <a:rPr dirty="0" sz="1400" spc="38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5">
                <a:solidFill>
                  <a:srgbClr val="C00000"/>
                </a:solidFill>
                <a:latin typeface="Microsoft Sans Serif"/>
                <a:cs typeface="Microsoft Sans Serif"/>
              </a:rPr>
              <a:t>functions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6" y="243281"/>
            <a:ext cx="55352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High-fidelity</a:t>
            </a:r>
            <a:r>
              <a:rPr dirty="0" spc="-25"/>
              <a:t> </a:t>
            </a:r>
            <a:r>
              <a:rPr dirty="0" spc="-180"/>
              <a:t>Prototyping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275" y="4276725"/>
            <a:ext cx="4695825" cy="258127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4520" y="6522839"/>
            <a:ext cx="1369695" cy="286385"/>
          </a:xfrm>
          <a:custGeom>
            <a:avLst/>
            <a:gdLst/>
            <a:ahLst/>
            <a:cxnLst/>
            <a:rect l="l" t="t" r="r" b="b"/>
            <a:pathLst>
              <a:path w="1369695" h="286384">
                <a:moveTo>
                  <a:pt x="1369439" y="0"/>
                </a:moveTo>
                <a:lnTo>
                  <a:pt x="0" y="0"/>
                </a:lnTo>
                <a:lnTo>
                  <a:pt x="0" y="286199"/>
                </a:lnTo>
                <a:lnTo>
                  <a:pt x="1369439" y="286199"/>
                </a:lnTo>
                <a:lnTo>
                  <a:pt x="1369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234439"/>
            <a:ext cx="9144000" cy="320040"/>
            <a:chOff x="0" y="1234439"/>
            <a:chExt cx="9144000" cy="320040"/>
          </a:xfrm>
        </p:grpSpPr>
        <p:sp>
          <p:nvSpPr>
            <p:cNvPr id="4" name="object 4"/>
            <p:cNvSpPr/>
            <p:nvPr/>
          </p:nvSpPr>
          <p:spPr>
            <a:xfrm>
              <a:off x="0" y="1234439"/>
              <a:ext cx="9144000" cy="320040"/>
            </a:xfrm>
            <a:custGeom>
              <a:avLst/>
              <a:gdLst/>
              <a:ahLst/>
              <a:cxnLst/>
              <a:rect l="l" t="t" r="r" b="b"/>
              <a:pathLst>
                <a:path w="9144000" h="320040">
                  <a:moveTo>
                    <a:pt x="9144000" y="0"/>
                  </a:moveTo>
                  <a:lnTo>
                    <a:pt x="0" y="0"/>
                  </a:lnTo>
                  <a:lnTo>
                    <a:pt x="0" y="320040"/>
                  </a:lnTo>
                  <a:lnTo>
                    <a:pt x="9144000" y="3200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0550" y="1280159"/>
              <a:ext cx="8553450" cy="228600"/>
            </a:xfrm>
            <a:custGeom>
              <a:avLst/>
              <a:gdLst/>
              <a:ahLst/>
              <a:cxnLst/>
              <a:rect l="l" t="t" r="r" b="b"/>
              <a:pathLst>
                <a:path w="8553450" h="228600">
                  <a:moveTo>
                    <a:pt x="85534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553450" y="228600"/>
                  </a:lnTo>
                  <a:lnTo>
                    <a:pt x="8553450" y="0"/>
                  </a:lnTo>
                  <a:close/>
                </a:path>
              </a:pathLst>
            </a:custGeom>
            <a:solidFill>
              <a:srgbClr val="7D96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3733" y="343865"/>
            <a:ext cx="44856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75">
                <a:solidFill>
                  <a:srgbClr val="FFFFFF"/>
                </a:solidFill>
              </a:rPr>
              <a:t>Presentat</a:t>
            </a:r>
            <a:r>
              <a:rPr dirty="0" spc="-155">
                <a:solidFill>
                  <a:srgbClr val="FFFFFF"/>
                </a:solidFill>
              </a:rPr>
              <a:t>i</a:t>
            </a:r>
            <a:r>
              <a:rPr dirty="0" spc="-385">
                <a:solidFill>
                  <a:srgbClr val="FFFFFF"/>
                </a:solidFill>
              </a:rPr>
              <a:t>on</a:t>
            </a:r>
            <a:r>
              <a:rPr dirty="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pc="-145">
                <a:solidFill>
                  <a:srgbClr val="FFFFFF"/>
                </a:solidFill>
              </a:rPr>
              <a:t>Outl</a:t>
            </a:r>
            <a:r>
              <a:rPr dirty="0" spc="-95">
                <a:solidFill>
                  <a:srgbClr val="FFFFFF"/>
                </a:solidFill>
              </a:rPr>
              <a:t>i</a:t>
            </a:r>
            <a:r>
              <a:rPr dirty="0" spc="-385">
                <a:solidFill>
                  <a:srgbClr val="FFFFFF"/>
                </a:solidFill>
              </a:rPr>
              <a:t>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1280159"/>
            <a:ext cx="533400" cy="251460"/>
          </a:xfrm>
          <a:prstGeom prst="rect">
            <a:avLst/>
          </a:prstGeom>
          <a:solidFill>
            <a:srgbClr val="CC8D5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30"/>
              </a:lnSpc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042" y="1938273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042" y="2194686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042" y="2452242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042" y="2708275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042" y="4145660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042" y="4403216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042" y="4659248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042" y="4915280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1042" y="5173217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042" y="5429250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042" y="5685229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042" y="5942785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1042" y="6198820"/>
            <a:ext cx="10033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>
                <a:solidFill>
                  <a:srgbClr val="CC8D5F"/>
                </a:solidFill>
                <a:latin typeface="Wingdings"/>
                <a:cs typeface="Wingdings"/>
              </a:rPr>
              <a:t>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1042" y="1538071"/>
            <a:ext cx="3477895" cy="479806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CC8D5F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endParaRPr sz="11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695"/>
              </a:spcBef>
            </a:pPr>
            <a:r>
              <a:rPr dirty="0" sz="1100" spc="-95" b="1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1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ener</a:t>
            </a:r>
            <a:r>
              <a:rPr dirty="0" sz="1100" spc="-7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700"/>
              </a:spcBef>
            </a:pP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100" spc="-1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-114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Proto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typing</a:t>
            </a:r>
            <a:endParaRPr sz="1100">
              <a:latin typeface="Arial"/>
              <a:cs typeface="Arial"/>
            </a:endParaRPr>
          </a:p>
          <a:p>
            <a:pPr marL="332740" marR="1740535">
              <a:lnSpc>
                <a:spcPct val="152700"/>
              </a:lnSpc>
              <a:spcBef>
                <a:spcPts val="10"/>
              </a:spcBef>
            </a:pP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20" b="1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z="1100" spc="-120" b="1">
                <a:solidFill>
                  <a:srgbClr val="FFFFFF"/>
                </a:solidFill>
                <a:latin typeface="Arial"/>
                <a:cs typeface="Arial"/>
              </a:rPr>
              <a:t>oce</a:t>
            </a:r>
            <a:r>
              <a:rPr dirty="0" sz="1100" spc="-12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-110" b="1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z="11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dirty="0" sz="11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endParaRPr sz="1100">
              <a:latin typeface="Arial"/>
              <a:cs typeface="Arial"/>
            </a:endParaRPr>
          </a:p>
          <a:p>
            <a:pPr lvl="1" marL="652145" indent="-274955">
              <a:lnSpc>
                <a:spcPct val="100000"/>
              </a:lnSpc>
              <a:spcBef>
                <a:spcPts val="605"/>
              </a:spcBef>
              <a:buClr>
                <a:srgbClr val="7D96AC"/>
              </a:buClr>
              <a:buSzPct val="66666"/>
              <a:buFont typeface="Wingdings"/>
              <a:buChar char=""/>
              <a:tabLst>
                <a:tab pos="652145" algn="l"/>
                <a:tab pos="652780" algn="l"/>
              </a:tabLst>
            </a:pPr>
            <a:r>
              <a:rPr dirty="0" sz="1050" spc="-50" b="1">
                <a:solidFill>
                  <a:srgbClr val="FFFFFF"/>
                </a:solidFill>
                <a:latin typeface="Arial"/>
                <a:cs typeface="Arial"/>
              </a:rPr>
              <a:t>Throwaway</a:t>
            </a:r>
            <a:endParaRPr sz="1050">
              <a:latin typeface="Arial"/>
              <a:cs typeface="Arial"/>
            </a:endParaRPr>
          </a:p>
          <a:p>
            <a:pPr lvl="1" marL="652145" indent="-274955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6666"/>
              <a:buFont typeface="Wingdings"/>
              <a:buChar char=""/>
              <a:tabLst>
                <a:tab pos="652145" algn="l"/>
                <a:tab pos="652780" algn="l"/>
              </a:tabLst>
            </a:pPr>
            <a:r>
              <a:rPr dirty="0" sz="1050" spc="-70" b="1">
                <a:solidFill>
                  <a:srgbClr val="FFFFFF"/>
                </a:solidFill>
                <a:latin typeface="Arial"/>
                <a:cs typeface="Arial"/>
              </a:rPr>
              <a:t>Evolutionary</a:t>
            </a:r>
            <a:endParaRPr sz="1050">
              <a:latin typeface="Arial"/>
              <a:cs typeface="Arial"/>
            </a:endParaRPr>
          </a:p>
          <a:p>
            <a:pPr lvl="1" marL="652145" indent="-274955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6666"/>
              <a:buFont typeface="Wingdings"/>
              <a:buChar char=""/>
              <a:tabLst>
                <a:tab pos="652145" algn="l"/>
                <a:tab pos="652780" algn="l"/>
              </a:tabLst>
            </a:pPr>
            <a:r>
              <a:rPr dirty="0" sz="1050" spc="-60" b="1">
                <a:solidFill>
                  <a:srgbClr val="FFFFFF"/>
                </a:solidFill>
                <a:latin typeface="Arial"/>
                <a:cs typeface="Arial"/>
              </a:rPr>
              <a:t>Horizontal</a:t>
            </a:r>
            <a:endParaRPr sz="1050">
              <a:latin typeface="Arial"/>
              <a:cs typeface="Arial"/>
            </a:endParaRPr>
          </a:p>
          <a:p>
            <a:pPr lvl="1" marL="652145" indent="-274955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6666"/>
              <a:buFont typeface="Wingdings"/>
              <a:buChar char=""/>
              <a:tabLst>
                <a:tab pos="652145" algn="l"/>
                <a:tab pos="652780" algn="l"/>
              </a:tabLst>
            </a:pPr>
            <a:r>
              <a:rPr dirty="0" sz="1050" spc="-65" b="1">
                <a:solidFill>
                  <a:srgbClr val="FFFFFF"/>
                </a:solidFill>
                <a:latin typeface="Arial"/>
                <a:cs typeface="Arial"/>
              </a:rPr>
              <a:t>Vertical</a:t>
            </a:r>
            <a:endParaRPr sz="1050">
              <a:latin typeface="Arial"/>
              <a:cs typeface="Arial"/>
            </a:endParaRPr>
          </a:p>
          <a:p>
            <a:pPr lvl="1" marL="652145" indent="-274955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6666"/>
              <a:buFont typeface="Wingdings"/>
              <a:buChar char=""/>
              <a:tabLst>
                <a:tab pos="652145" algn="l"/>
                <a:tab pos="652780" algn="l"/>
              </a:tabLst>
            </a:pPr>
            <a:r>
              <a:rPr dirty="0" sz="1050" spc="-12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050" spc="-9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050" spc="-80" b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050" spc="-80" b="1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dirty="0" sz="1050" spc="-2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050" spc="-4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050" spc="-16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050" spc="-8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L="332740" marR="5080">
              <a:lnSpc>
                <a:spcPts val="2030"/>
              </a:lnSpc>
              <a:spcBef>
                <a:spcPts val="170"/>
              </a:spcBef>
            </a:pP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Thr</a:t>
            </a:r>
            <a:r>
              <a:rPr dirty="0" sz="1100" spc="-35" b="1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1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1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Evol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uti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ry</a:t>
            </a:r>
            <a:r>
              <a:rPr dirty="0" sz="1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Prototyping </a:t>
            </a:r>
            <a:r>
              <a:rPr dirty="0" sz="11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21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100" spc="-35" b="1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Fidelit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endParaRPr sz="11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509"/>
              </a:spcBef>
            </a:pP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Fidelit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1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endParaRPr sz="11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695"/>
              </a:spcBef>
            </a:pPr>
            <a:r>
              <a:rPr dirty="0" sz="1100" spc="-60" b="1">
                <a:solidFill>
                  <a:srgbClr val="FFFFFF"/>
                </a:solidFill>
                <a:latin typeface="Arial"/>
                <a:cs typeface="Arial"/>
              </a:rPr>
              <a:t>Wiz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rd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4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20" b="1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oto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typ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ing</a:t>
            </a:r>
            <a:endParaRPr sz="1100">
              <a:latin typeface="Arial"/>
              <a:cs typeface="Arial"/>
            </a:endParaRPr>
          </a:p>
          <a:p>
            <a:pPr marL="332740" marR="1748155">
              <a:lnSpc>
                <a:spcPct val="152700"/>
              </a:lnSpc>
              <a:spcBef>
                <a:spcPts val="15"/>
              </a:spcBef>
            </a:pP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uir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ements</a:t>
            </a:r>
            <a:r>
              <a:rPr dirty="0" sz="11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Prototype 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25" b="1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Prototype 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0" b="1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dirty="0" sz="1100" spc="-45" b="1">
                <a:solidFill>
                  <a:srgbClr val="FFFFFF"/>
                </a:solidFill>
                <a:latin typeface="Arial"/>
                <a:cs typeface="Arial"/>
              </a:rPr>
              <a:t>ild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endParaRPr sz="1100">
              <a:latin typeface="Arial"/>
              <a:cs typeface="Arial"/>
            </a:endParaRPr>
          </a:p>
          <a:p>
            <a:pPr marL="332740" marR="1309370">
              <a:lnSpc>
                <a:spcPct val="152700"/>
              </a:lnSpc>
              <a:spcBef>
                <a:spcPts val="10"/>
              </a:spcBef>
            </a:pP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1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100" spc="-12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ult</a:t>
            </a:r>
            <a:r>
              <a:rPr dirty="0" sz="1100" spc="-1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Eva</a:t>
            </a:r>
            <a:r>
              <a:rPr dirty="0" sz="1100" spc="-45" b="1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FFFFFF"/>
                </a:solidFill>
                <a:latin typeface="Arial"/>
                <a:cs typeface="Arial"/>
              </a:rPr>
              <a:t>Prototype 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dirty="0" sz="1100" spc="-65" b="1">
                <a:solidFill>
                  <a:srgbClr val="FFFFFF"/>
                </a:solidFill>
                <a:latin typeface="Arial"/>
                <a:cs typeface="Arial"/>
              </a:rPr>
              <a:t>uir</a:t>
            </a:r>
            <a:r>
              <a:rPr dirty="0" sz="1100" spc="-100" b="1">
                <a:solidFill>
                  <a:srgbClr val="FFFFFF"/>
                </a:solidFill>
                <a:latin typeface="Arial"/>
                <a:cs typeface="Arial"/>
              </a:rPr>
              <a:t>ements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3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100" spc="-1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100" spc="-105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39" y="6531661"/>
            <a:ext cx="1303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29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520" y="6447959"/>
            <a:ext cx="1419225" cy="410845"/>
            <a:chOff x="74520" y="6447959"/>
            <a:chExt cx="1419225" cy="410845"/>
          </a:xfrm>
        </p:grpSpPr>
        <p:sp>
          <p:nvSpPr>
            <p:cNvPr id="24" name="object 24"/>
            <p:cNvSpPr/>
            <p:nvPr/>
          </p:nvSpPr>
          <p:spPr>
            <a:xfrm>
              <a:off x="74520" y="6447959"/>
              <a:ext cx="1419225" cy="410845"/>
            </a:xfrm>
            <a:custGeom>
              <a:avLst/>
              <a:gdLst/>
              <a:ahLst/>
              <a:cxnLst/>
              <a:rect l="l" t="t" r="r" b="b"/>
              <a:pathLst>
                <a:path w="1419225" h="410845">
                  <a:moveTo>
                    <a:pt x="1419119" y="0"/>
                  </a:moveTo>
                  <a:lnTo>
                    <a:pt x="0" y="0"/>
                  </a:lnTo>
                  <a:lnTo>
                    <a:pt x="0" y="410759"/>
                  </a:lnTo>
                  <a:lnTo>
                    <a:pt x="1419119" y="410759"/>
                  </a:lnTo>
                  <a:lnTo>
                    <a:pt x="141911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520" y="6447959"/>
              <a:ext cx="1419225" cy="410845"/>
            </a:xfrm>
            <a:custGeom>
              <a:avLst/>
              <a:gdLst/>
              <a:ahLst/>
              <a:cxnLst/>
              <a:rect l="l" t="t" r="r" b="b"/>
              <a:pathLst>
                <a:path w="1419225" h="410845">
                  <a:moveTo>
                    <a:pt x="0" y="0"/>
                  </a:moveTo>
                  <a:lnTo>
                    <a:pt x="0" y="410759"/>
                  </a:lnTo>
                </a:path>
                <a:path w="1419225" h="410845">
                  <a:moveTo>
                    <a:pt x="0" y="0"/>
                  </a:moveTo>
                  <a:lnTo>
                    <a:pt x="1419119" y="0"/>
                  </a:lnTo>
                </a:path>
                <a:path w="1419225" h="410845">
                  <a:moveTo>
                    <a:pt x="1419119" y="0"/>
                  </a:moveTo>
                  <a:lnTo>
                    <a:pt x="1419119" y="410759"/>
                  </a:lnTo>
                </a:path>
                <a:path w="1419225" h="410845">
                  <a:moveTo>
                    <a:pt x="0" y="410759"/>
                  </a:moveTo>
                  <a:lnTo>
                    <a:pt x="1419119" y="410759"/>
                  </a:lnTo>
                </a:path>
              </a:pathLst>
            </a:custGeom>
            <a:ln w="3175">
              <a:solidFill>
                <a:srgbClr val="3131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185979"/>
            <a:ext cx="8514715" cy="221488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  <a:p>
            <a:pPr marL="851535" marR="5080" indent="-320675">
              <a:lnSpc>
                <a:spcPct val="100000"/>
              </a:lnSpc>
              <a:spcBef>
                <a:spcPts val="83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19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thinks</a:t>
            </a:r>
            <a:r>
              <a:rPr dirty="0" sz="1600" spc="19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they</a:t>
            </a:r>
            <a:r>
              <a:rPr dirty="0" sz="1600" spc="1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19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interacting</a:t>
            </a:r>
            <a:r>
              <a:rPr dirty="0" sz="1600" spc="204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with</a:t>
            </a:r>
            <a:r>
              <a:rPr dirty="0" sz="1600" spc="19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21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computer,</a:t>
            </a:r>
            <a:r>
              <a:rPr dirty="0" sz="1600" spc="18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but</a:t>
            </a:r>
            <a:r>
              <a:rPr dirty="0" sz="1600" spc="204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19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developer</a:t>
            </a:r>
            <a:r>
              <a:rPr dirty="0" sz="1600" spc="1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responding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output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rather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than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system.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D5F"/>
              </a:buClr>
              <a:buFont typeface="Wingdings"/>
              <a:buChar char=""/>
            </a:pPr>
            <a:endParaRPr sz="2700">
              <a:latin typeface="Verdana"/>
              <a:cs typeface="Verdana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5">
                <a:latin typeface="Verdana"/>
                <a:cs typeface="Verdana"/>
              </a:rPr>
              <a:t>Usually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done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early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design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understand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users’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expectations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D5F"/>
              </a:buClr>
              <a:buFont typeface="Wingdings"/>
              <a:buChar char=""/>
            </a:pPr>
            <a:endParaRPr sz="2700">
              <a:latin typeface="Verdana"/>
              <a:cs typeface="Verdana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5">
                <a:latin typeface="Verdana"/>
                <a:cs typeface="Verdana"/>
              </a:rPr>
              <a:t>What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‘wrong’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this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approach?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3" y="243282"/>
            <a:ext cx="59569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Wizard</a:t>
            </a:r>
            <a:r>
              <a:rPr dirty="0"/>
              <a:t> of</a:t>
            </a:r>
            <a:r>
              <a:rPr dirty="0" spc="165"/>
              <a:t> </a:t>
            </a:r>
            <a:r>
              <a:rPr dirty="0" spc="-150"/>
              <a:t>Oz</a:t>
            </a:r>
            <a:r>
              <a:rPr dirty="0" spc="-5"/>
              <a:t> </a:t>
            </a:r>
            <a:r>
              <a:rPr dirty="0" spc="-180"/>
              <a:t>Prototyping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273" y="0"/>
            <a:ext cx="1410925" cy="12036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3924300"/>
            <a:ext cx="4076700" cy="203835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680" y="6547680"/>
            <a:ext cx="1369695" cy="299085"/>
          </a:xfrm>
          <a:custGeom>
            <a:avLst/>
            <a:gdLst/>
            <a:ahLst/>
            <a:cxnLst/>
            <a:rect l="l" t="t" r="r" b="b"/>
            <a:pathLst>
              <a:path w="1369695" h="299084">
                <a:moveTo>
                  <a:pt x="1369439" y="0"/>
                </a:moveTo>
                <a:lnTo>
                  <a:pt x="0" y="0"/>
                </a:lnTo>
                <a:lnTo>
                  <a:pt x="0" y="298799"/>
                </a:lnTo>
                <a:lnTo>
                  <a:pt x="1369439" y="298799"/>
                </a:lnTo>
                <a:lnTo>
                  <a:pt x="1369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430" y="1613661"/>
            <a:ext cx="921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4">
                <a:latin typeface="Microsoft Sans Serif"/>
                <a:cs typeface="Microsoft Sans Serif"/>
              </a:rPr>
              <a:t>P</a:t>
            </a:r>
            <a:r>
              <a:rPr dirty="0" sz="1800" spc="-140">
                <a:latin typeface="Microsoft Sans Serif"/>
                <a:cs typeface="Microsoft Sans Serif"/>
              </a:rPr>
              <a:t>r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y</a:t>
            </a:r>
            <a:r>
              <a:rPr dirty="0" sz="1800">
                <a:latin typeface="Microsoft Sans Serif"/>
                <a:cs typeface="Microsoft Sans Serif"/>
              </a:rPr>
              <a:t>p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5" y="1613661"/>
            <a:ext cx="2091689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32740" marR="5080" indent="-320675">
              <a:lnSpc>
                <a:spcPts val="2100"/>
              </a:lnSpc>
              <a:spcBef>
                <a:spcPts val="219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1887220" algn="l"/>
              </a:tabLst>
            </a:pPr>
            <a:r>
              <a:rPr dirty="0" sz="1800" spc="-150">
                <a:latin typeface="Microsoft Sans Serif"/>
                <a:cs typeface="Microsoft Sans Serif"/>
              </a:rPr>
              <a:t>Requirements </a:t>
            </a:r>
            <a:r>
              <a:rPr dirty="0" sz="1800" spc="-145">
                <a:latin typeface="Microsoft Sans Serif"/>
                <a:cs typeface="Microsoft Sans Serif"/>
              </a:rPr>
              <a:t> </a:t>
            </a:r>
            <a:r>
              <a:rPr dirty="0" sz="1800" spc="-114">
                <a:solidFill>
                  <a:srgbClr val="006FC0"/>
                </a:solidFill>
                <a:latin typeface="Microsoft Sans Serif"/>
                <a:cs typeface="Microsoft Sans Serif"/>
              </a:rPr>
              <a:t>im</a:t>
            </a:r>
            <a:r>
              <a:rPr dirty="0" sz="1800" spc="-11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-110">
                <a:solidFill>
                  <a:srgbClr val="006FC0"/>
                </a:solidFill>
                <a:latin typeface="Microsoft Sans Serif"/>
                <a:cs typeface="Microsoft Sans Serif"/>
              </a:rPr>
              <a:t>le</a:t>
            </a:r>
            <a:r>
              <a:rPr dirty="0" sz="1800" spc="-215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160">
                <a:solidFill>
                  <a:srgbClr val="006FC0"/>
                </a:solidFill>
                <a:latin typeface="Microsoft Sans Serif"/>
                <a:cs typeface="Microsoft Sans Serif"/>
              </a:rPr>
              <a:t>en</a:t>
            </a:r>
            <a:r>
              <a:rPr dirty="0" sz="1800" spc="-2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05">
                <a:solidFill>
                  <a:srgbClr val="006FC0"/>
                </a:solidFill>
                <a:latin typeface="Microsoft Sans Serif"/>
                <a:cs typeface="Microsoft Sans Serif"/>
              </a:rPr>
              <a:t>io</a:t>
            </a:r>
            <a:r>
              <a:rPr dirty="0" sz="1800" spc="-14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006FC0"/>
                </a:solidFill>
                <a:latin typeface="Microsoft Sans Serif"/>
                <a:cs typeface="Microsoft Sans Serif"/>
              </a:rPr>
              <a:t>of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2973" y="1613661"/>
            <a:ext cx="194754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5570">
              <a:lnSpc>
                <a:spcPts val="2130"/>
              </a:lnSpc>
              <a:spcBef>
                <a:spcPts val="100"/>
              </a:spcBef>
            </a:pPr>
            <a:r>
              <a:rPr dirty="0" sz="1800" spc="-145">
                <a:latin typeface="Microsoft Sans Serif"/>
                <a:cs typeface="Microsoft Sans Serif"/>
              </a:rPr>
              <a:t>can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30"/>
              </a:lnSpc>
              <a:tabLst>
                <a:tab pos="318770" algn="l"/>
                <a:tab pos="1287780" algn="l"/>
              </a:tabLst>
            </a:pPr>
            <a:r>
              <a:rPr dirty="0" sz="1800" spc="-1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1800" spc="-90">
                <a:solidFill>
                  <a:srgbClr val="006FC0"/>
                </a:solidFill>
                <a:latin typeface="Microsoft Sans Serif"/>
                <a:cs typeface="Microsoft Sans Serif"/>
              </a:rPr>
              <a:t>sof</a:t>
            </a:r>
            <a:r>
              <a:rPr dirty="0" sz="1800" spc="-5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75">
                <a:solidFill>
                  <a:srgbClr val="006FC0"/>
                </a:solidFill>
                <a:latin typeface="Microsoft Sans Serif"/>
                <a:cs typeface="Microsoft Sans Serif"/>
              </a:rPr>
              <a:t>w</a:t>
            </a:r>
            <a:r>
              <a:rPr dirty="0" sz="1800" spc="-5">
                <a:solidFill>
                  <a:srgbClr val="006FC0"/>
                </a:solidFill>
                <a:latin typeface="Microsoft Sans Serif"/>
                <a:cs typeface="Microsoft Sans Serif"/>
              </a:rPr>
              <a:t>ar</a:t>
            </a:r>
            <a:r>
              <a:rPr dirty="0" sz="1800" spc="-10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180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1800" spc="-175">
                <a:solidFill>
                  <a:srgbClr val="006FC0"/>
                </a:solidFill>
                <a:latin typeface="Microsoft Sans Serif"/>
                <a:cs typeface="Microsoft Sans Serif"/>
              </a:rPr>
              <a:t>sys</a:t>
            </a:r>
            <a:r>
              <a:rPr dirty="0" sz="1800" spc="-9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70">
                <a:solidFill>
                  <a:srgbClr val="006FC0"/>
                </a:solidFill>
                <a:latin typeface="Microsoft Sans Serif"/>
                <a:cs typeface="Microsoft Sans Serif"/>
              </a:rPr>
              <a:t>em,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4825" y="1613661"/>
            <a:ext cx="364299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193040">
              <a:lnSpc>
                <a:spcPts val="2100"/>
              </a:lnSpc>
              <a:spcBef>
                <a:spcPts val="219"/>
              </a:spcBef>
              <a:tabLst>
                <a:tab pos="582295" algn="l"/>
                <a:tab pos="939165" algn="l"/>
                <a:tab pos="1056640" algn="l"/>
                <a:tab pos="1510665" algn="l"/>
                <a:tab pos="2373630" algn="l"/>
                <a:tab pos="2743835" algn="l"/>
              </a:tabLst>
            </a:pPr>
            <a:r>
              <a:rPr dirty="0" sz="1800" spc="-55">
                <a:latin typeface="Microsoft Sans Serif"/>
                <a:cs typeface="Microsoft Sans Serif"/>
              </a:rPr>
              <a:t>be</a:t>
            </a:r>
            <a:r>
              <a:rPr dirty="0" sz="1800" spc="-55">
                <a:latin typeface="Times New Roman"/>
                <a:cs typeface="Times New Roman"/>
              </a:rPr>
              <a:t>			</a:t>
            </a:r>
            <a:r>
              <a:rPr dirty="0" sz="1800" spc="-50">
                <a:latin typeface="Microsoft Sans Serif"/>
                <a:cs typeface="Microsoft Sans Serif"/>
              </a:rPr>
              <a:t>defined</a:t>
            </a:r>
            <a:r>
              <a:rPr dirty="0" sz="1800" spc="-50">
                <a:latin typeface="Times New Roman"/>
                <a:cs typeface="Times New Roman"/>
              </a:rPr>
              <a:t>	</a:t>
            </a:r>
            <a:r>
              <a:rPr dirty="0" sz="1800" spc="-150">
                <a:latin typeface="Microsoft Sans Serif"/>
                <a:cs typeface="Microsoft Sans Serif"/>
              </a:rPr>
              <a:t>as,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 spc="-65">
                <a:solidFill>
                  <a:srgbClr val="006FC0"/>
                </a:solidFill>
                <a:latin typeface="Microsoft Sans Serif"/>
                <a:cs typeface="Microsoft Sans Serif"/>
              </a:rPr>
              <a:t>“A</a:t>
            </a:r>
            <a:r>
              <a:rPr dirty="0" sz="1800" spc="17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Microsoft Sans Serif"/>
                <a:cs typeface="Microsoft Sans Serif"/>
              </a:rPr>
              <a:t>partial </a:t>
            </a:r>
            <a:r>
              <a:rPr dirty="0" sz="1800" spc="-46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006FC0"/>
                </a:solidFill>
                <a:latin typeface="Microsoft Sans Serif"/>
                <a:cs typeface="Microsoft Sans Serif"/>
              </a:rPr>
              <a:t>built</a:t>
            </a:r>
            <a:r>
              <a:rPr dirty="0" sz="1800" spc="-5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1800" spc="-60">
                <a:solidFill>
                  <a:srgbClr val="006FC0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6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1800" spc="-90">
                <a:solidFill>
                  <a:srgbClr val="006FC0"/>
                </a:solidFill>
                <a:latin typeface="Microsoft Sans Serif"/>
                <a:cs typeface="Microsoft Sans Serif"/>
              </a:rPr>
              <a:t>help</a:t>
            </a:r>
            <a:r>
              <a:rPr dirty="0" sz="1800" spc="-9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1800" spc="-95">
                <a:solidFill>
                  <a:srgbClr val="006FC0"/>
                </a:solidFill>
                <a:latin typeface="Microsoft Sans Serif"/>
                <a:cs typeface="Microsoft Sans Serif"/>
              </a:rPr>
              <a:t>developers,</a:t>
            </a:r>
            <a:r>
              <a:rPr dirty="0" sz="1800" spc="-9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1800" spc="-185">
                <a:solidFill>
                  <a:srgbClr val="006FC0"/>
                </a:solidFill>
                <a:latin typeface="Microsoft Sans Serif"/>
                <a:cs typeface="Microsoft Sans Serif"/>
              </a:rPr>
              <a:t>users</a:t>
            </a:r>
            <a:r>
              <a:rPr dirty="0" sz="1800" spc="-1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80">
                <a:solidFill>
                  <a:srgbClr val="006FC0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customers</a:t>
            </a:r>
            <a:r>
              <a:rPr dirty="0" spc="5"/>
              <a:t> </a:t>
            </a:r>
            <a:r>
              <a:rPr dirty="0" spc="-40"/>
              <a:t>better</a:t>
            </a:r>
            <a:r>
              <a:rPr dirty="0" spc="5"/>
              <a:t> </a:t>
            </a:r>
            <a:r>
              <a:rPr dirty="0" spc="-110"/>
              <a:t>understand</a:t>
            </a:r>
            <a:r>
              <a:rPr dirty="0" spc="-20"/>
              <a:t> </a:t>
            </a:r>
            <a:r>
              <a:rPr dirty="0" spc="-110"/>
              <a:t>the</a:t>
            </a:r>
            <a:r>
              <a:rPr dirty="0" spc="15"/>
              <a:t> </a:t>
            </a:r>
            <a:r>
              <a:rPr dirty="0" spc="-114"/>
              <a:t>requirements</a:t>
            </a:r>
            <a:r>
              <a:rPr dirty="0" spc="20"/>
              <a:t> </a:t>
            </a:r>
            <a:r>
              <a:rPr dirty="0" spc="-5"/>
              <a:t>of</a:t>
            </a:r>
            <a:r>
              <a:rPr dirty="0" spc="75"/>
              <a:t> </a:t>
            </a:r>
            <a:r>
              <a:rPr dirty="0" spc="-110"/>
              <a:t>the</a:t>
            </a:r>
            <a:r>
              <a:rPr dirty="0" spc="15"/>
              <a:t> </a:t>
            </a:r>
            <a:r>
              <a:rPr dirty="0" spc="-135"/>
              <a:t>system”</a:t>
            </a:r>
          </a:p>
          <a:p>
            <a:pPr>
              <a:lnSpc>
                <a:spcPct val="100000"/>
              </a:lnSpc>
            </a:pPr>
            <a:endParaRPr sz="1900"/>
          </a:p>
          <a:p>
            <a:pPr marL="332740" indent="-320675">
              <a:lnSpc>
                <a:spcPct val="100000"/>
              </a:lnSpc>
              <a:spcBef>
                <a:spcPts val="157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3638550" algn="l"/>
                <a:tab pos="4423410" algn="l"/>
              </a:tabLst>
            </a:pPr>
            <a:r>
              <a:rPr dirty="0" spc="-145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5">
                <a:solidFill>
                  <a:srgbClr val="000000"/>
                </a:solidFill>
              </a:rPr>
              <a:t>c</a:t>
            </a:r>
            <a:r>
              <a:rPr dirty="0" spc="-110">
                <a:solidFill>
                  <a:srgbClr val="000000"/>
                </a:solidFill>
              </a:rPr>
              <a:t>a</a:t>
            </a:r>
            <a:r>
              <a:rPr dirty="0" spc="-215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40">
                <a:solidFill>
                  <a:srgbClr val="000000"/>
                </a:solidFill>
              </a:rPr>
              <a:t>c</a:t>
            </a:r>
            <a:r>
              <a:rPr dirty="0" spc="-160">
                <a:solidFill>
                  <a:srgbClr val="000000"/>
                </a:solidFill>
              </a:rPr>
              <a:t>ho</a:t>
            </a:r>
            <a:r>
              <a:rPr dirty="0" spc="-204">
                <a:solidFill>
                  <a:srgbClr val="000000"/>
                </a:solidFill>
              </a:rPr>
              <a:t>se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55">
                <a:solidFill>
                  <a:srgbClr val="000000"/>
                </a:solidFill>
              </a:rPr>
              <a:t>co</a:t>
            </a:r>
            <a:r>
              <a:rPr dirty="0" spc="-185">
                <a:solidFill>
                  <a:srgbClr val="000000"/>
                </a:solidFill>
              </a:rPr>
              <a:t>m</a:t>
            </a:r>
            <a:r>
              <a:rPr dirty="0" spc="-120">
                <a:solidFill>
                  <a:srgbClr val="000000"/>
                </a:solidFill>
              </a:rPr>
              <a:t>b</a:t>
            </a:r>
            <a:r>
              <a:rPr dirty="0" spc="-75">
                <a:solidFill>
                  <a:srgbClr val="000000"/>
                </a:solidFill>
              </a:rPr>
              <a:t>i</a:t>
            </a:r>
            <a:r>
              <a:rPr dirty="0" spc="-165">
                <a:solidFill>
                  <a:srgbClr val="000000"/>
                </a:solidFill>
              </a:rPr>
              <a:t>n</a:t>
            </a:r>
            <a:r>
              <a:rPr dirty="0" spc="-15">
                <a:solidFill>
                  <a:srgbClr val="000000"/>
                </a:solidFill>
              </a:rPr>
              <a:t>a</a:t>
            </a:r>
            <a:r>
              <a:rPr dirty="0" spc="-5">
                <a:solidFill>
                  <a:srgbClr val="000000"/>
                </a:solidFill>
              </a:rPr>
              <a:t>t</a:t>
            </a:r>
            <a:r>
              <a:rPr dirty="0" spc="-105">
                <a:solidFill>
                  <a:srgbClr val="000000"/>
                </a:solidFill>
              </a:rPr>
              <a:t>io</a:t>
            </a:r>
            <a:r>
              <a:rPr dirty="0" spc="-14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</a:rPr>
              <a:t>of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114">
                <a:solidFill>
                  <a:srgbClr val="000000"/>
                </a:solidFill>
              </a:rPr>
              <a:t>a</a:t>
            </a:r>
            <a:r>
              <a:rPr dirty="0" spc="-155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y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</a:rPr>
              <a:t>of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110">
                <a:solidFill>
                  <a:srgbClr val="000000"/>
                </a:solidFill>
              </a:rPr>
              <a:t>the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</a:rPr>
              <a:t>p</a:t>
            </a:r>
            <a:r>
              <a:rPr dirty="0" spc="-40">
                <a:solidFill>
                  <a:srgbClr val="000000"/>
                </a:solidFill>
              </a:rPr>
              <a:t>r</a:t>
            </a:r>
            <a:r>
              <a:rPr dirty="0" spc="-80">
                <a:solidFill>
                  <a:srgbClr val="000000"/>
                </a:solidFill>
              </a:rPr>
              <a:t>o</a:t>
            </a:r>
            <a:r>
              <a:rPr dirty="0" spc="-35">
                <a:solidFill>
                  <a:srgbClr val="000000"/>
                </a:solidFill>
              </a:rPr>
              <a:t>t</a:t>
            </a:r>
            <a:r>
              <a:rPr dirty="0" spc="-80">
                <a:solidFill>
                  <a:srgbClr val="000000"/>
                </a:solidFill>
              </a:rPr>
              <a:t>o</a:t>
            </a:r>
            <a:r>
              <a:rPr dirty="0" spc="-35">
                <a:solidFill>
                  <a:srgbClr val="000000"/>
                </a:solidFill>
              </a:rPr>
              <a:t>t</a:t>
            </a:r>
            <a:r>
              <a:rPr dirty="0" spc="-5">
                <a:solidFill>
                  <a:srgbClr val="000000"/>
                </a:solidFill>
              </a:rPr>
              <a:t>y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dirty="0" spc="-204">
                <a:solidFill>
                  <a:srgbClr val="000000"/>
                </a:solidFill>
              </a:rPr>
              <a:t>es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20">
                <a:solidFill>
                  <a:srgbClr val="000000"/>
                </a:solidFill>
              </a:rPr>
              <a:t>d</a:t>
            </a:r>
            <a:r>
              <a:rPr dirty="0" spc="-5">
                <a:solidFill>
                  <a:srgbClr val="000000"/>
                </a:solidFill>
              </a:rPr>
              <a:t>i</a:t>
            </a:r>
            <a:r>
              <a:rPr dirty="0" spc="-235">
                <a:solidFill>
                  <a:srgbClr val="000000"/>
                </a:solidFill>
              </a:rPr>
              <a:t>sc</a:t>
            </a:r>
            <a:r>
              <a:rPr dirty="0" spc="-254">
                <a:solidFill>
                  <a:srgbClr val="000000"/>
                </a:solidFill>
              </a:rPr>
              <a:t>u</a:t>
            </a:r>
            <a:r>
              <a:rPr dirty="0" spc="-180">
                <a:solidFill>
                  <a:srgbClr val="000000"/>
                </a:solidFill>
              </a:rPr>
              <a:t>ssed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204">
                <a:solidFill>
                  <a:srgbClr val="000000"/>
                </a:solidFill>
              </a:rPr>
              <a:t>so</a:t>
            </a:r>
            <a:r>
              <a:rPr dirty="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45">
                <a:solidFill>
                  <a:srgbClr val="000000"/>
                </a:solidFill>
              </a:rPr>
              <a:t>fa</a:t>
            </a:r>
            <a:r>
              <a:rPr dirty="0">
                <a:solidFill>
                  <a:srgbClr val="000000"/>
                </a:solidFill>
              </a:rPr>
              <a:t>r</a:t>
            </a: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/>
          </a:p>
          <a:p>
            <a:pPr marL="332740" indent="-320675">
              <a:lnSpc>
                <a:spcPts val="2130"/>
              </a:lnSpc>
              <a:spcBef>
                <a:spcPts val="140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  <a:tab pos="756285" algn="l"/>
                <a:tab pos="1167765" algn="l"/>
                <a:tab pos="2111375" algn="l"/>
                <a:tab pos="2443480" algn="l"/>
                <a:tab pos="3743960" algn="l"/>
                <a:tab pos="4798695" algn="l"/>
                <a:tab pos="5194935" algn="l"/>
                <a:tab pos="5718175" algn="l"/>
                <a:tab pos="6321425" algn="l"/>
                <a:tab pos="6958330" algn="l"/>
                <a:tab pos="7269480" algn="l"/>
                <a:tab pos="7858125" algn="l"/>
              </a:tabLst>
            </a:pPr>
            <a:r>
              <a:rPr dirty="0" spc="-325">
                <a:solidFill>
                  <a:srgbClr val="000000"/>
                </a:solidFill>
              </a:rPr>
              <a:t>F</a:t>
            </a:r>
            <a:r>
              <a:rPr dirty="0" spc="-50">
                <a:solidFill>
                  <a:srgbClr val="000000"/>
                </a:solidFill>
              </a:rPr>
              <a:t>or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114">
                <a:solidFill>
                  <a:srgbClr val="000000"/>
                </a:solidFill>
              </a:rPr>
              <a:t>th</a:t>
            </a:r>
            <a:r>
              <a:rPr dirty="0" spc="-10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110">
                <a:solidFill>
                  <a:srgbClr val="000000"/>
                </a:solidFill>
              </a:rPr>
              <a:t>pu</a:t>
            </a:r>
            <a:r>
              <a:rPr dirty="0" spc="-105">
                <a:solidFill>
                  <a:srgbClr val="000000"/>
                </a:solidFill>
              </a:rPr>
              <a:t>rpo</a:t>
            </a:r>
            <a:r>
              <a:rPr dirty="0" spc="-114">
                <a:solidFill>
                  <a:srgbClr val="000000"/>
                </a:solidFill>
              </a:rPr>
              <a:t>s</a:t>
            </a:r>
            <a:r>
              <a:rPr dirty="0" spc="-200">
                <a:solidFill>
                  <a:srgbClr val="000000"/>
                </a:solidFill>
              </a:rPr>
              <a:t>es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80">
                <a:solidFill>
                  <a:srgbClr val="000000"/>
                </a:solidFill>
              </a:rPr>
              <a:t>req</a:t>
            </a:r>
            <a:r>
              <a:rPr dirty="0" spc="-85">
                <a:solidFill>
                  <a:srgbClr val="000000"/>
                </a:solidFill>
              </a:rPr>
              <a:t>u</a:t>
            </a:r>
            <a:r>
              <a:rPr dirty="0" spc="-85">
                <a:solidFill>
                  <a:srgbClr val="000000"/>
                </a:solidFill>
              </a:rPr>
              <a:t>ire</a:t>
            </a:r>
            <a:r>
              <a:rPr dirty="0" spc="-170">
                <a:solidFill>
                  <a:srgbClr val="000000"/>
                </a:solidFill>
              </a:rPr>
              <a:t>m</a:t>
            </a:r>
            <a:r>
              <a:rPr dirty="0" spc="-130">
                <a:solidFill>
                  <a:srgbClr val="000000"/>
                </a:solidFill>
              </a:rPr>
              <a:t>en</a:t>
            </a:r>
            <a:r>
              <a:rPr dirty="0" spc="-60">
                <a:solidFill>
                  <a:srgbClr val="000000"/>
                </a:solidFill>
              </a:rPr>
              <a:t>t</a:t>
            </a:r>
            <a:r>
              <a:rPr dirty="0" spc="-30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85">
                <a:solidFill>
                  <a:srgbClr val="000000"/>
                </a:solidFill>
              </a:rPr>
              <a:t>elic</a:t>
            </a:r>
            <a:r>
              <a:rPr dirty="0" spc="-15">
                <a:solidFill>
                  <a:srgbClr val="000000"/>
                </a:solidFill>
              </a:rPr>
              <a:t>it</a:t>
            </a:r>
            <a:r>
              <a:rPr dirty="0" spc="-15">
                <a:solidFill>
                  <a:srgbClr val="000000"/>
                </a:solidFill>
              </a:rPr>
              <a:t>a</a:t>
            </a:r>
            <a:r>
              <a:rPr dirty="0" spc="-45">
                <a:solidFill>
                  <a:srgbClr val="000000"/>
                </a:solidFill>
              </a:rPr>
              <a:t>tio</a:t>
            </a:r>
            <a:r>
              <a:rPr dirty="0" spc="-160">
                <a:solidFill>
                  <a:srgbClr val="000000"/>
                </a:solidFill>
              </a:rPr>
              <a:t>n,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155">
                <a:solidFill>
                  <a:srgbClr val="000000"/>
                </a:solidFill>
              </a:rPr>
              <a:t>w</a:t>
            </a:r>
            <a:r>
              <a:rPr dirty="0" spc="-9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185">
                <a:solidFill>
                  <a:srgbClr val="000000"/>
                </a:solidFill>
              </a:rPr>
              <a:t>m</a:t>
            </a:r>
            <a:r>
              <a:rPr dirty="0" spc="-16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y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30">
                <a:solidFill>
                  <a:srgbClr val="000000"/>
                </a:solidFill>
              </a:rPr>
              <a:t>ofte</a:t>
            </a:r>
            <a:r>
              <a:rPr dirty="0" spc="-215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140">
                <a:solidFill>
                  <a:srgbClr val="000000"/>
                </a:solidFill>
              </a:rPr>
              <a:t>c</a:t>
            </a:r>
            <a:r>
              <a:rPr dirty="0" spc="-180">
                <a:solidFill>
                  <a:srgbClr val="000000"/>
                </a:solidFill>
              </a:rPr>
              <a:t>hose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60">
                <a:solidFill>
                  <a:srgbClr val="000000"/>
                </a:solidFill>
              </a:rPr>
              <a:t>to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110">
                <a:solidFill>
                  <a:srgbClr val="000000"/>
                </a:solidFill>
              </a:rPr>
              <a:t>bu</a:t>
            </a:r>
            <a:r>
              <a:rPr dirty="0" spc="-15">
                <a:solidFill>
                  <a:srgbClr val="000000"/>
                </a:solidFill>
              </a:rPr>
              <a:t>il</a:t>
            </a:r>
            <a:r>
              <a:rPr dirty="0" spc="-25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10">
                <a:solidFill>
                  <a:srgbClr val="000000"/>
                </a:solidFill>
              </a:rPr>
              <a:t>a</a:t>
            </a:r>
          </a:p>
          <a:p>
            <a:pPr marL="332740">
              <a:lnSpc>
                <a:spcPts val="2130"/>
              </a:lnSpc>
            </a:pPr>
            <a:r>
              <a:rPr dirty="0" spc="-90">
                <a:solidFill>
                  <a:srgbClr val="C00000"/>
                </a:solidFill>
              </a:rPr>
              <a:t>“throwaway,</a:t>
            </a:r>
            <a:r>
              <a:rPr dirty="0" spc="-15">
                <a:solidFill>
                  <a:srgbClr val="C00000"/>
                </a:solidFill>
              </a:rPr>
              <a:t> </a:t>
            </a:r>
            <a:r>
              <a:rPr dirty="0" spc="-85">
                <a:solidFill>
                  <a:srgbClr val="C00000"/>
                </a:solidFill>
              </a:rPr>
              <a:t>horizontal,</a:t>
            </a:r>
            <a:r>
              <a:rPr dirty="0" spc="40">
                <a:solidFill>
                  <a:srgbClr val="C00000"/>
                </a:solidFill>
              </a:rPr>
              <a:t> </a:t>
            </a:r>
            <a:r>
              <a:rPr dirty="0" spc="-155">
                <a:solidFill>
                  <a:srgbClr val="C00000"/>
                </a:solidFill>
              </a:rPr>
              <a:t>user</a:t>
            </a:r>
            <a:r>
              <a:rPr dirty="0" spc="25">
                <a:solidFill>
                  <a:srgbClr val="C00000"/>
                </a:solidFill>
              </a:rPr>
              <a:t> </a:t>
            </a:r>
            <a:r>
              <a:rPr dirty="0" spc="-50">
                <a:solidFill>
                  <a:srgbClr val="C00000"/>
                </a:solidFill>
              </a:rPr>
              <a:t>interface”</a:t>
            </a:r>
            <a:r>
              <a:rPr dirty="0" spc="10">
                <a:solidFill>
                  <a:srgbClr val="C00000"/>
                </a:solidFill>
              </a:rPr>
              <a:t> </a:t>
            </a:r>
            <a:r>
              <a:rPr dirty="0" spc="-45">
                <a:solidFill>
                  <a:srgbClr val="000000"/>
                </a:solidFill>
              </a:rPr>
              <a:t>prototype</a:t>
            </a:r>
          </a:p>
          <a:p>
            <a:pPr>
              <a:lnSpc>
                <a:spcPct val="100000"/>
              </a:lnSpc>
            </a:pPr>
            <a:endParaRPr sz="1900"/>
          </a:p>
          <a:p>
            <a:pPr marL="332740" indent="-320675">
              <a:lnSpc>
                <a:spcPct val="100000"/>
              </a:lnSpc>
              <a:spcBef>
                <a:spcPts val="129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pc="-204">
                <a:solidFill>
                  <a:srgbClr val="000000"/>
                </a:solidFill>
              </a:rPr>
              <a:t>As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110">
                <a:solidFill>
                  <a:srgbClr val="000000"/>
                </a:solidFill>
              </a:rPr>
              <a:t>an</a:t>
            </a:r>
            <a:r>
              <a:rPr dirty="0" spc="20">
                <a:solidFill>
                  <a:srgbClr val="000000"/>
                </a:solidFill>
              </a:rPr>
              <a:t> </a:t>
            </a:r>
            <a:r>
              <a:rPr dirty="0" spc="-70">
                <a:solidFill>
                  <a:srgbClr val="000000"/>
                </a:solidFill>
              </a:rPr>
              <a:t>elicitation</a:t>
            </a:r>
            <a:r>
              <a:rPr dirty="0" spc="15">
                <a:solidFill>
                  <a:srgbClr val="000000"/>
                </a:solidFill>
              </a:rPr>
              <a:t> </a:t>
            </a:r>
            <a:r>
              <a:rPr dirty="0" spc="-60">
                <a:solidFill>
                  <a:srgbClr val="000000"/>
                </a:solidFill>
              </a:rPr>
              <a:t>tool</a:t>
            </a:r>
            <a:r>
              <a:rPr dirty="0" spc="35">
                <a:solidFill>
                  <a:srgbClr val="000000"/>
                </a:solidFill>
              </a:rPr>
              <a:t> </a:t>
            </a:r>
            <a:r>
              <a:rPr dirty="0" spc="-215">
                <a:solidFill>
                  <a:srgbClr val="000000"/>
                </a:solidFill>
              </a:rPr>
              <a:t>such</a:t>
            </a:r>
            <a:r>
              <a:rPr dirty="0" spc="1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a</a:t>
            </a:r>
            <a:r>
              <a:rPr dirty="0" spc="15">
                <a:solidFill>
                  <a:srgbClr val="000000"/>
                </a:solidFill>
              </a:rPr>
              <a:t> </a:t>
            </a:r>
            <a:r>
              <a:rPr dirty="0" spc="-45">
                <a:solidFill>
                  <a:srgbClr val="000000"/>
                </a:solidFill>
              </a:rPr>
              <a:t>prototype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45">
                <a:solidFill>
                  <a:srgbClr val="000000"/>
                </a:solidFill>
              </a:rPr>
              <a:t>can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150">
                <a:solidFill>
                  <a:srgbClr val="000000"/>
                </a:solidFill>
              </a:rPr>
              <a:t>serves</a:t>
            </a:r>
            <a:r>
              <a:rPr dirty="0" spc="20">
                <a:solidFill>
                  <a:srgbClr val="000000"/>
                </a:solidFill>
              </a:rPr>
              <a:t> </a:t>
            </a:r>
            <a:r>
              <a:rPr dirty="0" spc="-114">
                <a:solidFill>
                  <a:srgbClr val="000000"/>
                </a:solidFill>
              </a:rPr>
              <a:t>its</a:t>
            </a:r>
            <a:r>
              <a:rPr dirty="0" spc="25">
                <a:solidFill>
                  <a:srgbClr val="000000"/>
                </a:solidFill>
              </a:rPr>
              <a:t> </a:t>
            </a:r>
            <a:r>
              <a:rPr dirty="0" spc="-65">
                <a:solidFill>
                  <a:srgbClr val="000000"/>
                </a:solidFill>
              </a:rPr>
              <a:t>role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14">
                <a:solidFill>
                  <a:srgbClr val="000000"/>
                </a:solidFill>
              </a:rPr>
              <a:t>in</a:t>
            </a:r>
            <a:r>
              <a:rPr dirty="0" spc="35">
                <a:solidFill>
                  <a:srgbClr val="000000"/>
                </a:solidFill>
              </a:rPr>
              <a:t> </a:t>
            </a:r>
            <a:r>
              <a:rPr dirty="0" spc="-140">
                <a:solidFill>
                  <a:srgbClr val="000000"/>
                </a:solidFill>
              </a:rPr>
              <a:t>number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of</a:t>
            </a:r>
            <a:r>
              <a:rPr dirty="0" spc="80">
                <a:solidFill>
                  <a:srgbClr val="000000"/>
                </a:solidFill>
              </a:rPr>
              <a:t> </a:t>
            </a:r>
            <a:r>
              <a:rPr dirty="0" spc="-130">
                <a:solidFill>
                  <a:srgbClr val="000000"/>
                </a:solidFill>
              </a:rPr>
              <a:t>ways:</a:t>
            </a:r>
          </a:p>
          <a:p>
            <a:pPr lvl="1" marL="652780" indent="-274955">
              <a:lnSpc>
                <a:spcPts val="1914"/>
              </a:lnSpc>
              <a:spcBef>
                <a:spcPts val="58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600" spc="-105">
                <a:latin typeface="Microsoft Sans Serif"/>
                <a:cs typeface="Microsoft Sans Serif"/>
              </a:rPr>
              <a:t>Built</a:t>
            </a:r>
            <a:r>
              <a:rPr dirty="0" sz="1600" spc="14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by</a:t>
            </a:r>
            <a:r>
              <a:rPr dirty="0" sz="1600" spc="1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3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developer,</a:t>
            </a:r>
            <a:r>
              <a:rPr dirty="0" sz="1600" spc="13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it</a:t>
            </a:r>
            <a:r>
              <a:rPr dirty="0" sz="1600" spc="13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can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13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used</a:t>
            </a:r>
            <a:r>
              <a:rPr dirty="0" sz="1600" spc="14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13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obtain</a:t>
            </a:r>
            <a:r>
              <a:rPr dirty="0" sz="1600" spc="120">
                <a:latin typeface="Microsoft Sans Serif"/>
                <a:cs typeface="Microsoft Sans Serif"/>
              </a:rPr>
              <a:t> </a:t>
            </a:r>
            <a:r>
              <a:rPr dirty="0" sz="1600" spc="-140">
                <a:solidFill>
                  <a:srgbClr val="C00000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600" spc="13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80">
                <a:solidFill>
                  <a:srgbClr val="C00000"/>
                </a:solidFill>
                <a:latin typeface="Microsoft Sans Serif"/>
                <a:cs typeface="Microsoft Sans Serif"/>
              </a:rPr>
              <a:t>confirmation</a:t>
            </a:r>
            <a:r>
              <a:rPr dirty="0" sz="1600" spc="12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1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3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developer</a:t>
            </a:r>
            <a:endParaRPr sz="1600">
              <a:latin typeface="Microsoft Sans Serif"/>
              <a:cs typeface="Microsoft Sans Serif"/>
            </a:endParaRPr>
          </a:p>
          <a:p>
            <a:pPr marL="652780">
              <a:lnSpc>
                <a:spcPts val="1914"/>
              </a:lnSpc>
            </a:pPr>
            <a:r>
              <a:rPr dirty="0" sz="1600" spc="-114">
                <a:solidFill>
                  <a:srgbClr val="000000"/>
                </a:solidFill>
              </a:rPr>
              <a:t>understands</a:t>
            </a:r>
            <a:r>
              <a:rPr dirty="0" sz="1600" spc="40">
                <a:solidFill>
                  <a:srgbClr val="000000"/>
                </a:solidFill>
              </a:rPr>
              <a:t> </a:t>
            </a:r>
            <a:r>
              <a:rPr dirty="0" sz="1600" spc="-100">
                <a:solidFill>
                  <a:srgbClr val="000000"/>
                </a:solidFill>
              </a:rPr>
              <a:t>the</a:t>
            </a:r>
            <a:r>
              <a:rPr dirty="0" sz="1600">
                <a:solidFill>
                  <a:srgbClr val="000000"/>
                </a:solidFill>
              </a:rPr>
              <a:t> </a:t>
            </a:r>
            <a:r>
              <a:rPr dirty="0" sz="1600" spc="-105">
                <a:solidFill>
                  <a:srgbClr val="000000"/>
                </a:solidFill>
              </a:rPr>
              <a:t>requirements</a:t>
            </a:r>
            <a:endParaRPr sz="1600"/>
          </a:p>
          <a:p>
            <a:pPr lvl="1" marL="652780" marR="5715" indent="-274320">
              <a:lnSpc>
                <a:spcPts val="1900"/>
              </a:lnSpc>
              <a:spcBef>
                <a:spcPts val="66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652780" algn="l"/>
                <a:tab pos="653415" algn="l"/>
                <a:tab pos="1114425" algn="l"/>
                <a:tab pos="1443355" algn="l"/>
                <a:tab pos="2800350" algn="l"/>
                <a:tab pos="3769995" algn="l"/>
                <a:tab pos="4266565" algn="l"/>
                <a:tab pos="4573270" algn="l"/>
                <a:tab pos="5722620" algn="l"/>
                <a:tab pos="6005830" algn="l"/>
                <a:tab pos="6979920" algn="l"/>
              </a:tabLst>
            </a:pPr>
            <a:r>
              <a:rPr dirty="0" sz="1600" spc="-270">
                <a:latin typeface="Microsoft Sans Serif"/>
                <a:cs typeface="Microsoft Sans Serif"/>
              </a:rPr>
              <a:t>B</a:t>
            </a:r>
            <a:r>
              <a:rPr dirty="0" sz="1600" spc="-90">
                <a:latin typeface="Microsoft Sans Serif"/>
                <a:cs typeface="Microsoft Sans Serif"/>
              </a:rPr>
              <a:t>ui</a:t>
            </a:r>
            <a:r>
              <a:rPr dirty="0" sz="1600" spc="-60">
                <a:latin typeface="Microsoft Sans Serif"/>
                <a:cs typeface="Microsoft Sans Serif"/>
              </a:rPr>
              <a:t>l</a:t>
            </a:r>
            <a:r>
              <a:rPr dirty="0" sz="1600" spc="-15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b</a:t>
            </a:r>
            <a:r>
              <a:rPr dirty="0" sz="1600" spc="-10">
                <a:latin typeface="Microsoft Sans Serif"/>
                <a:cs typeface="Microsoft Sans Serif"/>
              </a:rPr>
              <a:t>y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de</a:t>
            </a:r>
            <a:r>
              <a:rPr dirty="0" sz="1600" spc="-100">
                <a:latin typeface="Microsoft Sans Serif"/>
                <a:cs typeface="Microsoft Sans Serif"/>
              </a:rPr>
              <a:t>v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55">
                <a:latin typeface="Microsoft Sans Serif"/>
                <a:cs typeface="Microsoft Sans Serif"/>
              </a:rPr>
              <a:t>lop</a:t>
            </a:r>
            <a:r>
              <a:rPr dirty="0" sz="1600" spc="-60">
                <a:latin typeface="Microsoft Sans Serif"/>
                <a:cs typeface="Microsoft Sans Serif"/>
              </a:rPr>
              <a:t>e</a:t>
            </a:r>
            <a:r>
              <a:rPr dirty="0" sz="1600" spc="-12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,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-15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</a:t>
            </a:r>
            <a:r>
              <a:rPr dirty="0" sz="1600" spc="-135">
                <a:latin typeface="Microsoft Sans Serif"/>
                <a:cs typeface="Microsoft Sans Serif"/>
              </a:rPr>
              <a:t>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b</a:t>
            </a:r>
            <a:r>
              <a:rPr dirty="0" sz="1600" spc="-55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45">
                <a:latin typeface="Microsoft Sans Serif"/>
                <a:cs typeface="Microsoft Sans Serif"/>
              </a:rPr>
              <a:t>u</a:t>
            </a:r>
            <a:r>
              <a:rPr dirty="0" sz="1600" spc="-229">
                <a:latin typeface="Microsoft Sans Serif"/>
                <a:cs typeface="Microsoft Sans Serif"/>
              </a:rPr>
              <a:t>s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55">
                <a:latin typeface="Microsoft Sans Serif"/>
                <a:cs typeface="Microsoft Sans Serif"/>
              </a:rPr>
              <a:t>a</a:t>
            </a:r>
            <a:r>
              <a:rPr dirty="0" sz="1600" spc="-135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25">
                <a:latin typeface="Microsoft Sans Serif"/>
                <a:cs typeface="Microsoft Sans Serif"/>
              </a:rPr>
              <a:t>f</a:t>
            </a:r>
            <a:r>
              <a:rPr dirty="0" sz="1600" spc="40">
                <a:latin typeface="Microsoft Sans Serif"/>
                <a:cs typeface="Microsoft Sans Serif"/>
              </a:rPr>
              <a:t>a</a:t>
            </a:r>
            <a:r>
              <a:rPr dirty="0" sz="1600" spc="-140">
                <a:latin typeface="Microsoft Sans Serif"/>
                <a:cs typeface="Microsoft Sans Serif"/>
              </a:rPr>
              <a:t>c</a:t>
            </a:r>
            <a:r>
              <a:rPr dirty="0" sz="1600" spc="-60">
                <a:latin typeface="Microsoft Sans Serif"/>
                <a:cs typeface="Microsoft Sans Serif"/>
              </a:rPr>
              <a:t>i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 spc="-10">
                <a:latin typeface="Microsoft Sans Serif"/>
                <a:cs typeface="Microsoft Sans Serif"/>
              </a:rPr>
              <a:t>i</a:t>
            </a:r>
            <a:r>
              <a:rPr dirty="0" sz="1600" spc="-10">
                <a:latin typeface="Microsoft Sans Serif"/>
                <a:cs typeface="Microsoft Sans Serif"/>
              </a:rPr>
              <a:t>t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40">
                <a:latin typeface="Microsoft Sans Serif"/>
                <a:cs typeface="Microsoft Sans Serif"/>
              </a:rPr>
              <a:t>t</a:t>
            </a:r>
            <a:r>
              <a:rPr dirty="0" sz="1600" spc="-70">
                <a:latin typeface="Microsoft Sans Serif"/>
                <a:cs typeface="Microsoft Sans Serif"/>
              </a:rPr>
              <a:t>o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200">
                <a:latin typeface="Microsoft Sans Serif"/>
                <a:cs typeface="Microsoft Sans Serif"/>
              </a:rPr>
              <a:t>n</a:t>
            </a:r>
            <a:r>
              <a:rPr dirty="0" sz="1600" spc="-185">
                <a:latin typeface="Microsoft Sans Serif"/>
                <a:cs typeface="Microsoft Sans Serif"/>
              </a:rPr>
              <a:t>c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125">
                <a:latin typeface="Microsoft Sans Serif"/>
                <a:cs typeface="Microsoft Sans Serif"/>
              </a:rPr>
              <a:t>u</a:t>
            </a:r>
            <a:r>
              <a:rPr dirty="0" sz="1600" spc="-95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-40">
                <a:latin typeface="Microsoft Sans Serif"/>
                <a:cs typeface="Microsoft Sans Serif"/>
              </a:rPr>
              <a:t>g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80">
                <a:latin typeface="Microsoft Sans Serif"/>
                <a:cs typeface="Microsoft Sans Serif"/>
              </a:rPr>
              <a:t>c</a:t>
            </a:r>
            <a:r>
              <a:rPr dirty="0" sz="1600" spc="-204">
                <a:latin typeface="Microsoft Sans Serif"/>
                <a:cs typeface="Microsoft Sans Serif"/>
              </a:rPr>
              <a:t>u</a:t>
            </a:r>
            <a:r>
              <a:rPr dirty="0" sz="1600" spc="-135">
                <a:latin typeface="Microsoft Sans Serif"/>
                <a:cs typeface="Microsoft Sans Serif"/>
              </a:rPr>
              <a:t>sto</a:t>
            </a:r>
            <a:r>
              <a:rPr dirty="0" sz="1600" spc="-245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r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yet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more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1385" y="243281"/>
            <a:ext cx="54743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0"/>
              <a:t>R</a:t>
            </a:r>
            <a:r>
              <a:rPr dirty="0" spc="-254"/>
              <a:t>equirem</a:t>
            </a:r>
            <a:r>
              <a:rPr dirty="0" spc="-254"/>
              <a:t>e</a:t>
            </a:r>
            <a:r>
              <a:rPr dirty="0" spc="-430"/>
              <a:t>nts</a:t>
            </a:r>
            <a:r>
              <a:rPr dirty="0" spc="65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25"/>
              <a:t>r</a:t>
            </a:r>
            <a:r>
              <a:rPr dirty="0" spc="-105"/>
              <a:t>otot</a:t>
            </a:r>
            <a:r>
              <a:rPr dirty="0" spc="-120"/>
              <a:t>y</a:t>
            </a:r>
            <a:r>
              <a:rPr dirty="0" spc="-335"/>
              <a:t>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279" y="6522839"/>
            <a:ext cx="1369695" cy="261620"/>
          </a:xfrm>
          <a:custGeom>
            <a:avLst/>
            <a:gdLst/>
            <a:ahLst/>
            <a:cxnLst/>
            <a:rect l="l" t="t" r="r" b="b"/>
            <a:pathLst>
              <a:path w="1369695" h="261620">
                <a:moveTo>
                  <a:pt x="1369080" y="0"/>
                </a:moveTo>
                <a:lnTo>
                  <a:pt x="0" y="0"/>
                </a:lnTo>
                <a:lnTo>
                  <a:pt x="0" y="261360"/>
                </a:lnTo>
                <a:lnTo>
                  <a:pt x="1369080" y="261360"/>
                </a:lnTo>
                <a:lnTo>
                  <a:pt x="1369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18233"/>
            <a:ext cx="7618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CC8D5F"/>
              </a:buClr>
              <a:buSzPct val="60000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2000" spc="-110" b="1">
                <a:latin typeface="Arial"/>
                <a:cs typeface="Arial"/>
              </a:rPr>
              <a:t>How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60" b="1">
                <a:latin typeface="Arial"/>
                <a:cs typeface="Arial"/>
              </a:rPr>
              <a:t>do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65" b="1">
                <a:latin typeface="Arial"/>
                <a:cs typeface="Arial"/>
              </a:rPr>
              <a:t>we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20" b="1">
                <a:latin typeface="Arial"/>
                <a:cs typeface="Arial"/>
              </a:rPr>
              <a:t>know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75" b="1">
                <a:latin typeface="Arial"/>
                <a:cs typeface="Arial"/>
              </a:rPr>
              <a:t>what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30" b="1">
                <a:latin typeface="Arial"/>
                <a:cs typeface="Arial"/>
              </a:rPr>
              <a:t>portion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0" b="1">
                <a:latin typeface="Arial"/>
                <a:cs typeface="Arial"/>
              </a:rPr>
              <a:t>of</a:t>
            </a:r>
            <a:r>
              <a:rPr dirty="0" sz="2000" spc="114" b="1">
                <a:latin typeface="Arial"/>
                <a:cs typeface="Arial"/>
              </a:rPr>
              <a:t> </a:t>
            </a:r>
            <a:r>
              <a:rPr dirty="0" sz="2000" spc="-155" b="1">
                <a:latin typeface="Arial"/>
                <a:cs typeface="Arial"/>
              </a:rPr>
              <a:t>the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system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65" b="1">
                <a:latin typeface="Arial"/>
                <a:cs typeface="Arial"/>
              </a:rPr>
              <a:t>we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160" b="1">
                <a:latin typeface="Arial"/>
                <a:cs typeface="Arial"/>
              </a:rPr>
              <a:t>need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55" b="1">
                <a:latin typeface="Arial"/>
                <a:cs typeface="Arial"/>
              </a:rPr>
              <a:t>to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155" b="1">
                <a:latin typeface="Arial"/>
                <a:cs typeface="Arial"/>
              </a:rPr>
              <a:t>prototype?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5" y="2348611"/>
            <a:ext cx="45974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9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2740" algn="l"/>
                <a:tab pos="333375" algn="l"/>
                <a:tab pos="638810" algn="l"/>
                <a:tab pos="923925" algn="l"/>
                <a:tab pos="1644650" algn="l"/>
                <a:tab pos="2521585" algn="l"/>
                <a:tab pos="2952750" algn="l"/>
                <a:tab pos="4269740" algn="l"/>
              </a:tabLst>
            </a:pPr>
            <a:r>
              <a:rPr dirty="0" sz="1600" spc="-150">
                <a:latin typeface="Microsoft Sans Serif"/>
                <a:cs typeface="Microsoft Sans Serif"/>
              </a:rPr>
              <a:t>In</a:t>
            </a:r>
            <a:r>
              <a:rPr dirty="0" sz="1600" spc="-15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 spc="-40">
                <a:latin typeface="Microsoft Sans Serif"/>
                <a:cs typeface="Microsoft Sans Serif"/>
              </a:rPr>
              <a:t>typical</a:t>
            </a:r>
            <a:r>
              <a:rPr dirty="0" sz="1600" spc="-40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Microsoft Sans Serif"/>
                <a:cs typeface="Microsoft Sans Serif"/>
              </a:rPr>
              <a:t>situation,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Microsoft Sans Serif"/>
                <a:cs typeface="Microsoft Sans Serif"/>
              </a:rPr>
              <a:t>our</a:t>
            </a:r>
            <a:r>
              <a:rPr dirty="0" sz="1600" spc="-95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Microsoft Sans Serif"/>
                <a:cs typeface="Microsoft Sans Serif"/>
              </a:rPr>
              <a:t>understanding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of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understood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easy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verbalize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totally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60">
                <a:latin typeface="Microsoft Sans Serif"/>
                <a:cs typeface="Microsoft Sans Serif"/>
              </a:rPr>
              <a:t>unknown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7807" y="2348611"/>
            <a:ext cx="33902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9895" algn="l"/>
                <a:tab pos="1036955" algn="l"/>
                <a:tab pos="1681480" algn="l"/>
              </a:tabLst>
            </a:pP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145">
                <a:latin typeface="Microsoft Sans Serif"/>
                <a:cs typeface="Microsoft Sans Serif"/>
              </a:rPr>
              <a:t>user’s	</a:t>
            </a:r>
            <a:r>
              <a:rPr dirty="0" sz="1600" spc="-130">
                <a:latin typeface="Microsoft Sans Serif"/>
                <a:cs typeface="Microsoft Sans Serif"/>
              </a:rPr>
              <a:t>needs</a:t>
            </a:r>
            <a:r>
              <a:rPr dirty="0" sz="1600" spc="-130">
                <a:latin typeface="Times New Roman"/>
                <a:cs typeface="Times New Roman"/>
              </a:rPr>
              <a:t>	</a:t>
            </a:r>
            <a:r>
              <a:rPr dirty="0" sz="1600" spc="-40">
                <a:latin typeface="Microsoft Sans Serif"/>
                <a:cs typeface="Microsoft Sans Serif"/>
              </a:rPr>
              <a:t>will</a:t>
            </a:r>
            <a:r>
              <a:rPr dirty="0" sz="1600" spc="229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range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from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well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5" y="3258439"/>
            <a:ext cx="7997190" cy="241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32740" marR="5080" indent="-320675">
              <a:lnSpc>
                <a:spcPct val="100000"/>
              </a:lnSpc>
              <a:spcBef>
                <a:spcPts val="9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3375" algn="l"/>
              </a:tabLst>
            </a:pPr>
            <a:r>
              <a:rPr dirty="0" sz="1600" spc="-45">
                <a:latin typeface="Microsoft Sans Serif"/>
                <a:cs typeface="Microsoft Sans Serif"/>
              </a:rPr>
              <a:t>Well</a:t>
            </a:r>
            <a:r>
              <a:rPr dirty="0" sz="1600" spc="7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understood</a:t>
            </a:r>
            <a:r>
              <a:rPr dirty="0" sz="1600" spc="229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22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35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those</a:t>
            </a:r>
            <a:r>
              <a:rPr dirty="0" sz="1600" spc="16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22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which</a:t>
            </a:r>
            <a:r>
              <a:rPr dirty="0" sz="1600" spc="18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might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obvious</a:t>
            </a:r>
            <a:r>
              <a:rPr dirty="0" sz="1600" spc="-12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from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 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context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application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domain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user’s</a:t>
            </a:r>
            <a:r>
              <a:rPr dirty="0" sz="1600" spc="13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team’s</a:t>
            </a:r>
            <a:r>
              <a:rPr dirty="0" sz="1600" spc="19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experience</a:t>
            </a:r>
            <a:r>
              <a:rPr dirty="0" sz="1600" spc="-85">
                <a:latin typeface="Microsoft Sans Serif"/>
                <a:cs typeface="Microsoft Sans Serif"/>
              </a:rPr>
              <a:t> with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systems</a:t>
            </a:r>
            <a:r>
              <a:rPr dirty="0" sz="1600" spc="85">
                <a:latin typeface="Microsoft Sans Serif"/>
                <a:cs typeface="Microsoft Sans Serif"/>
              </a:rPr>
              <a:t> </a:t>
            </a:r>
            <a:r>
              <a:rPr dirty="0" sz="1600" spc="5">
                <a:latin typeface="Microsoft Sans Serif"/>
                <a:cs typeface="Microsoft Sans Serif"/>
              </a:rPr>
              <a:t>of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that 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type</a:t>
            </a:r>
            <a:endParaRPr sz="1600">
              <a:latin typeface="Microsoft Sans Serif"/>
              <a:cs typeface="Microsoft Sans Serif"/>
            </a:endParaRPr>
          </a:p>
          <a:p>
            <a:pPr algn="just" lvl="1" marL="652780" marR="6350" indent="-274320">
              <a:lnSpc>
                <a:spcPct val="100000"/>
              </a:lnSpc>
              <a:spcBef>
                <a:spcPts val="61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653415" algn="l"/>
              </a:tabLst>
            </a:pPr>
            <a:r>
              <a:rPr dirty="0" sz="1400" spc="-114">
                <a:latin typeface="Microsoft Sans Serif"/>
                <a:cs typeface="Microsoft Sans Serif"/>
              </a:rPr>
              <a:t>For</a:t>
            </a:r>
            <a:r>
              <a:rPr dirty="0" sz="1400" spc="-114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example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30">
                <a:latin typeface="Microsoft Sans Serif"/>
                <a:cs typeface="Microsoft Sans Serif"/>
              </a:rPr>
              <a:t>if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95">
                <a:latin typeface="Microsoft Sans Serif"/>
                <a:cs typeface="Microsoft Sans Serif"/>
              </a:rPr>
              <a:t>we</a:t>
            </a:r>
            <a:r>
              <a:rPr dirty="0" sz="1400" spc="-95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are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simply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extending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an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existing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system,</a:t>
            </a:r>
            <a:r>
              <a:rPr dirty="0" sz="1400" spc="-13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it’s </a:t>
            </a:r>
            <a:r>
              <a:rPr dirty="0" sz="1400" spc="-55">
                <a:latin typeface="Microsoft Sans Serif"/>
                <a:cs typeface="Microsoft Sans Serif"/>
              </a:rPr>
              <a:t>clear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what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140">
                <a:latin typeface="Microsoft Sans Serif"/>
                <a:cs typeface="Microsoft Sans Serif"/>
              </a:rPr>
              <a:t>most</a:t>
            </a:r>
            <a:r>
              <a:rPr dirty="0" sz="1400" spc="-1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the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new</a:t>
            </a:r>
            <a:r>
              <a:rPr dirty="0" sz="1400" spc="-12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functionality 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needs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to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be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15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7D96AC"/>
              </a:buClr>
              <a:buFont typeface="Wingdings"/>
              <a:buChar char=""/>
            </a:pPr>
            <a:endParaRPr sz="1400">
              <a:latin typeface="Microsoft Sans Serif"/>
              <a:cs typeface="Microsoft Sans Serif"/>
            </a:endParaRPr>
          </a:p>
          <a:p>
            <a:pPr algn="just" marL="332740" marR="5080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3375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-19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well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understood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well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known</a:t>
            </a:r>
            <a:r>
              <a:rPr dirty="0" sz="1600" spc="-14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need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55">
                <a:latin typeface="Microsoft Sans Serif"/>
                <a:cs typeface="Microsoft Sans Serif"/>
              </a:rPr>
              <a:t> be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prototyped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75">
                <a:latin typeface="Microsoft Sans Serif"/>
                <a:cs typeface="Microsoft Sans Serif"/>
              </a:rPr>
              <a:t>unless</a:t>
            </a:r>
            <a:r>
              <a:rPr dirty="0" sz="1600" spc="-17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they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are 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necessary</a:t>
            </a:r>
            <a:r>
              <a:rPr dirty="0" sz="1600" spc="-12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help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visualize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context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other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user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needs;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building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them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will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90">
                <a:latin typeface="Microsoft Sans Serif"/>
                <a:cs typeface="Microsoft Sans Serif"/>
              </a:rPr>
              <a:t>consume</a:t>
            </a:r>
            <a:r>
              <a:rPr dirty="0" sz="1600" spc="-18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scarce </a:t>
            </a:r>
            <a:r>
              <a:rPr dirty="0" sz="1600" spc="-12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resources,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but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since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they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already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well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understood,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little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will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learned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from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seeing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them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79" y="243282"/>
            <a:ext cx="44323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What</a:t>
            </a:r>
            <a:r>
              <a:rPr dirty="0" spc="5"/>
              <a:t> </a:t>
            </a:r>
            <a:r>
              <a:rPr dirty="0" spc="-140"/>
              <a:t>to</a:t>
            </a:r>
            <a:r>
              <a:rPr dirty="0" spc="30"/>
              <a:t> </a:t>
            </a:r>
            <a:r>
              <a:rPr dirty="0" spc="-240"/>
              <a:t>Prototype?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720" y="6560280"/>
            <a:ext cx="1443990" cy="224154"/>
          </a:xfrm>
          <a:custGeom>
            <a:avLst/>
            <a:gdLst/>
            <a:ahLst/>
            <a:cxnLst/>
            <a:rect l="l" t="t" r="r" b="b"/>
            <a:pathLst>
              <a:path w="1443990" h="224154">
                <a:moveTo>
                  <a:pt x="1443960" y="0"/>
                </a:moveTo>
                <a:lnTo>
                  <a:pt x="0" y="0"/>
                </a:lnTo>
                <a:lnTo>
                  <a:pt x="0" y="223919"/>
                </a:lnTo>
                <a:lnTo>
                  <a:pt x="1443960" y="223919"/>
                </a:lnTo>
                <a:lnTo>
                  <a:pt x="1443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8515985" cy="394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  <a:tab pos="1280160" algn="l"/>
                <a:tab pos="2103120" algn="l"/>
                <a:tab pos="3324225" algn="l"/>
                <a:tab pos="4144010" algn="l"/>
                <a:tab pos="4573905" algn="l"/>
                <a:tab pos="4968875" algn="l"/>
                <a:tab pos="6244590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-195">
                <a:latin typeface="Times New Roman"/>
                <a:cs typeface="Times New Roman"/>
              </a:rPr>
              <a:t>	</a:t>
            </a:r>
            <a:r>
              <a:rPr dirty="0" sz="1600" spc="-160">
                <a:latin typeface="Microsoft Sans Serif"/>
                <a:cs typeface="Microsoft Sans Serif"/>
              </a:rPr>
              <a:t>unknown</a:t>
            </a:r>
            <a:r>
              <a:rPr dirty="0" sz="1600" spc="-160">
                <a:latin typeface="Times New Roman"/>
                <a:cs typeface="Times New Roman"/>
              </a:rPr>
              <a:t>	</a:t>
            </a:r>
            <a:r>
              <a:rPr dirty="0" sz="1600" spc="-110">
                <a:latin typeface="Microsoft Sans Serif"/>
                <a:cs typeface="Microsoft Sans Serif"/>
              </a:rPr>
              <a:t>requirements,</a:t>
            </a:r>
            <a:r>
              <a:rPr dirty="0" sz="1600" spc="-110">
                <a:latin typeface="Times New Roman"/>
                <a:cs typeface="Times New Roman"/>
              </a:rPr>
              <a:t>	</a:t>
            </a:r>
            <a:r>
              <a:rPr dirty="0" sz="1600" spc="-114">
                <a:latin typeface="Microsoft Sans Serif"/>
                <a:cs typeface="Microsoft Sans Serif"/>
              </a:rPr>
              <a:t>however</a:t>
            </a:r>
            <a:r>
              <a:rPr dirty="0" sz="1600" spc="-114">
                <a:latin typeface="Times New Roman"/>
                <a:cs typeface="Times New Roman"/>
              </a:rPr>
              <a:t>	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-4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Microsoft Sans Serif"/>
                <a:cs typeface="Microsoft Sans Serif"/>
              </a:rPr>
              <a:t>“undiscovered	ruins”</a:t>
            </a:r>
            <a:r>
              <a:rPr dirty="0" sz="1600" spc="15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that</a:t>
            </a:r>
            <a:r>
              <a:rPr dirty="0" sz="1600" spc="15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we</a:t>
            </a:r>
            <a:r>
              <a:rPr dirty="0" sz="1600" spc="15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are</a:t>
            </a:r>
            <a:r>
              <a:rPr dirty="0" sz="1600" spc="15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going</a:t>
            </a:r>
            <a:r>
              <a:rPr dirty="0" sz="1600" spc="15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L="851535">
              <a:lnSpc>
                <a:spcPct val="100000"/>
              </a:lnSpc>
              <a:spcBef>
                <a:spcPts val="875"/>
              </a:spcBef>
            </a:pPr>
            <a:r>
              <a:rPr dirty="0" sz="1600" spc="-145">
                <a:latin typeface="Microsoft Sans Serif"/>
                <a:cs typeface="Microsoft Sans Serif"/>
              </a:rPr>
              <a:t>wish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w</a:t>
            </a:r>
            <a:r>
              <a:rPr dirty="0" sz="1600" spc="-80">
                <a:latin typeface="Microsoft Sans Serif"/>
                <a:cs typeface="Microsoft Sans Serif"/>
              </a:rPr>
              <a:t>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k</a:t>
            </a:r>
            <a:r>
              <a:rPr dirty="0" sz="1600" spc="-165">
                <a:latin typeface="Microsoft Sans Serif"/>
                <a:cs typeface="Microsoft Sans Serif"/>
              </a:rPr>
              <a:t>n</a:t>
            </a:r>
            <a:r>
              <a:rPr dirty="0" sz="1600" spc="-130">
                <a:latin typeface="Microsoft Sans Serif"/>
                <a:cs typeface="Microsoft Sans Serif"/>
              </a:rPr>
              <a:t>e</a:t>
            </a:r>
            <a:r>
              <a:rPr dirty="0" sz="1600" spc="-90">
                <a:latin typeface="Microsoft Sans Serif"/>
                <a:cs typeface="Microsoft Sans Serif"/>
              </a:rPr>
              <a:t>w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l</a:t>
            </a:r>
            <a:r>
              <a:rPr dirty="0" sz="1600" spc="-30">
                <a:latin typeface="Microsoft Sans Serif"/>
                <a:cs typeface="Microsoft Sans Serif"/>
              </a:rPr>
              <a:t>a</a:t>
            </a:r>
            <a:r>
              <a:rPr dirty="0" sz="1600" spc="-35">
                <a:latin typeface="Microsoft Sans Serif"/>
                <a:cs typeface="Microsoft Sans Serif"/>
              </a:rPr>
              <a:t>ter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851535" marR="6350" indent="-320675">
              <a:lnSpc>
                <a:spcPct val="1194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75">
                <a:latin typeface="Microsoft Sans Serif"/>
                <a:cs typeface="Microsoft Sans Serif"/>
              </a:rPr>
              <a:t>Unfortunately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cannot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really</a:t>
            </a:r>
            <a:r>
              <a:rPr dirty="0" sz="1600" spc="30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prototype</a:t>
            </a:r>
            <a:r>
              <a:rPr dirty="0" sz="1600" spc="31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those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either,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300">
                <a:latin typeface="Microsoft Sans Serif"/>
                <a:cs typeface="Microsoft Sans Serif"/>
              </a:rPr>
              <a:t> </a:t>
            </a:r>
            <a:r>
              <a:rPr dirty="0" sz="1600" spc="40">
                <a:latin typeface="Microsoft Sans Serif"/>
                <a:cs typeface="Microsoft Sans Serif"/>
              </a:rPr>
              <a:t>if</a:t>
            </a:r>
            <a:r>
              <a:rPr dirty="0" sz="1600" spc="34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we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could,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they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would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not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be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60">
                <a:latin typeface="Microsoft Sans Serif"/>
                <a:cs typeface="Microsoft Sans Serif"/>
              </a:rPr>
              <a:t>unknown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30">
                <a:latin typeface="Microsoft Sans Serif"/>
                <a:cs typeface="Microsoft Sans Serif"/>
              </a:rPr>
              <a:t>That</a:t>
            </a:r>
            <a:r>
              <a:rPr dirty="0" sz="1600" spc="47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leaves</a:t>
            </a:r>
            <a:r>
              <a:rPr dirty="0" sz="1600" spc="480">
                <a:latin typeface="Microsoft Sans Serif"/>
                <a:cs typeface="Microsoft Sans Serif"/>
              </a:rPr>
              <a:t> </a:t>
            </a:r>
            <a:r>
              <a:rPr dirty="0" sz="1600" spc="-235">
                <a:latin typeface="Microsoft Sans Serif"/>
                <a:cs typeface="Microsoft Sans Serif"/>
              </a:rPr>
              <a:t>us</a:t>
            </a:r>
            <a:r>
              <a:rPr dirty="0" sz="1600" spc="27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as</a:t>
            </a:r>
            <a:r>
              <a:rPr dirty="0" sz="1600" spc="47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5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target</a:t>
            </a:r>
            <a:r>
              <a:rPr dirty="0" sz="1600" spc="49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48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prototyping</a:t>
            </a:r>
            <a:r>
              <a:rPr dirty="0" sz="1600" spc="49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7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“fuzzy”</a:t>
            </a:r>
            <a:r>
              <a:rPr dirty="0" sz="1600" spc="4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part</a:t>
            </a:r>
            <a:r>
              <a:rPr dirty="0" sz="1600" spc="49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45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middle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  <a:tab pos="1437005" algn="l"/>
                <a:tab pos="2029460" algn="l"/>
                <a:tab pos="3199130" algn="l"/>
                <a:tab pos="3618229" algn="l"/>
                <a:tab pos="4168775" algn="l"/>
                <a:tab pos="4615180" algn="l"/>
                <a:tab pos="5096510" algn="l"/>
                <a:tab pos="5443855" algn="l"/>
                <a:tab pos="6122670" algn="l"/>
                <a:tab pos="6514465" algn="l"/>
              </a:tabLst>
            </a:pPr>
            <a:r>
              <a:rPr dirty="0" sz="1600" spc="-190">
                <a:latin typeface="Microsoft Sans Serif"/>
                <a:cs typeface="Microsoft Sans Serif"/>
              </a:rPr>
              <a:t>These</a:t>
            </a:r>
            <a:r>
              <a:rPr dirty="0" sz="1600" spc="-190">
                <a:latin typeface="Times New Roman"/>
                <a:cs typeface="Times New Roman"/>
              </a:rPr>
              <a:t>	</a:t>
            </a:r>
            <a:r>
              <a:rPr dirty="0" sz="1600" spc="-140">
                <a:latin typeface="Microsoft Sans Serif"/>
                <a:cs typeface="Microsoft Sans Serif"/>
              </a:rPr>
              <a:t>Fuzzy</a:t>
            </a:r>
            <a:r>
              <a:rPr dirty="0" sz="1600" spc="-140">
                <a:latin typeface="Times New Roman"/>
                <a:cs typeface="Times New Roman"/>
              </a:rPr>
              <a:t>	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-105">
                <a:latin typeface="Times New Roman"/>
                <a:cs typeface="Times New Roman"/>
              </a:rPr>
              <a:t>	</a:t>
            </a:r>
            <a:r>
              <a:rPr dirty="0" sz="1600" spc="-35">
                <a:latin typeface="Microsoft Sans Serif"/>
                <a:cs typeface="Microsoft Sans Serif"/>
              </a:rPr>
              <a:t>are</a:t>
            </a:r>
            <a:r>
              <a:rPr dirty="0" sz="1600" spc="-35">
                <a:latin typeface="Times New Roman"/>
                <a:cs typeface="Times New Roman"/>
              </a:rPr>
              <a:t>	</a:t>
            </a:r>
            <a:r>
              <a:rPr dirty="0" sz="1600" spc="-135">
                <a:latin typeface="Microsoft Sans Serif"/>
                <a:cs typeface="Microsoft Sans Serif"/>
              </a:rPr>
              <a:t>those</a:t>
            </a:r>
            <a:r>
              <a:rPr dirty="0" sz="1600" spc="-135">
                <a:latin typeface="Times New Roman"/>
                <a:cs typeface="Times New Roman"/>
              </a:rPr>
              <a:t>	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-60">
                <a:latin typeface="Times New Roman"/>
                <a:cs typeface="Times New Roman"/>
              </a:rPr>
              <a:t>	</a:t>
            </a:r>
            <a:r>
              <a:rPr dirty="0" sz="1600" spc="-110">
                <a:latin typeface="Microsoft Sans Serif"/>
                <a:cs typeface="Microsoft Sans Serif"/>
              </a:rPr>
              <a:t>may</a:t>
            </a:r>
            <a:r>
              <a:rPr dirty="0" sz="1600" spc="-110">
                <a:latin typeface="Times New Roman"/>
                <a:cs typeface="Times New Roman"/>
              </a:rPr>
              <a:t>	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-55">
                <a:latin typeface="Times New Roman"/>
                <a:cs typeface="Times New Roman"/>
              </a:rPr>
              <a:t>	</a:t>
            </a:r>
            <a:r>
              <a:rPr dirty="0" sz="1600" spc="-140">
                <a:latin typeface="Microsoft Sans Serif"/>
                <a:cs typeface="Microsoft Sans Serif"/>
              </a:rPr>
              <a:t>known,</a:t>
            </a:r>
            <a:r>
              <a:rPr dirty="0" sz="1600" spc="-140">
                <a:latin typeface="Times New Roman"/>
                <a:cs typeface="Times New Roman"/>
              </a:rPr>
              <a:t>	</a:t>
            </a:r>
            <a:r>
              <a:rPr dirty="0" sz="1600" spc="-75">
                <a:latin typeface="Microsoft Sans Serif"/>
                <a:cs typeface="Microsoft Sans Serif"/>
              </a:rPr>
              <a:t>but</a:t>
            </a:r>
            <a:r>
              <a:rPr dirty="0" sz="1600" spc="-75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Microsoft Sans Serif"/>
                <a:cs typeface="Microsoft Sans Serif"/>
              </a:rPr>
              <a:t>they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are</a:t>
            </a:r>
            <a:r>
              <a:rPr dirty="0" sz="1600" spc="10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poorly</a:t>
            </a:r>
            <a:r>
              <a:rPr dirty="0" sz="1600" spc="10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defined</a:t>
            </a:r>
            <a:endParaRPr sz="1600">
              <a:latin typeface="Microsoft Sans Serif"/>
              <a:cs typeface="Microsoft Sans Serif"/>
            </a:endParaRPr>
          </a:p>
          <a:p>
            <a:pPr marL="851535">
              <a:lnSpc>
                <a:spcPct val="100000"/>
              </a:lnSpc>
              <a:spcBef>
                <a:spcPts val="385"/>
              </a:spcBef>
            </a:pP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poorly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understood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4" y="243282"/>
            <a:ext cx="44323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What</a:t>
            </a:r>
            <a:r>
              <a:rPr dirty="0" spc="5"/>
              <a:t> </a:t>
            </a:r>
            <a:r>
              <a:rPr dirty="0" spc="-140"/>
              <a:t>to</a:t>
            </a:r>
            <a:r>
              <a:rPr dirty="0" spc="30"/>
              <a:t> </a:t>
            </a:r>
            <a:r>
              <a:rPr dirty="0" spc="-240"/>
              <a:t>Prototype?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464" y="5455920"/>
            <a:ext cx="8128428" cy="9211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531661"/>
            <a:ext cx="1303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80" y="6497999"/>
            <a:ext cx="1518920" cy="311150"/>
          </a:xfrm>
          <a:custGeom>
            <a:avLst/>
            <a:gdLst/>
            <a:ahLst/>
            <a:cxnLst/>
            <a:rect l="l" t="t" r="r" b="b"/>
            <a:pathLst>
              <a:path w="1518920" h="311150">
                <a:moveTo>
                  <a:pt x="0" y="0"/>
                </a:moveTo>
                <a:lnTo>
                  <a:pt x="1518840" y="0"/>
                </a:lnTo>
              </a:path>
              <a:path w="1518920" h="311150">
                <a:moveTo>
                  <a:pt x="1518840" y="0"/>
                </a:moveTo>
                <a:lnTo>
                  <a:pt x="1518840" y="31104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187125"/>
            <a:ext cx="8514715" cy="34315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spcBef>
                <a:spcPts val="82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choice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language/technology</a:t>
            </a:r>
            <a:r>
              <a:rPr dirty="0" sz="1600" spc="8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building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prototype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depends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on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following:</a:t>
            </a:r>
            <a:endParaRPr sz="16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83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25">
                <a:latin typeface="Microsoft Sans Serif"/>
                <a:cs typeface="Microsoft Sans Serif"/>
              </a:rPr>
              <a:t>What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application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domain</a:t>
            </a:r>
            <a:r>
              <a:rPr dirty="0" sz="1400">
                <a:latin typeface="Microsoft Sans Serif"/>
                <a:cs typeface="Microsoft Sans Serif"/>
              </a:rPr>
              <a:t> 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problem?</a:t>
            </a:r>
            <a:endParaRPr sz="14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819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30">
                <a:latin typeface="Microsoft Sans Serif"/>
                <a:cs typeface="Microsoft Sans Serif"/>
              </a:rPr>
              <a:t>Wha</a:t>
            </a:r>
            <a:r>
              <a:rPr dirty="0" sz="1400" spc="-10">
                <a:latin typeface="Microsoft Sans Serif"/>
                <a:cs typeface="Microsoft Sans Serif"/>
              </a:rPr>
              <a:t>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20">
                <a:latin typeface="Microsoft Sans Serif"/>
                <a:cs typeface="Microsoft Sans Serif"/>
              </a:rPr>
              <a:t>user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75">
                <a:latin typeface="Microsoft Sans Serif"/>
                <a:cs typeface="Microsoft Sans Serif"/>
              </a:rPr>
              <a:t>nt</a:t>
            </a:r>
            <a:r>
              <a:rPr dirty="0" sz="1400" spc="-95">
                <a:latin typeface="Microsoft Sans Serif"/>
                <a:cs typeface="Microsoft Sans Serif"/>
              </a:rPr>
              <a:t>e</a:t>
            </a:r>
            <a:r>
              <a:rPr dirty="0" sz="1400" spc="-15">
                <a:latin typeface="Microsoft Sans Serif"/>
                <a:cs typeface="Microsoft Sans Serif"/>
              </a:rPr>
              <a:t>r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110">
                <a:latin typeface="Microsoft Sans Serif"/>
                <a:cs typeface="Microsoft Sans Serif"/>
              </a:rPr>
              <a:t>c</a:t>
            </a:r>
            <a:r>
              <a:rPr dirty="0" sz="1400" spc="-75">
                <a:latin typeface="Microsoft Sans Serif"/>
                <a:cs typeface="Microsoft Sans Serif"/>
              </a:rPr>
              <a:t>t</a:t>
            </a:r>
            <a:r>
              <a:rPr dirty="0" sz="1400" spc="-15">
                <a:latin typeface="Microsoft Sans Serif"/>
                <a:cs typeface="Microsoft Sans Serif"/>
              </a:rPr>
              <a:t>i</a:t>
            </a:r>
            <a:r>
              <a:rPr dirty="0" sz="1400" spc="-80">
                <a:latin typeface="Microsoft Sans Serif"/>
                <a:cs typeface="Microsoft Sans Serif"/>
              </a:rPr>
              <a:t>o</a:t>
            </a:r>
            <a:r>
              <a:rPr dirty="0" sz="1400" spc="-165">
                <a:latin typeface="Microsoft Sans Serif"/>
                <a:cs typeface="Microsoft Sans Serif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r</a:t>
            </a:r>
            <a:r>
              <a:rPr dirty="0" sz="1400" spc="-45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q</a:t>
            </a:r>
            <a:r>
              <a:rPr dirty="0" sz="1400" spc="-60">
                <a:latin typeface="Microsoft Sans Serif"/>
                <a:cs typeface="Microsoft Sans Serif"/>
              </a:rPr>
              <a:t>uir</a:t>
            </a:r>
            <a:r>
              <a:rPr dirty="0" sz="1400" spc="-8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d</a:t>
            </a:r>
            <a:r>
              <a:rPr dirty="0" sz="1400" spc="-24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81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55">
                <a:latin typeface="Microsoft Sans Serif"/>
                <a:cs typeface="Microsoft Sans Serif"/>
              </a:rPr>
              <a:t>Are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you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following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throwaway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evolutionary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approach?</a:t>
            </a:r>
            <a:endParaRPr sz="14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83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40">
                <a:latin typeface="Microsoft Sans Serif"/>
                <a:cs typeface="Microsoft Sans Serif"/>
              </a:rPr>
              <a:t>Different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parts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system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may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be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programmed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in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different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languages.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15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7D96AC"/>
              </a:buClr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  <a:tab pos="1236980" algn="l"/>
                <a:tab pos="2105660" algn="l"/>
                <a:tab pos="2480945" algn="l"/>
                <a:tab pos="3110865" algn="l"/>
                <a:tab pos="3471545" algn="l"/>
                <a:tab pos="3712845" algn="l"/>
                <a:tab pos="4721860" algn="l"/>
                <a:tab pos="5174615" algn="l"/>
                <a:tab pos="6110605" algn="l"/>
                <a:tab pos="6351270" algn="l"/>
              </a:tabLst>
            </a:pPr>
            <a:r>
              <a:rPr dirty="0" sz="1600" spc="-130">
                <a:latin typeface="Microsoft Sans Serif"/>
                <a:cs typeface="Microsoft Sans Serif"/>
              </a:rPr>
              <a:t>For</a:t>
            </a:r>
            <a:r>
              <a:rPr dirty="0" sz="1600" spc="-130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Microsoft Sans Serif"/>
                <a:cs typeface="Microsoft Sans Serif"/>
              </a:rPr>
              <a:t>example,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120">
                <a:latin typeface="Microsoft Sans Serif"/>
                <a:cs typeface="Microsoft Sans Serif"/>
              </a:rPr>
              <a:t>choice</a:t>
            </a:r>
            <a:r>
              <a:rPr dirty="0" sz="1600" spc="-120">
                <a:latin typeface="Times New Roman"/>
                <a:cs typeface="Times New Roman"/>
              </a:rPr>
              <a:t>	</a:t>
            </a:r>
            <a:r>
              <a:rPr dirty="0" sz="1600" spc="-15">
                <a:latin typeface="Microsoft Sans Serif"/>
                <a:cs typeface="Microsoft Sans Serif"/>
              </a:rPr>
              <a:t>for</a:t>
            </a:r>
            <a:r>
              <a:rPr dirty="0" sz="1600" spc="-15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 spc="-85">
                <a:latin typeface="Microsoft Sans Serif"/>
                <a:cs typeface="Microsoft Sans Serif"/>
              </a:rPr>
              <a:t>throwaway</a:t>
            </a:r>
            <a:r>
              <a:rPr dirty="0" sz="1600" spc="-85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Microsoft Sans Serif"/>
                <a:cs typeface="Microsoft Sans Serif"/>
              </a:rPr>
              <a:t>GUI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40">
                <a:latin typeface="Microsoft Sans Serif"/>
                <a:cs typeface="Microsoft Sans Serif"/>
              </a:rPr>
              <a:t>prototype</a:t>
            </a:r>
            <a:r>
              <a:rPr dirty="0" sz="1600" spc="-40">
                <a:latin typeface="Times New Roman"/>
                <a:cs typeface="Times New Roman"/>
              </a:rPr>
              <a:t>	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-145">
                <a:latin typeface="Times New Roman"/>
                <a:cs typeface="Times New Roman"/>
              </a:rPr>
              <a:t>	</a:t>
            </a:r>
            <a:r>
              <a:rPr dirty="0" sz="1600" spc="-80">
                <a:latin typeface="Microsoft Sans Serif"/>
                <a:cs typeface="Microsoft Sans Serif"/>
              </a:rPr>
              <a:t>driven</a:t>
            </a:r>
            <a:r>
              <a:rPr dirty="0" sz="1600" spc="8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simply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by</a:t>
            </a:r>
            <a:r>
              <a:rPr dirty="0" sz="1600" spc="8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whatever</a:t>
            </a:r>
            <a:endParaRPr sz="1600">
              <a:latin typeface="Microsoft Sans Serif"/>
              <a:cs typeface="Microsoft Sans Serif"/>
            </a:endParaRPr>
          </a:p>
          <a:p>
            <a:pPr marL="851535">
              <a:lnSpc>
                <a:spcPct val="100000"/>
              </a:lnSpc>
            </a:pPr>
            <a:r>
              <a:rPr dirty="0" sz="1600" spc="-90">
                <a:latin typeface="Microsoft Sans Serif"/>
                <a:cs typeface="Microsoft Sans Serif"/>
              </a:rPr>
              <a:t>technology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provides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fastest,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cheapest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way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implement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sample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GUI‟s</a:t>
            </a:r>
            <a:endParaRPr sz="1600">
              <a:latin typeface="Microsoft Sans Serif"/>
              <a:cs typeface="Microsoft Sans Serif"/>
            </a:endParaRPr>
          </a:p>
          <a:p>
            <a:pPr marL="851535" marR="6350" indent="-320675">
              <a:lnSpc>
                <a:spcPct val="109400"/>
              </a:lnSpc>
              <a:spcBef>
                <a:spcPts val="57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If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an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evolutionary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prototype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selected,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you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180">
                <a:latin typeface="Microsoft Sans Serif"/>
                <a:cs typeface="Microsoft Sans Serif"/>
              </a:rPr>
              <a:t>must</a:t>
            </a:r>
            <a:r>
              <a:rPr dirty="0" sz="1600" spc="-17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choose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implementation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language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development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environment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you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will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90">
                <a:latin typeface="Microsoft Sans Serif"/>
                <a:cs typeface="Microsoft Sans Serif"/>
              </a:rPr>
              <a:t>use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production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device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8" y="243281"/>
            <a:ext cx="49530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Building</a:t>
            </a:r>
            <a:r>
              <a:rPr dirty="0" spc="-10"/>
              <a:t> </a:t>
            </a:r>
            <a:r>
              <a:rPr dirty="0" spc="-265"/>
              <a:t>the</a:t>
            </a:r>
            <a:r>
              <a:rPr dirty="0" spc="10"/>
              <a:t> </a:t>
            </a:r>
            <a:r>
              <a:rPr dirty="0" spc="-180"/>
              <a:t>Prototype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2287" y="4951931"/>
            <a:ext cx="3077765" cy="190606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4520" y="6485399"/>
            <a:ext cx="1382395" cy="323850"/>
          </a:xfrm>
          <a:custGeom>
            <a:avLst/>
            <a:gdLst/>
            <a:ahLst/>
            <a:cxnLst/>
            <a:rect l="l" t="t" r="r" b="b"/>
            <a:pathLst>
              <a:path w="1382395" h="323850">
                <a:moveTo>
                  <a:pt x="1382039" y="0"/>
                </a:moveTo>
                <a:lnTo>
                  <a:pt x="0" y="0"/>
                </a:lnTo>
                <a:lnTo>
                  <a:pt x="0" y="323640"/>
                </a:lnTo>
                <a:lnTo>
                  <a:pt x="1382039" y="323640"/>
                </a:lnTo>
                <a:lnTo>
                  <a:pt x="1382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835174"/>
            <a:ext cx="4791075" cy="207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2740" marR="5080" indent="-320675">
              <a:lnSpc>
                <a:spcPct val="109400"/>
              </a:lnSpc>
              <a:spcBef>
                <a:spcPts val="10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333375" algn="l"/>
              </a:tabLst>
            </a:pPr>
            <a:r>
              <a:rPr dirty="0" sz="1600" spc="-25">
                <a:latin typeface="Microsoft Sans Serif"/>
                <a:cs typeface="Microsoft Sans Serif"/>
              </a:rPr>
              <a:t>After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prototype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built,</a:t>
            </a:r>
            <a:r>
              <a:rPr dirty="0" sz="1600" spc="30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should</a:t>
            </a:r>
            <a:r>
              <a:rPr dirty="0" sz="1600" spc="16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31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exercised</a:t>
            </a:r>
            <a:r>
              <a:rPr dirty="0" sz="1600" spc="2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by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its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165">
                <a:latin typeface="Microsoft Sans Serif"/>
                <a:cs typeface="Microsoft Sans Serif"/>
              </a:rPr>
              <a:t>users</a:t>
            </a:r>
            <a:r>
              <a:rPr dirty="0" sz="1600" spc="-16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-105">
                <a:latin typeface="Microsoft Sans Serif"/>
                <a:cs typeface="Microsoft Sans Serif"/>
              </a:rPr>
              <a:t> an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environment</a:t>
            </a:r>
            <a:r>
              <a:rPr dirty="0" sz="1600" spc="-114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that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75">
                <a:latin typeface="Microsoft Sans Serif"/>
                <a:cs typeface="Microsoft Sans Serif"/>
              </a:rPr>
              <a:t>mimics</a:t>
            </a:r>
            <a:r>
              <a:rPr dirty="0" sz="1600" spc="-17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as</a:t>
            </a:r>
            <a:r>
              <a:rPr dirty="0" sz="1600" spc="-1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closely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as 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possible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production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environment</a:t>
            </a:r>
            <a:r>
              <a:rPr dirty="0" sz="1600" spc="-114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in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which</a:t>
            </a:r>
            <a:r>
              <a:rPr dirty="0" sz="1600" spc="-1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final 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w</a:t>
            </a:r>
            <a:r>
              <a:rPr dirty="0" sz="1600" spc="-20">
                <a:latin typeface="Microsoft Sans Serif"/>
                <a:cs typeface="Microsoft Sans Serif"/>
              </a:rPr>
              <a:t>il</a:t>
            </a:r>
            <a:r>
              <a:rPr dirty="0" sz="1600" spc="-15">
                <a:latin typeface="Microsoft Sans Serif"/>
                <a:cs typeface="Microsoft Sans Serif"/>
              </a:rPr>
              <a:t>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b</a:t>
            </a:r>
            <a:r>
              <a:rPr dirty="0" sz="1600" spc="-55">
                <a:latin typeface="Microsoft Sans Serif"/>
                <a:cs typeface="Microsoft Sans Serif"/>
              </a:rPr>
              <a:t>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245">
                <a:latin typeface="Microsoft Sans Serif"/>
                <a:cs typeface="Microsoft Sans Serif"/>
              </a:rPr>
              <a:t>u</a:t>
            </a:r>
            <a:r>
              <a:rPr dirty="0" sz="1600" spc="-229">
                <a:latin typeface="Microsoft Sans Serif"/>
                <a:cs typeface="Microsoft Sans Serif"/>
              </a:rPr>
              <a:t>s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d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8D5F"/>
              </a:buClr>
              <a:buFont typeface="Wingdings"/>
              <a:buChar char=""/>
            </a:pPr>
            <a:endParaRPr sz="1350">
              <a:latin typeface="Microsoft Sans Serif"/>
              <a:cs typeface="Microsoft Sans Serif"/>
            </a:endParaRPr>
          </a:p>
          <a:p>
            <a:pPr algn="just" marL="332740" marR="8890" indent="-320675">
              <a:lnSpc>
                <a:spcPct val="1095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333375" algn="l"/>
              </a:tabLst>
            </a:pPr>
            <a:r>
              <a:rPr dirty="0" sz="1600" spc="-125">
                <a:latin typeface="Microsoft Sans Serif"/>
                <a:cs typeface="Microsoft Sans Serif"/>
              </a:rPr>
              <a:t>Also</a:t>
            </a:r>
            <a:r>
              <a:rPr dirty="0" sz="1600" spc="-12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it</a:t>
            </a:r>
            <a:r>
              <a:rPr dirty="0" sz="1600" spc="38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will</a:t>
            </a:r>
            <a:r>
              <a:rPr dirty="0" sz="1600" spc="34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31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important</a:t>
            </a:r>
            <a:r>
              <a:rPr dirty="0" sz="1600" spc="29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31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have</a:t>
            </a:r>
            <a:r>
              <a:rPr dirty="0" sz="1600" spc="19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various</a:t>
            </a:r>
            <a:r>
              <a:rPr dirty="0" sz="1600" spc="21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types</a:t>
            </a:r>
            <a:r>
              <a:rPr dirty="0" sz="1600" spc="2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user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exercise</a:t>
            </a:r>
            <a:r>
              <a:rPr dirty="0" sz="1600" spc="16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device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results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may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biased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6072" y="243277"/>
            <a:ext cx="36861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5"/>
              <a:t>R</a:t>
            </a:r>
            <a:r>
              <a:rPr dirty="0" spc="-315"/>
              <a:t>esult</a:t>
            </a:r>
            <a:r>
              <a:rPr dirty="0" spc="80">
                <a:latin typeface="Times New Roman"/>
                <a:cs typeface="Times New Roman"/>
              </a:rPr>
              <a:t> </a:t>
            </a:r>
            <a:r>
              <a:rPr dirty="0" spc="-730"/>
              <a:t>E</a:t>
            </a:r>
            <a:r>
              <a:rPr dirty="0" spc="-630"/>
              <a:t>v</a:t>
            </a:r>
            <a:r>
              <a:rPr dirty="0" spc="-40"/>
              <a:t>a</a:t>
            </a:r>
            <a:r>
              <a:rPr dirty="0" spc="-35"/>
              <a:t>l</a:t>
            </a:r>
            <a:r>
              <a:rPr dirty="0" spc="-175"/>
              <a:t>uat</a:t>
            </a:r>
            <a:r>
              <a:rPr dirty="0" spc="-105"/>
              <a:t>i</a:t>
            </a:r>
            <a:r>
              <a:rPr dirty="0" spc="-385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625" y="1828800"/>
            <a:ext cx="3228975" cy="45053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75" y="4319155"/>
            <a:ext cx="5524500" cy="20288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279" y="6535080"/>
            <a:ext cx="1406525" cy="274320"/>
          </a:xfrm>
          <a:custGeom>
            <a:avLst/>
            <a:gdLst/>
            <a:ahLst/>
            <a:cxnLst/>
            <a:rect l="l" t="t" r="r" b="b"/>
            <a:pathLst>
              <a:path w="1406525" h="274320">
                <a:moveTo>
                  <a:pt x="1406519" y="0"/>
                </a:moveTo>
                <a:lnTo>
                  <a:pt x="0" y="0"/>
                </a:lnTo>
                <a:lnTo>
                  <a:pt x="0" y="273960"/>
                </a:lnTo>
                <a:lnTo>
                  <a:pt x="1406519" y="273960"/>
                </a:lnTo>
                <a:lnTo>
                  <a:pt x="1406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8514715" cy="2501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res</a:t>
            </a:r>
            <a:r>
              <a:rPr dirty="0" sz="1800" spc="-175">
                <a:latin typeface="Microsoft Sans Serif"/>
                <a:cs typeface="Microsoft Sans Serif"/>
              </a:rPr>
              <a:t>u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r>
              <a:rPr dirty="0" sz="1800" spc="-20">
                <a:latin typeface="Microsoft Sans Serif"/>
                <a:cs typeface="Microsoft Sans Serif"/>
              </a:rPr>
              <a:t>t</a:t>
            </a:r>
            <a:r>
              <a:rPr dirty="0" sz="1800" spc="-305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5">
                <a:latin typeface="Microsoft Sans Serif"/>
                <a:cs typeface="Microsoft Sans Serif"/>
              </a:rPr>
              <a:t>y</a:t>
            </a:r>
            <a:r>
              <a:rPr dirty="0" sz="1800">
                <a:latin typeface="Microsoft Sans Serif"/>
                <a:cs typeface="Microsoft Sans Serif"/>
              </a:rPr>
              <a:t>p</a:t>
            </a:r>
            <a:r>
              <a:rPr dirty="0" sz="1800" spc="-105">
                <a:latin typeface="Microsoft Sans Serif"/>
                <a:cs typeface="Microsoft Sans Serif"/>
              </a:rPr>
              <a:t>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m</a:t>
            </a:r>
            <a:r>
              <a:rPr dirty="0" sz="1800" spc="-155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y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b</a:t>
            </a:r>
            <a:r>
              <a:rPr dirty="0" sz="1800" spc="-55">
                <a:latin typeface="Microsoft Sans Serif"/>
                <a:cs typeface="Microsoft Sans Serif"/>
              </a:rPr>
              <a:t>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120">
                <a:latin typeface="Microsoft Sans Serif"/>
                <a:cs typeface="Microsoft Sans Serif"/>
              </a:rPr>
              <a:t>w</a:t>
            </a:r>
            <a:r>
              <a:rPr dirty="0" sz="1800" spc="-105">
                <a:latin typeface="Microsoft Sans Serif"/>
                <a:cs typeface="Microsoft Sans Serif"/>
              </a:rPr>
              <a:t>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Microsoft Sans Serif"/>
                <a:cs typeface="Microsoft Sans Serif"/>
              </a:rPr>
              <a:t>f</a:t>
            </a:r>
            <a:r>
              <a:rPr dirty="0" sz="1800" spc="-45">
                <a:latin typeface="Microsoft Sans Serif"/>
                <a:cs typeface="Microsoft Sans Serif"/>
              </a:rPr>
              <a:t>old</a:t>
            </a:r>
            <a:r>
              <a:rPr dirty="0" sz="1800" spc="-11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58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600" spc="-145">
                <a:latin typeface="Microsoft Sans Serif"/>
                <a:cs typeface="Microsoft Sans Serif"/>
              </a:rPr>
              <a:t>Fuzz</a:t>
            </a:r>
            <a:r>
              <a:rPr dirty="0" sz="1600" spc="-130">
                <a:latin typeface="Microsoft Sans Serif"/>
                <a:cs typeface="Microsoft Sans Serif"/>
              </a:rPr>
              <a:t>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ne</a:t>
            </a:r>
            <a:r>
              <a:rPr dirty="0" sz="1600" spc="-120">
                <a:latin typeface="Microsoft Sans Serif"/>
                <a:cs typeface="Microsoft Sans Serif"/>
              </a:rPr>
              <a:t>e</a:t>
            </a:r>
            <a:r>
              <a:rPr dirty="0" sz="1600" spc="-140">
                <a:latin typeface="Microsoft Sans Serif"/>
                <a:cs typeface="Microsoft Sans Serif"/>
              </a:rPr>
              <a:t>ds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bec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bett</a:t>
            </a:r>
            <a:r>
              <a:rPr dirty="0" sz="1600" spc="-5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95">
                <a:latin typeface="Microsoft Sans Serif"/>
                <a:cs typeface="Microsoft Sans Serif"/>
              </a:rPr>
              <a:t>u</a:t>
            </a:r>
            <a:r>
              <a:rPr dirty="0" sz="1600" spc="-204">
                <a:latin typeface="Microsoft Sans Serif"/>
                <a:cs typeface="Microsoft Sans Serif"/>
              </a:rPr>
              <a:t>n</a:t>
            </a:r>
            <a:r>
              <a:rPr dirty="0" sz="1600" spc="-80">
                <a:latin typeface="Microsoft Sans Serif"/>
                <a:cs typeface="Microsoft Sans Serif"/>
              </a:rPr>
              <a:t>dersto</a:t>
            </a:r>
            <a:r>
              <a:rPr dirty="0" sz="1600" spc="-90">
                <a:latin typeface="Microsoft Sans Serif"/>
                <a:cs typeface="Microsoft Sans Serif"/>
              </a:rPr>
              <a:t>o</a:t>
            </a:r>
            <a:r>
              <a:rPr dirty="0" sz="1600" spc="-10">
                <a:latin typeface="Microsoft Sans Serif"/>
                <a:cs typeface="Microsoft Sans Serif"/>
              </a:rPr>
              <a:t>d</a:t>
            </a:r>
            <a:endParaRPr sz="1600">
              <a:latin typeface="Microsoft Sans Serif"/>
              <a:cs typeface="Microsoft Sans Serif"/>
            </a:endParaRPr>
          </a:p>
          <a:p>
            <a:pPr lvl="1" marL="1171575" marR="5080" indent="-274320">
              <a:lnSpc>
                <a:spcPts val="1910"/>
              </a:lnSpc>
              <a:spcBef>
                <a:spcPts val="65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600" spc="-120">
                <a:latin typeface="Microsoft Sans Serif"/>
                <a:cs typeface="Microsoft Sans Serif"/>
              </a:rPr>
              <a:t>Exercising</a:t>
            </a:r>
            <a:r>
              <a:rPr dirty="0" sz="1600" spc="-114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prototype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elicits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“Yes-But”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response</a:t>
            </a:r>
            <a:r>
              <a:rPr dirty="0" sz="1600" spc="-12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from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user;</a:t>
            </a:r>
            <a:r>
              <a:rPr dirty="0" sz="1600" spc="-12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therefore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previously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95">
                <a:latin typeface="Microsoft Sans Serif"/>
                <a:cs typeface="Microsoft Sans Serif"/>
              </a:rPr>
              <a:t>u</a:t>
            </a:r>
            <a:r>
              <a:rPr dirty="0" sz="1600" spc="-204">
                <a:latin typeface="Microsoft Sans Serif"/>
                <a:cs typeface="Microsoft Sans Serif"/>
              </a:rPr>
              <a:t>n</a:t>
            </a:r>
            <a:r>
              <a:rPr dirty="0" sz="1600" spc="-140">
                <a:latin typeface="Microsoft Sans Serif"/>
                <a:cs typeface="Microsoft Sans Serif"/>
              </a:rPr>
              <a:t>k</a:t>
            </a:r>
            <a:r>
              <a:rPr dirty="0" sz="1600" spc="-165">
                <a:latin typeface="Microsoft Sans Serif"/>
                <a:cs typeface="Microsoft Sans Serif"/>
              </a:rPr>
              <a:t>n</a:t>
            </a:r>
            <a:r>
              <a:rPr dirty="0" sz="1600" spc="-140">
                <a:latin typeface="Microsoft Sans Serif"/>
                <a:cs typeface="Microsoft Sans Serif"/>
              </a:rPr>
              <a:t>o</a:t>
            </a:r>
            <a:r>
              <a:rPr dirty="0" sz="1600" spc="-95">
                <a:latin typeface="Microsoft Sans Serif"/>
                <a:cs typeface="Microsoft Sans Serif"/>
              </a:rPr>
              <a:t>w</a:t>
            </a:r>
            <a:r>
              <a:rPr dirty="0" sz="1600" spc="-195">
                <a:latin typeface="Microsoft Sans Serif"/>
                <a:cs typeface="Microsoft Sans Serif"/>
              </a:rPr>
              <a:t>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ne</a:t>
            </a:r>
            <a:r>
              <a:rPr dirty="0" sz="1600" spc="-120">
                <a:latin typeface="Microsoft Sans Serif"/>
                <a:cs typeface="Microsoft Sans Serif"/>
              </a:rPr>
              <a:t>e</a:t>
            </a:r>
            <a:r>
              <a:rPr dirty="0" sz="1600" spc="-140">
                <a:latin typeface="Microsoft Sans Serif"/>
                <a:cs typeface="Microsoft Sans Serif"/>
              </a:rPr>
              <a:t>ds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bec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k</a:t>
            </a:r>
            <a:r>
              <a:rPr dirty="0" sz="1600" spc="-165">
                <a:latin typeface="Microsoft Sans Serif"/>
                <a:cs typeface="Microsoft Sans Serif"/>
              </a:rPr>
              <a:t>n</a:t>
            </a:r>
            <a:r>
              <a:rPr dirty="0" sz="1600" spc="-140">
                <a:latin typeface="Microsoft Sans Serif"/>
                <a:cs typeface="Microsoft Sans Serif"/>
              </a:rPr>
              <a:t>o</a:t>
            </a:r>
            <a:r>
              <a:rPr dirty="0" sz="1600" spc="-95">
                <a:latin typeface="Microsoft Sans Serif"/>
                <a:cs typeface="Microsoft Sans Serif"/>
              </a:rPr>
              <a:t>w</a:t>
            </a:r>
            <a:r>
              <a:rPr dirty="0" sz="1600" spc="-195">
                <a:latin typeface="Microsoft Sans Serif"/>
                <a:cs typeface="Microsoft Sans Serif"/>
              </a:rPr>
              <a:t>n</a:t>
            </a:r>
            <a:endParaRPr sz="1600">
              <a:latin typeface="Microsoft Sans Serif"/>
              <a:cs typeface="Microsoft Sans Serif"/>
            </a:endParaRPr>
          </a:p>
          <a:p>
            <a:pPr marL="851535" indent="-320675">
              <a:lnSpc>
                <a:spcPct val="100000"/>
              </a:lnSpc>
              <a:spcBef>
                <a:spcPts val="56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800" spc="-160">
                <a:latin typeface="Microsoft Sans Serif"/>
                <a:cs typeface="Microsoft Sans Serif"/>
              </a:rPr>
              <a:t>In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any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case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prototyping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always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produces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results</a:t>
            </a:r>
            <a:endParaRPr sz="1800">
              <a:latin typeface="Microsoft Sans Serif"/>
              <a:cs typeface="Microsoft Sans Serif"/>
            </a:endParaRPr>
          </a:p>
          <a:p>
            <a:pPr marL="851535" indent="-320675">
              <a:lnSpc>
                <a:spcPts val="2130"/>
              </a:lnSpc>
              <a:spcBef>
                <a:spcPts val="63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trick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making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sure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that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return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requirements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knowledge</a:t>
            </a:r>
            <a:r>
              <a:rPr dirty="0" sz="1800" spc="16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gained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worth</a:t>
            </a:r>
            <a:endParaRPr sz="1800">
              <a:latin typeface="Microsoft Sans Serif"/>
              <a:cs typeface="Microsoft Sans Serif"/>
            </a:endParaRPr>
          </a:p>
          <a:p>
            <a:pPr marL="851535">
              <a:lnSpc>
                <a:spcPts val="2130"/>
              </a:lnSpc>
            </a:pPr>
            <a:r>
              <a:rPr dirty="0" sz="1800" spc="-114">
                <a:latin typeface="Microsoft Sans Serif"/>
                <a:cs typeface="Microsoft Sans Serif"/>
              </a:rPr>
              <a:t>th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in</a:t>
            </a:r>
            <a:r>
              <a:rPr dirty="0" sz="1800" spc="-165">
                <a:latin typeface="Microsoft Sans Serif"/>
                <a:cs typeface="Microsoft Sans Serif"/>
              </a:rPr>
              <a:t>v</a:t>
            </a:r>
            <a:r>
              <a:rPr dirty="0" sz="1800" spc="-165">
                <a:latin typeface="Microsoft Sans Serif"/>
                <a:cs typeface="Microsoft Sans Serif"/>
              </a:rPr>
              <a:t>estme</a:t>
            </a:r>
            <a:r>
              <a:rPr dirty="0" sz="1800" spc="-114">
                <a:latin typeface="Microsoft Sans Serif"/>
                <a:cs typeface="Microsoft Sans Serif"/>
              </a:rPr>
              <a:t>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ma</a:t>
            </a:r>
            <a:r>
              <a:rPr dirty="0" sz="1800" spc="-85">
                <a:latin typeface="Microsoft Sans Serif"/>
                <a:cs typeface="Microsoft Sans Serif"/>
              </a:rPr>
              <a:t>d</a:t>
            </a:r>
            <a:r>
              <a:rPr dirty="0" sz="1800" spc="-100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6065" y="243281"/>
            <a:ext cx="36861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5"/>
              <a:t>R</a:t>
            </a:r>
            <a:r>
              <a:rPr dirty="0" spc="-315"/>
              <a:t>esult</a:t>
            </a:r>
            <a:r>
              <a:rPr dirty="0" spc="80">
                <a:latin typeface="Times New Roman"/>
                <a:cs typeface="Times New Roman"/>
              </a:rPr>
              <a:t> </a:t>
            </a:r>
            <a:r>
              <a:rPr dirty="0" spc="-730"/>
              <a:t>E</a:t>
            </a:r>
            <a:r>
              <a:rPr dirty="0" spc="-630"/>
              <a:t>v</a:t>
            </a:r>
            <a:r>
              <a:rPr dirty="0" spc="-40"/>
              <a:t>a</a:t>
            </a:r>
            <a:r>
              <a:rPr dirty="0" spc="-35"/>
              <a:t>l</a:t>
            </a:r>
            <a:r>
              <a:rPr dirty="0" spc="-175"/>
              <a:t>uat</a:t>
            </a:r>
            <a:r>
              <a:rPr dirty="0" spc="-105"/>
              <a:t>i</a:t>
            </a:r>
            <a:r>
              <a:rPr dirty="0" spc="-385"/>
              <a:t>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4038600"/>
            <a:ext cx="4432300" cy="2621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80" y="6522839"/>
            <a:ext cx="1369695" cy="299085"/>
          </a:xfrm>
          <a:custGeom>
            <a:avLst/>
            <a:gdLst/>
            <a:ahLst/>
            <a:cxnLst/>
            <a:rect l="l" t="t" r="r" b="b"/>
            <a:pathLst>
              <a:path w="1369695" h="299084">
                <a:moveTo>
                  <a:pt x="1369439" y="0"/>
                </a:moveTo>
                <a:lnTo>
                  <a:pt x="0" y="0"/>
                </a:lnTo>
                <a:lnTo>
                  <a:pt x="0" y="298799"/>
                </a:lnTo>
                <a:lnTo>
                  <a:pt x="1369439" y="298799"/>
                </a:lnTo>
                <a:lnTo>
                  <a:pt x="1369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13661"/>
            <a:ext cx="7997825" cy="160655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32740" marR="5080" indent="-320675">
              <a:lnSpc>
                <a:spcPts val="2100"/>
              </a:lnSpc>
              <a:spcBef>
                <a:spcPts val="219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160">
                <a:latin typeface="Microsoft Sans Serif"/>
                <a:cs typeface="Microsoft Sans Serif"/>
              </a:rPr>
              <a:t>In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field</a:t>
            </a:r>
            <a:r>
              <a:rPr dirty="0" sz="1800" spc="1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software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engineering</a:t>
            </a:r>
            <a:r>
              <a:rPr dirty="0" sz="1800" spc="12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reusing</a:t>
            </a:r>
            <a:r>
              <a:rPr dirty="0" sz="1800" spc="1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requirements</a:t>
            </a:r>
            <a:r>
              <a:rPr dirty="0" sz="1800" spc="1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existing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system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common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method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requirement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elicitation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332740" marR="6350" indent="-320675">
              <a:lnSpc>
                <a:spcPct val="106700"/>
              </a:lnSpc>
              <a:spcBef>
                <a:spcPts val="136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1800" spc="-150">
                <a:latin typeface="Microsoft Sans Serif"/>
                <a:cs typeface="Microsoft Sans Serif"/>
              </a:rPr>
              <a:t>Using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the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existing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knowledge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31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develop</a:t>
            </a:r>
            <a:r>
              <a:rPr dirty="0" sz="1800" spc="32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the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new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product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has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many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advantages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125">
                <a:latin typeface="Microsoft Sans Serif"/>
                <a:cs typeface="Microsoft Sans Serif"/>
              </a:rPr>
              <a:t>cl</a:t>
            </a:r>
            <a:r>
              <a:rPr dirty="0" sz="1800" spc="-185">
                <a:latin typeface="Microsoft Sans Serif"/>
                <a:cs typeface="Microsoft Sans Serif"/>
              </a:rPr>
              <a:t>u</a:t>
            </a:r>
            <a:r>
              <a:rPr dirty="0" sz="1800" spc="-20">
                <a:latin typeface="Microsoft Sans Serif"/>
                <a:cs typeface="Microsoft Sans Serif"/>
              </a:rPr>
              <a:t>d</a:t>
            </a:r>
            <a:r>
              <a:rPr dirty="0" sz="1800" spc="-5">
                <a:latin typeface="Microsoft Sans Serif"/>
                <a:cs typeface="Microsoft Sans Serif"/>
              </a:rPr>
              <a:t>i</a:t>
            </a:r>
            <a:r>
              <a:rPr dirty="0" sz="1800" spc="-114">
                <a:latin typeface="Microsoft Sans Serif"/>
                <a:cs typeface="Microsoft Sans Serif"/>
              </a:rPr>
              <a:t>ng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l</a:t>
            </a:r>
            <a:r>
              <a:rPr dirty="0" sz="1800" spc="-130">
                <a:latin typeface="Microsoft Sans Serif"/>
                <a:cs typeface="Microsoft Sans Serif"/>
              </a:rPr>
              <a:t>o</a:t>
            </a:r>
            <a:r>
              <a:rPr dirty="0" sz="1800" spc="-100">
                <a:latin typeface="Microsoft Sans Serif"/>
                <a:cs typeface="Microsoft Sans Serif"/>
              </a:rPr>
              <a:t>w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co</a:t>
            </a:r>
            <a:r>
              <a:rPr dirty="0" sz="1800" spc="-160">
                <a:latin typeface="Microsoft Sans Serif"/>
                <a:cs typeface="Microsoft Sans Serif"/>
              </a:rPr>
              <a:t>st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a</a:t>
            </a:r>
            <a:r>
              <a:rPr dirty="0" sz="1800" spc="-110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les</a:t>
            </a:r>
            <a:r>
              <a:rPr dirty="0" sz="1800" spc="-204">
                <a:latin typeface="Microsoft Sans Serif"/>
                <a:cs typeface="Microsoft Sans Serif"/>
              </a:rPr>
              <a:t>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ti</a:t>
            </a:r>
            <a:r>
              <a:rPr dirty="0" sz="1800" spc="-200">
                <a:latin typeface="Microsoft Sans Serif"/>
                <a:cs typeface="Microsoft Sans Serif"/>
              </a:rPr>
              <a:t>me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105"/>
              </a:spcBef>
            </a:pPr>
            <a:r>
              <a:rPr dirty="0" spc="-1105"/>
              <a:t>R</a:t>
            </a:r>
            <a:r>
              <a:rPr dirty="0" spc="-270"/>
              <a:t>equiremen</a:t>
            </a:r>
            <a:r>
              <a:rPr dirty="0" spc="-165"/>
              <a:t>t</a:t>
            </a:r>
            <a:r>
              <a:rPr dirty="0" spc="-735"/>
              <a:t>s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 spc="-1105"/>
              <a:t>R</a:t>
            </a:r>
            <a:r>
              <a:rPr dirty="0" spc="-434"/>
              <a:t>euse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3200438"/>
            <a:ext cx="4279900" cy="34926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520" y="6497999"/>
            <a:ext cx="1419225" cy="323850"/>
          </a:xfrm>
          <a:custGeom>
            <a:avLst/>
            <a:gdLst/>
            <a:ahLst/>
            <a:cxnLst/>
            <a:rect l="l" t="t" r="r" b="b"/>
            <a:pathLst>
              <a:path w="1419225" h="323850">
                <a:moveTo>
                  <a:pt x="1419119" y="0"/>
                </a:moveTo>
                <a:lnTo>
                  <a:pt x="0" y="0"/>
                </a:lnTo>
                <a:lnTo>
                  <a:pt x="0" y="323640"/>
                </a:lnTo>
                <a:lnTo>
                  <a:pt x="1419119" y="323640"/>
                </a:lnTo>
                <a:lnTo>
                  <a:pt x="1419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8514715" cy="3402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algn="just" marL="851535" marR="10160" indent="-320675">
              <a:lnSpc>
                <a:spcPct val="1094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2169" algn="l"/>
              </a:tabLst>
            </a:pPr>
            <a:r>
              <a:rPr dirty="0" sz="1600" spc="-145">
                <a:latin typeface="Microsoft Sans Serif"/>
                <a:cs typeface="Microsoft Sans Serif"/>
              </a:rPr>
              <a:t>Through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each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product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has</a:t>
            </a:r>
            <a:r>
              <a:rPr dirty="0" sz="1600" spc="-15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their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own</a:t>
            </a:r>
            <a:r>
              <a:rPr dirty="0" sz="1600" spc="-13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types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stakeholders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60">
                <a:latin typeface="Microsoft Sans Serif"/>
                <a:cs typeface="Microsoft Sans Serif"/>
              </a:rPr>
              <a:t>users,</a:t>
            </a:r>
            <a:r>
              <a:rPr dirty="0" sz="1600" spc="-15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there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still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number</a:t>
            </a:r>
            <a:r>
              <a:rPr dirty="0" sz="1600" spc="-1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situations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that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reuse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takes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place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e.g.</a:t>
            </a:r>
            <a:endParaRPr sz="16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84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400" spc="-120">
                <a:latin typeface="Microsoft Sans Serif"/>
                <a:cs typeface="Microsoft Sans Serif"/>
              </a:rPr>
              <a:t>User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interface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design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application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domain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information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15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7D96AC"/>
              </a:buClr>
              <a:buFont typeface="Wingdings"/>
              <a:buChar char=""/>
            </a:pPr>
            <a:endParaRPr sz="1300">
              <a:latin typeface="Microsoft Sans Serif"/>
              <a:cs typeface="Microsoft Sans Serif"/>
            </a:endParaRPr>
          </a:p>
          <a:p>
            <a:pPr algn="just" marL="851535" marR="5715" indent="-320675">
              <a:lnSpc>
                <a:spcPct val="1094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52169" algn="l"/>
              </a:tabLst>
            </a:pPr>
            <a:r>
              <a:rPr dirty="0" sz="1600" spc="-110">
                <a:latin typeface="Microsoft Sans Serif"/>
                <a:cs typeface="Microsoft Sans Serif"/>
              </a:rPr>
              <a:t>Now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days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software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industries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more</a:t>
            </a:r>
            <a:r>
              <a:rPr dirty="0" sz="1600" spc="-114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than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half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for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new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project 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acquired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from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existing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projects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8D5F"/>
              </a:buClr>
              <a:buFont typeface="Wingdings"/>
              <a:buChar char=""/>
            </a:pPr>
            <a:endParaRPr sz="1350">
              <a:latin typeface="Microsoft Sans Serif"/>
              <a:cs typeface="Microsoft Sans Serif"/>
            </a:endParaRPr>
          </a:p>
          <a:p>
            <a:pPr algn="just" marL="851535" marR="5080" indent="-320675">
              <a:lnSpc>
                <a:spcPct val="1094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52169" algn="l"/>
              </a:tabLst>
            </a:pPr>
            <a:r>
              <a:rPr dirty="0" sz="1600" spc="-105">
                <a:latin typeface="Microsoft Sans Serif"/>
                <a:cs typeface="Microsoft Sans Serif"/>
              </a:rPr>
              <a:t>Although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there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-14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need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check</a:t>
            </a:r>
            <a:r>
              <a:rPr dirty="0" sz="1600" spc="-13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the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before</a:t>
            </a:r>
            <a:r>
              <a:rPr dirty="0" sz="1600" spc="34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they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are</a:t>
            </a:r>
            <a:r>
              <a:rPr dirty="0" sz="1600" spc="35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used</a:t>
            </a:r>
            <a:r>
              <a:rPr dirty="0" sz="1600" spc="14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204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proposed 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product,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2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reuse</a:t>
            </a:r>
            <a:r>
              <a:rPr dirty="0" sz="1600" spc="16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21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are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already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validated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and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analyzed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165">
                <a:latin typeface="Microsoft Sans Serif"/>
                <a:cs typeface="Microsoft Sans Serif"/>
              </a:rPr>
              <a:t>thus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reducing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time 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for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testing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105"/>
              </a:spcBef>
            </a:pPr>
            <a:r>
              <a:rPr dirty="0" spc="-1105"/>
              <a:t>R</a:t>
            </a:r>
            <a:r>
              <a:rPr dirty="0" spc="-270"/>
              <a:t>equiremen</a:t>
            </a:r>
            <a:r>
              <a:rPr dirty="0" spc="-165"/>
              <a:t>t</a:t>
            </a:r>
            <a:r>
              <a:rPr dirty="0" spc="-735"/>
              <a:t>s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 spc="-1105"/>
              <a:t>R</a:t>
            </a:r>
            <a:r>
              <a:rPr dirty="0" spc="-434"/>
              <a:t>euse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5433314"/>
            <a:ext cx="2588140" cy="14246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20" y="6497999"/>
            <a:ext cx="1356995" cy="323850"/>
          </a:xfrm>
          <a:custGeom>
            <a:avLst/>
            <a:gdLst/>
            <a:ahLst/>
            <a:cxnLst/>
            <a:rect l="l" t="t" r="r" b="b"/>
            <a:pathLst>
              <a:path w="1356995" h="323850">
                <a:moveTo>
                  <a:pt x="1356839" y="0"/>
                </a:moveTo>
                <a:lnTo>
                  <a:pt x="0" y="0"/>
                </a:lnTo>
                <a:lnTo>
                  <a:pt x="0" y="323640"/>
                </a:lnTo>
                <a:lnTo>
                  <a:pt x="1356839" y="323640"/>
                </a:lnTo>
                <a:lnTo>
                  <a:pt x="1356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" y="1266190"/>
            <a:ext cx="8516620" cy="413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851535" indent="-320675">
              <a:lnSpc>
                <a:spcPct val="1000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851535" algn="l"/>
                <a:tab pos="852169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various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questions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that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helps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60">
                <a:latin typeface="Microsoft Sans Serif"/>
                <a:cs typeface="Microsoft Sans Serif"/>
              </a:rPr>
              <a:t>us</a:t>
            </a:r>
            <a:r>
              <a:rPr dirty="0" sz="1800" spc="-19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find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reusable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requirements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are::</a:t>
            </a:r>
            <a:endParaRPr sz="18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61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600" spc="-35">
                <a:latin typeface="Microsoft Sans Serif"/>
                <a:cs typeface="Microsoft Sans Serif"/>
              </a:rPr>
              <a:t>What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problems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existing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product?</a:t>
            </a:r>
            <a:endParaRPr sz="1600">
              <a:latin typeface="Microsoft Sans Serif"/>
              <a:cs typeface="Microsoft Sans Serif"/>
            </a:endParaRPr>
          </a:p>
          <a:p>
            <a:pPr lvl="1" marL="1171575" marR="5715" indent="-274320">
              <a:lnSpc>
                <a:spcPct val="100000"/>
              </a:lnSpc>
              <a:spcBef>
                <a:spcPts val="60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600" spc="-35">
                <a:latin typeface="Microsoft Sans Serif"/>
                <a:cs typeface="Microsoft Sans Serif"/>
              </a:rPr>
              <a:t>What</a:t>
            </a:r>
            <a:r>
              <a:rPr dirty="0" sz="1600" spc="3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proposed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product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should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provide</a:t>
            </a:r>
            <a:r>
              <a:rPr dirty="0" sz="1600" spc="32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overcome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difficulties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existing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product?</a:t>
            </a:r>
            <a:endParaRPr sz="1600">
              <a:latin typeface="Microsoft Sans Serif"/>
              <a:cs typeface="Microsoft Sans Serif"/>
            </a:endParaRPr>
          </a:p>
          <a:p>
            <a:pPr lvl="1" marL="1171575" indent="-274955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171575" algn="l"/>
                <a:tab pos="1172210" algn="l"/>
              </a:tabLst>
            </a:pPr>
            <a:r>
              <a:rPr dirty="0" sz="1600" spc="-70">
                <a:latin typeface="Microsoft Sans Serif"/>
                <a:cs typeface="Microsoft Sans Serif"/>
              </a:rPr>
              <a:t>Who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users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stakeholders</a:t>
            </a:r>
            <a:r>
              <a:rPr dirty="0" sz="1600" spc="8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existing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proposed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products?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17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7D96AC"/>
              </a:buClr>
              <a:buFont typeface="Wingdings"/>
              <a:buChar char=""/>
            </a:pPr>
            <a:endParaRPr sz="1400">
              <a:latin typeface="Microsoft Sans Serif"/>
              <a:cs typeface="Microsoft Sans Serif"/>
            </a:endParaRPr>
          </a:p>
          <a:p>
            <a:pPr algn="just" marL="851535" marR="5715" indent="-320675">
              <a:lnSpc>
                <a:spcPct val="1000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852169" algn="l"/>
              </a:tabLst>
            </a:pPr>
            <a:r>
              <a:rPr dirty="0" sz="1800" spc="-60">
                <a:latin typeface="Microsoft Sans Serif"/>
                <a:cs typeface="Microsoft Sans Serif"/>
              </a:rPr>
              <a:t>It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-15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difficult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say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proposed</a:t>
            </a:r>
            <a:r>
              <a:rPr dirty="0" sz="1800" spc="-85">
                <a:latin typeface="Microsoft Sans Serif"/>
                <a:cs typeface="Microsoft Sans Serif"/>
              </a:rPr>
              <a:t> product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-15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completely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different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from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existing </a:t>
            </a:r>
            <a:r>
              <a:rPr dirty="0" sz="1800" spc="-90">
                <a:latin typeface="Microsoft Sans Serif"/>
                <a:cs typeface="Microsoft Sans Serif"/>
              </a:rPr>
              <a:t> product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because</a:t>
            </a:r>
            <a:r>
              <a:rPr dirty="0" sz="1800" spc="-13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it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-15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easy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find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reused</a:t>
            </a:r>
            <a:r>
              <a:rPr dirty="0" sz="1800" spc="-114">
                <a:latin typeface="Microsoft Sans Serif"/>
                <a:cs typeface="Microsoft Sans Serif"/>
              </a:rPr>
              <a:t> requirements</a:t>
            </a:r>
            <a:r>
              <a:rPr dirty="0" sz="1800" spc="-114">
                <a:latin typeface="Microsoft Sans Serif"/>
                <a:cs typeface="Microsoft Sans Serif"/>
              </a:rPr>
              <a:t> in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any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project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requirement 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specification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algn="just" marL="851535" marR="5080" indent="-320675">
              <a:lnSpc>
                <a:spcPct val="100000"/>
              </a:lnSpc>
              <a:spcBef>
                <a:spcPts val="141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852169" algn="l"/>
              </a:tabLst>
            </a:pPr>
            <a:r>
              <a:rPr dirty="0" sz="1800" spc="-114">
                <a:solidFill>
                  <a:srgbClr val="006FC0"/>
                </a:solidFill>
                <a:latin typeface="Microsoft Sans Serif"/>
                <a:cs typeface="Microsoft Sans Serif"/>
              </a:rPr>
              <a:t>Finding</a:t>
            </a:r>
            <a:r>
              <a:rPr dirty="0" sz="1800" spc="-1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80">
                <a:solidFill>
                  <a:srgbClr val="006FC0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7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0">
                <a:solidFill>
                  <a:srgbClr val="006FC0"/>
                </a:solidFill>
                <a:latin typeface="Microsoft Sans Serif"/>
                <a:cs typeface="Microsoft Sans Serif"/>
              </a:rPr>
              <a:t>using</a:t>
            </a:r>
            <a:r>
              <a:rPr dirty="0" sz="1800" spc="-1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0">
                <a:solidFill>
                  <a:srgbClr val="006FC0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-10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5">
                <a:solidFill>
                  <a:srgbClr val="006FC0"/>
                </a:solidFill>
                <a:latin typeface="Microsoft Sans Serif"/>
                <a:cs typeface="Microsoft Sans Serif"/>
              </a:rPr>
              <a:t>reusable</a:t>
            </a:r>
            <a:r>
              <a:rPr dirty="0" sz="1800" spc="-9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4">
                <a:solidFill>
                  <a:srgbClr val="006FC0"/>
                </a:solidFill>
                <a:latin typeface="Microsoft Sans Serif"/>
                <a:cs typeface="Microsoft Sans Serif"/>
              </a:rPr>
              <a:t>requirements</a:t>
            </a:r>
            <a:r>
              <a:rPr dirty="0" sz="1800" spc="-1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006FC0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-1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0">
                <a:solidFill>
                  <a:srgbClr val="006FC0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-10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0">
                <a:solidFill>
                  <a:srgbClr val="006FC0"/>
                </a:solidFill>
                <a:latin typeface="Microsoft Sans Serif"/>
                <a:cs typeface="Microsoft Sans Serif"/>
              </a:rPr>
              <a:t>projects</a:t>
            </a:r>
            <a:r>
              <a:rPr dirty="0" sz="1800" spc="-9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60">
                <a:solidFill>
                  <a:srgbClr val="006FC0"/>
                </a:solidFill>
                <a:latin typeface="Microsoft Sans Serif"/>
                <a:cs typeface="Microsoft Sans Serif"/>
              </a:rPr>
              <a:t>is</a:t>
            </a:r>
            <a:r>
              <a:rPr dirty="0" sz="1800" spc="-15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10">
                <a:solidFill>
                  <a:srgbClr val="006FC0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-105">
                <a:solidFill>
                  <a:srgbClr val="006FC0"/>
                </a:solidFill>
                <a:latin typeface="Microsoft Sans Serif"/>
                <a:cs typeface="Microsoft Sans Serif"/>
              </a:rPr>
              <a:t> best</a:t>
            </a:r>
            <a:r>
              <a:rPr dirty="0" sz="1800" spc="-10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5">
                <a:solidFill>
                  <a:srgbClr val="006FC0"/>
                </a:solidFill>
                <a:latin typeface="Microsoft Sans Serif"/>
                <a:cs typeface="Microsoft Sans Serif"/>
              </a:rPr>
              <a:t>way</a:t>
            </a:r>
            <a:r>
              <a:rPr dirty="0" sz="1800" spc="-7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006FC0"/>
                </a:solidFill>
                <a:latin typeface="Microsoft Sans Serif"/>
                <a:cs typeface="Microsoft Sans Serif"/>
              </a:rPr>
              <a:t>for </a:t>
            </a:r>
            <a:r>
              <a:rPr dirty="0" sz="1800" spc="-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4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5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50">
                <a:solidFill>
                  <a:srgbClr val="006FC0"/>
                </a:solidFill>
                <a:latin typeface="Microsoft Sans Serif"/>
                <a:cs typeface="Microsoft Sans Serif"/>
              </a:rPr>
              <a:t>q</a:t>
            </a:r>
            <a:r>
              <a:rPr dirty="0" sz="1800" spc="-114">
                <a:solidFill>
                  <a:srgbClr val="006FC0"/>
                </a:solidFill>
                <a:latin typeface="Microsoft Sans Serif"/>
                <a:cs typeface="Microsoft Sans Serif"/>
              </a:rPr>
              <a:t>ui</a:t>
            </a:r>
            <a:r>
              <a:rPr dirty="0" sz="1800" spc="-130">
                <a:solidFill>
                  <a:srgbClr val="006FC0"/>
                </a:solidFill>
                <a:latin typeface="Microsoft Sans Serif"/>
                <a:cs typeface="Microsoft Sans Serif"/>
              </a:rPr>
              <a:t>rem</a:t>
            </a:r>
            <a:r>
              <a:rPr dirty="0" sz="1800" spc="-12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15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7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30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 spc="-215">
                <a:solidFill>
                  <a:srgbClr val="006FC0"/>
                </a:solidFill>
                <a:latin typeface="Microsoft Sans Serif"/>
                <a:cs typeface="Microsoft Sans Serif"/>
              </a:rPr>
              <a:t>El</a:t>
            </a:r>
            <a:r>
              <a:rPr dirty="0" sz="1800" spc="-100">
                <a:solidFill>
                  <a:srgbClr val="006FC0"/>
                </a:solidFill>
                <a:latin typeface="Microsoft Sans Serif"/>
                <a:cs typeface="Microsoft Sans Serif"/>
              </a:rPr>
              <a:t>ic</a:t>
            </a:r>
            <a:r>
              <a:rPr dirty="0" sz="1800" spc="-55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-1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5">
                <a:solidFill>
                  <a:srgbClr val="006FC0"/>
                </a:solidFill>
                <a:latin typeface="Microsoft Sans Serif"/>
                <a:cs typeface="Microsoft Sans Serif"/>
              </a:rPr>
              <a:t>ti</a:t>
            </a:r>
            <a:r>
              <a:rPr dirty="0" sz="1800" spc="-160">
                <a:solidFill>
                  <a:srgbClr val="006FC0"/>
                </a:solidFill>
                <a:latin typeface="Microsoft Sans Serif"/>
                <a:cs typeface="Microsoft Sans Serif"/>
              </a:rPr>
              <a:t>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105"/>
              </a:spcBef>
            </a:pPr>
            <a:r>
              <a:rPr dirty="0" spc="-1105"/>
              <a:t>R</a:t>
            </a:r>
            <a:r>
              <a:rPr dirty="0" spc="-270"/>
              <a:t>equiremen</a:t>
            </a:r>
            <a:r>
              <a:rPr dirty="0" spc="-165"/>
              <a:t>t</a:t>
            </a:r>
            <a:r>
              <a:rPr dirty="0" spc="-735"/>
              <a:t>s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 spc="-1105"/>
              <a:t>R</a:t>
            </a:r>
            <a:r>
              <a:rPr dirty="0" spc="-434"/>
              <a:t>euse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20" y="6460559"/>
            <a:ext cx="1469390" cy="361315"/>
          </a:xfrm>
          <a:custGeom>
            <a:avLst/>
            <a:gdLst/>
            <a:ahLst/>
            <a:cxnLst/>
            <a:rect l="l" t="t" r="r" b="b"/>
            <a:pathLst>
              <a:path w="1469390" h="361315">
                <a:moveTo>
                  <a:pt x="1469160" y="0"/>
                </a:moveTo>
                <a:lnTo>
                  <a:pt x="0" y="0"/>
                </a:lnTo>
                <a:lnTo>
                  <a:pt x="0" y="361079"/>
                </a:lnTo>
                <a:lnTo>
                  <a:pt x="1469160" y="361079"/>
                </a:lnTo>
                <a:lnTo>
                  <a:pt x="1469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523999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1600199"/>
            <a:ext cx="7772400" cy="990600"/>
          </a:xfrm>
          <a:prstGeom prst="rect"/>
          <a:solidFill>
            <a:srgbClr val="FFFFFF"/>
          </a:solidFill>
        </p:spPr>
        <p:txBody>
          <a:bodyPr wrap="square" lIns="0" tIns="1955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40"/>
              </a:spcBef>
            </a:pPr>
            <a:r>
              <a:rPr dirty="0" sz="3600" spc="-910">
                <a:solidFill>
                  <a:srgbClr val="FFFFFF"/>
                </a:solidFill>
              </a:rPr>
              <a:t>R</a:t>
            </a:r>
            <a:r>
              <a:rPr dirty="0" sz="3600" spc="-235">
                <a:solidFill>
                  <a:srgbClr val="FFFFFF"/>
                </a:solidFill>
              </a:rPr>
              <a:t>equireme</a:t>
            </a:r>
            <a:r>
              <a:rPr dirty="0" sz="3600" spc="-265">
                <a:solidFill>
                  <a:srgbClr val="FFFFFF"/>
                </a:solidFill>
              </a:rPr>
              <a:t>n</a:t>
            </a:r>
            <a:r>
              <a:rPr dirty="0" sz="3600" spc="-315">
                <a:solidFill>
                  <a:srgbClr val="FFFFFF"/>
                </a:solidFill>
              </a:rPr>
              <a:t>ts</a:t>
            </a:r>
            <a:r>
              <a:rPr dirty="0" sz="36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90">
                <a:solidFill>
                  <a:srgbClr val="FFFFFF"/>
                </a:solidFill>
              </a:rPr>
              <a:t>Elicitation</a:t>
            </a:r>
            <a:r>
              <a:rPr dirty="0" sz="36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930">
                <a:solidFill>
                  <a:srgbClr val="FFFFFF"/>
                </a:solidFill>
              </a:rPr>
              <a:t>T</a:t>
            </a:r>
            <a:r>
              <a:rPr dirty="0" sz="3600" spc="-325">
                <a:solidFill>
                  <a:srgbClr val="FFFFFF"/>
                </a:solidFill>
              </a:rPr>
              <a:t>e</a:t>
            </a:r>
            <a:r>
              <a:rPr dirty="0" sz="3600" spc="-165">
                <a:solidFill>
                  <a:srgbClr val="FFFFFF"/>
                </a:solidFill>
              </a:rPr>
              <a:t>c</a:t>
            </a:r>
            <a:r>
              <a:rPr dirty="0" sz="3600" spc="-425">
                <a:solidFill>
                  <a:srgbClr val="FFFFFF"/>
                </a:solidFill>
              </a:rPr>
              <a:t>h</a:t>
            </a:r>
            <a:r>
              <a:rPr dirty="0" sz="3600" spc="-440">
                <a:solidFill>
                  <a:srgbClr val="FFFFFF"/>
                </a:solidFill>
              </a:rPr>
              <a:t>n</a:t>
            </a:r>
            <a:r>
              <a:rPr dirty="0" sz="3600" spc="-260">
                <a:solidFill>
                  <a:srgbClr val="FFFFFF"/>
                </a:solidFill>
              </a:rPr>
              <a:t>iques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600199"/>
            <a:ext cx="1295400" cy="990600"/>
          </a:xfrm>
          <a:prstGeom prst="rect">
            <a:avLst/>
          </a:prstGeom>
          <a:solidFill>
            <a:srgbClr val="CC8D5F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678404"/>
            <a:ext cx="5170170" cy="41224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774189" indent="-390525">
              <a:lnSpc>
                <a:spcPct val="100000"/>
              </a:lnSpc>
              <a:spcBef>
                <a:spcPts val="3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74189" algn="l"/>
                <a:tab pos="1774825" algn="l"/>
              </a:tabLst>
            </a:pPr>
            <a:r>
              <a:rPr dirty="0" sz="2000" spc="-114">
                <a:solidFill>
                  <a:srgbClr val="006FC0"/>
                </a:solidFill>
                <a:latin typeface="Microsoft Sans Serif"/>
                <a:cs typeface="Microsoft Sans Serif"/>
              </a:rPr>
              <a:t>Interviews</a:t>
            </a:r>
            <a:endParaRPr sz="2000">
              <a:latin typeface="Microsoft Sans Serif"/>
              <a:cs typeface="Microsoft Sans Serif"/>
            </a:endParaRPr>
          </a:p>
          <a:p>
            <a:pPr marL="1704339" indent="-320675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04339" algn="l"/>
                <a:tab pos="1704975" algn="l"/>
              </a:tabLst>
            </a:pPr>
            <a:r>
              <a:rPr dirty="0" sz="2000" spc="-130">
                <a:solidFill>
                  <a:srgbClr val="006FC0"/>
                </a:solidFill>
                <a:latin typeface="Microsoft Sans Serif"/>
                <a:cs typeface="Microsoft Sans Serif"/>
              </a:rPr>
              <a:t>Questionnaires</a:t>
            </a:r>
            <a:endParaRPr sz="2000">
              <a:latin typeface="Microsoft Sans Serif"/>
              <a:cs typeface="Microsoft Sans Serif"/>
            </a:endParaRPr>
          </a:p>
          <a:p>
            <a:pPr marL="1774189" indent="-390525">
              <a:lnSpc>
                <a:spcPct val="100000"/>
              </a:lnSpc>
              <a:spcBef>
                <a:spcPts val="229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74189" algn="l"/>
                <a:tab pos="1774825" algn="l"/>
              </a:tabLst>
            </a:pPr>
            <a:r>
              <a:rPr dirty="0" sz="2000" spc="-204">
                <a:solidFill>
                  <a:srgbClr val="006FC0"/>
                </a:solidFill>
                <a:latin typeface="Microsoft Sans Serif"/>
                <a:cs typeface="Microsoft Sans Serif"/>
              </a:rPr>
              <a:t>Ba</a:t>
            </a:r>
            <a:r>
              <a:rPr dirty="0" sz="2000" spc="-135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50">
                <a:solidFill>
                  <a:srgbClr val="006FC0"/>
                </a:solidFill>
                <a:latin typeface="Microsoft Sans Serif"/>
                <a:cs typeface="Microsoft Sans Serif"/>
              </a:rPr>
              <a:t>kg</a:t>
            </a:r>
            <a:r>
              <a:rPr dirty="0" sz="2000" spc="-7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50">
                <a:solidFill>
                  <a:srgbClr val="006FC0"/>
                </a:solidFill>
                <a:latin typeface="Microsoft Sans Serif"/>
                <a:cs typeface="Microsoft Sans Serif"/>
              </a:rPr>
              <a:t>ound</a:t>
            </a:r>
            <a:r>
              <a:rPr dirty="0" sz="2000" spc="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50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35">
                <a:solidFill>
                  <a:srgbClr val="006FC0"/>
                </a:solidFill>
                <a:latin typeface="Microsoft Sans Serif"/>
                <a:cs typeface="Microsoft Sans Serif"/>
              </a:rPr>
              <a:t>eadi</a:t>
            </a:r>
            <a:r>
              <a:rPr dirty="0" sz="2000" spc="-125">
                <a:solidFill>
                  <a:srgbClr val="006FC0"/>
                </a:solidFill>
                <a:latin typeface="Microsoft Sans Serif"/>
                <a:cs typeface="Microsoft Sans Serif"/>
              </a:rPr>
              <a:t>ng</a:t>
            </a:r>
            <a:endParaRPr sz="2000">
              <a:latin typeface="Microsoft Sans Serif"/>
              <a:cs typeface="Microsoft Sans Serif"/>
            </a:endParaRPr>
          </a:p>
          <a:p>
            <a:pPr marL="1774189" indent="-390525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74189" algn="l"/>
                <a:tab pos="1774825" algn="l"/>
              </a:tabLst>
            </a:pPr>
            <a:r>
              <a:rPr dirty="0" sz="2000" spc="-125">
                <a:solidFill>
                  <a:srgbClr val="006FC0"/>
                </a:solidFill>
                <a:latin typeface="Microsoft Sans Serif"/>
                <a:cs typeface="Microsoft Sans Serif"/>
              </a:rPr>
              <a:t>Introspection</a:t>
            </a:r>
            <a:endParaRPr sz="2000">
              <a:latin typeface="Microsoft Sans Serif"/>
              <a:cs typeface="Microsoft Sans Serif"/>
            </a:endParaRPr>
          </a:p>
          <a:p>
            <a:pPr marL="1704339" indent="-320675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04339" algn="l"/>
                <a:tab pos="1704975" algn="l"/>
              </a:tabLst>
            </a:pPr>
            <a:r>
              <a:rPr dirty="0" sz="2000" spc="-24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95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70">
                <a:solidFill>
                  <a:srgbClr val="006FC0"/>
                </a:solidFill>
                <a:latin typeface="Microsoft Sans Serif"/>
                <a:cs typeface="Microsoft Sans Serif"/>
              </a:rPr>
              <a:t>cial</a:t>
            </a:r>
            <a:r>
              <a:rPr dirty="0" sz="2000" spc="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006FC0"/>
                </a:solidFill>
                <a:latin typeface="Microsoft Sans Serif"/>
                <a:cs typeface="Microsoft Sans Serif"/>
              </a:rPr>
              <a:t>Anal</a:t>
            </a:r>
            <a:r>
              <a:rPr dirty="0" sz="2000" spc="-75">
                <a:solidFill>
                  <a:srgbClr val="006FC0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-24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05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33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1704339" indent="-320675">
              <a:lnSpc>
                <a:spcPct val="100000"/>
              </a:lnSpc>
              <a:spcBef>
                <a:spcPts val="229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04339" algn="l"/>
                <a:tab pos="1704975" algn="l"/>
              </a:tabLst>
            </a:pPr>
            <a:r>
              <a:rPr dirty="0" sz="2000" spc="-50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10">
                <a:solidFill>
                  <a:srgbClr val="006FC0"/>
                </a:solidFill>
                <a:latin typeface="Microsoft Sans Serif"/>
                <a:cs typeface="Microsoft Sans Serif"/>
              </a:rPr>
              <a:t>equ</a:t>
            </a:r>
            <a:r>
              <a:rPr dirty="0" sz="2000" spc="-4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65">
                <a:solidFill>
                  <a:srgbClr val="006FC0"/>
                </a:solidFill>
                <a:latin typeface="Microsoft Sans Serif"/>
                <a:cs typeface="Microsoft Sans Serif"/>
              </a:rPr>
              <a:t>rements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006FC0"/>
                </a:solidFill>
                <a:latin typeface="Microsoft Sans Serif"/>
                <a:cs typeface="Microsoft Sans Serif"/>
              </a:rPr>
              <a:t>W</a:t>
            </a:r>
            <a:r>
              <a:rPr dirty="0" sz="2000" spc="-7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60">
                <a:solidFill>
                  <a:srgbClr val="006FC0"/>
                </a:solidFill>
                <a:latin typeface="Microsoft Sans Serif"/>
                <a:cs typeface="Microsoft Sans Serif"/>
              </a:rPr>
              <a:t>ksho</a:t>
            </a:r>
            <a:r>
              <a:rPr dirty="0" sz="2000" spc="-18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dirty="0" sz="2000" spc="-33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1774189" indent="-390525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74189" algn="l"/>
                <a:tab pos="1774825" algn="l"/>
              </a:tabLst>
            </a:pPr>
            <a:r>
              <a:rPr dirty="0" sz="2000" spc="-225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13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10">
                <a:solidFill>
                  <a:srgbClr val="006FC0"/>
                </a:solidFill>
                <a:latin typeface="Microsoft Sans Serif"/>
                <a:cs typeface="Microsoft Sans Serif"/>
              </a:rPr>
              <a:t>ainsto</a:t>
            </a:r>
            <a:r>
              <a:rPr dirty="0" sz="2000" spc="-4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95">
                <a:solidFill>
                  <a:srgbClr val="006FC0"/>
                </a:solidFill>
                <a:latin typeface="Microsoft Sans Serif"/>
                <a:cs typeface="Microsoft Sans Serif"/>
              </a:rPr>
              <a:t>mi</a:t>
            </a:r>
            <a:r>
              <a:rPr dirty="0" sz="2000" spc="-215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1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dirty="0" sz="2000" spc="1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85">
                <a:solidFill>
                  <a:srgbClr val="006FC0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75">
                <a:solidFill>
                  <a:srgbClr val="006FC0"/>
                </a:solidFill>
                <a:latin typeface="Microsoft Sans Serif"/>
                <a:cs typeface="Microsoft Sans Serif"/>
              </a:rPr>
              <a:t>Id</a:t>
            </a:r>
            <a:r>
              <a:rPr dirty="0" sz="2000" spc="-9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50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05">
                <a:solidFill>
                  <a:srgbClr val="006FC0"/>
                </a:solidFill>
                <a:latin typeface="Microsoft Sans Serif"/>
                <a:cs typeface="Microsoft Sans Serif"/>
              </a:rPr>
              <a:t>eductio</a:t>
            </a:r>
            <a:r>
              <a:rPr dirty="0" sz="2000" spc="-235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endParaRPr sz="2000">
              <a:latin typeface="Microsoft Sans Serif"/>
              <a:cs typeface="Microsoft Sans Serif"/>
            </a:endParaRPr>
          </a:p>
          <a:p>
            <a:pPr marL="1774189" indent="-390525">
              <a:lnSpc>
                <a:spcPct val="100000"/>
              </a:lnSpc>
              <a:spcBef>
                <a:spcPts val="220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74189" algn="l"/>
                <a:tab pos="1774825" algn="l"/>
              </a:tabLst>
            </a:pPr>
            <a:r>
              <a:rPr dirty="0" sz="2000" spc="-125">
                <a:solidFill>
                  <a:srgbClr val="006FC0"/>
                </a:solidFill>
                <a:latin typeface="Microsoft Sans Serif"/>
                <a:cs typeface="Microsoft Sans Serif"/>
              </a:rPr>
              <a:t>Sto</a:t>
            </a:r>
            <a:r>
              <a:rPr dirty="0" sz="2000" spc="-8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>
                <a:solidFill>
                  <a:srgbClr val="006FC0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240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195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10">
                <a:solidFill>
                  <a:srgbClr val="006FC0"/>
                </a:solidFill>
                <a:latin typeface="Microsoft Sans Serif"/>
                <a:cs typeface="Microsoft Sans Serif"/>
              </a:rPr>
              <a:t>ard</a:t>
            </a:r>
            <a:r>
              <a:rPr dirty="0" sz="2000" spc="-15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20">
                <a:solidFill>
                  <a:srgbClr val="006FC0"/>
                </a:solidFill>
                <a:latin typeface="Microsoft Sans Serif"/>
                <a:cs typeface="Microsoft Sans Serif"/>
              </a:rPr>
              <a:t>ng</a:t>
            </a:r>
            <a:endParaRPr sz="2000">
              <a:latin typeface="Microsoft Sans Serif"/>
              <a:cs typeface="Microsoft Sans Serif"/>
            </a:endParaRPr>
          </a:p>
          <a:p>
            <a:pPr marL="1774189" indent="-390525">
              <a:lnSpc>
                <a:spcPct val="100000"/>
              </a:lnSpc>
              <a:spcBef>
                <a:spcPts val="22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74189" algn="l"/>
                <a:tab pos="1774825" algn="l"/>
              </a:tabLst>
            </a:pPr>
            <a:r>
              <a:rPr dirty="0" sz="2000" spc="-50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95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3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dirty="0" sz="2000" spc="-114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26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dirty="0" sz="2000" spc="-8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dirty="0" sz="2000" spc="-5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15">
                <a:solidFill>
                  <a:srgbClr val="006FC0"/>
                </a:solidFill>
                <a:latin typeface="Microsoft Sans Serif"/>
                <a:cs typeface="Microsoft Sans Serif"/>
              </a:rPr>
              <a:t>y</a:t>
            </a:r>
            <a:r>
              <a:rPr dirty="0" sz="2000" spc="5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25">
                <a:solidFill>
                  <a:srgbClr val="006FC0"/>
                </a:solidFill>
                <a:latin typeface="Microsoft Sans Serif"/>
                <a:cs typeface="Microsoft Sans Serif"/>
              </a:rPr>
              <a:t>ng</a:t>
            </a:r>
            <a:endParaRPr sz="2000">
              <a:latin typeface="Microsoft Sans Serif"/>
              <a:cs typeface="Microsoft Sans Serif"/>
            </a:endParaRPr>
          </a:p>
          <a:p>
            <a:pPr marL="1704339" indent="-320675">
              <a:lnSpc>
                <a:spcPct val="100000"/>
              </a:lnSpc>
              <a:spcBef>
                <a:spcPts val="219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04339" algn="l"/>
                <a:tab pos="1704975" algn="l"/>
              </a:tabLst>
            </a:pPr>
            <a:r>
              <a:rPr dirty="0" sz="2000" spc="-85">
                <a:solidFill>
                  <a:srgbClr val="00AF50"/>
                </a:solidFill>
                <a:latin typeface="Microsoft Sans Serif"/>
                <a:cs typeface="Microsoft Sans Serif"/>
              </a:rPr>
              <a:t>Prototyping</a:t>
            </a:r>
            <a:endParaRPr sz="2000">
              <a:latin typeface="Microsoft Sans Serif"/>
              <a:cs typeface="Microsoft Sans Serif"/>
            </a:endParaRPr>
          </a:p>
          <a:p>
            <a:pPr marL="1774189" indent="-390525">
              <a:lnSpc>
                <a:spcPct val="100000"/>
              </a:lnSpc>
              <a:spcBef>
                <a:spcPts val="215"/>
              </a:spcBef>
              <a:buClr>
                <a:srgbClr val="CC8D5F"/>
              </a:buClr>
              <a:buSzPct val="60000"/>
              <a:buFont typeface="Wingdings"/>
              <a:buChar char=""/>
              <a:tabLst>
                <a:tab pos="1774189" algn="l"/>
                <a:tab pos="1774825" algn="l"/>
              </a:tabLst>
            </a:pPr>
            <a:r>
              <a:rPr dirty="0" sz="2000" spc="-500">
                <a:solidFill>
                  <a:srgbClr val="00AF5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10">
                <a:solidFill>
                  <a:srgbClr val="00AF50"/>
                </a:solidFill>
                <a:latin typeface="Microsoft Sans Serif"/>
                <a:cs typeface="Microsoft Sans Serif"/>
              </a:rPr>
              <a:t>equ</a:t>
            </a:r>
            <a:r>
              <a:rPr dirty="0" sz="2000" spc="-40">
                <a:solidFill>
                  <a:srgbClr val="00AF50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65">
                <a:solidFill>
                  <a:srgbClr val="00AF50"/>
                </a:solidFill>
                <a:latin typeface="Microsoft Sans Serif"/>
                <a:cs typeface="Microsoft Sans Serif"/>
              </a:rPr>
              <a:t>rements</a:t>
            </a:r>
            <a:r>
              <a:rPr dirty="0" sz="200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000" spc="-500">
                <a:solidFill>
                  <a:srgbClr val="00AF50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235">
                <a:solidFill>
                  <a:srgbClr val="00AF50"/>
                </a:solidFill>
                <a:latin typeface="Microsoft Sans Serif"/>
                <a:cs typeface="Microsoft Sans Serif"/>
              </a:rPr>
              <a:t>eu</a:t>
            </a:r>
            <a:r>
              <a:rPr dirty="0" sz="2000" spc="-210">
                <a:solidFill>
                  <a:srgbClr val="00AF50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14">
                <a:solidFill>
                  <a:srgbClr val="00AF50"/>
                </a:solidFill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600" spc="-229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680" y="6485399"/>
            <a:ext cx="1481455" cy="361315"/>
            <a:chOff x="49680" y="6485399"/>
            <a:chExt cx="1481455" cy="361315"/>
          </a:xfrm>
        </p:grpSpPr>
        <p:sp>
          <p:nvSpPr>
            <p:cNvPr id="8" name="object 8"/>
            <p:cNvSpPr/>
            <p:nvPr/>
          </p:nvSpPr>
          <p:spPr>
            <a:xfrm>
              <a:off x="49680" y="6485399"/>
              <a:ext cx="1481455" cy="361315"/>
            </a:xfrm>
            <a:custGeom>
              <a:avLst/>
              <a:gdLst/>
              <a:ahLst/>
              <a:cxnLst/>
              <a:rect l="l" t="t" r="r" b="b"/>
              <a:pathLst>
                <a:path w="1481455" h="361315">
                  <a:moveTo>
                    <a:pt x="1481399" y="0"/>
                  </a:moveTo>
                  <a:lnTo>
                    <a:pt x="0" y="0"/>
                  </a:lnTo>
                  <a:lnTo>
                    <a:pt x="0" y="361079"/>
                  </a:lnTo>
                  <a:lnTo>
                    <a:pt x="1481399" y="361079"/>
                  </a:lnTo>
                  <a:lnTo>
                    <a:pt x="148139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680" y="6485399"/>
              <a:ext cx="1481455" cy="361315"/>
            </a:xfrm>
            <a:custGeom>
              <a:avLst/>
              <a:gdLst/>
              <a:ahLst/>
              <a:cxnLst/>
              <a:rect l="l" t="t" r="r" b="b"/>
              <a:pathLst>
                <a:path w="1481455" h="361315">
                  <a:moveTo>
                    <a:pt x="0" y="0"/>
                  </a:moveTo>
                  <a:lnTo>
                    <a:pt x="0" y="361079"/>
                  </a:lnTo>
                </a:path>
                <a:path w="1481455" h="361315">
                  <a:moveTo>
                    <a:pt x="0" y="0"/>
                  </a:moveTo>
                  <a:lnTo>
                    <a:pt x="1481399" y="0"/>
                  </a:lnTo>
                </a:path>
                <a:path w="1481455" h="361315">
                  <a:moveTo>
                    <a:pt x="1481399" y="0"/>
                  </a:moveTo>
                  <a:lnTo>
                    <a:pt x="1481399" y="361079"/>
                  </a:lnTo>
                </a:path>
                <a:path w="1481455" h="361315">
                  <a:moveTo>
                    <a:pt x="0" y="361079"/>
                  </a:moveTo>
                  <a:lnTo>
                    <a:pt x="1481399" y="361079"/>
                  </a:lnTo>
                </a:path>
              </a:pathLst>
            </a:custGeom>
            <a:ln w="3175">
              <a:solidFill>
                <a:srgbClr val="3131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343865"/>
            <a:ext cx="685863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5">
                <a:solidFill>
                  <a:srgbClr val="1F2022"/>
                </a:solidFill>
              </a:rPr>
              <a:t>F</a:t>
            </a:r>
            <a:r>
              <a:rPr dirty="0" spc="-125">
                <a:solidFill>
                  <a:srgbClr val="1F2022"/>
                </a:solidFill>
              </a:rPr>
              <a:t>or</a:t>
            </a:r>
            <a:r>
              <a:rPr dirty="0" spc="114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35">
                <a:solidFill>
                  <a:srgbClr val="1F2022"/>
                </a:solidFill>
              </a:rPr>
              <a:t>a</a:t>
            </a:r>
            <a:r>
              <a:rPr dirty="0" spc="-650">
                <a:solidFill>
                  <a:srgbClr val="1F2022"/>
                </a:solidFill>
              </a:rPr>
              <a:t>n</a:t>
            </a:r>
            <a:r>
              <a:rPr dirty="0">
                <a:solidFill>
                  <a:srgbClr val="1F2022"/>
                </a:solidFill>
              </a:rPr>
              <a:t>y</a:t>
            </a:r>
            <a:r>
              <a:rPr dirty="0" spc="114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155">
                <a:solidFill>
                  <a:srgbClr val="1F2022"/>
                </a:solidFill>
              </a:rPr>
              <a:t>query</a:t>
            </a:r>
            <a:r>
              <a:rPr dirty="0" spc="95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715">
                <a:solidFill>
                  <a:srgbClr val="1F2022"/>
                </a:solidFill>
              </a:rPr>
              <a:t>F</a:t>
            </a:r>
            <a:r>
              <a:rPr dirty="0" spc="-245">
                <a:solidFill>
                  <a:srgbClr val="1F2022"/>
                </a:solidFill>
              </a:rPr>
              <a:t>e</a:t>
            </a:r>
            <a:r>
              <a:rPr dirty="0" spc="-240">
                <a:solidFill>
                  <a:srgbClr val="1F2022"/>
                </a:solidFill>
              </a:rPr>
              <a:t>e</a:t>
            </a:r>
            <a:r>
              <a:rPr dirty="0" spc="-40">
                <a:solidFill>
                  <a:srgbClr val="1F2022"/>
                </a:solidFill>
              </a:rPr>
              <a:t>l</a:t>
            </a:r>
            <a:r>
              <a:rPr dirty="0" spc="85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805">
                <a:solidFill>
                  <a:srgbClr val="1F2022"/>
                </a:solidFill>
              </a:rPr>
              <a:t>F</a:t>
            </a:r>
            <a:r>
              <a:rPr dirty="0" spc="-165">
                <a:solidFill>
                  <a:srgbClr val="1F2022"/>
                </a:solidFill>
              </a:rPr>
              <a:t>ree</a:t>
            </a:r>
            <a:r>
              <a:rPr dirty="0" spc="95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140">
                <a:solidFill>
                  <a:srgbClr val="1F2022"/>
                </a:solidFill>
              </a:rPr>
              <a:t>to</a:t>
            </a:r>
            <a:r>
              <a:rPr dirty="0" spc="114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pc="-340">
                <a:solidFill>
                  <a:srgbClr val="1F2022"/>
                </a:solidFill>
              </a:rPr>
              <a:t>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600250"/>
            <a:ext cx="4695825" cy="41685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971550" cy="10039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520" y="6485399"/>
            <a:ext cx="1369695" cy="336550"/>
          </a:xfrm>
          <a:custGeom>
            <a:avLst/>
            <a:gdLst/>
            <a:ahLst/>
            <a:cxnLst/>
            <a:rect l="l" t="t" r="r" b="b"/>
            <a:pathLst>
              <a:path w="1369695" h="336550">
                <a:moveTo>
                  <a:pt x="1369439" y="0"/>
                </a:moveTo>
                <a:lnTo>
                  <a:pt x="0" y="0"/>
                </a:lnTo>
                <a:lnTo>
                  <a:pt x="0" y="336240"/>
                </a:lnTo>
                <a:lnTo>
                  <a:pt x="1369439" y="336240"/>
                </a:lnTo>
                <a:lnTo>
                  <a:pt x="1369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59" y="1266190"/>
            <a:ext cx="4584065" cy="312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Arial"/>
              <a:cs typeface="Arial"/>
            </a:endParaRPr>
          </a:p>
          <a:p>
            <a:pPr algn="just" marL="810895" marR="5080" indent="-320675">
              <a:lnSpc>
                <a:spcPct val="1095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1530" algn="l"/>
              </a:tabLst>
            </a:pPr>
            <a:r>
              <a:rPr dirty="0" sz="1600" spc="-70">
                <a:latin typeface="Microsoft Sans Serif"/>
                <a:cs typeface="Microsoft Sans Serif"/>
              </a:rPr>
              <a:t>Prototyping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is</a:t>
            </a:r>
            <a:r>
              <a:rPr dirty="0" sz="1600" spc="-1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rapid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development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 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r>
              <a:rPr dirty="0" sz="1600" spc="-15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demonstrating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portion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 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f</a:t>
            </a:r>
            <a:r>
              <a:rPr dirty="0" sz="1600" spc="-80">
                <a:latin typeface="Microsoft Sans Serif"/>
                <a:cs typeface="Microsoft Sans Serif"/>
              </a:rPr>
              <a:t>u</a:t>
            </a:r>
            <a:r>
              <a:rPr dirty="0" sz="1600" spc="-200">
                <a:latin typeface="Microsoft Sans Serif"/>
                <a:cs typeface="Microsoft Sans Serif"/>
              </a:rPr>
              <a:t>n</a:t>
            </a:r>
            <a:r>
              <a:rPr dirty="0" sz="1600" spc="-185">
                <a:latin typeface="Microsoft Sans Serif"/>
                <a:cs typeface="Microsoft Sans Serif"/>
              </a:rPr>
              <a:t>c</a:t>
            </a:r>
            <a:r>
              <a:rPr dirty="0" sz="1600" spc="-50">
                <a:latin typeface="Microsoft Sans Serif"/>
                <a:cs typeface="Microsoft Sans Serif"/>
              </a:rPr>
              <a:t>tionali</a:t>
            </a:r>
            <a:r>
              <a:rPr dirty="0" sz="1600" spc="-40">
                <a:latin typeface="Microsoft Sans Serif"/>
                <a:cs typeface="Microsoft Sans Serif"/>
              </a:rPr>
              <a:t>t</a:t>
            </a:r>
            <a:r>
              <a:rPr dirty="0" sz="1600" spc="-5">
                <a:latin typeface="Microsoft Sans Serif"/>
                <a:cs typeface="Microsoft Sans Serif"/>
              </a:rPr>
              <a:t>y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n</a:t>
            </a:r>
            <a:r>
              <a:rPr dirty="0" sz="1600" spc="-180">
                <a:latin typeface="Microsoft Sans Serif"/>
                <a:cs typeface="Microsoft Sans Serif"/>
              </a:rPr>
              <a:t>e</a:t>
            </a:r>
            <a:r>
              <a:rPr dirty="0" sz="1600" spc="-95">
                <a:latin typeface="Microsoft Sans Serif"/>
                <a:cs typeface="Microsoft Sans Serif"/>
              </a:rPr>
              <a:t>w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8D5F"/>
              </a:buClr>
              <a:buFont typeface="Wingdings"/>
              <a:buChar char=""/>
            </a:pPr>
            <a:endParaRPr sz="1350">
              <a:latin typeface="Microsoft Sans Serif"/>
              <a:cs typeface="Microsoft Sans Serif"/>
            </a:endParaRPr>
          </a:p>
          <a:p>
            <a:pPr algn="just" marL="810895" marR="6350" indent="-320675">
              <a:lnSpc>
                <a:spcPct val="1094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11530" algn="l"/>
              </a:tabLst>
            </a:pPr>
            <a:r>
              <a:rPr dirty="0" sz="1600" spc="-105">
                <a:latin typeface="Microsoft Sans Serif"/>
                <a:cs typeface="Microsoft Sans Serif"/>
              </a:rPr>
              <a:t>A</a:t>
            </a:r>
            <a:r>
              <a:rPr dirty="0" sz="1600" spc="22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prototype</a:t>
            </a:r>
            <a:r>
              <a:rPr dirty="0" sz="1600" spc="73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is</a:t>
            </a:r>
            <a:r>
              <a:rPr dirty="0" sz="1600" spc="42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an</a:t>
            </a:r>
            <a:r>
              <a:rPr dirty="0" sz="1600" spc="54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initial</a:t>
            </a:r>
            <a:r>
              <a:rPr dirty="0" sz="1600" spc="72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version</a:t>
            </a:r>
            <a:r>
              <a:rPr dirty="0" sz="1600" spc="509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 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</a:t>
            </a:r>
            <a:r>
              <a:rPr dirty="0" sz="1600" spc="-15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used</a:t>
            </a:r>
            <a:r>
              <a:rPr dirty="0" sz="1600" spc="-13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demonstrate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concepts,</a:t>
            </a:r>
            <a:r>
              <a:rPr dirty="0" sz="1600" spc="-12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elicits 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out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design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options.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Font typeface="Wingdings"/>
              <a:buChar char=""/>
            </a:pPr>
            <a:endParaRPr sz="155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05">
                <a:latin typeface="Microsoft Sans Serif"/>
                <a:cs typeface="Microsoft Sans Serif"/>
              </a:rPr>
              <a:t>A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</a:t>
            </a:r>
            <a:r>
              <a:rPr dirty="0" sz="1600" spc="-50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ty</a:t>
            </a:r>
            <a:r>
              <a:rPr dirty="0" sz="1600" spc="-55">
                <a:latin typeface="Microsoft Sans Serif"/>
                <a:cs typeface="Microsoft Sans Serif"/>
              </a:rPr>
              <a:t>pe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</a:t>
            </a:r>
            <a:r>
              <a:rPr dirty="0" sz="1600" spc="-135">
                <a:latin typeface="Microsoft Sans Serif"/>
                <a:cs typeface="Microsoft Sans Serif"/>
              </a:rPr>
              <a:t>n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b</a:t>
            </a:r>
            <a:r>
              <a:rPr dirty="0" sz="1600" spc="-50">
                <a:latin typeface="Microsoft Sans Serif"/>
                <a:cs typeface="Microsoft Sans Serif"/>
              </a:rPr>
              <a:t>e</a:t>
            </a:r>
            <a:r>
              <a:rPr dirty="0" sz="1600" spc="-100">
                <a:latin typeface="Microsoft Sans Serif"/>
                <a:cs typeface="Microsoft Sans Serif"/>
              </a:rPr>
              <a:t>::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4" y="4468748"/>
            <a:ext cx="37382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286385" algn="l"/>
                <a:tab pos="287020" algn="l"/>
                <a:tab pos="550545" algn="l"/>
                <a:tab pos="1543050" algn="l"/>
                <a:tab pos="1914525" algn="l"/>
                <a:tab pos="217805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Microsoft Sans Serif"/>
                <a:cs typeface="Microsoft Sans Serif"/>
              </a:rPr>
              <a:t>storyboard,</a:t>
            </a:r>
            <a:r>
              <a:rPr dirty="0" sz="1400" spc="-50">
                <a:latin typeface="Times New Roman"/>
                <a:cs typeface="Times New Roman"/>
              </a:rPr>
              <a:t>	</a:t>
            </a:r>
            <a:r>
              <a:rPr dirty="0" sz="1400" spc="-70">
                <a:latin typeface="Microsoft Sans Serif"/>
                <a:cs typeface="Microsoft Sans Serif"/>
              </a:rPr>
              <a:t>i.e.</a:t>
            </a:r>
            <a:r>
              <a:rPr dirty="0" sz="1400" spc="-7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	</a:t>
            </a:r>
            <a:r>
              <a:rPr dirty="0" sz="1400" spc="-60">
                <a:latin typeface="Microsoft Sans Serif"/>
                <a:cs typeface="Microsoft Sans Serif"/>
              </a:rPr>
              <a:t>cartoon-like</a:t>
            </a:r>
            <a:r>
              <a:rPr dirty="0" sz="1400" spc="254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series</a:t>
            </a:r>
            <a:r>
              <a:rPr dirty="0" sz="1400" spc="25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of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4" y="4605091"/>
            <a:ext cx="3740150" cy="97980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925"/>
              </a:spcBef>
            </a:pPr>
            <a:r>
              <a:rPr dirty="0" sz="1400" spc="-160">
                <a:latin typeface="Microsoft Sans Serif"/>
                <a:cs typeface="Microsoft Sans Serif"/>
              </a:rPr>
              <a:t>scenes</a:t>
            </a:r>
            <a:endParaRPr sz="1400">
              <a:latin typeface="Microsoft Sans Serif"/>
              <a:cs typeface="Microsoft Sans Serif"/>
            </a:endParaRPr>
          </a:p>
          <a:p>
            <a:pPr marL="286385" indent="-274320">
              <a:lnSpc>
                <a:spcPct val="100000"/>
              </a:lnSpc>
              <a:spcBef>
                <a:spcPts val="830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9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video</a:t>
            </a:r>
            <a:r>
              <a:rPr dirty="0" sz="1400" spc="38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simulating</a:t>
            </a:r>
            <a:r>
              <a:rPr dirty="0" sz="1400" spc="38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395">
                <a:latin typeface="Microsoft Sans Serif"/>
                <a:cs typeface="Microsoft Sans Serif"/>
              </a:rPr>
              <a:t> </a:t>
            </a:r>
            <a:r>
              <a:rPr dirty="0" sz="1400" spc="-160">
                <a:latin typeface="Microsoft Sans Serif"/>
                <a:cs typeface="Microsoft Sans Serif"/>
              </a:rPr>
              <a:t>use</a:t>
            </a:r>
            <a:r>
              <a:rPr dirty="0" sz="1400" spc="17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4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system</a:t>
            </a:r>
            <a:endParaRPr sz="1400">
              <a:latin typeface="Microsoft Sans Serif"/>
              <a:cs typeface="Microsoft Sans Serif"/>
            </a:endParaRPr>
          </a:p>
          <a:p>
            <a:pPr marL="286385" indent="-274320">
              <a:lnSpc>
                <a:spcPct val="100000"/>
              </a:lnSpc>
              <a:spcBef>
                <a:spcPts val="815"/>
              </a:spcBef>
              <a:buClr>
                <a:srgbClr val="7D96AC"/>
              </a:buClr>
              <a:buSzPct val="67857"/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475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piece</a:t>
            </a:r>
            <a:r>
              <a:rPr dirty="0" sz="1400" spc="4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509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software</a:t>
            </a:r>
            <a:r>
              <a:rPr dirty="0" sz="1400" spc="480">
                <a:latin typeface="Microsoft Sans Serif"/>
                <a:cs typeface="Microsoft Sans Serif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with</a:t>
            </a:r>
            <a:r>
              <a:rPr dirty="0" sz="1400" spc="470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limited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functionality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713" y="5557827"/>
            <a:ext cx="3467100" cy="510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  <a:tabLst>
                <a:tab pos="658495" algn="l"/>
                <a:tab pos="939165" algn="l"/>
                <a:tab pos="1318895" algn="l"/>
              </a:tabLst>
            </a:pPr>
            <a:r>
              <a:rPr dirty="0" sz="1400" spc="-50">
                <a:latin typeface="Microsoft Sans Serif"/>
                <a:cs typeface="Microsoft Sans Serif"/>
              </a:rPr>
              <a:t>written</a:t>
            </a:r>
            <a:r>
              <a:rPr dirty="0" sz="1400" spc="-50">
                <a:latin typeface="Times New Roman"/>
                <a:cs typeface="Times New Roman"/>
              </a:rPr>
              <a:t>	</a:t>
            </a:r>
            <a:r>
              <a:rPr dirty="0" sz="1400" spc="-90">
                <a:latin typeface="Microsoft Sans Serif"/>
                <a:cs typeface="Microsoft Sans Serif"/>
              </a:rPr>
              <a:t>in</a:t>
            </a:r>
            <a:r>
              <a:rPr dirty="0" sz="1400" spc="-90">
                <a:latin typeface="Times New Roman"/>
                <a:cs typeface="Times New Roman"/>
              </a:rPr>
              <a:t>	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-85">
                <a:latin typeface="Times New Roman"/>
                <a:cs typeface="Times New Roman"/>
              </a:rPr>
              <a:t>	</a:t>
            </a:r>
            <a:r>
              <a:rPr dirty="0" sz="1400" spc="-25">
                <a:latin typeface="Microsoft Sans Serif"/>
                <a:cs typeface="Microsoft Sans Serif"/>
              </a:rPr>
              <a:t>target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language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or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in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another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language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30" y="440260"/>
            <a:ext cx="26098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0"/>
              <a:t>Prototyping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3598" y="1828800"/>
            <a:ext cx="3922837" cy="4597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20" y="6473159"/>
            <a:ext cx="1356995" cy="386080"/>
          </a:xfrm>
          <a:custGeom>
            <a:avLst/>
            <a:gdLst/>
            <a:ahLst/>
            <a:cxnLst/>
            <a:rect l="l" t="t" r="r" b="b"/>
            <a:pathLst>
              <a:path w="1356995" h="386079">
                <a:moveTo>
                  <a:pt x="1356839" y="0"/>
                </a:moveTo>
                <a:lnTo>
                  <a:pt x="0" y="0"/>
                </a:lnTo>
                <a:lnTo>
                  <a:pt x="0" y="385559"/>
                </a:lnTo>
                <a:lnTo>
                  <a:pt x="1356839" y="385559"/>
                </a:lnTo>
                <a:lnTo>
                  <a:pt x="1356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59" y="1266190"/>
            <a:ext cx="7734300" cy="2462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810895" indent="-321310">
              <a:lnSpc>
                <a:spcPct val="100000"/>
              </a:lnSpc>
              <a:spcBef>
                <a:spcPts val="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10">
                <a:latin typeface="Microsoft Sans Serif"/>
                <a:cs typeface="Microsoft Sans Serif"/>
              </a:rPr>
              <a:t>Evaluation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feedback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process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be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achieved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successfully</a:t>
            </a:r>
            <a:endParaRPr sz="160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spcBef>
                <a:spcPts val="103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05">
                <a:latin typeface="Microsoft Sans Serif"/>
                <a:cs typeface="Microsoft Sans Serif"/>
              </a:rPr>
              <a:t>Developers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test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feasibility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ideas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with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team,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users</a:t>
            </a:r>
            <a:endParaRPr sz="160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spcBef>
                <a:spcPts val="93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100">
                <a:latin typeface="Microsoft Sans Serif"/>
                <a:cs typeface="Microsoft Sans Serif"/>
              </a:rPr>
              <a:t>Stakeholders</a:t>
            </a:r>
            <a:r>
              <a:rPr dirty="0" sz="1600" spc="49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465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see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interact</a:t>
            </a:r>
            <a:r>
              <a:rPr dirty="0" sz="1600" spc="49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with</a:t>
            </a:r>
            <a:r>
              <a:rPr dirty="0" sz="1600" spc="4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459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prototype</a:t>
            </a:r>
            <a:r>
              <a:rPr dirty="0" sz="1600" spc="49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more</a:t>
            </a:r>
            <a:r>
              <a:rPr dirty="0" sz="1600" spc="46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easily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than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document</a:t>
            </a:r>
            <a:endParaRPr sz="160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spcBef>
                <a:spcPts val="875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200">
                <a:latin typeface="Microsoft Sans Serif"/>
                <a:cs typeface="Microsoft Sans Serif"/>
              </a:rPr>
              <a:t>Team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members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users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communicate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effectively</a:t>
            </a:r>
            <a:endParaRPr sz="160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spcBef>
                <a:spcPts val="103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330">
                <a:latin typeface="Microsoft Sans Serif"/>
                <a:cs typeface="Microsoft Sans Serif"/>
              </a:rPr>
              <a:t>T</a:t>
            </a:r>
            <a:r>
              <a:rPr dirty="0" sz="1600" spc="-180">
                <a:latin typeface="Microsoft Sans Serif"/>
                <a:cs typeface="Microsoft Sans Serif"/>
              </a:rPr>
              <a:t>o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v</a:t>
            </a:r>
            <a:r>
              <a:rPr dirty="0" sz="1600" spc="-20">
                <a:latin typeface="Microsoft Sans Serif"/>
                <a:cs typeface="Microsoft Sans Serif"/>
              </a:rPr>
              <a:t>al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-10">
                <a:latin typeface="Microsoft Sans Serif"/>
                <a:cs typeface="Microsoft Sans Serif"/>
              </a:rPr>
              <a:t>d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-55">
                <a:latin typeface="Microsoft Sans Serif"/>
                <a:cs typeface="Microsoft Sans Serif"/>
              </a:rPr>
              <a:t>te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x</a:t>
            </a:r>
            <a:r>
              <a:rPr dirty="0" sz="1600" spc="-95">
                <a:latin typeface="Microsoft Sans Serif"/>
                <a:cs typeface="Microsoft Sans Serif"/>
              </a:rPr>
              <a:t>i</a:t>
            </a:r>
            <a:r>
              <a:rPr dirty="0" sz="1600" spc="-204">
                <a:latin typeface="Microsoft Sans Serif"/>
                <a:cs typeface="Microsoft Sans Serif"/>
              </a:rPr>
              <a:t>s</a:t>
            </a:r>
            <a:r>
              <a:rPr dirty="0" sz="1600" spc="-55">
                <a:latin typeface="Microsoft Sans Serif"/>
                <a:cs typeface="Microsoft Sans Serif"/>
              </a:rPr>
              <a:t>ti</a:t>
            </a:r>
            <a:r>
              <a:rPr dirty="0" sz="1600" spc="-120">
                <a:latin typeface="Microsoft Sans Serif"/>
                <a:cs typeface="Microsoft Sans Serif"/>
              </a:rPr>
              <a:t>n</a:t>
            </a:r>
            <a:r>
              <a:rPr dirty="0" sz="1600" spc="-10">
                <a:latin typeface="Microsoft Sans Serif"/>
                <a:cs typeface="Microsoft Sans Serif"/>
              </a:rPr>
              <a:t>g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350">
                <a:latin typeface="Microsoft Sans Serif"/>
                <a:cs typeface="Microsoft Sans Serif"/>
              </a:rPr>
              <a:t>/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o</a:t>
            </a:r>
            <a:r>
              <a:rPr dirty="0" sz="1600" spc="-75">
                <a:latin typeface="Microsoft Sans Serif"/>
                <a:cs typeface="Microsoft Sans Serif"/>
              </a:rPr>
              <a:t>ther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requi</a:t>
            </a:r>
            <a:r>
              <a:rPr dirty="0" sz="1600" spc="-55">
                <a:latin typeface="Microsoft Sans Serif"/>
                <a:cs typeface="Microsoft Sans Serif"/>
              </a:rPr>
              <a:t>r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270">
                <a:latin typeface="Microsoft Sans Serif"/>
                <a:cs typeface="Microsoft Sans Serif"/>
              </a:rPr>
              <a:t>m</a:t>
            </a:r>
            <a:r>
              <a:rPr dirty="0" sz="1600" spc="-95">
                <a:latin typeface="Microsoft Sans Serif"/>
                <a:cs typeface="Microsoft Sans Serif"/>
              </a:rPr>
              <a:t>e</a:t>
            </a:r>
            <a:r>
              <a:rPr dirty="0" sz="1600" spc="-160">
                <a:latin typeface="Microsoft Sans Serif"/>
                <a:cs typeface="Microsoft Sans Serif"/>
              </a:rPr>
              <a:t>nts</a:t>
            </a:r>
            <a:endParaRPr sz="1600">
              <a:latin typeface="Microsoft Sans Serif"/>
              <a:cs typeface="Microsoft Sans Serif"/>
            </a:endParaRPr>
          </a:p>
          <a:p>
            <a:pPr marL="810895" indent="-321310">
              <a:lnSpc>
                <a:spcPct val="100000"/>
              </a:lnSpc>
              <a:spcBef>
                <a:spcPts val="930"/>
              </a:spcBef>
              <a:buClr>
                <a:srgbClr val="CC8D5F"/>
              </a:buClr>
              <a:buSzPct val="59375"/>
              <a:buFont typeface="Wingdings"/>
              <a:buChar char=""/>
              <a:tabLst>
                <a:tab pos="810895" algn="l"/>
                <a:tab pos="811530" algn="l"/>
              </a:tabLst>
            </a:pPr>
            <a:r>
              <a:rPr dirty="0" sz="1600" spc="-90">
                <a:latin typeface="Microsoft Sans Serif"/>
                <a:cs typeface="Microsoft Sans Serif"/>
              </a:rPr>
              <a:t>Prototypes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20">
                <a:latin typeface="Microsoft Sans Serif"/>
                <a:cs typeface="Microsoft Sans Serif"/>
              </a:rPr>
              <a:t>answer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questions,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support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designers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choosing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between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alternatives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2" y="509145"/>
            <a:ext cx="61709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Why</a:t>
            </a:r>
            <a:r>
              <a:rPr dirty="0"/>
              <a:t> </a:t>
            </a:r>
            <a:r>
              <a:rPr dirty="0" spc="-180"/>
              <a:t>Prototype</a:t>
            </a:r>
            <a:r>
              <a:rPr dirty="0" spc="-15"/>
              <a:t> </a:t>
            </a:r>
            <a:r>
              <a:rPr dirty="0" spc="-285"/>
              <a:t>in</a:t>
            </a:r>
            <a:r>
              <a:rPr dirty="0" spc="25"/>
              <a:t> </a:t>
            </a:r>
            <a:r>
              <a:rPr dirty="0" spc="-240"/>
              <a:t>General?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2516" y="4343400"/>
            <a:ext cx="3991482" cy="2514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3962400"/>
            <a:ext cx="3505200" cy="25146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4840" y="6522839"/>
            <a:ext cx="1443990" cy="335280"/>
          </a:xfrm>
          <a:custGeom>
            <a:avLst/>
            <a:gdLst/>
            <a:ahLst/>
            <a:cxnLst/>
            <a:rect l="l" t="t" r="r" b="b"/>
            <a:pathLst>
              <a:path w="1443990" h="335279">
                <a:moveTo>
                  <a:pt x="0" y="0"/>
                </a:moveTo>
                <a:lnTo>
                  <a:pt x="1443960" y="0"/>
                </a:lnTo>
                <a:lnTo>
                  <a:pt x="1443960" y="335159"/>
                </a:lnTo>
                <a:lnTo>
                  <a:pt x="0" y="335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59" y="1266190"/>
            <a:ext cx="8395335" cy="4170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731520" marR="5080" indent="-320675">
              <a:lnSpc>
                <a:spcPts val="2100"/>
              </a:lnSpc>
              <a:buClr>
                <a:srgbClr val="CC8D5F"/>
              </a:buClr>
              <a:buSzPct val="58333"/>
              <a:buFont typeface="Wingdings"/>
              <a:buChar char=""/>
              <a:tabLst>
                <a:tab pos="731520" algn="l"/>
                <a:tab pos="73215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principal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use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-14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help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customers</a:t>
            </a:r>
            <a:r>
              <a:rPr dirty="0" sz="1800" spc="-13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and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developers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understand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requirements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for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system</a:t>
            </a:r>
            <a:endParaRPr sz="1800">
              <a:latin typeface="Microsoft Sans Serif"/>
              <a:cs typeface="Microsoft Sans Serif"/>
            </a:endParaRPr>
          </a:p>
          <a:p>
            <a:pPr lvl="1" marL="1051560" marR="7620" indent="-274320">
              <a:lnSpc>
                <a:spcPts val="1900"/>
              </a:lnSpc>
              <a:spcBef>
                <a:spcPts val="60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051560" algn="l"/>
                <a:tab pos="1052195" algn="l"/>
              </a:tabLst>
            </a:pPr>
            <a:r>
              <a:rPr dirty="0" sz="1600" spc="-140">
                <a:latin typeface="Microsoft Sans Serif"/>
                <a:cs typeface="Microsoft Sans Serif"/>
              </a:rPr>
              <a:t>Requirements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elicitation.</a:t>
            </a:r>
            <a:r>
              <a:rPr dirty="0" sz="1600" spc="280">
                <a:latin typeface="Microsoft Sans Serif"/>
                <a:cs typeface="Microsoft Sans Serif"/>
              </a:rPr>
              <a:t> </a:t>
            </a:r>
            <a:r>
              <a:rPr dirty="0" sz="1600" spc="-165">
                <a:latin typeface="Microsoft Sans Serif"/>
                <a:cs typeface="Microsoft Sans Serif"/>
              </a:rPr>
              <a:t>Users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can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experiment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with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</a:t>
            </a:r>
            <a:r>
              <a:rPr dirty="0" sz="1600" spc="28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prototype</a:t>
            </a:r>
            <a:r>
              <a:rPr dirty="0" sz="1600" spc="30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290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see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how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55">
                <a:latin typeface="Microsoft Sans Serif"/>
                <a:cs typeface="Microsoft Sans Serif"/>
              </a:rPr>
              <a:t>system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supports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their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work</a:t>
            </a:r>
            <a:endParaRPr sz="1600">
              <a:latin typeface="Microsoft Sans Serif"/>
              <a:cs typeface="Microsoft Sans Serif"/>
            </a:endParaRPr>
          </a:p>
          <a:p>
            <a:pPr lvl="1" marL="1051560" indent="-274955">
              <a:lnSpc>
                <a:spcPct val="100000"/>
              </a:lnSpc>
              <a:spcBef>
                <a:spcPts val="525"/>
              </a:spcBef>
              <a:buClr>
                <a:srgbClr val="7D96AC"/>
              </a:buClr>
              <a:buSzPct val="68750"/>
              <a:buFont typeface="Wingdings"/>
              <a:buChar char=""/>
              <a:tabLst>
                <a:tab pos="1051560" algn="l"/>
                <a:tab pos="1052195" algn="l"/>
              </a:tabLst>
            </a:pPr>
            <a:r>
              <a:rPr dirty="0" sz="1600" spc="-140">
                <a:latin typeface="Microsoft Sans Serif"/>
                <a:cs typeface="Microsoft Sans Serif"/>
              </a:rPr>
              <a:t>Requirements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validation.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195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prototype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can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reveal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errors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and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70">
                <a:latin typeface="Microsoft Sans Serif"/>
                <a:cs typeface="Microsoft Sans Serif"/>
              </a:rPr>
              <a:t>omissions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in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requirements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1700">
              <a:latin typeface="Microsoft Sans Serif"/>
              <a:cs typeface="Microsoft Sans Serif"/>
            </a:endParaRPr>
          </a:p>
          <a:p>
            <a:pPr marL="731520" marR="5715" indent="-320675">
              <a:lnSpc>
                <a:spcPts val="2100"/>
              </a:lnSpc>
              <a:spcBef>
                <a:spcPts val="134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731520" algn="l"/>
                <a:tab pos="732155" algn="l"/>
              </a:tabLst>
            </a:pPr>
            <a:r>
              <a:rPr dirty="0" sz="1800" spc="-75">
                <a:latin typeface="Microsoft Sans Serif"/>
                <a:cs typeface="Microsoft Sans Serif"/>
              </a:rPr>
              <a:t>Prototyping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can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be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used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situations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where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29">
                <a:latin typeface="Microsoft Sans Serif"/>
                <a:cs typeface="Microsoft Sans Serif"/>
              </a:rPr>
              <a:t> </a:t>
            </a:r>
            <a:r>
              <a:rPr dirty="0" sz="1800" spc="-185">
                <a:latin typeface="Microsoft Sans Serif"/>
                <a:cs typeface="Microsoft Sans Serif"/>
              </a:rPr>
              <a:t>users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unable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express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their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requirements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731520" indent="-321310">
              <a:lnSpc>
                <a:spcPct val="100000"/>
              </a:lnSpc>
              <a:spcBef>
                <a:spcPts val="129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731520" algn="l"/>
                <a:tab pos="73215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may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used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for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user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training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before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final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system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delivered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CC8D5F"/>
              </a:buClr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731520" indent="-321310">
              <a:lnSpc>
                <a:spcPct val="100000"/>
              </a:lnSpc>
              <a:spcBef>
                <a:spcPts val="134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731520" algn="l"/>
                <a:tab pos="73215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may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used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for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back-to-back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testing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4" y="243278"/>
            <a:ext cx="43922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60"/>
              <a:t>Uses</a:t>
            </a:r>
            <a:r>
              <a:rPr dirty="0" spc="114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235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25"/>
              <a:t>r</a:t>
            </a:r>
            <a:r>
              <a:rPr dirty="0" spc="-105"/>
              <a:t>otot</a:t>
            </a:r>
            <a:r>
              <a:rPr dirty="0" spc="-120"/>
              <a:t>y</a:t>
            </a:r>
            <a:r>
              <a:rPr dirty="0" spc="-150"/>
              <a:t>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20" y="6485399"/>
            <a:ext cx="1407160" cy="348615"/>
          </a:xfrm>
          <a:custGeom>
            <a:avLst/>
            <a:gdLst/>
            <a:ahLst/>
            <a:cxnLst/>
            <a:rect l="l" t="t" r="r" b="b"/>
            <a:pathLst>
              <a:path w="1407160" h="348615">
                <a:moveTo>
                  <a:pt x="1406880" y="0"/>
                </a:moveTo>
                <a:lnTo>
                  <a:pt x="0" y="0"/>
                </a:lnTo>
                <a:lnTo>
                  <a:pt x="0" y="348479"/>
                </a:lnTo>
                <a:lnTo>
                  <a:pt x="1406880" y="348479"/>
                </a:lnTo>
                <a:lnTo>
                  <a:pt x="14068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5" y="243281"/>
            <a:ext cx="52870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9"/>
              <a:t>The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25"/>
              <a:t>r</a:t>
            </a:r>
            <a:r>
              <a:rPr dirty="0" spc="-105"/>
              <a:t>otot</a:t>
            </a:r>
            <a:r>
              <a:rPr dirty="0" spc="-120"/>
              <a:t>y</a:t>
            </a:r>
            <a:r>
              <a:rPr dirty="0" spc="-150"/>
              <a:t>ping</a:t>
            </a:r>
            <a:r>
              <a:rPr dirty="0" spc="65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25"/>
              <a:t>r</a:t>
            </a:r>
            <a:r>
              <a:rPr dirty="0" spc="-495"/>
              <a:t>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54" y="2395473"/>
            <a:ext cx="8533384" cy="26225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459" y="1266190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279" y="6447959"/>
            <a:ext cx="1456690" cy="374015"/>
          </a:xfrm>
          <a:custGeom>
            <a:avLst/>
            <a:gdLst/>
            <a:ahLst/>
            <a:cxnLst/>
            <a:rect l="l" t="t" r="r" b="b"/>
            <a:pathLst>
              <a:path w="1456690" h="374015">
                <a:moveTo>
                  <a:pt x="1456560" y="0"/>
                </a:moveTo>
                <a:lnTo>
                  <a:pt x="0" y="0"/>
                </a:lnTo>
                <a:lnTo>
                  <a:pt x="0" y="373679"/>
                </a:lnTo>
                <a:lnTo>
                  <a:pt x="1456560" y="373679"/>
                </a:lnTo>
                <a:lnTo>
                  <a:pt x="1456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529910"/>
            <a:ext cx="7997825" cy="40043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500"/>
              </a:spcBef>
              <a:buClr>
                <a:srgbClr val="CC8D5F"/>
              </a:buClr>
              <a:buSzPct val="60000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2000" spc="-110">
                <a:latin typeface="Microsoft Sans Serif"/>
                <a:cs typeface="Microsoft Sans Serif"/>
              </a:rPr>
              <a:t>Prototypes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60">
                <a:latin typeface="Microsoft Sans Serif"/>
                <a:cs typeface="Microsoft Sans Serif"/>
              </a:rPr>
              <a:t>can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be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70">
                <a:latin typeface="Microsoft Sans Serif"/>
                <a:cs typeface="Microsoft Sans Serif"/>
              </a:rPr>
              <a:t>categorized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30">
                <a:latin typeface="Microsoft Sans Serif"/>
                <a:cs typeface="Microsoft Sans Serif"/>
              </a:rPr>
              <a:t>in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60">
                <a:latin typeface="Microsoft Sans Serif"/>
                <a:cs typeface="Microsoft Sans Serif"/>
              </a:rPr>
              <a:t>many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ways::</a:t>
            </a:r>
            <a:endParaRPr sz="20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355"/>
              </a:spcBef>
              <a:buClr>
                <a:srgbClr val="7D96AC"/>
              </a:buClr>
              <a:buSzPct val="69444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800" spc="-275">
                <a:latin typeface="Microsoft Sans Serif"/>
                <a:cs typeface="Microsoft Sans Serif"/>
              </a:rPr>
              <a:t>T</a:t>
            </a:r>
            <a:r>
              <a:rPr dirty="0" sz="1800" spc="-245">
                <a:latin typeface="Microsoft Sans Serif"/>
                <a:cs typeface="Microsoft Sans Serif"/>
              </a:rPr>
              <a:t>h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50">
                <a:latin typeface="Microsoft Sans Serif"/>
                <a:cs typeface="Microsoft Sans Serif"/>
              </a:rPr>
              <a:t>o</a:t>
            </a:r>
            <a:r>
              <a:rPr dirty="0" sz="1800" spc="-175">
                <a:latin typeface="Microsoft Sans Serif"/>
                <a:cs typeface="Microsoft Sans Serif"/>
              </a:rPr>
              <a:t>w</a:t>
            </a:r>
            <a:r>
              <a:rPr dirty="0" sz="1800" spc="-50">
                <a:latin typeface="Microsoft Sans Serif"/>
                <a:cs typeface="Microsoft Sans Serif"/>
              </a:rPr>
              <a:t>a</a:t>
            </a:r>
            <a:r>
              <a:rPr dirty="0" sz="1800" spc="-130">
                <a:latin typeface="Microsoft Sans Serif"/>
                <a:cs typeface="Microsoft Sans Serif"/>
              </a:rPr>
              <a:t>w</a:t>
            </a:r>
            <a:r>
              <a:rPr dirty="0" sz="1800" spc="-45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V</a:t>
            </a:r>
            <a:r>
              <a:rPr dirty="0" sz="1800" spc="-210">
                <a:latin typeface="Microsoft Sans Serif"/>
                <a:cs typeface="Microsoft Sans Serif"/>
              </a:rPr>
              <a:t>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300">
                <a:latin typeface="Microsoft Sans Serif"/>
                <a:cs typeface="Microsoft Sans Serif"/>
              </a:rPr>
              <a:t>E</a:t>
            </a:r>
            <a:r>
              <a:rPr dirty="0" sz="1800" spc="-254">
                <a:latin typeface="Microsoft Sans Serif"/>
                <a:cs typeface="Microsoft Sans Serif"/>
              </a:rPr>
              <a:t>v</a:t>
            </a:r>
            <a:r>
              <a:rPr dirty="0" sz="1800" spc="-100">
                <a:latin typeface="Microsoft Sans Serif"/>
                <a:cs typeface="Microsoft Sans Serif"/>
              </a:rPr>
              <a:t>ol</a:t>
            </a:r>
            <a:r>
              <a:rPr dirty="0" sz="1800" spc="-135">
                <a:latin typeface="Microsoft Sans Serif"/>
                <a:cs typeface="Microsoft Sans Serif"/>
              </a:rPr>
              <a:t>u</a:t>
            </a:r>
            <a:r>
              <a:rPr dirty="0" sz="1800" spc="-15">
                <a:latin typeface="Microsoft Sans Serif"/>
                <a:cs typeface="Microsoft Sans Serif"/>
              </a:rPr>
              <a:t>ti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-5">
                <a:latin typeface="Microsoft Sans Serif"/>
                <a:cs typeface="Microsoft Sans Serif"/>
              </a:rPr>
              <a:t>ar</a:t>
            </a:r>
            <a:r>
              <a:rPr dirty="0" sz="1800">
                <a:latin typeface="Microsoft Sans Serif"/>
                <a:cs typeface="Microsoft Sans Serif"/>
              </a:rPr>
              <a:t>y</a:t>
            </a:r>
            <a:endParaRPr sz="18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1000"/>
              </a:spcBef>
              <a:buClr>
                <a:srgbClr val="7D96AC"/>
              </a:buClr>
              <a:buSzPct val="69444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800" spc="-220">
                <a:latin typeface="Microsoft Sans Serif"/>
                <a:cs typeface="Microsoft Sans Serif"/>
              </a:rPr>
              <a:t>V</a:t>
            </a:r>
            <a:r>
              <a:rPr dirty="0" sz="1800" spc="-65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r</a:t>
            </a:r>
            <a:r>
              <a:rPr dirty="0" sz="1800" spc="-15">
                <a:latin typeface="Microsoft Sans Serif"/>
                <a:cs typeface="Microsoft Sans Serif"/>
              </a:rPr>
              <a:t>ti</a:t>
            </a:r>
            <a:r>
              <a:rPr dirty="0" sz="1800" spc="-105">
                <a:latin typeface="Microsoft Sans Serif"/>
                <a:cs typeface="Microsoft Sans Serif"/>
              </a:rPr>
              <a:t>c</a:t>
            </a:r>
            <a:r>
              <a:rPr dirty="0" sz="1800" spc="-110">
                <a:latin typeface="Microsoft Sans Serif"/>
                <a:cs typeface="Microsoft Sans Serif"/>
              </a:rPr>
              <a:t>a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V</a:t>
            </a:r>
            <a:r>
              <a:rPr dirty="0" sz="1800" spc="-210">
                <a:latin typeface="Microsoft Sans Serif"/>
                <a:cs typeface="Microsoft Sans Serif"/>
              </a:rPr>
              <a:t>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10">
                <a:latin typeface="Microsoft Sans Serif"/>
                <a:cs typeface="Microsoft Sans Serif"/>
              </a:rPr>
              <a:t>H</a:t>
            </a:r>
            <a:r>
              <a:rPr dirty="0" sz="1800" spc="-55">
                <a:latin typeface="Microsoft Sans Serif"/>
                <a:cs typeface="Microsoft Sans Serif"/>
              </a:rPr>
              <a:t>ori</a:t>
            </a:r>
            <a:r>
              <a:rPr dirty="0" sz="1800" spc="-70">
                <a:latin typeface="Microsoft Sans Serif"/>
                <a:cs typeface="Microsoft Sans Serif"/>
              </a:rPr>
              <a:t>z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20">
                <a:latin typeface="Microsoft Sans Serif"/>
                <a:cs typeface="Microsoft Sans Serif"/>
              </a:rPr>
              <a:t>l</a:t>
            </a:r>
            <a:endParaRPr sz="1800">
              <a:latin typeface="Microsoft Sans Serif"/>
              <a:cs typeface="Microsoft Sans Serif"/>
            </a:endParaRPr>
          </a:p>
          <a:p>
            <a:pPr lvl="1" marL="652780" indent="-274955">
              <a:lnSpc>
                <a:spcPct val="100000"/>
              </a:lnSpc>
              <a:spcBef>
                <a:spcPts val="585"/>
              </a:spcBef>
              <a:buClr>
                <a:srgbClr val="7D96AC"/>
              </a:buClr>
              <a:buSzPct val="69444"/>
              <a:buFont typeface="Wingdings"/>
              <a:buChar char=""/>
              <a:tabLst>
                <a:tab pos="652780" algn="l"/>
                <a:tab pos="65341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U</a:t>
            </a:r>
            <a:r>
              <a:rPr dirty="0" sz="1800" spc="-135">
                <a:latin typeface="Microsoft Sans Serif"/>
                <a:cs typeface="Microsoft Sans Serif"/>
              </a:rPr>
              <a:t>ser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</a:t>
            </a:r>
            <a:r>
              <a:rPr dirty="0" sz="1800" spc="-215">
                <a:latin typeface="Microsoft Sans Serif"/>
                <a:cs typeface="Microsoft Sans Serif"/>
              </a:rPr>
              <a:t>n</a:t>
            </a:r>
            <a:r>
              <a:rPr dirty="0" sz="1800" spc="-40">
                <a:latin typeface="Microsoft Sans Serif"/>
                <a:cs typeface="Microsoft Sans Serif"/>
              </a:rPr>
              <a:t>t</a:t>
            </a:r>
            <a:r>
              <a:rPr dirty="0" sz="1800" spc="-75">
                <a:latin typeface="Microsoft Sans Serif"/>
                <a:cs typeface="Microsoft Sans Serif"/>
              </a:rPr>
              <a:t>e</a:t>
            </a:r>
            <a:r>
              <a:rPr dirty="0" sz="1800" spc="30">
                <a:latin typeface="Microsoft Sans Serif"/>
                <a:cs typeface="Microsoft Sans Serif"/>
              </a:rPr>
              <a:t>rfa</a:t>
            </a:r>
            <a:r>
              <a:rPr dirty="0" sz="1800" spc="-155">
                <a:latin typeface="Microsoft Sans Serif"/>
                <a:cs typeface="Microsoft Sans Serif"/>
              </a:rPr>
              <a:t>ce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V</a:t>
            </a:r>
            <a:r>
              <a:rPr dirty="0" sz="1800" spc="-210">
                <a:latin typeface="Microsoft Sans Serif"/>
                <a:cs typeface="Microsoft Sans Serif"/>
              </a:rPr>
              <a:t>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</a:t>
            </a:r>
            <a:r>
              <a:rPr dirty="0" sz="1800" spc="-15">
                <a:latin typeface="Microsoft Sans Serif"/>
                <a:cs typeface="Microsoft Sans Serif"/>
              </a:rPr>
              <a:t>l</a:t>
            </a:r>
            <a:r>
              <a:rPr dirty="0" sz="1800" spc="-15">
                <a:latin typeface="Microsoft Sans Serif"/>
                <a:cs typeface="Microsoft Sans Serif"/>
              </a:rPr>
              <a:t>g</a:t>
            </a:r>
            <a:r>
              <a:rPr dirty="0" sz="1800" spc="-35">
                <a:latin typeface="Microsoft Sans Serif"/>
                <a:cs typeface="Microsoft Sans Serif"/>
              </a:rPr>
              <a:t>ori</a:t>
            </a:r>
            <a:r>
              <a:rPr dirty="0" sz="1800" spc="-25">
                <a:latin typeface="Microsoft Sans Serif"/>
                <a:cs typeface="Microsoft Sans Serif"/>
              </a:rPr>
              <a:t>t</a:t>
            </a:r>
            <a:r>
              <a:rPr dirty="0" sz="1800" spc="-260">
                <a:latin typeface="Microsoft Sans Serif"/>
                <a:cs typeface="Microsoft Sans Serif"/>
              </a:rPr>
              <a:t>hm</a:t>
            </a:r>
            <a:r>
              <a:rPr dirty="0" sz="1800" spc="-120">
                <a:latin typeface="Microsoft Sans Serif"/>
                <a:cs typeface="Microsoft Sans Serif"/>
              </a:rPr>
              <a:t>ic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7D96AC"/>
              </a:buClr>
              <a:buFont typeface="Wingdings"/>
              <a:buChar char=""/>
            </a:pPr>
            <a:endParaRPr sz="255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buClr>
                <a:srgbClr val="CC8D5F"/>
              </a:buClr>
              <a:buSzPct val="60000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dirty="0" sz="2000" spc="-229">
                <a:latin typeface="Microsoft Sans Serif"/>
                <a:cs typeface="Microsoft Sans Serif"/>
              </a:rPr>
              <a:t>The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35">
                <a:latin typeface="Microsoft Sans Serif"/>
                <a:cs typeface="Microsoft Sans Serif"/>
              </a:rPr>
              <a:t>type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Prototype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95">
                <a:latin typeface="Microsoft Sans Serif"/>
                <a:cs typeface="Microsoft Sans Serif"/>
              </a:rPr>
              <a:t>chosen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depends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70">
                <a:latin typeface="Microsoft Sans Serif"/>
                <a:cs typeface="Microsoft Sans Serif"/>
              </a:rPr>
              <a:t>on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problem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be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solved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8D5F"/>
              </a:buClr>
              <a:buFont typeface="Wingdings"/>
              <a:buChar char=""/>
            </a:pPr>
            <a:endParaRPr sz="3000">
              <a:latin typeface="Microsoft Sans Serif"/>
              <a:cs typeface="Microsoft Sans Serif"/>
            </a:endParaRPr>
          </a:p>
          <a:p>
            <a:pPr algn="just" lvl="1" marL="652780" marR="5080" indent="-274320">
              <a:lnSpc>
                <a:spcPct val="88000"/>
              </a:lnSpc>
              <a:buClr>
                <a:srgbClr val="7D96AC"/>
              </a:buClr>
              <a:buSzPct val="69444"/>
              <a:buFont typeface="Wingdings"/>
              <a:buChar char=""/>
              <a:tabLst>
                <a:tab pos="653415" algn="l"/>
              </a:tabLst>
            </a:pPr>
            <a:r>
              <a:rPr dirty="0" sz="1800" spc="-145">
                <a:latin typeface="Microsoft Sans Serif"/>
                <a:cs typeface="Microsoft Sans Serif"/>
              </a:rPr>
              <a:t>For</a:t>
            </a:r>
            <a:r>
              <a:rPr dirty="0" sz="1800" spc="-14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example,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40">
                <a:latin typeface="Microsoft Sans Serif"/>
                <a:cs typeface="Microsoft Sans Serif"/>
              </a:rPr>
              <a:t>if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your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project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risk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-15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based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primarily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on</a:t>
            </a:r>
            <a:r>
              <a:rPr dirty="0" sz="1800" spc="-15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feasibility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 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technology</a:t>
            </a:r>
            <a:r>
              <a:rPr dirty="0" sz="1800" spc="67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approach-</a:t>
            </a:r>
            <a:r>
              <a:rPr dirty="0" sz="1800" spc="35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its</a:t>
            </a:r>
            <a:r>
              <a:rPr dirty="0" sz="1800" spc="61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simply</a:t>
            </a:r>
            <a:r>
              <a:rPr dirty="0" sz="1800" spc="62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never</a:t>
            </a:r>
            <a:r>
              <a:rPr dirty="0" sz="1800" spc="61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have</a:t>
            </a:r>
            <a:r>
              <a:rPr dirty="0" sz="1800" spc="59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been</a:t>
            </a:r>
            <a:r>
              <a:rPr dirty="0" sz="1800" spc="64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done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this</a:t>
            </a:r>
            <a:r>
              <a:rPr dirty="0" sz="1800" spc="53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way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before 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and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you</a:t>
            </a:r>
            <a:r>
              <a:rPr dirty="0" sz="1800" spc="24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are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uncertain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whether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applicable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technology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can</a:t>
            </a:r>
            <a:r>
              <a:rPr dirty="0" sz="1800" spc="-15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achieve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 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performance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or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throughput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goals-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you</a:t>
            </a:r>
            <a:r>
              <a:rPr dirty="0" sz="1800" spc="-114">
                <a:latin typeface="Microsoft Sans Serif"/>
                <a:cs typeface="Microsoft Sans Serif"/>
              </a:rPr>
              <a:t> may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wish</a:t>
            </a:r>
            <a:r>
              <a:rPr dirty="0" sz="1800" spc="-15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develop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an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architectural 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that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primarily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demonstrates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54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feasibility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26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technology</a:t>
            </a:r>
            <a:r>
              <a:rPr dirty="0" sz="1800" spc="28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be 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used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69" y="243283"/>
            <a:ext cx="44665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40"/>
              <a:t>T</a:t>
            </a:r>
            <a:r>
              <a:rPr dirty="0" spc="-250"/>
              <a:t>ypes</a:t>
            </a:r>
            <a:r>
              <a:rPr dirty="0" spc="95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245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25"/>
              <a:t>r</a:t>
            </a:r>
            <a:r>
              <a:rPr dirty="0" spc="-195"/>
              <a:t>ototypes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459" y="1266190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20" y="6547680"/>
            <a:ext cx="1456690" cy="249554"/>
          </a:xfrm>
          <a:custGeom>
            <a:avLst/>
            <a:gdLst/>
            <a:ahLst/>
            <a:cxnLst/>
            <a:rect l="l" t="t" r="r" b="b"/>
            <a:pathLst>
              <a:path w="1456690" h="249554">
                <a:moveTo>
                  <a:pt x="1456560" y="0"/>
                </a:moveTo>
                <a:lnTo>
                  <a:pt x="0" y="0"/>
                </a:lnTo>
                <a:lnTo>
                  <a:pt x="0" y="249119"/>
                </a:lnTo>
                <a:lnTo>
                  <a:pt x="1456560" y="249119"/>
                </a:lnTo>
                <a:lnTo>
                  <a:pt x="1456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5" y="1613661"/>
            <a:ext cx="7997825" cy="2167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332740" marR="5080" indent="-320675">
              <a:lnSpc>
                <a:spcPct val="97300"/>
              </a:lnSpc>
              <a:spcBef>
                <a:spcPts val="15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z="1800" spc="-125">
                <a:latin typeface="Microsoft Sans Serif"/>
                <a:cs typeface="Microsoft Sans Serif"/>
              </a:rPr>
              <a:t>Throwaway</a:t>
            </a:r>
            <a:r>
              <a:rPr dirty="0" sz="1800" spc="-12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implies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that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the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purpose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effort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15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only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establish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feasibility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and 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you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will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use</a:t>
            </a:r>
            <a:r>
              <a:rPr dirty="0" sz="1800" spc="-20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whatever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shortcuts,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alternative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technologies,</a:t>
            </a:r>
            <a:r>
              <a:rPr dirty="0" sz="1800" spc="25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or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whatever</a:t>
            </a:r>
            <a:r>
              <a:rPr dirty="0" sz="1800" spc="30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to</a:t>
            </a:r>
            <a:r>
              <a:rPr dirty="0" sz="1800" spc="36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achieve 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your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goals</a:t>
            </a:r>
            <a:endParaRPr sz="1800">
              <a:latin typeface="Microsoft Sans Serif"/>
              <a:cs typeface="Microsoft Sans Serif"/>
            </a:endParaRPr>
          </a:p>
          <a:p>
            <a:pPr algn="just" marL="332740" marR="5715" indent="-320675">
              <a:lnSpc>
                <a:spcPts val="2100"/>
              </a:lnSpc>
              <a:spcBef>
                <a:spcPts val="76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z="1800" spc="-110">
                <a:latin typeface="Microsoft Sans Serif"/>
                <a:cs typeface="Microsoft Sans Serif"/>
              </a:rPr>
              <a:t>When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you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built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then</a:t>
            </a:r>
            <a:r>
              <a:rPr dirty="0" sz="1800" spc="-13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simply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throwaway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result,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keeping</a:t>
            </a:r>
            <a:r>
              <a:rPr dirty="0" sz="1800" spc="-85">
                <a:latin typeface="Microsoft Sans Serif"/>
                <a:cs typeface="Microsoft Sans Serif"/>
              </a:rPr>
              <a:t> only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 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knowledge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learned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exercise</a:t>
            </a:r>
            <a:endParaRPr sz="1800">
              <a:latin typeface="Microsoft Sans Serif"/>
              <a:cs typeface="Microsoft Sans Serif"/>
            </a:endParaRPr>
          </a:p>
          <a:p>
            <a:pPr algn="just" marL="332740" indent="-320675">
              <a:lnSpc>
                <a:spcPct val="100000"/>
              </a:lnSpc>
              <a:spcBef>
                <a:spcPts val="575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75">
                <a:latin typeface="Microsoft Sans Serif"/>
                <a:cs typeface="Microsoft Sans Serif"/>
              </a:rPr>
              <a:t>sys</a:t>
            </a:r>
            <a:r>
              <a:rPr dirty="0" sz="1800" spc="-95">
                <a:latin typeface="Microsoft Sans Serif"/>
                <a:cs typeface="Microsoft Sans Serif"/>
              </a:rPr>
              <a:t>t</a:t>
            </a:r>
            <a:r>
              <a:rPr dirty="0" sz="1800" spc="-200">
                <a:latin typeface="Microsoft Sans Serif"/>
                <a:cs typeface="Microsoft Sans Serif"/>
              </a:rPr>
              <a:t>em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145">
                <a:latin typeface="Microsoft Sans Serif"/>
                <a:cs typeface="Microsoft Sans Serif"/>
              </a:rPr>
              <a:t>h</a:t>
            </a:r>
            <a:r>
              <a:rPr dirty="0" sz="1800" spc="-160">
                <a:latin typeface="Microsoft Sans Serif"/>
                <a:cs typeface="Microsoft Sans Serif"/>
              </a:rPr>
              <a:t>en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</a:t>
            </a:r>
            <a:r>
              <a:rPr dirty="0" sz="1800" spc="-50">
                <a:latin typeface="Microsoft Sans Serif"/>
                <a:cs typeface="Microsoft Sans Serif"/>
              </a:rPr>
              <a:t>e</a:t>
            </a:r>
            <a:r>
              <a:rPr dirty="0" sz="1800" spc="-150">
                <a:latin typeface="Microsoft Sans Serif"/>
                <a:cs typeface="Microsoft Sans Serif"/>
              </a:rPr>
              <a:t>v</a:t>
            </a:r>
            <a:r>
              <a:rPr dirty="0" sz="1800" spc="-65">
                <a:latin typeface="Microsoft Sans Serif"/>
                <a:cs typeface="Microsoft Sans Serif"/>
              </a:rPr>
              <a:t>el</a:t>
            </a:r>
            <a:r>
              <a:rPr dirty="0" sz="1800" spc="-90">
                <a:latin typeface="Microsoft Sans Serif"/>
                <a:cs typeface="Microsoft Sans Serif"/>
              </a:rPr>
              <a:t>o</a:t>
            </a:r>
            <a:r>
              <a:rPr dirty="0" sz="1800" spc="-55">
                <a:latin typeface="Microsoft Sans Serif"/>
                <a:cs typeface="Microsoft Sans Serif"/>
              </a:rPr>
              <a:t>p</a:t>
            </a:r>
            <a:r>
              <a:rPr dirty="0" sz="1800" spc="-50">
                <a:latin typeface="Microsoft Sans Serif"/>
                <a:cs typeface="Microsoft Sans Serif"/>
              </a:rPr>
              <a:t>e</a:t>
            </a:r>
            <a:r>
              <a:rPr dirty="0" sz="1800" spc="-10">
                <a:latin typeface="Microsoft Sans Serif"/>
                <a:cs typeface="Microsoft Sans Serif"/>
              </a:rPr>
              <a:t>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80">
                <a:latin typeface="Microsoft Sans Serif"/>
                <a:cs typeface="Microsoft Sans Serif"/>
              </a:rPr>
              <a:t>usi</a:t>
            </a:r>
            <a:r>
              <a:rPr dirty="0" sz="1800" spc="-114">
                <a:latin typeface="Microsoft Sans Serif"/>
                <a:cs typeface="Microsoft Sans Serif"/>
              </a:rPr>
              <a:t>ng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204">
                <a:latin typeface="Microsoft Sans Serif"/>
                <a:cs typeface="Microsoft Sans Serif"/>
              </a:rPr>
              <a:t>some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o</a:t>
            </a:r>
            <a:r>
              <a:rPr dirty="0" sz="1800" spc="-35">
                <a:latin typeface="Microsoft Sans Serif"/>
                <a:cs typeface="Microsoft Sans Serif"/>
              </a:rPr>
              <a:t>t</a:t>
            </a:r>
            <a:r>
              <a:rPr dirty="0" sz="1800" spc="-160">
                <a:latin typeface="Microsoft Sans Serif"/>
                <a:cs typeface="Microsoft Sans Serif"/>
              </a:rPr>
              <a:t>he</a:t>
            </a:r>
            <a:r>
              <a:rPr dirty="0" sz="1800">
                <a:latin typeface="Microsoft Sans Serif"/>
                <a:cs typeface="Microsoft Sans Serif"/>
              </a:rPr>
              <a:t>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</a:t>
            </a:r>
            <a:r>
              <a:rPr dirty="0" sz="1800" spc="-50">
                <a:latin typeface="Microsoft Sans Serif"/>
                <a:cs typeface="Microsoft Sans Serif"/>
              </a:rPr>
              <a:t>e</a:t>
            </a:r>
            <a:r>
              <a:rPr dirty="0" sz="1800" spc="-150">
                <a:latin typeface="Microsoft Sans Serif"/>
                <a:cs typeface="Microsoft Sans Serif"/>
              </a:rPr>
              <a:t>v</a:t>
            </a:r>
            <a:r>
              <a:rPr dirty="0" sz="1800" spc="-65">
                <a:latin typeface="Microsoft Sans Serif"/>
                <a:cs typeface="Microsoft Sans Serif"/>
              </a:rPr>
              <a:t>el</a:t>
            </a:r>
            <a:r>
              <a:rPr dirty="0" sz="1800" spc="-90">
                <a:latin typeface="Microsoft Sans Serif"/>
                <a:cs typeface="Microsoft Sans Serif"/>
              </a:rPr>
              <a:t>o</a:t>
            </a:r>
            <a:r>
              <a:rPr dirty="0" sz="1800" spc="-125">
                <a:latin typeface="Microsoft Sans Serif"/>
                <a:cs typeface="Microsoft Sans Serif"/>
              </a:rPr>
              <a:t>p</a:t>
            </a:r>
            <a:r>
              <a:rPr dirty="0" sz="1800" spc="-180">
                <a:latin typeface="Microsoft Sans Serif"/>
                <a:cs typeface="Microsoft Sans Serif"/>
              </a:rPr>
              <a:t>m</a:t>
            </a:r>
            <a:r>
              <a:rPr dirty="0" sz="1800" spc="-160">
                <a:latin typeface="Microsoft Sans Serif"/>
                <a:cs typeface="Microsoft Sans Serif"/>
              </a:rPr>
              <a:t>en</a:t>
            </a:r>
            <a:r>
              <a:rPr dirty="0" sz="1800" spc="-15">
                <a:latin typeface="Microsoft Sans Serif"/>
                <a:cs typeface="Microsoft Sans Serif"/>
              </a:rPr>
              <a:t>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</a:t>
            </a:r>
            <a:r>
              <a:rPr dirty="0" sz="1800" spc="-40">
                <a:latin typeface="Microsoft Sans Serif"/>
                <a:cs typeface="Microsoft Sans Serif"/>
              </a:rPr>
              <a:t>r</a:t>
            </a:r>
            <a:r>
              <a:rPr dirty="0" sz="1800" spc="-155">
                <a:latin typeface="Microsoft Sans Serif"/>
                <a:cs typeface="Microsoft Sans Serif"/>
              </a:rPr>
              <a:t>oc</a:t>
            </a:r>
            <a:r>
              <a:rPr dirty="0" sz="1800" spc="-235">
                <a:latin typeface="Microsoft Sans Serif"/>
                <a:cs typeface="Microsoft Sans Serif"/>
              </a:rPr>
              <a:t>ess</a:t>
            </a:r>
            <a:endParaRPr sz="1800">
              <a:latin typeface="Microsoft Sans Serif"/>
              <a:cs typeface="Microsoft Sans Serif"/>
            </a:endParaRPr>
          </a:p>
          <a:p>
            <a:pPr algn="just" marL="332740" indent="-320675">
              <a:lnSpc>
                <a:spcPct val="100000"/>
              </a:lnSpc>
              <a:spcBef>
                <a:spcPts val="650"/>
              </a:spcBef>
              <a:buClr>
                <a:srgbClr val="CC8D5F"/>
              </a:buClr>
              <a:buSzPct val="58333"/>
              <a:buFont typeface="Wingdings"/>
              <a:buChar char=""/>
              <a:tabLst>
                <a:tab pos="333375" algn="l"/>
              </a:tabLst>
            </a:pPr>
            <a:r>
              <a:rPr dirty="0" sz="1800" spc="-2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throw-away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prototype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should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NOT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considered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as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final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system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90" y="243282"/>
            <a:ext cx="52812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0"/>
              <a:t>Th</a:t>
            </a:r>
            <a:r>
              <a:rPr dirty="0" spc="-360"/>
              <a:t>r</a:t>
            </a:r>
            <a:r>
              <a:rPr dirty="0" spc="-370"/>
              <a:t>o</a:t>
            </a:r>
            <a:r>
              <a:rPr dirty="0" spc="-420"/>
              <a:t>w</a:t>
            </a:r>
            <a:r>
              <a:rPr dirty="0" spc="-20"/>
              <a:t>a</a:t>
            </a:r>
            <a:r>
              <a:rPr dirty="0" spc="-420"/>
              <a:t>w</a:t>
            </a:r>
            <a:r>
              <a:rPr dirty="0" spc="-110"/>
              <a:t>a</a:t>
            </a:r>
            <a:r>
              <a:rPr dirty="0"/>
              <a:t>y</a:t>
            </a:r>
            <a:r>
              <a:rPr dirty="0" spc="85">
                <a:latin typeface="Times New Roman"/>
                <a:cs typeface="Times New Roman"/>
              </a:rPr>
              <a:t> </a:t>
            </a:r>
            <a:r>
              <a:rPr dirty="0" spc="-490"/>
              <a:t>P</a:t>
            </a:r>
            <a:r>
              <a:rPr dirty="0" spc="-325"/>
              <a:t>r</a:t>
            </a:r>
            <a:r>
              <a:rPr dirty="0" spc="-105"/>
              <a:t>otot</a:t>
            </a:r>
            <a:r>
              <a:rPr dirty="0" spc="-120"/>
              <a:t>y</a:t>
            </a:r>
            <a:r>
              <a:rPr dirty="0" spc="-150"/>
              <a:t>ping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343443"/>
            <a:ext cx="3937000" cy="24137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6573557"/>
            <a:ext cx="127825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5"/>
              </a:lnSpc>
            </a:pPr>
            <a:r>
              <a:rPr dirty="0" sz="1600" spc="-229" b="1">
                <a:solidFill>
                  <a:srgbClr val="1F2022"/>
                </a:solidFill>
                <a:latin typeface="Arial"/>
                <a:cs typeface="Arial"/>
              </a:rPr>
              <a:t>E</a:t>
            </a:r>
            <a:r>
              <a:rPr dirty="0" sz="1600" spc="-204" b="1">
                <a:solidFill>
                  <a:srgbClr val="1F2022"/>
                </a:solidFill>
                <a:latin typeface="Arial"/>
                <a:cs typeface="Arial"/>
              </a:rPr>
              <a:t>n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g</a:t>
            </a:r>
            <a:r>
              <a:rPr dirty="0" sz="1600" spc="-160" b="1">
                <a:solidFill>
                  <a:srgbClr val="1F2022"/>
                </a:solidFill>
                <a:latin typeface="Arial"/>
                <a:cs typeface="Arial"/>
              </a:rPr>
              <a:t>r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1F2022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1F2022"/>
                </a:solidFill>
                <a:latin typeface="Arial"/>
                <a:cs typeface="Arial"/>
              </a:rPr>
              <a:t>li</a:t>
            </a:r>
            <a:r>
              <a:rPr dirty="0" sz="1600" spc="2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dirty="0" sz="1600" spc="-100" b="1">
                <a:solidFill>
                  <a:srgbClr val="1F2022"/>
                </a:solidFill>
                <a:latin typeface="Arial"/>
                <a:cs typeface="Arial"/>
              </a:rPr>
              <a:t>Ja</a:t>
            </a:r>
            <a:r>
              <a:rPr dirty="0" sz="1600" spc="-110" b="1">
                <a:solidFill>
                  <a:srgbClr val="1F2022"/>
                </a:solidFill>
                <a:latin typeface="Arial"/>
                <a:cs typeface="Arial"/>
              </a:rPr>
              <a:t>v</a:t>
            </a:r>
            <a:r>
              <a:rPr dirty="0" sz="1600" spc="-130" b="1">
                <a:solidFill>
                  <a:srgbClr val="1F2022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2609" y="3902608"/>
            <a:ext cx="3261391" cy="28582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7120" y="6560280"/>
            <a:ext cx="1369695" cy="236854"/>
          </a:xfrm>
          <a:custGeom>
            <a:avLst/>
            <a:gdLst/>
            <a:ahLst/>
            <a:cxnLst/>
            <a:rect l="l" t="t" r="r" b="b"/>
            <a:pathLst>
              <a:path w="1369695" h="236854">
                <a:moveTo>
                  <a:pt x="1369439" y="0"/>
                </a:moveTo>
                <a:lnTo>
                  <a:pt x="0" y="0"/>
                </a:lnTo>
                <a:lnTo>
                  <a:pt x="0" y="236519"/>
                </a:lnTo>
                <a:lnTo>
                  <a:pt x="1369439" y="236519"/>
                </a:lnTo>
                <a:lnTo>
                  <a:pt x="1369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2023-09-20T05:00:48Z</dcterms:created>
  <dcterms:modified xsi:type="dcterms:W3CDTF">2023-09-20T05:00:48Z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2018-10-18T00:00:00Z</vt:filetime>
  </property>
  <property fmtid="{D5CDD505-2E9C-101B-9397-08002B2CF9AE}" pid="3" name="LastSaved">
    <vt:filetime>2023-09-20T00:00:00Z</vt:filetime>
  </property>
</Properties>
</file>