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63" r:id="rId2"/>
    <p:sldId id="413" r:id="rId3"/>
    <p:sldId id="414" r:id="rId4"/>
    <p:sldId id="415" r:id="rId5"/>
    <p:sldId id="403" r:id="rId6"/>
    <p:sldId id="422" r:id="rId7"/>
    <p:sldId id="419" r:id="rId8"/>
    <p:sldId id="423" r:id="rId9"/>
    <p:sldId id="417" r:id="rId10"/>
    <p:sldId id="421" r:id="rId11"/>
    <p:sldId id="397" r:id="rId12"/>
    <p:sldId id="408" r:id="rId13"/>
    <p:sldId id="398" r:id="rId14"/>
    <p:sldId id="424" r:id="rId15"/>
    <p:sldId id="266" r:id="rId16"/>
    <p:sldId id="426" r:id="rId17"/>
    <p:sldId id="427" r:id="rId18"/>
    <p:sldId id="428" r:id="rId19"/>
    <p:sldId id="429" r:id="rId20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D924D-8EB7-4B3D-9A76-2CDAA979B07F}" type="datetimeFigureOut">
              <a:rPr lang="en-PK" smtClean="0"/>
              <a:t>22/08/2023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30059-F45C-4FED-BF8D-690F40F434D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13997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5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37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Missing requirements often remain undetected during design and realization because developers trust the requirements engineers to deliver high-quality work.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Developers implement whatever the requirements document says or what they believe it to be saying. Unclear, incomplete,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 wrong requirements inevitably lead to the development of a system that does not possess critical properties or possesses properties that were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not requested.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34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713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4EC2-DFD5-4CF7-D9DC-688A8505D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FAB19-0E89-79BC-3A47-6B4FDED6D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07CBF-0896-B5B7-88D1-2D658A57A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8DD-FCE0-46C6-BC35-771022D39A88}" type="datetimeFigureOut">
              <a:rPr lang="en-PK" smtClean="0"/>
              <a:t>22/08/2023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5200D-5BC4-2AA6-82BD-BFD93FCC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3531B-99D1-51FE-3778-032706D4F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98E7-404F-41F2-BAD3-6E4CEB3C3A6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48360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37E2A-65AF-2C08-BD7D-D85F8629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522688-ABE3-F46C-DF68-7F992E7CC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5018F-AC29-78AC-5626-05CF4A09E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8DD-FCE0-46C6-BC35-771022D39A88}" type="datetimeFigureOut">
              <a:rPr lang="en-PK" smtClean="0"/>
              <a:t>22/08/2023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EBF73-7077-64B7-C0DF-B471CEB5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6D971-F560-70DC-074D-607A1D6F3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98E7-404F-41F2-BAD3-6E4CEB3C3A6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30008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451D54-93D6-F720-0198-F2C1D68FD9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DAFA8A-5D31-A1FD-090E-352D445AC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653CE-FB30-26A9-99C2-F5A53FCB4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8DD-FCE0-46C6-BC35-771022D39A88}" type="datetimeFigureOut">
              <a:rPr lang="en-PK" smtClean="0"/>
              <a:t>22/08/2023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97B92-2A76-8851-22E2-D17FBA9DA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C6E69-0E8D-EFBE-2DE4-180CE1CC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98E7-404F-41F2-BAD3-6E4CEB3C3A6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21633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033575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93C6-EA9B-A5AD-13E4-478FCB2B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DE7AF-3F24-193A-B711-56AB27A3C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5FED4-6CD6-AC6F-651F-ECC01003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8DD-FCE0-46C6-BC35-771022D39A88}" type="datetimeFigureOut">
              <a:rPr lang="en-PK" smtClean="0"/>
              <a:t>22/08/2023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DD278-562C-BFF4-672B-A7FFC266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3FDF7-B629-2129-2A0F-D259102D7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98E7-404F-41F2-BAD3-6E4CEB3C3A6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0475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E12E-291C-4F80-8F06-1B98CAE27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29805-EDF7-AF33-4627-45F6C310B4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E46BA-2F6A-897F-25B0-F587AED9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8DD-FCE0-46C6-BC35-771022D39A88}" type="datetimeFigureOut">
              <a:rPr lang="en-PK" smtClean="0"/>
              <a:t>22/08/2023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71766-8063-D6A0-E9D9-F069BD0C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1CF3F-AF0D-F7DA-E416-CA8748440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98E7-404F-41F2-BAD3-6E4CEB3C3A6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99102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B9B4-7CFA-1D87-2684-2525F0A4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4324D-3E2D-D118-A83B-81F3336B63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6DB2B-A93D-84CE-BB11-A281351BF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E1990-CE0E-3E19-B417-A72AB597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8DD-FCE0-46C6-BC35-771022D39A88}" type="datetimeFigureOut">
              <a:rPr lang="en-PK" smtClean="0"/>
              <a:t>22/08/2023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50C1B-8478-3F3A-935B-10FD82DC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A5663-E177-E0B5-1F11-65FFBA51A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98E7-404F-41F2-BAD3-6E4CEB3C3A6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53820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03686-1A55-45D9-EE1E-5710A38EE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D2EE5-0D42-2DDF-B889-E2D775284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9C418-D25A-5BDD-B0B3-08B4A1FDC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7EDB2-4C49-219A-E081-BE51A3E70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005947-F719-1560-07CB-D623376610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A67E38-9450-10B3-9814-55013C2C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8DD-FCE0-46C6-BC35-771022D39A88}" type="datetimeFigureOut">
              <a:rPr lang="en-PK" smtClean="0"/>
              <a:t>22/08/2023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D80717-78DE-447C-4BDE-40ED4D98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81A06-2B1C-B8DD-63DA-4132B07A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98E7-404F-41F2-BAD3-6E4CEB3C3A6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0739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66ADE-270C-1179-181E-4272C6BB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3D1CC-9240-DCA6-CE6B-B15B6B6D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8DD-FCE0-46C6-BC35-771022D39A88}" type="datetimeFigureOut">
              <a:rPr lang="en-PK" smtClean="0"/>
              <a:t>22/08/2023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EF394-6DEA-F90A-CF08-E5269E30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134953-D7C4-55EE-5592-45D271EE0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98E7-404F-41F2-BAD3-6E4CEB3C3A6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5402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D0CF37-F565-ED78-1F61-1F760510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8DD-FCE0-46C6-BC35-771022D39A88}" type="datetimeFigureOut">
              <a:rPr lang="en-PK" smtClean="0"/>
              <a:t>22/08/2023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250E25-FE1A-29D2-C648-552752E59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CA480-56E5-0531-0631-07FDD4B4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98E7-404F-41F2-BAD3-6E4CEB3C3A6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7214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972FB-35D9-3BC4-8206-D348EDB00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731BC-62AD-3EE1-89AF-BB7BF1146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2FAC7-F1CD-155E-A548-0EAF68365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39937-09B6-10EB-FDF4-A402AAF24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8DD-FCE0-46C6-BC35-771022D39A88}" type="datetimeFigureOut">
              <a:rPr lang="en-PK" smtClean="0"/>
              <a:t>22/08/2023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4EC39-1498-6255-0904-3AF84F753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17C73-0E4A-D243-C13A-BF8B21C7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98E7-404F-41F2-BAD3-6E4CEB3C3A6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9082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A30AA-D0A7-0D41-FA9C-E1FD2CCA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77A43C-51F3-10F9-643D-A46631744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63B95-328B-4DF6-2512-124B85557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02B3C-B494-CDA9-3ED5-C2AC73B1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F08DD-FCE0-46C6-BC35-771022D39A88}" type="datetimeFigureOut">
              <a:rPr lang="en-PK" smtClean="0"/>
              <a:t>22/08/2023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7ABA4-CF63-751F-8D78-067719FCC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2FDFD-514E-B55F-016D-364E1986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498E7-404F-41F2-BAD3-6E4CEB3C3A6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80083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4448F-A216-F02C-6A49-88D19DE3A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06F98-7C89-8214-4618-EA97DF1E0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DFE90-7C68-6C4A-8968-B9BC5ECF2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F08DD-FCE0-46C6-BC35-771022D39A88}" type="datetimeFigureOut">
              <a:rPr lang="en-PK" smtClean="0"/>
              <a:t>22/08/2023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82750-36E0-414D-E06E-A3D149E08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834A3-8EEC-3E8E-041C-C4ECBADC50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4498E7-404F-41F2-BAD3-6E4CEB3C3A65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7087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shafaq.riaz@nu.edu.pk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10686" y="3870597"/>
            <a:ext cx="77960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Fast-National University of computer &amp; Emerging Sciences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562269" y="2804666"/>
            <a:ext cx="77444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Software Requirement Engineering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E3DD00-B2F0-4059-9F08-4BBE6A7F5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573" y="5570573"/>
            <a:ext cx="1287427" cy="128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30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53133-70D8-484A-B539-6640010A4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Plagiarism Policy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9D9A7-0B2F-4F54-93AE-C552F7F1C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4086"/>
            <a:ext cx="9823622" cy="3581400"/>
          </a:xfrm>
        </p:spPr>
        <p:txBody>
          <a:bodyPr>
            <a:normAutofit/>
          </a:bodyPr>
          <a:lstStyle/>
          <a:p>
            <a:r>
              <a:rPr lang="en-US" sz="2400" dirty="0">
                <a:effectLst/>
                <a:ea typeface="Times New Roman" panose="02020603050405020304" pitchFamily="18" charset="0"/>
              </a:rPr>
              <a:t>Plagiarism in project or midterm/ final exam may result in F grade in the course.</a:t>
            </a:r>
          </a:p>
          <a:p>
            <a:r>
              <a:rPr lang="en-US" sz="2400" dirty="0">
                <a:effectLst/>
                <a:ea typeface="Times New Roman" panose="02020603050405020304" pitchFamily="18" charset="0"/>
              </a:rPr>
              <a:t>Plagiarism in an assignment will result in zero marks in the whole assignments category.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181818"/>
                </a:solidFill>
                <a:latin typeface="Merriweather"/>
              </a:rPr>
              <a:t>	</a:t>
            </a:r>
            <a:endParaRPr lang="en-US" sz="24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D5A7DAF-65D7-4683-B2F0-6F4E22EC8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3AA0A3-3816-48AC-A6B3-801E69AC2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573" y="5570573"/>
            <a:ext cx="1287427" cy="128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03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16169" y="1083438"/>
            <a:ext cx="86975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116169" y="747222"/>
            <a:ext cx="8697532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About the Course </a:t>
            </a:r>
          </a:p>
          <a:p>
            <a:endParaRPr lang="en-US" sz="26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Requirement Engineering – SE2001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Course Category :-  Software Engineering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Course level :- Undergraduate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Credit Hours :- 3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Pre- requisite :-  Intro to 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Your Expectation?</a:t>
            </a:r>
          </a:p>
          <a:p>
            <a:pPr lvl="1"/>
            <a:r>
              <a:rPr lang="en-US" sz="2400" dirty="0"/>
              <a:t>Theoretical?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8550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picture containing text, sign, crane&#10;&#10;Description automatically generated">
            <a:extLst>
              <a:ext uri="{FF2B5EF4-FFF2-40B4-BE49-F238E27FC236}">
                <a16:creationId xmlns:a16="http://schemas.microsoft.com/office/drawing/2014/main" id="{C0E2C6B6-5999-489F-813F-6C1732446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873" y="700118"/>
            <a:ext cx="2053208" cy="2613977"/>
          </a:xfrm>
          <a:prstGeom prst="rect">
            <a:avLst/>
          </a:prstGeom>
        </p:spPr>
      </p:pic>
      <p:sp>
        <p:nvSpPr>
          <p:cNvPr id="24" name="Text Placeholder 1">
            <a:extLst>
              <a:ext uri="{FF2B5EF4-FFF2-40B4-BE49-F238E27FC236}">
                <a16:creationId xmlns:a16="http://schemas.microsoft.com/office/drawing/2014/main" id="{50F91DD9-0977-40B3-AF34-F4CF4811A7CB}"/>
              </a:ext>
            </a:extLst>
          </p:cNvPr>
          <p:cNvSpPr txBox="1">
            <a:spLocks/>
          </p:cNvSpPr>
          <p:nvPr/>
        </p:nvSpPr>
        <p:spPr>
          <a:xfrm>
            <a:off x="640080" y="700118"/>
            <a:ext cx="1123088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b="1" dirty="0"/>
              <a:t>Reference Books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2DF63B-B04D-4A39-B938-367646739198}"/>
              </a:ext>
            </a:extLst>
          </p:cNvPr>
          <p:cNvSpPr txBox="1"/>
          <p:nvPr/>
        </p:nvSpPr>
        <p:spPr>
          <a:xfrm>
            <a:off x="468205" y="2127021"/>
            <a:ext cx="806196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Requirements Engineering Fundamentals A Study Guide for the Certified Professional for Requirements Engineering Exam: Foundation Level – IREB compliant by Klaus Pohl · Chris Rupp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0C2B8F-05F2-4B2B-B8C0-2245871D327F}"/>
              </a:ext>
            </a:extLst>
          </p:cNvPr>
          <p:cNvSpPr txBox="1"/>
          <p:nvPr/>
        </p:nvSpPr>
        <p:spPr>
          <a:xfrm>
            <a:off x="468205" y="4680554"/>
            <a:ext cx="80619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Requirements Engineering for Software and Systems Phillip A. </a:t>
            </a:r>
            <a:r>
              <a:rPr lang="en-US" sz="200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Laplante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1-4200-6467-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29" descr="Text&#10;&#10;Description automatically generated with medium confidence">
            <a:extLst>
              <a:ext uri="{FF2B5EF4-FFF2-40B4-BE49-F238E27FC236}">
                <a16:creationId xmlns:a16="http://schemas.microsoft.com/office/drawing/2014/main" id="{F4CE3E7C-4079-40B4-9D0A-F50BC2FC0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873" y="3562869"/>
            <a:ext cx="1909985" cy="294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761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6353" y="560440"/>
            <a:ext cx="11215647" cy="724247"/>
          </a:xfrm>
        </p:spPr>
        <p:txBody>
          <a:bodyPr/>
          <a:lstStyle/>
          <a:p>
            <a:pPr algn="l"/>
            <a:r>
              <a:rPr lang="en-US" sz="4400" b="1" dirty="0"/>
              <a:t>Reference Books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95A608B7-FE68-425E-90CA-9775FCF8B8ED}"/>
              </a:ext>
            </a:extLst>
          </p:cNvPr>
          <p:cNvSpPr/>
          <p:nvPr/>
        </p:nvSpPr>
        <p:spPr>
          <a:xfrm>
            <a:off x="7658862" y="939024"/>
            <a:ext cx="2634995" cy="2798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61C265B-F614-40E5-BCA1-FD6AE6ABD1B7}"/>
              </a:ext>
            </a:extLst>
          </p:cNvPr>
          <p:cNvSpPr txBox="1"/>
          <p:nvPr/>
        </p:nvSpPr>
        <p:spPr>
          <a:xfrm>
            <a:off x="1255268" y="1875791"/>
            <a:ext cx="22688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615950" algn="l"/>
              </a:tabLst>
            </a:pPr>
            <a:r>
              <a:rPr sz="2000" dirty="0">
                <a:latin typeface="Times New Roman"/>
                <a:cs typeface="Times New Roman"/>
              </a:rPr>
              <a:t>Use	</a:t>
            </a:r>
            <a:r>
              <a:rPr sz="2000" spc="-5" dirty="0">
                <a:latin typeface="Times New Roman"/>
                <a:cs typeface="Times New Roman"/>
              </a:rPr>
              <a:t>Case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Approach,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89798705-07ED-4A14-B364-C2F28BFBEA14}"/>
              </a:ext>
            </a:extLst>
          </p:cNvPr>
          <p:cNvSpPr txBox="1"/>
          <p:nvPr/>
        </p:nvSpPr>
        <p:spPr>
          <a:xfrm>
            <a:off x="3727831" y="1875791"/>
            <a:ext cx="172338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966469" algn="l"/>
              </a:tabLst>
            </a:pPr>
            <a:r>
              <a:rPr sz="2000" dirty="0">
                <a:latin typeface="Times New Roman"/>
                <a:cs typeface="Times New Roman"/>
              </a:rPr>
              <a:t>Second	</a:t>
            </a:r>
            <a:r>
              <a:rPr sz="2000" spc="-10" dirty="0">
                <a:latin typeface="Times New Roman"/>
                <a:cs typeface="Times New Roman"/>
              </a:rPr>
              <a:t>Edition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F1357BBB-9EDD-4B81-B9DA-B84CFF39F0AA}"/>
              </a:ext>
            </a:extLst>
          </p:cNvPr>
          <p:cNvSpPr txBox="1"/>
          <p:nvPr/>
        </p:nvSpPr>
        <p:spPr>
          <a:xfrm>
            <a:off x="934923" y="1570737"/>
            <a:ext cx="5041900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spcBef>
                <a:spcPts val="105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tabLst>
                <a:tab pos="332105" algn="l"/>
                <a:tab pos="332740" algn="l"/>
                <a:tab pos="1722755" algn="l"/>
                <a:tab pos="3004820" algn="l"/>
                <a:tab pos="4844415" algn="l"/>
              </a:tabLst>
            </a:pPr>
            <a:r>
              <a:rPr sz="2000" dirty="0">
                <a:latin typeface="Times New Roman"/>
                <a:cs typeface="Times New Roman"/>
              </a:rPr>
              <a:t>M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nag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ng	</a:t>
            </a:r>
            <a:r>
              <a:rPr sz="2000" spc="-10" dirty="0">
                <a:latin typeface="Times New Roman"/>
                <a:cs typeface="Times New Roman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f</a:t>
            </a:r>
            <a:r>
              <a:rPr sz="2000" spc="-20" dirty="0">
                <a:latin typeface="Times New Roman"/>
                <a:cs typeface="Times New Roman"/>
              </a:rPr>
              <a:t>t</a:t>
            </a:r>
            <a:r>
              <a:rPr sz="2000" spc="5" dirty="0">
                <a:latin typeface="Times New Roman"/>
                <a:cs typeface="Times New Roman"/>
              </a:rPr>
              <a:t>w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re	</a:t>
            </a:r>
            <a:r>
              <a:rPr sz="2000" spc="-2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eq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spc="-3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-5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ents:	A</a:t>
            </a:r>
          </a:p>
          <a:p>
            <a:pPr marR="19050" algn="r"/>
            <a:r>
              <a:rPr sz="2000" spc="-5" dirty="0">
                <a:latin typeface="Times New Roman"/>
                <a:cs typeface="Times New Roman"/>
              </a:rPr>
              <a:t>By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42917925-538A-4EC9-826F-FDFB80D306FF}"/>
              </a:ext>
            </a:extLst>
          </p:cNvPr>
          <p:cNvSpPr txBox="1"/>
          <p:nvPr/>
        </p:nvSpPr>
        <p:spPr>
          <a:xfrm>
            <a:off x="1255267" y="2180591"/>
            <a:ext cx="35648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733425" algn="l"/>
                <a:tab pos="2169160" algn="l"/>
                <a:tab pos="2789555" algn="l"/>
              </a:tabLst>
            </a:pPr>
            <a:r>
              <a:rPr sz="2000" dirty="0">
                <a:latin typeface="Times New Roman"/>
                <a:cs typeface="Times New Roman"/>
              </a:rPr>
              <a:t>Dean	</a:t>
            </a:r>
            <a:r>
              <a:rPr sz="2000" spc="-15" dirty="0">
                <a:latin typeface="Times New Roman"/>
                <a:cs typeface="Times New Roman"/>
              </a:rPr>
              <a:t>Leffingwell,	</a:t>
            </a:r>
            <a:r>
              <a:rPr sz="2000" spc="5" dirty="0">
                <a:latin typeface="Times New Roman"/>
                <a:cs typeface="Times New Roman"/>
              </a:rPr>
              <a:t>Don	</a:t>
            </a:r>
            <a:r>
              <a:rPr sz="2000" spc="-30" dirty="0">
                <a:latin typeface="Times New Roman"/>
                <a:cs typeface="Times New Roman"/>
              </a:rPr>
              <a:t>Widrig,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FD17D790-2D83-4ACB-889C-47110AE14DEF}"/>
              </a:ext>
            </a:extLst>
          </p:cNvPr>
          <p:cNvSpPr txBox="1"/>
          <p:nvPr/>
        </p:nvSpPr>
        <p:spPr>
          <a:xfrm>
            <a:off x="4985766" y="2180591"/>
            <a:ext cx="971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5" dirty="0">
                <a:latin typeface="Times New Roman"/>
                <a:cs typeface="Times New Roman"/>
              </a:rPr>
              <a:t>Addison-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34CA5CBF-5EDE-43CE-AD68-25A8677C11AB}"/>
              </a:ext>
            </a:extLst>
          </p:cNvPr>
          <p:cNvSpPr txBox="1"/>
          <p:nvPr/>
        </p:nvSpPr>
        <p:spPr>
          <a:xfrm>
            <a:off x="1255268" y="2485085"/>
            <a:ext cx="7499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285" dirty="0">
                <a:latin typeface="Times New Roman"/>
                <a:cs typeface="Times New Roman"/>
              </a:rPr>
              <a:t>W</a:t>
            </a:r>
            <a:r>
              <a:rPr sz="2000" spc="-5" dirty="0">
                <a:latin typeface="Times New Roman"/>
                <a:cs typeface="Times New Roman"/>
              </a:rPr>
              <a:t>es</a:t>
            </a:r>
            <a:r>
              <a:rPr sz="2000" spc="-20" dirty="0">
                <a:latin typeface="Times New Roman"/>
                <a:cs typeface="Times New Roman"/>
              </a:rPr>
              <a:t>l</a:t>
            </a:r>
            <a:r>
              <a:rPr sz="2000" spc="-5" dirty="0">
                <a:latin typeface="Times New Roman"/>
                <a:cs typeface="Times New Roman"/>
              </a:rPr>
              <a:t>ey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84D75A55-DEF1-43D4-98B5-CED5A40A998D}"/>
              </a:ext>
            </a:extLst>
          </p:cNvPr>
          <p:cNvSpPr txBox="1"/>
          <p:nvPr/>
        </p:nvSpPr>
        <p:spPr>
          <a:xfrm>
            <a:off x="4029582" y="3273933"/>
            <a:ext cx="1854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Edition By</a:t>
            </a:r>
            <a:r>
              <a:rPr sz="2000" spc="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Roger</a:t>
            </a:r>
          </a:p>
        </p:txBody>
      </p:sp>
      <p:sp>
        <p:nvSpPr>
          <p:cNvPr id="12" name="object 11">
            <a:extLst>
              <a:ext uri="{FF2B5EF4-FFF2-40B4-BE49-F238E27FC236}">
                <a16:creationId xmlns:a16="http://schemas.microsoft.com/office/drawing/2014/main" id="{40A3ED5F-28FE-4D78-9622-593B2893820B}"/>
              </a:ext>
            </a:extLst>
          </p:cNvPr>
          <p:cNvSpPr txBox="1"/>
          <p:nvPr/>
        </p:nvSpPr>
        <p:spPr>
          <a:xfrm>
            <a:off x="909524" y="3273933"/>
            <a:ext cx="293941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0" marR="43180" indent="-342900">
              <a:spcBef>
                <a:spcPts val="105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tabLst>
                <a:tab pos="357505" algn="l"/>
                <a:tab pos="358140" algn="l"/>
              </a:tabLst>
            </a:pPr>
            <a:r>
              <a:rPr sz="2000" spc="-5" dirty="0">
                <a:latin typeface="Times New Roman"/>
                <a:cs typeface="Times New Roman"/>
              </a:rPr>
              <a:t>Software Engineering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7</a:t>
            </a:r>
            <a:r>
              <a:rPr sz="1950" spc="15" baseline="21367" dirty="0">
                <a:latin typeface="Times New Roman"/>
                <a:cs typeface="Times New Roman"/>
              </a:rPr>
              <a:t>th 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Pressman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33C409E6-7C88-40C5-9D79-31B8B9BDD9D3}"/>
              </a:ext>
            </a:extLst>
          </p:cNvPr>
          <p:cNvSpPr txBox="1"/>
          <p:nvPr/>
        </p:nvSpPr>
        <p:spPr>
          <a:xfrm>
            <a:off x="2941067" y="4759832"/>
            <a:ext cx="149415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q</a:t>
            </a:r>
            <a:r>
              <a:rPr sz="2000" spc="10" dirty="0">
                <a:latin typeface="Times New Roman"/>
                <a:cs typeface="Times New Roman"/>
              </a:rPr>
              <a:t>u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15" dirty="0">
                <a:latin typeface="Times New Roman"/>
                <a:cs typeface="Times New Roman"/>
              </a:rPr>
              <a:t>re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,</a:t>
            </a:r>
          </a:p>
          <a:p>
            <a:pPr marL="134620" algn="ctr">
              <a:spcBef>
                <a:spcPts val="5"/>
              </a:spcBef>
            </a:pPr>
            <a:r>
              <a:rPr sz="2000" spc="5" dirty="0">
                <a:latin typeface="Times New Roman"/>
                <a:cs typeface="Times New Roman"/>
              </a:rPr>
              <a:t>by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4" name="object 13">
            <a:extLst>
              <a:ext uri="{FF2B5EF4-FFF2-40B4-BE49-F238E27FC236}">
                <a16:creationId xmlns:a16="http://schemas.microsoft.com/office/drawing/2014/main" id="{A375F94F-A3A9-4CAB-9B7D-EEC749991A81}"/>
              </a:ext>
            </a:extLst>
          </p:cNvPr>
          <p:cNvSpPr txBox="1"/>
          <p:nvPr/>
        </p:nvSpPr>
        <p:spPr>
          <a:xfrm>
            <a:off x="5183887" y="4759832"/>
            <a:ext cx="775335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Se</a:t>
            </a:r>
            <a:r>
              <a:rPr sz="2000" spc="-5" dirty="0">
                <a:latin typeface="Times New Roman"/>
                <a:cs typeface="Times New Roman"/>
              </a:rPr>
              <a:t>c</a:t>
            </a:r>
            <a:r>
              <a:rPr sz="2000" spc="-10" dirty="0">
                <a:latin typeface="Times New Roman"/>
                <a:cs typeface="Times New Roman"/>
              </a:rPr>
              <a:t>o</a:t>
            </a:r>
            <a:r>
              <a:rPr sz="2000" spc="5" dirty="0">
                <a:latin typeface="Times New Roman"/>
                <a:cs typeface="Times New Roman"/>
              </a:rPr>
              <a:t>nd</a:t>
            </a:r>
            <a:endParaRPr sz="2000">
              <a:latin typeface="Times New Roman"/>
              <a:cs typeface="Times New Roman"/>
            </a:endParaRPr>
          </a:p>
          <a:p>
            <a:pPr marR="6985" algn="r">
              <a:spcBef>
                <a:spcPts val="5"/>
              </a:spcBef>
            </a:pPr>
            <a:r>
              <a:rPr sz="2000" spc="5" dirty="0">
                <a:latin typeface="Times New Roman"/>
                <a:cs typeface="Times New Roman"/>
              </a:rPr>
              <a:t>K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4">
            <a:extLst>
              <a:ext uri="{FF2B5EF4-FFF2-40B4-BE49-F238E27FC236}">
                <a16:creationId xmlns:a16="http://schemas.microsoft.com/office/drawing/2014/main" id="{C4736498-3AE5-4D9F-8E7A-6B43A9D025DA}"/>
              </a:ext>
            </a:extLst>
          </p:cNvPr>
          <p:cNvSpPr txBox="1"/>
          <p:nvPr/>
        </p:nvSpPr>
        <p:spPr>
          <a:xfrm>
            <a:off x="2788667" y="5370373"/>
            <a:ext cx="31692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2157095" algn="l"/>
              </a:tabLst>
            </a:pPr>
            <a:r>
              <a:rPr sz="2000" dirty="0">
                <a:latin typeface="Times New Roman"/>
                <a:cs typeface="Times New Roman"/>
              </a:rPr>
              <a:t>ISBN</a:t>
            </a:r>
            <a:r>
              <a:rPr sz="2000" spc="-30" dirty="0">
                <a:latin typeface="Times New Roman"/>
                <a:cs typeface="Times New Roman"/>
              </a:rPr>
              <a:t>:</a:t>
            </a:r>
            <a:r>
              <a:rPr sz="2000" spc="5" dirty="0">
                <a:latin typeface="Times New Roman"/>
                <a:cs typeface="Times New Roman"/>
              </a:rPr>
              <a:t>07</a:t>
            </a:r>
            <a:r>
              <a:rPr sz="2000" spc="-10" dirty="0">
                <a:latin typeface="Times New Roman"/>
                <a:cs typeface="Times New Roman"/>
              </a:rPr>
              <a:t>3</a:t>
            </a:r>
            <a:r>
              <a:rPr sz="2000" spc="5" dirty="0">
                <a:latin typeface="Times New Roman"/>
                <a:cs typeface="Times New Roman"/>
              </a:rPr>
              <a:t>5</a:t>
            </a:r>
            <a:r>
              <a:rPr sz="2000" spc="-10" dirty="0">
                <a:latin typeface="Times New Roman"/>
                <a:cs typeface="Times New Roman"/>
              </a:rPr>
              <a:t>61</a:t>
            </a:r>
            <a:r>
              <a:rPr sz="2000" spc="-20" dirty="0">
                <a:latin typeface="Times New Roman"/>
                <a:cs typeface="Times New Roman"/>
              </a:rPr>
              <a:t>8</a:t>
            </a:r>
            <a:r>
              <a:rPr sz="2000" dirty="0">
                <a:latin typeface="Times New Roman"/>
                <a:cs typeface="Times New Roman"/>
              </a:rPr>
              <a:t>798,	</a:t>
            </a:r>
            <a:r>
              <a:rPr sz="2000" spc="-10" dirty="0">
                <a:latin typeface="Times New Roman"/>
                <a:cs typeface="Times New Roman"/>
              </a:rPr>
              <a:t>M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spc="-30" dirty="0">
                <a:latin typeface="Times New Roman"/>
                <a:cs typeface="Times New Roman"/>
              </a:rPr>
              <a:t>c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-10" dirty="0">
                <a:latin typeface="Times New Roman"/>
                <a:cs typeface="Times New Roman"/>
              </a:rPr>
              <a:t>of</a:t>
            </a:r>
            <a:r>
              <a:rPr sz="2000" dirty="0">
                <a:latin typeface="Times New Roman"/>
                <a:cs typeface="Times New Roman"/>
              </a:rPr>
              <a:t>t</a:t>
            </a: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9CB9915C-286B-470E-BC1D-312ED8E59C01}"/>
              </a:ext>
            </a:extLst>
          </p:cNvPr>
          <p:cNvSpPr txBox="1"/>
          <p:nvPr/>
        </p:nvSpPr>
        <p:spPr>
          <a:xfrm>
            <a:off x="934923" y="4759832"/>
            <a:ext cx="1852474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00025" indent="-342900">
              <a:spcBef>
                <a:spcPts val="100"/>
              </a:spcBef>
              <a:buClr>
                <a:schemeClr val="tx1"/>
              </a:buClr>
              <a:buSzPct val="80000"/>
              <a:buFont typeface="Arial" panose="020B0604020202020204" pitchFamily="34" charset="0"/>
              <a:buChar char="•"/>
              <a:tabLst>
                <a:tab pos="332105" algn="l"/>
                <a:tab pos="332740" algn="l"/>
              </a:tabLst>
            </a:pPr>
            <a:r>
              <a:rPr sz="2000" dirty="0">
                <a:latin typeface="Times New Roman"/>
                <a:cs typeface="Times New Roman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ft</a:t>
            </a:r>
            <a:r>
              <a:rPr sz="2000" spc="5" dirty="0">
                <a:latin typeface="Times New Roman"/>
                <a:cs typeface="Times New Roman"/>
              </a:rPr>
              <a:t>w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lang="en-US" sz="2000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e  Edition</a:t>
            </a:r>
          </a:p>
          <a:p>
            <a:pPr marL="332740" marR="5080">
              <a:spcBef>
                <a:spcPts val="5"/>
              </a:spcBef>
            </a:pPr>
            <a:r>
              <a:rPr sz="2000" spc="-5" dirty="0">
                <a:latin typeface="Times New Roman"/>
                <a:cs typeface="Times New Roman"/>
              </a:rPr>
              <a:t>E.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Wiegers  </a:t>
            </a:r>
            <a:r>
              <a:rPr sz="2000" dirty="0">
                <a:latin typeface="Times New Roman"/>
                <a:cs typeface="Times New Roman"/>
              </a:rPr>
              <a:t>Press</a:t>
            </a:r>
          </a:p>
        </p:txBody>
      </p:sp>
      <p:sp>
        <p:nvSpPr>
          <p:cNvPr id="17" name="object 16">
            <a:extLst>
              <a:ext uri="{FF2B5EF4-FFF2-40B4-BE49-F238E27FC236}">
                <a16:creationId xmlns:a16="http://schemas.microsoft.com/office/drawing/2014/main" id="{9DDFDEA3-9767-4C54-9EB1-0447A3070A0D}"/>
              </a:ext>
            </a:extLst>
          </p:cNvPr>
          <p:cNvSpPr txBox="1"/>
          <p:nvPr/>
        </p:nvSpPr>
        <p:spPr>
          <a:xfrm>
            <a:off x="456693" y="1216278"/>
            <a:ext cx="110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7">
            <a:extLst>
              <a:ext uri="{FF2B5EF4-FFF2-40B4-BE49-F238E27FC236}">
                <a16:creationId xmlns:a16="http://schemas.microsoft.com/office/drawing/2014/main" id="{6441AB2A-54EA-4126-8CA6-D20147ACF480}"/>
              </a:ext>
            </a:extLst>
          </p:cNvPr>
          <p:cNvSpPr/>
          <p:nvPr/>
        </p:nvSpPr>
        <p:spPr>
          <a:xfrm>
            <a:off x="7756780" y="4257091"/>
            <a:ext cx="2086355" cy="22265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6556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idx="1"/>
          </p:nvPr>
        </p:nvSpPr>
        <p:spPr>
          <a:xfrm>
            <a:off x="1244991" y="2277794"/>
            <a:ext cx="9601200" cy="3581400"/>
          </a:xfrm>
        </p:spPr>
        <p:txBody>
          <a:bodyPr>
            <a:normAutofit/>
          </a:bodyPr>
          <a:lstStyle/>
          <a:p>
            <a:r>
              <a:rPr lang="en-US" dirty="0"/>
              <a:t>According to past studies, approximately 60 percent of all errors in system development projects originate during the phase of requirements engineering</a:t>
            </a:r>
          </a:p>
          <a:p>
            <a:r>
              <a:rPr lang="en-US" dirty="0"/>
              <a:t>These errors, however, are often discovered only in later project phases or once the system has been deployed because incorrect or incomplete requirements can be interpreted by developers in such a fashion that they are subjectively sound or (subconsciously) complete.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1600" y="1244084"/>
            <a:ext cx="9050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i="1" dirty="0">
                <a:latin typeface="MyriadPro-It"/>
              </a:rPr>
              <a:t>Why SRE?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9387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2130" y="175641"/>
            <a:ext cx="902589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Software Requirements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5705" y="1261998"/>
            <a:ext cx="1873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14500" y="1842517"/>
            <a:ext cx="3365500" cy="4642485"/>
            <a:chOff x="190500" y="1842516"/>
            <a:chExt cx="3365500" cy="46424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0500" y="1842516"/>
              <a:ext cx="3086100" cy="46421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2200" y="3040380"/>
              <a:ext cx="236219" cy="23622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189732" y="2874263"/>
              <a:ext cx="355600" cy="355600"/>
            </a:xfrm>
            <a:custGeom>
              <a:avLst/>
              <a:gdLst/>
              <a:ahLst/>
              <a:cxnLst/>
              <a:rect l="l" t="t" r="r" b="b"/>
              <a:pathLst>
                <a:path w="355600" h="355600">
                  <a:moveTo>
                    <a:pt x="177545" y="0"/>
                  </a:moveTo>
                  <a:lnTo>
                    <a:pt x="130302" y="6350"/>
                  </a:lnTo>
                  <a:lnTo>
                    <a:pt x="87883" y="24257"/>
                  </a:lnTo>
                  <a:lnTo>
                    <a:pt x="52069" y="52070"/>
                  </a:lnTo>
                  <a:lnTo>
                    <a:pt x="24256" y="87884"/>
                  </a:lnTo>
                  <a:lnTo>
                    <a:pt x="6350" y="130301"/>
                  </a:lnTo>
                  <a:lnTo>
                    <a:pt x="0" y="177546"/>
                  </a:lnTo>
                  <a:lnTo>
                    <a:pt x="6350" y="224789"/>
                  </a:lnTo>
                  <a:lnTo>
                    <a:pt x="24256" y="267208"/>
                  </a:lnTo>
                  <a:lnTo>
                    <a:pt x="52069" y="303022"/>
                  </a:lnTo>
                  <a:lnTo>
                    <a:pt x="87883" y="330835"/>
                  </a:lnTo>
                  <a:lnTo>
                    <a:pt x="130302" y="348741"/>
                  </a:lnTo>
                  <a:lnTo>
                    <a:pt x="177545" y="355091"/>
                  </a:lnTo>
                  <a:lnTo>
                    <a:pt x="224790" y="348741"/>
                  </a:lnTo>
                  <a:lnTo>
                    <a:pt x="267207" y="330835"/>
                  </a:lnTo>
                  <a:lnTo>
                    <a:pt x="303021" y="303022"/>
                  </a:lnTo>
                  <a:lnTo>
                    <a:pt x="330834" y="267208"/>
                  </a:lnTo>
                  <a:lnTo>
                    <a:pt x="348742" y="224789"/>
                  </a:lnTo>
                  <a:lnTo>
                    <a:pt x="355092" y="177546"/>
                  </a:lnTo>
                  <a:lnTo>
                    <a:pt x="348742" y="130301"/>
                  </a:lnTo>
                  <a:lnTo>
                    <a:pt x="330834" y="87884"/>
                  </a:lnTo>
                  <a:lnTo>
                    <a:pt x="303021" y="52070"/>
                  </a:lnTo>
                  <a:lnTo>
                    <a:pt x="267207" y="24257"/>
                  </a:lnTo>
                  <a:lnTo>
                    <a:pt x="224790" y="6350"/>
                  </a:lnTo>
                  <a:lnTo>
                    <a:pt x="177545" y="0"/>
                  </a:lnTo>
                  <a:close/>
                </a:path>
              </a:pathLst>
            </a:custGeom>
            <a:solidFill>
              <a:srgbClr val="CC8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42872" y="3182112"/>
              <a:ext cx="137160" cy="13716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362961" y="2875026"/>
              <a:ext cx="1183005" cy="401955"/>
            </a:xfrm>
            <a:custGeom>
              <a:avLst/>
              <a:gdLst/>
              <a:ahLst/>
              <a:cxnLst/>
              <a:rect l="l" t="t" r="r" b="b"/>
              <a:pathLst>
                <a:path w="1183004" h="401954">
                  <a:moveTo>
                    <a:pt x="237362" y="284099"/>
                  </a:moveTo>
                  <a:lnTo>
                    <a:pt x="228092" y="329946"/>
                  </a:lnTo>
                  <a:lnTo>
                    <a:pt x="202564" y="367411"/>
                  </a:lnTo>
                  <a:lnTo>
                    <a:pt x="164845" y="392684"/>
                  </a:lnTo>
                  <a:lnTo>
                    <a:pt x="118744" y="401954"/>
                  </a:lnTo>
                  <a:lnTo>
                    <a:pt x="72517" y="392684"/>
                  </a:lnTo>
                  <a:lnTo>
                    <a:pt x="34798" y="367411"/>
                  </a:lnTo>
                  <a:lnTo>
                    <a:pt x="9270" y="329946"/>
                  </a:lnTo>
                  <a:lnTo>
                    <a:pt x="0" y="284099"/>
                  </a:lnTo>
                  <a:lnTo>
                    <a:pt x="9270" y="238125"/>
                  </a:lnTo>
                  <a:lnTo>
                    <a:pt x="34798" y="200660"/>
                  </a:lnTo>
                  <a:lnTo>
                    <a:pt x="72517" y="175387"/>
                  </a:lnTo>
                  <a:lnTo>
                    <a:pt x="118744" y="166115"/>
                  </a:lnTo>
                  <a:lnTo>
                    <a:pt x="164845" y="175387"/>
                  </a:lnTo>
                  <a:lnTo>
                    <a:pt x="202564" y="200660"/>
                  </a:lnTo>
                  <a:lnTo>
                    <a:pt x="228092" y="238125"/>
                  </a:lnTo>
                  <a:lnTo>
                    <a:pt x="237362" y="284099"/>
                  </a:lnTo>
                  <a:close/>
                </a:path>
                <a:path w="1183004" h="401954">
                  <a:moveTo>
                    <a:pt x="1182624" y="177546"/>
                  </a:moveTo>
                  <a:lnTo>
                    <a:pt x="1176274" y="224789"/>
                  </a:lnTo>
                  <a:lnTo>
                    <a:pt x="1158366" y="267208"/>
                  </a:lnTo>
                  <a:lnTo>
                    <a:pt x="1130553" y="303022"/>
                  </a:lnTo>
                  <a:lnTo>
                    <a:pt x="1094739" y="330835"/>
                  </a:lnTo>
                  <a:lnTo>
                    <a:pt x="1052322" y="348741"/>
                  </a:lnTo>
                  <a:lnTo>
                    <a:pt x="1005077" y="355091"/>
                  </a:lnTo>
                  <a:lnTo>
                    <a:pt x="957834" y="348741"/>
                  </a:lnTo>
                  <a:lnTo>
                    <a:pt x="915415" y="330835"/>
                  </a:lnTo>
                  <a:lnTo>
                    <a:pt x="879601" y="303022"/>
                  </a:lnTo>
                  <a:lnTo>
                    <a:pt x="851788" y="267208"/>
                  </a:lnTo>
                  <a:lnTo>
                    <a:pt x="833882" y="224789"/>
                  </a:lnTo>
                  <a:lnTo>
                    <a:pt x="827532" y="177546"/>
                  </a:lnTo>
                  <a:lnTo>
                    <a:pt x="833882" y="130301"/>
                  </a:lnTo>
                  <a:lnTo>
                    <a:pt x="851788" y="87884"/>
                  </a:lnTo>
                  <a:lnTo>
                    <a:pt x="879601" y="52070"/>
                  </a:lnTo>
                  <a:lnTo>
                    <a:pt x="915415" y="24257"/>
                  </a:lnTo>
                  <a:lnTo>
                    <a:pt x="957834" y="6350"/>
                  </a:lnTo>
                  <a:lnTo>
                    <a:pt x="1005077" y="0"/>
                  </a:lnTo>
                  <a:lnTo>
                    <a:pt x="1052322" y="6350"/>
                  </a:lnTo>
                  <a:lnTo>
                    <a:pt x="1094739" y="24257"/>
                  </a:lnTo>
                  <a:lnTo>
                    <a:pt x="1130553" y="52070"/>
                  </a:lnTo>
                  <a:lnTo>
                    <a:pt x="1158366" y="87884"/>
                  </a:lnTo>
                  <a:lnTo>
                    <a:pt x="1176274" y="130301"/>
                  </a:lnTo>
                  <a:lnTo>
                    <a:pt x="1182624" y="177546"/>
                  </a:lnTo>
                  <a:close/>
                </a:path>
              </a:pathLst>
            </a:custGeom>
            <a:ln w="19812">
              <a:solidFill>
                <a:srgbClr val="5B6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548884" y="1598676"/>
            <a:ext cx="5129530" cy="2153285"/>
            <a:chOff x="4024884" y="1598675"/>
            <a:chExt cx="5129530" cy="2153285"/>
          </a:xfrm>
        </p:grpSpPr>
        <p:sp>
          <p:nvSpPr>
            <p:cNvPr id="11" name="object 11"/>
            <p:cNvSpPr/>
            <p:nvPr/>
          </p:nvSpPr>
          <p:spPr>
            <a:xfrm>
              <a:off x="4034028" y="1607819"/>
              <a:ext cx="5110480" cy="2133600"/>
            </a:xfrm>
            <a:custGeom>
              <a:avLst/>
              <a:gdLst/>
              <a:ahLst/>
              <a:cxnLst/>
              <a:rect l="l" t="t" r="r" b="b"/>
              <a:pathLst>
                <a:path w="5110480" h="2133600">
                  <a:moveTo>
                    <a:pt x="5109972" y="1000772"/>
                  </a:moveTo>
                  <a:lnTo>
                    <a:pt x="5087112" y="927100"/>
                  </a:lnTo>
                  <a:lnTo>
                    <a:pt x="5068951" y="889000"/>
                  </a:lnTo>
                  <a:lnTo>
                    <a:pt x="5045964" y="850900"/>
                  </a:lnTo>
                  <a:lnTo>
                    <a:pt x="5018024" y="825500"/>
                  </a:lnTo>
                  <a:lnTo>
                    <a:pt x="4985131" y="787400"/>
                  </a:lnTo>
                  <a:lnTo>
                    <a:pt x="4947158" y="762000"/>
                  </a:lnTo>
                  <a:lnTo>
                    <a:pt x="4955540" y="749300"/>
                  </a:lnTo>
                  <a:lnTo>
                    <a:pt x="4963033" y="736600"/>
                  </a:lnTo>
                  <a:lnTo>
                    <a:pt x="4989957" y="673100"/>
                  </a:lnTo>
                  <a:lnTo>
                    <a:pt x="4998085" y="609600"/>
                  </a:lnTo>
                  <a:lnTo>
                    <a:pt x="4992751" y="571500"/>
                  </a:lnTo>
                  <a:lnTo>
                    <a:pt x="4981702" y="533400"/>
                  </a:lnTo>
                  <a:lnTo>
                    <a:pt x="4964811" y="508000"/>
                  </a:lnTo>
                  <a:lnTo>
                    <a:pt x="4942586" y="469900"/>
                  </a:lnTo>
                  <a:lnTo>
                    <a:pt x="4915027" y="444500"/>
                  </a:lnTo>
                  <a:lnTo>
                    <a:pt x="4882642" y="419100"/>
                  </a:lnTo>
                  <a:lnTo>
                    <a:pt x="4845304" y="381000"/>
                  </a:lnTo>
                  <a:lnTo>
                    <a:pt x="4803394" y="355600"/>
                  </a:lnTo>
                  <a:lnTo>
                    <a:pt x="4757166" y="342900"/>
                  </a:lnTo>
                  <a:lnTo>
                    <a:pt x="4706874" y="317500"/>
                  </a:lnTo>
                  <a:lnTo>
                    <a:pt x="4652645" y="304800"/>
                  </a:lnTo>
                  <a:lnTo>
                    <a:pt x="4594733" y="279400"/>
                  </a:lnTo>
                  <a:lnTo>
                    <a:pt x="4533392" y="279400"/>
                  </a:lnTo>
                  <a:lnTo>
                    <a:pt x="4517898" y="241300"/>
                  </a:lnTo>
                  <a:lnTo>
                    <a:pt x="4495292" y="203200"/>
                  </a:lnTo>
                  <a:lnTo>
                    <a:pt x="4465828" y="165100"/>
                  </a:lnTo>
                  <a:lnTo>
                    <a:pt x="4429760" y="139700"/>
                  </a:lnTo>
                  <a:lnTo>
                    <a:pt x="4408678" y="127000"/>
                  </a:lnTo>
                  <a:lnTo>
                    <a:pt x="4387596" y="114300"/>
                  </a:lnTo>
                  <a:lnTo>
                    <a:pt x="4339590" y="88900"/>
                  </a:lnTo>
                  <a:lnTo>
                    <a:pt x="4295775" y="63500"/>
                  </a:lnTo>
                  <a:lnTo>
                    <a:pt x="4249674" y="50800"/>
                  </a:lnTo>
                  <a:lnTo>
                    <a:pt x="4101973" y="12700"/>
                  </a:lnTo>
                  <a:lnTo>
                    <a:pt x="4050665" y="12700"/>
                  </a:lnTo>
                  <a:lnTo>
                    <a:pt x="3998976" y="0"/>
                  </a:lnTo>
                  <a:lnTo>
                    <a:pt x="3947033" y="0"/>
                  </a:lnTo>
                  <a:lnTo>
                    <a:pt x="3895344" y="12700"/>
                  </a:lnTo>
                  <a:lnTo>
                    <a:pt x="3844290" y="12700"/>
                  </a:lnTo>
                  <a:lnTo>
                    <a:pt x="3793998" y="25400"/>
                  </a:lnTo>
                  <a:lnTo>
                    <a:pt x="3745103" y="25400"/>
                  </a:lnTo>
                  <a:lnTo>
                    <a:pt x="3697605" y="38100"/>
                  </a:lnTo>
                  <a:lnTo>
                    <a:pt x="3652139" y="63500"/>
                  </a:lnTo>
                  <a:lnTo>
                    <a:pt x="3608832" y="76200"/>
                  </a:lnTo>
                  <a:lnTo>
                    <a:pt x="3568192" y="101600"/>
                  </a:lnTo>
                  <a:lnTo>
                    <a:pt x="3530346" y="127000"/>
                  </a:lnTo>
                  <a:lnTo>
                    <a:pt x="3491992" y="101600"/>
                  </a:lnTo>
                  <a:lnTo>
                    <a:pt x="3448939" y="76200"/>
                  </a:lnTo>
                  <a:lnTo>
                    <a:pt x="3401568" y="50800"/>
                  </a:lnTo>
                  <a:lnTo>
                    <a:pt x="3245993" y="12700"/>
                  </a:lnTo>
                  <a:lnTo>
                    <a:pt x="3192780" y="12700"/>
                  </a:lnTo>
                  <a:lnTo>
                    <a:pt x="3139186" y="0"/>
                  </a:lnTo>
                  <a:lnTo>
                    <a:pt x="3085973" y="0"/>
                  </a:lnTo>
                  <a:lnTo>
                    <a:pt x="3033268" y="12700"/>
                  </a:lnTo>
                  <a:lnTo>
                    <a:pt x="2981706" y="12700"/>
                  </a:lnTo>
                  <a:lnTo>
                    <a:pt x="2931668" y="25400"/>
                  </a:lnTo>
                  <a:lnTo>
                    <a:pt x="2883535" y="38100"/>
                  </a:lnTo>
                  <a:lnTo>
                    <a:pt x="2837688" y="50800"/>
                  </a:lnTo>
                  <a:lnTo>
                    <a:pt x="2794635" y="76200"/>
                  </a:lnTo>
                  <a:lnTo>
                    <a:pt x="2754757" y="88900"/>
                  </a:lnTo>
                  <a:lnTo>
                    <a:pt x="2718435" y="114300"/>
                  </a:lnTo>
                  <a:lnTo>
                    <a:pt x="2686304" y="139700"/>
                  </a:lnTo>
                  <a:lnTo>
                    <a:pt x="2658491" y="165100"/>
                  </a:lnTo>
                  <a:lnTo>
                    <a:pt x="2624836" y="152400"/>
                  </a:lnTo>
                  <a:lnTo>
                    <a:pt x="2589022" y="139700"/>
                  </a:lnTo>
                  <a:lnTo>
                    <a:pt x="2551417" y="114300"/>
                  </a:lnTo>
                  <a:lnTo>
                    <a:pt x="2511793" y="101600"/>
                  </a:lnTo>
                  <a:lnTo>
                    <a:pt x="2462784" y="88900"/>
                  </a:lnTo>
                  <a:lnTo>
                    <a:pt x="2412619" y="88900"/>
                  </a:lnTo>
                  <a:lnTo>
                    <a:pt x="2310511" y="63500"/>
                  </a:lnTo>
                  <a:lnTo>
                    <a:pt x="2156460" y="63500"/>
                  </a:lnTo>
                  <a:lnTo>
                    <a:pt x="2105914" y="76200"/>
                  </a:lnTo>
                  <a:lnTo>
                    <a:pt x="2056130" y="76200"/>
                  </a:lnTo>
                  <a:lnTo>
                    <a:pt x="2007362" y="88900"/>
                  </a:lnTo>
                  <a:lnTo>
                    <a:pt x="1914271" y="114300"/>
                  </a:lnTo>
                  <a:lnTo>
                    <a:pt x="1870329" y="127000"/>
                  </a:lnTo>
                  <a:lnTo>
                    <a:pt x="1828419" y="139700"/>
                  </a:lnTo>
                  <a:lnTo>
                    <a:pt x="1788922" y="165100"/>
                  </a:lnTo>
                  <a:lnTo>
                    <a:pt x="1751965" y="177800"/>
                  </a:lnTo>
                  <a:lnTo>
                    <a:pt x="1717929" y="203200"/>
                  </a:lnTo>
                  <a:lnTo>
                    <a:pt x="1687068" y="228600"/>
                  </a:lnTo>
                  <a:lnTo>
                    <a:pt x="1659509" y="254000"/>
                  </a:lnTo>
                  <a:lnTo>
                    <a:pt x="1564132" y="228600"/>
                  </a:lnTo>
                  <a:lnTo>
                    <a:pt x="1463929" y="203200"/>
                  </a:lnTo>
                  <a:lnTo>
                    <a:pt x="1360297" y="203200"/>
                  </a:lnTo>
                  <a:lnTo>
                    <a:pt x="1307592" y="190500"/>
                  </a:lnTo>
                  <a:lnTo>
                    <a:pt x="1201420" y="190500"/>
                  </a:lnTo>
                  <a:lnTo>
                    <a:pt x="1148334" y="203200"/>
                  </a:lnTo>
                  <a:lnTo>
                    <a:pt x="1086866" y="203200"/>
                  </a:lnTo>
                  <a:lnTo>
                    <a:pt x="1027303" y="215900"/>
                  </a:lnTo>
                  <a:lnTo>
                    <a:pt x="914527" y="241300"/>
                  </a:lnTo>
                  <a:lnTo>
                    <a:pt x="861695" y="254000"/>
                  </a:lnTo>
                  <a:lnTo>
                    <a:pt x="811403" y="266700"/>
                  </a:lnTo>
                  <a:lnTo>
                    <a:pt x="763778" y="292100"/>
                  </a:lnTo>
                  <a:lnTo>
                    <a:pt x="718947" y="304800"/>
                  </a:lnTo>
                  <a:lnTo>
                    <a:pt x="677164" y="330200"/>
                  </a:lnTo>
                  <a:lnTo>
                    <a:pt x="638556" y="355600"/>
                  </a:lnTo>
                  <a:lnTo>
                    <a:pt x="603250" y="381000"/>
                  </a:lnTo>
                  <a:lnTo>
                    <a:pt x="571373" y="419100"/>
                  </a:lnTo>
                  <a:lnTo>
                    <a:pt x="543052" y="444500"/>
                  </a:lnTo>
                  <a:lnTo>
                    <a:pt x="518541" y="469900"/>
                  </a:lnTo>
                  <a:lnTo>
                    <a:pt x="497967" y="508000"/>
                  </a:lnTo>
                  <a:lnTo>
                    <a:pt x="481457" y="533400"/>
                  </a:lnTo>
                  <a:lnTo>
                    <a:pt x="469011" y="571500"/>
                  </a:lnTo>
                  <a:lnTo>
                    <a:pt x="461137" y="609600"/>
                  </a:lnTo>
                  <a:lnTo>
                    <a:pt x="457581" y="635000"/>
                  </a:lnTo>
                  <a:lnTo>
                    <a:pt x="458851" y="673100"/>
                  </a:lnTo>
                  <a:lnTo>
                    <a:pt x="464820" y="711200"/>
                  </a:lnTo>
                  <a:lnTo>
                    <a:pt x="460502" y="711200"/>
                  </a:lnTo>
                  <a:lnTo>
                    <a:pt x="407035" y="723900"/>
                  </a:lnTo>
                  <a:lnTo>
                    <a:pt x="355219" y="723900"/>
                  </a:lnTo>
                  <a:lnTo>
                    <a:pt x="305308" y="736600"/>
                  </a:lnTo>
                  <a:lnTo>
                    <a:pt x="257937" y="749300"/>
                  </a:lnTo>
                  <a:lnTo>
                    <a:pt x="213360" y="774700"/>
                  </a:lnTo>
                  <a:lnTo>
                    <a:pt x="171831" y="787400"/>
                  </a:lnTo>
                  <a:lnTo>
                    <a:pt x="133985" y="812800"/>
                  </a:lnTo>
                  <a:lnTo>
                    <a:pt x="99822" y="838200"/>
                  </a:lnTo>
                  <a:lnTo>
                    <a:pt x="70104" y="863600"/>
                  </a:lnTo>
                  <a:lnTo>
                    <a:pt x="41021" y="889000"/>
                  </a:lnTo>
                  <a:lnTo>
                    <a:pt x="19685" y="927100"/>
                  </a:lnTo>
                  <a:lnTo>
                    <a:pt x="6096" y="965200"/>
                  </a:lnTo>
                  <a:lnTo>
                    <a:pt x="0" y="990600"/>
                  </a:lnTo>
                  <a:lnTo>
                    <a:pt x="1270" y="1028700"/>
                  </a:lnTo>
                  <a:lnTo>
                    <a:pt x="9525" y="1066800"/>
                  </a:lnTo>
                  <a:lnTo>
                    <a:pt x="24892" y="1092200"/>
                  </a:lnTo>
                  <a:lnTo>
                    <a:pt x="46990" y="1130300"/>
                  </a:lnTo>
                  <a:lnTo>
                    <a:pt x="75819" y="1155700"/>
                  </a:lnTo>
                  <a:lnTo>
                    <a:pt x="110998" y="1193800"/>
                  </a:lnTo>
                  <a:lnTo>
                    <a:pt x="152527" y="1219200"/>
                  </a:lnTo>
                  <a:lnTo>
                    <a:pt x="200152" y="1244600"/>
                  </a:lnTo>
                  <a:lnTo>
                    <a:pt x="253746" y="1257300"/>
                  </a:lnTo>
                  <a:lnTo>
                    <a:pt x="206502" y="1295400"/>
                  </a:lnTo>
                  <a:lnTo>
                    <a:pt x="168529" y="1333500"/>
                  </a:lnTo>
                  <a:lnTo>
                    <a:pt x="140462" y="1371600"/>
                  </a:lnTo>
                  <a:lnTo>
                    <a:pt x="122428" y="1409700"/>
                  </a:lnTo>
                  <a:lnTo>
                    <a:pt x="114808" y="1447800"/>
                  </a:lnTo>
                  <a:lnTo>
                    <a:pt x="118110" y="1498600"/>
                  </a:lnTo>
                  <a:lnTo>
                    <a:pt x="145415" y="1562100"/>
                  </a:lnTo>
                  <a:lnTo>
                    <a:pt x="196596" y="1612900"/>
                  </a:lnTo>
                  <a:lnTo>
                    <a:pt x="229997" y="1638300"/>
                  </a:lnTo>
                  <a:lnTo>
                    <a:pt x="268097" y="1663700"/>
                  </a:lnTo>
                  <a:lnTo>
                    <a:pt x="310515" y="1689100"/>
                  </a:lnTo>
                  <a:lnTo>
                    <a:pt x="356743" y="1701800"/>
                  </a:lnTo>
                  <a:lnTo>
                    <a:pt x="406273" y="1727200"/>
                  </a:lnTo>
                  <a:lnTo>
                    <a:pt x="458851" y="1739900"/>
                  </a:lnTo>
                  <a:lnTo>
                    <a:pt x="513969" y="1739900"/>
                  </a:lnTo>
                  <a:lnTo>
                    <a:pt x="571119" y="1752600"/>
                  </a:lnTo>
                  <a:lnTo>
                    <a:pt x="693293" y="1752600"/>
                  </a:lnTo>
                  <a:lnTo>
                    <a:pt x="699770" y="1765300"/>
                  </a:lnTo>
                  <a:lnTo>
                    <a:pt x="729869" y="1790700"/>
                  </a:lnTo>
                  <a:lnTo>
                    <a:pt x="762254" y="1816100"/>
                  </a:lnTo>
                  <a:lnTo>
                    <a:pt x="796925" y="1841500"/>
                  </a:lnTo>
                  <a:lnTo>
                    <a:pt x="833628" y="1854200"/>
                  </a:lnTo>
                  <a:lnTo>
                    <a:pt x="872236" y="1879600"/>
                  </a:lnTo>
                  <a:lnTo>
                    <a:pt x="912749" y="1892300"/>
                  </a:lnTo>
                  <a:lnTo>
                    <a:pt x="954913" y="1917700"/>
                  </a:lnTo>
                  <a:lnTo>
                    <a:pt x="998728" y="1930412"/>
                  </a:lnTo>
                  <a:lnTo>
                    <a:pt x="1090295" y="1955812"/>
                  </a:lnTo>
                  <a:lnTo>
                    <a:pt x="1236218" y="1993912"/>
                  </a:lnTo>
                  <a:lnTo>
                    <a:pt x="1286510" y="1993912"/>
                  </a:lnTo>
                  <a:lnTo>
                    <a:pt x="1337564" y="2006600"/>
                  </a:lnTo>
                  <a:lnTo>
                    <a:pt x="1649730" y="2006600"/>
                  </a:lnTo>
                  <a:lnTo>
                    <a:pt x="1701546" y="1993912"/>
                  </a:lnTo>
                  <a:lnTo>
                    <a:pt x="1752981" y="1993912"/>
                  </a:lnTo>
                  <a:lnTo>
                    <a:pt x="1951990" y="1943112"/>
                  </a:lnTo>
                  <a:lnTo>
                    <a:pt x="1988058" y="1968512"/>
                  </a:lnTo>
                  <a:lnTo>
                    <a:pt x="2027555" y="1993912"/>
                  </a:lnTo>
                  <a:lnTo>
                    <a:pt x="2070481" y="2019300"/>
                  </a:lnTo>
                  <a:lnTo>
                    <a:pt x="2116328" y="2044700"/>
                  </a:lnTo>
                  <a:lnTo>
                    <a:pt x="2165096" y="2057400"/>
                  </a:lnTo>
                  <a:lnTo>
                    <a:pt x="2216404" y="2082800"/>
                  </a:lnTo>
                  <a:lnTo>
                    <a:pt x="2270252" y="2095500"/>
                  </a:lnTo>
                  <a:lnTo>
                    <a:pt x="2384298" y="2120900"/>
                  </a:lnTo>
                  <a:lnTo>
                    <a:pt x="2439416" y="2133600"/>
                  </a:lnTo>
                  <a:lnTo>
                    <a:pt x="2766441" y="2133600"/>
                  </a:lnTo>
                  <a:lnTo>
                    <a:pt x="2818765" y="2120900"/>
                  </a:lnTo>
                  <a:lnTo>
                    <a:pt x="2869946" y="2120900"/>
                  </a:lnTo>
                  <a:lnTo>
                    <a:pt x="2968498" y="2095500"/>
                  </a:lnTo>
                  <a:lnTo>
                    <a:pt x="3015488" y="2082800"/>
                  </a:lnTo>
                  <a:lnTo>
                    <a:pt x="3060700" y="2057400"/>
                  </a:lnTo>
                  <a:lnTo>
                    <a:pt x="3104007" y="2044700"/>
                  </a:lnTo>
                  <a:lnTo>
                    <a:pt x="3145155" y="2019300"/>
                  </a:lnTo>
                  <a:lnTo>
                    <a:pt x="3184144" y="2006600"/>
                  </a:lnTo>
                  <a:lnTo>
                    <a:pt x="3220720" y="1981212"/>
                  </a:lnTo>
                  <a:lnTo>
                    <a:pt x="3254629" y="1955812"/>
                  </a:lnTo>
                  <a:lnTo>
                    <a:pt x="3285744" y="1930412"/>
                  </a:lnTo>
                  <a:lnTo>
                    <a:pt x="3339211" y="1879600"/>
                  </a:lnTo>
                  <a:lnTo>
                    <a:pt x="3361055" y="1841500"/>
                  </a:lnTo>
                  <a:lnTo>
                    <a:pt x="3379470" y="1816100"/>
                  </a:lnTo>
                  <a:lnTo>
                    <a:pt x="3474974" y="1841500"/>
                  </a:lnTo>
                  <a:lnTo>
                    <a:pt x="3576447" y="1866900"/>
                  </a:lnTo>
                  <a:lnTo>
                    <a:pt x="3629025" y="1866900"/>
                  </a:lnTo>
                  <a:lnTo>
                    <a:pt x="3682238" y="1879600"/>
                  </a:lnTo>
                  <a:lnTo>
                    <a:pt x="3795268" y="1879600"/>
                  </a:lnTo>
                  <a:lnTo>
                    <a:pt x="3852926" y="1866900"/>
                  </a:lnTo>
                  <a:lnTo>
                    <a:pt x="3908933" y="1866900"/>
                  </a:lnTo>
                  <a:lnTo>
                    <a:pt x="4015740" y="1841500"/>
                  </a:lnTo>
                  <a:lnTo>
                    <a:pt x="4065905" y="1828800"/>
                  </a:lnTo>
                  <a:lnTo>
                    <a:pt x="4113657" y="1816100"/>
                  </a:lnTo>
                  <a:lnTo>
                    <a:pt x="4158869" y="1790700"/>
                  </a:lnTo>
                  <a:lnTo>
                    <a:pt x="4201287" y="1778000"/>
                  </a:lnTo>
                  <a:lnTo>
                    <a:pt x="4240657" y="1752600"/>
                  </a:lnTo>
                  <a:lnTo>
                    <a:pt x="4276725" y="1727200"/>
                  </a:lnTo>
                  <a:lnTo>
                    <a:pt x="4309491" y="1701800"/>
                  </a:lnTo>
                  <a:lnTo>
                    <a:pt x="4338574" y="1676400"/>
                  </a:lnTo>
                  <a:lnTo>
                    <a:pt x="4385056" y="1612900"/>
                  </a:lnTo>
                  <a:lnTo>
                    <a:pt x="4414647" y="1562100"/>
                  </a:lnTo>
                  <a:lnTo>
                    <a:pt x="4422521" y="1524000"/>
                  </a:lnTo>
                  <a:lnTo>
                    <a:pt x="4425442" y="1485900"/>
                  </a:lnTo>
                  <a:lnTo>
                    <a:pt x="4476242" y="1485900"/>
                  </a:lnTo>
                  <a:lnTo>
                    <a:pt x="4526153" y="1473200"/>
                  </a:lnTo>
                  <a:lnTo>
                    <a:pt x="4575048" y="1473200"/>
                  </a:lnTo>
                  <a:lnTo>
                    <a:pt x="4669409" y="1447800"/>
                  </a:lnTo>
                  <a:lnTo>
                    <a:pt x="4758055" y="1422400"/>
                  </a:lnTo>
                  <a:lnTo>
                    <a:pt x="4799965" y="1397000"/>
                  </a:lnTo>
                  <a:lnTo>
                    <a:pt x="4850384" y="1371600"/>
                  </a:lnTo>
                  <a:lnTo>
                    <a:pt x="4896612" y="1346200"/>
                  </a:lnTo>
                  <a:lnTo>
                    <a:pt x="4938395" y="1320800"/>
                  </a:lnTo>
                  <a:lnTo>
                    <a:pt x="4975860" y="1295400"/>
                  </a:lnTo>
                  <a:lnTo>
                    <a:pt x="5008753" y="1270000"/>
                  </a:lnTo>
                  <a:lnTo>
                    <a:pt x="5037328" y="1231900"/>
                  </a:lnTo>
                  <a:lnTo>
                    <a:pt x="5061331" y="1206500"/>
                  </a:lnTo>
                  <a:lnTo>
                    <a:pt x="5080889" y="1168400"/>
                  </a:lnTo>
                  <a:lnTo>
                    <a:pt x="5095875" y="1130300"/>
                  </a:lnTo>
                  <a:lnTo>
                    <a:pt x="5106162" y="1104900"/>
                  </a:lnTo>
                  <a:lnTo>
                    <a:pt x="5109972" y="1078928"/>
                  </a:lnTo>
                  <a:lnTo>
                    <a:pt x="5109972" y="1000772"/>
                  </a:lnTo>
                  <a:close/>
                </a:path>
              </a:pathLst>
            </a:custGeom>
            <a:solidFill>
              <a:srgbClr val="CC8E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34790" y="1608581"/>
              <a:ext cx="5109210" cy="2133600"/>
            </a:xfrm>
            <a:custGeom>
              <a:avLst/>
              <a:gdLst/>
              <a:ahLst/>
              <a:cxnLst/>
              <a:rect l="l" t="t" r="r" b="b"/>
              <a:pathLst>
                <a:path w="5109209" h="2133600">
                  <a:moveTo>
                    <a:pt x="464820" y="702182"/>
                  </a:moveTo>
                  <a:lnTo>
                    <a:pt x="458850" y="666876"/>
                  </a:lnTo>
                  <a:lnTo>
                    <a:pt x="457581" y="631951"/>
                  </a:lnTo>
                  <a:lnTo>
                    <a:pt x="461137" y="597534"/>
                  </a:lnTo>
                  <a:lnTo>
                    <a:pt x="481457" y="530605"/>
                  </a:lnTo>
                  <a:lnTo>
                    <a:pt x="518540" y="466978"/>
                  </a:lnTo>
                  <a:lnTo>
                    <a:pt x="543051" y="436752"/>
                  </a:lnTo>
                  <a:lnTo>
                    <a:pt x="571373" y="407669"/>
                  </a:lnTo>
                  <a:lnTo>
                    <a:pt x="603250" y="379856"/>
                  </a:lnTo>
                  <a:lnTo>
                    <a:pt x="638556" y="353440"/>
                  </a:lnTo>
                  <a:lnTo>
                    <a:pt x="677163" y="328548"/>
                  </a:lnTo>
                  <a:lnTo>
                    <a:pt x="718947" y="305307"/>
                  </a:lnTo>
                  <a:lnTo>
                    <a:pt x="763777" y="283844"/>
                  </a:lnTo>
                  <a:lnTo>
                    <a:pt x="811402" y="264159"/>
                  </a:lnTo>
                  <a:lnTo>
                    <a:pt x="861695" y="246506"/>
                  </a:lnTo>
                  <a:lnTo>
                    <a:pt x="914526" y="230885"/>
                  </a:lnTo>
                  <a:lnTo>
                    <a:pt x="969772" y="217423"/>
                  </a:lnTo>
                  <a:lnTo>
                    <a:pt x="1027302" y="206375"/>
                  </a:lnTo>
                  <a:lnTo>
                    <a:pt x="1086865" y="197738"/>
                  </a:lnTo>
                  <a:lnTo>
                    <a:pt x="1148334" y="191515"/>
                  </a:lnTo>
                  <a:lnTo>
                    <a:pt x="1201420" y="188467"/>
                  </a:lnTo>
                  <a:lnTo>
                    <a:pt x="1254633" y="187451"/>
                  </a:lnTo>
                  <a:lnTo>
                    <a:pt x="1307592" y="188467"/>
                  </a:lnTo>
                  <a:lnTo>
                    <a:pt x="1360297" y="191388"/>
                  </a:lnTo>
                  <a:lnTo>
                    <a:pt x="1412367" y="196341"/>
                  </a:lnTo>
                  <a:lnTo>
                    <a:pt x="1463929" y="203200"/>
                  </a:lnTo>
                  <a:lnTo>
                    <a:pt x="1514475" y="211962"/>
                  </a:lnTo>
                  <a:lnTo>
                    <a:pt x="1564132" y="222630"/>
                  </a:lnTo>
                  <a:lnTo>
                    <a:pt x="1612519" y="235203"/>
                  </a:lnTo>
                  <a:lnTo>
                    <a:pt x="1659509" y="249681"/>
                  </a:lnTo>
                  <a:lnTo>
                    <a:pt x="1687068" y="223012"/>
                  </a:lnTo>
                  <a:lnTo>
                    <a:pt x="1717929" y="198119"/>
                  </a:lnTo>
                  <a:lnTo>
                    <a:pt x="1751964" y="175132"/>
                  </a:lnTo>
                  <a:lnTo>
                    <a:pt x="1788922" y="154050"/>
                  </a:lnTo>
                  <a:lnTo>
                    <a:pt x="1828419" y="135000"/>
                  </a:lnTo>
                  <a:lnTo>
                    <a:pt x="1870329" y="117982"/>
                  </a:lnTo>
                  <a:lnTo>
                    <a:pt x="1914271" y="102996"/>
                  </a:lnTo>
                  <a:lnTo>
                    <a:pt x="1959990" y="90169"/>
                  </a:lnTo>
                  <a:lnTo>
                    <a:pt x="2007362" y="79501"/>
                  </a:lnTo>
                  <a:lnTo>
                    <a:pt x="2056130" y="70992"/>
                  </a:lnTo>
                  <a:lnTo>
                    <a:pt x="2105914" y="64769"/>
                  </a:lnTo>
                  <a:lnTo>
                    <a:pt x="2156460" y="60832"/>
                  </a:lnTo>
                  <a:lnTo>
                    <a:pt x="2207641" y="59181"/>
                  </a:lnTo>
                  <a:lnTo>
                    <a:pt x="2259076" y="60070"/>
                  </a:lnTo>
                  <a:lnTo>
                    <a:pt x="2310511" y="63245"/>
                  </a:lnTo>
                  <a:lnTo>
                    <a:pt x="2361819" y="68833"/>
                  </a:lnTo>
                  <a:lnTo>
                    <a:pt x="2412619" y="77088"/>
                  </a:lnTo>
                  <a:lnTo>
                    <a:pt x="2462784" y="87883"/>
                  </a:lnTo>
                  <a:lnTo>
                    <a:pt x="2511806" y="101218"/>
                  </a:lnTo>
                  <a:lnTo>
                    <a:pt x="2551430" y="114172"/>
                  </a:lnTo>
                  <a:lnTo>
                    <a:pt x="2589021" y="128777"/>
                  </a:lnTo>
                  <a:lnTo>
                    <a:pt x="2624836" y="144779"/>
                  </a:lnTo>
                  <a:lnTo>
                    <a:pt x="2658491" y="162305"/>
                  </a:lnTo>
                  <a:lnTo>
                    <a:pt x="2686304" y="134492"/>
                  </a:lnTo>
                  <a:lnTo>
                    <a:pt x="2718435" y="108965"/>
                  </a:lnTo>
                  <a:lnTo>
                    <a:pt x="2754757" y="85978"/>
                  </a:lnTo>
                  <a:lnTo>
                    <a:pt x="2794635" y="65531"/>
                  </a:lnTo>
                  <a:lnTo>
                    <a:pt x="2837688" y="47625"/>
                  </a:lnTo>
                  <a:lnTo>
                    <a:pt x="2883535" y="32512"/>
                  </a:lnTo>
                  <a:lnTo>
                    <a:pt x="2931667" y="20192"/>
                  </a:lnTo>
                  <a:lnTo>
                    <a:pt x="2981706" y="10667"/>
                  </a:lnTo>
                  <a:lnTo>
                    <a:pt x="3033267" y="4063"/>
                  </a:lnTo>
                  <a:lnTo>
                    <a:pt x="3085973" y="507"/>
                  </a:lnTo>
                  <a:lnTo>
                    <a:pt x="3139186" y="0"/>
                  </a:lnTo>
                  <a:lnTo>
                    <a:pt x="3192780" y="2666"/>
                  </a:lnTo>
                  <a:lnTo>
                    <a:pt x="3245992" y="8635"/>
                  </a:lnTo>
                  <a:lnTo>
                    <a:pt x="3298698" y="18033"/>
                  </a:lnTo>
                  <a:lnTo>
                    <a:pt x="3350387" y="30733"/>
                  </a:lnTo>
                  <a:lnTo>
                    <a:pt x="3401567" y="47370"/>
                  </a:lnTo>
                  <a:lnTo>
                    <a:pt x="3448939" y="67182"/>
                  </a:lnTo>
                  <a:lnTo>
                    <a:pt x="3491991" y="89915"/>
                  </a:lnTo>
                  <a:lnTo>
                    <a:pt x="3530345" y="115442"/>
                  </a:lnTo>
                  <a:lnTo>
                    <a:pt x="3568191" y="92455"/>
                  </a:lnTo>
                  <a:lnTo>
                    <a:pt x="3608832" y="72008"/>
                  </a:lnTo>
                  <a:lnTo>
                    <a:pt x="3652139" y="54101"/>
                  </a:lnTo>
                  <a:lnTo>
                    <a:pt x="3697605" y="38734"/>
                  </a:lnTo>
                  <a:lnTo>
                    <a:pt x="3745103" y="25907"/>
                  </a:lnTo>
                  <a:lnTo>
                    <a:pt x="3793998" y="15620"/>
                  </a:lnTo>
                  <a:lnTo>
                    <a:pt x="3844290" y="8000"/>
                  </a:lnTo>
                  <a:lnTo>
                    <a:pt x="3895343" y="2920"/>
                  </a:lnTo>
                  <a:lnTo>
                    <a:pt x="3947033" y="507"/>
                  </a:lnTo>
                  <a:lnTo>
                    <a:pt x="3998976" y="762"/>
                  </a:lnTo>
                  <a:lnTo>
                    <a:pt x="4050665" y="3682"/>
                  </a:lnTo>
                  <a:lnTo>
                    <a:pt x="4101973" y="9270"/>
                  </a:lnTo>
                  <a:lnTo>
                    <a:pt x="4152518" y="17398"/>
                  </a:lnTo>
                  <a:lnTo>
                    <a:pt x="4201795" y="28447"/>
                  </a:lnTo>
                  <a:lnTo>
                    <a:pt x="4249674" y="42037"/>
                  </a:lnTo>
                  <a:lnTo>
                    <a:pt x="4295775" y="58419"/>
                  </a:lnTo>
                  <a:lnTo>
                    <a:pt x="4339590" y="77596"/>
                  </a:lnTo>
                  <a:lnTo>
                    <a:pt x="4387595" y="103504"/>
                  </a:lnTo>
                  <a:lnTo>
                    <a:pt x="4429760" y="132206"/>
                  </a:lnTo>
                  <a:lnTo>
                    <a:pt x="4465828" y="163321"/>
                  </a:lnTo>
                  <a:lnTo>
                    <a:pt x="4495292" y="196595"/>
                  </a:lnTo>
                  <a:lnTo>
                    <a:pt x="4517898" y="231520"/>
                  </a:lnTo>
                  <a:lnTo>
                    <a:pt x="4533392" y="268096"/>
                  </a:lnTo>
                  <a:lnTo>
                    <a:pt x="4594733" y="279526"/>
                  </a:lnTo>
                  <a:lnTo>
                    <a:pt x="4652645" y="294131"/>
                  </a:lnTo>
                  <a:lnTo>
                    <a:pt x="4706874" y="311784"/>
                  </a:lnTo>
                  <a:lnTo>
                    <a:pt x="4757166" y="332104"/>
                  </a:lnTo>
                  <a:lnTo>
                    <a:pt x="4803394" y="354838"/>
                  </a:lnTo>
                  <a:lnTo>
                    <a:pt x="4845304" y="379983"/>
                  </a:lnTo>
                  <a:lnTo>
                    <a:pt x="4882642" y="407162"/>
                  </a:lnTo>
                  <a:lnTo>
                    <a:pt x="4915027" y="436244"/>
                  </a:lnTo>
                  <a:lnTo>
                    <a:pt x="4942586" y="466978"/>
                  </a:lnTo>
                  <a:lnTo>
                    <a:pt x="4964811" y="499109"/>
                  </a:lnTo>
                  <a:lnTo>
                    <a:pt x="4992751" y="566546"/>
                  </a:lnTo>
                  <a:lnTo>
                    <a:pt x="4998085" y="601598"/>
                  </a:lnTo>
                  <a:lnTo>
                    <a:pt x="4997195" y="637158"/>
                  </a:lnTo>
                  <a:lnTo>
                    <a:pt x="4976114" y="708913"/>
                  </a:lnTo>
                  <a:lnTo>
                    <a:pt x="4955540" y="744346"/>
                  </a:lnTo>
                  <a:lnTo>
                    <a:pt x="4947158" y="756030"/>
                  </a:lnTo>
                  <a:lnTo>
                    <a:pt x="4985131" y="786510"/>
                  </a:lnTo>
                  <a:lnTo>
                    <a:pt x="5018024" y="818133"/>
                  </a:lnTo>
                  <a:lnTo>
                    <a:pt x="5045964" y="850772"/>
                  </a:lnTo>
                  <a:lnTo>
                    <a:pt x="5068951" y="884173"/>
                  </a:lnTo>
                  <a:lnTo>
                    <a:pt x="5087112" y="918337"/>
                  </a:lnTo>
                  <a:lnTo>
                    <a:pt x="5108956" y="987678"/>
                  </a:lnTo>
                  <a:lnTo>
                    <a:pt x="5109210" y="990015"/>
                  </a:lnTo>
                </a:path>
                <a:path w="5109209" h="2133600">
                  <a:moveTo>
                    <a:pt x="5109210" y="1068730"/>
                  </a:moveTo>
                  <a:lnTo>
                    <a:pt x="5095875" y="1126870"/>
                  </a:lnTo>
                  <a:lnTo>
                    <a:pt x="5061331" y="1194053"/>
                  </a:lnTo>
                  <a:lnTo>
                    <a:pt x="5037328" y="1226439"/>
                  </a:lnTo>
                  <a:lnTo>
                    <a:pt x="5008753" y="1257934"/>
                  </a:lnTo>
                  <a:lnTo>
                    <a:pt x="4975860" y="1288160"/>
                  </a:lnTo>
                  <a:lnTo>
                    <a:pt x="4938395" y="1317116"/>
                  </a:lnTo>
                  <a:lnTo>
                    <a:pt x="4896612" y="1344421"/>
                  </a:lnTo>
                  <a:lnTo>
                    <a:pt x="4850384" y="1370202"/>
                  </a:lnTo>
                  <a:lnTo>
                    <a:pt x="4799965" y="1394205"/>
                  </a:lnTo>
                  <a:lnTo>
                    <a:pt x="4758055" y="1411223"/>
                  </a:lnTo>
                  <a:lnTo>
                    <a:pt x="4714494" y="1426717"/>
                  </a:lnTo>
                  <a:lnTo>
                    <a:pt x="4669409" y="1440433"/>
                  </a:lnTo>
                  <a:lnTo>
                    <a:pt x="4622800" y="1452626"/>
                  </a:lnTo>
                  <a:lnTo>
                    <a:pt x="4575048" y="1463039"/>
                  </a:lnTo>
                  <a:lnTo>
                    <a:pt x="4526153" y="1471802"/>
                  </a:lnTo>
                  <a:lnTo>
                    <a:pt x="4476242" y="1478660"/>
                  </a:lnTo>
                  <a:lnTo>
                    <a:pt x="4425442" y="1483740"/>
                  </a:lnTo>
                  <a:lnTo>
                    <a:pt x="4422520" y="1517268"/>
                  </a:lnTo>
                  <a:lnTo>
                    <a:pt x="4402074" y="1581657"/>
                  </a:lnTo>
                  <a:lnTo>
                    <a:pt x="4363846" y="1641855"/>
                  </a:lnTo>
                  <a:lnTo>
                    <a:pt x="4309491" y="1696973"/>
                  </a:lnTo>
                  <a:lnTo>
                    <a:pt x="4276725" y="1722373"/>
                  </a:lnTo>
                  <a:lnTo>
                    <a:pt x="4240657" y="1746122"/>
                  </a:lnTo>
                  <a:lnTo>
                    <a:pt x="4201287" y="1768093"/>
                  </a:lnTo>
                  <a:lnTo>
                    <a:pt x="4158868" y="1788287"/>
                  </a:lnTo>
                  <a:lnTo>
                    <a:pt x="4113657" y="1806447"/>
                  </a:lnTo>
                  <a:lnTo>
                    <a:pt x="4065905" y="1822577"/>
                  </a:lnTo>
                  <a:lnTo>
                    <a:pt x="4015740" y="1836419"/>
                  </a:lnTo>
                  <a:lnTo>
                    <a:pt x="3963289" y="1847977"/>
                  </a:lnTo>
                  <a:lnTo>
                    <a:pt x="3908933" y="1857120"/>
                  </a:lnTo>
                  <a:lnTo>
                    <a:pt x="3852926" y="1863725"/>
                  </a:lnTo>
                  <a:lnTo>
                    <a:pt x="3795267" y="1867662"/>
                  </a:lnTo>
                  <a:lnTo>
                    <a:pt x="3736213" y="1868804"/>
                  </a:lnTo>
                  <a:lnTo>
                    <a:pt x="3682238" y="1867407"/>
                  </a:lnTo>
                  <a:lnTo>
                    <a:pt x="3629025" y="1863597"/>
                  </a:lnTo>
                  <a:lnTo>
                    <a:pt x="3576446" y="1857375"/>
                  </a:lnTo>
                  <a:lnTo>
                    <a:pt x="3525139" y="1848865"/>
                  </a:lnTo>
                  <a:lnTo>
                    <a:pt x="3474974" y="1838197"/>
                  </a:lnTo>
                  <a:lnTo>
                    <a:pt x="3426333" y="1825116"/>
                  </a:lnTo>
                  <a:lnTo>
                    <a:pt x="3379469" y="1810003"/>
                  </a:lnTo>
                  <a:lnTo>
                    <a:pt x="3361055" y="1840738"/>
                  </a:lnTo>
                  <a:lnTo>
                    <a:pt x="3314065" y="1898522"/>
                  </a:lnTo>
                  <a:lnTo>
                    <a:pt x="3285743" y="1925446"/>
                  </a:lnTo>
                  <a:lnTo>
                    <a:pt x="3254629" y="1950846"/>
                  </a:lnTo>
                  <a:lnTo>
                    <a:pt x="3220719" y="1974977"/>
                  </a:lnTo>
                  <a:lnTo>
                    <a:pt x="3184143" y="1997582"/>
                  </a:lnTo>
                  <a:lnTo>
                    <a:pt x="3145155" y="2018537"/>
                  </a:lnTo>
                  <a:lnTo>
                    <a:pt x="3104007" y="2037968"/>
                  </a:lnTo>
                  <a:lnTo>
                    <a:pt x="3060700" y="2055748"/>
                  </a:lnTo>
                  <a:lnTo>
                    <a:pt x="3015488" y="2071877"/>
                  </a:lnTo>
                  <a:lnTo>
                    <a:pt x="2968498" y="2086228"/>
                  </a:lnTo>
                  <a:lnTo>
                    <a:pt x="2919984" y="2098674"/>
                  </a:lnTo>
                  <a:lnTo>
                    <a:pt x="2869945" y="2109342"/>
                  </a:lnTo>
                  <a:lnTo>
                    <a:pt x="2818765" y="2118105"/>
                  </a:lnTo>
                  <a:lnTo>
                    <a:pt x="2766441" y="2124963"/>
                  </a:lnTo>
                  <a:lnTo>
                    <a:pt x="2713228" y="2129790"/>
                  </a:lnTo>
                  <a:lnTo>
                    <a:pt x="2659253" y="2132456"/>
                  </a:lnTo>
                  <a:lnTo>
                    <a:pt x="2604769" y="2133091"/>
                  </a:lnTo>
                  <a:lnTo>
                    <a:pt x="2549906" y="2131567"/>
                  </a:lnTo>
                  <a:lnTo>
                    <a:pt x="2494661" y="2127885"/>
                  </a:lnTo>
                  <a:lnTo>
                    <a:pt x="2439416" y="2121916"/>
                  </a:lnTo>
                  <a:lnTo>
                    <a:pt x="2384298" y="2113534"/>
                  </a:lnTo>
                  <a:lnTo>
                    <a:pt x="2326259" y="2102104"/>
                  </a:lnTo>
                  <a:lnTo>
                    <a:pt x="2270252" y="2088260"/>
                  </a:lnTo>
                  <a:lnTo>
                    <a:pt x="2216404" y="2072131"/>
                  </a:lnTo>
                  <a:lnTo>
                    <a:pt x="2165096" y="2053589"/>
                  </a:lnTo>
                  <a:lnTo>
                    <a:pt x="2116328" y="2033015"/>
                  </a:lnTo>
                  <a:lnTo>
                    <a:pt x="2070481" y="2010409"/>
                  </a:lnTo>
                  <a:lnTo>
                    <a:pt x="2027555" y="1985771"/>
                  </a:lnTo>
                  <a:lnTo>
                    <a:pt x="1988058" y="1959228"/>
                  </a:lnTo>
                  <a:lnTo>
                    <a:pt x="1951989" y="1930907"/>
                  </a:lnTo>
                  <a:lnTo>
                    <a:pt x="1903476" y="1946402"/>
                  </a:lnTo>
                  <a:lnTo>
                    <a:pt x="1854073" y="1960117"/>
                  </a:lnTo>
                  <a:lnTo>
                    <a:pt x="1803908" y="1971928"/>
                  </a:lnTo>
                  <a:lnTo>
                    <a:pt x="1752981" y="1981962"/>
                  </a:lnTo>
                  <a:lnTo>
                    <a:pt x="1701546" y="1990216"/>
                  </a:lnTo>
                  <a:lnTo>
                    <a:pt x="1649730" y="1996566"/>
                  </a:lnTo>
                  <a:lnTo>
                    <a:pt x="1597660" y="2001265"/>
                  </a:lnTo>
                  <a:lnTo>
                    <a:pt x="1545336" y="2004186"/>
                  </a:lnTo>
                  <a:lnTo>
                    <a:pt x="1493139" y="2005329"/>
                  </a:lnTo>
                  <a:lnTo>
                    <a:pt x="1440942" y="2004821"/>
                  </a:lnTo>
                  <a:lnTo>
                    <a:pt x="1389126" y="2002662"/>
                  </a:lnTo>
                  <a:lnTo>
                    <a:pt x="1337564" y="1998725"/>
                  </a:lnTo>
                  <a:lnTo>
                    <a:pt x="1286510" y="1993264"/>
                  </a:lnTo>
                  <a:lnTo>
                    <a:pt x="1236218" y="1986152"/>
                  </a:lnTo>
                  <a:lnTo>
                    <a:pt x="1186688" y="1977389"/>
                  </a:lnTo>
                  <a:lnTo>
                    <a:pt x="1137920" y="1966976"/>
                  </a:lnTo>
                  <a:lnTo>
                    <a:pt x="1090295" y="1955038"/>
                  </a:lnTo>
                  <a:lnTo>
                    <a:pt x="1043813" y="1941576"/>
                  </a:lnTo>
                  <a:lnTo>
                    <a:pt x="998727" y="1926463"/>
                  </a:lnTo>
                  <a:lnTo>
                    <a:pt x="954913" y="1909952"/>
                  </a:lnTo>
                  <a:lnTo>
                    <a:pt x="912749" y="1891918"/>
                  </a:lnTo>
                  <a:lnTo>
                    <a:pt x="872236" y="1872360"/>
                  </a:lnTo>
                  <a:lnTo>
                    <a:pt x="833627" y="1851405"/>
                  </a:lnTo>
                  <a:lnTo>
                    <a:pt x="796925" y="1828927"/>
                  </a:lnTo>
                  <a:lnTo>
                    <a:pt x="762254" y="1805051"/>
                  </a:lnTo>
                  <a:lnTo>
                    <a:pt x="729869" y="1779777"/>
                  </a:lnTo>
                  <a:lnTo>
                    <a:pt x="699770" y="1753107"/>
                  </a:lnTo>
                  <a:lnTo>
                    <a:pt x="696468" y="1749932"/>
                  </a:lnTo>
                  <a:lnTo>
                    <a:pt x="693293" y="1746884"/>
                  </a:lnTo>
                  <a:lnTo>
                    <a:pt x="690118" y="1743709"/>
                  </a:lnTo>
                  <a:lnTo>
                    <a:pt x="630047" y="1745741"/>
                  </a:lnTo>
                  <a:lnTo>
                    <a:pt x="571119" y="1743837"/>
                  </a:lnTo>
                  <a:lnTo>
                    <a:pt x="513969" y="1738248"/>
                  </a:lnTo>
                  <a:lnTo>
                    <a:pt x="458850" y="1729231"/>
                  </a:lnTo>
                  <a:lnTo>
                    <a:pt x="406273" y="1716785"/>
                  </a:lnTo>
                  <a:lnTo>
                    <a:pt x="356743" y="1701291"/>
                  </a:lnTo>
                  <a:lnTo>
                    <a:pt x="310514" y="1682750"/>
                  </a:lnTo>
                  <a:lnTo>
                    <a:pt x="268097" y="1661540"/>
                  </a:lnTo>
                  <a:lnTo>
                    <a:pt x="229997" y="1637791"/>
                  </a:lnTo>
                  <a:lnTo>
                    <a:pt x="196596" y="1611756"/>
                  </a:lnTo>
                  <a:lnTo>
                    <a:pt x="168275" y="1583435"/>
                  </a:lnTo>
                  <a:lnTo>
                    <a:pt x="128524" y="1521205"/>
                  </a:lnTo>
                  <a:lnTo>
                    <a:pt x="114808" y="1445005"/>
                  </a:lnTo>
                  <a:lnTo>
                    <a:pt x="122427" y="1403095"/>
                  </a:lnTo>
                  <a:lnTo>
                    <a:pt x="140462" y="1362328"/>
                  </a:lnTo>
                  <a:lnTo>
                    <a:pt x="168529" y="1323466"/>
                  </a:lnTo>
                  <a:lnTo>
                    <a:pt x="206501" y="1287144"/>
                  </a:lnTo>
                  <a:lnTo>
                    <a:pt x="253746" y="1253870"/>
                  </a:lnTo>
                  <a:lnTo>
                    <a:pt x="200151" y="1233296"/>
                  </a:lnTo>
                  <a:lnTo>
                    <a:pt x="152526" y="1209675"/>
                  </a:lnTo>
                  <a:lnTo>
                    <a:pt x="110998" y="1183258"/>
                  </a:lnTo>
                  <a:lnTo>
                    <a:pt x="75819" y="1154556"/>
                  </a:lnTo>
                  <a:lnTo>
                    <a:pt x="46989" y="1123822"/>
                  </a:lnTo>
                  <a:lnTo>
                    <a:pt x="24892" y="1091564"/>
                  </a:lnTo>
                  <a:lnTo>
                    <a:pt x="1270" y="1023746"/>
                  </a:lnTo>
                  <a:lnTo>
                    <a:pt x="0" y="988821"/>
                  </a:lnTo>
                  <a:lnTo>
                    <a:pt x="6096" y="953896"/>
                  </a:lnTo>
                  <a:lnTo>
                    <a:pt x="41021" y="885316"/>
                  </a:lnTo>
                  <a:lnTo>
                    <a:pt x="70104" y="852423"/>
                  </a:lnTo>
                  <a:lnTo>
                    <a:pt x="99822" y="826515"/>
                  </a:lnTo>
                  <a:lnTo>
                    <a:pt x="133985" y="802893"/>
                  </a:lnTo>
                  <a:lnTo>
                    <a:pt x="171831" y="781430"/>
                  </a:lnTo>
                  <a:lnTo>
                    <a:pt x="213360" y="762507"/>
                  </a:lnTo>
                  <a:lnTo>
                    <a:pt x="257937" y="746125"/>
                  </a:lnTo>
                  <a:lnTo>
                    <a:pt x="305308" y="732408"/>
                  </a:lnTo>
                  <a:lnTo>
                    <a:pt x="355219" y="721487"/>
                  </a:lnTo>
                  <a:lnTo>
                    <a:pt x="407035" y="713613"/>
                  </a:lnTo>
                  <a:lnTo>
                    <a:pt x="460501" y="708913"/>
                  </a:lnTo>
                  <a:lnTo>
                    <a:pt x="464820" y="702182"/>
                  </a:lnTo>
                </a:path>
              </a:pathLst>
            </a:custGeom>
            <a:ln w="19812">
              <a:solidFill>
                <a:srgbClr val="5B6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95394" y="1716785"/>
              <a:ext cx="4683125" cy="1814830"/>
            </a:xfrm>
            <a:custGeom>
              <a:avLst/>
              <a:gdLst/>
              <a:ahLst/>
              <a:cxnLst/>
              <a:rect l="l" t="t" r="r" b="b"/>
              <a:pathLst>
                <a:path w="4683125" h="1814829">
                  <a:moveTo>
                    <a:pt x="298322" y="1176781"/>
                  </a:moveTo>
                  <a:lnTo>
                    <a:pt x="246252" y="1177543"/>
                  </a:lnTo>
                  <a:lnTo>
                    <a:pt x="194690" y="1175385"/>
                  </a:lnTo>
                  <a:lnTo>
                    <a:pt x="143890" y="1170051"/>
                  </a:lnTo>
                  <a:lnTo>
                    <a:pt x="94233" y="1161923"/>
                  </a:lnTo>
                  <a:lnTo>
                    <a:pt x="46100" y="1150874"/>
                  </a:lnTo>
                  <a:lnTo>
                    <a:pt x="0" y="1136903"/>
                  </a:lnTo>
                </a:path>
                <a:path w="4683125" h="1814829">
                  <a:moveTo>
                    <a:pt x="563371" y="1607819"/>
                  </a:moveTo>
                  <a:lnTo>
                    <a:pt x="531240" y="1614677"/>
                  </a:lnTo>
                  <a:lnTo>
                    <a:pt x="498347" y="1620139"/>
                  </a:lnTo>
                  <a:lnTo>
                    <a:pt x="465073" y="1624456"/>
                  </a:lnTo>
                  <a:lnTo>
                    <a:pt x="431291" y="1627377"/>
                  </a:lnTo>
                </a:path>
                <a:path w="4683125" h="1814829">
                  <a:moveTo>
                    <a:pt x="1691258" y="1814702"/>
                  </a:moveTo>
                  <a:lnTo>
                    <a:pt x="1668526" y="1794002"/>
                  </a:lnTo>
                  <a:lnTo>
                    <a:pt x="1647825" y="1772665"/>
                  </a:lnTo>
                  <a:lnTo>
                    <a:pt x="1629155" y="1750694"/>
                  </a:lnTo>
                  <a:lnTo>
                    <a:pt x="1612391" y="1728215"/>
                  </a:lnTo>
                </a:path>
                <a:path w="4683125" h="1814829">
                  <a:moveTo>
                    <a:pt x="3151378" y="1600200"/>
                  </a:moveTo>
                  <a:lnTo>
                    <a:pt x="3146805" y="1624076"/>
                  </a:lnTo>
                  <a:lnTo>
                    <a:pt x="3139948" y="1647825"/>
                  </a:lnTo>
                  <a:lnTo>
                    <a:pt x="3130804" y="1671192"/>
                  </a:lnTo>
                  <a:lnTo>
                    <a:pt x="3119628" y="1694434"/>
                  </a:lnTo>
                </a:path>
                <a:path w="4683125" h="1814829">
                  <a:moveTo>
                    <a:pt x="3777996" y="1018031"/>
                  </a:moveTo>
                  <a:lnTo>
                    <a:pt x="3835273" y="1035812"/>
                  </a:lnTo>
                  <a:lnTo>
                    <a:pt x="3888612" y="1056386"/>
                  </a:lnTo>
                  <a:lnTo>
                    <a:pt x="3937888" y="1079627"/>
                  </a:lnTo>
                  <a:lnTo>
                    <a:pt x="3982974" y="1105153"/>
                  </a:lnTo>
                  <a:lnTo>
                    <a:pt x="4023486" y="1132839"/>
                  </a:lnTo>
                  <a:lnTo>
                    <a:pt x="4059174" y="1162430"/>
                  </a:lnTo>
                  <a:lnTo>
                    <a:pt x="4089907" y="1193927"/>
                  </a:lnTo>
                  <a:lnTo>
                    <a:pt x="4115561" y="1226819"/>
                  </a:lnTo>
                  <a:lnTo>
                    <a:pt x="4135754" y="1261110"/>
                  </a:lnTo>
                  <a:lnTo>
                    <a:pt x="4150232" y="1296542"/>
                  </a:lnTo>
                  <a:lnTo>
                    <a:pt x="4158869" y="1332991"/>
                  </a:lnTo>
                  <a:lnTo>
                    <a:pt x="4161535" y="1370076"/>
                  </a:lnTo>
                </a:path>
                <a:path w="4683125" h="1814829">
                  <a:moveTo>
                    <a:pt x="4682871" y="643127"/>
                  </a:moveTo>
                  <a:lnTo>
                    <a:pt x="4650485" y="680212"/>
                  </a:lnTo>
                  <a:lnTo>
                    <a:pt x="4611115" y="714755"/>
                  </a:lnTo>
                  <a:lnTo>
                    <a:pt x="4565014" y="746633"/>
                  </a:lnTo>
                  <a:lnTo>
                    <a:pt x="4512563" y="775208"/>
                  </a:lnTo>
                </a:path>
                <a:path w="4683125" h="1814829">
                  <a:moveTo>
                    <a:pt x="4273296" y="152400"/>
                  </a:moveTo>
                  <a:lnTo>
                    <a:pt x="4277359" y="167766"/>
                  </a:lnTo>
                  <a:lnTo>
                    <a:pt x="4280154" y="183261"/>
                  </a:lnTo>
                  <a:lnTo>
                    <a:pt x="4281678" y="198881"/>
                  </a:lnTo>
                  <a:lnTo>
                    <a:pt x="4281932" y="214502"/>
                  </a:lnTo>
                </a:path>
                <a:path w="4683125" h="1814829">
                  <a:moveTo>
                    <a:pt x="3180587" y="78866"/>
                  </a:moveTo>
                  <a:lnTo>
                    <a:pt x="3198495" y="57785"/>
                  </a:lnTo>
                  <a:lnTo>
                    <a:pt x="3218941" y="37591"/>
                  </a:lnTo>
                  <a:lnTo>
                    <a:pt x="3242055" y="18287"/>
                  </a:lnTo>
                  <a:lnTo>
                    <a:pt x="3267455" y="0"/>
                  </a:lnTo>
                </a:path>
              </a:pathLst>
            </a:custGeom>
            <a:ln w="19812">
              <a:solidFill>
                <a:srgbClr val="5B6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55308" y="1764791"/>
              <a:ext cx="43180" cy="68580"/>
            </a:xfrm>
            <a:custGeom>
              <a:avLst/>
              <a:gdLst/>
              <a:ahLst/>
              <a:cxnLst/>
              <a:rect l="l" t="t" r="r" b="b"/>
              <a:pathLst>
                <a:path w="43179" h="68580">
                  <a:moveTo>
                    <a:pt x="0" y="68072"/>
                  </a:moveTo>
                  <a:lnTo>
                    <a:pt x="7874" y="50546"/>
                  </a:lnTo>
                  <a:lnTo>
                    <a:pt x="17525" y="33274"/>
                  </a:lnTo>
                  <a:lnTo>
                    <a:pt x="29210" y="16383"/>
                  </a:lnTo>
                  <a:lnTo>
                    <a:pt x="42672" y="0"/>
                  </a:lnTo>
                </a:path>
              </a:pathLst>
            </a:custGeom>
            <a:ln w="18288">
              <a:solidFill>
                <a:srgbClr val="5B6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99610" y="1856993"/>
              <a:ext cx="1347470" cy="523875"/>
            </a:xfrm>
            <a:custGeom>
              <a:avLst/>
              <a:gdLst/>
              <a:ahLst/>
              <a:cxnLst/>
              <a:rect l="l" t="t" r="r" b="b"/>
              <a:pathLst>
                <a:path w="1347470" h="523875">
                  <a:moveTo>
                    <a:pt x="1194815" y="0"/>
                  </a:moveTo>
                  <a:lnTo>
                    <a:pt x="1235455" y="14731"/>
                  </a:lnTo>
                  <a:lnTo>
                    <a:pt x="1274444" y="30733"/>
                  </a:lnTo>
                  <a:lnTo>
                    <a:pt x="1311782" y="48259"/>
                  </a:lnTo>
                  <a:lnTo>
                    <a:pt x="1347089" y="66928"/>
                  </a:lnTo>
                </a:path>
                <a:path w="1347470" h="523875">
                  <a:moveTo>
                    <a:pt x="26924" y="523875"/>
                  </a:moveTo>
                  <a:lnTo>
                    <a:pt x="18414" y="506729"/>
                  </a:lnTo>
                  <a:lnTo>
                    <a:pt x="11049" y="489330"/>
                  </a:lnTo>
                  <a:lnTo>
                    <a:pt x="4952" y="471804"/>
                  </a:lnTo>
                  <a:lnTo>
                    <a:pt x="0" y="454151"/>
                  </a:lnTo>
                </a:path>
              </a:pathLst>
            </a:custGeom>
            <a:ln w="19812">
              <a:solidFill>
                <a:srgbClr val="5B6C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250685" y="1894459"/>
            <a:ext cx="3826510" cy="1296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r>
              <a:rPr sz="1400" b="1" spc="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35" dirty="0">
                <a:solidFill>
                  <a:srgbClr val="FFFFFF"/>
                </a:solidFill>
                <a:latin typeface="Arial"/>
                <a:cs typeface="Arial"/>
              </a:rPr>
              <a:t>hardest</a:t>
            </a:r>
            <a:r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35" dirty="0">
                <a:solidFill>
                  <a:srgbClr val="FFFFFF"/>
                </a:solidFill>
                <a:latin typeface="Arial"/>
                <a:cs typeface="Arial"/>
              </a:rPr>
              <a:t>single</a:t>
            </a:r>
            <a:r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30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r>
              <a:rPr sz="14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35" dirty="0">
                <a:solidFill>
                  <a:srgbClr val="FFFFFF"/>
                </a:solidFill>
                <a:latin typeface="Arial"/>
                <a:cs typeface="Arial"/>
              </a:rPr>
              <a:t>building</a:t>
            </a:r>
            <a:r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r>
              <a:rPr sz="14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3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4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2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4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35" dirty="0">
                <a:solidFill>
                  <a:srgbClr val="FFFFFF"/>
                </a:solidFill>
                <a:latin typeface="Arial"/>
                <a:cs typeface="Arial"/>
              </a:rPr>
              <a:t>deciding</a:t>
            </a:r>
            <a:r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35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4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4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build…..</a:t>
            </a:r>
            <a:r>
              <a:rPr sz="14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14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30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14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30" dirty="0">
                <a:solidFill>
                  <a:srgbClr val="FFFFFF"/>
                </a:solidFill>
                <a:latin typeface="Arial"/>
                <a:cs typeface="Arial"/>
              </a:rPr>
              <a:t>part</a:t>
            </a:r>
            <a:r>
              <a:rPr sz="14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4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3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b="1" spc="35" dirty="0">
                <a:solidFill>
                  <a:srgbClr val="FFFFFF"/>
                </a:solidFill>
                <a:latin typeface="Arial"/>
                <a:cs typeface="Arial"/>
              </a:rPr>
              <a:t> work</a:t>
            </a:r>
            <a:r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45" dirty="0">
                <a:solidFill>
                  <a:srgbClr val="FFFFFF"/>
                </a:solidFill>
                <a:latin typeface="Arial"/>
                <a:cs typeface="Arial"/>
              </a:rPr>
              <a:t>so </a:t>
            </a:r>
            <a:r>
              <a:rPr sz="1400" b="1" spc="-3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cripples</a:t>
            </a:r>
            <a:r>
              <a:rPr sz="14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25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4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resulting</a:t>
            </a:r>
            <a:r>
              <a:rPr sz="14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3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4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4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done </a:t>
            </a:r>
            <a:r>
              <a:rPr sz="1400" b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35" dirty="0">
                <a:solidFill>
                  <a:srgbClr val="FFFFFF"/>
                </a:solidFill>
                <a:latin typeface="Arial"/>
                <a:cs typeface="Arial"/>
              </a:rPr>
              <a:t>wrong. </a:t>
            </a: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No </a:t>
            </a:r>
            <a:r>
              <a:rPr sz="1400" b="1" spc="35" dirty="0">
                <a:solidFill>
                  <a:srgbClr val="FFFFFF"/>
                </a:solidFill>
                <a:latin typeface="Arial"/>
                <a:cs typeface="Arial"/>
              </a:rPr>
              <a:t>other part </a:t>
            </a: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400" b="1" spc="35" dirty="0">
                <a:solidFill>
                  <a:srgbClr val="FFFFFF"/>
                </a:solidFill>
                <a:latin typeface="Arial"/>
                <a:cs typeface="Arial"/>
              </a:rPr>
              <a:t>difficult</a:t>
            </a:r>
            <a:r>
              <a:rPr sz="1400" b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1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400" b="1" spc="45" dirty="0">
                <a:solidFill>
                  <a:srgbClr val="FFFFFF"/>
                </a:solidFill>
                <a:latin typeface="Arial"/>
                <a:cs typeface="Arial"/>
              </a:rPr>
              <a:t>rectify </a:t>
            </a:r>
            <a:r>
              <a:rPr sz="14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25" dirty="0">
                <a:solidFill>
                  <a:srgbClr val="FFFFFF"/>
                </a:solidFill>
                <a:latin typeface="Arial"/>
                <a:cs typeface="Arial"/>
              </a:rPr>
              <a:t>later.</a:t>
            </a:r>
            <a:r>
              <a:rPr sz="14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35" dirty="0">
                <a:solidFill>
                  <a:srgbClr val="FFFFFF"/>
                </a:solidFill>
                <a:latin typeface="Arial"/>
                <a:cs typeface="Arial"/>
              </a:rPr>
              <a:t>(Fred</a:t>
            </a:r>
            <a:r>
              <a:rPr sz="1400" b="1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35" dirty="0">
                <a:solidFill>
                  <a:srgbClr val="FFFFFF"/>
                </a:solidFill>
                <a:latin typeface="Arial"/>
                <a:cs typeface="Arial"/>
              </a:rPr>
              <a:t>Brooks)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0628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371600" y="2215662"/>
            <a:ext cx="9601200" cy="3581400"/>
          </a:xfrm>
        </p:spPr>
        <p:txBody>
          <a:bodyPr/>
          <a:lstStyle/>
          <a:p>
            <a:r>
              <a:rPr lang="en-US" dirty="0"/>
              <a:t>Missing Requirements</a:t>
            </a:r>
          </a:p>
          <a:p>
            <a:r>
              <a:rPr lang="en-US" dirty="0"/>
              <a:t>Implementation of Developers</a:t>
            </a:r>
          </a:p>
          <a:p>
            <a:r>
              <a:rPr lang="en-US" dirty="0"/>
              <a:t>Unclear , Incomplete ,Wrong Requirements</a:t>
            </a:r>
          </a:p>
        </p:txBody>
      </p:sp>
      <p:sp>
        <p:nvSpPr>
          <p:cNvPr id="7" name="Rectangle 6"/>
          <p:cNvSpPr/>
          <p:nvPr/>
        </p:nvSpPr>
        <p:spPr>
          <a:xfrm>
            <a:off x="1371600" y="1244084"/>
            <a:ext cx="90501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latin typeface="MyriadPro-It"/>
              </a:rPr>
              <a:t>Issues in requirements engineering?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42430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445516"/>
            <a:ext cx="9601200" cy="500786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later in the development project a defect in the requirements is corrected, the higher are the costs associated with fixing it.</a:t>
            </a:r>
          </a:p>
          <a:p>
            <a:r>
              <a:rPr lang="en-US" dirty="0"/>
              <a:t>The National Institute of Standards and Technology concluded in a 2003 study that software defects cost the US economy about $60 billion annually.</a:t>
            </a:r>
            <a:br>
              <a:rPr lang="en-US" dirty="0"/>
            </a:br>
            <a:r>
              <a:rPr lang="en-US" dirty="0"/>
              <a:t>Hooks &amp; </a:t>
            </a:r>
            <a:r>
              <a:rPr lang="en-US" dirty="0" err="1"/>
              <a:t>Farry</a:t>
            </a:r>
            <a:r>
              <a:rPr lang="en-US" dirty="0"/>
              <a:t> (2001) found that re-work of errant requirements consumes 28 percent to 42 percent of a project’s development costs.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Boehm &amp; </a:t>
            </a:r>
            <a:r>
              <a:rPr lang="en-US" dirty="0" err="1"/>
              <a:t>Pappacio</a:t>
            </a:r>
            <a:r>
              <a:rPr lang="en-US" dirty="0"/>
              <a:t> (1988) found that fixing requirements errors consumes 30 percent to 50 percent of a project’s budget.</a:t>
            </a:r>
          </a:p>
          <a:p>
            <a:r>
              <a:rPr lang="en-US" dirty="0"/>
              <a:t>In 2002 the Standish Group reported that the average size of a project ranged from $434,000 (small company) to $1.33 million (medium-sized company) to $2.3 million (large company). Extrapolations of these data for the average project yield expenditures on requirements errors ranging from </a:t>
            </a:r>
            <a:r>
              <a:rPr lang="en-US" b="1" dirty="0"/>
              <a:t>$108,000 to $920,000.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219199" y="771238"/>
            <a:ext cx="80571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latin typeface="MyriadPro-It"/>
              </a:rPr>
              <a:t>Costs of errors during requirements engineering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85933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9680" y="2009001"/>
            <a:ext cx="9601200" cy="3581400"/>
          </a:xfrm>
        </p:spPr>
        <p:txBody>
          <a:bodyPr/>
          <a:lstStyle/>
          <a:p>
            <a:r>
              <a:rPr lang="en-US" dirty="0"/>
              <a:t>It can lead to going over the budget</a:t>
            </a:r>
          </a:p>
          <a:p>
            <a:r>
              <a:rPr lang="en-US" dirty="0"/>
              <a:t>It can cause the team to fall behind schedule</a:t>
            </a:r>
          </a:p>
          <a:p>
            <a:r>
              <a:rPr lang="en-US" dirty="0"/>
              <a:t>Or it can cause the team to abandon the project all together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776684"/>
            <a:ext cx="93573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latin typeface="MyriadPro-It"/>
              </a:rPr>
              <a:t>Symptoms and causes of deficient requirements engineering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07373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requirements free from defects are the basis for successful system development. </a:t>
            </a:r>
          </a:p>
          <a:p>
            <a:r>
              <a:rPr lang="en-US" dirty="0"/>
              <a:t>Potential risks have to be identified during requirements engineering and must be reduced as early as possible to allow for successful project progress. </a:t>
            </a:r>
          </a:p>
          <a:p>
            <a:r>
              <a:rPr lang="en-US" dirty="0"/>
              <a:t>Faults and gaps in requirement documents must be discovered early on to avoid tedious change processes.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58239" y="697915"/>
            <a:ext cx="78293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1" dirty="0">
                <a:latin typeface="MyriadPro-It"/>
              </a:rPr>
              <a:t>The significance of good requirements engineering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7129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3AB6-188C-4EC3-8DD7-5E862267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28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0AF85-C2F7-4CE5-8BEF-BB5447A1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Instructor’s Introduction</a:t>
            </a:r>
          </a:p>
          <a:p>
            <a:r>
              <a:rPr lang="en-US" sz="2400" dirty="0"/>
              <a:t>Course Introduction</a:t>
            </a:r>
          </a:p>
          <a:p>
            <a:pPr marL="12700" marR="1155065">
              <a:lnSpc>
                <a:spcPct val="149200"/>
              </a:lnSpc>
              <a:spcBef>
                <a:spcPts val="100"/>
              </a:spcBef>
            </a:pPr>
            <a:r>
              <a:rPr lang="en-US" sz="2400" spc="-75" dirty="0">
                <a:cs typeface="Arial"/>
              </a:rPr>
              <a:t>Difference between want/need and Requirement</a:t>
            </a:r>
          </a:p>
          <a:p>
            <a:pPr marL="12700" marR="1155065">
              <a:lnSpc>
                <a:spcPct val="149200"/>
              </a:lnSpc>
              <a:spcBef>
                <a:spcPts val="100"/>
              </a:spcBef>
            </a:pPr>
            <a:r>
              <a:rPr lang="en-US" sz="2400" spc="-75" dirty="0">
                <a:cs typeface="Arial"/>
              </a:rPr>
              <a:t>What </a:t>
            </a:r>
            <a:r>
              <a:rPr lang="en-US" sz="2400" spc="-50" dirty="0">
                <a:cs typeface="Arial"/>
              </a:rPr>
              <a:t>is </a:t>
            </a:r>
            <a:r>
              <a:rPr lang="en-US" sz="2400" spc="-105" dirty="0">
                <a:cs typeface="Arial"/>
              </a:rPr>
              <a:t>Requirement?  </a:t>
            </a:r>
            <a:r>
              <a:rPr lang="en-US" sz="2400" spc="-75" dirty="0">
                <a:cs typeface="Arial"/>
              </a:rPr>
              <a:t>Software </a:t>
            </a:r>
            <a:r>
              <a:rPr lang="en-US" sz="2400" spc="-105" dirty="0">
                <a:cs typeface="Arial"/>
              </a:rPr>
              <a:t>Requirements , </a:t>
            </a:r>
            <a:r>
              <a:rPr lang="en-US" sz="2400" spc="-100" dirty="0">
                <a:cs typeface="Arial"/>
              </a:rPr>
              <a:t>Sources of</a:t>
            </a:r>
            <a:r>
              <a:rPr lang="en-US" sz="2400" spc="-105" dirty="0">
                <a:cs typeface="Arial"/>
              </a:rPr>
              <a:t> Requirements</a:t>
            </a:r>
            <a:endParaRPr lang="en-US" sz="2400" dirty="0">
              <a:cs typeface="Arial"/>
            </a:endParaRPr>
          </a:p>
          <a:p>
            <a:pPr marL="12700" marR="494665">
              <a:lnSpc>
                <a:spcPct val="139300"/>
              </a:lnSpc>
              <a:spcBef>
                <a:spcPts val="390"/>
              </a:spcBef>
            </a:pPr>
            <a:r>
              <a:rPr lang="en-US" sz="2400" spc="-85" dirty="0">
                <a:cs typeface="Arial"/>
              </a:rPr>
              <a:t>The</a:t>
            </a:r>
            <a:r>
              <a:rPr lang="en-US" sz="2400" spc="-240" dirty="0">
                <a:cs typeface="Arial"/>
              </a:rPr>
              <a:t> </a:t>
            </a:r>
            <a:r>
              <a:rPr lang="en-US" sz="2400" spc="-50" dirty="0">
                <a:cs typeface="Arial"/>
              </a:rPr>
              <a:t>Goal</a:t>
            </a:r>
            <a:r>
              <a:rPr lang="en-US" sz="2400" spc="-140" dirty="0">
                <a:cs typeface="Arial"/>
              </a:rPr>
              <a:t> </a:t>
            </a:r>
            <a:r>
              <a:rPr lang="en-US" sz="2400" spc="-35" dirty="0">
                <a:cs typeface="Arial"/>
              </a:rPr>
              <a:t>of</a:t>
            </a:r>
            <a:r>
              <a:rPr lang="en-US" sz="2400" spc="-120" dirty="0">
                <a:cs typeface="Arial"/>
              </a:rPr>
              <a:t> </a:t>
            </a:r>
            <a:r>
              <a:rPr lang="en-US" sz="2400" spc="-75" dirty="0">
                <a:cs typeface="Arial"/>
              </a:rPr>
              <a:t>Software</a:t>
            </a:r>
            <a:r>
              <a:rPr lang="en-US" sz="2400" spc="-90" dirty="0">
                <a:cs typeface="Arial"/>
              </a:rPr>
              <a:t> </a:t>
            </a:r>
            <a:r>
              <a:rPr lang="en-US" sz="2400" spc="-95" dirty="0">
                <a:cs typeface="Arial"/>
              </a:rPr>
              <a:t>Development  </a:t>
            </a:r>
          </a:p>
          <a:p>
            <a:pPr marL="12700" marR="494665">
              <a:lnSpc>
                <a:spcPct val="139300"/>
              </a:lnSpc>
              <a:spcBef>
                <a:spcPts val="390"/>
              </a:spcBef>
            </a:pPr>
            <a:r>
              <a:rPr lang="en-US" sz="2400" spc="-105" dirty="0">
                <a:cs typeface="Arial"/>
              </a:rPr>
              <a:t>Root</a:t>
            </a:r>
            <a:r>
              <a:rPr lang="en-US" sz="2400" spc="-250" dirty="0">
                <a:cs typeface="Arial"/>
              </a:rPr>
              <a:t> </a:t>
            </a:r>
            <a:r>
              <a:rPr lang="en-US" sz="2400" spc="-80" dirty="0">
                <a:cs typeface="Arial"/>
              </a:rPr>
              <a:t>Causes of</a:t>
            </a:r>
            <a:r>
              <a:rPr lang="en-US" sz="2400" spc="-125" dirty="0">
                <a:cs typeface="Arial"/>
              </a:rPr>
              <a:t> </a:t>
            </a:r>
            <a:r>
              <a:rPr lang="en-US" sz="2400" spc="-95" dirty="0">
                <a:cs typeface="Arial"/>
              </a:rPr>
              <a:t>Project</a:t>
            </a:r>
            <a:r>
              <a:rPr lang="en-US" sz="2400" spc="-250" dirty="0">
                <a:cs typeface="Arial"/>
              </a:rPr>
              <a:t> </a:t>
            </a:r>
            <a:r>
              <a:rPr lang="en-US" sz="2400" spc="-114" dirty="0">
                <a:cs typeface="Arial"/>
              </a:rPr>
              <a:t>Success and</a:t>
            </a:r>
            <a:r>
              <a:rPr lang="en-US" sz="2400" spc="-95" dirty="0">
                <a:cs typeface="Arial"/>
              </a:rPr>
              <a:t> </a:t>
            </a:r>
            <a:r>
              <a:rPr lang="en-US" sz="2400" spc="-75" dirty="0">
                <a:cs typeface="Arial"/>
              </a:rPr>
              <a:t>Failures </a:t>
            </a:r>
          </a:p>
          <a:p>
            <a:pPr marL="12700" marR="5080">
              <a:lnSpc>
                <a:spcPct val="130000"/>
              </a:lnSpc>
              <a:spcBef>
                <a:spcPts val="520"/>
              </a:spcBef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1F5FA20-9A69-465F-AD63-95965F75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3DD00-B2F0-4059-9F08-4BBE6A7F5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573" y="5570573"/>
            <a:ext cx="1287427" cy="128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099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3AB6-188C-4EC3-8DD7-5E862267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228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About the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0AF85-C2F7-4CE5-8BEF-BB5447A16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98921"/>
            <a:ext cx="9601200" cy="4850160"/>
          </a:xfrm>
        </p:spPr>
        <p:txBody>
          <a:bodyPr>
            <a:normAutofit/>
          </a:bodyPr>
          <a:lstStyle/>
          <a:p>
            <a:r>
              <a:rPr lang="en-US" sz="2400" dirty="0"/>
              <a:t>Lecturer</a:t>
            </a:r>
          </a:p>
          <a:p>
            <a:r>
              <a:rPr lang="en-US" sz="2400" dirty="0"/>
              <a:t>MS(SE) –FAST NUCES(2017-2019)</a:t>
            </a:r>
          </a:p>
          <a:p>
            <a:pPr lvl="1"/>
            <a:r>
              <a:rPr lang="en-US" sz="2400" dirty="0"/>
              <a:t>Medalist</a:t>
            </a:r>
          </a:p>
          <a:p>
            <a:r>
              <a:rPr lang="en-US" sz="2400" dirty="0"/>
              <a:t>BS(SE)-FOUNDATION UNIVERSITY</a:t>
            </a:r>
          </a:p>
          <a:p>
            <a:pPr lvl="1"/>
            <a:r>
              <a:rPr lang="en-US" sz="2400" dirty="0"/>
              <a:t>Distinction</a:t>
            </a:r>
          </a:p>
          <a:p>
            <a:pPr marL="0" indent="0">
              <a:buNone/>
            </a:pPr>
            <a:r>
              <a:rPr lang="en-US" sz="2400" dirty="0"/>
              <a:t>Over 3 years of industry and academia experience</a:t>
            </a:r>
          </a:p>
          <a:p>
            <a:pPr lvl="1"/>
            <a:r>
              <a:rPr lang="en-US" sz="2400" dirty="0"/>
              <a:t>Expertise: Game Developer, 3d modeling, Designing , Software Testing, UML, Software Engineering,</a:t>
            </a:r>
          </a:p>
          <a:p>
            <a:pPr marL="530352" lvl="1" indent="0">
              <a:buNone/>
            </a:pPr>
            <a:r>
              <a:rPr lang="en-US" sz="2400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AA5F6-DA56-4D70-ABB3-8DB5F1134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69E57DC2-970A-4B3E-BB1C-7A09969E49DF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3DD00-B2F0-4059-9F08-4BBE6A7F5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573" y="5570573"/>
            <a:ext cx="1287427" cy="128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54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93AB6-188C-4EC3-8DD7-5E862267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0AF85-C2F7-4CE5-8BEF-BB5447A16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Room C503 F,5th floor, FAST NU Islamabad Campus.</a:t>
            </a:r>
          </a:p>
          <a:p>
            <a:r>
              <a:rPr lang="en-US" dirty="0"/>
              <a:t>Tel: 111 128 128 (Ext.504)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shafaq.riaz@nu.edu.pk</a:t>
            </a:r>
            <a:endParaRPr lang="en-US" dirty="0"/>
          </a:p>
          <a:p>
            <a:r>
              <a:rPr lang="en-US" dirty="0"/>
              <a:t>Google Chat</a:t>
            </a:r>
          </a:p>
          <a:p>
            <a:pPr lvl="1"/>
            <a:r>
              <a:rPr lang="en-US" dirty="0"/>
              <a:t>Preferred mode of communication</a:t>
            </a:r>
          </a:p>
          <a:p>
            <a:r>
              <a:rPr lang="en-US" dirty="0"/>
              <a:t>Visiting hours</a:t>
            </a:r>
          </a:p>
          <a:p>
            <a:pPr lvl="1"/>
            <a:r>
              <a:rPr lang="en-US" dirty="0"/>
              <a:t>By appointment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1079B-66A8-4834-AC93-EAB79F582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E3DD00-B2F0-4059-9F08-4BBE6A7F5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573" y="5570573"/>
            <a:ext cx="1287427" cy="128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45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7770" y="609965"/>
            <a:ext cx="11573197" cy="724247"/>
          </a:xfrm>
        </p:spPr>
        <p:txBody>
          <a:bodyPr/>
          <a:lstStyle/>
          <a:p>
            <a:r>
              <a:rPr lang="en-US" sz="4400" b="1" dirty="0"/>
              <a:t>Google Class Room Code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707438" y="1617547"/>
            <a:ext cx="10753859" cy="497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Google Classroom code.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55C766-3C51-FF86-6B20-1AB3C2F265D1}"/>
              </a:ext>
            </a:extLst>
          </p:cNvPr>
          <p:cNvSpPr txBox="1"/>
          <p:nvPr/>
        </p:nvSpPr>
        <p:spPr>
          <a:xfrm>
            <a:off x="1822784" y="2398454"/>
            <a:ext cx="61000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0" i="0" u="none" strike="noStrike" dirty="0">
                <a:solidFill>
                  <a:srgbClr val="202124"/>
                </a:solidFill>
                <a:effectLst/>
                <a:latin typeface="Google Sans Display"/>
              </a:rPr>
              <a:t>svk5dmc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1721235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rules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Submission of late assignment will reward “0”. </a:t>
            </a:r>
          </a:p>
          <a:p>
            <a:r>
              <a:rPr lang="en-US" dirty="0"/>
              <a:t>Late includes</a:t>
            </a:r>
          </a:p>
          <a:p>
            <a:pPr lvl="1"/>
            <a:r>
              <a:rPr lang="en-US" dirty="0"/>
              <a:t>1 min</a:t>
            </a:r>
          </a:p>
          <a:p>
            <a:pPr lvl="1"/>
            <a:r>
              <a:rPr lang="en-US" dirty="0"/>
              <a:t>2 min</a:t>
            </a:r>
          </a:p>
          <a:p>
            <a:pPr lvl="1"/>
            <a:r>
              <a:rPr lang="en-US" dirty="0"/>
              <a:t>5 min</a:t>
            </a:r>
          </a:p>
          <a:p>
            <a:pPr lvl="1"/>
            <a:r>
              <a:rPr lang="en-US" dirty="0"/>
              <a:t>50 min</a:t>
            </a:r>
          </a:p>
          <a:p>
            <a:r>
              <a:rPr lang="en-US" dirty="0"/>
              <a:t>No submission accepted on </a:t>
            </a:r>
            <a:r>
              <a:rPr lang="en-US" dirty="0" err="1"/>
              <a:t>gmail</a:t>
            </a:r>
            <a:r>
              <a:rPr lang="en-US" dirty="0"/>
              <a:t>.</a:t>
            </a:r>
          </a:p>
          <a:p>
            <a:r>
              <a:rPr lang="en-US" dirty="0"/>
              <a:t>No submission accepted without turn in on </a:t>
            </a:r>
            <a:r>
              <a:rPr lang="en-US" dirty="0" err="1"/>
              <a:t>google</a:t>
            </a:r>
            <a:r>
              <a:rPr lang="en-US" dirty="0"/>
              <a:t> classroom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0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5C7C-0D2E-418D-B98D-B9102955B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71151"/>
          </a:xfrm>
        </p:spPr>
        <p:txBody>
          <a:bodyPr/>
          <a:lstStyle/>
          <a:p>
            <a:r>
              <a:rPr lang="en-US" dirty="0"/>
              <a:t>Class Room Conduct &amp; Ethics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32651-3EA1-41AB-8195-67A343C08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581400"/>
          </a:xfrm>
        </p:spPr>
        <p:txBody>
          <a:bodyPr>
            <a:normAutofit/>
          </a:bodyPr>
          <a:lstStyle/>
          <a:p>
            <a:r>
              <a:rPr lang="en-US" sz="2400" dirty="0"/>
              <a:t>Students are required to ensure 100% attendance in the course.</a:t>
            </a:r>
          </a:p>
          <a:p>
            <a:r>
              <a:rPr lang="en-US" sz="2400" dirty="0"/>
              <a:t>Students are not allowed to use their mobile phones or laptops during class</a:t>
            </a:r>
          </a:p>
          <a:p>
            <a:r>
              <a:rPr lang="en-US" sz="2400" dirty="0"/>
              <a:t>Students must come within 5 minutes of the start of the class </a:t>
            </a:r>
          </a:p>
          <a:p>
            <a:pPr lvl="1"/>
            <a:r>
              <a:rPr lang="en-US" sz="2400" dirty="0"/>
              <a:t>Students arriving after 10 minutes of the start of the class will be marked as ‘Absent’.</a:t>
            </a:r>
          </a:p>
          <a:p>
            <a:pPr lvl="1"/>
            <a:r>
              <a:rPr lang="en-US" sz="2400" dirty="0"/>
              <a:t>I will not entertain any request of changing attendance or the so called “un-debar </a:t>
            </a:r>
            <a:r>
              <a:rPr lang="en-US" sz="2400" dirty="0" err="1"/>
              <a:t>request’,rather</a:t>
            </a:r>
            <a:r>
              <a:rPr lang="en-US" sz="2400" dirty="0"/>
              <a:t> strict action will be taken against such students</a:t>
            </a:r>
            <a:r>
              <a:rPr lang="en-US" dirty="0"/>
              <a:t>. 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B9B6725-CD97-4A95-ABEA-648F3E27F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967C2A-FA99-42A5-B4DE-B79B2D9F9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4573" y="5570573"/>
            <a:ext cx="1287427" cy="128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56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queries will entertain within a day after the marks are uploaded on the flex</a:t>
            </a:r>
          </a:p>
          <a:p>
            <a:r>
              <a:rPr lang="en-US" dirty="0"/>
              <a:t>No query will be entertained at the end of the semester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44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9655"/>
          </a:xfrm>
        </p:spPr>
        <p:txBody>
          <a:bodyPr/>
          <a:lstStyle/>
          <a:p>
            <a:r>
              <a:rPr lang="en-US" dirty="0"/>
              <a:t>Rules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68582" y="1995055"/>
            <a:ext cx="9601200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 “average marks” possible for missing sessional and final exams.</a:t>
            </a:r>
          </a:p>
          <a:p>
            <a:r>
              <a:rPr lang="en-US" dirty="0"/>
              <a:t>Retake of missed assessment items (other than midterm/ final exam) will not beheld.</a:t>
            </a:r>
          </a:p>
          <a:p>
            <a:r>
              <a:rPr lang="en-US" dirty="0"/>
              <a:t>For a missed midterm/ final exam, an exam retake/ </a:t>
            </a:r>
            <a:r>
              <a:rPr lang="en-US" dirty="0" err="1"/>
              <a:t>pretake</a:t>
            </a:r>
            <a:r>
              <a:rPr lang="en-US" dirty="0"/>
              <a:t> application along</a:t>
            </a:r>
          </a:p>
          <a:p>
            <a:pPr marL="0" indent="0">
              <a:buNone/>
            </a:pPr>
            <a:r>
              <a:rPr lang="en-US" dirty="0"/>
              <a:t>with necessary evidence are required to be submitted to the department</a:t>
            </a:r>
          </a:p>
          <a:p>
            <a:pPr marL="0" indent="0">
              <a:buNone/>
            </a:pPr>
            <a:r>
              <a:rPr lang="en-US" dirty="0"/>
              <a:t>secretary. The examination assessment and retake committee decides the exam</a:t>
            </a:r>
          </a:p>
          <a:p>
            <a:pPr marL="0" indent="0">
              <a:buNone/>
            </a:pPr>
            <a:r>
              <a:rPr lang="en-US" dirty="0"/>
              <a:t>retake/ </a:t>
            </a:r>
            <a:r>
              <a:rPr lang="en-US" dirty="0" err="1"/>
              <a:t>pretake</a:t>
            </a:r>
            <a:r>
              <a:rPr lang="en-US" dirty="0"/>
              <a:t> cases.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52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1006</Words>
  <Application>Microsoft Office PowerPoint</Application>
  <PresentationFormat>Widescreen</PresentationFormat>
  <Paragraphs>129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Google Sans Display</vt:lpstr>
      <vt:lpstr>Merriweather</vt:lpstr>
      <vt:lpstr>MyriadPro-It</vt:lpstr>
      <vt:lpstr>Times New Roman</vt:lpstr>
      <vt:lpstr>Office Theme</vt:lpstr>
      <vt:lpstr>PowerPoint Presentation</vt:lpstr>
      <vt:lpstr>Agenda</vt:lpstr>
      <vt:lpstr>About the Instructor</vt:lpstr>
      <vt:lpstr>Contact Information</vt:lpstr>
      <vt:lpstr>PowerPoint Presentation</vt:lpstr>
      <vt:lpstr>Submission rules </vt:lpstr>
      <vt:lpstr>Class Room Conduct &amp; Ethics</vt:lpstr>
      <vt:lpstr>Queries rules</vt:lpstr>
      <vt:lpstr>Rules </vt:lpstr>
      <vt:lpstr>Course Plagiarism Policy </vt:lpstr>
      <vt:lpstr>PowerPoint Presentation</vt:lpstr>
      <vt:lpstr>PowerPoint Presentation</vt:lpstr>
      <vt:lpstr>PowerPoint Presentation</vt:lpstr>
      <vt:lpstr>PowerPoint Presentation</vt:lpstr>
      <vt:lpstr>Importance of Software Requirements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shafaqbhatti00@gmail.com</dc:creator>
  <cp:lastModifiedBy>shafaqbhatti00@gmail.com</cp:lastModifiedBy>
  <cp:revision>1</cp:revision>
  <dcterms:created xsi:type="dcterms:W3CDTF">2023-08-22T11:06:24Z</dcterms:created>
  <dcterms:modified xsi:type="dcterms:W3CDTF">2023-08-22T11:07:22Z</dcterms:modified>
</cp:coreProperties>
</file>