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973" y="443941"/>
            <a:ext cx="814405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7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561" y="0"/>
                </a:moveTo>
                <a:lnTo>
                  <a:pt x="0" y="0"/>
                </a:lnTo>
                <a:lnTo>
                  <a:pt x="0" y="228600"/>
                </a:lnTo>
                <a:lnTo>
                  <a:pt x="8552561" y="228600"/>
                </a:lnTo>
                <a:lnTo>
                  <a:pt x="8552561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7364" y="1909648"/>
            <a:ext cx="55892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048" y="1845005"/>
            <a:ext cx="8375903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052" y="6408673"/>
            <a:ext cx="3079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4373" y="4596764"/>
            <a:ext cx="31775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alibri"/>
                <a:cs typeface="Calibri"/>
              </a:rPr>
              <a:t>Fast-National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University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computer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&amp;</a:t>
            </a:r>
            <a:r>
              <a:rPr sz="1050" spc="-5" dirty="0">
                <a:latin typeface="Calibri"/>
                <a:cs typeface="Calibri"/>
              </a:rPr>
              <a:t> Emerging </a:t>
            </a:r>
            <a:r>
              <a:rPr sz="1050" dirty="0">
                <a:latin typeface="Calibri"/>
                <a:cs typeface="Calibri"/>
              </a:rPr>
              <a:t>Sciences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1514" y="2930397"/>
            <a:ext cx="5224145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Requirement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1250"/>
              </a:lnSpc>
              <a:spcBef>
                <a:spcPts val="1280"/>
              </a:spcBef>
            </a:pPr>
            <a:r>
              <a:rPr sz="1050" dirty="0">
                <a:solidFill>
                  <a:srgbClr val="212121"/>
                </a:solidFill>
                <a:latin typeface="Arial MT"/>
                <a:cs typeface="Arial MT"/>
              </a:rPr>
              <a:t>Book</a:t>
            </a:r>
            <a:r>
              <a:rPr sz="10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12121"/>
                </a:solidFill>
                <a:latin typeface="Arial MT"/>
                <a:cs typeface="Arial MT"/>
              </a:rPr>
              <a:t>Pohl,</a:t>
            </a:r>
            <a:r>
              <a:rPr sz="10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12121"/>
                </a:solidFill>
                <a:latin typeface="Arial MT"/>
                <a:cs typeface="Arial MT"/>
              </a:rPr>
              <a:t>Klaus.</a:t>
            </a:r>
            <a:r>
              <a:rPr sz="10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50" i="1" dirty="0">
                <a:solidFill>
                  <a:srgbClr val="212121"/>
                </a:solidFill>
                <a:latin typeface="Arial"/>
                <a:cs typeface="Arial"/>
              </a:rPr>
              <a:t>Requirements</a:t>
            </a:r>
            <a:r>
              <a:rPr sz="1050" i="1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212121"/>
                </a:solidFill>
                <a:latin typeface="Arial"/>
                <a:cs typeface="Arial"/>
              </a:rPr>
              <a:t>engineering:</a:t>
            </a:r>
            <a:r>
              <a:rPr sz="1050" i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212121"/>
                </a:solidFill>
                <a:latin typeface="Arial"/>
                <a:cs typeface="Arial"/>
              </a:rPr>
              <a:t>fundamentals,</a:t>
            </a:r>
            <a:r>
              <a:rPr sz="1050" i="1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212121"/>
                </a:solidFill>
                <a:latin typeface="Arial"/>
                <a:cs typeface="Arial"/>
              </a:rPr>
              <a:t>principles,</a:t>
            </a:r>
            <a:r>
              <a:rPr sz="1050" i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212121"/>
                </a:solidFill>
                <a:latin typeface="Arial"/>
                <a:cs typeface="Arial"/>
              </a:rPr>
              <a:t>and techniques</a:t>
            </a:r>
            <a:r>
              <a:rPr sz="105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ts val="1250"/>
              </a:lnSpc>
            </a:pPr>
            <a:r>
              <a:rPr sz="1050" dirty="0">
                <a:solidFill>
                  <a:srgbClr val="212121"/>
                </a:solidFill>
                <a:latin typeface="Arial MT"/>
                <a:cs typeface="Arial MT"/>
              </a:rPr>
              <a:t>Section</a:t>
            </a:r>
            <a:r>
              <a:rPr sz="105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12121"/>
                </a:solidFill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Week</a:t>
            </a:r>
            <a:r>
              <a:rPr spc="25" dirty="0"/>
              <a:t> </a:t>
            </a:r>
            <a:r>
              <a:rPr spc="-5" dirty="0"/>
              <a:t>6</a:t>
            </a:r>
            <a:r>
              <a:rPr spc="10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10" dirty="0"/>
              <a:t>Documenting</a:t>
            </a:r>
            <a:r>
              <a:rPr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8405" y="2340101"/>
            <a:ext cx="26479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alibri"/>
                <a:cs typeface="Calibri"/>
              </a:rPr>
              <a:t>in</a:t>
            </a:r>
            <a:r>
              <a:rPr sz="2500" b="1" spc="-4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Natural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Language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8531"/>
            <a:ext cx="7811134" cy="395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Incompletely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Specified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i="1" spc="-5" dirty="0">
                <a:latin typeface="Calibri"/>
                <a:cs typeface="Calibri"/>
              </a:rPr>
              <a:t>Identify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clarify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condition structures.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29210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Incompletely </a:t>
            </a:r>
            <a:r>
              <a:rPr sz="2000" dirty="0">
                <a:latin typeface="Calibri"/>
                <a:cs typeface="Calibri"/>
              </a:rPr>
              <a:t>specified conditions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another </a:t>
            </a:r>
            <a:r>
              <a:rPr sz="2000" spc="-5" dirty="0">
                <a:latin typeface="Calibri"/>
                <a:cs typeface="Calibri"/>
              </a:rPr>
              <a:t>indicator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information. </a:t>
            </a:r>
            <a:r>
              <a:rPr sz="2000" spc="-5" dirty="0">
                <a:latin typeface="Calibri"/>
                <a:cs typeface="Calibri"/>
              </a:rPr>
              <a:t>Requirements that contain </a:t>
            </a:r>
            <a:r>
              <a:rPr sz="2000" dirty="0">
                <a:latin typeface="Calibri"/>
                <a:cs typeface="Calibri"/>
              </a:rPr>
              <a:t>conditions specify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behavior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condition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met.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 must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specify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 part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missing). Especially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complex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invaluable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 unspecified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conditions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actions.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Trigger </a:t>
            </a:r>
            <a:r>
              <a:rPr sz="2000" spc="-10" dirty="0">
                <a:latin typeface="Calibri"/>
                <a:cs typeface="Calibri"/>
              </a:rPr>
              <a:t>words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if …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case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whether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depending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2605"/>
            <a:ext cx="7842884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Incompletely</a:t>
            </a:r>
            <a:r>
              <a:rPr sz="2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specified</a:t>
            </a:r>
            <a:r>
              <a:rPr sz="2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restaurant</a:t>
            </a:r>
            <a:r>
              <a:rPr sz="2000" spc="4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spc="4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shall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offer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beverages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registered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guest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over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years.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aspect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remains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unspecified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-10" dirty="0">
                <a:latin typeface="Calibri"/>
                <a:cs typeface="Calibri"/>
              </a:rPr>
              <a:t> above: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beverages </a:t>
            </a:r>
            <a:r>
              <a:rPr sz="2000" spc="-5" dirty="0">
                <a:latin typeface="Calibri"/>
                <a:cs typeface="Calibri"/>
              </a:rPr>
              <a:t>shall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offered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guest </a:t>
            </a:r>
            <a:r>
              <a:rPr sz="2000" spc="-5" dirty="0">
                <a:latin typeface="Calibri"/>
                <a:cs typeface="Calibri"/>
              </a:rPr>
              <a:t>that is </a:t>
            </a:r>
            <a:r>
              <a:rPr sz="2000" dirty="0">
                <a:latin typeface="Calibri"/>
                <a:cs typeface="Calibri"/>
              </a:rPr>
              <a:t>20 </a:t>
            </a:r>
            <a:r>
              <a:rPr sz="2000" spc="-15" dirty="0">
                <a:latin typeface="Calibri"/>
                <a:cs typeface="Calibri"/>
              </a:rPr>
              <a:t>years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younger? </a:t>
            </a:r>
            <a:r>
              <a:rPr sz="2000" spc="-5" dirty="0">
                <a:latin typeface="Calibri"/>
                <a:cs typeface="Calibri"/>
              </a:rPr>
              <a:t>Clarifying </a:t>
            </a:r>
            <a:r>
              <a:rPr sz="2000" dirty="0">
                <a:latin typeface="Calibri"/>
                <a:cs typeface="Calibri"/>
              </a:rPr>
              <a:t> this </a:t>
            </a:r>
            <a:r>
              <a:rPr sz="2000" spc="-5" dirty="0">
                <a:latin typeface="Calibri"/>
                <a:cs typeface="Calibri"/>
              </a:rPr>
              <a:t>question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lead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extending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20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completely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 specified</a:t>
            </a:r>
            <a:r>
              <a:rPr sz="20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restaurant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shall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offer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alcohol-free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beverages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registered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younger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beverages</a:t>
            </a:r>
            <a:r>
              <a:rPr sz="2000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including</a:t>
            </a:r>
            <a:r>
              <a:rPr sz="20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alcoholic</a:t>
            </a:r>
            <a:r>
              <a:rPr sz="20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beverages</a:t>
            </a:r>
            <a:r>
              <a:rPr sz="20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2000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0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sz="2000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sz="20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2605"/>
            <a:ext cx="7842884" cy="4599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Incompletely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Specified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Verbs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i="1" spc="-5" dirty="0">
                <a:latin typeface="Calibri"/>
                <a:cs typeface="Calibri"/>
              </a:rPr>
              <a:t>Completing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process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verbs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noun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 </a:t>
            </a:r>
            <a:r>
              <a:rPr sz="2000" spc="-5" dirty="0">
                <a:latin typeface="Calibri"/>
                <a:cs typeface="Calibri"/>
              </a:rPr>
              <a:t> completely specified. The </a:t>
            </a:r>
            <a:r>
              <a:rPr sz="2000" spc="-10" dirty="0">
                <a:latin typeface="Calibri"/>
                <a:cs typeface="Calibri"/>
              </a:rPr>
              <a:t>verb </a:t>
            </a:r>
            <a:r>
              <a:rPr sz="2000" i="1" spc="-5" dirty="0">
                <a:latin typeface="Calibri"/>
                <a:cs typeface="Calibri"/>
              </a:rPr>
              <a:t>transmit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instance, </a:t>
            </a:r>
            <a:r>
              <a:rPr sz="2000" spc="-10" dirty="0">
                <a:latin typeface="Calibri"/>
                <a:cs typeface="Calibri"/>
              </a:rPr>
              <a:t>requires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least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supplements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what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transmitted, </a:t>
            </a:r>
            <a:r>
              <a:rPr sz="2000" i="1" spc="-5" dirty="0">
                <a:latin typeface="Calibri"/>
                <a:cs typeface="Calibri"/>
              </a:rPr>
              <a:t>from where </a:t>
            </a:r>
            <a:r>
              <a:rPr sz="2000" spc="-5" dirty="0">
                <a:latin typeface="Calibri"/>
                <a:cs typeface="Calibri"/>
              </a:rPr>
              <a:t>it is being transmitted,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i="1" spc="-15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it is being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transmitted.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feel for </a:t>
            </a:r>
            <a:r>
              <a:rPr sz="2000" spc="-5" dirty="0">
                <a:latin typeface="Calibri"/>
                <a:cs typeface="Calibri"/>
              </a:rPr>
              <a:t>language (also </a:t>
            </a:r>
            <a:r>
              <a:rPr sz="2000" spc="-15" dirty="0">
                <a:latin typeface="Calibri"/>
                <a:cs typeface="Calibri"/>
              </a:rPr>
              <a:t>referred to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“Sprachgefühl”)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valuable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gauge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supplemented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considered complete. </a:t>
            </a:r>
            <a:r>
              <a:rPr sz="2000" spc="-20" dirty="0">
                <a:latin typeface="Calibri"/>
                <a:cs typeface="Calibri"/>
              </a:rPr>
              <a:t>Similarly,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adjectives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adverbs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need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supplemented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well. </a:t>
            </a:r>
            <a:r>
              <a:rPr sz="2000" spc="-5" dirty="0">
                <a:latin typeface="Calibri"/>
                <a:cs typeface="Calibri"/>
              </a:rPr>
              <a:t>While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effect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much </a:t>
            </a:r>
            <a:r>
              <a:rPr sz="2000" spc="-5" dirty="0">
                <a:latin typeface="Calibri"/>
                <a:cs typeface="Calibri"/>
              </a:rPr>
              <a:t>less </a:t>
            </a:r>
            <a:r>
              <a:rPr sz="2000" spc="-10" dirty="0">
                <a:latin typeface="Calibri"/>
                <a:cs typeface="Calibri"/>
              </a:rPr>
              <a:t>frequent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these types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verbs,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 hard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4129"/>
            <a:ext cx="78441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i="1" spc="-20" dirty="0">
                <a:latin typeface="Calibri"/>
                <a:cs typeface="Calibri"/>
              </a:rPr>
              <a:t>Avoid </a:t>
            </a:r>
            <a:r>
              <a:rPr sz="1800" i="1" spc="-10" dirty="0">
                <a:latin typeface="Calibri"/>
                <a:cs typeface="Calibri"/>
              </a:rPr>
              <a:t>passive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voice.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incompletely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specified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mostly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avoided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kept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minimum </a:t>
            </a:r>
            <a:r>
              <a:rPr sz="1800" spc="-5" dirty="0">
                <a:latin typeface="Calibri"/>
                <a:cs typeface="Calibri"/>
              </a:rPr>
              <a:t>if requirements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15" dirty="0">
                <a:latin typeface="Calibri"/>
                <a:cs typeface="Calibri"/>
              </a:rPr>
              <a:t>formulated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active </a:t>
            </a:r>
            <a:r>
              <a:rPr sz="1800" spc="-10" dirty="0">
                <a:latin typeface="Calibri"/>
                <a:cs typeface="Calibri"/>
              </a:rPr>
              <a:t>voice rather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passive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voice.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passive</a:t>
            </a:r>
            <a:r>
              <a:rPr sz="1800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voice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user in,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login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entered.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i="1" spc="-5" dirty="0">
                <a:latin typeface="Calibri"/>
                <a:cs typeface="Calibri"/>
              </a:rPr>
              <a:t>Use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active</a:t>
            </a:r>
            <a:r>
              <a:rPr sz="1800" i="1" spc="-10" dirty="0">
                <a:latin typeface="Calibri"/>
                <a:cs typeface="Calibri"/>
              </a:rPr>
              <a:t> voice</a:t>
            </a:r>
            <a:endParaRPr sz="18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requirement </a:t>
            </a:r>
            <a:r>
              <a:rPr sz="1800" dirty="0">
                <a:latin typeface="Calibri"/>
                <a:cs typeface="Calibri"/>
              </a:rPr>
              <a:t>using </a:t>
            </a:r>
            <a:r>
              <a:rPr sz="1800" spc="-10" dirty="0">
                <a:latin typeface="Calibri"/>
                <a:cs typeface="Calibri"/>
              </a:rPr>
              <a:t>passive voice, </a:t>
            </a:r>
            <a:r>
              <a:rPr sz="1800" spc="-5" dirty="0">
                <a:latin typeface="Calibri"/>
                <a:cs typeface="Calibri"/>
              </a:rPr>
              <a:t>it is unclear </a:t>
            </a:r>
            <a:r>
              <a:rPr sz="1800" dirty="0">
                <a:latin typeface="Calibri"/>
                <a:cs typeface="Calibri"/>
              </a:rPr>
              <a:t>who </a:t>
            </a:r>
            <a:r>
              <a:rPr sz="1800" spc="-10" dirty="0">
                <a:latin typeface="Calibri"/>
                <a:cs typeface="Calibri"/>
              </a:rPr>
              <a:t>enters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login </a:t>
            </a:r>
            <a:r>
              <a:rPr sz="1800" i="1" spc="-5" dirty="0">
                <a:latin typeface="Calibri"/>
                <a:cs typeface="Calibri"/>
              </a:rPr>
              <a:t>Use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active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voice.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unclear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dirty="0">
                <a:latin typeface="Calibri"/>
                <a:cs typeface="Calibri"/>
              </a:rPr>
              <a:t> 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done.</a:t>
            </a:r>
            <a:r>
              <a:rPr sz="1800" dirty="0">
                <a:latin typeface="Calibri"/>
                <a:cs typeface="Calibri"/>
              </a:rPr>
              <a:t> 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reformulated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active </a:t>
            </a:r>
            <a:r>
              <a:rPr sz="1800" spc="-10" dirty="0">
                <a:latin typeface="Calibri"/>
                <a:cs typeface="Calibri"/>
              </a:rPr>
              <a:t>voice, at </a:t>
            </a:r>
            <a:r>
              <a:rPr sz="1800" spc="-5" dirty="0">
                <a:latin typeface="Calibri"/>
                <a:cs typeface="Calibri"/>
              </a:rPr>
              <a:t>least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agent or </a:t>
            </a:r>
            <a:r>
              <a:rPr sz="1800" spc="-10" dirty="0">
                <a:latin typeface="Calibri"/>
                <a:cs typeface="Calibri"/>
              </a:rPr>
              <a:t>person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responsible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included.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0" dirty="0">
                <a:latin typeface="Calibri"/>
                <a:cs typeface="Calibri"/>
              </a:rPr>
              <a:t>requirement </a:t>
            </a:r>
            <a:r>
              <a:rPr sz="1800" spc="-5" dirty="0">
                <a:latin typeface="Calibri"/>
                <a:cs typeface="Calibri"/>
              </a:rPr>
              <a:t>using active </a:t>
            </a:r>
            <a:r>
              <a:rPr sz="1800" spc="-10" dirty="0">
                <a:latin typeface="Calibri"/>
                <a:cs typeface="Calibri"/>
              </a:rPr>
              <a:t>voice </a:t>
            </a:r>
            <a:r>
              <a:rPr sz="1800" spc="-5" dirty="0">
                <a:latin typeface="Calibri"/>
                <a:cs typeface="Calibri"/>
              </a:rPr>
              <a:t>might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active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voice</a:t>
            </a:r>
            <a:endParaRPr sz="1800">
              <a:latin typeface="Calibri"/>
              <a:cs typeface="Calibri"/>
            </a:endParaRPr>
          </a:p>
          <a:p>
            <a:pPr marL="12700" marR="498475" algn="just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must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allow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user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 enter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his user name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password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keyboard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terminal.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2605"/>
            <a:ext cx="7842884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alibri"/>
                <a:cs typeface="Calibri"/>
              </a:rPr>
              <a:t>Quality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by </a:t>
            </a:r>
            <a:r>
              <a:rPr sz="2000" i="1" dirty="0">
                <a:latin typeface="Calibri"/>
                <a:cs typeface="Calibri"/>
              </a:rPr>
              <a:t>means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5" dirty="0">
                <a:latin typeface="Calibri"/>
                <a:cs typeface="Calibri"/>
              </a:rPr>
              <a:t> requirements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templates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glossaries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  <a:tabLst>
                <a:tab pos="1209040" algn="l"/>
                <a:tab pos="1420495" algn="l"/>
                <a:tab pos="1711960" algn="l"/>
                <a:tab pos="3253104" algn="l"/>
                <a:tab pos="4330700" algn="l"/>
                <a:tab pos="4634230" algn="l"/>
                <a:tab pos="4900930" algn="l"/>
                <a:tab pos="5995035" algn="l"/>
                <a:tab pos="6433820" algn="l"/>
                <a:tab pos="6924675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fini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	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	A	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equi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ts	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	a	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bluepri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	the	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tic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individual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Requirements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templates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understandable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approach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language</a:t>
            </a:r>
            <a:r>
              <a:rPr sz="2000" spc="-15" dirty="0">
                <a:latin typeface="Calibri"/>
                <a:cs typeface="Calibri"/>
              </a:rPr>
              <a:t> effects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documenting </a:t>
            </a:r>
            <a:r>
              <a:rPr sz="2000" spc="-10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Templates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 </a:t>
            </a:r>
            <a:r>
              <a:rPr sz="2000" dirty="0">
                <a:latin typeface="Calibri"/>
                <a:cs typeface="Calibri"/>
              </a:rPr>
              <a:t>the author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achieving </a:t>
            </a:r>
            <a:r>
              <a:rPr sz="2000" spc="-5" dirty="0">
                <a:latin typeface="Calibri"/>
                <a:cs typeface="Calibri"/>
              </a:rPr>
              <a:t>high quality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syntactic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unambiguousness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order to </a:t>
            </a:r>
            <a:r>
              <a:rPr sz="2000" spc="-5" dirty="0">
                <a:latin typeface="Calibri"/>
                <a:cs typeface="Calibri"/>
              </a:rPr>
              <a:t>achieve </a:t>
            </a:r>
            <a:r>
              <a:rPr sz="2000" spc="-10" dirty="0">
                <a:latin typeface="Calibri"/>
                <a:cs typeface="Calibri"/>
              </a:rPr>
              <a:t>lexical </a:t>
            </a:r>
            <a:r>
              <a:rPr sz="2000" dirty="0">
                <a:latin typeface="Calibri"/>
                <a:cs typeface="Calibri"/>
              </a:rPr>
              <a:t>clearness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documentation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well, it </a:t>
            </a:r>
            <a:r>
              <a:rPr sz="2000" spc="10" dirty="0">
                <a:latin typeface="Calibri"/>
                <a:cs typeface="Calibri"/>
              </a:rPr>
              <a:t>is 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templates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conjunction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glossaries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2605"/>
            <a:ext cx="7786370" cy="368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Step-by-step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templates.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55600" marR="94488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Determine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Legal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Obligation</a:t>
            </a:r>
            <a:r>
              <a:rPr sz="20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How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legally </a:t>
            </a:r>
            <a:r>
              <a:rPr sz="2000" i="1" spc="-5" dirty="0">
                <a:latin typeface="Calibri"/>
                <a:cs typeface="Calibri"/>
              </a:rPr>
              <a:t>binding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is a </a:t>
            </a:r>
            <a:r>
              <a:rPr sz="2000" i="1" spc="-434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requirement?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4718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Usually,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distinguishes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legally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obligatory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urgently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recommended requirements,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modal </a:t>
            </a:r>
            <a:r>
              <a:rPr sz="2000" spc="-10" dirty="0">
                <a:latin typeface="Calibri"/>
                <a:cs typeface="Calibri"/>
              </a:rPr>
              <a:t>verbs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shall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should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will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Alternatively,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legal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obligation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documented 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2605"/>
            <a:ext cx="784352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3: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Characterize</a:t>
            </a:r>
            <a:r>
              <a:rPr sz="20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Activity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 </a:t>
            </a:r>
            <a:r>
              <a:rPr sz="2000" spc="-15" dirty="0">
                <a:latin typeface="Calibri"/>
                <a:cs typeface="Calibri"/>
              </a:rPr>
              <a:t>relevant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types:</a:t>
            </a:r>
            <a:endParaRPr sz="200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1826260" algn="l"/>
                <a:tab pos="2751455" algn="l"/>
                <a:tab pos="3787775" algn="l"/>
                <a:tab pos="4388485" algn="l"/>
                <a:tab pos="5320030" algn="l"/>
                <a:tab pos="6482715" algn="l"/>
                <a:tab pos="7043420" algn="l"/>
              </a:tabLst>
            </a:pPr>
            <a:r>
              <a:rPr sz="2000" i="1" dirty="0">
                <a:latin typeface="Calibri"/>
                <a:cs typeface="Calibri"/>
              </a:rPr>
              <a:t>Au</a:t>
            </a:r>
            <a:r>
              <a:rPr sz="2000" i="1" spc="-20" dirty="0">
                <a:latin typeface="Calibri"/>
                <a:cs typeface="Calibri"/>
              </a:rPr>
              <a:t>t</a:t>
            </a:r>
            <a:r>
              <a:rPr sz="2000" i="1" spc="-1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nomo</a:t>
            </a:r>
            <a:r>
              <a:rPr sz="2000" i="1" spc="-15" dirty="0">
                <a:latin typeface="Calibri"/>
                <a:cs typeface="Calibri"/>
              </a:rPr>
              <a:t>u</a:t>
            </a:r>
            <a:r>
              <a:rPr sz="2000" i="1" dirty="0">
                <a:latin typeface="Calibri"/>
                <a:cs typeface="Calibri"/>
              </a:rPr>
              <a:t>s	</a:t>
            </a:r>
            <a:r>
              <a:rPr sz="2000" i="1" spc="-40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y</a:t>
            </a:r>
            <a:r>
              <a:rPr sz="2000" i="1" spc="-25" dirty="0">
                <a:latin typeface="Calibri"/>
                <a:cs typeface="Calibri"/>
              </a:rPr>
              <a:t>st</a:t>
            </a:r>
            <a:r>
              <a:rPr sz="2000" i="1" dirty="0">
                <a:latin typeface="Calibri"/>
                <a:cs typeface="Calibri"/>
              </a:rPr>
              <a:t>em	</a:t>
            </a:r>
            <a:r>
              <a:rPr sz="2000" i="1" spc="-5" dirty="0">
                <a:latin typeface="Calibri"/>
                <a:cs typeface="Calibri"/>
              </a:rPr>
              <a:t>act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vit</a:t>
            </a:r>
            <a:r>
              <a:rPr sz="2000" i="1" spc="5" dirty="0">
                <a:latin typeface="Calibri"/>
                <a:cs typeface="Calibri"/>
              </a:rPr>
              <a:t>y</a:t>
            </a:r>
            <a:r>
              <a:rPr sz="2000" i="1" dirty="0">
                <a:latin typeface="Calibri"/>
                <a:cs typeface="Calibri"/>
              </a:rPr>
              <a:t>:	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em	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	the	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  </a:t>
            </a:r>
            <a:r>
              <a:rPr sz="2000" spc="-15" dirty="0">
                <a:latin typeface="Calibri"/>
                <a:cs typeface="Calibri"/>
              </a:rPr>
              <a:t>autonomously.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i="1" dirty="0">
                <a:latin typeface="Calibri"/>
                <a:cs typeface="Calibri"/>
              </a:rPr>
              <a:t>User</a:t>
            </a:r>
            <a:r>
              <a:rPr sz="2000" i="1" spc="28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interaction:</a:t>
            </a:r>
            <a:r>
              <a:rPr sz="2000" i="1" spc="2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45" dirty="0"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2000" i="1" spc="-10" dirty="0">
                <a:latin typeface="Calibri"/>
                <a:cs typeface="Calibri"/>
              </a:rPr>
              <a:t>Interface </a:t>
            </a:r>
            <a:r>
              <a:rPr sz="2000" i="1" spc="-5" dirty="0">
                <a:latin typeface="Calibri"/>
                <a:cs typeface="Calibri"/>
              </a:rPr>
              <a:t>requirement: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performs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5" dirty="0">
                <a:latin typeface="Calibri"/>
                <a:cs typeface="Calibri"/>
              </a:rPr>
              <a:t>depending on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third party (e.g., another </a:t>
            </a:r>
            <a:r>
              <a:rPr sz="2000" spc="-15" dirty="0">
                <a:latin typeface="Calibri"/>
                <a:cs typeface="Calibri"/>
              </a:rPr>
              <a:t>system).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is passive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waits </a:t>
            </a:r>
            <a:r>
              <a:rPr sz="2000" spc="-15" dirty="0">
                <a:latin typeface="Calibri"/>
                <a:cs typeface="Calibri"/>
              </a:rPr>
              <a:t>for an </a:t>
            </a:r>
            <a:r>
              <a:rPr sz="2000" spc="-10" dirty="0">
                <a:latin typeface="Calibri"/>
                <a:cs typeface="Calibri"/>
              </a:rPr>
              <a:t> external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4129"/>
            <a:ext cx="784098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After </a:t>
            </a:r>
            <a:r>
              <a:rPr sz="1800" spc="-10" dirty="0">
                <a:latin typeface="Calibri"/>
                <a:cs typeface="Calibri"/>
              </a:rPr>
              <a:t>performing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-5" dirty="0">
                <a:latin typeface="Calibri"/>
                <a:cs typeface="Calibri"/>
              </a:rPr>
              <a:t> 3,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structure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requirement has</a:t>
            </a:r>
            <a:r>
              <a:rPr sz="1800" dirty="0">
                <a:latin typeface="Calibri"/>
                <a:cs typeface="Calibri"/>
              </a:rPr>
              <a:t> been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</a:t>
            </a:r>
            <a:r>
              <a:rPr sz="1800" dirty="0">
                <a:latin typeface="Calibri"/>
                <a:cs typeface="Calibri"/>
              </a:rPr>
              <a:t> 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written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 angle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brackets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accordingly.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latin typeface="Times New Roman"/>
                <a:cs typeface="Times New Roman"/>
              </a:rPr>
              <a:t>Requirement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Construction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using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182" y="2855048"/>
            <a:ext cx="4239336" cy="23711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5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2889" y="2889250"/>
            <a:ext cx="6108700" cy="396240"/>
            <a:chOff x="1532889" y="2889250"/>
            <a:chExt cx="6108700" cy="396240"/>
          </a:xfrm>
        </p:grpSpPr>
        <p:sp>
          <p:nvSpPr>
            <p:cNvPr id="4" name="object 4"/>
            <p:cNvSpPr/>
            <p:nvPr/>
          </p:nvSpPr>
          <p:spPr>
            <a:xfrm>
              <a:off x="1539239" y="2895600"/>
              <a:ext cx="6096000" cy="370840"/>
            </a:xfrm>
            <a:custGeom>
              <a:avLst/>
              <a:gdLst/>
              <a:ahLst/>
              <a:cxnLst/>
              <a:rect l="l" t="t" r="r" b="b"/>
              <a:pathLst>
                <a:path w="6096000" h="370839">
                  <a:moveTo>
                    <a:pt x="6096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6096000" y="37083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39" y="2889250"/>
              <a:ext cx="6096000" cy="396240"/>
            </a:xfrm>
            <a:custGeom>
              <a:avLst/>
              <a:gdLst/>
              <a:ahLst/>
              <a:cxnLst/>
              <a:rect l="l" t="t" r="r" b="b"/>
              <a:pathLst>
                <a:path w="6096000" h="396239">
                  <a:moveTo>
                    <a:pt x="0" y="0"/>
                  </a:moveTo>
                  <a:lnTo>
                    <a:pt x="0" y="396239"/>
                  </a:lnTo>
                </a:path>
                <a:path w="6096000" h="396239">
                  <a:moveTo>
                    <a:pt x="6096000" y="0"/>
                  </a:moveTo>
                  <a:lnTo>
                    <a:pt x="6096000" y="3962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2889" y="2889250"/>
              <a:ext cx="6108700" cy="12700"/>
            </a:xfrm>
            <a:custGeom>
              <a:avLst/>
              <a:gdLst/>
              <a:ahLst/>
              <a:cxnLst/>
              <a:rect l="l" t="t" r="r" b="b"/>
              <a:pathLst>
                <a:path w="6108700" h="12700">
                  <a:moveTo>
                    <a:pt x="0" y="12700"/>
                  </a:moveTo>
                  <a:lnTo>
                    <a:pt x="6108700" y="12700"/>
                  </a:lnTo>
                  <a:lnTo>
                    <a:pt x="61087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2889" y="3266440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51939" y="5298059"/>
            <a:ext cx="6108700" cy="666115"/>
            <a:chOff x="1551939" y="5298059"/>
            <a:chExt cx="6108700" cy="666115"/>
          </a:xfrm>
        </p:grpSpPr>
        <p:sp>
          <p:nvSpPr>
            <p:cNvPr id="9" name="object 9"/>
            <p:cNvSpPr/>
            <p:nvPr/>
          </p:nvSpPr>
          <p:spPr>
            <a:xfrm>
              <a:off x="1558289" y="5304447"/>
              <a:ext cx="6096000" cy="640080"/>
            </a:xfrm>
            <a:custGeom>
              <a:avLst/>
              <a:gdLst/>
              <a:ahLst/>
              <a:cxnLst/>
              <a:rect l="l" t="t" r="r" b="b"/>
              <a:pathLst>
                <a:path w="6096000" h="640079">
                  <a:moveTo>
                    <a:pt x="60960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6096000" y="6400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8289" y="5298059"/>
              <a:ext cx="6096000" cy="666115"/>
            </a:xfrm>
            <a:custGeom>
              <a:avLst/>
              <a:gdLst/>
              <a:ahLst/>
              <a:cxnLst/>
              <a:rect l="l" t="t" r="r" b="b"/>
              <a:pathLst>
                <a:path w="6096000" h="666114">
                  <a:moveTo>
                    <a:pt x="0" y="0"/>
                  </a:moveTo>
                  <a:lnTo>
                    <a:pt x="0" y="665518"/>
                  </a:lnTo>
                </a:path>
                <a:path w="6096000" h="666114">
                  <a:moveTo>
                    <a:pt x="6096000" y="0"/>
                  </a:moveTo>
                  <a:lnTo>
                    <a:pt x="6096000" y="66551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1939" y="5298059"/>
              <a:ext cx="6108700" cy="12700"/>
            </a:xfrm>
            <a:custGeom>
              <a:avLst/>
              <a:gdLst/>
              <a:ahLst/>
              <a:cxnLst/>
              <a:rect l="l" t="t" r="r" b="b"/>
              <a:pathLst>
                <a:path w="6108700" h="12700">
                  <a:moveTo>
                    <a:pt x="0" y="12699"/>
                  </a:moveTo>
                  <a:lnTo>
                    <a:pt x="6108700" y="12699"/>
                  </a:lnTo>
                  <a:lnTo>
                    <a:pt x="6108700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1939" y="5944527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9221" y="1694129"/>
            <a:ext cx="784225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Calibri"/>
                <a:cs typeface="Calibri"/>
              </a:rPr>
              <a:t>Type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1: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Autonomous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system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activity</a:t>
            </a:r>
            <a:endParaRPr sz="1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-10" dirty="0">
                <a:latin typeface="Calibri"/>
                <a:cs typeface="Calibri"/>
              </a:rPr>
              <a:t> template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constructed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depict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activities that </a:t>
            </a:r>
            <a:r>
              <a:rPr sz="1800" spc="-10" dirty="0">
                <a:latin typeface="Calibri"/>
                <a:cs typeface="Calibri"/>
              </a:rPr>
              <a:t>are performed </a:t>
            </a:r>
            <a:r>
              <a:rPr sz="1800" spc="-15" dirty="0">
                <a:latin typeface="Calibri"/>
                <a:cs typeface="Calibri"/>
              </a:rPr>
              <a:t>autonomously. </a:t>
            </a:r>
            <a:r>
              <a:rPr sz="1800" spc="-5" dirty="0">
                <a:latin typeface="Calibri"/>
                <a:cs typeface="Calibri"/>
              </a:rPr>
              <a:t>The user does not </a:t>
            </a:r>
            <a:r>
              <a:rPr sz="1800" spc="-15" dirty="0">
                <a:latin typeface="Calibri"/>
                <a:cs typeface="Calibri"/>
              </a:rPr>
              <a:t>interact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activity.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template:</a:t>
            </a:r>
            <a:endParaRPr sz="1800">
              <a:latin typeface="Calibri"/>
              <a:cs typeface="Calibri"/>
            </a:endParaRPr>
          </a:p>
          <a:p>
            <a:pPr marL="170815" algn="ctr">
              <a:lnSpc>
                <a:spcPct val="100000"/>
              </a:lnSpc>
              <a:spcBef>
                <a:spcPts val="9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SHALL/SHOULD/WILL/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&lt;process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verb&gt;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1800" i="1" spc="-25" dirty="0">
                <a:latin typeface="Calibri"/>
                <a:cs typeface="Calibri"/>
              </a:rPr>
              <a:t>Type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2: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User </a:t>
            </a:r>
            <a:r>
              <a:rPr sz="1800" i="1" spc="-10" dirty="0">
                <a:latin typeface="Calibri"/>
                <a:cs typeface="Calibri"/>
              </a:rPr>
              <a:t>interaction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&lt;Process </a:t>
            </a:r>
            <a:r>
              <a:rPr sz="1800" spc="-5" dirty="0">
                <a:latin typeface="Calibri"/>
                <a:cs typeface="Calibri"/>
              </a:rPr>
              <a:t>verb&gt; depicts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verb </a:t>
            </a:r>
            <a:r>
              <a:rPr sz="1800" spc="-1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described in </a:t>
            </a:r>
            <a:r>
              <a:rPr sz="1800" spc="-15" dirty="0">
                <a:latin typeface="Calibri"/>
                <a:cs typeface="Calibri"/>
              </a:rPr>
              <a:t>step </a:t>
            </a:r>
            <a:r>
              <a:rPr sz="1800" spc="5" dirty="0">
                <a:latin typeface="Calibri"/>
                <a:cs typeface="Calibri"/>
              </a:rPr>
              <a:t>2, </a:t>
            </a:r>
            <a:r>
              <a:rPr sz="1800" dirty="0">
                <a:latin typeface="Calibri"/>
                <a:cs typeface="Calibri"/>
              </a:rPr>
              <a:t>e.g., </a:t>
            </a:r>
            <a:r>
              <a:rPr sz="1800" i="1" spc="-10" dirty="0">
                <a:latin typeface="Calibri"/>
                <a:cs typeface="Calibri"/>
              </a:rPr>
              <a:t>print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spc="-5" dirty="0">
                <a:latin typeface="Calibri"/>
                <a:cs typeface="Calibri"/>
              </a:rPr>
              <a:t> functionality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calculate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spc="-10" dirty="0">
                <a:latin typeface="Calibri"/>
                <a:cs typeface="Calibri"/>
              </a:rPr>
              <a:t>calculation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 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functionality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user </a:t>
            </a:r>
            <a:r>
              <a:rPr sz="1800" spc="-15" dirty="0">
                <a:latin typeface="Calibri"/>
                <a:cs typeface="Calibri"/>
              </a:rPr>
              <a:t>(for </a:t>
            </a:r>
            <a:r>
              <a:rPr sz="1800" spc="-10" dirty="0">
                <a:latin typeface="Calibri"/>
                <a:cs typeface="Calibri"/>
              </a:rPr>
              <a:t>example,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 input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interface),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directly </a:t>
            </a:r>
            <a:r>
              <a:rPr sz="1800" spc="-15" dirty="0">
                <a:latin typeface="Calibri"/>
                <a:cs typeface="Calibri"/>
              </a:rPr>
              <a:t>interacts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5" dirty="0">
                <a:latin typeface="Calibri"/>
                <a:cs typeface="Calibri"/>
              </a:rPr>
              <a:t>user, </a:t>
            </a:r>
            <a:r>
              <a:rPr sz="1800" spc="-5" dirty="0">
                <a:latin typeface="Calibri"/>
                <a:cs typeface="Calibri"/>
              </a:rPr>
              <a:t>requirements </a:t>
            </a:r>
            <a:r>
              <a:rPr sz="1800" spc="-10" dirty="0">
                <a:latin typeface="Calibri"/>
                <a:cs typeface="Calibri"/>
              </a:rPr>
              <a:t>are constructed </a:t>
            </a:r>
            <a:r>
              <a:rPr sz="1800" spc="-5" dirty="0">
                <a:latin typeface="Calibri"/>
                <a:cs typeface="Calibri"/>
              </a:rPr>
              <a:t> 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template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1101725" marR="88519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SYSTEM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SHALL/SHOULD/WILL/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&lt;whom?&gt;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&lt;process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verb&gt;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5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2889" y="4989829"/>
            <a:ext cx="6108700" cy="396240"/>
            <a:chOff x="1532889" y="4989829"/>
            <a:chExt cx="6108700" cy="396240"/>
          </a:xfrm>
        </p:grpSpPr>
        <p:sp>
          <p:nvSpPr>
            <p:cNvPr id="4" name="object 4"/>
            <p:cNvSpPr/>
            <p:nvPr/>
          </p:nvSpPr>
          <p:spPr>
            <a:xfrm>
              <a:off x="1539239" y="4996179"/>
              <a:ext cx="6096000" cy="370840"/>
            </a:xfrm>
            <a:custGeom>
              <a:avLst/>
              <a:gdLst/>
              <a:ahLst/>
              <a:cxnLst/>
              <a:rect l="l" t="t" r="r" b="b"/>
              <a:pathLst>
                <a:path w="6096000" h="370839">
                  <a:moveTo>
                    <a:pt x="60960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6096000" y="37084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39" y="4989829"/>
              <a:ext cx="6096000" cy="396240"/>
            </a:xfrm>
            <a:custGeom>
              <a:avLst/>
              <a:gdLst/>
              <a:ahLst/>
              <a:cxnLst/>
              <a:rect l="l" t="t" r="r" b="b"/>
              <a:pathLst>
                <a:path w="6096000" h="396239">
                  <a:moveTo>
                    <a:pt x="0" y="0"/>
                  </a:moveTo>
                  <a:lnTo>
                    <a:pt x="0" y="396240"/>
                  </a:lnTo>
                </a:path>
                <a:path w="6096000" h="396239">
                  <a:moveTo>
                    <a:pt x="6096000" y="0"/>
                  </a:moveTo>
                  <a:lnTo>
                    <a:pt x="6096000" y="3962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2889" y="4989829"/>
              <a:ext cx="6108700" cy="12700"/>
            </a:xfrm>
            <a:custGeom>
              <a:avLst/>
              <a:gdLst/>
              <a:ahLst/>
              <a:cxnLst/>
              <a:rect l="l" t="t" r="r" b="b"/>
              <a:pathLst>
                <a:path w="6108700" h="12700">
                  <a:moveTo>
                    <a:pt x="0" y="12700"/>
                  </a:moveTo>
                  <a:lnTo>
                    <a:pt x="6108700" y="12700"/>
                  </a:lnTo>
                  <a:lnTo>
                    <a:pt x="61087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2889" y="5367019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9221" y="1692605"/>
            <a:ext cx="7843520" cy="3622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Calibri"/>
                <a:cs typeface="Calibri"/>
              </a:rPr>
              <a:t>Type </a:t>
            </a:r>
            <a:r>
              <a:rPr sz="2000" i="1" dirty="0">
                <a:latin typeface="Calibri"/>
                <a:cs typeface="Calibri"/>
              </a:rPr>
              <a:t>3: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Interface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requirement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 user that </a:t>
            </a:r>
            <a:r>
              <a:rPr sz="2000" spc="-10" dirty="0">
                <a:latin typeface="Calibri"/>
                <a:cs typeface="Calibri"/>
              </a:rPr>
              <a:t>interacts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integrated into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requirement </a:t>
            </a:r>
            <a:r>
              <a:rPr sz="2000" spc="-5" dirty="0">
                <a:latin typeface="Calibri"/>
                <a:cs typeface="Calibri"/>
              </a:rPr>
              <a:t> 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&lt;whom?&gt;.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neighboring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third template </a:t>
            </a:r>
            <a:r>
              <a:rPr sz="2000" dirty="0">
                <a:latin typeface="Calibri"/>
                <a:cs typeface="Calibri"/>
              </a:rPr>
              <a:t>type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used. </a:t>
            </a:r>
            <a:r>
              <a:rPr sz="2000" spc="-10" dirty="0">
                <a:latin typeface="Calibri"/>
                <a:cs typeface="Calibri"/>
              </a:rPr>
              <a:t>Whenever </a:t>
            </a:r>
            <a:r>
              <a:rPr sz="2000" spc="-5" dirty="0">
                <a:latin typeface="Calibri"/>
                <a:cs typeface="Calibri"/>
              </a:rPr>
              <a:t>messages or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neighboring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react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executing </a:t>
            </a:r>
            <a:r>
              <a:rPr sz="2000" spc="-5" dirty="0">
                <a:latin typeface="Calibri"/>
                <a:cs typeface="Calibri"/>
              </a:rPr>
              <a:t>specific </a:t>
            </a:r>
            <a:r>
              <a:rPr sz="2000" spc="-30" dirty="0">
                <a:latin typeface="Calibri"/>
                <a:cs typeface="Calibri"/>
              </a:rPr>
              <a:t>behavior.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template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5" dirty="0">
                <a:latin typeface="Calibri"/>
                <a:cs typeface="Calibri"/>
              </a:rPr>
              <a:t>proven </a:t>
            </a:r>
            <a:r>
              <a:rPr sz="2000" spc="-5" dirty="0">
                <a:latin typeface="Calibri"/>
                <a:cs typeface="Calibri"/>
              </a:rPr>
              <a:t>itself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well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suited: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1701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SHALL/SHOULD/WILL/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 able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&lt;process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verb&gt;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8531"/>
            <a:ext cx="784352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alibri"/>
                <a:cs typeface="Calibri"/>
              </a:rPr>
              <a:t>Subjective</a:t>
            </a:r>
            <a:r>
              <a:rPr sz="2000" i="1" spc="-7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perception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spc="-5" dirty="0">
                <a:latin typeface="Calibri"/>
                <a:cs typeface="Calibri"/>
              </a:rPr>
              <a:t>language is inherently ambiguous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statements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lan- </a:t>
            </a:r>
            <a:r>
              <a:rPr sz="2000" i="1" spc="-5" dirty="0">
                <a:latin typeface="Calibri"/>
                <a:cs typeface="Calibri"/>
              </a:rPr>
              <a:t>Subjective perception </a:t>
            </a:r>
            <a:r>
              <a:rPr sz="2000" spc="-5" dirty="0">
                <a:latin typeface="Calibri"/>
                <a:cs typeface="Calibri"/>
              </a:rPr>
              <a:t>guage can </a:t>
            </a:r>
            <a:r>
              <a:rPr sz="2000" spc="-10" dirty="0">
                <a:latin typeface="Calibri"/>
                <a:cs typeface="Calibri"/>
              </a:rPr>
              <a:t>often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interpreted </a:t>
            </a:r>
            <a:r>
              <a:rPr sz="2000" spc="-5" dirty="0">
                <a:latin typeface="Calibri"/>
                <a:cs typeface="Calibri"/>
              </a:rPr>
              <a:t>in multiple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Requirements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defined and </a:t>
            </a:r>
            <a:r>
              <a:rPr sz="2000" spc="-10" dirty="0">
                <a:latin typeface="Calibri"/>
                <a:cs typeface="Calibri"/>
              </a:rPr>
              <a:t>read by </a:t>
            </a:r>
            <a:r>
              <a:rPr sz="2000" spc="-5" dirty="0">
                <a:latin typeface="Calibri"/>
                <a:cs typeface="Calibri"/>
              </a:rPr>
              <a:t>people with </a:t>
            </a:r>
            <a:r>
              <a:rPr sz="2000" spc="-15" dirty="0">
                <a:latin typeface="Calibri"/>
                <a:cs typeface="Calibri"/>
              </a:rPr>
              <a:t>different </a:t>
            </a:r>
            <a:r>
              <a:rPr sz="2000" spc="-5" dirty="0">
                <a:latin typeface="Calibri"/>
                <a:cs typeface="Calibri"/>
              </a:rPr>
              <a:t>knowledge,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social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backgrounds,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diversity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among </a:t>
            </a:r>
            <a:r>
              <a:rPr sz="2000" spc="-5" dirty="0">
                <a:latin typeface="Calibri"/>
                <a:cs typeface="Calibri"/>
              </a:rPr>
              <a:t>the people </a:t>
            </a:r>
            <a:r>
              <a:rPr sz="2000" spc="-15" dirty="0">
                <a:latin typeface="Calibri"/>
                <a:cs typeface="Calibri"/>
              </a:rPr>
              <a:t>involved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development </a:t>
            </a:r>
            <a:r>
              <a:rPr sz="2000" spc="-10" dirty="0">
                <a:latin typeface="Calibri"/>
                <a:cs typeface="Calibri"/>
              </a:rPr>
              <a:t>processes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lead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misunderstanding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humans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interpret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differently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(they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so-called </a:t>
            </a:r>
            <a:r>
              <a:rPr sz="2000" spc="-20" dirty="0">
                <a:latin typeface="Calibri"/>
                <a:cs typeface="Calibri"/>
              </a:rPr>
              <a:t>“deep </a:t>
            </a:r>
            <a:r>
              <a:rPr sz="2000" spc="-5" dirty="0">
                <a:latin typeface="Calibri"/>
                <a:cs typeface="Calibri"/>
              </a:rPr>
              <a:t>structure” in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mind)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thus </a:t>
            </a:r>
            <a:r>
              <a:rPr sz="2000" spc="-10" dirty="0">
                <a:latin typeface="Calibri"/>
                <a:cs typeface="Calibri"/>
              </a:rPr>
              <a:t>construe </a:t>
            </a:r>
            <a:r>
              <a:rPr sz="2000" spc="10" dirty="0">
                <a:latin typeface="Calibri"/>
                <a:cs typeface="Calibri"/>
              </a:rPr>
              <a:t>it 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10" dirty="0">
                <a:latin typeface="Calibri"/>
                <a:cs typeface="Calibri"/>
              </a:rPr>
              <a:t>requirement).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(i.e.,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perception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information),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so-called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“transformational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effects”</a:t>
            </a:r>
            <a:r>
              <a:rPr sz="2000" spc="-5" dirty="0">
                <a:latin typeface="Calibri"/>
                <a:cs typeface="Calibri"/>
              </a:rPr>
              <a:t> occur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2605"/>
            <a:ext cx="7842884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Insert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i="1" spc="-10" dirty="0">
                <a:latin typeface="Calibri"/>
                <a:cs typeface="Calibri"/>
              </a:rPr>
              <a:t>Complete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process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verbs.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verbs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considered.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supplements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(adverbials)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 instance,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requirements </a:t>
            </a:r>
            <a:r>
              <a:rPr sz="2000" spc="-10" dirty="0">
                <a:latin typeface="Calibri"/>
                <a:cs typeface="Calibri"/>
              </a:rPr>
              <a:t>template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5" dirty="0">
                <a:latin typeface="Calibri"/>
                <a:cs typeface="Calibri"/>
              </a:rPr>
              <a:t>verb </a:t>
            </a:r>
            <a:r>
              <a:rPr sz="2000" i="1" spc="-10" dirty="0">
                <a:latin typeface="Calibri"/>
                <a:cs typeface="Calibri"/>
              </a:rPr>
              <a:t>print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amended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i="1" dirty="0">
                <a:latin typeface="Calibri"/>
                <a:cs typeface="Calibri"/>
              </a:rPr>
              <a:t>what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where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398" y="4206141"/>
            <a:ext cx="5384319" cy="19181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1692605"/>
            <a:ext cx="784225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dirty="0">
                <a:latin typeface="Calibri"/>
                <a:cs typeface="Calibri"/>
              </a:rPr>
              <a:t> 5: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Determine</a:t>
            </a:r>
            <a:r>
              <a:rPr sz="2000" b="1" spc="-5" dirty="0">
                <a:latin typeface="Calibri"/>
                <a:cs typeface="Calibri"/>
              </a:rPr>
              <a:t> Logical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30" dirty="0">
                <a:latin typeface="Calibri"/>
                <a:cs typeface="Calibri"/>
              </a:rPr>
              <a:t>Temporal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Calibri"/>
                <a:cs typeface="Calibri"/>
              </a:rPr>
              <a:t>Add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libri"/>
                <a:cs typeface="Calibri"/>
              </a:rPr>
              <a:t>Typically,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</a:t>
            </a:r>
            <a:r>
              <a:rPr sz="2000" spc="-5" dirty="0">
                <a:latin typeface="Calibri"/>
                <a:cs typeface="Calibri"/>
              </a:rPr>
              <a:t> continuous</a:t>
            </a:r>
            <a:r>
              <a:rPr sz="2000" dirty="0">
                <a:latin typeface="Calibri"/>
                <a:cs typeface="Calibri"/>
              </a:rPr>
              <a:t> functionalities, but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functionalities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are performed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provided </a:t>
            </a:r>
            <a:r>
              <a:rPr sz="2000" spc="-5" dirty="0">
                <a:latin typeface="Calibri"/>
                <a:cs typeface="Calibri"/>
              </a:rPr>
              <a:t>only under certain logical 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temporal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constraints.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order to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spc="-15" dirty="0">
                <a:latin typeface="Calibri"/>
                <a:cs typeface="Calibri"/>
              </a:rPr>
              <a:t>differentiate </a:t>
            </a:r>
            <a:r>
              <a:rPr sz="2000" spc="-5" dirty="0">
                <a:latin typeface="Calibri"/>
                <a:cs typeface="Calibri"/>
              </a:rPr>
              <a:t>between logical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temporal </a:t>
            </a:r>
            <a:r>
              <a:rPr sz="2000" spc="-5" dirty="0">
                <a:latin typeface="Calibri"/>
                <a:cs typeface="Calibri"/>
              </a:rPr>
              <a:t>conditions,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choose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temporal</a:t>
            </a:r>
            <a:r>
              <a:rPr sz="2000" spc="-5" dirty="0">
                <a:latin typeface="Calibri"/>
                <a:cs typeface="Calibri"/>
              </a:rPr>
              <a:t> conjunction </a:t>
            </a:r>
            <a:r>
              <a:rPr sz="2000" i="1" dirty="0">
                <a:latin typeface="Calibri"/>
                <a:cs typeface="Calibri"/>
              </a:rPr>
              <a:t>as </a:t>
            </a:r>
            <a:r>
              <a:rPr sz="2000" i="1" spc="-5" dirty="0">
                <a:latin typeface="Calibri"/>
                <a:cs typeface="Calibri"/>
              </a:rPr>
              <a:t>soon </a:t>
            </a:r>
            <a:r>
              <a:rPr sz="2000" i="1" dirty="0">
                <a:latin typeface="Calibri"/>
                <a:cs typeface="Calibri"/>
              </a:rPr>
              <a:t>as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temporal </a:t>
            </a:r>
            <a:r>
              <a:rPr sz="2000" spc="-5" dirty="0">
                <a:latin typeface="Calibri"/>
                <a:cs typeface="Calibri"/>
              </a:rPr>
              <a:t>conditions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conjunction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if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logical conditions.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221" y="5046726"/>
            <a:ext cx="784352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conjunction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when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clear </a:t>
            </a:r>
            <a:r>
              <a:rPr sz="2000" spc="-5" dirty="0">
                <a:latin typeface="Calibri"/>
                <a:cs typeface="Calibri"/>
              </a:rPr>
              <a:t>whether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temporal</a:t>
            </a:r>
            <a:r>
              <a:rPr sz="2000" spc="-5" dirty="0">
                <a:latin typeface="Calibri"/>
                <a:cs typeface="Calibri"/>
              </a:rPr>
              <a:t> 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logical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 is </a:t>
            </a:r>
            <a:r>
              <a:rPr sz="2000" dirty="0">
                <a:latin typeface="Calibri"/>
                <a:cs typeface="Calibri"/>
              </a:rPr>
              <a:t>described </a:t>
            </a:r>
            <a:r>
              <a:rPr sz="2000" spc="-5" dirty="0">
                <a:latin typeface="Calibri"/>
                <a:cs typeface="Calibri"/>
              </a:rPr>
              <a:t>and should </a:t>
            </a:r>
            <a:r>
              <a:rPr sz="2000" spc="-20" dirty="0">
                <a:latin typeface="Calibri"/>
                <a:cs typeface="Calibri"/>
              </a:rPr>
              <a:t>therefore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avoided.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step </a:t>
            </a:r>
            <a:r>
              <a:rPr sz="2000" spc="-5" dirty="0">
                <a:latin typeface="Calibri"/>
                <a:cs typeface="Calibri"/>
              </a:rPr>
              <a:t>5, quality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fulfilled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beginning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subordinate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clause.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452" y="635152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973" y="443941"/>
            <a:ext cx="75526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dirty="0">
                <a:latin typeface="Times New Roman"/>
                <a:cs typeface="Times New Roman"/>
              </a:rPr>
              <a:t>Requirement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Construction</a:t>
            </a:r>
            <a:r>
              <a:rPr sz="3400" b="0" spc="-10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using</a:t>
            </a:r>
            <a:r>
              <a:rPr sz="3400" b="0" spc="-35" dirty="0">
                <a:latin typeface="Times New Roman"/>
                <a:cs typeface="Times New Roman"/>
              </a:rPr>
              <a:t> </a:t>
            </a:r>
            <a:r>
              <a:rPr sz="3400" b="0" dirty="0">
                <a:latin typeface="Times New Roman"/>
                <a:cs typeface="Times New Roman"/>
              </a:rPr>
              <a:t>Templates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927924"/>
            <a:ext cx="6589052" cy="1909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19" y="4171315"/>
            <a:ext cx="769175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templates</a:t>
            </a:r>
            <a:r>
              <a:rPr sz="2000" spc="-5" dirty="0">
                <a:latin typeface="Calibri"/>
                <a:cs typeface="Calibri"/>
              </a:rPr>
              <a:t> should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when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members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interest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formal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Style and </a:t>
            </a:r>
            <a:r>
              <a:rPr sz="2000" spc="-5" dirty="0">
                <a:latin typeface="Calibri"/>
                <a:cs typeface="Calibri"/>
              </a:rPr>
              <a:t>creativity </a:t>
            </a:r>
            <a:r>
              <a:rPr sz="2000" spc="-10" dirty="0">
                <a:latin typeface="Calibri"/>
                <a:cs typeface="Calibri"/>
              </a:rPr>
              <a:t>are harshly </a:t>
            </a:r>
            <a:r>
              <a:rPr sz="2000" spc="-5" dirty="0">
                <a:latin typeface="Calibri"/>
                <a:cs typeface="Calibri"/>
              </a:rPr>
              <a:t>limited when requirements </a:t>
            </a:r>
            <a:r>
              <a:rPr sz="2000" spc="-10" dirty="0">
                <a:latin typeface="Calibri"/>
                <a:cs typeface="Calibri"/>
              </a:rPr>
              <a:t>templates are </a:t>
            </a:r>
            <a:r>
              <a:rPr sz="2000" spc="-5" dirty="0">
                <a:latin typeface="Calibri"/>
                <a:cs typeface="Calibri"/>
              </a:rPr>
              <a:t> used. Experience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spc="-5" dirty="0">
                <a:latin typeface="Calibri"/>
                <a:cs typeface="Calibri"/>
              </a:rPr>
              <a:t>it is </a:t>
            </a:r>
            <a:r>
              <a:rPr sz="2000" spc="-10" dirty="0">
                <a:latin typeface="Calibri"/>
                <a:cs typeface="Calibri"/>
              </a:rPr>
              <a:t>best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5" dirty="0">
                <a:latin typeface="Calibri"/>
                <a:cs typeface="Calibri"/>
              </a:rPr>
              <a:t>to make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use of </a:t>
            </a:r>
            <a:r>
              <a:rPr sz="2000" spc="-10" dirty="0">
                <a:latin typeface="Calibri"/>
                <a:cs typeface="Calibri"/>
              </a:rPr>
              <a:t>requirements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templates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compulsory,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offer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treat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supplemental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323" y="500888"/>
            <a:ext cx="180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111" y="1845005"/>
            <a:ext cx="837184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frequently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documented</a:t>
            </a:r>
            <a:r>
              <a:rPr sz="2000" spc="-5" dirty="0">
                <a:latin typeface="Calibri"/>
                <a:cs typeface="Calibri"/>
              </a:rPr>
              <a:t> 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natural</a:t>
            </a:r>
            <a:r>
              <a:rPr sz="2000" spc="-5" dirty="0">
                <a:latin typeface="Calibri"/>
                <a:cs typeface="Calibri"/>
              </a:rPr>
              <a:t> language.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Typical </a:t>
            </a:r>
            <a:r>
              <a:rPr sz="2000" spc="-10" dirty="0">
                <a:latin typeface="Calibri"/>
                <a:cs typeface="Calibri"/>
              </a:rPr>
              <a:t>advantages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arise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spc="-5" dirty="0">
                <a:latin typeface="Calibri"/>
                <a:cs typeface="Calibri"/>
              </a:rPr>
              <a:t>language </a:t>
            </a:r>
            <a:r>
              <a:rPr sz="2000" spc="-10" dirty="0">
                <a:latin typeface="Calibri"/>
                <a:cs typeface="Calibri"/>
              </a:rPr>
              <a:t>requirements are good </a:t>
            </a:r>
            <a:r>
              <a:rPr sz="2000" spc="-5" dirty="0">
                <a:latin typeface="Calibri"/>
                <a:cs typeface="Calibri"/>
              </a:rPr>
              <a:t> readability of </a:t>
            </a:r>
            <a:r>
              <a:rPr sz="2000" spc="-10" dirty="0">
                <a:latin typeface="Calibri"/>
                <a:cs typeface="Calibri"/>
              </a:rPr>
              <a:t>requirements,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fact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spc="-5" dirty="0">
                <a:latin typeface="Calibri"/>
                <a:cs typeface="Calibri"/>
              </a:rPr>
              <a:t>language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universally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document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spc="-10" dirty="0">
                <a:latin typeface="Calibri"/>
                <a:cs typeface="Calibri"/>
              </a:rPr>
              <a:t>circumstance,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10" dirty="0">
                <a:latin typeface="Calibri"/>
                <a:cs typeface="Calibri"/>
              </a:rPr>
              <a:t>fact </a:t>
            </a:r>
            <a:r>
              <a:rPr sz="2000" spc="-5" dirty="0">
                <a:latin typeface="Calibri"/>
                <a:cs typeface="Calibri"/>
              </a:rPr>
              <a:t>that no prior knowledge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regarding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notation.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On </a:t>
            </a:r>
            <a:r>
              <a:rPr sz="2000" spc="-5" dirty="0">
                <a:latin typeface="Calibri"/>
                <a:cs typeface="Calibri"/>
              </a:rPr>
              <a:t>the other hand, there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a 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disadvantages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arise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spc="-5" dirty="0">
                <a:latin typeface="Calibri"/>
                <a:cs typeface="Calibri"/>
              </a:rPr>
              <a:t>language </a:t>
            </a:r>
            <a:r>
              <a:rPr sz="2000" spc="-10" dirty="0">
                <a:latin typeface="Calibri"/>
                <a:cs typeface="Calibri"/>
              </a:rPr>
              <a:t>requirements </a:t>
            </a:r>
            <a:r>
              <a:rPr sz="2000" spc="-5" dirty="0">
                <a:latin typeface="Calibri"/>
                <a:cs typeface="Calibri"/>
              </a:rPr>
              <a:t>are not </a:t>
            </a:r>
            <a:r>
              <a:rPr sz="2000" spc="-10" dirty="0">
                <a:latin typeface="Calibri"/>
                <a:cs typeface="Calibri"/>
              </a:rPr>
              <a:t>formalized, </a:t>
            </a:r>
            <a:r>
              <a:rPr sz="2000" spc="-5" dirty="0">
                <a:latin typeface="Calibri"/>
                <a:cs typeface="Calibri"/>
              </a:rPr>
              <a:t>e.g., </a:t>
            </a:r>
            <a:r>
              <a:rPr sz="2000" spc="-15" dirty="0">
                <a:latin typeface="Calibri"/>
                <a:cs typeface="Calibri"/>
              </a:rPr>
              <a:t>ambiguity.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Since </a:t>
            </a:r>
            <a:r>
              <a:rPr sz="2000" spc="-10" dirty="0">
                <a:latin typeface="Calibri"/>
                <a:cs typeface="Calibri"/>
              </a:rPr>
              <a:t>project </a:t>
            </a:r>
            <a:r>
              <a:rPr sz="2000" spc="-5" dirty="0">
                <a:latin typeface="Calibri"/>
                <a:cs typeface="Calibri"/>
              </a:rPr>
              <a:t>members </a:t>
            </a:r>
            <a:r>
              <a:rPr sz="2000" spc="-10" dirty="0">
                <a:latin typeface="Calibri"/>
                <a:cs typeface="Calibri"/>
              </a:rPr>
              <a:t>interpret </a:t>
            </a:r>
            <a:r>
              <a:rPr sz="2000" spc="-5" dirty="0">
                <a:latin typeface="Calibri"/>
                <a:cs typeface="Calibri"/>
              </a:rPr>
              <a:t>requirements </a:t>
            </a:r>
            <a:r>
              <a:rPr sz="2000" spc="-10" dirty="0">
                <a:latin typeface="Calibri"/>
                <a:cs typeface="Calibri"/>
              </a:rPr>
              <a:t>differently </a:t>
            </a:r>
            <a:r>
              <a:rPr sz="2000" spc="-5" dirty="0">
                <a:latin typeface="Calibri"/>
                <a:cs typeface="Calibri"/>
              </a:rPr>
              <a:t>due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differences 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dirty="0">
                <a:latin typeface="Calibri"/>
                <a:cs typeface="Calibri"/>
              </a:rPr>
              <a:t> 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respective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knowledge,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background,</a:t>
            </a:r>
            <a:r>
              <a:rPr sz="2000" spc="-5" dirty="0">
                <a:latin typeface="Calibri"/>
                <a:cs typeface="Calibri"/>
              </a:rPr>
              <a:t> 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natural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requirements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misunderstanding in practice. These </a:t>
            </a:r>
            <a:r>
              <a:rPr sz="2000" spc="-10" dirty="0">
                <a:latin typeface="Calibri"/>
                <a:cs typeface="Calibri"/>
              </a:rPr>
              <a:t>disadvantages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minimized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 documentation—for example, </a:t>
            </a: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making use of </a:t>
            </a:r>
            <a:r>
              <a:rPr sz="2000" spc="-10" dirty="0">
                <a:latin typeface="Calibri"/>
                <a:cs typeface="Calibri"/>
              </a:rPr>
              <a:t>requirements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templates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checking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requirements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linguistic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463041"/>
            <a:ext cx="2557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"/>
                <a:cs typeface="Calibri"/>
              </a:rPr>
              <a:t>References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425" y="1888617"/>
            <a:ext cx="74669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Pohl,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Klaus.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r>
              <a:rPr sz="2000" i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12121"/>
                </a:solidFill>
                <a:latin typeface="Calibri"/>
                <a:cs typeface="Calibri"/>
              </a:rPr>
              <a:t>engineering:</a:t>
            </a:r>
            <a:r>
              <a:rPr sz="2000" i="1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12121"/>
                </a:solidFill>
                <a:latin typeface="Calibri"/>
                <a:cs typeface="Calibri"/>
              </a:rPr>
              <a:t>fundamentals,</a:t>
            </a:r>
            <a:r>
              <a:rPr sz="2000" i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12121"/>
                </a:solidFill>
                <a:latin typeface="Calibri"/>
                <a:cs typeface="Calibri"/>
              </a:rPr>
              <a:t>principles,</a:t>
            </a:r>
            <a:r>
              <a:rPr sz="2000" i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i="1" spc="-5" dirty="0">
                <a:solidFill>
                  <a:srgbClr val="212121"/>
                </a:solidFill>
                <a:latin typeface="Calibri"/>
                <a:cs typeface="Calibri"/>
              </a:rPr>
              <a:t>techniques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(Chapter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8531"/>
            <a:ext cx="784352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alibri"/>
                <a:cs typeface="Calibri"/>
              </a:rPr>
              <a:t>Transformational</a:t>
            </a:r>
            <a:r>
              <a:rPr sz="2000" i="1" spc="-10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effects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36575" algn="l"/>
                <a:tab pos="1065530" algn="l"/>
                <a:tab pos="1629410" algn="l"/>
                <a:tab pos="3501390" algn="l"/>
                <a:tab pos="4331970" algn="l"/>
                <a:tab pos="5200650" algn="l"/>
                <a:tab pos="5557520" algn="l"/>
                <a:tab pos="6418580" algn="l"/>
                <a:tab pos="7065009" algn="l"/>
                <a:tab pos="7566659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act	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	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	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ects	adhe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	cer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ain	ru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	be  </a:t>
            </a:r>
            <a:r>
              <a:rPr sz="2000" spc="-10" dirty="0">
                <a:latin typeface="Calibri"/>
                <a:cs typeface="Calibri"/>
              </a:rPr>
              <a:t>exploited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deep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(i.e.,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requirement </a:t>
            </a:r>
            <a:r>
              <a:rPr sz="2000" spc="-10" dirty="0">
                <a:latin typeface="Calibri"/>
                <a:cs typeface="Calibri"/>
              </a:rPr>
              <a:t>really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meant)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surface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(i.e.,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Five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transformational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processes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relevant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engineering: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Nominalization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Nouns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5" dirty="0">
                <a:latin typeface="Calibri"/>
                <a:cs typeface="Calibri"/>
              </a:rPr>
              <a:t> reference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Universal quantifiers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Incompletely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Incompletely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verbs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5483"/>
            <a:ext cx="7788275" cy="435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Nominalization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i="1" spc="-5" dirty="0">
                <a:latin typeface="Calibri"/>
                <a:cs typeface="Calibri"/>
              </a:rPr>
              <a:t>Reduction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nominalization,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(sometimes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long-lasting)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(singular)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necessary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accurately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lost.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marR="413384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15" dirty="0">
                <a:latin typeface="Calibri"/>
                <a:cs typeface="Calibri"/>
              </a:rPr>
              <a:t>word </a:t>
            </a:r>
            <a:r>
              <a:rPr sz="2000" i="1" dirty="0">
                <a:latin typeface="Calibri"/>
                <a:cs typeface="Calibri"/>
              </a:rPr>
              <a:t>transmit </a:t>
            </a:r>
            <a:r>
              <a:rPr sz="2000" dirty="0">
                <a:latin typeface="Calibri"/>
                <a:cs typeface="Calibri"/>
              </a:rPr>
              <a:t>turns </a:t>
            </a:r>
            <a:r>
              <a:rPr sz="2000" spc="-10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the noun </a:t>
            </a:r>
            <a:r>
              <a:rPr sz="2000" i="1" dirty="0">
                <a:latin typeface="Calibri"/>
                <a:cs typeface="Calibri"/>
              </a:rPr>
              <a:t>transmission</a:t>
            </a:r>
            <a:r>
              <a:rPr sz="2000" dirty="0">
                <a:latin typeface="Calibri"/>
                <a:cs typeface="Calibri"/>
              </a:rPr>
              <a:t>. Other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nominalization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input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booking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acceptance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R="6755765" algn="ctr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54305" marR="97155" indent="635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“In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crash,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restart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shall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be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performed.”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terms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 crash</a:t>
            </a:r>
            <a:r>
              <a:rPr sz="20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restart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describe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ought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analyzed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precisely.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10054"/>
            <a:ext cx="78441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i="1" spc="-5" dirty="0">
                <a:latin typeface="Calibri"/>
                <a:cs typeface="Calibri"/>
              </a:rPr>
              <a:t>Define processes </a:t>
            </a:r>
            <a:r>
              <a:rPr sz="1800" i="1" spc="-20" dirty="0">
                <a:latin typeface="Calibri"/>
                <a:cs typeface="Calibri"/>
              </a:rPr>
              <a:t>completely.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69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Per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nominalized</a:t>
            </a:r>
            <a:r>
              <a:rPr sz="1800" spc="-5" dirty="0">
                <a:latin typeface="Calibri"/>
                <a:cs typeface="Calibri"/>
              </a:rPr>
              <a:t> terms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completely.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</a:t>
            </a:r>
            <a:r>
              <a:rPr sz="1800" spc="-5" dirty="0">
                <a:latin typeface="Calibri"/>
                <a:cs typeface="Calibri"/>
              </a:rPr>
              <a:t> processes.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However,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explicitly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825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nominalized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-5" dirty="0">
                <a:latin typeface="Calibri"/>
                <a:cs typeface="Calibri"/>
              </a:rPr>
              <a:t> must</a:t>
            </a:r>
            <a:r>
              <a:rPr sz="1800" dirty="0">
                <a:latin typeface="Calibri"/>
                <a:cs typeface="Calibri"/>
              </a:rPr>
              <a:t>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leeway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processes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must precisely depict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process, including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10" dirty="0">
                <a:latin typeface="Calibri"/>
                <a:cs typeface="Calibri"/>
              </a:rPr>
              <a:t>exceptions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spc="-5" dirty="0">
                <a:latin typeface="Calibri"/>
                <a:cs typeface="Calibri"/>
              </a:rPr>
              <a:t>occur </a:t>
            </a:r>
            <a:r>
              <a:rPr sz="1800" spc="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well </a:t>
            </a:r>
            <a:r>
              <a:rPr sz="1800" dirty="0">
                <a:latin typeface="Calibri"/>
                <a:cs typeface="Calibri"/>
              </a:rPr>
              <a:t>as all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parameters.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therefore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necessary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avoid </a:t>
            </a:r>
            <a:r>
              <a:rPr sz="1800" spc="-10" dirty="0">
                <a:latin typeface="Calibri"/>
                <a:cs typeface="Calibri"/>
              </a:rPr>
              <a:t>nominalizations, </a:t>
            </a:r>
            <a:r>
              <a:rPr sz="1800" dirty="0">
                <a:latin typeface="Calibri"/>
                <a:cs typeface="Calibri"/>
              </a:rPr>
              <a:t>but they </a:t>
            </a:r>
            <a:r>
              <a:rPr sz="1800" spc="-5" dirty="0">
                <a:latin typeface="Calibri"/>
                <a:cs typeface="Calibri"/>
              </a:rPr>
              <a:t>should only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underlying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During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linguistic analysis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text,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nominalizations ought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examined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determine </a:t>
            </a:r>
            <a:r>
              <a:rPr sz="1800" spc="-5" dirty="0">
                <a:latin typeface="Calibri"/>
                <a:cs typeface="Calibri"/>
              </a:rPr>
              <a:t>whether they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been </a:t>
            </a:r>
            <a:r>
              <a:rPr sz="1800" spc="-5" dirty="0">
                <a:latin typeface="Calibri"/>
                <a:cs typeface="Calibri"/>
              </a:rPr>
              <a:t>defined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sufficient </a:t>
            </a:r>
            <a:r>
              <a:rPr sz="1800" spc="-5" dirty="0">
                <a:latin typeface="Calibri"/>
                <a:cs typeface="Calibri"/>
              </a:rPr>
              <a:t>detail in </a:t>
            </a:r>
            <a:r>
              <a:rPr sz="1800" dirty="0">
                <a:latin typeface="Calibri"/>
                <a:cs typeface="Calibri"/>
              </a:rPr>
              <a:t>another </a:t>
            </a:r>
            <a:r>
              <a:rPr sz="1800" spc="-5" dirty="0">
                <a:latin typeface="Calibri"/>
                <a:cs typeface="Calibri"/>
              </a:rPr>
              <a:t>part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requirements document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whether </a:t>
            </a:r>
            <a:r>
              <a:rPr sz="1800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clear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15" dirty="0">
                <a:latin typeface="Calibri"/>
                <a:cs typeface="Calibri"/>
              </a:rPr>
              <a:t>stakeholders.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case,</a:t>
            </a:r>
            <a:r>
              <a:rPr sz="1800" dirty="0">
                <a:latin typeface="Calibri"/>
                <a:cs typeface="Calibri"/>
              </a:rPr>
              <a:t> another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5483"/>
            <a:ext cx="7714615" cy="344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Nouns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Reference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i="1" dirty="0">
                <a:latin typeface="Calibri"/>
                <a:cs typeface="Calibri"/>
              </a:rPr>
              <a:t>Nouns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with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missing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reference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verbs,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nouns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frequently </a:t>
            </a:r>
            <a:r>
              <a:rPr sz="2000" spc="-10" dirty="0">
                <a:latin typeface="Calibri"/>
                <a:cs typeface="Calibri"/>
              </a:rPr>
              <a:t>incompletely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Linguists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inadequate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Examples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terms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incompletely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nouns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user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controller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15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message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5" dirty="0">
                <a:latin typeface="Calibri"/>
                <a:cs typeface="Calibri"/>
              </a:rPr>
              <a:t>function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Nouns</a:t>
            </a:r>
            <a:r>
              <a:rPr sz="20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reference</a:t>
            </a:r>
            <a:r>
              <a:rPr sz="2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indices</a:t>
            </a:r>
            <a:endParaRPr sz="2000">
              <a:latin typeface="Calibri"/>
              <a:cs typeface="Calibri"/>
            </a:endParaRPr>
          </a:p>
          <a:p>
            <a:pPr marL="125730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shall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displayed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terminal.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8531"/>
            <a:ext cx="784225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5" dirty="0">
                <a:latin typeface="Calibri"/>
                <a:cs typeface="Calibri"/>
              </a:rPr>
              <a:t> questions</a:t>
            </a:r>
            <a:r>
              <a:rPr sz="2000" dirty="0">
                <a:latin typeface="Calibri"/>
                <a:cs typeface="Calibri"/>
              </a:rPr>
              <a:t> arise: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exactly?</a:t>
            </a:r>
            <a:r>
              <a:rPr sz="2000" spc="-5" dirty="0">
                <a:latin typeface="Calibri"/>
                <a:cs typeface="Calibri"/>
              </a:rPr>
              <a:t> Which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exactly? </a:t>
            </a:r>
            <a:r>
              <a:rPr sz="2000" spc="-5" dirty="0">
                <a:latin typeface="Calibri"/>
                <a:cs typeface="Calibri"/>
              </a:rPr>
              <a:t> Which terminal </a:t>
            </a:r>
            <a:r>
              <a:rPr sz="2000" spc="-10" dirty="0">
                <a:latin typeface="Calibri"/>
                <a:cs typeface="Calibri"/>
              </a:rPr>
              <a:t>exactly?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amended, the </a:t>
            </a:r>
            <a:r>
              <a:rPr sz="2000" spc="-10" dirty="0">
                <a:latin typeface="Calibri"/>
                <a:cs typeface="Calibri"/>
              </a:rPr>
              <a:t>requirement </a:t>
            </a:r>
            <a:r>
              <a:rPr sz="2000" spc="-5" dirty="0">
                <a:latin typeface="Calibri"/>
                <a:cs typeface="Calibri"/>
              </a:rPr>
              <a:t> might</a:t>
            </a:r>
            <a:r>
              <a:rPr sz="2000" dirty="0">
                <a:latin typeface="Calibri"/>
                <a:cs typeface="Calibri"/>
              </a:rPr>
              <a:t> thus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: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Nouns</a:t>
            </a:r>
            <a:r>
              <a:rPr sz="20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added</a:t>
            </a:r>
            <a:r>
              <a:rPr sz="20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reference</a:t>
            </a:r>
            <a:r>
              <a:rPr sz="20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indices</a:t>
            </a:r>
            <a:endParaRPr sz="20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shall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display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billing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registered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user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terminal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logged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8531"/>
            <a:ext cx="7842884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Universal</a:t>
            </a:r>
            <a:r>
              <a:rPr sz="20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Quantifiers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i="1" spc="-5" dirty="0">
                <a:latin typeface="Calibri"/>
                <a:cs typeface="Calibri"/>
              </a:rPr>
              <a:t>Specify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amounts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frequencies.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Universal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quantifiers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specify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amounts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frequencies.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statement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behavior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10" dirty="0">
                <a:latin typeface="Calibri"/>
                <a:cs typeface="Calibri"/>
              </a:rPr>
              <a:t>universal</a:t>
            </a:r>
            <a:r>
              <a:rPr sz="2000" spc="-5" dirty="0">
                <a:latin typeface="Calibri"/>
                <a:cs typeface="Calibri"/>
              </a:rPr>
              <a:t> quantifiers, there </a:t>
            </a:r>
            <a:r>
              <a:rPr sz="2000" dirty="0">
                <a:latin typeface="Calibri"/>
                <a:cs typeface="Calibri"/>
              </a:rPr>
              <a:t>is the risk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specified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behavior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property </a:t>
            </a:r>
            <a:r>
              <a:rPr sz="2000" spc="-5" dirty="0">
                <a:latin typeface="Calibri"/>
                <a:cs typeface="Calibri"/>
              </a:rPr>
              <a:t>does not apply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all objects </a:t>
            </a:r>
            <a:r>
              <a:rPr sz="2000" dirty="0">
                <a:latin typeface="Calibri"/>
                <a:cs typeface="Calibri"/>
              </a:rPr>
              <a:t>within </a:t>
            </a:r>
            <a:r>
              <a:rPr sz="2000" spc="-5" dirty="0">
                <a:latin typeface="Calibri"/>
                <a:cs typeface="Calibri"/>
              </a:rPr>
              <a:t>the specified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Stakeholders </a:t>
            </a:r>
            <a:r>
              <a:rPr sz="2000" spc="-5" dirty="0">
                <a:latin typeface="Calibri"/>
                <a:cs typeface="Calibri"/>
              </a:rPr>
              <a:t>tend </a:t>
            </a:r>
            <a:r>
              <a:rPr sz="2000" spc="-15" dirty="0">
                <a:latin typeface="Calibri"/>
                <a:cs typeface="Calibri"/>
              </a:rPr>
              <a:t>to group </a:t>
            </a:r>
            <a:r>
              <a:rPr sz="2000" spc="-5" dirty="0">
                <a:latin typeface="Calibri"/>
                <a:cs typeface="Calibri"/>
              </a:rPr>
              <a:t>objects </a:t>
            </a:r>
            <a:r>
              <a:rPr sz="2000" spc="-25" dirty="0">
                <a:latin typeface="Calibri"/>
                <a:cs typeface="Calibri"/>
              </a:rPr>
              <a:t>together, </a:t>
            </a:r>
            <a:r>
              <a:rPr sz="2000" spc="-10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though some of </a:t>
            </a:r>
            <a:r>
              <a:rPr sz="2000" dirty="0">
                <a:latin typeface="Calibri"/>
                <a:cs typeface="Calibri"/>
              </a:rPr>
              <a:t>these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exceptions,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behavior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specified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apply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group.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81" y="1708531"/>
            <a:ext cx="7782559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i="1" spc="-5" dirty="0">
                <a:latin typeface="Calibri"/>
                <a:cs typeface="Calibri"/>
              </a:rPr>
              <a:t>Identify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universal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quantifiers.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verified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objects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summarized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quantifiers.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Universal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quantifiers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trigger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i="1" spc="-5" dirty="0">
                <a:latin typeface="Calibri"/>
                <a:cs typeface="Calibri"/>
              </a:rPr>
              <a:t>never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always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none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every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i="1" spc="-5" dirty="0">
                <a:latin typeface="Calibri"/>
                <a:cs typeface="Calibri"/>
              </a:rPr>
              <a:t>some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nothing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611505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Example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shall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show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sets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submenu.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6705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asked: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submenu?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3" y="440893"/>
            <a:ext cx="579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Effects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Natural</a:t>
            </a:r>
            <a:r>
              <a:rPr sz="4000" b="0" spc="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2317</Words>
  <Application>Microsoft Office PowerPoint</Application>
  <PresentationFormat>On-screen Show (4:3)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MT</vt:lpstr>
      <vt:lpstr>Calibri</vt:lpstr>
      <vt:lpstr>Times New Roman</vt:lpstr>
      <vt:lpstr>Wingdings</vt:lpstr>
      <vt:lpstr>Office Theme</vt:lpstr>
      <vt:lpstr>Week 6 – Documenting Requirements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Effects of Natural Language</vt:lpstr>
      <vt:lpstr>Requirement Construction using Templates</vt:lpstr>
      <vt:lpstr>Requirement Construction using Templates</vt:lpstr>
      <vt:lpstr>Requirement Construction using Templates</vt:lpstr>
      <vt:lpstr>PowerPoint Presentation</vt:lpstr>
      <vt:lpstr>Requirement Construction using Templates</vt:lpstr>
      <vt:lpstr>Requirement Construction using Templates</vt:lpstr>
      <vt:lpstr>Requirement Construction using Templates</vt:lpstr>
      <vt:lpstr>Requirement Construction using Templates</vt:lpstr>
      <vt:lpstr>Requirement Construction using Templates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shafaqbhatti00@gmail.com</cp:lastModifiedBy>
  <cp:revision>1</cp:revision>
  <dcterms:created xsi:type="dcterms:W3CDTF">2023-10-09T05:17:28Z</dcterms:created>
  <dcterms:modified xsi:type="dcterms:W3CDTF">2023-10-09T05:24:18Z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2023-10-09T00:00:00Z</vt:filetime>
  </property>
</Properties>
</file>