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524000"/>
          </a:xfrm>
          <a:custGeom>
            <a:avLst/>
            <a:gdLst/>
            <a:ahLst/>
            <a:cxnLst/>
            <a:rect l="l" t="t" r="r" b="b"/>
            <a:pathLst>
              <a:path w="9144000" h="1524000">
                <a:moveTo>
                  <a:pt x="0" y="1524000"/>
                </a:moveTo>
                <a:lnTo>
                  <a:pt x="9144000" y="15240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667000"/>
            <a:ext cx="9144000" cy="4191000"/>
          </a:xfrm>
          <a:custGeom>
            <a:avLst/>
            <a:gdLst/>
            <a:ahLst/>
            <a:cxnLst/>
            <a:rect l="l" t="t" r="r" b="b"/>
            <a:pathLst>
              <a:path w="9144000" h="4191000">
                <a:moveTo>
                  <a:pt x="0" y="4191000"/>
                </a:moveTo>
                <a:lnTo>
                  <a:pt x="9144000" y="4191000"/>
                </a:lnTo>
                <a:lnTo>
                  <a:pt x="9144000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523999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600199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CC8D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71600" y="1600199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7772400" y="0"/>
                </a:moveTo>
                <a:lnTo>
                  <a:pt x="0" y="0"/>
                </a:lnTo>
                <a:lnTo>
                  <a:pt x="0" y="990600"/>
                </a:lnTo>
                <a:lnTo>
                  <a:pt x="7772400" y="990600"/>
                </a:lnTo>
                <a:lnTo>
                  <a:pt x="7772400" y="0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594" y="1715846"/>
            <a:ext cx="624281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59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CC8D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340" y="626821"/>
            <a:ext cx="115823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5" y="2414139"/>
            <a:ext cx="4234815" cy="356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4"/>
                </a:moveTo>
                <a:lnTo>
                  <a:pt x="9144000" y="5971034"/>
                </a:lnTo>
                <a:lnTo>
                  <a:pt x="9144000" y="0"/>
                </a:lnTo>
                <a:lnTo>
                  <a:pt x="0" y="0"/>
                </a:lnTo>
                <a:lnTo>
                  <a:pt x="0" y="5971034"/>
                </a:lnTo>
                <a:close/>
              </a:path>
            </a:pathLst>
          </a:custGeom>
          <a:solidFill>
            <a:srgbClr val="1F20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971034"/>
            <a:ext cx="9144000" cy="887094"/>
            <a:chOff x="0" y="5971034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4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5"/>
                  </a:lnTo>
                  <a:lnTo>
                    <a:pt x="9144000" y="88696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053325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1" y="0"/>
                  </a:moveTo>
                  <a:lnTo>
                    <a:pt x="0" y="0"/>
                  </a:lnTo>
                  <a:lnTo>
                    <a:pt x="0" y="713234"/>
                  </a:lnTo>
                  <a:lnTo>
                    <a:pt x="2240281" y="713234"/>
                  </a:lnTo>
                  <a:lnTo>
                    <a:pt x="2240281" y="0"/>
                  </a:lnTo>
                  <a:close/>
                </a:path>
              </a:pathLst>
            </a:custGeom>
            <a:solidFill>
              <a:srgbClr val="CC8D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59152" y="6044182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4"/>
                  </a:lnTo>
                  <a:lnTo>
                    <a:pt x="6784848" y="713234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7D96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7750" y="741933"/>
            <a:ext cx="72955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00" b="1">
                <a:solidFill>
                  <a:srgbClr val="FFC000"/>
                </a:solidFill>
                <a:latin typeface="Arial"/>
                <a:cs typeface="Arial"/>
              </a:rPr>
              <a:t>SOFT</a:t>
            </a:r>
            <a:r>
              <a:rPr dirty="0" sz="3200" spc="-620" b="1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dirty="0" sz="3200" spc="-385" b="1">
                <a:solidFill>
                  <a:srgbClr val="FFC000"/>
                </a:solidFill>
                <a:latin typeface="Arial"/>
                <a:cs typeface="Arial"/>
              </a:rPr>
              <a:t>ARE</a:t>
            </a:r>
            <a:r>
              <a:rPr dirty="0" sz="3200" spc="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200" spc="-440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z="3200" spc="-360" b="1">
                <a:solidFill>
                  <a:srgbClr val="FFC000"/>
                </a:solidFill>
                <a:latin typeface="Arial"/>
                <a:cs typeface="Arial"/>
              </a:rPr>
              <a:t>EQUIREMENTS</a:t>
            </a:r>
            <a:r>
              <a:rPr dirty="0" sz="3200" spc="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200" spc="-345" b="1">
                <a:solidFill>
                  <a:srgbClr val="FFC000"/>
                </a:solidFill>
                <a:latin typeface="Arial"/>
                <a:cs typeface="Arial"/>
              </a:rPr>
              <a:t>ENGINEE</a:t>
            </a:r>
            <a:r>
              <a:rPr dirty="0" sz="3200" spc="-385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z="3200" spc="-150" b="1">
                <a:solidFill>
                  <a:srgbClr val="FFC000"/>
                </a:solidFill>
                <a:latin typeface="Arial"/>
                <a:cs typeface="Arial"/>
              </a:rPr>
              <a:t>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8265" y="2185227"/>
            <a:ext cx="2195830" cy="44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79"/>
              </a:lnSpc>
            </a:pPr>
            <a:r>
              <a:rPr dirty="0" sz="3200" spc="-484" b="1">
                <a:solidFill>
                  <a:srgbClr val="98CCFF"/>
                </a:solidFill>
                <a:latin typeface="Arial"/>
                <a:cs typeface="Arial"/>
              </a:rPr>
              <a:t>LECTURE</a:t>
            </a:r>
            <a:r>
              <a:rPr dirty="0" sz="3200" spc="50">
                <a:solidFill>
                  <a:srgbClr val="98CCFF"/>
                </a:solidFill>
                <a:latin typeface="Times New Roman"/>
                <a:cs typeface="Times New Roman"/>
              </a:rPr>
              <a:t> </a:t>
            </a:r>
            <a:r>
              <a:rPr dirty="0" sz="3200" spc="360" b="1">
                <a:solidFill>
                  <a:srgbClr val="98CCFF"/>
                </a:solidFill>
                <a:latin typeface="Arial"/>
                <a:cs typeface="Arial"/>
              </a:rPr>
              <a:t>#</a:t>
            </a:r>
            <a:r>
              <a:rPr dirty="0" sz="3200" spc="40">
                <a:solidFill>
                  <a:srgbClr val="98CCFF"/>
                </a:solidFill>
                <a:latin typeface="Times New Roman"/>
                <a:cs typeface="Times New Roman"/>
              </a:rPr>
              <a:t> </a:t>
            </a:r>
            <a:r>
              <a:rPr dirty="0" sz="3200" spc="-80" b="1">
                <a:solidFill>
                  <a:srgbClr val="98CC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686" y="3531184"/>
            <a:ext cx="755904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635" marR="5080" indent="-1893570">
              <a:lnSpc>
                <a:spcPct val="100000"/>
              </a:lnSpc>
              <a:spcBef>
                <a:spcPts val="105"/>
              </a:spcBef>
            </a:pPr>
            <a:r>
              <a:rPr dirty="0" sz="3200" spc="-315" b="1">
                <a:solidFill>
                  <a:srgbClr val="FFCCFF"/>
                </a:solidFill>
                <a:latin typeface="Arial"/>
                <a:cs typeface="Arial"/>
              </a:rPr>
              <a:t>TEAM</a:t>
            </a:r>
            <a:r>
              <a:rPr dirty="0" sz="3200" spc="-40" b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3200" spc="-430" b="1">
                <a:solidFill>
                  <a:srgbClr val="FFCCFF"/>
                </a:solidFill>
                <a:latin typeface="Arial"/>
                <a:cs typeface="Arial"/>
              </a:rPr>
              <a:t>SKILL</a:t>
            </a:r>
            <a:r>
              <a:rPr dirty="0" sz="3200" spc="-40" b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3200" spc="-160" b="1">
                <a:solidFill>
                  <a:srgbClr val="FFCCFF"/>
                </a:solidFill>
                <a:latin typeface="Arial"/>
                <a:cs typeface="Arial"/>
              </a:rPr>
              <a:t>2:</a:t>
            </a:r>
            <a:r>
              <a:rPr dirty="0" sz="3200" spc="-40" b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3200" spc="-305" b="1">
                <a:solidFill>
                  <a:srgbClr val="FFCCFF"/>
                </a:solidFill>
                <a:latin typeface="Arial"/>
                <a:cs typeface="Arial"/>
              </a:rPr>
              <a:t>UNDERSTANDING</a:t>
            </a:r>
            <a:r>
              <a:rPr dirty="0" sz="3200" spc="-40" b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3200" spc="-490" b="1">
                <a:solidFill>
                  <a:srgbClr val="FFCCFF"/>
                </a:solidFill>
                <a:latin typeface="Arial"/>
                <a:cs typeface="Arial"/>
              </a:rPr>
              <a:t>USER</a:t>
            </a:r>
            <a:r>
              <a:rPr dirty="0" sz="3200" spc="-430" b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3200" spc="-165" b="1">
                <a:solidFill>
                  <a:srgbClr val="FFCCFF"/>
                </a:solidFill>
                <a:latin typeface="Arial"/>
                <a:cs typeface="Arial"/>
              </a:rPr>
              <a:t>AND </a:t>
            </a:r>
            <a:r>
              <a:rPr dirty="0" sz="3200" spc="-875" b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3200" spc="-615" b="1">
                <a:solidFill>
                  <a:srgbClr val="FFCCFF"/>
                </a:solidFill>
                <a:latin typeface="Arial"/>
                <a:cs typeface="Arial"/>
              </a:rPr>
              <a:t>S</a:t>
            </a:r>
            <a:r>
              <a:rPr dirty="0" sz="3200" spc="-650" b="1">
                <a:solidFill>
                  <a:srgbClr val="FFCCFF"/>
                </a:solidFill>
                <a:latin typeface="Arial"/>
                <a:cs typeface="Arial"/>
              </a:rPr>
              <a:t>T</a:t>
            </a:r>
            <a:r>
              <a:rPr dirty="0" sz="3200" spc="-320" b="1">
                <a:solidFill>
                  <a:srgbClr val="FFCCFF"/>
                </a:solidFill>
                <a:latin typeface="Arial"/>
                <a:cs typeface="Arial"/>
              </a:rPr>
              <a:t>AKEHOL</a:t>
            </a:r>
            <a:r>
              <a:rPr dirty="0" sz="3200" spc="-340" b="1">
                <a:solidFill>
                  <a:srgbClr val="FFCCFF"/>
                </a:solidFill>
                <a:latin typeface="Arial"/>
                <a:cs typeface="Arial"/>
              </a:rPr>
              <a:t>D</a:t>
            </a:r>
            <a:r>
              <a:rPr dirty="0" sz="3200" spc="-525" b="1">
                <a:solidFill>
                  <a:srgbClr val="FFCCFF"/>
                </a:solidFill>
                <a:latin typeface="Arial"/>
                <a:cs typeface="Arial"/>
              </a:rPr>
              <a:t>ER</a:t>
            </a:r>
            <a:r>
              <a:rPr dirty="0" sz="3200" spc="65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440" b="1">
                <a:solidFill>
                  <a:srgbClr val="FFCCFF"/>
                </a:solidFill>
                <a:latin typeface="Arial"/>
                <a:cs typeface="Arial"/>
              </a:rPr>
              <a:t>NEEDS</a:t>
            </a:r>
            <a:endParaRPr sz="32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dirty="0" sz="3200" spc="-375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z="3200" spc="-415" b="1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dirty="0" sz="3200" spc="-24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3200" spc="-1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3200" spc="-400" b="1">
                <a:solidFill>
                  <a:srgbClr val="FF0000"/>
                </a:solidFill>
                <a:latin typeface="Arial"/>
                <a:cs typeface="Arial"/>
              </a:rPr>
              <a:t>REMEN</a:t>
            </a:r>
            <a:r>
              <a:rPr dirty="0" sz="3200" spc="-33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3200" spc="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350" b="1">
                <a:solidFill>
                  <a:srgbClr val="FF0000"/>
                </a:solidFill>
                <a:latin typeface="Arial"/>
                <a:cs typeface="Arial"/>
              </a:rPr>
              <a:t>ELICI</a:t>
            </a:r>
            <a:r>
              <a:rPr dirty="0" sz="3200" spc="-64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3200" spc="-3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3200" spc="-180" b="1">
                <a:solidFill>
                  <a:srgbClr val="FF0000"/>
                </a:solidFill>
                <a:latin typeface="Arial"/>
                <a:cs typeface="Arial"/>
              </a:rPr>
              <a:t>TION</a:t>
            </a:r>
            <a:r>
              <a:rPr dirty="0" sz="3200" spc="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47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z="3200" spc="-52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3200" spc="-295" b="1">
                <a:solidFill>
                  <a:srgbClr val="FF0000"/>
                </a:solidFill>
                <a:latin typeface="Arial"/>
                <a:cs typeface="Arial"/>
              </a:rPr>
              <a:t>HNIQUE</a:t>
            </a:r>
            <a:r>
              <a:rPr dirty="0" sz="3200" spc="-29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3200" spc="-65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3200" spc="-65" b="1">
                <a:solidFill>
                  <a:srgbClr val="FF0000"/>
                </a:solidFill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3168" y="6174277"/>
            <a:ext cx="2239010" cy="386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55"/>
              </a:lnSpc>
            </a:pPr>
            <a:r>
              <a:rPr dirty="0" sz="2800" spc="-3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35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-27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800" spc="-28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8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Ali</a:t>
            </a:r>
            <a:r>
              <a:rPr dirty="0" sz="28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75" b="1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2800" spc="-19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104" y="6324605"/>
            <a:ext cx="143319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r>
              <a:rPr dirty="0" baseline="25462" sz="1800" spc="-142" b="1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baseline="25462" sz="1800" spc="-1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5462" sz="1800" spc="-2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1800" spc="-17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1360" y="6186599"/>
            <a:ext cx="8801100" cy="510540"/>
            <a:chOff x="261360" y="6186599"/>
            <a:chExt cx="8801100" cy="510540"/>
          </a:xfrm>
        </p:grpSpPr>
        <p:sp>
          <p:nvSpPr>
            <p:cNvPr id="13" name="object 13"/>
            <p:cNvSpPr/>
            <p:nvPr/>
          </p:nvSpPr>
          <p:spPr>
            <a:xfrm>
              <a:off x="6771599" y="6186599"/>
              <a:ext cx="2291080" cy="361315"/>
            </a:xfrm>
            <a:custGeom>
              <a:avLst/>
              <a:gdLst/>
              <a:ahLst/>
              <a:cxnLst/>
              <a:rect l="l" t="t" r="r" b="b"/>
              <a:pathLst>
                <a:path w="2291079" h="361315">
                  <a:moveTo>
                    <a:pt x="2290680" y="0"/>
                  </a:moveTo>
                  <a:lnTo>
                    <a:pt x="0" y="0"/>
                  </a:lnTo>
                  <a:lnTo>
                    <a:pt x="0" y="361079"/>
                  </a:lnTo>
                  <a:lnTo>
                    <a:pt x="2290680" y="361079"/>
                  </a:lnTo>
                  <a:lnTo>
                    <a:pt x="2290680" y="0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71599" y="6186599"/>
              <a:ext cx="2291080" cy="361315"/>
            </a:xfrm>
            <a:custGeom>
              <a:avLst/>
              <a:gdLst/>
              <a:ahLst/>
              <a:cxnLst/>
              <a:rect l="l" t="t" r="r" b="b"/>
              <a:pathLst>
                <a:path w="2291079" h="361315">
                  <a:moveTo>
                    <a:pt x="0" y="0"/>
                  </a:moveTo>
                  <a:lnTo>
                    <a:pt x="0" y="361079"/>
                  </a:lnTo>
                </a:path>
                <a:path w="2291079" h="361315">
                  <a:moveTo>
                    <a:pt x="0" y="0"/>
                  </a:moveTo>
                  <a:lnTo>
                    <a:pt x="2290680" y="0"/>
                  </a:lnTo>
                </a:path>
                <a:path w="2291079" h="361315">
                  <a:moveTo>
                    <a:pt x="2290680" y="0"/>
                  </a:moveTo>
                  <a:lnTo>
                    <a:pt x="2290680" y="361079"/>
                  </a:lnTo>
                </a:path>
                <a:path w="2291079" h="361315">
                  <a:moveTo>
                    <a:pt x="0" y="361079"/>
                  </a:moveTo>
                  <a:lnTo>
                    <a:pt x="2290680" y="361079"/>
                  </a:lnTo>
                </a:path>
              </a:pathLst>
            </a:custGeom>
            <a:ln w="3175">
              <a:solidFill>
                <a:srgbClr val="7E97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1360" y="6236639"/>
              <a:ext cx="1656080" cy="461009"/>
            </a:xfrm>
            <a:custGeom>
              <a:avLst/>
              <a:gdLst/>
              <a:ahLst/>
              <a:cxnLst/>
              <a:rect l="l" t="t" r="r" b="b"/>
              <a:pathLst>
                <a:path w="1656080" h="461009">
                  <a:moveTo>
                    <a:pt x="1655639" y="0"/>
                  </a:moveTo>
                  <a:lnTo>
                    <a:pt x="0" y="0"/>
                  </a:lnTo>
                  <a:lnTo>
                    <a:pt x="0" y="460439"/>
                  </a:lnTo>
                  <a:lnTo>
                    <a:pt x="1655639" y="460439"/>
                  </a:lnTo>
                  <a:lnTo>
                    <a:pt x="1655639" y="0"/>
                  </a:lnTo>
                  <a:close/>
                </a:path>
              </a:pathLst>
            </a:custGeom>
            <a:solidFill>
              <a:srgbClr val="CC8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1360" y="6236639"/>
              <a:ext cx="1656080" cy="461009"/>
            </a:xfrm>
            <a:custGeom>
              <a:avLst/>
              <a:gdLst/>
              <a:ahLst/>
              <a:cxnLst/>
              <a:rect l="l" t="t" r="r" b="b"/>
              <a:pathLst>
                <a:path w="1656080" h="461009">
                  <a:moveTo>
                    <a:pt x="0" y="0"/>
                  </a:moveTo>
                  <a:lnTo>
                    <a:pt x="0" y="460439"/>
                  </a:lnTo>
                </a:path>
                <a:path w="1656080" h="461009">
                  <a:moveTo>
                    <a:pt x="0" y="0"/>
                  </a:moveTo>
                  <a:lnTo>
                    <a:pt x="1655639" y="0"/>
                  </a:lnTo>
                </a:path>
                <a:path w="1656080" h="461009">
                  <a:moveTo>
                    <a:pt x="1655639" y="0"/>
                  </a:moveTo>
                  <a:lnTo>
                    <a:pt x="1655639" y="460439"/>
                  </a:lnTo>
                </a:path>
                <a:path w="1656080" h="461009">
                  <a:moveTo>
                    <a:pt x="0" y="460439"/>
                  </a:moveTo>
                  <a:lnTo>
                    <a:pt x="1655639" y="460439"/>
                  </a:lnTo>
                </a:path>
              </a:pathLst>
            </a:custGeom>
            <a:ln w="3175">
              <a:solidFill>
                <a:srgbClr val="CC8E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186720" y="1879560"/>
            <a:ext cx="2825750" cy="871855"/>
            <a:chOff x="3186720" y="1879560"/>
            <a:chExt cx="2825750" cy="871855"/>
          </a:xfrm>
        </p:grpSpPr>
        <p:sp>
          <p:nvSpPr>
            <p:cNvPr id="18" name="object 18"/>
            <p:cNvSpPr/>
            <p:nvPr/>
          </p:nvSpPr>
          <p:spPr>
            <a:xfrm>
              <a:off x="3186720" y="1879560"/>
              <a:ext cx="2825750" cy="871855"/>
            </a:xfrm>
            <a:custGeom>
              <a:avLst/>
              <a:gdLst/>
              <a:ahLst/>
              <a:cxnLst/>
              <a:rect l="l" t="t" r="r" b="b"/>
              <a:pathLst>
                <a:path w="2825750" h="871855">
                  <a:moveTo>
                    <a:pt x="2825640" y="0"/>
                  </a:moveTo>
                  <a:lnTo>
                    <a:pt x="0" y="0"/>
                  </a:lnTo>
                  <a:lnTo>
                    <a:pt x="0" y="871560"/>
                  </a:lnTo>
                  <a:lnTo>
                    <a:pt x="2825640" y="871560"/>
                  </a:lnTo>
                  <a:lnTo>
                    <a:pt x="2825640" y="0"/>
                  </a:lnTo>
                  <a:close/>
                </a:path>
              </a:pathLst>
            </a:custGeom>
            <a:solidFill>
              <a:srgbClr val="1F2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86720" y="1879560"/>
              <a:ext cx="2825750" cy="871855"/>
            </a:xfrm>
            <a:custGeom>
              <a:avLst/>
              <a:gdLst/>
              <a:ahLst/>
              <a:cxnLst/>
              <a:rect l="l" t="t" r="r" b="b"/>
              <a:pathLst>
                <a:path w="2825750" h="871855">
                  <a:moveTo>
                    <a:pt x="0" y="0"/>
                  </a:moveTo>
                  <a:lnTo>
                    <a:pt x="0" y="871560"/>
                  </a:lnTo>
                </a:path>
                <a:path w="2825750" h="871855">
                  <a:moveTo>
                    <a:pt x="0" y="0"/>
                  </a:moveTo>
                  <a:lnTo>
                    <a:pt x="2825639" y="0"/>
                  </a:lnTo>
                </a:path>
                <a:path w="2825750" h="871855">
                  <a:moveTo>
                    <a:pt x="2825639" y="0"/>
                  </a:moveTo>
                  <a:lnTo>
                    <a:pt x="2825639" y="871560"/>
                  </a:lnTo>
                </a:path>
                <a:path w="2825750" h="871855">
                  <a:moveTo>
                    <a:pt x="0" y="871560"/>
                  </a:moveTo>
                  <a:lnTo>
                    <a:pt x="2825639" y="871560"/>
                  </a:lnTo>
                </a:path>
              </a:pathLst>
            </a:custGeom>
            <a:ln w="3175">
              <a:solidFill>
                <a:srgbClr val="1F21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44145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5"/>
              <a:t>Warm-up</a:t>
            </a:r>
            <a:r>
              <a:rPr dirty="0" spc="15"/>
              <a:t> </a:t>
            </a:r>
            <a:r>
              <a:rPr dirty="0" spc="-160"/>
              <a:t>Materials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5617210" cy="500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220" b="1">
                <a:latin typeface="Arial"/>
                <a:cs typeface="Arial"/>
              </a:rPr>
              <a:t>P</a:t>
            </a:r>
            <a:r>
              <a:rPr dirty="0" sz="1600" spc="-100" b="1">
                <a:latin typeface="Arial"/>
                <a:cs typeface="Arial"/>
              </a:rPr>
              <a:t>r</a:t>
            </a:r>
            <a:r>
              <a:rPr dirty="0" sz="1600" spc="-150" b="1">
                <a:latin typeface="Arial"/>
                <a:cs typeface="Arial"/>
              </a:rPr>
              <a:t>o</a:t>
            </a:r>
            <a:r>
              <a:rPr dirty="0" sz="1600" spc="-30" b="1">
                <a:latin typeface="Arial"/>
                <a:cs typeface="Arial"/>
              </a:rPr>
              <a:t>j</a:t>
            </a:r>
            <a:r>
              <a:rPr dirty="0" sz="1600" spc="-190" b="1">
                <a:latin typeface="Arial"/>
                <a:cs typeface="Arial"/>
              </a:rPr>
              <a:t>ec</a:t>
            </a:r>
            <a:r>
              <a:rPr dirty="0" sz="1600" spc="-114" b="1">
                <a:latin typeface="Arial"/>
                <a:cs typeface="Arial"/>
              </a:rPr>
              <a:t>t</a:t>
            </a:r>
            <a:r>
              <a:rPr dirty="0" sz="1600" spc="-35" b="1">
                <a:latin typeface="Arial"/>
                <a:cs typeface="Arial"/>
              </a:rPr>
              <a:t>-</a:t>
            </a:r>
            <a:r>
              <a:rPr dirty="0" sz="1600" spc="-165" b="1">
                <a:latin typeface="Arial"/>
                <a:cs typeface="Arial"/>
              </a:rPr>
              <a:t>s</a:t>
            </a:r>
            <a:r>
              <a:rPr dirty="0" sz="1600" spc="-175" b="1">
                <a:latin typeface="Arial"/>
                <a:cs typeface="Arial"/>
              </a:rPr>
              <a:t>p</a:t>
            </a:r>
            <a:r>
              <a:rPr dirty="0" sz="1600" spc="-190" b="1">
                <a:latin typeface="Arial"/>
                <a:cs typeface="Arial"/>
              </a:rPr>
              <a:t>ec</a:t>
            </a:r>
            <a:r>
              <a:rPr dirty="0" sz="1600" spc="-30" b="1">
                <a:latin typeface="Arial"/>
                <a:cs typeface="Arial"/>
              </a:rPr>
              <a:t>i</a:t>
            </a:r>
            <a:r>
              <a:rPr dirty="0" sz="1600" spc="-45" b="1">
                <a:latin typeface="Arial"/>
                <a:cs typeface="Arial"/>
              </a:rPr>
              <a:t>f</a:t>
            </a:r>
            <a:r>
              <a:rPr dirty="0" sz="1600" spc="-30" b="1">
                <a:latin typeface="Arial"/>
                <a:cs typeface="Arial"/>
              </a:rPr>
              <a:t>i</a:t>
            </a:r>
            <a:r>
              <a:rPr dirty="0" sz="1600" spc="-250" b="1">
                <a:latin typeface="Arial"/>
                <a:cs typeface="Arial"/>
              </a:rPr>
              <a:t>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0" b="1">
                <a:latin typeface="Arial"/>
                <a:cs typeface="Arial"/>
              </a:rPr>
              <a:t>i</a:t>
            </a:r>
            <a:r>
              <a:rPr dirty="0" sz="1600" spc="-130" b="1">
                <a:latin typeface="Arial"/>
                <a:cs typeface="Arial"/>
              </a:rPr>
              <a:t>n</a:t>
            </a:r>
            <a:r>
              <a:rPr dirty="0" sz="1600" spc="-45" b="1">
                <a:latin typeface="Arial"/>
                <a:cs typeface="Arial"/>
              </a:rPr>
              <a:t>f</a:t>
            </a:r>
            <a:r>
              <a:rPr dirty="0" sz="1600" spc="-130" b="1">
                <a:latin typeface="Arial"/>
                <a:cs typeface="Arial"/>
              </a:rPr>
              <a:t>o</a:t>
            </a:r>
            <a:r>
              <a:rPr dirty="0" sz="1600" spc="-90" b="1">
                <a:latin typeface="Arial"/>
                <a:cs typeface="Arial"/>
              </a:rPr>
              <a:t>r</a:t>
            </a:r>
            <a:r>
              <a:rPr dirty="0" sz="1600" spc="-130" b="1">
                <a:latin typeface="Arial"/>
                <a:cs typeface="Arial"/>
              </a:rPr>
              <a:t>m</a:t>
            </a:r>
            <a:r>
              <a:rPr dirty="0" sz="1600" spc="-50" b="1">
                <a:latin typeface="Arial"/>
                <a:cs typeface="Arial"/>
              </a:rPr>
              <a:t>a</a:t>
            </a:r>
            <a:r>
              <a:rPr dirty="0" sz="1600" spc="-120" b="1">
                <a:latin typeface="Arial"/>
                <a:cs typeface="Arial"/>
              </a:rPr>
              <a:t>t</a:t>
            </a:r>
            <a:r>
              <a:rPr dirty="0" sz="1600" spc="-30" b="1">
                <a:latin typeface="Arial"/>
                <a:cs typeface="Arial"/>
              </a:rPr>
              <a:t>i</a:t>
            </a:r>
            <a:r>
              <a:rPr dirty="0" sz="1600" spc="-130" b="1">
                <a:latin typeface="Arial"/>
                <a:cs typeface="Arial"/>
              </a:rPr>
              <a:t>o</a:t>
            </a:r>
            <a:r>
              <a:rPr dirty="0" sz="1600" spc="-135" b="1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Arial"/>
              <a:cs typeface="Arial"/>
            </a:endParaRPr>
          </a:p>
          <a:p>
            <a:pPr algn="just" lvl="1" marL="1171575" marR="5080" indent="-274320">
              <a:lnSpc>
                <a:spcPct val="113199"/>
              </a:lnSpc>
              <a:spcBef>
                <a:spcPts val="115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2210" algn="l"/>
              </a:tabLst>
            </a:pPr>
            <a:r>
              <a:rPr dirty="0" sz="1400" spc="-165">
                <a:latin typeface="Microsoft Sans Serif"/>
                <a:cs typeface="Microsoft Sans Serif"/>
              </a:rPr>
              <a:t>This</a:t>
            </a:r>
            <a:r>
              <a:rPr dirty="0" sz="1400" spc="-16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might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include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drafts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5">
                <a:latin typeface="Microsoft Sans Serif"/>
                <a:cs typeface="Microsoft Sans Serif"/>
              </a:rPr>
              <a:t>requirements</a:t>
            </a:r>
            <a:r>
              <a:rPr dirty="0" sz="1400" spc="-9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documents,</a:t>
            </a:r>
            <a:r>
              <a:rPr dirty="0" sz="1400" spc="-130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suggested </a:t>
            </a:r>
            <a:r>
              <a:rPr dirty="0" sz="1400" spc="-9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features,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copies</a:t>
            </a:r>
            <a:r>
              <a:rPr dirty="0" sz="1400" spc="-9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interviews,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analyst's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reports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on</a:t>
            </a:r>
            <a:r>
              <a:rPr dirty="0" sz="1400" spc="-114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industry 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trends,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bug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reports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from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existing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system,</a:t>
            </a:r>
            <a:r>
              <a:rPr dirty="0" sz="1400" spc="-125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new</a:t>
            </a:r>
            <a:r>
              <a:rPr dirty="0" sz="1400" spc="-110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management </a:t>
            </a:r>
            <a:r>
              <a:rPr dirty="0" sz="1400" spc="-9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orders,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new</a:t>
            </a:r>
            <a:r>
              <a:rPr dirty="0" sz="1400" spc="-12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marketing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data,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and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55">
                <a:latin typeface="Microsoft Sans Serif"/>
                <a:cs typeface="Microsoft Sans Serif"/>
              </a:rPr>
              <a:t>so</a:t>
            </a:r>
            <a:r>
              <a:rPr dirty="0" sz="1400" spc="-15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on.</a:t>
            </a:r>
            <a:r>
              <a:rPr dirty="0" sz="1400" spc="-11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Although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it's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important 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not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to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bury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attendees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data,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it's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also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important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to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make </a:t>
            </a:r>
            <a:r>
              <a:rPr dirty="0" sz="1400" spc="-105">
                <a:latin typeface="Microsoft Sans Serif"/>
                <a:cs typeface="Microsoft Sans Serif"/>
              </a:rPr>
              <a:t> </a:t>
            </a:r>
            <a:r>
              <a:rPr dirty="0" sz="1400" spc="-190">
                <a:latin typeface="Microsoft Sans Serif"/>
                <a:cs typeface="Microsoft Sans Serif"/>
              </a:rPr>
              <a:t>s</a:t>
            </a:r>
            <a:r>
              <a:rPr dirty="0" sz="1400" spc="-215">
                <a:latin typeface="Microsoft Sans Serif"/>
                <a:cs typeface="Microsoft Sans Serif"/>
              </a:rPr>
              <a:t>u</a:t>
            </a:r>
            <a:r>
              <a:rPr dirty="0" sz="1400" spc="-40">
                <a:latin typeface="Microsoft Sans Serif"/>
                <a:cs typeface="Microsoft Sans Serif"/>
              </a:rPr>
              <a:t>re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th</a:t>
            </a:r>
            <a:r>
              <a:rPr dirty="0" sz="1400" spc="-160">
                <a:latin typeface="Microsoft Sans Serif"/>
                <a:cs typeface="Microsoft Sans Serif"/>
              </a:rPr>
              <a:t>e</a:t>
            </a:r>
            <a:r>
              <a:rPr dirty="0" sz="1400">
                <a:latin typeface="Microsoft Sans Serif"/>
                <a:cs typeface="Microsoft Sans Serif"/>
              </a:rPr>
              <a:t>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ha</a:t>
            </a:r>
            <a:r>
              <a:rPr dirty="0" sz="1400" spc="-110">
                <a:latin typeface="Microsoft Sans Serif"/>
                <a:cs typeface="Microsoft Sans Serif"/>
              </a:rPr>
              <a:t>v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ri</a:t>
            </a:r>
            <a:r>
              <a:rPr dirty="0" sz="1400" spc="-5">
                <a:latin typeface="Microsoft Sans Serif"/>
                <a:cs typeface="Microsoft Sans Serif"/>
              </a:rPr>
              <a:t>g</a:t>
            </a:r>
            <a:r>
              <a:rPr dirty="0" sz="1400" spc="-90">
                <a:latin typeface="Microsoft Sans Serif"/>
                <a:cs typeface="Microsoft Sans Serif"/>
              </a:rPr>
              <a:t>ht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data</a:t>
            </a:r>
            <a:r>
              <a:rPr dirty="0" sz="1400" spc="-8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5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7D96AC"/>
              </a:buClr>
              <a:buFont typeface="Wingdings"/>
              <a:buChar char=""/>
            </a:pPr>
            <a:endParaRPr sz="155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90" b="1">
                <a:latin typeface="Arial"/>
                <a:cs typeface="Arial"/>
              </a:rPr>
              <a:t>Out-of-box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thinking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preparation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Arial"/>
              <a:cs typeface="Arial"/>
            </a:endParaRPr>
          </a:p>
          <a:p>
            <a:pPr algn="just" lvl="1" marL="1171575" marR="5080" indent="-274320">
              <a:lnSpc>
                <a:spcPct val="113199"/>
              </a:lnSpc>
              <a:spcBef>
                <a:spcPts val="114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2210" algn="l"/>
              </a:tabLst>
            </a:pPr>
            <a:r>
              <a:rPr dirty="0" sz="1400" spc="-80">
                <a:latin typeface="Microsoft Sans Serif"/>
                <a:cs typeface="Microsoft Sans Serif"/>
              </a:rPr>
              <a:t>Part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"getting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their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minds</a:t>
            </a:r>
            <a:r>
              <a:rPr dirty="0" sz="1400" spc="-13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right"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-12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encouraging</a:t>
            </a:r>
            <a:r>
              <a:rPr dirty="0" sz="1400" spc="-80">
                <a:latin typeface="Microsoft Sans Serif"/>
                <a:cs typeface="Microsoft Sans Serif"/>
              </a:rPr>
              <a:t> attendees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to 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think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"out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the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box."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"Forget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for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minute</a:t>
            </a:r>
            <a:r>
              <a:rPr dirty="0" sz="1400" spc="-11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what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you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know</a:t>
            </a:r>
            <a:r>
              <a:rPr dirty="0" sz="1400" spc="-114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and 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what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can't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done</a:t>
            </a:r>
            <a:r>
              <a:rPr dirty="0" sz="1400" spc="-85">
                <a:latin typeface="Microsoft Sans Serif"/>
                <a:cs typeface="Microsoft Sans Serif"/>
              </a:rPr>
              <a:t> due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politics.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Forget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that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we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haven't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yet 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standardized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our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development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process.</a:t>
            </a:r>
            <a:r>
              <a:rPr dirty="0" sz="1400" spc="-114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Simply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bring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your 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insights</a:t>
            </a:r>
            <a:r>
              <a:rPr dirty="0" sz="1400" spc="16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on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204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features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this</a:t>
            </a:r>
            <a:r>
              <a:rPr dirty="0" sz="1400" spc="16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new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project,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and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prepared 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think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'out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box.'"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9871" y="4114862"/>
            <a:ext cx="2987929" cy="2712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9871" y="1524000"/>
            <a:ext cx="2911729" cy="2514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680" y="6473159"/>
            <a:ext cx="1407160" cy="311150"/>
          </a:xfrm>
          <a:custGeom>
            <a:avLst/>
            <a:gdLst/>
            <a:ahLst/>
            <a:cxnLst/>
            <a:rect l="l" t="t" r="r" b="b"/>
            <a:pathLst>
              <a:path w="1407160" h="311150">
                <a:moveTo>
                  <a:pt x="1406880" y="0"/>
                </a:moveTo>
                <a:lnTo>
                  <a:pt x="0" y="0"/>
                </a:lnTo>
                <a:lnTo>
                  <a:pt x="0" y="311040"/>
                </a:lnTo>
                <a:lnTo>
                  <a:pt x="1406880" y="311040"/>
                </a:lnTo>
                <a:lnTo>
                  <a:pt x="1406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47980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0"/>
              <a:t>R</a:t>
            </a:r>
            <a:r>
              <a:rPr dirty="0" spc="-175"/>
              <a:t>ole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245">
                <a:latin typeface="Times New Roman"/>
                <a:cs typeface="Times New Roman"/>
              </a:rPr>
              <a:t> </a:t>
            </a:r>
            <a:r>
              <a:rPr dirty="0" spc="-265"/>
              <a:t>the</a:t>
            </a:r>
            <a:r>
              <a:rPr dirty="0" spc="95">
                <a:latin typeface="Times New Roman"/>
                <a:cs typeface="Times New Roman"/>
              </a:rPr>
              <a:t> </a:t>
            </a:r>
            <a:r>
              <a:rPr dirty="0" spc="-805"/>
              <a:t>F</a:t>
            </a:r>
            <a:r>
              <a:rPr dirty="0" spc="-140"/>
              <a:t>acil</a:t>
            </a:r>
            <a:r>
              <a:rPr dirty="0" spc="-105"/>
              <a:t>i</a:t>
            </a:r>
            <a:r>
              <a:rPr dirty="0" spc="-30"/>
              <a:t>ta</a:t>
            </a:r>
            <a:r>
              <a:rPr dirty="0" spc="-35"/>
              <a:t>t</a:t>
            </a:r>
            <a:r>
              <a:rPr dirty="0" spc="-125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8290559" cy="320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35">
                <a:latin typeface="Microsoft Sans Serif"/>
                <a:cs typeface="Microsoft Sans Serif"/>
              </a:rPr>
              <a:t>Establish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professional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objective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tone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meeting.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10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-10">
                <a:latin typeface="Microsoft Sans Serif"/>
                <a:cs typeface="Microsoft Sans Serif"/>
              </a:rPr>
              <a:t>ta</a:t>
            </a:r>
            <a:r>
              <a:rPr dirty="0" sz="1600" spc="15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</a:t>
            </a:r>
            <a:r>
              <a:rPr dirty="0" sz="1600" spc="-70">
                <a:latin typeface="Microsoft Sans Serif"/>
                <a:cs typeface="Microsoft Sans Serif"/>
              </a:rPr>
              <a:t>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stop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ee</a:t>
            </a:r>
            <a:r>
              <a:rPr dirty="0" sz="1600" spc="-55">
                <a:latin typeface="Microsoft Sans Serif"/>
                <a:cs typeface="Microsoft Sans Serif"/>
              </a:rPr>
              <a:t>ti</a:t>
            </a:r>
            <a:r>
              <a:rPr dirty="0" sz="1600" spc="-120">
                <a:latin typeface="Microsoft Sans Serif"/>
                <a:cs typeface="Microsoft Sans Serif"/>
              </a:rPr>
              <a:t>n</a:t>
            </a:r>
            <a:r>
              <a:rPr dirty="0" sz="1600" spc="-10">
                <a:latin typeface="Microsoft Sans Serif"/>
                <a:cs typeface="Microsoft Sans Serif"/>
              </a:rPr>
              <a:t>g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 spc="-145">
                <a:latin typeface="Microsoft Sans Serif"/>
                <a:cs typeface="Microsoft Sans Serif"/>
              </a:rPr>
              <a:t>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tim</a:t>
            </a:r>
            <a:r>
              <a:rPr dirty="0" sz="1600" spc="-120">
                <a:latin typeface="Microsoft Sans Serif"/>
                <a:cs typeface="Microsoft Sans Serif"/>
              </a:rPr>
              <a:t>e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9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35">
                <a:latin typeface="Microsoft Sans Serif"/>
                <a:cs typeface="Microsoft Sans Serif"/>
              </a:rPr>
              <a:t>Establish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enforce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“rules”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meeting.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1019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Introduce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goals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agenda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meeting.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108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80">
                <a:latin typeface="Microsoft Sans Serif"/>
                <a:cs typeface="Microsoft Sans Serif"/>
              </a:rPr>
              <a:t>Manage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meeting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keep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team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“on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track.”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9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70">
                <a:latin typeface="Microsoft Sans Serif"/>
                <a:cs typeface="Microsoft Sans Serif"/>
              </a:rPr>
              <a:t>Facilitate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process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decision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200">
                <a:latin typeface="Microsoft Sans Serif"/>
                <a:cs typeface="Microsoft Sans Serif"/>
              </a:rPr>
              <a:t>consensus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making,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but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avoid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participating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in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content.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88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90">
                <a:latin typeface="Microsoft Sans Serif"/>
                <a:cs typeface="Microsoft Sans Serif"/>
              </a:rPr>
              <a:t>Make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certain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all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stakeholders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participate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have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their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input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heard.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88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95">
                <a:latin typeface="Microsoft Sans Serif"/>
                <a:cs typeface="Microsoft Sans Serif"/>
              </a:rPr>
              <a:t>Control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troublesome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unproductive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behavior.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4177004"/>
            <a:ext cx="4333875" cy="26605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9680" y="6473159"/>
            <a:ext cx="1443990" cy="335915"/>
          </a:xfrm>
          <a:custGeom>
            <a:avLst/>
            <a:gdLst/>
            <a:ahLst/>
            <a:cxnLst/>
            <a:rect l="l" t="t" r="r" b="b"/>
            <a:pathLst>
              <a:path w="1443990" h="335915">
                <a:moveTo>
                  <a:pt x="1443960" y="0"/>
                </a:moveTo>
                <a:lnTo>
                  <a:pt x="0" y="0"/>
                </a:lnTo>
                <a:lnTo>
                  <a:pt x="0" y="335879"/>
                </a:lnTo>
                <a:lnTo>
                  <a:pt x="1443960" y="335879"/>
                </a:lnTo>
                <a:lnTo>
                  <a:pt x="1443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42119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W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434"/>
              <a:t>ksh</a:t>
            </a:r>
            <a:r>
              <a:rPr dirty="0" spc="-459"/>
              <a:t>o</a:t>
            </a:r>
            <a:r>
              <a:rPr dirty="0" spc="-20"/>
              <a:t>p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 spc="-160"/>
              <a:t>A</a:t>
            </a:r>
            <a:r>
              <a:rPr dirty="0" spc="-220"/>
              <a:t>g</a:t>
            </a:r>
            <a:r>
              <a:rPr dirty="0" spc="-200"/>
              <a:t>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5" y="1613661"/>
            <a:ext cx="7997190" cy="154368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32740" marR="5715" indent="-320675">
              <a:lnSpc>
                <a:spcPts val="2100"/>
              </a:lnSpc>
              <a:spcBef>
                <a:spcPts val="219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140">
                <a:latin typeface="Microsoft Sans Serif"/>
                <a:cs typeface="Microsoft Sans Serif"/>
              </a:rPr>
              <a:t>Set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an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agenda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before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workshop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publish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it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along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other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pre-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workshop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documentation.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ts val="2100"/>
              </a:lnSpc>
              <a:spcBef>
                <a:spcPts val="134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125">
                <a:latin typeface="Microsoft Sans Serif"/>
                <a:cs typeface="Microsoft Sans Serif"/>
              </a:rPr>
              <a:t>Balance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key,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try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stay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agenda,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but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do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not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strictly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obey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it,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especially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40">
                <a:latin typeface="Microsoft Sans Serif"/>
                <a:cs typeface="Microsoft Sans Serif"/>
              </a:rPr>
              <a:t>if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g</a:t>
            </a:r>
            <a:r>
              <a:rPr dirty="0" sz="1800" spc="-50">
                <a:latin typeface="Microsoft Sans Serif"/>
                <a:cs typeface="Microsoft Sans Serif"/>
              </a:rPr>
              <a:t>o</a:t>
            </a:r>
            <a:r>
              <a:rPr dirty="0" sz="1800" spc="-55">
                <a:latin typeface="Microsoft Sans Serif"/>
                <a:cs typeface="Microsoft Sans Serif"/>
              </a:rPr>
              <a:t>od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d</a:t>
            </a:r>
            <a:r>
              <a:rPr dirty="0" sz="1800" spc="-5">
                <a:latin typeface="Microsoft Sans Serif"/>
                <a:cs typeface="Microsoft Sans Serif"/>
              </a:rPr>
              <a:t>i</a:t>
            </a:r>
            <a:r>
              <a:rPr dirty="0" sz="1800" spc="-235">
                <a:latin typeface="Microsoft Sans Serif"/>
                <a:cs typeface="Microsoft Sans Serif"/>
              </a:rPr>
              <a:t>sc</a:t>
            </a:r>
            <a:r>
              <a:rPr dirty="0" sz="1800" spc="-254">
                <a:latin typeface="Microsoft Sans Serif"/>
                <a:cs typeface="Microsoft Sans Serif"/>
              </a:rPr>
              <a:t>u</a:t>
            </a:r>
            <a:r>
              <a:rPr dirty="0" sz="1800" spc="-180">
                <a:latin typeface="Microsoft Sans Serif"/>
                <a:cs typeface="Microsoft Sans Serif"/>
              </a:rPr>
              <a:t>ssio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g</a:t>
            </a:r>
            <a:r>
              <a:rPr dirty="0" sz="1800" spc="-50">
                <a:latin typeface="Microsoft Sans Serif"/>
                <a:cs typeface="Microsoft Sans Serif"/>
              </a:rPr>
              <a:t>o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3300" y="3400044"/>
            <a:ext cx="4889500" cy="30769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120" y="6497999"/>
            <a:ext cx="1344295" cy="311150"/>
            <a:chOff x="87120" y="6497999"/>
            <a:chExt cx="1344295" cy="311150"/>
          </a:xfrm>
        </p:grpSpPr>
        <p:sp>
          <p:nvSpPr>
            <p:cNvPr id="8" name="object 8"/>
            <p:cNvSpPr/>
            <p:nvPr/>
          </p:nvSpPr>
          <p:spPr>
            <a:xfrm>
              <a:off x="111959" y="6522839"/>
              <a:ext cx="1319530" cy="286385"/>
            </a:xfrm>
            <a:custGeom>
              <a:avLst/>
              <a:gdLst/>
              <a:ahLst/>
              <a:cxnLst/>
              <a:rect l="l" t="t" r="r" b="b"/>
              <a:pathLst>
                <a:path w="1319530" h="286384">
                  <a:moveTo>
                    <a:pt x="1319400" y="0"/>
                  </a:moveTo>
                  <a:lnTo>
                    <a:pt x="0" y="0"/>
                  </a:lnTo>
                  <a:lnTo>
                    <a:pt x="0" y="286199"/>
                  </a:lnTo>
                  <a:lnTo>
                    <a:pt x="1319400" y="286199"/>
                  </a:lnTo>
                  <a:lnTo>
                    <a:pt x="131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20" y="6497999"/>
              <a:ext cx="610235" cy="311150"/>
            </a:xfrm>
            <a:custGeom>
              <a:avLst/>
              <a:gdLst/>
              <a:ahLst/>
              <a:cxnLst/>
              <a:rect l="l" t="t" r="r" b="b"/>
              <a:pathLst>
                <a:path w="610235" h="311150">
                  <a:moveTo>
                    <a:pt x="609840" y="0"/>
                  </a:moveTo>
                  <a:lnTo>
                    <a:pt x="0" y="0"/>
                  </a:lnTo>
                  <a:lnTo>
                    <a:pt x="0" y="311040"/>
                  </a:lnTo>
                  <a:lnTo>
                    <a:pt x="609840" y="311040"/>
                  </a:lnTo>
                  <a:lnTo>
                    <a:pt x="609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6960" y="6497999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w="0" h="311150">
                  <a:moveTo>
                    <a:pt x="0" y="0"/>
                  </a:moveTo>
                  <a:lnTo>
                    <a:pt x="0" y="3110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580" y="453900"/>
            <a:ext cx="49498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0"/>
              <a:t>Run</a:t>
            </a:r>
            <a:r>
              <a:rPr dirty="0" spc="-585"/>
              <a:t>n</a:t>
            </a:r>
            <a:r>
              <a:rPr dirty="0" spc="-175"/>
              <a:t>in</a:t>
            </a:r>
            <a:r>
              <a:rPr dirty="0" spc="-240"/>
              <a:t>g</a:t>
            </a:r>
            <a:r>
              <a:rPr dirty="0" spc="60">
                <a:latin typeface="Times New Roman"/>
                <a:cs typeface="Times New Roman"/>
              </a:rPr>
              <a:t> </a:t>
            </a:r>
            <a:r>
              <a:rPr dirty="0" spc="-265"/>
              <a:t>the</a:t>
            </a:r>
            <a:r>
              <a:rPr dirty="0" spc="114">
                <a:latin typeface="Times New Roman"/>
                <a:cs typeface="Times New Roman"/>
              </a:rPr>
              <a:t> </a:t>
            </a:r>
            <a:r>
              <a:rPr dirty="0" spc="-114"/>
              <a:t>W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360"/>
              <a:t>kshop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5024755" cy="4331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107759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1077595" algn="l"/>
                <a:tab pos="1078230" algn="l"/>
              </a:tabLst>
            </a:pPr>
            <a:r>
              <a:rPr dirty="0" sz="1600" spc="-75">
                <a:latin typeface="Microsoft Sans Serif"/>
                <a:cs typeface="Microsoft Sans Serif"/>
              </a:rPr>
              <a:t>Allow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75">
                <a:latin typeface="Microsoft Sans Serif"/>
                <a:cs typeface="Microsoft Sans Serif"/>
              </a:rPr>
              <a:t>human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behavior,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have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fun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with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it.</a:t>
            </a:r>
            <a:endParaRPr sz="1600">
              <a:latin typeface="Microsoft Sans Serif"/>
              <a:cs typeface="Microsoft Sans Serif"/>
            </a:endParaRPr>
          </a:p>
          <a:p>
            <a:pPr lvl="1" marL="1351915" indent="-320675">
              <a:lnSpc>
                <a:spcPct val="100000"/>
              </a:lnSpc>
              <a:spcBef>
                <a:spcPts val="795"/>
              </a:spcBef>
              <a:buClr>
                <a:srgbClr val="CC8D5F"/>
              </a:buClr>
              <a:buSzPct val="59375"/>
              <a:buFont typeface="Wingdings"/>
              <a:buChar char=""/>
              <a:tabLst>
                <a:tab pos="1351280" algn="l"/>
                <a:tab pos="1352550" algn="l"/>
              </a:tabLst>
            </a:pPr>
            <a:r>
              <a:rPr dirty="0" sz="1600" spc="-170">
                <a:latin typeface="Microsoft Sans Serif"/>
                <a:cs typeface="Microsoft Sans Serif"/>
              </a:rPr>
              <a:t>D</a:t>
            </a:r>
            <a:r>
              <a:rPr dirty="0" sz="1600" spc="-125">
                <a:latin typeface="Microsoft Sans Serif"/>
                <a:cs typeface="Microsoft Sans Serif"/>
              </a:rPr>
              <a:t>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25">
                <a:latin typeface="Microsoft Sans Serif"/>
                <a:cs typeface="Microsoft Sans Serif"/>
              </a:rPr>
              <a:t>“</a:t>
            </a:r>
            <a:r>
              <a:rPr dirty="0" sz="1600" spc="35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tt</a:t>
            </a:r>
            <a:r>
              <a:rPr dirty="0" sz="1600" spc="-30">
                <a:latin typeface="Microsoft Sans Serif"/>
                <a:cs typeface="Microsoft Sans Serif"/>
              </a:rPr>
              <a:t>a</a:t>
            </a:r>
            <a:r>
              <a:rPr dirty="0" sz="1600" spc="-155">
                <a:latin typeface="Microsoft Sans Serif"/>
                <a:cs typeface="Microsoft Sans Serif"/>
              </a:rPr>
              <a:t>c</a:t>
            </a:r>
            <a:r>
              <a:rPr dirty="0" sz="1600" spc="-10">
                <a:latin typeface="Microsoft Sans Serif"/>
                <a:cs typeface="Microsoft Sans Serif"/>
              </a:rPr>
              <a:t>k”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70">
                <a:latin typeface="Microsoft Sans Serif"/>
                <a:cs typeface="Microsoft Sans Serif"/>
              </a:rPr>
              <a:t>t</a:t>
            </a:r>
            <a:r>
              <a:rPr dirty="0" sz="1600" spc="-140">
                <a:latin typeface="Microsoft Sans Serif"/>
                <a:cs typeface="Microsoft Sans Serif"/>
              </a:rPr>
              <a:t>h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me</a:t>
            </a:r>
            <a:r>
              <a:rPr dirty="0" sz="1600" spc="-130">
                <a:latin typeface="Microsoft Sans Serif"/>
                <a:cs typeface="Microsoft Sans Serif"/>
              </a:rPr>
              <a:t>mber</a:t>
            </a:r>
            <a:r>
              <a:rPr dirty="0" sz="1600" spc="-135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lvl="1" marL="1351915" indent="-320675">
              <a:lnSpc>
                <a:spcPct val="100000"/>
              </a:lnSpc>
              <a:spcBef>
                <a:spcPts val="685"/>
              </a:spcBef>
              <a:buClr>
                <a:srgbClr val="CC8D5F"/>
              </a:buClr>
              <a:buSzPct val="59375"/>
              <a:buFont typeface="Wingdings"/>
              <a:buChar char=""/>
              <a:tabLst>
                <a:tab pos="1351280" algn="l"/>
                <a:tab pos="1352550" algn="l"/>
              </a:tabLst>
            </a:pPr>
            <a:r>
              <a:rPr dirty="0" sz="1600" spc="-170">
                <a:latin typeface="Microsoft Sans Serif"/>
                <a:cs typeface="Microsoft Sans Serif"/>
              </a:rPr>
              <a:t>D</a:t>
            </a:r>
            <a:r>
              <a:rPr dirty="0" sz="1600" spc="-125">
                <a:latin typeface="Microsoft Sans Serif"/>
                <a:cs typeface="Microsoft Sans Serif"/>
              </a:rPr>
              <a:t>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g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 spc="-145">
                <a:latin typeface="Microsoft Sans Serif"/>
                <a:cs typeface="Microsoft Sans Serif"/>
              </a:rPr>
              <a:t>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soap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b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>
                <a:latin typeface="Microsoft Sans Serif"/>
                <a:cs typeface="Microsoft Sans Serif"/>
              </a:rPr>
              <a:t>x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lvl="1" marL="1351915" indent="-320675">
              <a:lnSpc>
                <a:spcPct val="100000"/>
              </a:lnSpc>
              <a:spcBef>
                <a:spcPts val="685"/>
              </a:spcBef>
              <a:buClr>
                <a:srgbClr val="CC8D5F"/>
              </a:buClr>
              <a:buSzPct val="59375"/>
              <a:buFont typeface="Wingdings"/>
              <a:buChar char=""/>
              <a:tabLst>
                <a:tab pos="1351280" algn="l"/>
                <a:tab pos="1352550" algn="l"/>
              </a:tabLst>
            </a:pPr>
            <a:r>
              <a:rPr dirty="0" sz="1600" spc="-170">
                <a:latin typeface="Microsoft Sans Serif"/>
                <a:cs typeface="Microsoft Sans Serif"/>
              </a:rPr>
              <a:t>D</a:t>
            </a:r>
            <a:r>
              <a:rPr dirty="0" sz="1600" spc="-125">
                <a:latin typeface="Microsoft Sans Serif"/>
                <a:cs typeface="Microsoft Sans Serif"/>
              </a:rPr>
              <a:t>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co</a:t>
            </a:r>
            <a:r>
              <a:rPr dirty="0" sz="1600" spc="-24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ba</a:t>
            </a:r>
            <a:r>
              <a:rPr dirty="0" sz="1600" spc="-160">
                <a:latin typeface="Microsoft Sans Serif"/>
                <a:cs typeface="Microsoft Sans Serif"/>
              </a:rPr>
              <a:t>c</a:t>
            </a:r>
            <a:r>
              <a:rPr dirty="0" sz="1600" spc="-105">
                <a:latin typeface="Microsoft Sans Serif"/>
                <a:cs typeface="Microsoft Sans Serif"/>
              </a:rPr>
              <a:t>k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 spc="-30">
                <a:latin typeface="Microsoft Sans Serif"/>
                <a:cs typeface="Microsoft Sans Serif"/>
              </a:rPr>
              <a:t>a</a:t>
            </a:r>
            <a:r>
              <a:rPr dirty="0" sz="1600" spc="-55">
                <a:latin typeface="Microsoft Sans Serif"/>
                <a:cs typeface="Microsoft Sans Serif"/>
              </a:rPr>
              <a:t>te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35">
                <a:latin typeface="Microsoft Sans Serif"/>
                <a:cs typeface="Microsoft Sans Serif"/>
              </a:rPr>
              <a:t>f</a:t>
            </a:r>
            <a:r>
              <a:rPr dirty="0" sz="160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b</a:t>
            </a:r>
            <a:r>
              <a:rPr dirty="0" sz="1600" spc="-55">
                <a:latin typeface="Microsoft Sans Serif"/>
                <a:cs typeface="Microsoft Sans Serif"/>
              </a:rPr>
              <a:t>rea</a:t>
            </a:r>
            <a:r>
              <a:rPr dirty="0" sz="1600" spc="-60">
                <a:latin typeface="Microsoft Sans Serif"/>
                <a:cs typeface="Microsoft Sans Serif"/>
              </a:rPr>
              <a:t>k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CC8D5F"/>
              </a:buClr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1077595" indent="-320675">
              <a:lnSpc>
                <a:spcPct val="100000"/>
              </a:lnSpc>
              <a:spcBef>
                <a:spcPts val="14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1077595" algn="l"/>
                <a:tab pos="1078230" algn="l"/>
              </a:tabLst>
            </a:pPr>
            <a:r>
              <a:rPr dirty="0" sz="1600" spc="-100">
                <a:latin typeface="Microsoft Sans Serif"/>
                <a:cs typeface="Microsoft Sans Serif"/>
              </a:rPr>
              <a:t>Workshop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tickets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8D5F"/>
              </a:buClr>
              <a:buFont typeface="Wingdings"/>
              <a:buChar char=""/>
            </a:pPr>
            <a:endParaRPr sz="1450">
              <a:latin typeface="Microsoft Sans Serif"/>
              <a:cs typeface="Microsoft Sans Serif"/>
            </a:endParaRPr>
          </a:p>
          <a:p>
            <a:pPr lvl="1" marL="135191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"/>
              <a:tabLst>
                <a:tab pos="1351280" algn="l"/>
                <a:tab pos="1352550" algn="l"/>
              </a:tabLst>
            </a:pPr>
            <a:r>
              <a:rPr dirty="0" sz="1600" spc="-70">
                <a:latin typeface="Microsoft Sans Serif"/>
                <a:cs typeface="Microsoft Sans Serif"/>
              </a:rPr>
              <a:t>Give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every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stakeholder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tickets</a:t>
            </a:r>
            <a:endParaRPr sz="1600">
              <a:latin typeface="Microsoft Sans Serif"/>
              <a:cs typeface="Microsoft Sans Serif"/>
            </a:endParaRPr>
          </a:p>
          <a:p>
            <a:pPr lvl="2" marL="1534795" indent="-320675">
              <a:lnSpc>
                <a:spcPct val="100000"/>
              </a:lnSpc>
              <a:spcBef>
                <a:spcPts val="675"/>
              </a:spcBef>
              <a:buClr>
                <a:srgbClr val="796A5F"/>
              </a:buClr>
              <a:buSzPct val="59375"/>
              <a:buFont typeface="Wingdings"/>
              <a:buChar char=""/>
              <a:tabLst>
                <a:tab pos="1534160" algn="l"/>
                <a:tab pos="153543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1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being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late</a:t>
            </a:r>
            <a:endParaRPr sz="1600">
              <a:latin typeface="Microsoft Sans Serif"/>
              <a:cs typeface="Microsoft Sans Serif"/>
            </a:endParaRPr>
          </a:p>
          <a:p>
            <a:pPr lvl="2" marL="1534795" indent="-320675">
              <a:lnSpc>
                <a:spcPct val="100000"/>
              </a:lnSpc>
              <a:spcBef>
                <a:spcPts val="480"/>
              </a:spcBef>
              <a:buClr>
                <a:srgbClr val="796A5F"/>
              </a:buClr>
              <a:buSzPct val="59375"/>
              <a:buFont typeface="Wingdings"/>
              <a:buChar char=""/>
              <a:tabLst>
                <a:tab pos="1534160" algn="l"/>
                <a:tab pos="153543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1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“cheap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shot”</a:t>
            </a:r>
            <a:endParaRPr sz="1600">
              <a:latin typeface="Microsoft Sans Serif"/>
              <a:cs typeface="Microsoft Sans Serif"/>
            </a:endParaRPr>
          </a:p>
          <a:p>
            <a:pPr lvl="2" marL="1534795" indent="-320675">
              <a:lnSpc>
                <a:spcPct val="100000"/>
              </a:lnSpc>
              <a:spcBef>
                <a:spcPts val="480"/>
              </a:spcBef>
              <a:buClr>
                <a:srgbClr val="796A5F"/>
              </a:buClr>
              <a:buSzPct val="59375"/>
              <a:buFont typeface="Wingdings"/>
              <a:buChar char=""/>
              <a:tabLst>
                <a:tab pos="1534160" algn="l"/>
                <a:tab pos="153543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1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45">
                <a:latin typeface="Microsoft Sans Serif"/>
                <a:cs typeface="Microsoft Sans Serif"/>
              </a:rPr>
              <a:t>f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“</a:t>
            </a:r>
            <a:r>
              <a:rPr dirty="0" sz="1600" spc="-125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2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p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b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x</a:t>
            </a:r>
            <a:r>
              <a:rPr dirty="0" sz="1600" spc="80">
                <a:latin typeface="Microsoft Sans Serif"/>
                <a:cs typeface="Microsoft Sans Serif"/>
              </a:rPr>
              <a:t>”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[</a:t>
            </a:r>
            <a:r>
              <a:rPr dirty="0" sz="1600" spc="-10">
                <a:latin typeface="Microsoft Sans Serif"/>
                <a:cs typeface="Microsoft Sans Serif"/>
              </a:rPr>
              <a:t>5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min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p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95">
                <a:latin typeface="Microsoft Sans Serif"/>
                <a:cs typeface="Microsoft Sans Serif"/>
              </a:rPr>
              <a:t>s</a:t>
            </a:r>
            <a:r>
              <a:rPr dirty="0" sz="1600" spc="-100">
                <a:latin typeface="Microsoft Sans Serif"/>
                <a:cs typeface="Microsoft Sans Serif"/>
              </a:rPr>
              <a:t>i</a:t>
            </a:r>
            <a:r>
              <a:rPr dirty="0" sz="1600" spc="-80">
                <a:latin typeface="Microsoft Sans Serif"/>
                <a:cs typeface="Microsoft Sans Serif"/>
              </a:rPr>
              <a:t>tion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s</a:t>
            </a:r>
            <a:r>
              <a:rPr dirty="0" sz="1600" spc="-105">
                <a:latin typeface="Microsoft Sans Serif"/>
                <a:cs typeface="Microsoft Sans Serif"/>
              </a:rPr>
              <a:t>t</a:t>
            </a:r>
            <a:r>
              <a:rPr dirty="0" sz="1600" spc="-20">
                <a:latin typeface="Microsoft Sans Serif"/>
                <a:cs typeface="Microsoft Sans Serif"/>
              </a:rPr>
              <a:t>a</a:t>
            </a:r>
            <a:r>
              <a:rPr dirty="0" sz="1600" spc="-125">
                <a:latin typeface="Microsoft Sans Serif"/>
                <a:cs typeface="Microsoft Sans Serif"/>
              </a:rPr>
              <a:t>tem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35">
                <a:latin typeface="Microsoft Sans Serif"/>
                <a:cs typeface="Microsoft Sans Serif"/>
              </a:rPr>
              <a:t>n</a:t>
            </a:r>
            <a:r>
              <a:rPr dirty="0" sz="1600" spc="-75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]</a:t>
            </a:r>
            <a:endParaRPr sz="1600">
              <a:latin typeface="Microsoft Sans Serif"/>
              <a:cs typeface="Microsoft Sans Serif"/>
            </a:endParaRPr>
          </a:p>
          <a:p>
            <a:pPr lvl="2" marL="1534795" indent="-320675">
              <a:lnSpc>
                <a:spcPct val="100000"/>
              </a:lnSpc>
              <a:spcBef>
                <a:spcPts val="480"/>
              </a:spcBef>
              <a:buClr>
                <a:srgbClr val="796A5F"/>
              </a:buClr>
              <a:buSzPct val="59375"/>
              <a:buFont typeface="Wingdings"/>
              <a:buChar char=""/>
              <a:tabLst>
                <a:tab pos="1534160" algn="l"/>
                <a:tab pos="153543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2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great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6497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4078985"/>
            <a:ext cx="2881503" cy="20932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1645920"/>
            <a:ext cx="2838450" cy="211645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2279" y="6336000"/>
            <a:ext cx="1680845" cy="510540"/>
          </a:xfrm>
          <a:custGeom>
            <a:avLst/>
            <a:gdLst/>
            <a:ahLst/>
            <a:cxnLst/>
            <a:rect l="l" t="t" r="r" b="b"/>
            <a:pathLst>
              <a:path w="1680845" h="510540">
                <a:moveTo>
                  <a:pt x="1680480" y="0"/>
                </a:moveTo>
                <a:lnTo>
                  <a:pt x="0" y="0"/>
                </a:lnTo>
                <a:lnTo>
                  <a:pt x="0" y="510480"/>
                </a:lnTo>
                <a:lnTo>
                  <a:pt x="1680480" y="510480"/>
                </a:lnTo>
                <a:lnTo>
                  <a:pt x="1680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580" y="453900"/>
            <a:ext cx="49498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0"/>
              <a:t>Run</a:t>
            </a:r>
            <a:r>
              <a:rPr dirty="0" spc="-585"/>
              <a:t>n</a:t>
            </a:r>
            <a:r>
              <a:rPr dirty="0" spc="-175"/>
              <a:t>in</a:t>
            </a:r>
            <a:r>
              <a:rPr dirty="0" spc="-240"/>
              <a:t>g</a:t>
            </a:r>
            <a:r>
              <a:rPr dirty="0" spc="60">
                <a:latin typeface="Times New Roman"/>
                <a:cs typeface="Times New Roman"/>
              </a:rPr>
              <a:t> </a:t>
            </a:r>
            <a:r>
              <a:rPr dirty="0" spc="-265"/>
              <a:t>the</a:t>
            </a:r>
            <a:r>
              <a:rPr dirty="0" spc="114">
                <a:latin typeface="Times New Roman"/>
                <a:cs typeface="Times New Roman"/>
              </a:rPr>
              <a:t> </a:t>
            </a:r>
            <a:r>
              <a:rPr dirty="0" spc="-114"/>
              <a:t>W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360"/>
              <a:t>kshop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6497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425" y="1635251"/>
            <a:ext cx="2945974" cy="23271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4837" y="1638680"/>
            <a:ext cx="2746843" cy="23237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4462" y="4256278"/>
            <a:ext cx="2642164" cy="21445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2971800" cy="22860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9680" y="6535080"/>
            <a:ext cx="1419225" cy="311785"/>
          </a:xfrm>
          <a:custGeom>
            <a:avLst/>
            <a:gdLst/>
            <a:ahLst/>
            <a:cxnLst/>
            <a:rect l="l" t="t" r="r" b="b"/>
            <a:pathLst>
              <a:path w="1419225" h="311784">
                <a:moveTo>
                  <a:pt x="1419119" y="0"/>
                </a:moveTo>
                <a:lnTo>
                  <a:pt x="0" y="0"/>
                </a:lnTo>
                <a:lnTo>
                  <a:pt x="0" y="311399"/>
                </a:lnTo>
                <a:lnTo>
                  <a:pt x="1419119" y="311399"/>
                </a:lnTo>
                <a:lnTo>
                  <a:pt x="141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504189"/>
            <a:ext cx="81845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Workshop</a:t>
            </a:r>
            <a:r>
              <a:rPr dirty="0" spc="10"/>
              <a:t> </a:t>
            </a:r>
            <a:r>
              <a:rPr dirty="0" spc="-355"/>
              <a:t>Problems</a:t>
            </a:r>
            <a:r>
              <a:rPr dirty="0" spc="20"/>
              <a:t> </a:t>
            </a:r>
            <a:r>
              <a:rPr dirty="0" spc="-185"/>
              <a:t>and</a:t>
            </a:r>
            <a:r>
              <a:rPr dirty="0" spc="20"/>
              <a:t> </a:t>
            </a:r>
            <a:r>
              <a:rPr dirty="0" spc="-360"/>
              <a:t>Suggestions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1822450"/>
          <a:ext cx="8020050" cy="354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962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 spc="-1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8D5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Suggestions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C8D5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Time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dirty="0" sz="1600" spc="5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nt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90805" marR="90170">
                        <a:lnSpc>
                          <a:spcPct val="100000"/>
                        </a:lnSpc>
                      </a:pPr>
                      <a:r>
                        <a:rPr dirty="0" sz="1600" spc="-110">
                          <a:latin typeface="Microsoft Sans Serif"/>
                          <a:cs typeface="Microsoft Sans Serif"/>
                        </a:rPr>
                        <a:t>It’s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35">
                          <a:latin typeface="Microsoft Sans Serif"/>
                          <a:cs typeface="Microsoft Sans Serif"/>
                        </a:rPr>
                        <a:t>difficult</a:t>
                      </a:r>
                      <a:r>
                        <a:rPr dirty="0" sz="16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55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6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55">
                          <a:latin typeface="Microsoft Sans Serif"/>
                          <a:cs typeface="Microsoft Sans Serif"/>
                        </a:rPr>
                        <a:t>get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0">
                          <a:latin typeface="Microsoft Sans Serif"/>
                          <a:cs typeface="Microsoft Sans Serif"/>
                        </a:rPr>
                        <a:t>going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after</a:t>
                      </a:r>
                      <a:r>
                        <a:rPr dirty="0" sz="1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85">
                          <a:latin typeface="Microsoft Sans Serif"/>
                          <a:cs typeface="Microsoft Sans Serif"/>
                        </a:rPr>
                        <a:t>breaks</a:t>
                      </a:r>
                      <a:r>
                        <a:rPr dirty="0" sz="1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5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50">
                          <a:latin typeface="Microsoft Sans Serif"/>
                          <a:cs typeface="Microsoft Sans Serif"/>
                        </a:rPr>
                        <a:t>lunch </a:t>
                      </a:r>
                      <a:r>
                        <a:rPr dirty="0" sz="1600" spc="-409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dirty="0" sz="1600" spc="-55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reho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rs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dirty="0" sz="1600" spc="-4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te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retu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ni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g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B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65">
                          <a:latin typeface="Microsoft Sans Serif"/>
                          <a:cs typeface="Microsoft Sans Serif"/>
                        </a:rPr>
                        <a:t>Facilitator</a:t>
                      </a:r>
                      <a:r>
                        <a:rPr dirty="0" sz="1600" spc="-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25">
                          <a:latin typeface="Microsoft Sans Serif"/>
                          <a:cs typeface="Microsoft Sans Serif"/>
                        </a:rPr>
                        <a:t>keeps</a:t>
                      </a:r>
                      <a:r>
                        <a:rPr dirty="0" sz="1600" spc="1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80">
                          <a:latin typeface="Microsoft Sans Serif"/>
                          <a:cs typeface="Microsoft Sans Serif"/>
                        </a:rPr>
                        <a:t>timer</a:t>
                      </a:r>
                      <a:r>
                        <a:rPr dirty="0" sz="1600" spc="-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 all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85">
                          <a:latin typeface="Microsoft Sans Serif"/>
                          <a:cs typeface="Microsoft Sans Serif"/>
                        </a:rPr>
                        <a:t>breaks</a:t>
                      </a:r>
                      <a:r>
                        <a:rPr dirty="0" sz="1600" spc="254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5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dirty="0" sz="1600" spc="-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75">
                          <a:latin typeface="Microsoft Sans Serif"/>
                          <a:cs typeface="Microsoft Sans Serif"/>
                        </a:rPr>
                        <a:t>Fines</a:t>
                      </a:r>
                      <a:r>
                        <a:rPr dirty="0" sz="1600" spc="-1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14">
                          <a:latin typeface="Microsoft Sans Serif"/>
                          <a:cs typeface="Microsoft Sans Serif"/>
                        </a:rPr>
                        <a:t>anyone</a:t>
                      </a:r>
                      <a:r>
                        <a:rPr dirty="0" sz="1600" spc="-1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6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600" spc="-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600" spc="1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60">
                          <a:latin typeface="Microsoft Sans Serif"/>
                          <a:cs typeface="Microsoft Sans Serif"/>
                        </a:rPr>
                        <a:t>late,</a:t>
                      </a:r>
                      <a:r>
                        <a:rPr dirty="0" sz="1600" spc="-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95">
                          <a:latin typeface="Microsoft Sans Serif"/>
                          <a:cs typeface="Microsoft Sans Serif"/>
                        </a:rPr>
                        <a:t>everyone</a:t>
                      </a:r>
                      <a:r>
                        <a:rPr dirty="0" sz="1600" spc="2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10">
                          <a:latin typeface="Microsoft Sans Serif"/>
                          <a:cs typeface="Microsoft Sans Serif"/>
                        </a:rPr>
                        <a:t>gets</a:t>
                      </a:r>
                      <a:r>
                        <a:rPr dirty="0" sz="1600" spc="2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25">
                          <a:latin typeface="Microsoft Sans Serif"/>
                          <a:cs typeface="Microsoft Sans Serif"/>
                        </a:rPr>
                        <a:t>one </a:t>
                      </a:r>
                      <a:r>
                        <a:rPr dirty="0" sz="1600" spc="-409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20">
                          <a:latin typeface="Microsoft Sans Serif"/>
                          <a:cs typeface="Microsoft Sans Serif"/>
                        </a:rPr>
                        <a:t>Free</a:t>
                      </a:r>
                      <a:r>
                        <a:rPr dirty="0" sz="16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45">
                          <a:latin typeface="Microsoft Sans Serif"/>
                          <a:cs typeface="Microsoft Sans Serif"/>
                        </a:rPr>
                        <a:t>pass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BD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0">
                          <a:latin typeface="Microsoft Sans Serif"/>
                          <a:cs typeface="Microsoft Sans Serif"/>
                        </a:rPr>
                        <a:t>Grand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00">
                          <a:latin typeface="Microsoft Sans Serif"/>
                          <a:cs typeface="Microsoft Sans Serif"/>
                        </a:rPr>
                        <a:t>standing,</a:t>
                      </a:r>
                      <a:r>
                        <a:rPr dirty="0" sz="16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05">
                          <a:latin typeface="Microsoft Sans Serif"/>
                          <a:cs typeface="Microsoft Sans Serif"/>
                        </a:rPr>
                        <a:t>dominant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10">
                          <a:latin typeface="Microsoft Sans Serif"/>
                          <a:cs typeface="Microsoft Sans Serif"/>
                        </a:rPr>
                        <a:t>positions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242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ne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ts</a:t>
                      </a:r>
                      <a:r>
                        <a:rPr dirty="0" sz="16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ne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minute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tion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10">
                          <a:latin typeface="Microsoft Sans Serif"/>
                          <a:cs typeface="Microsoft Sans Serif"/>
                        </a:rPr>
                        <a:t>statement.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A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ut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 spc="-4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holders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B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13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15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ci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6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 spc="-4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ne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us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-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5">
                          <a:latin typeface="Microsoft Sans Serif"/>
                          <a:cs typeface="Microsoft Sans Serif"/>
                        </a:rPr>
                        <a:t>Minute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90">
                          <a:latin typeface="Microsoft Sans Serif"/>
                          <a:cs typeface="Microsoft Sans Serif"/>
                        </a:rPr>
                        <a:t>position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5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30">
                          <a:latin typeface="Microsoft Sans Serif"/>
                          <a:cs typeface="Microsoft Sans Serif"/>
                        </a:rPr>
                        <a:t>great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40">
                          <a:latin typeface="Microsoft Sans Serif"/>
                          <a:cs typeface="Microsoft Sans Serif"/>
                        </a:rPr>
                        <a:t>idea</a:t>
                      </a:r>
                      <a:r>
                        <a:rPr dirty="0" sz="16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5">
                          <a:latin typeface="Microsoft Sans Serif"/>
                          <a:cs typeface="Microsoft Sans Serif"/>
                        </a:rPr>
                        <a:t>ticket.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BD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65">
                          <a:latin typeface="Microsoft Sans Serif"/>
                          <a:cs typeface="Microsoft Sans Serif"/>
                        </a:rPr>
                        <a:t>Negative</a:t>
                      </a:r>
                      <a:r>
                        <a:rPr dirty="0" sz="16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70">
                          <a:latin typeface="Microsoft Sans Serif"/>
                          <a:cs typeface="Microsoft Sans Serif"/>
                        </a:rPr>
                        <a:t>comments,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60">
                          <a:latin typeface="Microsoft Sans Serif"/>
                          <a:cs typeface="Microsoft Sans Serif"/>
                        </a:rPr>
                        <a:t>irrelevant</a:t>
                      </a:r>
                      <a:r>
                        <a:rPr dirty="0" sz="1600" spc="29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95">
                          <a:latin typeface="Microsoft Sans Serif"/>
                          <a:cs typeface="Microsoft Sans Serif"/>
                        </a:rPr>
                        <a:t>behaviors,</a:t>
                      </a:r>
                      <a:r>
                        <a:rPr dirty="0" sz="16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dirty="0" sz="1600" spc="-409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35">
                          <a:latin typeface="Microsoft Sans Serif"/>
                          <a:cs typeface="Microsoft Sans Serif"/>
                        </a:rPr>
                        <a:t>turf</a:t>
                      </a:r>
                      <a:r>
                        <a:rPr dirty="0" sz="1600" spc="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10">
                          <a:latin typeface="Microsoft Sans Serif"/>
                          <a:cs typeface="Microsoft Sans Serif"/>
                        </a:rPr>
                        <a:t>wars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75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190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6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5">
                          <a:latin typeface="Microsoft Sans Serif"/>
                          <a:cs typeface="Microsoft Sans Serif"/>
                        </a:rPr>
                        <a:t>“Cheap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45">
                          <a:latin typeface="Microsoft Sans Serif"/>
                          <a:cs typeface="Microsoft Sans Serif"/>
                        </a:rPr>
                        <a:t>Shot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14">
                          <a:latin typeface="Microsoft Sans Serif"/>
                          <a:cs typeface="Microsoft Sans Serif"/>
                        </a:rPr>
                        <a:t>Tickets”,</a:t>
                      </a:r>
                      <a:r>
                        <a:rPr dirty="0" sz="1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10">
                          <a:latin typeface="Microsoft Sans Serif"/>
                          <a:cs typeface="Microsoft Sans Serif"/>
                        </a:rPr>
                        <a:t>others</a:t>
                      </a:r>
                      <a:r>
                        <a:rPr dirty="0" sz="16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40">
                          <a:latin typeface="Microsoft Sans Serif"/>
                          <a:cs typeface="Microsoft Sans Serif"/>
                        </a:rPr>
                        <a:t>cost </a:t>
                      </a:r>
                      <a:r>
                        <a:rPr dirty="0" sz="1600" spc="-409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50">
                          <a:latin typeface="Microsoft Sans Serif"/>
                          <a:cs typeface="Microsoft Sans Serif"/>
                        </a:rPr>
                        <a:t>money.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EEA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95">
                          <a:latin typeface="Microsoft Sans Serif"/>
                          <a:cs typeface="Microsoft Sans Serif"/>
                        </a:rPr>
                        <a:t>Fading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75">
                          <a:latin typeface="Microsoft Sans Serif"/>
                          <a:cs typeface="Microsoft Sans Serif"/>
                        </a:rPr>
                        <a:t>energy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after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50">
                          <a:latin typeface="Microsoft Sans Serif"/>
                          <a:cs typeface="Microsoft Sans Serif"/>
                        </a:rPr>
                        <a:t>lunch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B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57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Li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ht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lu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1600" spc="55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he</a:t>
                      </a:r>
                      <a:r>
                        <a:rPr dirty="0" sz="1600" spc="-4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6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fte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dirty="0" sz="1600" spc="5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16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rea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dirty="0" sz="1600" spc="-4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rea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1600" spc="-45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90">
                          <a:latin typeface="Microsoft Sans Serif"/>
                          <a:cs typeface="Microsoft Sans Serif"/>
                        </a:rPr>
                        <a:t>seating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BD2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7120" y="6522839"/>
            <a:ext cx="1481455" cy="323850"/>
          </a:xfrm>
          <a:custGeom>
            <a:avLst/>
            <a:gdLst/>
            <a:ahLst/>
            <a:cxnLst/>
            <a:rect l="l" t="t" r="r" b="b"/>
            <a:pathLst>
              <a:path w="1481455" h="323850">
                <a:moveTo>
                  <a:pt x="1481399" y="0"/>
                </a:moveTo>
                <a:lnTo>
                  <a:pt x="0" y="0"/>
                </a:lnTo>
                <a:lnTo>
                  <a:pt x="0" y="323640"/>
                </a:lnTo>
                <a:lnTo>
                  <a:pt x="1481399" y="323640"/>
                </a:lnTo>
                <a:lnTo>
                  <a:pt x="1481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49707"/>
            <a:ext cx="30245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0"/>
              <a:t>Brainstorming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5" y="1587753"/>
            <a:ext cx="7997825" cy="21031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32740" marR="5080" indent="-320675">
              <a:lnSpc>
                <a:spcPts val="1900"/>
              </a:lnSpc>
              <a:spcBef>
                <a:spcPts val="38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1754505" algn="l"/>
                <a:tab pos="2077720" algn="l"/>
                <a:tab pos="2399665" algn="l"/>
                <a:tab pos="3132455" algn="l"/>
                <a:tab pos="3434079" algn="l"/>
                <a:tab pos="4191635" algn="l"/>
                <a:tab pos="4650740" algn="l"/>
                <a:tab pos="5388610" algn="l"/>
                <a:tab pos="5835015" algn="l"/>
                <a:tab pos="6426835" algn="l"/>
                <a:tab pos="7630795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B</a:t>
            </a:r>
            <a:r>
              <a:rPr dirty="0" sz="1800" spc="-114">
                <a:latin typeface="Microsoft Sans Serif"/>
                <a:cs typeface="Microsoft Sans Serif"/>
              </a:rPr>
              <a:t>r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i</a:t>
            </a:r>
            <a:r>
              <a:rPr dirty="0" sz="1800" spc="-275">
                <a:latin typeface="Microsoft Sans Serif"/>
                <a:cs typeface="Microsoft Sans Serif"/>
              </a:rPr>
              <a:t>n</a:t>
            </a:r>
            <a:r>
              <a:rPr dirty="0" sz="1800" spc="-254">
                <a:latin typeface="Microsoft Sans Serif"/>
                <a:cs typeface="Microsoft Sans Serif"/>
              </a:rPr>
              <a:t>s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o</a:t>
            </a:r>
            <a:r>
              <a:rPr dirty="0" sz="1800" spc="30">
                <a:latin typeface="Microsoft Sans Serif"/>
                <a:cs typeface="Microsoft Sans Serif"/>
              </a:rPr>
              <a:t>r</a:t>
            </a:r>
            <a:r>
              <a:rPr dirty="0" sz="1800" spc="-175">
                <a:latin typeface="Microsoft Sans Serif"/>
                <a:cs typeface="Microsoft Sans Serif"/>
              </a:rPr>
              <a:t>mi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g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ou</a:t>
            </a:r>
            <a:r>
              <a:rPr dirty="0" sz="1800" spc="-10">
                <a:latin typeface="Microsoft Sans Serif"/>
                <a:cs typeface="Microsoft Sans Serif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-140">
                <a:latin typeface="Microsoft Sans Serif"/>
                <a:cs typeface="Microsoft Sans Serif"/>
              </a:rPr>
              <a:t>c</a:t>
            </a:r>
            <a:r>
              <a:rPr dirty="0" sz="1800" spc="-215">
                <a:latin typeface="Microsoft Sans Serif"/>
                <a:cs typeface="Microsoft Sans Serif"/>
              </a:rPr>
              <a:t>h</a:t>
            </a:r>
            <a:r>
              <a:rPr dirty="0" sz="1800" spc="-210">
                <a:latin typeface="Microsoft Sans Serif"/>
                <a:cs typeface="Microsoft Sans Serif"/>
              </a:rPr>
              <a:t>n</a:t>
            </a:r>
            <a:r>
              <a:rPr dirty="0" sz="1800" spc="-85">
                <a:latin typeface="Microsoft Sans Serif"/>
                <a:cs typeface="Microsoft Sans Serif"/>
              </a:rPr>
              <a:t>iqu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55">
                <a:latin typeface="Microsoft Sans Serif"/>
                <a:cs typeface="Microsoft Sans Serif"/>
              </a:rPr>
              <a:t>f</a:t>
            </a:r>
            <a:r>
              <a:rPr dirty="0" sz="1800" spc="-55">
                <a:latin typeface="Microsoft Sans Serif"/>
                <a:cs typeface="Microsoft Sans Serif"/>
              </a:rPr>
              <a:t>or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45">
                <a:latin typeface="Microsoft Sans Serif"/>
                <a:cs typeface="Microsoft Sans Serif"/>
              </a:rPr>
              <a:t>g</a:t>
            </a:r>
            <a:r>
              <a:rPr dirty="0" sz="1800" spc="-95">
                <a:latin typeface="Microsoft Sans Serif"/>
                <a:cs typeface="Microsoft Sans Serif"/>
              </a:rPr>
              <a:t>e</a:t>
            </a:r>
            <a:r>
              <a:rPr dirty="0" sz="1800" spc="-160">
                <a:latin typeface="Microsoft Sans Serif"/>
                <a:cs typeface="Microsoft Sans Serif"/>
              </a:rPr>
              <a:t>ne</a:t>
            </a:r>
            <a:r>
              <a:rPr dirty="0" sz="1800" spc="-25">
                <a:latin typeface="Microsoft Sans Serif"/>
                <a:cs typeface="Microsoft Sans Serif"/>
              </a:rPr>
              <a:t>r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7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60">
                <a:latin typeface="Microsoft Sans Serif"/>
                <a:cs typeface="Microsoft Sans Serif"/>
              </a:rPr>
              <a:t>n</a:t>
            </a:r>
            <a:r>
              <a:rPr dirty="0" sz="1800" spc="-195">
                <a:latin typeface="Microsoft Sans Serif"/>
                <a:cs typeface="Microsoft Sans Serif"/>
              </a:rPr>
              <a:t>e</a:t>
            </a:r>
            <a:r>
              <a:rPr dirty="0" sz="1800" spc="-254">
                <a:latin typeface="Microsoft Sans Serif"/>
                <a:cs typeface="Microsoft Sans Serif"/>
              </a:rPr>
              <a:t>w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4">
                <a:latin typeface="Microsoft Sans Serif"/>
                <a:cs typeface="Microsoft Sans Serif"/>
              </a:rPr>
              <a:t>us</a:t>
            </a:r>
            <a:r>
              <a:rPr dirty="0" sz="1800" spc="-210">
                <a:latin typeface="Microsoft Sans Serif"/>
                <a:cs typeface="Microsoft Sans Serif"/>
              </a:rPr>
              <a:t>e</a:t>
            </a:r>
            <a:r>
              <a:rPr dirty="0" sz="1800" spc="-45">
                <a:latin typeface="Microsoft Sans Serif"/>
                <a:cs typeface="Microsoft Sans Serif"/>
              </a:rPr>
              <a:t>ful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</a:t>
            </a:r>
            <a:r>
              <a:rPr dirty="0" sz="1800" spc="-15">
                <a:latin typeface="Microsoft Sans Serif"/>
                <a:cs typeface="Microsoft Sans Serif"/>
              </a:rPr>
              <a:t>d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50">
                <a:latin typeface="Microsoft Sans Serif"/>
                <a:cs typeface="Microsoft Sans Serif"/>
              </a:rPr>
              <a:t>a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4">
                <a:latin typeface="Microsoft Sans Serif"/>
                <a:cs typeface="Microsoft Sans Serif"/>
              </a:rPr>
              <a:t>a</a:t>
            </a:r>
            <a:r>
              <a:rPr dirty="0" sz="1800" spc="-11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promoting</a:t>
            </a:r>
            <a:r>
              <a:rPr dirty="0" sz="1800" spc="52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creative</a:t>
            </a:r>
            <a:r>
              <a:rPr dirty="0" sz="1800" spc="54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thinking</a:t>
            </a:r>
            <a:r>
              <a:rPr dirty="0" sz="1800" spc="54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	</a:t>
            </a:r>
            <a:r>
              <a:rPr dirty="0" sz="1800" spc="-55">
                <a:latin typeface="Microsoft Sans Serif"/>
                <a:cs typeface="Microsoft Sans Serif"/>
              </a:rPr>
              <a:t>finding</a:t>
            </a:r>
            <a:r>
              <a:rPr dirty="0" sz="1800" spc="55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54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solution</a:t>
            </a:r>
            <a:r>
              <a:rPr dirty="0" sz="1800" spc="-125"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specific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90">
                <a:latin typeface="Microsoft Sans Serif"/>
                <a:cs typeface="Microsoft Sans Serif"/>
              </a:rPr>
              <a:t>issue</a:t>
            </a:r>
            <a:endParaRPr sz="18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42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225">
                <a:latin typeface="Microsoft Sans Serif"/>
                <a:cs typeface="Microsoft Sans Serif"/>
              </a:rPr>
              <a:t>Th</a:t>
            </a:r>
            <a:r>
              <a:rPr dirty="0" sz="1800" spc="-85">
                <a:latin typeface="Microsoft Sans Serif"/>
                <a:cs typeface="Microsoft Sans Serif"/>
              </a:rPr>
              <a:t>i</a:t>
            </a:r>
            <a:r>
              <a:rPr dirty="0" sz="1800" spc="-30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con</a:t>
            </a:r>
            <a:r>
              <a:rPr dirty="0" sz="1800" spc="-110">
                <a:latin typeface="Microsoft Sans Serif"/>
                <a:cs typeface="Microsoft Sans Serif"/>
              </a:rPr>
              <a:t>du</a:t>
            </a:r>
            <a:r>
              <a:rPr dirty="0" sz="1800" spc="-110">
                <a:latin typeface="Microsoft Sans Serif"/>
                <a:cs typeface="Microsoft Sans Serif"/>
              </a:rPr>
              <a:t>ct</a:t>
            </a:r>
            <a:r>
              <a:rPr dirty="0" sz="1800" spc="-55">
                <a:latin typeface="Microsoft Sans Serif"/>
                <a:cs typeface="Microsoft Sans Serif"/>
              </a:rPr>
              <a:t>ed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con</a:t>
            </a:r>
            <a:r>
              <a:rPr dirty="0" sz="1800" spc="-85">
                <a:latin typeface="Microsoft Sans Serif"/>
                <a:cs typeface="Microsoft Sans Serif"/>
              </a:rPr>
              <a:t>feren</a:t>
            </a:r>
            <a:r>
              <a:rPr dirty="0" sz="1800" spc="-90">
                <a:latin typeface="Microsoft Sans Serif"/>
                <a:cs typeface="Microsoft Sans Serif"/>
              </a:rPr>
              <a:t>c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six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ten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membe</a:t>
            </a:r>
            <a:r>
              <a:rPr dirty="0" sz="1800" spc="-150">
                <a:latin typeface="Microsoft Sans Serif"/>
                <a:cs typeface="Microsoft Sans Serif"/>
              </a:rPr>
              <a:t>rs</a:t>
            </a:r>
            <a:endParaRPr sz="1800">
              <a:latin typeface="Microsoft Sans Serif"/>
              <a:cs typeface="Microsoft Sans Serif"/>
            </a:endParaRPr>
          </a:p>
          <a:p>
            <a:pPr marL="332740" marR="6350" indent="-320675">
              <a:lnSpc>
                <a:spcPts val="1900"/>
              </a:lnSpc>
              <a:spcBef>
                <a:spcPts val="72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-204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members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from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different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departments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domain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experts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also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included</a:t>
            </a:r>
            <a:endParaRPr sz="18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42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215">
                <a:latin typeface="Microsoft Sans Serif"/>
                <a:cs typeface="Microsoft Sans Serif"/>
              </a:rPr>
              <a:t>This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conference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headed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by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organizer,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states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90">
                <a:latin typeface="Microsoft Sans Serif"/>
                <a:cs typeface="Microsoft Sans Serif"/>
              </a:rPr>
              <a:t>issue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discussed</a:t>
            </a:r>
            <a:endParaRPr sz="18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434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Conference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generally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held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round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table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fashion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680" y="4178300"/>
            <a:ext cx="7519670" cy="2606040"/>
            <a:chOff x="49680" y="4178300"/>
            <a:chExt cx="7519670" cy="2606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7263" y="4178300"/>
              <a:ext cx="5981936" cy="24290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680" y="6435719"/>
              <a:ext cx="1518920" cy="348615"/>
            </a:xfrm>
            <a:custGeom>
              <a:avLst/>
              <a:gdLst/>
              <a:ahLst/>
              <a:cxnLst/>
              <a:rect l="l" t="t" r="r" b="b"/>
              <a:pathLst>
                <a:path w="1518920" h="348615">
                  <a:moveTo>
                    <a:pt x="0" y="0"/>
                  </a:moveTo>
                  <a:lnTo>
                    <a:pt x="1518840" y="0"/>
                  </a:lnTo>
                </a:path>
                <a:path w="1518920" h="348615">
                  <a:moveTo>
                    <a:pt x="1518840" y="0"/>
                  </a:moveTo>
                  <a:lnTo>
                    <a:pt x="1518840" y="34847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31661"/>
            <a:ext cx="1303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587753"/>
            <a:ext cx="7996555" cy="21037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32740" marR="5080" indent="-320675">
              <a:lnSpc>
                <a:spcPts val="1900"/>
              </a:lnSpc>
              <a:spcBef>
                <a:spcPts val="38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962025" algn="l"/>
                <a:tab pos="1545590" algn="l"/>
                <a:tab pos="2410460" algn="l"/>
                <a:tab pos="2666365" algn="l"/>
                <a:tab pos="3756025" algn="l"/>
                <a:tab pos="4507230" algn="l"/>
                <a:tab pos="5015230" algn="l"/>
                <a:tab pos="5829300" algn="l"/>
                <a:tab pos="6135370" algn="l"/>
              </a:tabLst>
            </a:pPr>
            <a:r>
              <a:rPr dirty="0" sz="1800" spc="-300">
                <a:latin typeface="Microsoft Sans Serif"/>
                <a:cs typeface="Microsoft Sans Serif"/>
              </a:rPr>
              <a:t>E</a:t>
            </a:r>
            <a:r>
              <a:rPr dirty="0" sz="1800" spc="-254">
                <a:latin typeface="Microsoft Sans Serif"/>
                <a:cs typeface="Microsoft Sans Serif"/>
              </a:rPr>
              <a:t>v</a:t>
            </a:r>
            <a:r>
              <a:rPr dirty="0" sz="1800" spc="-35">
                <a:latin typeface="Microsoft Sans Serif"/>
                <a:cs typeface="Microsoft Sans Serif"/>
              </a:rPr>
              <a:t>ery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-155">
                <a:latin typeface="Microsoft Sans Serif"/>
                <a:cs typeface="Microsoft Sans Serif"/>
              </a:rPr>
              <a:t>am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35">
                <a:latin typeface="Microsoft Sans Serif"/>
                <a:cs typeface="Microsoft Sans Serif"/>
              </a:rPr>
              <a:t>mem</a:t>
            </a:r>
            <a:r>
              <a:rPr dirty="0" sz="1800" spc="-55">
                <a:latin typeface="Microsoft Sans Serif"/>
                <a:cs typeface="Microsoft Sans Serif"/>
              </a:rPr>
              <a:t>b</a:t>
            </a:r>
            <a:r>
              <a:rPr dirty="0" sz="1800" spc="-50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l</a:t>
            </a:r>
            <a:r>
              <a:rPr dirty="0" sz="1800" spc="-55">
                <a:latin typeface="Microsoft Sans Serif"/>
                <a:cs typeface="Microsoft Sans Serif"/>
              </a:rPr>
              <a:t>lo</a:t>
            </a:r>
            <a:r>
              <a:rPr dirty="0" sz="1800" spc="-30">
                <a:latin typeface="Microsoft Sans Serif"/>
                <a:cs typeface="Microsoft Sans Serif"/>
              </a:rPr>
              <a:t>t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55">
                <a:latin typeface="Microsoft Sans Serif"/>
                <a:cs typeface="Microsoft Sans Serif"/>
              </a:rPr>
              <a:t>ce</a:t>
            </a:r>
            <a:r>
              <a:rPr dirty="0" sz="1800" spc="30">
                <a:latin typeface="Microsoft Sans Serif"/>
                <a:cs typeface="Microsoft Sans Serif"/>
              </a:rPr>
              <a:t>r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200">
                <a:latin typeface="Microsoft Sans Serif"/>
                <a:cs typeface="Microsoft Sans Serif"/>
              </a:rPr>
              <a:t>me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70">
                <a:latin typeface="Microsoft Sans Serif"/>
                <a:cs typeface="Microsoft Sans Serif"/>
              </a:rPr>
              <a:t>r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15">
                <a:latin typeface="Microsoft Sans Serif"/>
                <a:cs typeface="Microsoft Sans Serif"/>
              </a:rPr>
              <a:t>al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50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x</a:t>
            </a:r>
            <a:r>
              <a:rPr dirty="0" sz="1800">
                <a:latin typeface="Microsoft Sans Serif"/>
                <a:cs typeface="Microsoft Sans Serif"/>
              </a:rPr>
              <a:t>p</a:t>
            </a:r>
            <a:r>
              <a:rPr dirty="0" sz="1800" spc="-180">
                <a:latin typeface="Microsoft Sans Serif"/>
                <a:cs typeface="Microsoft Sans Serif"/>
              </a:rPr>
              <a:t>ress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x</a:t>
            </a:r>
            <a:r>
              <a:rPr dirty="0" sz="1800" spc="-20">
                <a:latin typeface="Microsoft Sans Serif"/>
                <a:cs typeface="Microsoft Sans Serif"/>
              </a:rPr>
              <a:t>p</a:t>
            </a:r>
            <a:r>
              <a:rPr dirty="0" sz="1800" spc="-5">
                <a:latin typeface="Microsoft Sans Serif"/>
                <a:cs typeface="Microsoft Sans Serif"/>
              </a:rPr>
              <a:t>l</a:t>
            </a:r>
            <a:r>
              <a:rPr dirty="0" sz="1800" spc="-75">
                <a:latin typeface="Microsoft Sans Serif"/>
                <a:cs typeface="Microsoft Sans Serif"/>
              </a:rPr>
              <a:t>ain 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their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ideas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8D5F"/>
              </a:buClr>
              <a:buFont typeface="Wingdings"/>
              <a:buChar char=""/>
            </a:pPr>
            <a:endParaRPr sz="265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80">
                <a:latin typeface="Microsoft Sans Serif"/>
                <a:cs typeface="Microsoft Sans Serif"/>
              </a:rPr>
              <a:t>Notepads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provided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all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members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write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their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ideas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suggestions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8D5F"/>
              </a:buClr>
              <a:buFont typeface="Wingdings"/>
              <a:buChar char=""/>
            </a:pPr>
            <a:endParaRPr sz="2650">
              <a:latin typeface="Microsoft Sans Serif"/>
              <a:cs typeface="Microsoft Sans Serif"/>
            </a:endParaRPr>
          </a:p>
          <a:p>
            <a:pPr marL="332740" indent="-320675">
              <a:lnSpc>
                <a:spcPts val="2030"/>
              </a:lnSpc>
              <a:spcBef>
                <a:spcPts val="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team</a:t>
            </a:r>
            <a:r>
              <a:rPr dirty="0" sz="1800" spc="9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3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Brainstorming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will</a:t>
            </a:r>
            <a:r>
              <a:rPr dirty="0" sz="1800" spc="9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then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decides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best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idea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by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voting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from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9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group</a:t>
            </a:r>
            <a:endParaRPr sz="1800">
              <a:latin typeface="Microsoft Sans Serif"/>
              <a:cs typeface="Microsoft Sans Serif"/>
            </a:endParaRPr>
          </a:p>
          <a:p>
            <a:pPr marL="332740">
              <a:lnSpc>
                <a:spcPts val="2030"/>
              </a:lnSpc>
            </a:pP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that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idea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selected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solution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90">
                <a:latin typeface="Microsoft Sans Serif"/>
                <a:cs typeface="Microsoft Sans Serif"/>
              </a:rPr>
              <a:t>issue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discussed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conference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474728"/>
            <a:ext cx="30245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0"/>
              <a:t>Brainstorming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343400"/>
            <a:ext cx="4953000" cy="23622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2279" y="6485399"/>
            <a:ext cx="1431925" cy="336550"/>
          </a:xfrm>
          <a:custGeom>
            <a:avLst/>
            <a:gdLst/>
            <a:ahLst/>
            <a:cxnLst/>
            <a:rect l="l" t="t" r="r" b="b"/>
            <a:pathLst>
              <a:path w="1431925" h="336550">
                <a:moveTo>
                  <a:pt x="1431360" y="0"/>
                </a:moveTo>
                <a:lnTo>
                  <a:pt x="0" y="0"/>
                </a:lnTo>
                <a:lnTo>
                  <a:pt x="0" y="336240"/>
                </a:lnTo>
                <a:lnTo>
                  <a:pt x="1431360" y="336240"/>
                </a:lnTo>
                <a:lnTo>
                  <a:pt x="1431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3661"/>
            <a:ext cx="5683250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latin typeface="Arial"/>
                <a:cs typeface="Arial"/>
              </a:rPr>
              <a:t>It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60" b="1">
                <a:latin typeface="Arial"/>
                <a:cs typeface="Arial"/>
              </a:rPr>
              <a:t>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45" b="1">
                <a:latin typeface="Arial"/>
                <a:cs typeface="Arial"/>
              </a:rPr>
              <a:t>b</a:t>
            </a:r>
            <a:r>
              <a:rPr dirty="0" sz="1800" spc="-135" b="1">
                <a:latin typeface="Arial"/>
                <a:cs typeface="Arial"/>
              </a:rPr>
              <a:t>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40" b="1">
                <a:latin typeface="Arial"/>
                <a:cs typeface="Arial"/>
              </a:rPr>
              <a:t>u</a:t>
            </a:r>
            <a:r>
              <a:rPr dirty="0" sz="1800" spc="-175" b="1">
                <a:latin typeface="Arial"/>
                <a:cs typeface="Arial"/>
              </a:rPr>
              <a:t>sed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40" b="1">
                <a:latin typeface="Arial"/>
                <a:cs typeface="Arial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40" b="1">
                <a:latin typeface="Arial"/>
                <a:cs typeface="Arial"/>
              </a:rPr>
              <a:t>h</a:t>
            </a:r>
            <a:r>
              <a:rPr dirty="0" sz="1800" spc="-110" b="1">
                <a:latin typeface="Arial"/>
                <a:cs typeface="Arial"/>
              </a:rPr>
              <a:t>elp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652780" indent="-274955">
              <a:lnSpc>
                <a:spcPct val="100000"/>
              </a:lnSpc>
              <a:spcBef>
                <a:spcPts val="119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60">
                <a:latin typeface="Microsoft Sans Serif"/>
                <a:cs typeface="Microsoft Sans Serif"/>
              </a:rPr>
              <a:t>li</a:t>
            </a:r>
            <a:r>
              <a:rPr dirty="0" sz="1600" spc="-125">
                <a:latin typeface="Microsoft Sans Serif"/>
                <a:cs typeface="Microsoft Sans Serif"/>
              </a:rPr>
              <a:t>c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n</a:t>
            </a:r>
            <a:r>
              <a:rPr dirty="0" sz="1600" spc="-180">
                <a:latin typeface="Microsoft Sans Serif"/>
                <a:cs typeface="Microsoft Sans Serif"/>
              </a:rPr>
              <a:t>e</a:t>
            </a:r>
            <a:r>
              <a:rPr dirty="0" sz="1600" spc="-95">
                <a:latin typeface="Microsoft Sans Serif"/>
                <a:cs typeface="Microsoft Sans Serif"/>
              </a:rPr>
              <a:t>w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</a:t>
            </a:r>
            <a:r>
              <a:rPr dirty="0" sz="1600" spc="-85">
                <a:latin typeface="Microsoft Sans Serif"/>
                <a:cs typeface="Microsoft Sans Serif"/>
              </a:rPr>
              <a:t>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</a:t>
            </a:r>
            <a:r>
              <a:rPr dirty="0" sz="1600" spc="-70">
                <a:latin typeface="Microsoft Sans Serif"/>
                <a:cs typeface="Microsoft Sans Serif"/>
              </a:rPr>
              <a:t>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featu</a:t>
            </a:r>
            <a:r>
              <a:rPr dirty="0" sz="1600" spc="-4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45">
                <a:latin typeface="Microsoft Sans Serif"/>
                <a:cs typeface="Microsoft Sans Serif"/>
              </a:rPr>
              <a:t>f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p</a:t>
            </a:r>
            <a:r>
              <a:rPr dirty="0" sz="1600" spc="-20">
                <a:latin typeface="Microsoft Sans Serif"/>
                <a:cs typeface="Microsoft Sans Serif"/>
              </a:rPr>
              <a:t>pl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95">
                <a:latin typeface="Microsoft Sans Serif"/>
                <a:cs typeface="Microsoft Sans Serif"/>
              </a:rPr>
              <a:t>c</a:t>
            </a:r>
            <a:r>
              <a:rPr dirty="0" sz="1600" spc="-110">
                <a:latin typeface="Microsoft Sans Serif"/>
                <a:cs typeface="Microsoft Sans Serif"/>
              </a:rPr>
              <a:t>a</a:t>
            </a:r>
            <a:r>
              <a:rPr dirty="0" sz="1600" spc="-80">
                <a:latin typeface="Microsoft Sans Serif"/>
                <a:cs typeface="Microsoft Sans Serif"/>
              </a:rPr>
              <a:t>tion</a:t>
            </a:r>
            <a:endParaRPr sz="160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120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define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what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project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problem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work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on,</a:t>
            </a:r>
            <a:endParaRPr sz="160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148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diagnose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problems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,</a:t>
            </a:r>
            <a:endParaRPr sz="1600">
              <a:latin typeface="Microsoft Sans Serif"/>
              <a:cs typeface="Microsoft Sans Serif"/>
            </a:endParaRPr>
          </a:p>
          <a:p>
            <a:pPr marL="652780" indent="-274955">
              <a:lnSpc>
                <a:spcPct val="100000"/>
              </a:lnSpc>
              <a:spcBef>
                <a:spcPts val="147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45">
                <a:latin typeface="Microsoft Sans Serif"/>
                <a:cs typeface="Microsoft Sans Serif"/>
              </a:rPr>
              <a:t>Identify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possible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solutions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resistance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proposed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solutions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" y="474726"/>
            <a:ext cx="30245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0"/>
              <a:t>Brainstorming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4257675"/>
            <a:ext cx="3810000" cy="26003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7120" y="6510239"/>
            <a:ext cx="1556385" cy="287020"/>
          </a:xfrm>
          <a:custGeom>
            <a:avLst/>
            <a:gdLst/>
            <a:ahLst/>
            <a:cxnLst/>
            <a:rect l="l" t="t" r="r" b="b"/>
            <a:pathLst>
              <a:path w="1556385" h="287020">
                <a:moveTo>
                  <a:pt x="1555920" y="0"/>
                </a:moveTo>
                <a:lnTo>
                  <a:pt x="0" y="0"/>
                </a:lnTo>
                <a:lnTo>
                  <a:pt x="0" y="286560"/>
                </a:lnTo>
                <a:lnTo>
                  <a:pt x="1555920" y="286560"/>
                </a:lnTo>
                <a:lnTo>
                  <a:pt x="1555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5"/>
              <a:t>R</a:t>
            </a:r>
            <a:r>
              <a:rPr dirty="0" spc="-315"/>
              <a:t>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6614795" cy="112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</a:pPr>
            <a:r>
              <a:rPr dirty="0" sz="1800" spc="-155" b="1">
                <a:latin typeface="Arial"/>
                <a:cs typeface="Arial"/>
              </a:rPr>
              <a:t>There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0" b="1">
                <a:latin typeface="Arial"/>
                <a:cs typeface="Arial"/>
              </a:rPr>
              <a:t>are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35" b="1">
                <a:latin typeface="Arial"/>
                <a:cs typeface="Arial"/>
              </a:rPr>
              <a:t>three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40" b="1">
                <a:latin typeface="Arial"/>
                <a:cs typeface="Arial"/>
              </a:rPr>
              <a:t>roles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for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20" b="1">
                <a:latin typeface="Arial"/>
                <a:cs typeface="Arial"/>
              </a:rPr>
              <a:t>participants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90" b="1">
                <a:latin typeface="Arial"/>
                <a:cs typeface="Arial"/>
              </a:rPr>
              <a:t>in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5" b="1">
                <a:latin typeface="Arial"/>
                <a:cs typeface="Arial"/>
              </a:rPr>
              <a:t>a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25" b="1">
                <a:latin typeface="Arial"/>
                <a:cs typeface="Arial"/>
              </a:rPr>
              <a:t>brainstorming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65" b="1">
                <a:latin typeface="Arial"/>
                <a:cs typeface="Arial"/>
              </a:rPr>
              <a:t>session:</a:t>
            </a:r>
            <a:endParaRPr sz="18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95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90">
                <a:solidFill>
                  <a:srgbClr val="006FC0"/>
                </a:solidFill>
                <a:latin typeface="Microsoft Sans Serif"/>
                <a:cs typeface="Microsoft Sans Serif"/>
              </a:rPr>
              <a:t>Leader</a:t>
            </a:r>
            <a:r>
              <a:rPr dirty="0" sz="1800" spc="-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70">
                <a:solidFill>
                  <a:srgbClr val="006FC0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-170">
                <a:latin typeface="Microsoft Sans Serif"/>
                <a:cs typeface="Microsoft Sans Serif"/>
              </a:rPr>
              <a:t>This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person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needs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good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listener,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5" y="2462910"/>
            <a:ext cx="7996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1113155" algn="l"/>
                <a:tab pos="2439035" algn="l"/>
                <a:tab pos="3181350" algn="l"/>
                <a:tab pos="4128135" algn="l"/>
                <a:tab pos="4826000" algn="l"/>
              </a:tabLst>
            </a:pPr>
            <a:r>
              <a:rPr dirty="0" sz="1800" spc="-105">
                <a:solidFill>
                  <a:srgbClr val="006FC0"/>
                </a:solidFill>
                <a:latin typeface="Microsoft Sans Serif"/>
                <a:cs typeface="Microsoft Sans Serif"/>
              </a:rPr>
              <a:t>Scribe</a:t>
            </a:r>
            <a:r>
              <a:rPr dirty="0" sz="1800" spc="-10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170">
                <a:solidFill>
                  <a:srgbClr val="006FC0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-170">
                <a:latin typeface="Microsoft Sans Serif"/>
                <a:cs typeface="Microsoft Sans Serif"/>
              </a:rPr>
              <a:t>This</a:t>
            </a:r>
            <a:r>
              <a:rPr dirty="0" sz="1800" spc="36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person</a:t>
            </a:r>
            <a:r>
              <a:rPr dirty="0" sz="1800" spc="-125">
                <a:latin typeface="Times New Roman"/>
                <a:cs typeface="Times New Roman"/>
              </a:rPr>
              <a:t>	</a:t>
            </a:r>
            <a:r>
              <a:rPr dirty="0" sz="1800" spc="-145">
                <a:latin typeface="Microsoft Sans Serif"/>
                <a:cs typeface="Microsoft Sans Serif"/>
              </a:rPr>
              <a:t>needs</a:t>
            </a:r>
            <a:r>
              <a:rPr dirty="0" sz="1800" spc="-145"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34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write</a:t>
            </a:r>
            <a:r>
              <a:rPr dirty="0" sz="1800" spc="-45">
                <a:latin typeface="Times New Roman"/>
                <a:cs typeface="Times New Roman"/>
              </a:rPr>
              <a:t>	</a:t>
            </a:r>
            <a:r>
              <a:rPr dirty="0" sz="1800" spc="-120">
                <a:latin typeface="Microsoft Sans Serif"/>
                <a:cs typeface="Microsoft Sans Serif"/>
              </a:rPr>
              <a:t>down</a:t>
            </a:r>
            <a:r>
              <a:rPr dirty="0" sz="1800" spc="-120">
                <a:latin typeface="Times New Roman"/>
                <a:cs typeface="Times New Roman"/>
              </a:rPr>
              <a:t>	</a:t>
            </a:r>
            <a:r>
              <a:rPr dirty="0" sz="1800" spc="-330">
                <a:latin typeface="Microsoft Sans Serif"/>
                <a:cs typeface="Microsoft Sans Serif"/>
              </a:rPr>
              <a:t>EVERY</a:t>
            </a:r>
            <a:r>
              <a:rPr dirty="0" sz="1800" spc="34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idea</a:t>
            </a:r>
            <a:r>
              <a:rPr dirty="0" sz="1800" spc="345">
                <a:latin typeface="Microsoft Sans Serif"/>
                <a:cs typeface="Microsoft Sans Serif"/>
              </a:rPr>
              <a:t> </a:t>
            </a:r>
            <a:r>
              <a:rPr dirty="0" sz="1800" spc="370">
                <a:latin typeface="Microsoft Sans Serif"/>
                <a:cs typeface="Microsoft Sans Serif"/>
              </a:rPr>
              <a:t>–</a:t>
            </a:r>
            <a:r>
              <a:rPr dirty="0" sz="1800" spc="34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clearly</a:t>
            </a:r>
            <a:r>
              <a:rPr dirty="0" sz="1800" spc="34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34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where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5" y="2647312"/>
            <a:ext cx="3990340" cy="7874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940"/>
              </a:spcBef>
            </a:pPr>
            <a:r>
              <a:rPr dirty="0" sz="1800" spc="-114">
                <a:latin typeface="Microsoft Sans Serif"/>
                <a:cs typeface="Microsoft Sans Serif"/>
              </a:rPr>
              <a:t>e</a:t>
            </a:r>
            <a:r>
              <a:rPr dirty="0" sz="1800" spc="-140">
                <a:latin typeface="Microsoft Sans Serif"/>
                <a:cs typeface="Microsoft Sans Serif"/>
              </a:rPr>
              <a:t>v</a:t>
            </a:r>
            <a:r>
              <a:rPr dirty="0" sz="1800" spc="-35">
                <a:latin typeface="Microsoft Sans Serif"/>
                <a:cs typeface="Microsoft Sans Serif"/>
              </a:rPr>
              <a:t>er</a:t>
            </a:r>
            <a:r>
              <a:rPr dirty="0" sz="1800" spc="-85">
                <a:latin typeface="Microsoft Sans Serif"/>
                <a:cs typeface="Microsoft Sans Serif"/>
              </a:rPr>
              <a:t>y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g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ou</a:t>
            </a:r>
            <a:r>
              <a:rPr dirty="0" sz="1800" spc="-10">
                <a:latin typeface="Microsoft Sans Serif"/>
                <a:cs typeface="Microsoft Sans Serif"/>
              </a:rPr>
              <a:t>p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</a:t>
            </a:r>
            <a:r>
              <a:rPr dirty="0" sz="1800" spc="-110">
                <a:latin typeface="Microsoft Sans Serif"/>
                <a:cs typeface="Microsoft Sans Serif"/>
              </a:rPr>
              <a:t>a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see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45">
                <a:latin typeface="Microsoft Sans Serif"/>
                <a:cs typeface="Microsoft Sans Serif"/>
              </a:rPr>
              <a:t>h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</a:t>
            </a:r>
            <a:r>
              <a:rPr dirty="0" sz="1800" spc="-11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endParaRPr sz="18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84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459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5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5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30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 spc="-235">
                <a:solidFill>
                  <a:srgbClr val="006FC0"/>
                </a:solidFill>
                <a:latin typeface="Microsoft Sans Serif"/>
                <a:cs typeface="Microsoft Sans Serif"/>
              </a:rPr>
              <a:t>mem</a:t>
            </a:r>
            <a:r>
              <a:rPr dirty="0" sz="1800" spc="-55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5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180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FC0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4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30">
                <a:latin typeface="Microsoft Sans Serif"/>
                <a:cs typeface="Microsoft Sans Serif"/>
              </a:rPr>
              <a:t>r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70">
                <a:latin typeface="Microsoft Sans Serif"/>
                <a:cs typeface="Microsoft Sans Serif"/>
              </a:rPr>
              <a:t>ci</a:t>
            </a:r>
            <a:r>
              <a:rPr dirty="0" sz="1800" spc="-100">
                <a:latin typeface="Microsoft Sans Serif"/>
                <a:cs typeface="Microsoft Sans Serif"/>
              </a:rPr>
              <a:t>p</a:t>
            </a:r>
            <a:r>
              <a:rPr dirty="0" sz="1800" spc="-114">
                <a:latin typeface="Microsoft Sans Serif"/>
                <a:cs typeface="Microsoft Sans Serif"/>
              </a:rPr>
              <a:t>a</a:t>
            </a:r>
            <a:r>
              <a:rPr dirty="0" sz="1800" spc="-110">
                <a:latin typeface="Microsoft Sans Serif"/>
                <a:cs typeface="Microsoft Sans Serif"/>
              </a:rPr>
              <a:t>n</a:t>
            </a:r>
            <a:r>
              <a:rPr dirty="0" sz="1800" spc="-25">
                <a:latin typeface="Microsoft Sans Serif"/>
                <a:cs typeface="Microsoft Sans Serif"/>
              </a:rPr>
              <a:t>t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592193"/>
            <a:ext cx="4733925" cy="31896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279" y="6522839"/>
            <a:ext cx="1469390" cy="286385"/>
          </a:xfrm>
          <a:custGeom>
            <a:avLst/>
            <a:gdLst/>
            <a:ahLst/>
            <a:cxnLst/>
            <a:rect l="l" t="t" r="r" b="b"/>
            <a:pathLst>
              <a:path w="1469390" h="286384">
                <a:moveTo>
                  <a:pt x="1468799" y="0"/>
                </a:moveTo>
                <a:lnTo>
                  <a:pt x="0" y="0"/>
                </a:lnTo>
                <a:lnTo>
                  <a:pt x="0" y="286199"/>
                </a:lnTo>
                <a:lnTo>
                  <a:pt x="1468799" y="286199"/>
                </a:lnTo>
                <a:lnTo>
                  <a:pt x="1468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523999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0594" y="3005454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261486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3519042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3775328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4031360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4288916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544948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800980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594" y="5058917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5314950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6058610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594" y="6316166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572502"/>
            <a:ext cx="55244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CC8D5F"/>
                </a:solidFill>
                <a:latin typeface="Arial MT"/>
                <a:cs typeface="Arial MT"/>
              </a:rPr>
              <a:t>•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594" y="2605252"/>
            <a:ext cx="2629535" cy="41046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CC8D5F"/>
              </a:buClr>
              <a:buSzPct val="59090"/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uir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ements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dirty="0" sz="1100" spc="-95" b="1">
                <a:solidFill>
                  <a:srgbClr val="FFFFFF"/>
                </a:solidFill>
                <a:latin typeface="Arial"/>
                <a:cs typeface="Arial"/>
              </a:rPr>
              <a:t>rkshop</a:t>
            </a:r>
            <a:endParaRPr sz="1100">
              <a:latin typeface="Arial"/>
              <a:cs typeface="Arial"/>
            </a:endParaRPr>
          </a:p>
          <a:p>
            <a:pPr marL="332105" marR="5080">
              <a:lnSpc>
                <a:spcPct val="152700"/>
              </a:lnSpc>
            </a:pP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icip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nts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uir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ements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rkshop 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95" b="1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95" b="1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Workshop</a:t>
            </a:r>
            <a:endParaRPr sz="1100">
              <a:latin typeface="Arial"/>
              <a:cs typeface="Arial"/>
            </a:endParaRPr>
          </a:p>
          <a:p>
            <a:pPr marL="332105" marR="795655">
              <a:lnSpc>
                <a:spcPct val="153000"/>
              </a:lnSpc>
              <a:spcBef>
                <a:spcPts val="5"/>
              </a:spcBef>
            </a:pPr>
            <a:r>
              <a:rPr dirty="0" sz="1100" spc="-120" b="1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z="1100" spc="-70" b="1">
                <a:solidFill>
                  <a:srgbClr val="FFFFFF"/>
                </a:solidFill>
                <a:latin typeface="Arial"/>
                <a:cs typeface="Arial"/>
              </a:rPr>
              <a:t>epa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rkshop 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ole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cilit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tor </a:t>
            </a:r>
            <a:r>
              <a:rPr dirty="0" sz="11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dirty="0" sz="1100" spc="-95" b="1">
                <a:solidFill>
                  <a:srgbClr val="FFFFFF"/>
                </a:solidFill>
                <a:latin typeface="Arial"/>
                <a:cs typeface="Arial"/>
              </a:rPr>
              <a:t>rkshop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enda </a:t>
            </a:r>
            <a:r>
              <a:rPr dirty="0" sz="11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nin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1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rkshop 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Brainstorming</a:t>
            </a:r>
            <a:endParaRPr sz="11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700"/>
              </a:spcBef>
            </a:pP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oles</a:t>
            </a:r>
            <a:r>
              <a:rPr dirty="0" sz="1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1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0" b="1">
                <a:solidFill>
                  <a:srgbClr val="FFFFFF"/>
                </a:solidFill>
                <a:latin typeface="Arial"/>
                <a:cs typeface="Arial"/>
              </a:rPr>
              <a:t>Br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instor</a:t>
            </a:r>
            <a:r>
              <a:rPr dirty="0" sz="1100" spc="-70" b="1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332105" marR="664845">
              <a:lnSpc>
                <a:spcPct val="152700"/>
              </a:lnSpc>
              <a:spcBef>
                <a:spcPts val="15"/>
              </a:spcBef>
            </a:pP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0" b="1">
                <a:solidFill>
                  <a:srgbClr val="FFFFFF"/>
                </a:solidFill>
                <a:latin typeface="Arial"/>
                <a:cs typeface="Arial"/>
              </a:rPr>
              <a:t>Br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instor</a:t>
            </a:r>
            <a:r>
              <a:rPr dirty="0" sz="1100" spc="-70" b="1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dirty="0" sz="11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0" b="1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1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-114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11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0" b="1">
                <a:solidFill>
                  <a:srgbClr val="FFFFFF"/>
                </a:solidFill>
                <a:latin typeface="Arial"/>
                <a:cs typeface="Arial"/>
              </a:rPr>
              <a:t>Br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instor</a:t>
            </a:r>
            <a:r>
              <a:rPr dirty="0" sz="1100" spc="-70" b="1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8181"/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ener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lvl="1" marL="332105" marR="930275" indent="45720">
              <a:lnSpc>
                <a:spcPts val="2020"/>
              </a:lnSpc>
              <a:spcBef>
                <a:spcPts val="80"/>
              </a:spcBef>
              <a:buClr>
                <a:srgbClr val="7D96AC"/>
              </a:buClr>
              <a:buSzPct val="68181"/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eductio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11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ules</a:t>
            </a:r>
            <a:r>
              <a:rPr dirty="0" sz="1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0" b="1">
                <a:solidFill>
                  <a:srgbClr val="FFFFFF"/>
                </a:solidFill>
                <a:latin typeface="Arial"/>
                <a:cs typeface="Arial"/>
              </a:rPr>
              <a:t>Br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instor</a:t>
            </a:r>
            <a:r>
              <a:rPr dirty="0" sz="1100" spc="-70" b="1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520"/>
              </a:spcBef>
            </a:pPr>
            <a:r>
              <a:rPr dirty="0" sz="1100" spc="-21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ive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0" b="1">
                <a:solidFill>
                  <a:srgbClr val="FFFFFF"/>
                </a:solidFill>
                <a:latin typeface="Arial"/>
                <a:cs typeface="Arial"/>
              </a:rPr>
              <a:t>Br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instor</a:t>
            </a:r>
            <a:r>
              <a:rPr dirty="0" sz="1100" spc="-70" b="1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700"/>
              </a:spcBef>
            </a:pPr>
            <a:r>
              <a:rPr dirty="0" sz="1100" spc="-11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1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dirty="0" sz="1100" spc="-1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1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10" b="1">
                <a:solidFill>
                  <a:srgbClr val="FFFFFF"/>
                </a:solidFill>
                <a:latin typeface="Arial"/>
                <a:cs typeface="Arial"/>
              </a:rPr>
              <a:t>Br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torming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71600" y="1600199"/>
            <a:ext cx="7772400" cy="990600"/>
          </a:xfrm>
          <a:prstGeom prst="rect"/>
          <a:solidFill>
            <a:srgbClr val="FFFFFF"/>
          </a:solidFill>
        </p:spPr>
        <p:txBody>
          <a:bodyPr wrap="square" lIns="0" tIns="1289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15"/>
              </a:spcBef>
            </a:pPr>
            <a:r>
              <a:rPr dirty="0" spc="-275">
                <a:solidFill>
                  <a:srgbClr val="FFFFFF"/>
                </a:solidFill>
              </a:rPr>
              <a:t>Presentat</a:t>
            </a:r>
            <a:r>
              <a:rPr dirty="0" spc="-155">
                <a:solidFill>
                  <a:srgbClr val="FFFFFF"/>
                </a:solidFill>
              </a:rPr>
              <a:t>i</a:t>
            </a:r>
            <a:r>
              <a:rPr dirty="0" spc="-385">
                <a:solidFill>
                  <a:srgbClr val="FFFFFF"/>
                </a:solidFill>
              </a:rPr>
              <a:t>on</a:t>
            </a:r>
            <a:r>
              <a:rPr dirty="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-145">
                <a:solidFill>
                  <a:srgbClr val="FFFFFF"/>
                </a:solidFill>
              </a:rPr>
              <a:t>Outl</a:t>
            </a:r>
            <a:r>
              <a:rPr dirty="0" spc="-95">
                <a:solidFill>
                  <a:srgbClr val="FFFFFF"/>
                </a:solidFill>
              </a:rPr>
              <a:t>i</a:t>
            </a:r>
            <a:r>
              <a:rPr dirty="0" spc="-385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0" y="1600199"/>
            <a:ext cx="1295400" cy="990600"/>
          </a:xfrm>
          <a:prstGeom prst="rect">
            <a:avLst/>
          </a:prstGeom>
          <a:solidFill>
            <a:srgbClr val="CC8D5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77897"/>
            <a:ext cx="4793615" cy="415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marR="6350" indent="-320040">
              <a:lnSpc>
                <a:spcPct val="125200"/>
              </a:lnSpc>
              <a:spcBef>
                <a:spcPts val="95"/>
              </a:spcBef>
              <a:buClr>
                <a:srgbClr val="CC8D5F"/>
              </a:buClr>
              <a:buSzPct val="60714"/>
              <a:buFont typeface="Wingdings"/>
              <a:buChar char=""/>
              <a:tabLst>
                <a:tab pos="332105" algn="l"/>
                <a:tab pos="332740" algn="l"/>
                <a:tab pos="1158875" algn="l"/>
                <a:tab pos="1423670" algn="l"/>
                <a:tab pos="2092960" algn="l"/>
                <a:tab pos="2411730" algn="l"/>
                <a:tab pos="2794000" algn="l"/>
                <a:tab pos="3627754" algn="l"/>
                <a:tab pos="3893185" algn="l"/>
                <a:tab pos="4643120" algn="l"/>
              </a:tabLst>
            </a:pPr>
            <a:r>
              <a:rPr dirty="0" sz="1400" spc="-310">
                <a:latin typeface="Microsoft Sans Serif"/>
                <a:cs typeface="Microsoft Sans Serif"/>
              </a:rPr>
              <a:t>T</a:t>
            </a:r>
            <a:r>
              <a:rPr dirty="0" sz="1400">
                <a:latin typeface="Microsoft Sans Serif"/>
                <a:cs typeface="Microsoft Sans Serif"/>
              </a:rPr>
              <a:t>y</a:t>
            </a:r>
            <a:r>
              <a:rPr dirty="0" sz="1400" spc="-5">
                <a:latin typeface="Microsoft Sans Serif"/>
                <a:cs typeface="Microsoft Sans Serif"/>
              </a:rPr>
              <a:t>p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85">
                <a:latin typeface="Microsoft Sans Serif"/>
                <a:cs typeface="Microsoft Sans Serif"/>
              </a:rPr>
              <a:t>ca</a:t>
            </a:r>
            <a:r>
              <a:rPr dirty="0" sz="1400" spc="-15">
                <a:latin typeface="Microsoft Sans Serif"/>
                <a:cs typeface="Microsoft Sans Serif"/>
              </a:rPr>
              <a:t>l</a:t>
            </a:r>
            <a:r>
              <a:rPr dirty="0" sz="1400" spc="-25">
                <a:latin typeface="Microsoft Sans Serif"/>
                <a:cs typeface="Microsoft Sans Serif"/>
              </a:rPr>
              <a:t>l</a:t>
            </a:r>
            <a:r>
              <a:rPr dirty="0" sz="1400" spc="-90">
                <a:latin typeface="Microsoft Sans Serif"/>
                <a:cs typeface="Microsoft Sans Serif"/>
              </a:rPr>
              <a:t>y</a:t>
            </a:r>
            <a:r>
              <a:rPr dirty="0" sz="1400" spc="-85">
                <a:latin typeface="Microsoft Sans Serif"/>
                <a:cs typeface="Microsoft Sans Serif"/>
              </a:rPr>
              <a:t>,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5">
                <a:latin typeface="Microsoft Sans Serif"/>
                <a:cs typeface="Microsoft Sans Serif"/>
              </a:rPr>
              <a:t>p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10">
                <a:latin typeface="Microsoft Sans Serif"/>
                <a:cs typeface="Microsoft Sans Serif"/>
              </a:rPr>
              <a:t>r</a:t>
            </a:r>
            <a:r>
              <a:rPr dirty="0" sz="1400" spc="-15">
                <a:latin typeface="Microsoft Sans Serif"/>
                <a:cs typeface="Microsoft Sans Serif"/>
              </a:rPr>
              <a:t>t</a:t>
            </a:r>
            <a:r>
              <a:rPr dirty="0" sz="1400" spc="-5">
                <a:latin typeface="Microsoft Sans Serif"/>
                <a:cs typeface="Microsoft Sans Serif"/>
              </a:rPr>
              <a:t>i</a:t>
            </a:r>
            <a:r>
              <a:rPr dirty="0" sz="1400" spc="-90">
                <a:latin typeface="Microsoft Sans Serif"/>
                <a:cs typeface="Microsoft Sans Serif"/>
              </a:rPr>
              <a:t>o</a:t>
            </a:r>
            <a:r>
              <a:rPr dirty="0" sz="1400" spc="-165">
                <a:latin typeface="Microsoft Sans Serif"/>
                <a:cs typeface="Microsoft Sans Serif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Microsoft Sans Serif"/>
                <a:cs typeface="Microsoft Sans Serif"/>
              </a:rPr>
              <a:t>o</a:t>
            </a:r>
            <a:r>
              <a:rPr dirty="0" sz="1400">
                <a:latin typeface="Microsoft Sans Serif"/>
                <a:cs typeface="Microsoft Sans Serif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14">
                <a:latin typeface="Microsoft Sans Serif"/>
                <a:cs typeface="Microsoft Sans Serif"/>
              </a:rPr>
              <a:t>w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20">
                <a:latin typeface="Microsoft Sans Serif"/>
                <a:cs typeface="Microsoft Sans Serif"/>
              </a:rPr>
              <a:t>r</a:t>
            </a:r>
            <a:r>
              <a:rPr dirty="0" sz="1400" spc="-110">
                <a:latin typeface="Microsoft Sans Serif"/>
                <a:cs typeface="Microsoft Sans Serif"/>
              </a:rPr>
              <a:t>k</a:t>
            </a:r>
            <a:r>
              <a:rPr dirty="0" sz="1400" spc="-155">
                <a:latin typeface="Microsoft Sans Serif"/>
                <a:cs typeface="Microsoft Sans Serif"/>
              </a:rPr>
              <a:t>sh</a:t>
            </a:r>
            <a:r>
              <a:rPr dirty="0" sz="1400" spc="-175">
                <a:latin typeface="Microsoft Sans Serif"/>
                <a:cs typeface="Microsoft Sans Serif"/>
              </a:rPr>
              <a:t>o</a:t>
            </a:r>
            <a:r>
              <a:rPr dirty="0" sz="1400" spc="-5">
                <a:latin typeface="Microsoft Sans Serif"/>
                <a:cs typeface="Microsoft Sans Serif"/>
              </a:rPr>
              <a:t>p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130">
                <a:latin typeface="Microsoft Sans Serif"/>
                <a:cs typeface="Microsoft Sans Serif"/>
              </a:rPr>
              <a:t>v</a:t>
            </a:r>
            <a:r>
              <a:rPr dirty="0" sz="1400" spc="-90">
                <a:latin typeface="Microsoft Sans Serif"/>
                <a:cs typeface="Microsoft Sans Serif"/>
              </a:rPr>
              <a:t>o</a:t>
            </a:r>
            <a:r>
              <a:rPr dirty="0" sz="1400" spc="-20">
                <a:latin typeface="Microsoft Sans Serif"/>
                <a:cs typeface="Microsoft Sans Serif"/>
              </a:rPr>
              <a:t>t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Microsoft Sans Serif"/>
                <a:cs typeface="Microsoft Sans Serif"/>
              </a:rPr>
              <a:t>to 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b</a:t>
            </a:r>
            <a:r>
              <a:rPr dirty="0" sz="1400" spc="-15">
                <a:latin typeface="Microsoft Sans Serif"/>
                <a:cs typeface="Microsoft Sans Serif"/>
              </a:rPr>
              <a:t>r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114">
                <a:latin typeface="Microsoft Sans Serif"/>
                <a:cs typeface="Microsoft Sans Serif"/>
              </a:rPr>
              <a:t>nst</a:t>
            </a:r>
            <a:r>
              <a:rPr dirty="0" sz="1400" spc="-140">
                <a:latin typeface="Microsoft Sans Serif"/>
                <a:cs typeface="Microsoft Sans Serif"/>
              </a:rPr>
              <a:t>o</a:t>
            </a:r>
            <a:r>
              <a:rPr dirty="0" sz="1400" spc="20">
                <a:latin typeface="Microsoft Sans Serif"/>
                <a:cs typeface="Microsoft Sans Serif"/>
              </a:rPr>
              <a:t>r</a:t>
            </a:r>
            <a:r>
              <a:rPr dirty="0" sz="1400" spc="-105">
                <a:latin typeface="Microsoft Sans Serif"/>
                <a:cs typeface="Microsoft Sans Serif"/>
              </a:rPr>
              <a:t>ming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n</a:t>
            </a:r>
            <a:r>
              <a:rPr dirty="0" sz="1400" spc="-150">
                <a:latin typeface="Microsoft Sans Serif"/>
                <a:cs typeface="Microsoft Sans Serif"/>
              </a:rPr>
              <a:t>e</a:t>
            </a:r>
            <a:r>
              <a:rPr dirty="0" sz="1400" spc="-75">
                <a:latin typeface="Microsoft Sans Serif"/>
                <a:cs typeface="Microsoft Sans Serif"/>
              </a:rPr>
              <a:t>w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85">
                <a:latin typeface="Microsoft Sans Serif"/>
                <a:cs typeface="Microsoft Sans Serif"/>
              </a:rPr>
              <a:t>nd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</a:t>
            </a:r>
            <a:r>
              <a:rPr dirty="0" sz="1400" spc="5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60">
                <a:latin typeface="Microsoft Sans Serif"/>
                <a:cs typeface="Microsoft Sans Serif"/>
              </a:rPr>
              <a:t>tur</a:t>
            </a:r>
            <a:r>
              <a:rPr dirty="0" sz="1400" spc="-75">
                <a:latin typeface="Microsoft Sans Serif"/>
                <a:cs typeface="Microsoft Sans Serif"/>
              </a:rPr>
              <a:t>e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f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>
                <a:latin typeface="Microsoft Sans Serif"/>
                <a:cs typeface="Microsoft Sans Serif"/>
              </a:rPr>
              <a:t>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app</a:t>
            </a:r>
            <a:r>
              <a:rPr dirty="0" sz="1400" spc="-15">
                <a:latin typeface="Microsoft Sans Serif"/>
                <a:cs typeface="Microsoft Sans Serif"/>
              </a:rPr>
              <a:t>li</a:t>
            </a:r>
            <a:r>
              <a:rPr dirty="0" sz="1400" spc="-85">
                <a:latin typeface="Microsoft Sans Serif"/>
                <a:cs typeface="Microsoft Sans Serif"/>
              </a:rPr>
              <a:t>ca</a:t>
            </a:r>
            <a:r>
              <a:rPr dirty="0" sz="1400" spc="-15">
                <a:latin typeface="Microsoft Sans Serif"/>
                <a:cs typeface="Microsoft Sans Serif"/>
              </a:rPr>
              <a:t>t</a:t>
            </a:r>
            <a:r>
              <a:rPr dirty="0" sz="1400" spc="-5">
                <a:latin typeface="Microsoft Sans Serif"/>
                <a:cs typeface="Microsoft Sans Serif"/>
              </a:rPr>
              <a:t>i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-160">
                <a:latin typeface="Microsoft Sans Serif"/>
                <a:cs typeface="Microsoft Sans Serif"/>
              </a:rPr>
              <a:t>n</a:t>
            </a:r>
            <a:r>
              <a:rPr dirty="0" sz="1400" spc="-8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D5F"/>
              </a:buClr>
              <a:buFont typeface="Wingdings"/>
              <a:buChar char=""/>
            </a:pPr>
            <a:endParaRPr sz="22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buClr>
                <a:srgbClr val="CC8D5F"/>
              </a:buClr>
              <a:buSzPct val="60714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dirty="0" sz="1400" spc="-90">
                <a:latin typeface="Microsoft Sans Serif"/>
                <a:cs typeface="Microsoft Sans Serif"/>
              </a:rPr>
              <a:t>Brainstorming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elicitation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technique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has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number</a:t>
            </a:r>
            <a:r>
              <a:rPr dirty="0" sz="1400">
                <a:latin typeface="Microsoft Sans Serif"/>
                <a:cs typeface="Microsoft Sans Serif"/>
              </a:rPr>
              <a:t> of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benefits.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5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1240"/>
              </a:spcBef>
              <a:buClr>
                <a:srgbClr val="7D96AC"/>
              </a:buClr>
              <a:buSzPct val="70833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200" spc="-40">
                <a:latin typeface="Microsoft Sans Serif"/>
                <a:cs typeface="Microsoft Sans Serif"/>
              </a:rPr>
              <a:t>It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encourages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35">
                <a:latin typeface="Microsoft Sans Serif"/>
                <a:cs typeface="Microsoft Sans Serif"/>
              </a:rPr>
              <a:t>participation</a:t>
            </a:r>
            <a:r>
              <a:rPr dirty="0" sz="1200" spc="40">
                <a:latin typeface="Microsoft Sans Serif"/>
                <a:cs typeface="Microsoft Sans Serif"/>
              </a:rPr>
              <a:t> </a:t>
            </a:r>
            <a:r>
              <a:rPr dirty="0" sz="1200" spc="-40">
                <a:latin typeface="Microsoft Sans Serif"/>
                <a:cs typeface="Microsoft Sans Serif"/>
              </a:rPr>
              <a:t>by</a:t>
            </a:r>
            <a:r>
              <a:rPr dirty="0" sz="120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all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45">
                <a:latin typeface="Microsoft Sans Serif"/>
                <a:cs typeface="Microsoft Sans Serif"/>
              </a:rPr>
              <a:t>parties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75">
                <a:latin typeface="Microsoft Sans Serif"/>
                <a:cs typeface="Microsoft Sans Serif"/>
              </a:rPr>
              <a:t>present.</a:t>
            </a:r>
            <a:endParaRPr sz="1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D96AC"/>
              </a:buClr>
              <a:buFont typeface="Wingdings"/>
              <a:buChar char=""/>
            </a:pPr>
            <a:endParaRPr sz="13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buClr>
                <a:srgbClr val="7D96AC"/>
              </a:buClr>
              <a:buSzPct val="70833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200" spc="-40">
                <a:latin typeface="Microsoft Sans Serif"/>
                <a:cs typeface="Microsoft Sans Serif"/>
              </a:rPr>
              <a:t>It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allows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50">
                <a:latin typeface="Microsoft Sans Serif"/>
                <a:cs typeface="Microsoft Sans Serif"/>
              </a:rPr>
              <a:t>participants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 spc="-45">
                <a:latin typeface="Microsoft Sans Serif"/>
                <a:cs typeface="Microsoft Sans Serif"/>
              </a:rPr>
              <a:t>to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"piggyback"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on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one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75">
                <a:latin typeface="Microsoft Sans Serif"/>
                <a:cs typeface="Microsoft Sans Serif"/>
              </a:rPr>
              <a:t>another's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ideas.</a:t>
            </a:r>
            <a:endParaRPr sz="1200">
              <a:latin typeface="Microsoft Sans Serif"/>
              <a:cs typeface="Microsoft Sans Serif"/>
            </a:endParaRPr>
          </a:p>
          <a:p>
            <a:pPr lvl="1" marL="652780" marR="5080" indent="-274320">
              <a:lnSpc>
                <a:spcPct val="173300"/>
              </a:lnSpc>
              <a:spcBef>
                <a:spcPts val="615"/>
              </a:spcBef>
              <a:buClr>
                <a:srgbClr val="7D96AC"/>
              </a:buClr>
              <a:buSzPct val="70833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200" spc="-40">
                <a:latin typeface="Microsoft Sans Serif"/>
                <a:cs typeface="Microsoft Sans Serif"/>
              </a:rPr>
              <a:t>It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120">
                <a:latin typeface="Microsoft Sans Serif"/>
                <a:cs typeface="Microsoft Sans Serif"/>
              </a:rPr>
              <a:t>has</a:t>
            </a:r>
            <a:r>
              <a:rPr dirty="0" sz="1200" spc="-114">
                <a:latin typeface="Microsoft Sans Serif"/>
                <a:cs typeface="Microsoft Sans Serif"/>
              </a:rPr>
              <a:t> </a:t>
            </a:r>
            <a:r>
              <a:rPr dirty="0" sz="1200" spc="-75">
                <a:latin typeface="Microsoft Sans Serif"/>
                <a:cs typeface="Microsoft Sans Serif"/>
              </a:rPr>
              <a:t>high</a:t>
            </a:r>
            <a:r>
              <a:rPr dirty="0" sz="1200" spc="-70">
                <a:latin typeface="Microsoft Sans Serif"/>
                <a:cs typeface="Microsoft Sans Serif"/>
              </a:rPr>
              <a:t> </a:t>
            </a:r>
            <a:r>
              <a:rPr dirty="0" sz="1200" spc="-55">
                <a:latin typeface="Microsoft Sans Serif"/>
                <a:cs typeface="Microsoft Sans Serif"/>
              </a:rPr>
              <a:t>bandwidth.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Many</a:t>
            </a:r>
            <a:r>
              <a:rPr dirty="0" sz="1200" spc="-65">
                <a:latin typeface="Microsoft Sans Serif"/>
                <a:cs typeface="Microsoft Sans Serif"/>
              </a:rPr>
              <a:t> ideas</a:t>
            </a:r>
            <a:r>
              <a:rPr dirty="0" sz="1200" spc="-60">
                <a:latin typeface="Microsoft Sans Serif"/>
                <a:cs typeface="Microsoft Sans Serif"/>
              </a:rPr>
              <a:t> </a:t>
            </a:r>
            <a:r>
              <a:rPr dirty="0" sz="1200" spc="-100">
                <a:latin typeface="Microsoft Sans Serif"/>
                <a:cs typeface="Microsoft Sans Serif"/>
              </a:rPr>
              <a:t>can</a:t>
            </a:r>
            <a:r>
              <a:rPr dirty="0" sz="1200" spc="-95">
                <a:latin typeface="Microsoft Sans Serif"/>
                <a:cs typeface="Microsoft Sans Serif"/>
              </a:rPr>
              <a:t> </a:t>
            </a:r>
            <a:r>
              <a:rPr dirty="0" sz="1200" spc="-40">
                <a:latin typeface="Microsoft Sans Serif"/>
                <a:cs typeface="Microsoft Sans Serif"/>
              </a:rPr>
              <a:t>be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50">
                <a:latin typeface="Microsoft Sans Serif"/>
                <a:cs typeface="Microsoft Sans Serif"/>
              </a:rPr>
              <a:t>generated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80">
                <a:latin typeface="Microsoft Sans Serif"/>
                <a:cs typeface="Microsoft Sans Serif"/>
              </a:rPr>
              <a:t>in</a:t>
            </a:r>
            <a:r>
              <a:rPr dirty="0" sz="1200" spc="16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</a:t>
            </a:r>
            <a:r>
              <a:rPr dirty="0" sz="1200" spc="295">
                <a:latin typeface="Microsoft Sans Serif"/>
                <a:cs typeface="Microsoft Sans Serif"/>
              </a:rPr>
              <a:t> </a:t>
            </a:r>
            <a:r>
              <a:rPr dirty="0" sz="1200" spc="-85">
                <a:latin typeface="Microsoft Sans Serif"/>
                <a:cs typeface="Microsoft Sans Serif"/>
              </a:rPr>
              <a:t>short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30">
                <a:latin typeface="Microsoft Sans Serif"/>
                <a:cs typeface="Microsoft Sans Serif"/>
              </a:rPr>
              <a:t>period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 spc="-75">
                <a:latin typeface="Microsoft Sans Serif"/>
                <a:cs typeface="Microsoft Sans Serif"/>
              </a:rPr>
              <a:t>time.</a:t>
            </a:r>
            <a:endParaRPr sz="1200">
              <a:latin typeface="Microsoft Sans Serif"/>
              <a:cs typeface="Microsoft Sans Serif"/>
            </a:endParaRPr>
          </a:p>
          <a:p>
            <a:pPr lvl="1" marL="652780" marR="5080" indent="-274955">
              <a:lnSpc>
                <a:spcPct val="174200"/>
              </a:lnSpc>
              <a:spcBef>
                <a:spcPts val="585"/>
              </a:spcBef>
              <a:buClr>
                <a:srgbClr val="7D96AC"/>
              </a:buClr>
              <a:buSzPct val="70833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200" spc="-140">
                <a:latin typeface="Microsoft Sans Serif"/>
                <a:cs typeface="Microsoft Sans Serif"/>
              </a:rPr>
              <a:t>The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results</a:t>
            </a:r>
            <a:r>
              <a:rPr dirty="0" sz="1200" spc="-7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typically</a:t>
            </a:r>
            <a:r>
              <a:rPr dirty="0" sz="1200" spc="70">
                <a:latin typeface="Microsoft Sans Serif"/>
                <a:cs typeface="Microsoft Sans Serif"/>
              </a:rPr>
              <a:t> </a:t>
            </a:r>
            <a:r>
              <a:rPr dirty="0" sz="1200" spc="-55">
                <a:latin typeface="Microsoft Sans Serif"/>
                <a:cs typeface="Microsoft Sans Serif"/>
              </a:rPr>
              <a:t>indicate</a:t>
            </a:r>
            <a:r>
              <a:rPr dirty="0" sz="1200" spc="114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</a:t>
            </a:r>
            <a:r>
              <a:rPr dirty="0" sz="1200" spc="6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number</a:t>
            </a:r>
            <a:r>
              <a:rPr dirty="0" sz="1200" spc="-7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of</a:t>
            </a:r>
            <a:r>
              <a:rPr dirty="0" sz="1200" spc="95">
                <a:latin typeface="Microsoft Sans Serif"/>
                <a:cs typeface="Microsoft Sans Serif"/>
              </a:rPr>
              <a:t> </a:t>
            </a:r>
            <a:r>
              <a:rPr dirty="0" sz="1200" spc="-75">
                <a:latin typeface="Microsoft Sans Serif"/>
                <a:cs typeface="Microsoft Sans Serif"/>
              </a:rPr>
              <a:t>possible</a:t>
            </a:r>
            <a:r>
              <a:rPr dirty="0" sz="1200" spc="13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solutions</a:t>
            </a:r>
            <a:r>
              <a:rPr dirty="0" sz="1200" spc="-75">
                <a:latin typeface="Microsoft Sans Serif"/>
                <a:cs typeface="Microsoft Sans Serif"/>
              </a:rPr>
              <a:t> </a:t>
            </a:r>
            <a:r>
              <a:rPr dirty="0" sz="1200" spc="-45">
                <a:latin typeface="Microsoft Sans Serif"/>
                <a:cs typeface="Microsoft Sans Serif"/>
              </a:rPr>
              <a:t>to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w</a:t>
            </a:r>
            <a:r>
              <a:rPr dirty="0" sz="1200" spc="-60">
                <a:latin typeface="Microsoft Sans Serif"/>
                <a:cs typeface="Microsoft Sans Serif"/>
              </a:rPr>
              <a:t>hate</a:t>
            </a:r>
            <a:r>
              <a:rPr dirty="0" sz="1200" spc="-90">
                <a:latin typeface="Microsoft Sans Serif"/>
                <a:cs typeface="Microsoft Sans Serif"/>
              </a:rPr>
              <a:t>v</a:t>
            </a:r>
            <a:r>
              <a:rPr dirty="0" sz="1200" spc="-35">
                <a:latin typeface="Microsoft Sans Serif"/>
                <a:cs typeface="Microsoft Sans Serif"/>
              </a:rPr>
              <a:t>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p</a:t>
            </a:r>
            <a:r>
              <a:rPr dirty="0" sz="1200" spc="-35">
                <a:latin typeface="Microsoft Sans Serif"/>
                <a:cs typeface="Microsoft Sans Serif"/>
              </a:rPr>
              <a:t>r</a:t>
            </a:r>
            <a:r>
              <a:rPr dirty="0" sz="1200" spc="-70">
                <a:latin typeface="Microsoft Sans Serif"/>
                <a:cs typeface="Microsoft Sans Serif"/>
              </a:rPr>
              <a:t>oblem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10">
                <a:latin typeface="Microsoft Sans Serif"/>
                <a:cs typeface="Microsoft Sans Serif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po</a:t>
            </a:r>
            <a:r>
              <a:rPr dirty="0" sz="1200" spc="-95">
                <a:latin typeface="Microsoft Sans Serif"/>
                <a:cs typeface="Microsoft Sans Serif"/>
              </a:rPr>
              <a:t>s</a:t>
            </a:r>
            <a:r>
              <a:rPr dirty="0" sz="1200" spc="-40">
                <a:latin typeface="Microsoft Sans Serif"/>
                <a:cs typeface="Microsoft Sans Serif"/>
              </a:rPr>
              <a:t>ed</a:t>
            </a:r>
            <a:r>
              <a:rPr dirty="0" sz="1200" spc="-75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  <a:p>
            <a:pPr lvl="1" marL="652780" marR="12700" indent="-274320">
              <a:lnSpc>
                <a:spcPct val="173300"/>
              </a:lnSpc>
              <a:spcBef>
                <a:spcPts val="605"/>
              </a:spcBef>
              <a:buClr>
                <a:srgbClr val="7D96AC"/>
              </a:buClr>
              <a:buSzPct val="70833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200" spc="-40">
                <a:latin typeface="Microsoft Sans Serif"/>
                <a:cs typeface="Microsoft Sans Serif"/>
              </a:rPr>
              <a:t>It</a:t>
            </a:r>
            <a:r>
              <a:rPr dirty="0" sz="1200" spc="18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encourages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 spc="-45">
                <a:latin typeface="Microsoft Sans Serif"/>
                <a:cs typeface="Microsoft Sans Serif"/>
              </a:rPr>
              <a:t>out-of-the-box</a:t>
            </a:r>
            <a:r>
              <a:rPr dirty="0" sz="1200" spc="185">
                <a:latin typeface="Microsoft Sans Serif"/>
                <a:cs typeface="Microsoft Sans Serif"/>
              </a:rPr>
              <a:t> </a:t>
            </a:r>
            <a:r>
              <a:rPr dirty="0" sz="1200" spc="-75">
                <a:latin typeface="Microsoft Sans Serif"/>
                <a:cs typeface="Microsoft Sans Serif"/>
              </a:rPr>
              <a:t>thinking,</a:t>
            </a:r>
            <a:r>
              <a:rPr dirty="0" sz="1200" spc="-65">
                <a:latin typeface="Microsoft Sans Serif"/>
                <a:cs typeface="Microsoft Sans Serif"/>
              </a:rPr>
              <a:t> </a:t>
            </a:r>
            <a:r>
              <a:rPr dirty="0" sz="1200" spc="-45">
                <a:latin typeface="Microsoft Sans Serif"/>
                <a:cs typeface="Microsoft Sans Serif"/>
              </a:rPr>
              <a:t>that</a:t>
            </a:r>
            <a:r>
              <a:rPr dirty="0" sz="1200" spc="175">
                <a:latin typeface="Microsoft Sans Serif"/>
                <a:cs typeface="Microsoft Sans Serif"/>
              </a:rPr>
              <a:t> </a:t>
            </a:r>
            <a:r>
              <a:rPr dirty="0" sz="1200" spc="-110">
                <a:latin typeface="Microsoft Sans Serif"/>
                <a:cs typeface="Microsoft Sans Serif"/>
              </a:rPr>
              <a:t>is,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thinking</a:t>
            </a:r>
            <a:r>
              <a:rPr dirty="0" sz="1200" spc="-65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unlimited</a:t>
            </a:r>
            <a:r>
              <a:rPr dirty="0" sz="1200" spc="-60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by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70">
                <a:latin typeface="Microsoft Sans Serif"/>
                <a:cs typeface="Microsoft Sans Serif"/>
              </a:rPr>
              <a:t>normal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constraints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2" y="525905"/>
            <a:ext cx="30245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0"/>
              <a:t>Brainstorming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600238"/>
            <a:ext cx="3538855" cy="467372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7439" y="6497999"/>
            <a:ext cx="1581150" cy="323850"/>
          </a:xfrm>
          <a:custGeom>
            <a:avLst/>
            <a:gdLst/>
            <a:ahLst/>
            <a:cxnLst/>
            <a:rect l="l" t="t" r="r" b="b"/>
            <a:pathLst>
              <a:path w="1581150" h="323850">
                <a:moveTo>
                  <a:pt x="1580759" y="0"/>
                </a:moveTo>
                <a:lnTo>
                  <a:pt x="0" y="0"/>
                </a:lnTo>
                <a:lnTo>
                  <a:pt x="0" y="323640"/>
                </a:lnTo>
                <a:lnTo>
                  <a:pt x="1580759" y="323640"/>
                </a:lnTo>
                <a:lnTo>
                  <a:pt x="1580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74726"/>
            <a:ext cx="52952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0"/>
              <a:t>Phases</a:t>
            </a:r>
            <a:r>
              <a:rPr dirty="0" spc="85">
                <a:latin typeface="Times New Roman"/>
                <a:cs typeface="Times New Roman"/>
              </a:rPr>
              <a:t> </a:t>
            </a:r>
            <a:r>
              <a:rPr dirty="0" spc="-5"/>
              <a:t>of</a:t>
            </a:r>
            <a:r>
              <a:rPr dirty="0" spc="229">
                <a:latin typeface="Times New Roman"/>
                <a:cs typeface="Times New Roman"/>
              </a:rPr>
              <a:t> </a:t>
            </a:r>
            <a:r>
              <a:rPr dirty="0" spc="-490"/>
              <a:t>B</a:t>
            </a:r>
            <a:r>
              <a:rPr dirty="0" spc="-290"/>
              <a:t>r</a:t>
            </a:r>
            <a:r>
              <a:rPr dirty="0" spc="-295"/>
              <a:t>ains</a:t>
            </a:r>
            <a:r>
              <a:rPr dirty="0" spc="-200"/>
              <a:t>t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330"/>
              <a:t>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5" y="1613664"/>
            <a:ext cx="7995284" cy="277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Microsoft Sans Serif"/>
                <a:cs typeface="Microsoft Sans Serif"/>
              </a:rPr>
              <a:t>Brainstorming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has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two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phases: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idea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generation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idea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reduction.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393700" algn="l"/>
                <a:tab pos="394335" algn="l"/>
              </a:tabLst>
            </a:pPr>
            <a:r>
              <a:rPr dirty="0" sz="1800" spc="-100" b="1">
                <a:latin typeface="Arial"/>
                <a:cs typeface="Arial"/>
              </a:rPr>
              <a:t>Id</a:t>
            </a:r>
            <a:r>
              <a:rPr dirty="0" sz="1800" spc="-120" b="1">
                <a:latin typeface="Arial"/>
                <a:cs typeface="Arial"/>
              </a:rPr>
              <a:t>e</a:t>
            </a:r>
            <a:r>
              <a:rPr dirty="0" sz="1800" spc="-50" b="1">
                <a:latin typeface="Arial"/>
                <a:cs typeface="Arial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45" b="1">
                <a:latin typeface="Arial"/>
                <a:cs typeface="Arial"/>
              </a:rPr>
              <a:t>gen</a:t>
            </a:r>
            <a:r>
              <a:rPr dirty="0" sz="1800" spc="-130" b="1">
                <a:latin typeface="Arial"/>
                <a:cs typeface="Arial"/>
              </a:rPr>
              <a:t>e</a:t>
            </a:r>
            <a:r>
              <a:rPr dirty="0" sz="1800" spc="-130" b="1">
                <a:latin typeface="Arial"/>
                <a:cs typeface="Arial"/>
              </a:rPr>
              <a:t>r</a:t>
            </a:r>
            <a:r>
              <a:rPr dirty="0" sz="1800" spc="-20" b="1">
                <a:latin typeface="Arial"/>
                <a:cs typeface="Arial"/>
              </a:rPr>
              <a:t>a</a:t>
            </a:r>
            <a:r>
              <a:rPr dirty="0" sz="1800" spc="-114" b="1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  <a:p>
            <a:pPr lvl="1" marL="652780" marR="5080" indent="-274320">
              <a:lnSpc>
                <a:spcPts val="1900"/>
              </a:lnSpc>
              <a:spcBef>
                <a:spcPts val="78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9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primary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goal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during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idea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generation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is</a:t>
            </a:r>
            <a:r>
              <a:rPr dirty="0" sz="1600" spc="-1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set</a:t>
            </a:r>
            <a:r>
              <a:rPr dirty="0" sz="1600" spc="18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down</a:t>
            </a:r>
            <a:r>
              <a:rPr dirty="0" sz="1600" spc="21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as</a:t>
            </a:r>
            <a:r>
              <a:rPr dirty="0" sz="1600" spc="15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many</a:t>
            </a:r>
            <a:r>
              <a:rPr dirty="0" sz="1600" spc="16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ideas</a:t>
            </a:r>
            <a:r>
              <a:rPr dirty="0" sz="1600" spc="26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as</a:t>
            </a:r>
            <a:r>
              <a:rPr dirty="0" sz="1600" spc="15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possible,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45">
                <a:latin typeface="Microsoft Sans Serif"/>
                <a:cs typeface="Microsoft Sans Serif"/>
              </a:rPr>
              <a:t>f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80">
                <a:latin typeface="Microsoft Sans Serif"/>
                <a:cs typeface="Microsoft Sans Serif"/>
              </a:rPr>
              <a:t>c</a:t>
            </a:r>
            <a:r>
              <a:rPr dirty="0" sz="1600" spc="-204">
                <a:latin typeface="Microsoft Sans Serif"/>
                <a:cs typeface="Microsoft Sans Serif"/>
              </a:rPr>
              <a:t>u</a:t>
            </a:r>
            <a:r>
              <a:rPr dirty="0" sz="1600" spc="-195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i</a:t>
            </a:r>
            <a:r>
              <a:rPr dirty="0" sz="1600" spc="-100">
                <a:latin typeface="Microsoft Sans Serif"/>
                <a:cs typeface="Microsoft Sans Serif"/>
              </a:rPr>
              <a:t>ng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 spc="-145">
                <a:latin typeface="Microsoft Sans Serif"/>
                <a:cs typeface="Microsoft Sans Serif"/>
              </a:rPr>
              <a:t>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</a:t>
            </a:r>
            <a:r>
              <a:rPr dirty="0" sz="1600" spc="-15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d</a:t>
            </a:r>
            <a:r>
              <a:rPr dirty="0" sz="1600" spc="-105">
                <a:latin typeface="Microsoft Sans Serif"/>
                <a:cs typeface="Microsoft Sans Serif"/>
              </a:rPr>
              <a:t>th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</a:t>
            </a:r>
            <a:r>
              <a:rPr dirty="0" sz="1600" spc="-130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,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nece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-280">
                <a:latin typeface="Microsoft Sans Serif"/>
                <a:cs typeface="Microsoft Sans Serif"/>
              </a:rPr>
              <a:t>s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il</a:t>
            </a:r>
            <a:r>
              <a:rPr dirty="0" sz="1600" spc="-20">
                <a:latin typeface="Microsoft Sans Serif"/>
                <a:cs typeface="Microsoft Sans Serif"/>
              </a:rPr>
              <a:t>y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dept</a:t>
            </a:r>
            <a:r>
              <a:rPr dirty="0" sz="1600" spc="-80">
                <a:latin typeface="Microsoft Sans Serif"/>
                <a:cs typeface="Microsoft Sans Serif"/>
              </a:rPr>
              <a:t>h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124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60" b="1">
                <a:latin typeface="Arial"/>
                <a:cs typeface="Arial"/>
              </a:rPr>
              <a:t>I</a:t>
            </a:r>
            <a:r>
              <a:rPr dirty="0" sz="1800" spc="-120" b="1">
                <a:latin typeface="Arial"/>
                <a:cs typeface="Arial"/>
              </a:rPr>
              <a:t>d</a:t>
            </a:r>
            <a:r>
              <a:rPr dirty="0" sz="1800" spc="-95" b="1">
                <a:latin typeface="Arial"/>
                <a:cs typeface="Arial"/>
              </a:rPr>
              <a:t>ea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10" b="1">
                <a:latin typeface="Arial"/>
                <a:cs typeface="Arial"/>
              </a:rPr>
              <a:t>r</a:t>
            </a:r>
            <a:r>
              <a:rPr dirty="0" sz="1800" spc="-135" b="1">
                <a:latin typeface="Arial"/>
                <a:cs typeface="Arial"/>
              </a:rPr>
              <a:t>e</a:t>
            </a:r>
            <a:r>
              <a:rPr dirty="0" sz="1800" spc="-145" b="1">
                <a:latin typeface="Arial"/>
                <a:cs typeface="Arial"/>
              </a:rPr>
              <a:t>d</a:t>
            </a:r>
            <a:r>
              <a:rPr dirty="0" sz="1800" spc="-140" b="1">
                <a:latin typeface="Arial"/>
                <a:cs typeface="Arial"/>
              </a:rPr>
              <a:t>u</a:t>
            </a:r>
            <a:r>
              <a:rPr dirty="0" sz="1800" spc="-150" b="1">
                <a:latin typeface="Arial"/>
                <a:cs typeface="Arial"/>
              </a:rPr>
              <a:t>ction</a:t>
            </a:r>
            <a:endParaRPr sz="1800">
              <a:latin typeface="Arial"/>
              <a:cs typeface="Arial"/>
            </a:endParaRPr>
          </a:p>
          <a:p>
            <a:pPr lvl="1" marL="652780" indent="-274955">
              <a:lnSpc>
                <a:spcPct val="100000"/>
              </a:lnSpc>
              <a:spcBef>
                <a:spcPts val="58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  <a:tab pos="4018279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</a:t>
            </a:r>
            <a:r>
              <a:rPr dirty="0" sz="1600" spc="-185">
                <a:latin typeface="Microsoft Sans Serif"/>
                <a:cs typeface="Microsoft Sans Serif"/>
              </a:rPr>
              <a:t>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</a:t>
            </a:r>
            <a:r>
              <a:rPr dirty="0" sz="1600" spc="-15">
                <a:latin typeface="Microsoft Sans Serif"/>
                <a:cs typeface="Microsoft Sans Serif"/>
              </a:rPr>
              <a:t>r</a:t>
            </a:r>
            <a:r>
              <a:rPr dirty="0" sz="1600" spc="-65">
                <a:latin typeface="Microsoft Sans Serif"/>
                <a:cs typeface="Microsoft Sans Serif"/>
              </a:rPr>
              <a:t>imar</a:t>
            </a:r>
            <a:r>
              <a:rPr dirty="0" sz="1600" spc="-65">
                <a:latin typeface="Microsoft Sans Serif"/>
                <a:cs typeface="Microsoft Sans Serif"/>
              </a:rPr>
              <a:t>y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goal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d</a:t>
            </a:r>
            <a:r>
              <a:rPr dirty="0" sz="1600" spc="-110">
                <a:latin typeface="Microsoft Sans Serif"/>
                <a:cs typeface="Microsoft Sans Serif"/>
              </a:rPr>
              <a:t>u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i</a:t>
            </a:r>
            <a:r>
              <a:rPr dirty="0" sz="1600" spc="-100">
                <a:latin typeface="Microsoft Sans Serif"/>
                <a:cs typeface="Microsoft Sans Serif"/>
              </a:rPr>
              <a:t>ng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ide</a:t>
            </a:r>
            <a:r>
              <a:rPr dirty="0" sz="1600" spc="-40">
                <a:latin typeface="Microsoft Sans Serif"/>
                <a:cs typeface="Microsoft Sans Serif"/>
              </a:rPr>
              <a:t>a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redu</a:t>
            </a:r>
            <a:r>
              <a:rPr dirty="0" sz="1600" spc="-105">
                <a:latin typeface="Microsoft Sans Serif"/>
                <a:cs typeface="Microsoft Sans Serif"/>
              </a:rPr>
              <a:t>c</a:t>
            </a:r>
            <a:r>
              <a:rPr dirty="0" sz="1600" spc="-80">
                <a:latin typeface="Microsoft Sans Serif"/>
                <a:cs typeface="Microsoft Sans Serif"/>
              </a:rPr>
              <a:t>tion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i</a:t>
            </a:r>
            <a:r>
              <a:rPr dirty="0" sz="1600" spc="-195">
                <a:latin typeface="Microsoft Sans Serif"/>
                <a:cs typeface="Microsoft Sans Serif"/>
              </a:rPr>
              <a:t>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t</a:t>
            </a:r>
            <a:r>
              <a:rPr dirty="0" sz="1600" spc="-70">
                <a:latin typeface="Microsoft Sans Serif"/>
                <a:cs typeface="Microsoft Sans Serif"/>
              </a:rPr>
              <a:t>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a</a:t>
            </a:r>
            <a:r>
              <a:rPr dirty="0" sz="1600" spc="-110">
                <a:latin typeface="Microsoft Sans Serif"/>
                <a:cs typeface="Microsoft Sans Serif"/>
              </a:rPr>
              <a:t>n</a:t>
            </a:r>
            <a:r>
              <a:rPr dirty="0" sz="1600" spc="-45">
                <a:latin typeface="Microsoft Sans Serif"/>
                <a:cs typeface="Microsoft Sans Serif"/>
              </a:rPr>
              <a:t>alyze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all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</a:t>
            </a:r>
            <a:r>
              <a:rPr dirty="0" sz="1600" spc="-85">
                <a:latin typeface="Microsoft Sans Serif"/>
                <a:cs typeface="Microsoft Sans Serif"/>
              </a:rPr>
              <a:t>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g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10">
                <a:latin typeface="Microsoft Sans Serif"/>
                <a:cs typeface="Microsoft Sans Serif"/>
              </a:rPr>
              <a:t>ne</a:t>
            </a:r>
            <a:r>
              <a:rPr dirty="0" sz="1600" spc="-85">
                <a:latin typeface="Microsoft Sans Serif"/>
                <a:cs typeface="Microsoft Sans Serif"/>
              </a:rPr>
              <a:t>r</a:t>
            </a:r>
            <a:r>
              <a:rPr dirty="0" sz="1600" spc="-30">
                <a:latin typeface="Microsoft Sans Serif"/>
                <a:cs typeface="Microsoft Sans Serif"/>
              </a:rPr>
              <a:t>ate</a:t>
            </a:r>
            <a:r>
              <a:rPr dirty="0" sz="1600" spc="-40">
                <a:latin typeface="Microsoft Sans Serif"/>
                <a:cs typeface="Microsoft Sans Serif"/>
              </a:rPr>
              <a:t>d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58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Idea</a:t>
            </a:r>
            <a:r>
              <a:rPr dirty="0" sz="1600" spc="48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reduction</a:t>
            </a:r>
            <a:r>
              <a:rPr dirty="0" sz="1600" spc="49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includes</a:t>
            </a:r>
            <a:r>
              <a:rPr dirty="0" sz="1600" spc="19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pruning,</a:t>
            </a:r>
            <a:r>
              <a:rPr dirty="0" sz="1600" spc="509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organizing,</a:t>
            </a:r>
            <a:r>
              <a:rPr dirty="0" sz="1600" spc="52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ranking,</a:t>
            </a:r>
            <a:r>
              <a:rPr dirty="0" sz="1600" spc="509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grouping,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refining,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85">
                <a:latin typeface="Microsoft Sans Serif"/>
                <a:cs typeface="Microsoft Sans Serif"/>
              </a:rPr>
              <a:t>so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on.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100" y="4864100"/>
            <a:ext cx="4673600" cy="1854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520" y="6473159"/>
            <a:ext cx="1307465" cy="335915"/>
            <a:chOff x="74520" y="6473159"/>
            <a:chExt cx="1307465" cy="335915"/>
          </a:xfrm>
        </p:grpSpPr>
        <p:sp>
          <p:nvSpPr>
            <p:cNvPr id="8" name="object 8"/>
            <p:cNvSpPr/>
            <p:nvPr/>
          </p:nvSpPr>
          <p:spPr>
            <a:xfrm>
              <a:off x="111959" y="6497999"/>
              <a:ext cx="1270000" cy="311150"/>
            </a:xfrm>
            <a:custGeom>
              <a:avLst/>
              <a:gdLst/>
              <a:ahLst/>
              <a:cxnLst/>
              <a:rect l="l" t="t" r="r" b="b"/>
              <a:pathLst>
                <a:path w="1270000" h="311150">
                  <a:moveTo>
                    <a:pt x="1269720" y="0"/>
                  </a:moveTo>
                  <a:lnTo>
                    <a:pt x="0" y="0"/>
                  </a:lnTo>
                  <a:lnTo>
                    <a:pt x="0" y="311040"/>
                  </a:lnTo>
                  <a:lnTo>
                    <a:pt x="1269720" y="311040"/>
                  </a:lnTo>
                  <a:lnTo>
                    <a:pt x="1269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520" y="6473159"/>
              <a:ext cx="212090" cy="273685"/>
            </a:xfrm>
            <a:custGeom>
              <a:avLst/>
              <a:gdLst/>
              <a:ahLst/>
              <a:cxnLst/>
              <a:rect l="l" t="t" r="r" b="b"/>
              <a:pathLst>
                <a:path w="212090" h="273684">
                  <a:moveTo>
                    <a:pt x="211680" y="0"/>
                  </a:moveTo>
                  <a:lnTo>
                    <a:pt x="0" y="0"/>
                  </a:lnTo>
                  <a:lnTo>
                    <a:pt x="0" y="273599"/>
                  </a:lnTo>
                  <a:lnTo>
                    <a:pt x="211680" y="273599"/>
                  </a:lnTo>
                  <a:lnTo>
                    <a:pt x="21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520" y="6473159"/>
              <a:ext cx="212090" cy="273685"/>
            </a:xfrm>
            <a:custGeom>
              <a:avLst/>
              <a:gdLst/>
              <a:ahLst/>
              <a:cxnLst/>
              <a:rect l="l" t="t" r="r" b="b"/>
              <a:pathLst>
                <a:path w="212090" h="273684">
                  <a:moveTo>
                    <a:pt x="211679" y="0"/>
                  </a:moveTo>
                  <a:lnTo>
                    <a:pt x="211679" y="273599"/>
                  </a:lnTo>
                </a:path>
                <a:path w="212090" h="273684">
                  <a:moveTo>
                    <a:pt x="0" y="273599"/>
                  </a:moveTo>
                  <a:lnTo>
                    <a:pt x="211679" y="27359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7713980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14">
                <a:latin typeface="Microsoft Sans Serif"/>
                <a:cs typeface="Microsoft Sans Serif"/>
              </a:rPr>
              <a:t>First,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all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significant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stakeholders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gather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one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room,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supplies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distributed.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Font typeface="Wingdings"/>
              <a:buChar char=""/>
            </a:pPr>
            <a:endParaRPr sz="155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facilitator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explains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rules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brainstorming.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151" y="550923"/>
            <a:ext cx="49244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Rules</a:t>
            </a:r>
            <a:r>
              <a:rPr dirty="0" spc="95">
                <a:latin typeface="Times New Roman"/>
                <a:cs typeface="Times New Roman"/>
              </a:rPr>
              <a:t> </a:t>
            </a:r>
            <a:r>
              <a:rPr dirty="0" spc="-5"/>
              <a:t>of</a:t>
            </a:r>
            <a:r>
              <a:rPr dirty="0" spc="229">
                <a:latin typeface="Times New Roman"/>
                <a:cs typeface="Times New Roman"/>
              </a:rPr>
              <a:t> </a:t>
            </a:r>
            <a:r>
              <a:rPr dirty="0" spc="-490"/>
              <a:t>B</a:t>
            </a:r>
            <a:r>
              <a:rPr dirty="0" spc="-290"/>
              <a:t>r</a:t>
            </a:r>
            <a:r>
              <a:rPr dirty="0" spc="-295"/>
              <a:t>ains</a:t>
            </a:r>
            <a:r>
              <a:rPr dirty="0" spc="-200"/>
              <a:t>t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330"/>
              <a:t>ming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44656" y="3042512"/>
            <a:ext cx="7109459" cy="3336925"/>
            <a:chOff x="2044656" y="3042512"/>
            <a:chExt cx="7109459" cy="3336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656" y="3187699"/>
              <a:ext cx="5407085" cy="31911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89909" y="3052037"/>
              <a:ext cx="1755139" cy="1146175"/>
            </a:xfrm>
            <a:custGeom>
              <a:avLst/>
              <a:gdLst/>
              <a:ahLst/>
              <a:cxnLst/>
              <a:rect l="l" t="t" r="r" b="b"/>
              <a:pathLst>
                <a:path w="1755140" h="1146175">
                  <a:moveTo>
                    <a:pt x="1367515" y="0"/>
                  </a:moveTo>
                  <a:lnTo>
                    <a:pt x="1324504" y="3151"/>
                  </a:lnTo>
                  <a:lnTo>
                    <a:pt x="1283104" y="14576"/>
                  </a:lnTo>
                  <a:lnTo>
                    <a:pt x="1244981" y="34150"/>
                  </a:lnTo>
                  <a:lnTo>
                    <a:pt x="1211801" y="61747"/>
                  </a:lnTo>
                  <a:lnTo>
                    <a:pt x="1198638" y="48071"/>
                  </a:lnTo>
                  <a:lnTo>
                    <a:pt x="1167599" y="25243"/>
                  </a:lnTo>
                  <a:lnTo>
                    <a:pt x="1105084" y="2612"/>
                  </a:lnTo>
                  <a:lnTo>
                    <a:pt x="1059236" y="21"/>
                  </a:lnTo>
                  <a:lnTo>
                    <a:pt x="1014792" y="7836"/>
                  </a:lnTo>
                  <a:lnTo>
                    <a:pt x="974010" y="25388"/>
                  </a:lnTo>
                  <a:lnTo>
                    <a:pt x="939147" y="52006"/>
                  </a:lnTo>
                  <a:lnTo>
                    <a:pt x="912462" y="87020"/>
                  </a:lnTo>
                  <a:lnTo>
                    <a:pt x="900944" y="77595"/>
                  </a:lnTo>
                  <a:lnTo>
                    <a:pt x="862297" y="54127"/>
                  </a:lnTo>
                  <a:lnTo>
                    <a:pt x="815797" y="37898"/>
                  </a:lnTo>
                  <a:lnTo>
                    <a:pt x="767931" y="31675"/>
                  </a:lnTo>
                  <a:lnTo>
                    <a:pt x="720458" y="34983"/>
                  </a:lnTo>
                  <a:lnTo>
                    <a:pt x="675138" y="47346"/>
                  </a:lnTo>
                  <a:lnTo>
                    <a:pt x="633730" y="68288"/>
                  </a:lnTo>
                  <a:lnTo>
                    <a:pt x="597994" y="97335"/>
                  </a:lnTo>
                  <a:lnTo>
                    <a:pt x="569689" y="134010"/>
                  </a:lnTo>
                  <a:lnTo>
                    <a:pt x="528479" y="116413"/>
                  </a:lnTo>
                  <a:lnTo>
                    <a:pt x="484900" y="105245"/>
                  </a:lnTo>
                  <a:lnTo>
                    <a:pt x="439869" y="100649"/>
                  </a:lnTo>
                  <a:lnTo>
                    <a:pt x="394302" y="102768"/>
                  </a:lnTo>
                  <a:lnTo>
                    <a:pt x="346081" y="112569"/>
                  </a:lnTo>
                  <a:lnTo>
                    <a:pt x="301854" y="129348"/>
                  </a:lnTo>
                  <a:lnTo>
                    <a:pt x="262283" y="152331"/>
                  </a:lnTo>
                  <a:lnTo>
                    <a:pt x="228029" y="180746"/>
                  </a:lnTo>
                  <a:lnTo>
                    <a:pt x="199757" y="213819"/>
                  </a:lnTo>
                  <a:lnTo>
                    <a:pt x="178129" y="250775"/>
                  </a:lnTo>
                  <a:lnTo>
                    <a:pt x="163807" y="290843"/>
                  </a:lnTo>
                  <a:lnTo>
                    <a:pt x="157454" y="333247"/>
                  </a:lnTo>
                  <a:lnTo>
                    <a:pt x="159733" y="377215"/>
                  </a:lnTo>
                  <a:lnTo>
                    <a:pt x="158209" y="380771"/>
                  </a:lnTo>
                  <a:lnTo>
                    <a:pt x="117682" y="388872"/>
                  </a:lnTo>
                  <a:lnTo>
                    <a:pt x="80881" y="404997"/>
                  </a:lnTo>
                  <a:lnTo>
                    <a:pt x="49249" y="428313"/>
                  </a:lnTo>
                  <a:lnTo>
                    <a:pt x="24224" y="457987"/>
                  </a:lnTo>
                  <a:lnTo>
                    <a:pt x="5950" y="496972"/>
                  </a:lnTo>
                  <a:lnTo>
                    <a:pt x="0" y="537494"/>
                  </a:lnTo>
                  <a:lnTo>
                    <a:pt x="5761" y="577494"/>
                  </a:lnTo>
                  <a:lnTo>
                    <a:pt x="22624" y="614912"/>
                  </a:lnTo>
                  <a:lnTo>
                    <a:pt x="49979" y="647688"/>
                  </a:lnTo>
                  <a:lnTo>
                    <a:pt x="87216" y="673760"/>
                  </a:lnTo>
                  <a:lnTo>
                    <a:pt x="64094" y="701119"/>
                  </a:lnTo>
                  <a:lnTo>
                    <a:pt x="48354" y="731942"/>
                  </a:lnTo>
                  <a:lnTo>
                    <a:pt x="40424" y="765075"/>
                  </a:lnTo>
                  <a:lnTo>
                    <a:pt x="40734" y="799363"/>
                  </a:lnTo>
                  <a:lnTo>
                    <a:pt x="52455" y="840155"/>
                  </a:lnTo>
                  <a:lnTo>
                    <a:pt x="75066" y="875549"/>
                  </a:lnTo>
                  <a:lnTo>
                    <a:pt x="106694" y="904234"/>
                  </a:lnTo>
                  <a:lnTo>
                    <a:pt x="145466" y="924896"/>
                  </a:lnTo>
                  <a:lnTo>
                    <a:pt x="189509" y="936224"/>
                  </a:lnTo>
                  <a:lnTo>
                    <a:pt x="236949" y="936904"/>
                  </a:lnTo>
                  <a:lnTo>
                    <a:pt x="238092" y="938682"/>
                  </a:lnTo>
                  <a:lnTo>
                    <a:pt x="239235" y="940333"/>
                  </a:lnTo>
                  <a:lnTo>
                    <a:pt x="240251" y="941984"/>
                  </a:lnTo>
                  <a:lnTo>
                    <a:pt x="269947" y="978966"/>
                  </a:lnTo>
                  <a:lnTo>
                    <a:pt x="304955" y="1010379"/>
                  </a:lnTo>
                  <a:lnTo>
                    <a:pt x="344389" y="1036026"/>
                  </a:lnTo>
                  <a:lnTo>
                    <a:pt x="387367" y="1055711"/>
                  </a:lnTo>
                  <a:lnTo>
                    <a:pt x="433005" y="1069238"/>
                  </a:lnTo>
                  <a:lnTo>
                    <a:pt x="480418" y="1076410"/>
                  </a:lnTo>
                  <a:lnTo>
                    <a:pt x="528722" y="1077031"/>
                  </a:lnTo>
                  <a:lnTo>
                    <a:pt x="577034" y="1070903"/>
                  </a:lnTo>
                  <a:lnTo>
                    <a:pt x="624470" y="1057830"/>
                  </a:lnTo>
                  <a:lnTo>
                    <a:pt x="670146" y="1037615"/>
                  </a:lnTo>
                  <a:lnTo>
                    <a:pt x="699627" y="1070455"/>
                  </a:lnTo>
                  <a:lnTo>
                    <a:pt x="734741" y="1098115"/>
                  </a:lnTo>
                  <a:lnTo>
                    <a:pt x="774641" y="1120036"/>
                  </a:lnTo>
                  <a:lnTo>
                    <a:pt x="818482" y="1135659"/>
                  </a:lnTo>
                  <a:lnTo>
                    <a:pt x="866882" y="1144622"/>
                  </a:lnTo>
                  <a:lnTo>
                    <a:pt x="914919" y="1145738"/>
                  </a:lnTo>
                  <a:lnTo>
                    <a:pt x="961629" y="1139469"/>
                  </a:lnTo>
                  <a:lnTo>
                    <a:pt x="1006047" y="1126277"/>
                  </a:lnTo>
                  <a:lnTo>
                    <a:pt x="1047208" y="1106622"/>
                  </a:lnTo>
                  <a:lnTo>
                    <a:pt x="1084147" y="1080965"/>
                  </a:lnTo>
                  <a:lnTo>
                    <a:pt x="1115899" y="1049767"/>
                  </a:lnTo>
                  <a:lnTo>
                    <a:pt x="1141500" y="1013489"/>
                  </a:lnTo>
                  <a:lnTo>
                    <a:pt x="1159985" y="972591"/>
                  </a:lnTo>
                  <a:lnTo>
                    <a:pt x="1188508" y="986069"/>
                  </a:lnTo>
                  <a:lnTo>
                    <a:pt x="1218722" y="995928"/>
                  </a:lnTo>
                  <a:lnTo>
                    <a:pt x="1250174" y="1002024"/>
                  </a:lnTo>
                  <a:lnTo>
                    <a:pt x="1282413" y="1004214"/>
                  </a:lnTo>
                  <a:lnTo>
                    <a:pt x="1329724" y="1000304"/>
                  </a:lnTo>
                  <a:lnTo>
                    <a:pt x="1373870" y="988460"/>
                  </a:lnTo>
                  <a:lnTo>
                    <a:pt x="1413900" y="969511"/>
                  </a:lnTo>
                  <a:lnTo>
                    <a:pt x="1448862" y="944286"/>
                  </a:lnTo>
                  <a:lnTo>
                    <a:pt x="1477805" y="913614"/>
                  </a:lnTo>
                  <a:lnTo>
                    <a:pt x="1499779" y="878324"/>
                  </a:lnTo>
                  <a:lnTo>
                    <a:pt x="1513832" y="839244"/>
                  </a:lnTo>
                  <a:lnTo>
                    <a:pt x="1519014" y="797204"/>
                  </a:lnTo>
                  <a:lnTo>
                    <a:pt x="1553526" y="790773"/>
                  </a:lnTo>
                  <a:lnTo>
                    <a:pt x="1618169" y="766576"/>
                  </a:lnTo>
                  <a:lnTo>
                    <a:pt x="1683991" y="719162"/>
                  </a:lnTo>
                  <a:lnTo>
                    <a:pt x="1713073" y="684943"/>
                  </a:lnTo>
                  <a:lnTo>
                    <a:pt x="1734641" y="647382"/>
                  </a:lnTo>
                  <a:lnTo>
                    <a:pt x="1748547" y="607447"/>
                  </a:lnTo>
                  <a:lnTo>
                    <a:pt x="1754648" y="566107"/>
                  </a:lnTo>
                  <a:lnTo>
                    <a:pt x="1752797" y="524328"/>
                  </a:lnTo>
                  <a:lnTo>
                    <a:pt x="1742850" y="483080"/>
                  </a:lnTo>
                  <a:lnTo>
                    <a:pt x="1724660" y="443329"/>
                  </a:lnTo>
                  <a:lnTo>
                    <a:pt x="1698084" y="406044"/>
                  </a:lnTo>
                  <a:lnTo>
                    <a:pt x="1700917" y="399881"/>
                  </a:lnTo>
                  <a:lnTo>
                    <a:pt x="1703513" y="393598"/>
                  </a:lnTo>
                  <a:lnTo>
                    <a:pt x="1705870" y="387221"/>
                  </a:lnTo>
                  <a:lnTo>
                    <a:pt x="1707990" y="380771"/>
                  </a:lnTo>
                  <a:lnTo>
                    <a:pt x="1715497" y="336727"/>
                  </a:lnTo>
                  <a:lnTo>
                    <a:pt x="1711742" y="293715"/>
                  </a:lnTo>
                  <a:lnTo>
                    <a:pt x="1697636" y="253159"/>
                  </a:lnTo>
                  <a:lnTo>
                    <a:pt x="1674093" y="216479"/>
                  </a:lnTo>
                  <a:lnTo>
                    <a:pt x="1642026" y="185097"/>
                  </a:lnTo>
                  <a:lnTo>
                    <a:pt x="1602347" y="160436"/>
                  </a:lnTo>
                  <a:lnTo>
                    <a:pt x="1555971" y="143916"/>
                  </a:lnTo>
                  <a:lnTo>
                    <a:pt x="1547110" y="114722"/>
                  </a:lnTo>
                  <a:lnTo>
                    <a:pt x="1513483" y="62906"/>
                  </a:lnTo>
                  <a:lnTo>
                    <a:pt x="1451704" y="19013"/>
                  </a:lnTo>
                  <a:lnTo>
                    <a:pt x="1410470" y="5245"/>
                  </a:lnTo>
                  <a:lnTo>
                    <a:pt x="1367515" y="0"/>
                  </a:lnTo>
                  <a:close/>
                </a:path>
              </a:pathLst>
            </a:custGeom>
            <a:solidFill>
              <a:srgbClr val="7D96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5917" y="4957698"/>
              <a:ext cx="63754" cy="6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9576" y="4600955"/>
              <a:ext cx="127381" cy="1272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9369" y="4213986"/>
              <a:ext cx="191008" cy="1910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89909" y="3052037"/>
              <a:ext cx="1755139" cy="1146175"/>
            </a:xfrm>
            <a:custGeom>
              <a:avLst/>
              <a:gdLst/>
              <a:ahLst/>
              <a:cxnLst/>
              <a:rect l="l" t="t" r="r" b="b"/>
              <a:pathLst>
                <a:path w="1755140" h="1146175">
                  <a:moveTo>
                    <a:pt x="159733" y="377215"/>
                  </a:moveTo>
                  <a:lnTo>
                    <a:pt x="157454" y="333247"/>
                  </a:lnTo>
                  <a:lnTo>
                    <a:pt x="163807" y="290843"/>
                  </a:lnTo>
                  <a:lnTo>
                    <a:pt x="178129" y="250775"/>
                  </a:lnTo>
                  <a:lnTo>
                    <a:pt x="199757" y="213819"/>
                  </a:lnTo>
                  <a:lnTo>
                    <a:pt x="228029" y="180746"/>
                  </a:lnTo>
                  <a:lnTo>
                    <a:pt x="262283" y="152331"/>
                  </a:lnTo>
                  <a:lnTo>
                    <a:pt x="301854" y="129348"/>
                  </a:lnTo>
                  <a:lnTo>
                    <a:pt x="346081" y="112569"/>
                  </a:lnTo>
                  <a:lnTo>
                    <a:pt x="394302" y="102768"/>
                  </a:lnTo>
                  <a:lnTo>
                    <a:pt x="439869" y="100649"/>
                  </a:lnTo>
                  <a:lnTo>
                    <a:pt x="484900" y="105245"/>
                  </a:lnTo>
                  <a:lnTo>
                    <a:pt x="528479" y="116413"/>
                  </a:lnTo>
                  <a:lnTo>
                    <a:pt x="569689" y="134010"/>
                  </a:lnTo>
                  <a:lnTo>
                    <a:pt x="597994" y="97335"/>
                  </a:lnTo>
                  <a:lnTo>
                    <a:pt x="633730" y="68288"/>
                  </a:lnTo>
                  <a:lnTo>
                    <a:pt x="675138" y="47346"/>
                  </a:lnTo>
                  <a:lnTo>
                    <a:pt x="720458" y="34983"/>
                  </a:lnTo>
                  <a:lnTo>
                    <a:pt x="767931" y="31675"/>
                  </a:lnTo>
                  <a:lnTo>
                    <a:pt x="815797" y="37898"/>
                  </a:lnTo>
                  <a:lnTo>
                    <a:pt x="862297" y="54127"/>
                  </a:lnTo>
                  <a:lnTo>
                    <a:pt x="900944" y="77595"/>
                  </a:lnTo>
                  <a:lnTo>
                    <a:pt x="912462" y="87020"/>
                  </a:lnTo>
                  <a:lnTo>
                    <a:pt x="939147" y="52006"/>
                  </a:lnTo>
                  <a:lnTo>
                    <a:pt x="974010" y="25388"/>
                  </a:lnTo>
                  <a:lnTo>
                    <a:pt x="1014792" y="7836"/>
                  </a:lnTo>
                  <a:lnTo>
                    <a:pt x="1059236" y="21"/>
                  </a:lnTo>
                  <a:lnTo>
                    <a:pt x="1105084" y="2612"/>
                  </a:lnTo>
                  <a:lnTo>
                    <a:pt x="1150079" y="16281"/>
                  </a:lnTo>
                  <a:lnTo>
                    <a:pt x="1183845" y="35871"/>
                  </a:lnTo>
                  <a:lnTo>
                    <a:pt x="1211801" y="61747"/>
                  </a:lnTo>
                  <a:lnTo>
                    <a:pt x="1244981" y="34150"/>
                  </a:lnTo>
                  <a:lnTo>
                    <a:pt x="1283104" y="14576"/>
                  </a:lnTo>
                  <a:lnTo>
                    <a:pt x="1324504" y="3151"/>
                  </a:lnTo>
                  <a:lnTo>
                    <a:pt x="1367515" y="0"/>
                  </a:lnTo>
                  <a:lnTo>
                    <a:pt x="1410470" y="5245"/>
                  </a:lnTo>
                  <a:lnTo>
                    <a:pt x="1451704" y="19013"/>
                  </a:lnTo>
                  <a:lnTo>
                    <a:pt x="1489550" y="41427"/>
                  </a:lnTo>
                  <a:lnTo>
                    <a:pt x="1532809" y="87528"/>
                  </a:lnTo>
                  <a:lnTo>
                    <a:pt x="1555971" y="143916"/>
                  </a:lnTo>
                  <a:lnTo>
                    <a:pt x="1602347" y="160436"/>
                  </a:lnTo>
                  <a:lnTo>
                    <a:pt x="1642026" y="185097"/>
                  </a:lnTo>
                  <a:lnTo>
                    <a:pt x="1674093" y="216479"/>
                  </a:lnTo>
                  <a:lnTo>
                    <a:pt x="1697636" y="253159"/>
                  </a:lnTo>
                  <a:lnTo>
                    <a:pt x="1711742" y="293715"/>
                  </a:lnTo>
                  <a:lnTo>
                    <a:pt x="1715497" y="336727"/>
                  </a:lnTo>
                  <a:lnTo>
                    <a:pt x="1707990" y="380771"/>
                  </a:lnTo>
                  <a:lnTo>
                    <a:pt x="1705870" y="387221"/>
                  </a:lnTo>
                  <a:lnTo>
                    <a:pt x="1703513" y="393598"/>
                  </a:lnTo>
                  <a:lnTo>
                    <a:pt x="1700917" y="399881"/>
                  </a:lnTo>
                  <a:lnTo>
                    <a:pt x="1698084" y="406044"/>
                  </a:lnTo>
                  <a:lnTo>
                    <a:pt x="1724660" y="443329"/>
                  </a:lnTo>
                  <a:lnTo>
                    <a:pt x="1742850" y="483080"/>
                  </a:lnTo>
                  <a:lnTo>
                    <a:pt x="1752797" y="524328"/>
                  </a:lnTo>
                  <a:lnTo>
                    <a:pt x="1754648" y="566107"/>
                  </a:lnTo>
                  <a:lnTo>
                    <a:pt x="1748547" y="607447"/>
                  </a:lnTo>
                  <a:lnTo>
                    <a:pt x="1734641" y="647382"/>
                  </a:lnTo>
                  <a:lnTo>
                    <a:pt x="1713073" y="684943"/>
                  </a:lnTo>
                  <a:lnTo>
                    <a:pt x="1683991" y="719162"/>
                  </a:lnTo>
                  <a:lnTo>
                    <a:pt x="1647538" y="749071"/>
                  </a:lnTo>
                  <a:lnTo>
                    <a:pt x="1586705" y="780520"/>
                  </a:lnTo>
                  <a:lnTo>
                    <a:pt x="1519014" y="797204"/>
                  </a:lnTo>
                  <a:lnTo>
                    <a:pt x="1513832" y="839244"/>
                  </a:lnTo>
                  <a:lnTo>
                    <a:pt x="1499779" y="878324"/>
                  </a:lnTo>
                  <a:lnTo>
                    <a:pt x="1477805" y="913614"/>
                  </a:lnTo>
                  <a:lnTo>
                    <a:pt x="1448862" y="944286"/>
                  </a:lnTo>
                  <a:lnTo>
                    <a:pt x="1413900" y="969511"/>
                  </a:lnTo>
                  <a:lnTo>
                    <a:pt x="1373870" y="988460"/>
                  </a:lnTo>
                  <a:lnTo>
                    <a:pt x="1329724" y="1000304"/>
                  </a:lnTo>
                  <a:lnTo>
                    <a:pt x="1282413" y="1004214"/>
                  </a:lnTo>
                  <a:lnTo>
                    <a:pt x="1250174" y="1002024"/>
                  </a:lnTo>
                  <a:lnTo>
                    <a:pt x="1218722" y="995928"/>
                  </a:lnTo>
                  <a:lnTo>
                    <a:pt x="1188508" y="986069"/>
                  </a:lnTo>
                  <a:lnTo>
                    <a:pt x="1159985" y="972591"/>
                  </a:lnTo>
                  <a:lnTo>
                    <a:pt x="1141500" y="1013489"/>
                  </a:lnTo>
                  <a:lnTo>
                    <a:pt x="1115899" y="1049767"/>
                  </a:lnTo>
                  <a:lnTo>
                    <a:pt x="1084147" y="1080965"/>
                  </a:lnTo>
                  <a:lnTo>
                    <a:pt x="1047208" y="1106622"/>
                  </a:lnTo>
                  <a:lnTo>
                    <a:pt x="1006047" y="1126277"/>
                  </a:lnTo>
                  <a:lnTo>
                    <a:pt x="961629" y="1139469"/>
                  </a:lnTo>
                  <a:lnTo>
                    <a:pt x="914919" y="1145738"/>
                  </a:lnTo>
                  <a:lnTo>
                    <a:pt x="866882" y="1144622"/>
                  </a:lnTo>
                  <a:lnTo>
                    <a:pt x="818482" y="1135659"/>
                  </a:lnTo>
                  <a:lnTo>
                    <a:pt x="774641" y="1120036"/>
                  </a:lnTo>
                  <a:lnTo>
                    <a:pt x="734741" y="1098115"/>
                  </a:lnTo>
                  <a:lnTo>
                    <a:pt x="699627" y="1070455"/>
                  </a:lnTo>
                  <a:lnTo>
                    <a:pt x="670146" y="1037615"/>
                  </a:lnTo>
                  <a:lnTo>
                    <a:pt x="624470" y="1057830"/>
                  </a:lnTo>
                  <a:lnTo>
                    <a:pt x="577034" y="1070903"/>
                  </a:lnTo>
                  <a:lnTo>
                    <a:pt x="528722" y="1077031"/>
                  </a:lnTo>
                  <a:lnTo>
                    <a:pt x="480418" y="1076410"/>
                  </a:lnTo>
                  <a:lnTo>
                    <a:pt x="433005" y="1069238"/>
                  </a:lnTo>
                  <a:lnTo>
                    <a:pt x="387367" y="1055711"/>
                  </a:lnTo>
                  <a:lnTo>
                    <a:pt x="344389" y="1036026"/>
                  </a:lnTo>
                  <a:lnTo>
                    <a:pt x="304955" y="1010379"/>
                  </a:lnTo>
                  <a:lnTo>
                    <a:pt x="269947" y="978966"/>
                  </a:lnTo>
                  <a:lnTo>
                    <a:pt x="240251" y="941984"/>
                  </a:lnTo>
                  <a:lnTo>
                    <a:pt x="239235" y="940333"/>
                  </a:lnTo>
                  <a:lnTo>
                    <a:pt x="238092" y="938682"/>
                  </a:lnTo>
                  <a:lnTo>
                    <a:pt x="236949" y="936904"/>
                  </a:lnTo>
                  <a:lnTo>
                    <a:pt x="189509" y="936224"/>
                  </a:lnTo>
                  <a:lnTo>
                    <a:pt x="145466" y="924896"/>
                  </a:lnTo>
                  <a:lnTo>
                    <a:pt x="106694" y="904234"/>
                  </a:lnTo>
                  <a:lnTo>
                    <a:pt x="75066" y="875549"/>
                  </a:lnTo>
                  <a:lnTo>
                    <a:pt x="52455" y="840155"/>
                  </a:lnTo>
                  <a:lnTo>
                    <a:pt x="40734" y="799363"/>
                  </a:lnTo>
                  <a:lnTo>
                    <a:pt x="40424" y="765075"/>
                  </a:lnTo>
                  <a:lnTo>
                    <a:pt x="48354" y="731942"/>
                  </a:lnTo>
                  <a:lnTo>
                    <a:pt x="64094" y="701119"/>
                  </a:lnTo>
                  <a:lnTo>
                    <a:pt x="87216" y="673760"/>
                  </a:lnTo>
                  <a:lnTo>
                    <a:pt x="49979" y="647688"/>
                  </a:lnTo>
                  <a:lnTo>
                    <a:pt x="22624" y="614912"/>
                  </a:lnTo>
                  <a:lnTo>
                    <a:pt x="5761" y="577494"/>
                  </a:lnTo>
                  <a:lnTo>
                    <a:pt x="0" y="537494"/>
                  </a:lnTo>
                  <a:lnTo>
                    <a:pt x="5950" y="496972"/>
                  </a:lnTo>
                  <a:lnTo>
                    <a:pt x="24224" y="457987"/>
                  </a:lnTo>
                  <a:lnTo>
                    <a:pt x="49249" y="428313"/>
                  </a:lnTo>
                  <a:lnTo>
                    <a:pt x="80881" y="404997"/>
                  </a:lnTo>
                  <a:lnTo>
                    <a:pt x="117682" y="388872"/>
                  </a:lnTo>
                  <a:lnTo>
                    <a:pt x="158209" y="380771"/>
                  </a:lnTo>
                  <a:lnTo>
                    <a:pt x="159733" y="377215"/>
                  </a:lnTo>
                  <a:close/>
                </a:path>
              </a:pathLst>
            </a:custGeom>
            <a:ln w="19050">
              <a:solidFill>
                <a:srgbClr val="5B6D7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392" y="4948173"/>
              <a:ext cx="82804" cy="826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0051" y="4591430"/>
              <a:ext cx="146431" cy="1463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9844" y="4204461"/>
              <a:ext cx="210058" cy="21005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79030" y="3110102"/>
              <a:ext cx="1608455" cy="975360"/>
            </a:xfrm>
            <a:custGeom>
              <a:avLst/>
              <a:gdLst/>
              <a:ahLst/>
              <a:cxnLst/>
              <a:rect l="l" t="t" r="r" b="b"/>
              <a:pathLst>
                <a:path w="1608454" h="975360">
                  <a:moveTo>
                    <a:pt x="102743" y="632333"/>
                  </a:moveTo>
                  <a:lnTo>
                    <a:pt x="75938" y="632396"/>
                  </a:lnTo>
                  <a:lnTo>
                    <a:pt x="49561" y="628840"/>
                  </a:lnTo>
                  <a:lnTo>
                    <a:pt x="24090" y="621760"/>
                  </a:lnTo>
                  <a:lnTo>
                    <a:pt x="0" y="611251"/>
                  </a:lnTo>
                </a:path>
                <a:path w="1608454" h="975360">
                  <a:moveTo>
                    <a:pt x="193421" y="863727"/>
                  </a:moveTo>
                  <a:lnTo>
                    <a:pt x="182520" y="867225"/>
                  </a:lnTo>
                  <a:lnTo>
                    <a:pt x="171370" y="870092"/>
                  </a:lnTo>
                  <a:lnTo>
                    <a:pt x="160006" y="872317"/>
                  </a:lnTo>
                  <a:lnTo>
                    <a:pt x="148463" y="873887"/>
                  </a:lnTo>
                </a:path>
                <a:path w="1608454" h="975360">
                  <a:moveTo>
                    <a:pt x="580898" y="974852"/>
                  </a:moveTo>
                  <a:lnTo>
                    <a:pt x="573061" y="963826"/>
                  </a:lnTo>
                  <a:lnTo>
                    <a:pt x="565927" y="952468"/>
                  </a:lnTo>
                  <a:lnTo>
                    <a:pt x="559484" y="940776"/>
                  </a:lnTo>
                  <a:lnTo>
                    <a:pt x="553720" y="928751"/>
                  </a:lnTo>
                </a:path>
                <a:path w="1608454" h="975360">
                  <a:moveTo>
                    <a:pt x="1081913" y="859790"/>
                  </a:moveTo>
                  <a:lnTo>
                    <a:pt x="1080313" y="872618"/>
                  </a:lnTo>
                  <a:lnTo>
                    <a:pt x="1077976" y="885364"/>
                  </a:lnTo>
                  <a:lnTo>
                    <a:pt x="1074876" y="897991"/>
                  </a:lnTo>
                  <a:lnTo>
                    <a:pt x="1070991" y="910463"/>
                  </a:lnTo>
                </a:path>
                <a:path w="1608454" h="975360">
                  <a:moveTo>
                    <a:pt x="1296924" y="546862"/>
                  </a:moveTo>
                  <a:lnTo>
                    <a:pt x="1341980" y="572333"/>
                  </a:lnTo>
                  <a:lnTo>
                    <a:pt x="1378758" y="605515"/>
                  </a:lnTo>
                  <a:lnTo>
                    <a:pt x="1406203" y="644885"/>
                  </a:lnTo>
                  <a:lnTo>
                    <a:pt x="1423261" y="688919"/>
                  </a:lnTo>
                  <a:lnTo>
                    <a:pt x="1428877" y="736092"/>
                  </a:lnTo>
                </a:path>
                <a:path w="1608454" h="975360">
                  <a:moveTo>
                    <a:pt x="1608074" y="345186"/>
                  </a:moveTo>
                  <a:lnTo>
                    <a:pt x="1596905" y="365136"/>
                  </a:lnTo>
                  <a:lnTo>
                    <a:pt x="1583309" y="383730"/>
                  </a:lnTo>
                  <a:lnTo>
                    <a:pt x="1567426" y="400800"/>
                  </a:lnTo>
                  <a:lnTo>
                    <a:pt x="1549400" y="416179"/>
                  </a:lnTo>
                </a:path>
                <a:path w="1608454" h="975360">
                  <a:moveTo>
                    <a:pt x="1467104" y="81788"/>
                  </a:moveTo>
                  <a:lnTo>
                    <a:pt x="1468582" y="90170"/>
                  </a:lnTo>
                  <a:lnTo>
                    <a:pt x="1469596" y="98552"/>
                  </a:lnTo>
                  <a:lnTo>
                    <a:pt x="1470157" y="106934"/>
                  </a:lnTo>
                  <a:lnTo>
                    <a:pt x="1470279" y="115316"/>
                  </a:lnTo>
                </a:path>
                <a:path w="1608454" h="975360">
                  <a:moveTo>
                    <a:pt x="1092073" y="42799"/>
                  </a:moveTo>
                  <a:lnTo>
                    <a:pt x="1098258" y="31378"/>
                  </a:lnTo>
                  <a:lnTo>
                    <a:pt x="1105360" y="20399"/>
                  </a:lnTo>
                  <a:lnTo>
                    <a:pt x="1113343" y="9919"/>
                  </a:lnTo>
                  <a:lnTo>
                    <a:pt x="1122172" y="0"/>
                  </a:lnTo>
                </a:path>
                <a:path w="1608454" h="975360">
                  <a:moveTo>
                    <a:pt x="810641" y="63119"/>
                  </a:moveTo>
                  <a:lnTo>
                    <a:pt x="813280" y="53595"/>
                  </a:lnTo>
                  <a:lnTo>
                    <a:pt x="816610" y="44275"/>
                  </a:lnTo>
                  <a:lnTo>
                    <a:pt x="820606" y="35169"/>
                  </a:lnTo>
                  <a:lnTo>
                    <a:pt x="825246" y="26289"/>
                  </a:lnTo>
                </a:path>
                <a:path w="1608454" h="975360">
                  <a:moveTo>
                    <a:pt x="480314" y="75692"/>
                  </a:moveTo>
                  <a:lnTo>
                    <a:pt x="494407" y="83518"/>
                  </a:lnTo>
                  <a:lnTo>
                    <a:pt x="507904" y="92106"/>
                  </a:lnTo>
                  <a:lnTo>
                    <a:pt x="520783" y="101409"/>
                  </a:lnTo>
                  <a:lnTo>
                    <a:pt x="533019" y="111379"/>
                  </a:lnTo>
                </a:path>
                <a:path w="1608454" h="975360">
                  <a:moveTo>
                    <a:pt x="79756" y="356743"/>
                  </a:moveTo>
                  <a:lnTo>
                    <a:pt x="76827" y="347458"/>
                  </a:lnTo>
                  <a:lnTo>
                    <a:pt x="74326" y="338089"/>
                  </a:lnTo>
                  <a:lnTo>
                    <a:pt x="72255" y="328650"/>
                  </a:lnTo>
                  <a:lnTo>
                    <a:pt x="70612" y="319151"/>
                  </a:lnTo>
                </a:path>
              </a:pathLst>
            </a:custGeom>
            <a:ln w="19050">
              <a:solidFill>
                <a:srgbClr val="5B6D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6773" y="3207511"/>
            <a:ext cx="9772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1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00" spc="-85" b="1">
                <a:solidFill>
                  <a:srgbClr val="FFFFFF"/>
                </a:solidFill>
                <a:latin typeface="Arial"/>
                <a:cs typeface="Arial"/>
              </a:rPr>
              <a:t>ending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9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200" spc="-1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-5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 spc="-60" b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0" b="1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1200" spc="-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spc="-65" b="1">
                <a:solidFill>
                  <a:srgbClr val="FFFFFF"/>
                </a:solidFill>
                <a:latin typeface="Arial"/>
                <a:cs typeface="Arial"/>
              </a:rPr>
              <a:t>kedly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85" b="1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75" b="1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9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85" b="1">
                <a:solidFill>
                  <a:srgbClr val="FFFFFF"/>
                </a:solidFill>
                <a:latin typeface="Arial"/>
                <a:cs typeface="Arial"/>
              </a:rPr>
              <a:t>usual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4900" y="4566513"/>
            <a:ext cx="1774189" cy="1165225"/>
            <a:chOff x="204900" y="4566513"/>
            <a:chExt cx="1774189" cy="1165225"/>
          </a:xfrm>
        </p:grpSpPr>
        <p:sp>
          <p:nvSpPr>
            <p:cNvPr id="18" name="object 18"/>
            <p:cNvSpPr/>
            <p:nvPr/>
          </p:nvSpPr>
          <p:spPr>
            <a:xfrm>
              <a:off x="214425" y="4576038"/>
              <a:ext cx="1755139" cy="1146175"/>
            </a:xfrm>
            <a:custGeom>
              <a:avLst/>
              <a:gdLst/>
              <a:ahLst/>
              <a:cxnLst/>
              <a:rect l="l" t="t" r="r" b="b"/>
              <a:pathLst>
                <a:path w="1755139" h="1146175">
                  <a:moveTo>
                    <a:pt x="1367499" y="0"/>
                  </a:moveTo>
                  <a:lnTo>
                    <a:pt x="1324488" y="3151"/>
                  </a:lnTo>
                  <a:lnTo>
                    <a:pt x="1283088" y="14576"/>
                  </a:lnTo>
                  <a:lnTo>
                    <a:pt x="1244964" y="34150"/>
                  </a:lnTo>
                  <a:lnTo>
                    <a:pt x="1211784" y="61747"/>
                  </a:lnTo>
                  <a:lnTo>
                    <a:pt x="1198622" y="48071"/>
                  </a:lnTo>
                  <a:lnTo>
                    <a:pt x="1167582" y="25243"/>
                  </a:lnTo>
                  <a:lnTo>
                    <a:pt x="1105114" y="2612"/>
                  </a:lnTo>
                  <a:lnTo>
                    <a:pt x="1059283" y="21"/>
                  </a:lnTo>
                  <a:lnTo>
                    <a:pt x="1014838" y="7836"/>
                  </a:lnTo>
                  <a:lnTo>
                    <a:pt x="974047" y="25388"/>
                  </a:lnTo>
                  <a:lnTo>
                    <a:pt x="939177" y="52006"/>
                  </a:lnTo>
                  <a:lnTo>
                    <a:pt x="912496" y="87020"/>
                  </a:lnTo>
                  <a:lnTo>
                    <a:pt x="900956" y="77595"/>
                  </a:lnTo>
                  <a:lnTo>
                    <a:pt x="862217" y="54127"/>
                  </a:lnTo>
                  <a:lnTo>
                    <a:pt x="815726" y="37898"/>
                  </a:lnTo>
                  <a:lnTo>
                    <a:pt x="767873" y="31675"/>
                  </a:lnTo>
                  <a:lnTo>
                    <a:pt x="720415" y="34983"/>
                  </a:lnTo>
                  <a:lnTo>
                    <a:pt x="675109" y="47346"/>
                  </a:lnTo>
                  <a:lnTo>
                    <a:pt x="633710" y="68288"/>
                  </a:lnTo>
                  <a:lnTo>
                    <a:pt x="597975" y="97335"/>
                  </a:lnTo>
                  <a:lnTo>
                    <a:pt x="569661" y="134010"/>
                  </a:lnTo>
                  <a:lnTo>
                    <a:pt x="528473" y="116413"/>
                  </a:lnTo>
                  <a:lnTo>
                    <a:pt x="484892" y="105245"/>
                  </a:lnTo>
                  <a:lnTo>
                    <a:pt x="439838" y="100649"/>
                  </a:lnTo>
                  <a:lnTo>
                    <a:pt x="394237" y="102768"/>
                  </a:lnTo>
                  <a:lnTo>
                    <a:pt x="346036" y="112569"/>
                  </a:lnTo>
                  <a:lnTo>
                    <a:pt x="301825" y="129348"/>
                  </a:lnTo>
                  <a:lnTo>
                    <a:pt x="262266" y="152331"/>
                  </a:lnTo>
                  <a:lnTo>
                    <a:pt x="228021" y="180746"/>
                  </a:lnTo>
                  <a:lnTo>
                    <a:pt x="199753" y="213819"/>
                  </a:lnTo>
                  <a:lnTo>
                    <a:pt x="178123" y="250775"/>
                  </a:lnTo>
                  <a:lnTo>
                    <a:pt x="163794" y="290843"/>
                  </a:lnTo>
                  <a:lnTo>
                    <a:pt x="157428" y="333247"/>
                  </a:lnTo>
                  <a:lnTo>
                    <a:pt x="159688" y="377215"/>
                  </a:lnTo>
                  <a:lnTo>
                    <a:pt x="158220" y="380771"/>
                  </a:lnTo>
                  <a:lnTo>
                    <a:pt x="117698" y="388872"/>
                  </a:lnTo>
                  <a:lnTo>
                    <a:pt x="80896" y="404997"/>
                  </a:lnTo>
                  <a:lnTo>
                    <a:pt x="49249" y="428313"/>
                  </a:lnTo>
                  <a:lnTo>
                    <a:pt x="24196" y="457987"/>
                  </a:lnTo>
                  <a:lnTo>
                    <a:pt x="5946" y="496972"/>
                  </a:lnTo>
                  <a:lnTo>
                    <a:pt x="0" y="537494"/>
                  </a:lnTo>
                  <a:lnTo>
                    <a:pt x="5755" y="577494"/>
                  </a:lnTo>
                  <a:lnTo>
                    <a:pt x="22612" y="614912"/>
                  </a:lnTo>
                  <a:lnTo>
                    <a:pt x="49969" y="647688"/>
                  </a:lnTo>
                  <a:lnTo>
                    <a:pt x="87225" y="673760"/>
                  </a:lnTo>
                  <a:lnTo>
                    <a:pt x="64086" y="701119"/>
                  </a:lnTo>
                  <a:lnTo>
                    <a:pt x="48331" y="731942"/>
                  </a:lnTo>
                  <a:lnTo>
                    <a:pt x="40387" y="765075"/>
                  </a:lnTo>
                  <a:lnTo>
                    <a:pt x="40680" y="799363"/>
                  </a:lnTo>
                  <a:lnTo>
                    <a:pt x="52438" y="840155"/>
                  </a:lnTo>
                  <a:lnTo>
                    <a:pt x="75074" y="875549"/>
                  </a:lnTo>
                  <a:lnTo>
                    <a:pt x="106717" y="904234"/>
                  </a:lnTo>
                  <a:lnTo>
                    <a:pt x="145497" y="924896"/>
                  </a:lnTo>
                  <a:lnTo>
                    <a:pt x="189543" y="936224"/>
                  </a:lnTo>
                  <a:lnTo>
                    <a:pt x="236984" y="936904"/>
                  </a:lnTo>
                  <a:lnTo>
                    <a:pt x="238061" y="938682"/>
                  </a:lnTo>
                  <a:lnTo>
                    <a:pt x="269971" y="978980"/>
                  </a:lnTo>
                  <a:lnTo>
                    <a:pt x="304972" y="1010405"/>
                  </a:lnTo>
                  <a:lnTo>
                    <a:pt x="344402" y="1036061"/>
                  </a:lnTo>
                  <a:lnTo>
                    <a:pt x="387375" y="1055751"/>
                  </a:lnTo>
                  <a:lnTo>
                    <a:pt x="433008" y="1069280"/>
                  </a:lnTo>
                  <a:lnTo>
                    <a:pt x="480414" y="1076448"/>
                  </a:lnTo>
                  <a:lnTo>
                    <a:pt x="528710" y="1077061"/>
                  </a:lnTo>
                  <a:lnTo>
                    <a:pt x="577009" y="1070920"/>
                  </a:lnTo>
                  <a:lnTo>
                    <a:pt x="624427" y="1057829"/>
                  </a:lnTo>
                  <a:lnTo>
                    <a:pt x="670080" y="1037590"/>
                  </a:lnTo>
                  <a:lnTo>
                    <a:pt x="699587" y="1070461"/>
                  </a:lnTo>
                  <a:lnTo>
                    <a:pt x="734707" y="1098142"/>
                  </a:lnTo>
                  <a:lnTo>
                    <a:pt x="774601" y="1120078"/>
                  </a:lnTo>
                  <a:lnTo>
                    <a:pt x="818427" y="1135712"/>
                  </a:lnTo>
                  <a:lnTo>
                    <a:pt x="866832" y="1144676"/>
                  </a:lnTo>
                  <a:lnTo>
                    <a:pt x="914875" y="1145794"/>
                  </a:lnTo>
                  <a:lnTo>
                    <a:pt x="961591" y="1139524"/>
                  </a:lnTo>
                  <a:lnTo>
                    <a:pt x="1006014" y="1126328"/>
                  </a:lnTo>
                  <a:lnTo>
                    <a:pt x="1047180" y="1106667"/>
                  </a:lnTo>
                  <a:lnTo>
                    <a:pt x="1084124" y="1081002"/>
                  </a:lnTo>
                  <a:lnTo>
                    <a:pt x="1115879" y="1049794"/>
                  </a:lnTo>
                  <a:lnTo>
                    <a:pt x="1141483" y="1013503"/>
                  </a:lnTo>
                  <a:lnTo>
                    <a:pt x="1159968" y="972591"/>
                  </a:lnTo>
                  <a:lnTo>
                    <a:pt x="1188492" y="986069"/>
                  </a:lnTo>
                  <a:lnTo>
                    <a:pt x="1218706" y="995928"/>
                  </a:lnTo>
                  <a:lnTo>
                    <a:pt x="1250158" y="1002024"/>
                  </a:lnTo>
                  <a:lnTo>
                    <a:pt x="1282396" y="1004214"/>
                  </a:lnTo>
                  <a:lnTo>
                    <a:pt x="1329708" y="1000304"/>
                  </a:lnTo>
                  <a:lnTo>
                    <a:pt x="1373854" y="988460"/>
                  </a:lnTo>
                  <a:lnTo>
                    <a:pt x="1413884" y="969511"/>
                  </a:lnTo>
                  <a:lnTo>
                    <a:pt x="1448846" y="944286"/>
                  </a:lnTo>
                  <a:lnTo>
                    <a:pt x="1477789" y="913614"/>
                  </a:lnTo>
                  <a:lnTo>
                    <a:pt x="1499763" y="878324"/>
                  </a:lnTo>
                  <a:lnTo>
                    <a:pt x="1513816" y="839244"/>
                  </a:lnTo>
                  <a:lnTo>
                    <a:pt x="1518997" y="797204"/>
                  </a:lnTo>
                  <a:lnTo>
                    <a:pt x="1553509" y="790773"/>
                  </a:lnTo>
                  <a:lnTo>
                    <a:pt x="1618152" y="766576"/>
                  </a:lnTo>
                  <a:lnTo>
                    <a:pt x="1683974" y="719162"/>
                  </a:lnTo>
                  <a:lnTo>
                    <a:pt x="1713057" y="684943"/>
                  </a:lnTo>
                  <a:lnTo>
                    <a:pt x="1734624" y="647382"/>
                  </a:lnTo>
                  <a:lnTo>
                    <a:pt x="1748531" y="607447"/>
                  </a:lnTo>
                  <a:lnTo>
                    <a:pt x="1754631" y="566107"/>
                  </a:lnTo>
                  <a:lnTo>
                    <a:pt x="1752781" y="524328"/>
                  </a:lnTo>
                  <a:lnTo>
                    <a:pt x="1742833" y="483080"/>
                  </a:lnTo>
                  <a:lnTo>
                    <a:pt x="1724644" y="443329"/>
                  </a:lnTo>
                  <a:lnTo>
                    <a:pt x="1698067" y="406044"/>
                  </a:lnTo>
                  <a:lnTo>
                    <a:pt x="1700901" y="399881"/>
                  </a:lnTo>
                  <a:lnTo>
                    <a:pt x="1703496" y="393598"/>
                  </a:lnTo>
                  <a:lnTo>
                    <a:pt x="1705854" y="387221"/>
                  </a:lnTo>
                  <a:lnTo>
                    <a:pt x="1707973" y="380771"/>
                  </a:lnTo>
                  <a:lnTo>
                    <a:pt x="1715481" y="336727"/>
                  </a:lnTo>
                  <a:lnTo>
                    <a:pt x="1711725" y="293715"/>
                  </a:lnTo>
                  <a:lnTo>
                    <a:pt x="1697619" y="253159"/>
                  </a:lnTo>
                  <a:lnTo>
                    <a:pt x="1674076" y="216479"/>
                  </a:lnTo>
                  <a:lnTo>
                    <a:pt x="1642009" y="185097"/>
                  </a:lnTo>
                  <a:lnTo>
                    <a:pt x="1602331" y="160436"/>
                  </a:lnTo>
                  <a:lnTo>
                    <a:pt x="1555954" y="143916"/>
                  </a:lnTo>
                  <a:lnTo>
                    <a:pt x="1547094" y="114722"/>
                  </a:lnTo>
                  <a:lnTo>
                    <a:pt x="1513467" y="62906"/>
                  </a:lnTo>
                  <a:lnTo>
                    <a:pt x="1451688" y="19013"/>
                  </a:lnTo>
                  <a:lnTo>
                    <a:pt x="1410454" y="5245"/>
                  </a:lnTo>
                  <a:lnTo>
                    <a:pt x="1367499" y="0"/>
                  </a:lnTo>
                  <a:close/>
                </a:path>
              </a:pathLst>
            </a:custGeom>
            <a:solidFill>
              <a:srgbClr val="7D9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4425" y="4576038"/>
              <a:ext cx="1755139" cy="1146175"/>
            </a:xfrm>
            <a:custGeom>
              <a:avLst/>
              <a:gdLst/>
              <a:ahLst/>
              <a:cxnLst/>
              <a:rect l="l" t="t" r="r" b="b"/>
              <a:pathLst>
                <a:path w="1755139" h="1146175">
                  <a:moveTo>
                    <a:pt x="159688" y="377215"/>
                  </a:moveTo>
                  <a:lnTo>
                    <a:pt x="157428" y="333247"/>
                  </a:lnTo>
                  <a:lnTo>
                    <a:pt x="163794" y="290843"/>
                  </a:lnTo>
                  <a:lnTo>
                    <a:pt x="178123" y="250775"/>
                  </a:lnTo>
                  <a:lnTo>
                    <a:pt x="199753" y="213819"/>
                  </a:lnTo>
                  <a:lnTo>
                    <a:pt x="228021" y="180746"/>
                  </a:lnTo>
                  <a:lnTo>
                    <a:pt x="262266" y="152331"/>
                  </a:lnTo>
                  <a:lnTo>
                    <a:pt x="301825" y="129348"/>
                  </a:lnTo>
                  <a:lnTo>
                    <a:pt x="346036" y="112569"/>
                  </a:lnTo>
                  <a:lnTo>
                    <a:pt x="394237" y="102768"/>
                  </a:lnTo>
                  <a:lnTo>
                    <a:pt x="439838" y="100649"/>
                  </a:lnTo>
                  <a:lnTo>
                    <a:pt x="484892" y="105245"/>
                  </a:lnTo>
                  <a:lnTo>
                    <a:pt x="528473" y="116413"/>
                  </a:lnTo>
                  <a:lnTo>
                    <a:pt x="569661" y="134010"/>
                  </a:lnTo>
                  <a:lnTo>
                    <a:pt x="597975" y="97335"/>
                  </a:lnTo>
                  <a:lnTo>
                    <a:pt x="633710" y="68288"/>
                  </a:lnTo>
                  <a:lnTo>
                    <a:pt x="675109" y="47346"/>
                  </a:lnTo>
                  <a:lnTo>
                    <a:pt x="720415" y="34983"/>
                  </a:lnTo>
                  <a:lnTo>
                    <a:pt x="767873" y="31675"/>
                  </a:lnTo>
                  <a:lnTo>
                    <a:pt x="815726" y="37898"/>
                  </a:lnTo>
                  <a:lnTo>
                    <a:pt x="862217" y="54127"/>
                  </a:lnTo>
                  <a:lnTo>
                    <a:pt x="900956" y="77595"/>
                  </a:lnTo>
                  <a:lnTo>
                    <a:pt x="912496" y="87020"/>
                  </a:lnTo>
                  <a:lnTo>
                    <a:pt x="939177" y="52006"/>
                  </a:lnTo>
                  <a:lnTo>
                    <a:pt x="974047" y="25388"/>
                  </a:lnTo>
                  <a:lnTo>
                    <a:pt x="1014838" y="7836"/>
                  </a:lnTo>
                  <a:lnTo>
                    <a:pt x="1059283" y="21"/>
                  </a:lnTo>
                  <a:lnTo>
                    <a:pt x="1105114" y="2612"/>
                  </a:lnTo>
                  <a:lnTo>
                    <a:pt x="1150062" y="16281"/>
                  </a:lnTo>
                  <a:lnTo>
                    <a:pt x="1183828" y="35871"/>
                  </a:lnTo>
                  <a:lnTo>
                    <a:pt x="1211784" y="61747"/>
                  </a:lnTo>
                  <a:lnTo>
                    <a:pt x="1244964" y="34150"/>
                  </a:lnTo>
                  <a:lnTo>
                    <a:pt x="1283088" y="14576"/>
                  </a:lnTo>
                  <a:lnTo>
                    <a:pt x="1324488" y="3151"/>
                  </a:lnTo>
                  <a:lnTo>
                    <a:pt x="1367499" y="0"/>
                  </a:lnTo>
                  <a:lnTo>
                    <a:pt x="1410454" y="5245"/>
                  </a:lnTo>
                  <a:lnTo>
                    <a:pt x="1451688" y="19013"/>
                  </a:lnTo>
                  <a:lnTo>
                    <a:pt x="1489533" y="41427"/>
                  </a:lnTo>
                  <a:lnTo>
                    <a:pt x="1532793" y="87528"/>
                  </a:lnTo>
                  <a:lnTo>
                    <a:pt x="1555954" y="143916"/>
                  </a:lnTo>
                  <a:lnTo>
                    <a:pt x="1602331" y="160436"/>
                  </a:lnTo>
                  <a:lnTo>
                    <a:pt x="1642009" y="185097"/>
                  </a:lnTo>
                  <a:lnTo>
                    <a:pt x="1674076" y="216479"/>
                  </a:lnTo>
                  <a:lnTo>
                    <a:pt x="1697619" y="253159"/>
                  </a:lnTo>
                  <a:lnTo>
                    <a:pt x="1711725" y="293715"/>
                  </a:lnTo>
                  <a:lnTo>
                    <a:pt x="1715481" y="336727"/>
                  </a:lnTo>
                  <a:lnTo>
                    <a:pt x="1707973" y="380771"/>
                  </a:lnTo>
                  <a:lnTo>
                    <a:pt x="1705854" y="387221"/>
                  </a:lnTo>
                  <a:lnTo>
                    <a:pt x="1703496" y="393598"/>
                  </a:lnTo>
                  <a:lnTo>
                    <a:pt x="1700901" y="399881"/>
                  </a:lnTo>
                  <a:lnTo>
                    <a:pt x="1698067" y="406044"/>
                  </a:lnTo>
                  <a:lnTo>
                    <a:pt x="1724644" y="443329"/>
                  </a:lnTo>
                  <a:lnTo>
                    <a:pt x="1742833" y="483080"/>
                  </a:lnTo>
                  <a:lnTo>
                    <a:pt x="1752781" y="524328"/>
                  </a:lnTo>
                  <a:lnTo>
                    <a:pt x="1754631" y="566107"/>
                  </a:lnTo>
                  <a:lnTo>
                    <a:pt x="1748531" y="607447"/>
                  </a:lnTo>
                  <a:lnTo>
                    <a:pt x="1734624" y="647382"/>
                  </a:lnTo>
                  <a:lnTo>
                    <a:pt x="1713057" y="684943"/>
                  </a:lnTo>
                  <a:lnTo>
                    <a:pt x="1683974" y="719162"/>
                  </a:lnTo>
                  <a:lnTo>
                    <a:pt x="1647521" y="749071"/>
                  </a:lnTo>
                  <a:lnTo>
                    <a:pt x="1586688" y="780520"/>
                  </a:lnTo>
                  <a:lnTo>
                    <a:pt x="1518997" y="797204"/>
                  </a:lnTo>
                  <a:lnTo>
                    <a:pt x="1513816" y="839244"/>
                  </a:lnTo>
                  <a:lnTo>
                    <a:pt x="1499763" y="878324"/>
                  </a:lnTo>
                  <a:lnTo>
                    <a:pt x="1477789" y="913614"/>
                  </a:lnTo>
                  <a:lnTo>
                    <a:pt x="1448846" y="944286"/>
                  </a:lnTo>
                  <a:lnTo>
                    <a:pt x="1413884" y="969511"/>
                  </a:lnTo>
                  <a:lnTo>
                    <a:pt x="1373854" y="988460"/>
                  </a:lnTo>
                  <a:lnTo>
                    <a:pt x="1329708" y="1000304"/>
                  </a:lnTo>
                  <a:lnTo>
                    <a:pt x="1282396" y="1004214"/>
                  </a:lnTo>
                  <a:lnTo>
                    <a:pt x="1250158" y="1002024"/>
                  </a:lnTo>
                  <a:lnTo>
                    <a:pt x="1218706" y="995928"/>
                  </a:lnTo>
                  <a:lnTo>
                    <a:pt x="1188492" y="986069"/>
                  </a:lnTo>
                  <a:lnTo>
                    <a:pt x="1159968" y="972591"/>
                  </a:lnTo>
                  <a:lnTo>
                    <a:pt x="1141483" y="1013503"/>
                  </a:lnTo>
                  <a:lnTo>
                    <a:pt x="1115879" y="1049794"/>
                  </a:lnTo>
                  <a:lnTo>
                    <a:pt x="1084124" y="1081002"/>
                  </a:lnTo>
                  <a:lnTo>
                    <a:pt x="1047180" y="1106667"/>
                  </a:lnTo>
                  <a:lnTo>
                    <a:pt x="1006014" y="1126328"/>
                  </a:lnTo>
                  <a:lnTo>
                    <a:pt x="961591" y="1139524"/>
                  </a:lnTo>
                  <a:lnTo>
                    <a:pt x="914875" y="1145794"/>
                  </a:lnTo>
                  <a:lnTo>
                    <a:pt x="866832" y="1144676"/>
                  </a:lnTo>
                  <a:lnTo>
                    <a:pt x="818427" y="1135712"/>
                  </a:lnTo>
                  <a:lnTo>
                    <a:pt x="774601" y="1120078"/>
                  </a:lnTo>
                  <a:lnTo>
                    <a:pt x="734707" y="1098142"/>
                  </a:lnTo>
                  <a:lnTo>
                    <a:pt x="699587" y="1070461"/>
                  </a:lnTo>
                  <a:lnTo>
                    <a:pt x="670080" y="1037590"/>
                  </a:lnTo>
                  <a:lnTo>
                    <a:pt x="624427" y="1057829"/>
                  </a:lnTo>
                  <a:lnTo>
                    <a:pt x="577009" y="1070920"/>
                  </a:lnTo>
                  <a:lnTo>
                    <a:pt x="528710" y="1077061"/>
                  </a:lnTo>
                  <a:lnTo>
                    <a:pt x="480414" y="1076448"/>
                  </a:lnTo>
                  <a:lnTo>
                    <a:pt x="433008" y="1069280"/>
                  </a:lnTo>
                  <a:lnTo>
                    <a:pt x="387375" y="1055751"/>
                  </a:lnTo>
                  <a:lnTo>
                    <a:pt x="344402" y="1036061"/>
                  </a:lnTo>
                  <a:lnTo>
                    <a:pt x="304972" y="1010405"/>
                  </a:lnTo>
                  <a:lnTo>
                    <a:pt x="269971" y="978980"/>
                  </a:lnTo>
                  <a:lnTo>
                    <a:pt x="240284" y="941984"/>
                  </a:lnTo>
                  <a:lnTo>
                    <a:pt x="236984" y="936904"/>
                  </a:lnTo>
                  <a:lnTo>
                    <a:pt x="189543" y="936224"/>
                  </a:lnTo>
                  <a:lnTo>
                    <a:pt x="145497" y="924896"/>
                  </a:lnTo>
                  <a:lnTo>
                    <a:pt x="106717" y="904234"/>
                  </a:lnTo>
                  <a:lnTo>
                    <a:pt x="75074" y="875549"/>
                  </a:lnTo>
                  <a:lnTo>
                    <a:pt x="52438" y="840155"/>
                  </a:lnTo>
                  <a:lnTo>
                    <a:pt x="40680" y="799363"/>
                  </a:lnTo>
                  <a:lnTo>
                    <a:pt x="40387" y="765075"/>
                  </a:lnTo>
                  <a:lnTo>
                    <a:pt x="48331" y="731942"/>
                  </a:lnTo>
                  <a:lnTo>
                    <a:pt x="64086" y="701119"/>
                  </a:lnTo>
                  <a:lnTo>
                    <a:pt x="87225" y="673760"/>
                  </a:lnTo>
                  <a:lnTo>
                    <a:pt x="49969" y="647688"/>
                  </a:lnTo>
                  <a:lnTo>
                    <a:pt x="22612" y="614912"/>
                  </a:lnTo>
                  <a:lnTo>
                    <a:pt x="5755" y="577494"/>
                  </a:lnTo>
                  <a:lnTo>
                    <a:pt x="0" y="537494"/>
                  </a:lnTo>
                  <a:lnTo>
                    <a:pt x="5946" y="496972"/>
                  </a:lnTo>
                  <a:lnTo>
                    <a:pt x="24196" y="457987"/>
                  </a:lnTo>
                  <a:lnTo>
                    <a:pt x="49249" y="428313"/>
                  </a:lnTo>
                  <a:lnTo>
                    <a:pt x="80896" y="404997"/>
                  </a:lnTo>
                  <a:lnTo>
                    <a:pt x="117698" y="388872"/>
                  </a:lnTo>
                  <a:lnTo>
                    <a:pt x="158220" y="380771"/>
                  </a:lnTo>
                  <a:lnTo>
                    <a:pt x="159688" y="377215"/>
                  </a:lnTo>
                  <a:close/>
                </a:path>
                <a:path w="1755139" h="1146175">
                  <a:moveTo>
                    <a:pt x="191875" y="690397"/>
                  </a:moveTo>
                  <a:lnTo>
                    <a:pt x="165051" y="690461"/>
                  </a:lnTo>
                  <a:lnTo>
                    <a:pt x="138679" y="686905"/>
                  </a:lnTo>
                  <a:lnTo>
                    <a:pt x="113213" y="679825"/>
                  </a:lnTo>
                  <a:lnTo>
                    <a:pt x="89104" y="669315"/>
                  </a:lnTo>
                </a:path>
                <a:path w="1755139" h="1146175">
                  <a:moveTo>
                    <a:pt x="282537" y="921791"/>
                  </a:moveTo>
                  <a:lnTo>
                    <a:pt x="271600" y="925290"/>
                  </a:lnTo>
                  <a:lnTo>
                    <a:pt x="260436" y="928157"/>
                  </a:lnTo>
                  <a:lnTo>
                    <a:pt x="249083" y="930382"/>
                  </a:lnTo>
                  <a:lnTo>
                    <a:pt x="237580" y="931951"/>
                  </a:lnTo>
                </a:path>
                <a:path w="1755139" h="1146175">
                  <a:moveTo>
                    <a:pt x="669975" y="1032981"/>
                  </a:moveTo>
                  <a:lnTo>
                    <a:pt x="662175" y="1021941"/>
                  </a:lnTo>
                  <a:lnTo>
                    <a:pt x="655052" y="1010560"/>
                  </a:lnTo>
                  <a:lnTo>
                    <a:pt x="648618" y="998849"/>
                  </a:lnTo>
                  <a:lnTo>
                    <a:pt x="642889" y="986815"/>
                  </a:lnTo>
                </a:path>
                <a:path w="1755139" h="1146175">
                  <a:moveTo>
                    <a:pt x="1171017" y="917854"/>
                  </a:moveTo>
                  <a:lnTo>
                    <a:pt x="1169418" y="930683"/>
                  </a:lnTo>
                  <a:lnTo>
                    <a:pt x="1167080" y="943429"/>
                  </a:lnTo>
                  <a:lnTo>
                    <a:pt x="1163981" y="956056"/>
                  </a:lnTo>
                  <a:lnTo>
                    <a:pt x="1160095" y="968527"/>
                  </a:lnTo>
                </a:path>
                <a:path w="1755139" h="1146175">
                  <a:moveTo>
                    <a:pt x="1386028" y="604926"/>
                  </a:moveTo>
                  <a:lnTo>
                    <a:pt x="1431085" y="630398"/>
                  </a:lnTo>
                  <a:lnTo>
                    <a:pt x="1467863" y="663580"/>
                  </a:lnTo>
                  <a:lnTo>
                    <a:pt x="1495308" y="702950"/>
                  </a:lnTo>
                  <a:lnTo>
                    <a:pt x="1512366" y="746984"/>
                  </a:lnTo>
                  <a:lnTo>
                    <a:pt x="1517981" y="794156"/>
                  </a:lnTo>
                </a:path>
                <a:path w="1755139" h="1146175">
                  <a:moveTo>
                    <a:pt x="1697178" y="403250"/>
                  </a:moveTo>
                  <a:lnTo>
                    <a:pt x="1686010" y="423201"/>
                  </a:lnTo>
                  <a:lnTo>
                    <a:pt x="1672413" y="441795"/>
                  </a:lnTo>
                  <a:lnTo>
                    <a:pt x="1656530" y="458865"/>
                  </a:lnTo>
                  <a:lnTo>
                    <a:pt x="1638504" y="474243"/>
                  </a:lnTo>
                </a:path>
                <a:path w="1755139" h="1146175">
                  <a:moveTo>
                    <a:pt x="1556208" y="139852"/>
                  </a:moveTo>
                  <a:lnTo>
                    <a:pt x="1557686" y="148234"/>
                  </a:lnTo>
                  <a:lnTo>
                    <a:pt x="1558701" y="156616"/>
                  </a:lnTo>
                  <a:lnTo>
                    <a:pt x="1559262" y="164998"/>
                  </a:lnTo>
                  <a:lnTo>
                    <a:pt x="1559383" y="173380"/>
                  </a:lnTo>
                </a:path>
                <a:path w="1755139" h="1146175">
                  <a:moveTo>
                    <a:pt x="1181177" y="100863"/>
                  </a:moveTo>
                  <a:lnTo>
                    <a:pt x="1187362" y="89443"/>
                  </a:lnTo>
                  <a:lnTo>
                    <a:pt x="1194465" y="78464"/>
                  </a:lnTo>
                  <a:lnTo>
                    <a:pt x="1202448" y="67984"/>
                  </a:lnTo>
                  <a:lnTo>
                    <a:pt x="1211276" y="58064"/>
                  </a:lnTo>
                </a:path>
                <a:path w="1755139" h="1146175">
                  <a:moveTo>
                    <a:pt x="899721" y="121183"/>
                  </a:moveTo>
                  <a:lnTo>
                    <a:pt x="902394" y="111660"/>
                  </a:lnTo>
                  <a:lnTo>
                    <a:pt x="905724" y="102340"/>
                  </a:lnTo>
                  <a:lnTo>
                    <a:pt x="909698" y="93233"/>
                  </a:lnTo>
                  <a:lnTo>
                    <a:pt x="914302" y="84353"/>
                  </a:lnTo>
                </a:path>
                <a:path w="1755139" h="1146175">
                  <a:moveTo>
                    <a:pt x="569442" y="133756"/>
                  </a:moveTo>
                  <a:lnTo>
                    <a:pt x="583523" y="141583"/>
                  </a:lnTo>
                  <a:lnTo>
                    <a:pt x="597033" y="150171"/>
                  </a:lnTo>
                  <a:lnTo>
                    <a:pt x="609933" y="159474"/>
                  </a:lnTo>
                  <a:lnTo>
                    <a:pt x="622187" y="169443"/>
                  </a:lnTo>
                </a:path>
                <a:path w="1755139" h="1146175">
                  <a:moveTo>
                    <a:pt x="168896" y="414807"/>
                  </a:moveTo>
                  <a:lnTo>
                    <a:pt x="165971" y="405523"/>
                  </a:lnTo>
                  <a:lnTo>
                    <a:pt x="163462" y="396154"/>
                  </a:lnTo>
                  <a:lnTo>
                    <a:pt x="161373" y="386715"/>
                  </a:lnTo>
                  <a:lnTo>
                    <a:pt x="159703" y="377215"/>
                  </a:lnTo>
                </a:path>
              </a:pathLst>
            </a:custGeom>
            <a:ln w="19050">
              <a:solidFill>
                <a:srgbClr val="5B6D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097023" y="5363845"/>
            <a:ext cx="826769" cy="345440"/>
            <a:chOff x="2097023" y="5363845"/>
            <a:chExt cx="826769" cy="34544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0387" y="5635550"/>
              <a:ext cx="63754" cy="636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9011" y="5513324"/>
              <a:ext cx="127381" cy="1273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6548" y="5373370"/>
              <a:ext cx="191008" cy="1910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862" y="5626025"/>
              <a:ext cx="82804" cy="827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99486" y="5503799"/>
              <a:ext cx="146431" cy="1464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97023" y="5363845"/>
              <a:ext cx="210058" cy="21005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74600" y="4823205"/>
            <a:ext cx="5105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7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00" spc="-80" b="1">
                <a:solidFill>
                  <a:srgbClr val="FFFFFF"/>
                </a:solidFill>
                <a:latin typeface="Arial"/>
                <a:cs typeface="Arial"/>
              </a:rPr>
              <a:t>hange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75" b="1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12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5" b="1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520" y="6497999"/>
            <a:ext cx="1494155" cy="299085"/>
          </a:xfrm>
          <a:custGeom>
            <a:avLst/>
            <a:gdLst/>
            <a:ahLst/>
            <a:cxnLst/>
            <a:rect l="l" t="t" r="r" b="b"/>
            <a:pathLst>
              <a:path w="1494155" h="299084">
                <a:moveTo>
                  <a:pt x="1493999" y="0"/>
                </a:moveTo>
                <a:lnTo>
                  <a:pt x="0" y="0"/>
                </a:lnTo>
                <a:lnTo>
                  <a:pt x="0" y="298799"/>
                </a:lnTo>
                <a:lnTo>
                  <a:pt x="1493999" y="298799"/>
                </a:lnTo>
                <a:lnTo>
                  <a:pt x="149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3661"/>
            <a:ext cx="185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958850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-210">
                <a:latin typeface="Times New Roman"/>
                <a:cs typeface="Times New Roman"/>
              </a:rPr>
              <a:t>	</a:t>
            </a:r>
            <a:r>
              <a:rPr dirty="0" sz="1800" spc="-30">
                <a:latin typeface="Microsoft Sans Serif"/>
                <a:cs typeface="Microsoft Sans Serif"/>
              </a:rPr>
              <a:t>facilitator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1429" y="1613661"/>
            <a:ext cx="209296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48260">
              <a:lnSpc>
                <a:spcPts val="2100"/>
              </a:lnSpc>
              <a:spcBef>
                <a:spcPts val="219"/>
              </a:spcBef>
              <a:tabLst>
                <a:tab pos="667385" algn="l"/>
                <a:tab pos="739140" algn="l"/>
                <a:tab pos="1762125" algn="l"/>
                <a:tab pos="1801495" algn="l"/>
              </a:tabLst>
            </a:pP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l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>
                <a:latin typeface="Times New Roman"/>
                <a:cs typeface="Times New Roman"/>
              </a:rPr>
              <a:t>		</a:t>
            </a:r>
            <a:r>
              <a:rPr dirty="0" sz="1800" spc="-150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x</a:t>
            </a:r>
            <a:r>
              <a:rPr dirty="0" sz="1800">
                <a:latin typeface="Microsoft Sans Serif"/>
                <a:cs typeface="Microsoft Sans Serif"/>
              </a:rPr>
              <a:t>p</a:t>
            </a:r>
            <a:r>
              <a:rPr dirty="0" sz="1800" spc="-110">
                <a:latin typeface="Microsoft Sans Serif"/>
                <a:cs typeface="Microsoft Sans Serif"/>
              </a:rPr>
              <a:t>lain</a:t>
            </a:r>
            <a:r>
              <a:rPr dirty="0" sz="1800" spc="-13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	</a:t>
            </a:r>
            <a:r>
              <a:rPr dirty="0" sz="1800" spc="-100">
                <a:latin typeface="Microsoft Sans Serif"/>
                <a:cs typeface="Microsoft Sans Serif"/>
              </a:rPr>
              <a:t>the 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55">
                <a:latin typeface="Microsoft Sans Serif"/>
                <a:cs typeface="Microsoft Sans Serif"/>
              </a:rPr>
              <a:t>oc</a:t>
            </a:r>
            <a:r>
              <a:rPr dirty="0" sz="1800" spc="-240">
                <a:latin typeface="Microsoft Sans Serif"/>
                <a:cs typeface="Microsoft Sans Serif"/>
              </a:rPr>
              <a:t>es</a:t>
            </a:r>
            <a:r>
              <a:rPr dirty="0" sz="1800" spc="-245">
                <a:latin typeface="Microsoft Sans Serif"/>
                <a:cs typeface="Microsoft Sans Serif"/>
              </a:rPr>
              <a:t>s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1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4" y="1880361"/>
            <a:ext cx="242633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  <a:tabLst>
                <a:tab pos="1205865" algn="l"/>
              </a:tabLst>
            </a:pPr>
            <a:r>
              <a:rPr dirty="0" sz="1800" spc="-80">
                <a:latin typeface="Microsoft Sans Serif"/>
                <a:cs typeface="Microsoft Sans Serif"/>
              </a:rPr>
              <a:t>objective</a:t>
            </a:r>
            <a:r>
              <a:rPr dirty="0" sz="1800" spc="-8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30"/>
              </a:lnSpc>
              <a:tabLst>
                <a:tab pos="1056005" algn="l"/>
                <a:tab pos="2096135" algn="l"/>
              </a:tabLst>
            </a:pPr>
            <a:r>
              <a:rPr dirty="0" sz="1800" spc="55">
                <a:latin typeface="Microsoft Sans Serif"/>
                <a:cs typeface="Microsoft Sans Serif"/>
              </a:rPr>
              <a:t>f</a:t>
            </a:r>
            <a:r>
              <a:rPr dirty="0" sz="1800" spc="-45">
                <a:latin typeface="Microsoft Sans Serif"/>
                <a:cs typeface="Microsoft Sans Serif"/>
              </a:rPr>
              <a:t>oll</a:t>
            </a:r>
            <a:r>
              <a:rPr dirty="0" sz="1800" spc="-150">
                <a:latin typeface="Microsoft Sans Serif"/>
                <a:cs typeface="Microsoft Sans Serif"/>
              </a:rPr>
              <a:t>o</a:t>
            </a:r>
            <a:r>
              <a:rPr dirty="0" sz="1800" spc="-105">
                <a:latin typeface="Microsoft Sans Serif"/>
                <a:cs typeface="Microsoft Sans Serif"/>
              </a:rPr>
              <a:t>wi</a:t>
            </a:r>
            <a:r>
              <a:rPr dirty="0" sz="1800" spc="-12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4">
                <a:latin typeface="Microsoft Sans Serif"/>
                <a:cs typeface="Microsoft Sans Serif"/>
              </a:rPr>
              <a:t>q</a:t>
            </a:r>
            <a:r>
              <a:rPr dirty="0" sz="1800" spc="-110">
                <a:latin typeface="Microsoft Sans Serif"/>
                <a:cs typeface="Microsoft Sans Serif"/>
              </a:rPr>
              <a:t>u</a:t>
            </a:r>
            <a:r>
              <a:rPr dirty="0" sz="1800" spc="-150">
                <a:latin typeface="Microsoft Sans Serif"/>
                <a:cs typeface="Microsoft Sans Serif"/>
              </a:rPr>
              <a:t>estions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398" y="2147439"/>
            <a:ext cx="1241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14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	</a:t>
            </a:r>
            <a:r>
              <a:rPr dirty="0" sz="1800" spc="-45">
                <a:latin typeface="Microsoft Sans Serif"/>
                <a:cs typeface="Microsoft Sans Serif"/>
              </a:rPr>
              <a:t>few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ways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to</a:t>
            </a:r>
            <a:r>
              <a:rPr dirty="0"/>
              <a:t> </a:t>
            </a:r>
            <a:r>
              <a:rPr dirty="0" spc="-90"/>
              <a:t>state</a:t>
            </a:r>
            <a:r>
              <a:rPr dirty="0" spc="-10"/>
              <a:t> </a:t>
            </a:r>
            <a:r>
              <a:rPr dirty="0" spc="-110"/>
              <a:t>the</a:t>
            </a:r>
            <a:r>
              <a:rPr dirty="0"/>
              <a:t> </a:t>
            </a:r>
            <a:r>
              <a:rPr dirty="0" spc="-85"/>
              <a:t>objective.</a:t>
            </a:r>
          </a:p>
          <a:p>
            <a:pPr>
              <a:lnSpc>
                <a:spcPct val="100000"/>
              </a:lnSpc>
            </a:pPr>
            <a:endParaRPr sz="1900"/>
          </a:p>
          <a:p>
            <a:pPr marL="652780" marR="55244" indent="-274320">
              <a:lnSpc>
                <a:spcPts val="1910"/>
              </a:lnSpc>
              <a:spcBef>
                <a:spcPts val="130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  <a:tab pos="1257935" algn="l"/>
                <a:tab pos="2067560" algn="l"/>
                <a:tab pos="2689225" algn="l"/>
                <a:tab pos="3119120" algn="l"/>
              </a:tabLst>
            </a:pPr>
            <a:r>
              <a:rPr dirty="0" sz="1600" spc="-35"/>
              <a:t>What</a:t>
            </a:r>
            <a:r>
              <a:rPr dirty="0" sz="1600" spc="-35">
                <a:latin typeface="Times New Roman"/>
                <a:cs typeface="Times New Roman"/>
              </a:rPr>
              <a:t>	</a:t>
            </a:r>
            <a:r>
              <a:rPr dirty="0" sz="1600" spc="-75"/>
              <a:t>features</a:t>
            </a:r>
            <a:r>
              <a:rPr dirty="0" sz="1600" spc="-75">
                <a:latin typeface="Times New Roman"/>
                <a:cs typeface="Times New Roman"/>
              </a:rPr>
              <a:t>	</a:t>
            </a:r>
            <a:r>
              <a:rPr dirty="0" sz="1600" spc="-90"/>
              <a:t>would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110"/>
              <a:t>you</a:t>
            </a:r>
            <a:r>
              <a:rPr dirty="0" sz="1600" spc="-110">
                <a:latin typeface="Times New Roman"/>
                <a:cs typeface="Times New Roman"/>
              </a:rPr>
              <a:t>	</a:t>
            </a:r>
            <a:r>
              <a:rPr dirty="0" sz="1600" spc="-70"/>
              <a:t>like</a:t>
            </a:r>
            <a:r>
              <a:rPr dirty="0" sz="1600" spc="125"/>
              <a:t> </a:t>
            </a:r>
            <a:r>
              <a:rPr dirty="0" sz="1600" spc="-55"/>
              <a:t>to</a:t>
            </a:r>
            <a:r>
              <a:rPr dirty="0" sz="1600" spc="110"/>
              <a:t> </a:t>
            </a:r>
            <a:r>
              <a:rPr dirty="0" sz="1600" spc="-155"/>
              <a:t>see</a:t>
            </a:r>
            <a:r>
              <a:rPr dirty="0" sz="1600" spc="-135"/>
              <a:t> </a:t>
            </a:r>
            <a:r>
              <a:rPr dirty="0" sz="1600" spc="-110"/>
              <a:t>in </a:t>
            </a:r>
            <a:r>
              <a:rPr dirty="0" sz="1600" spc="-409"/>
              <a:t> </a:t>
            </a:r>
            <a:r>
              <a:rPr dirty="0" sz="1600" spc="-100"/>
              <a:t>the</a:t>
            </a:r>
            <a:r>
              <a:rPr dirty="0" sz="1600" spc="15"/>
              <a:t> </a:t>
            </a:r>
            <a:r>
              <a:rPr dirty="0" sz="1600" spc="-105"/>
              <a:t>product?</a:t>
            </a:r>
            <a:endParaRPr sz="1600">
              <a:latin typeface="Times New Roman"/>
              <a:cs typeface="Times New Roman"/>
            </a:endParaRPr>
          </a:p>
          <a:p>
            <a:pPr marL="652780" indent="-274955">
              <a:lnSpc>
                <a:spcPct val="100000"/>
              </a:lnSpc>
              <a:spcBef>
                <a:spcPts val="51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35"/>
              <a:t>What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40"/>
              <a:t>se</a:t>
            </a:r>
            <a:r>
              <a:rPr dirty="0" sz="1600" spc="-35"/>
              <a:t>r</a:t>
            </a:r>
            <a:r>
              <a:rPr dirty="0" sz="1600" spc="-90"/>
              <a:t>vi</a:t>
            </a:r>
            <a:r>
              <a:rPr dirty="0" sz="1600" spc="-135"/>
              <a:t>c</a:t>
            </a:r>
            <a:r>
              <a:rPr dirty="0" sz="1600" spc="-95"/>
              <a:t>e</a:t>
            </a:r>
            <a:r>
              <a:rPr dirty="0" sz="1600" spc="-270"/>
              <a:t>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220"/>
              <a:t>s</a:t>
            </a:r>
            <a:r>
              <a:rPr dirty="0" sz="1600" spc="-254"/>
              <a:t>h</a:t>
            </a:r>
            <a:r>
              <a:rPr dirty="0" sz="1600" spc="-95"/>
              <a:t>o</a:t>
            </a:r>
            <a:r>
              <a:rPr dirty="0" sz="1600" spc="-75"/>
              <a:t>uld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0"/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/>
              <a:t>p</a:t>
            </a:r>
            <a:r>
              <a:rPr dirty="0" sz="1600" spc="-50"/>
              <a:t>r</a:t>
            </a:r>
            <a:r>
              <a:rPr dirty="0" sz="1600" spc="-95"/>
              <a:t>o</a:t>
            </a:r>
            <a:r>
              <a:rPr dirty="0" sz="1600" spc="-100"/>
              <a:t>d</a:t>
            </a:r>
            <a:r>
              <a:rPr dirty="0" sz="1600" spc="-110"/>
              <a:t>u</a:t>
            </a:r>
            <a:r>
              <a:rPr dirty="0" sz="1600" spc="-100"/>
              <a:t>ct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/>
              <a:t>p</a:t>
            </a:r>
            <a:r>
              <a:rPr dirty="0" sz="1600" spc="-50"/>
              <a:t>r</a:t>
            </a:r>
            <a:r>
              <a:rPr dirty="0" sz="1600" spc="-95"/>
              <a:t>o</a:t>
            </a:r>
            <a:r>
              <a:rPr dirty="0" sz="1600" spc="-40"/>
              <a:t>vi</a:t>
            </a:r>
            <a:r>
              <a:rPr dirty="0" sz="1600" spc="-65"/>
              <a:t>d</a:t>
            </a:r>
            <a:r>
              <a:rPr dirty="0" sz="1600" spc="-95"/>
              <a:t>e</a:t>
            </a:r>
            <a:r>
              <a:rPr dirty="0" sz="1600" spc="-280"/>
              <a:t>?</a:t>
            </a:r>
            <a:endParaRPr sz="1600">
              <a:latin typeface="Times New Roman"/>
              <a:cs typeface="Times New Roman"/>
            </a:endParaRPr>
          </a:p>
          <a:p>
            <a:pPr marL="652780" marR="57150" indent="-274320">
              <a:lnSpc>
                <a:spcPts val="1910"/>
              </a:lnSpc>
              <a:spcBef>
                <a:spcPts val="64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35"/>
              <a:t>What</a:t>
            </a:r>
            <a:r>
              <a:rPr dirty="0" sz="1600" spc="-30"/>
              <a:t> </a:t>
            </a:r>
            <a:r>
              <a:rPr dirty="0" sz="1600" spc="-75"/>
              <a:t>opportunities</a:t>
            </a:r>
            <a:r>
              <a:rPr dirty="0" sz="1600" spc="-70"/>
              <a:t> </a:t>
            </a:r>
            <a:r>
              <a:rPr dirty="0" sz="1600" spc="-35"/>
              <a:t>are</a:t>
            </a:r>
            <a:r>
              <a:rPr dirty="0" sz="1600" spc="-30"/>
              <a:t> </a:t>
            </a:r>
            <a:r>
              <a:rPr dirty="0" sz="1600" spc="-110"/>
              <a:t>we</a:t>
            </a:r>
            <a:r>
              <a:rPr dirty="0" sz="1600" spc="-105"/>
              <a:t> </a:t>
            </a:r>
            <a:r>
              <a:rPr dirty="0" sz="1600" spc="-150"/>
              <a:t>missing</a:t>
            </a:r>
            <a:r>
              <a:rPr dirty="0" sz="1600" spc="-145"/>
              <a:t> </a:t>
            </a:r>
            <a:r>
              <a:rPr dirty="0" sz="1600" spc="-110"/>
              <a:t>in</a:t>
            </a:r>
            <a:r>
              <a:rPr dirty="0" sz="1600" spc="-105"/>
              <a:t> </a:t>
            </a:r>
            <a:r>
              <a:rPr dirty="0" sz="1600" spc="-100"/>
              <a:t>the </a:t>
            </a:r>
            <a:r>
              <a:rPr dirty="0" sz="1600" spc="-409"/>
              <a:t> </a:t>
            </a:r>
            <a:r>
              <a:rPr dirty="0" sz="1600" spc="-80"/>
              <a:t>product</a:t>
            </a:r>
            <a:r>
              <a:rPr dirty="0" sz="1600" spc="40"/>
              <a:t> </a:t>
            </a:r>
            <a:r>
              <a:rPr dirty="0" sz="1600" spc="-45"/>
              <a:t>or</a:t>
            </a:r>
            <a:r>
              <a:rPr dirty="0" sz="1600" spc="15"/>
              <a:t> </a:t>
            </a:r>
            <a:r>
              <a:rPr dirty="0" sz="1600" spc="-100"/>
              <a:t>the</a:t>
            </a:r>
            <a:r>
              <a:rPr dirty="0" sz="1600" spc="15"/>
              <a:t> </a:t>
            </a:r>
            <a:r>
              <a:rPr dirty="0" sz="1600" spc="-114"/>
              <a:t>market?</a:t>
            </a:r>
            <a:endParaRPr sz="1600"/>
          </a:p>
          <a:p>
            <a:pPr>
              <a:lnSpc>
                <a:spcPct val="100000"/>
              </a:lnSpc>
            </a:pPr>
            <a:endParaRPr sz="1700"/>
          </a:p>
          <a:p>
            <a:pPr algn="just" marL="332740" marR="5080" indent="-320675">
              <a:lnSpc>
                <a:spcPts val="2100"/>
              </a:lnSpc>
              <a:spcBef>
                <a:spcPts val="126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pc="-25"/>
              <a:t>After</a:t>
            </a:r>
            <a:r>
              <a:rPr dirty="0" spc="-25"/>
              <a:t> </a:t>
            </a:r>
            <a:r>
              <a:rPr dirty="0" spc="-85"/>
              <a:t>stating</a:t>
            </a:r>
            <a:r>
              <a:rPr dirty="0" spc="-85"/>
              <a:t> </a:t>
            </a:r>
            <a:r>
              <a:rPr dirty="0" spc="-110"/>
              <a:t>the</a:t>
            </a:r>
            <a:r>
              <a:rPr dirty="0" spc="-110"/>
              <a:t> </a:t>
            </a:r>
            <a:r>
              <a:rPr dirty="0" spc="-80"/>
              <a:t>objective</a:t>
            </a:r>
            <a:r>
              <a:rPr dirty="0" spc="-80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110"/>
              <a:t>the</a:t>
            </a:r>
            <a:r>
              <a:rPr dirty="0" spc="-105"/>
              <a:t> </a:t>
            </a:r>
            <a:r>
              <a:rPr dirty="0" spc="-150"/>
              <a:t>process, </a:t>
            </a:r>
            <a:r>
              <a:rPr dirty="0" spc="-145"/>
              <a:t> </a:t>
            </a:r>
            <a:r>
              <a:rPr dirty="0" spc="-110"/>
              <a:t>the</a:t>
            </a:r>
            <a:r>
              <a:rPr dirty="0" spc="-105"/>
              <a:t> </a:t>
            </a:r>
            <a:r>
              <a:rPr dirty="0" spc="-30"/>
              <a:t>facilitator</a:t>
            </a:r>
            <a:r>
              <a:rPr dirty="0" spc="-25"/>
              <a:t> </a:t>
            </a:r>
            <a:r>
              <a:rPr dirty="0" spc="-185"/>
              <a:t>asks</a:t>
            </a:r>
            <a:r>
              <a:rPr dirty="0" spc="-180"/>
              <a:t> </a:t>
            </a:r>
            <a:r>
              <a:rPr dirty="0" spc="-70"/>
              <a:t>participants</a:t>
            </a:r>
            <a:r>
              <a:rPr dirty="0" spc="-65"/>
              <a:t> </a:t>
            </a:r>
            <a:r>
              <a:rPr dirty="0" spc="-60"/>
              <a:t>to</a:t>
            </a:r>
            <a:r>
              <a:rPr dirty="0" spc="-55"/>
              <a:t> </a:t>
            </a:r>
            <a:r>
              <a:rPr dirty="0" spc="-125"/>
              <a:t>share </a:t>
            </a:r>
            <a:r>
              <a:rPr dirty="0" spc="-120"/>
              <a:t> </a:t>
            </a:r>
            <a:r>
              <a:rPr dirty="0" spc="-70"/>
              <a:t>their</a:t>
            </a:r>
            <a:r>
              <a:rPr dirty="0" spc="-70"/>
              <a:t> </a:t>
            </a:r>
            <a:r>
              <a:rPr dirty="0" spc="-90"/>
              <a:t>ideas</a:t>
            </a:r>
            <a:r>
              <a:rPr dirty="0" spc="-90"/>
              <a:t> </a:t>
            </a:r>
            <a:r>
              <a:rPr dirty="0" spc="-70"/>
              <a:t>aloud</a:t>
            </a:r>
            <a:r>
              <a:rPr dirty="0" spc="-70"/>
              <a:t> </a:t>
            </a:r>
            <a:r>
              <a:rPr dirty="0" spc="-80"/>
              <a:t>and</a:t>
            </a:r>
            <a:r>
              <a:rPr dirty="0" spc="-80"/>
              <a:t> </a:t>
            </a:r>
            <a:r>
              <a:rPr dirty="0" spc="-60"/>
              <a:t>to</a:t>
            </a:r>
            <a:r>
              <a:rPr dirty="0" spc="-60"/>
              <a:t> </a:t>
            </a:r>
            <a:r>
              <a:rPr dirty="0" spc="-45"/>
              <a:t>write</a:t>
            </a:r>
            <a:r>
              <a:rPr dirty="0" spc="-45"/>
              <a:t> </a:t>
            </a:r>
            <a:r>
              <a:rPr dirty="0" spc="-160"/>
              <a:t>them</a:t>
            </a:r>
            <a:r>
              <a:rPr dirty="0" spc="-155"/>
              <a:t> </a:t>
            </a:r>
            <a:r>
              <a:rPr dirty="0" spc="-114"/>
              <a:t>down, </a:t>
            </a:r>
            <a:r>
              <a:rPr dirty="0" spc="-110"/>
              <a:t> </a:t>
            </a:r>
            <a:r>
              <a:rPr dirty="0" spc="-160"/>
              <a:t>on</a:t>
            </a:r>
            <a:r>
              <a:rPr dirty="0" spc="-105"/>
              <a:t>e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55"/>
              <a:t>p</a:t>
            </a:r>
            <a:r>
              <a:rPr dirty="0" spc="-50"/>
              <a:t>e</a:t>
            </a:r>
            <a:r>
              <a:rPr dirty="0"/>
              <a:t>r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 spc="-204"/>
              <a:t>sh</a:t>
            </a:r>
            <a:r>
              <a:rPr dirty="0" spc="-210"/>
              <a:t>e</a:t>
            </a:r>
            <a:r>
              <a:rPr dirty="0" spc="-60"/>
              <a:t>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91" y="525904"/>
            <a:ext cx="59524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Objective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145"/>
              <a:t> </a:t>
            </a:r>
            <a:r>
              <a:rPr dirty="0" spc="-280"/>
              <a:t>Brainstorming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00" y="2336464"/>
            <a:ext cx="3987800" cy="45215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720" y="6473159"/>
            <a:ext cx="1431925" cy="348615"/>
          </a:xfrm>
          <a:custGeom>
            <a:avLst/>
            <a:gdLst/>
            <a:ahLst/>
            <a:cxnLst/>
            <a:rect l="l" t="t" r="r" b="b"/>
            <a:pathLst>
              <a:path w="1431925" h="348615">
                <a:moveTo>
                  <a:pt x="1431360" y="0"/>
                </a:moveTo>
                <a:lnTo>
                  <a:pt x="0" y="0"/>
                </a:lnTo>
                <a:lnTo>
                  <a:pt x="0" y="348479"/>
                </a:lnTo>
                <a:lnTo>
                  <a:pt x="1431360" y="348479"/>
                </a:lnTo>
                <a:lnTo>
                  <a:pt x="1431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8351" y="3272154"/>
            <a:ext cx="17075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0">
                <a:solidFill>
                  <a:srgbClr val="F2F2F2"/>
                </a:solidFill>
                <a:latin typeface="Microsoft Sans Serif"/>
                <a:cs typeface="Microsoft Sans Serif"/>
              </a:rPr>
              <a:t>HOW</a:t>
            </a:r>
            <a:r>
              <a:rPr dirty="0" sz="2800" spc="-10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90">
                <a:solidFill>
                  <a:srgbClr val="F2F2F2"/>
                </a:solidFill>
                <a:latin typeface="Microsoft Sans Serif"/>
                <a:cs typeface="Microsoft Sans Serif"/>
              </a:rPr>
              <a:t>…..</a:t>
            </a:r>
            <a:r>
              <a:rPr dirty="0" sz="2800" spc="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84">
                <a:solidFill>
                  <a:srgbClr val="F2F2F2"/>
                </a:solidFill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715846"/>
            <a:ext cx="372110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40">
                <a:solidFill>
                  <a:srgbClr val="FFFFFF"/>
                </a:solidFill>
                <a:latin typeface="Microsoft Sans Serif"/>
                <a:cs typeface="Microsoft Sans Serif"/>
              </a:rPr>
              <a:t>Idea</a:t>
            </a:r>
            <a:r>
              <a:rPr dirty="0" sz="44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195">
                <a:solidFill>
                  <a:srgbClr val="FFFFFF"/>
                </a:solidFill>
                <a:latin typeface="Microsoft Sans Serif"/>
                <a:cs typeface="Microsoft Sans Serif"/>
              </a:rPr>
              <a:t>Generation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0" y="1891361"/>
            <a:ext cx="3486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531661"/>
            <a:ext cx="1303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29" b="1">
                <a:solidFill>
                  <a:srgbClr val="F2F2F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F2F2F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F2F2F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F2F2F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F2F2F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F2F2F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2F2F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F2F2F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F2F2F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F2F2F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4195826"/>
            <a:ext cx="3657600" cy="25097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680" y="6535080"/>
            <a:ext cx="1443990" cy="299085"/>
            <a:chOff x="49680" y="6535080"/>
            <a:chExt cx="1443990" cy="299085"/>
          </a:xfrm>
        </p:grpSpPr>
        <p:sp>
          <p:nvSpPr>
            <p:cNvPr id="8" name="object 8"/>
            <p:cNvSpPr/>
            <p:nvPr/>
          </p:nvSpPr>
          <p:spPr>
            <a:xfrm>
              <a:off x="49680" y="6535080"/>
              <a:ext cx="1443990" cy="299085"/>
            </a:xfrm>
            <a:custGeom>
              <a:avLst/>
              <a:gdLst/>
              <a:ahLst/>
              <a:cxnLst/>
              <a:rect l="l" t="t" r="r" b="b"/>
              <a:pathLst>
                <a:path w="1443990" h="299084">
                  <a:moveTo>
                    <a:pt x="1443960" y="0"/>
                  </a:moveTo>
                  <a:lnTo>
                    <a:pt x="0" y="0"/>
                  </a:lnTo>
                  <a:lnTo>
                    <a:pt x="0" y="298799"/>
                  </a:lnTo>
                  <a:lnTo>
                    <a:pt x="1443960" y="298799"/>
                  </a:lnTo>
                  <a:lnTo>
                    <a:pt x="1443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80" y="6535080"/>
              <a:ext cx="1443990" cy="299085"/>
            </a:xfrm>
            <a:custGeom>
              <a:avLst/>
              <a:gdLst/>
              <a:ahLst/>
              <a:cxnLst/>
              <a:rect l="l" t="t" r="r" b="b"/>
              <a:pathLst>
                <a:path w="1443990" h="299084">
                  <a:moveTo>
                    <a:pt x="0" y="0"/>
                  </a:moveTo>
                  <a:lnTo>
                    <a:pt x="0" y="298799"/>
                  </a:lnTo>
                </a:path>
                <a:path w="1443990" h="299084">
                  <a:moveTo>
                    <a:pt x="0" y="0"/>
                  </a:moveTo>
                  <a:lnTo>
                    <a:pt x="1443960" y="0"/>
                  </a:lnTo>
                </a:path>
                <a:path w="1443990" h="299084">
                  <a:moveTo>
                    <a:pt x="1443960" y="0"/>
                  </a:moveTo>
                  <a:lnTo>
                    <a:pt x="1443960" y="298799"/>
                  </a:lnTo>
                </a:path>
                <a:path w="1443990" h="299084">
                  <a:moveTo>
                    <a:pt x="0" y="298799"/>
                  </a:moveTo>
                  <a:lnTo>
                    <a:pt x="1443960" y="2987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9" y="550926"/>
            <a:ext cx="37191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50"/>
              <a:t> </a:t>
            </a:r>
            <a:r>
              <a:rPr dirty="0" spc="-195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4704080" cy="199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algn="just" marL="851535" marR="5080" indent="-320675">
              <a:lnSpc>
                <a:spcPct val="1094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2169" algn="l"/>
              </a:tabLst>
            </a:pPr>
            <a:r>
              <a:rPr dirty="0" sz="1600" spc="-100">
                <a:latin typeface="Microsoft Sans Serif"/>
                <a:cs typeface="Microsoft Sans Serif"/>
              </a:rPr>
              <a:t>When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person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185">
                <a:latin typeface="Microsoft Sans Serif"/>
                <a:cs typeface="Microsoft Sans Serif"/>
              </a:rPr>
              <a:t>comes</a:t>
            </a:r>
            <a:r>
              <a:rPr dirty="0" sz="1600" spc="-18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up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with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idea,</a:t>
            </a:r>
            <a:r>
              <a:rPr dirty="0" sz="1600" spc="33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he</a:t>
            </a:r>
            <a:r>
              <a:rPr dirty="0" sz="1600" spc="41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or 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she</a:t>
            </a:r>
            <a:r>
              <a:rPr dirty="0" sz="1600" spc="28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writes</a:t>
            </a:r>
            <a:r>
              <a:rPr dirty="0" sz="1600" spc="60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it</a:t>
            </a:r>
            <a:r>
              <a:rPr dirty="0" sz="1600" spc="79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down</a:t>
            </a:r>
            <a:r>
              <a:rPr dirty="0" sz="1600" spc="52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on</a:t>
            </a:r>
            <a:r>
              <a:rPr dirty="0" sz="1600" spc="4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55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supplied 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materials.</a:t>
            </a:r>
            <a:r>
              <a:rPr dirty="0" sz="1600" spc="265">
                <a:latin typeface="Microsoft Sans Serif"/>
                <a:cs typeface="Microsoft Sans Serif"/>
              </a:rPr>
              <a:t> </a:t>
            </a:r>
            <a:r>
              <a:rPr dirty="0" sz="1600" spc="270">
                <a:latin typeface="Microsoft Sans Serif"/>
                <a:cs typeface="Microsoft Sans Serif"/>
              </a:rPr>
              <a:t> </a:t>
            </a:r>
            <a:r>
              <a:rPr dirty="0" sz="1600" spc="-195">
                <a:latin typeface="Microsoft Sans Serif"/>
                <a:cs typeface="Microsoft Sans Serif"/>
              </a:rPr>
              <a:t>This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important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385">
                <a:latin typeface="Microsoft Sans Serif"/>
                <a:cs typeface="Microsoft Sans Serif"/>
              </a:rPr>
              <a:t> </a:t>
            </a:r>
            <a:r>
              <a:rPr dirty="0" sz="1600" spc="39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following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reasons:</a:t>
            </a:r>
            <a:endParaRPr sz="1600">
              <a:latin typeface="Microsoft Sans Serif"/>
              <a:cs typeface="Microsoft Sans Serif"/>
            </a:endParaRPr>
          </a:p>
          <a:p>
            <a:pPr algn="just" lvl="1" marL="1171575" marR="6985" indent="-274320">
              <a:lnSpc>
                <a:spcPct val="112900"/>
              </a:lnSpc>
              <a:spcBef>
                <a:spcPts val="62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2210" algn="l"/>
              </a:tabLst>
            </a:pPr>
            <a:r>
              <a:rPr dirty="0" sz="1400" spc="-220">
                <a:latin typeface="Microsoft Sans Serif"/>
                <a:cs typeface="Microsoft Sans Serif"/>
              </a:rPr>
              <a:t>To</a:t>
            </a:r>
            <a:r>
              <a:rPr dirty="0" sz="1400" spc="335">
                <a:latin typeface="Microsoft Sans Serif"/>
                <a:cs typeface="Microsoft Sans Serif"/>
              </a:rPr>
              <a:t>  </a:t>
            </a:r>
            <a:r>
              <a:rPr dirty="0" sz="1400" spc="335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make</a:t>
            </a:r>
            <a:r>
              <a:rPr dirty="0" sz="1400" spc="140">
                <a:latin typeface="Microsoft Sans Serif"/>
                <a:cs typeface="Microsoft Sans Serif"/>
              </a:rPr>
              <a:t>   </a:t>
            </a:r>
            <a:r>
              <a:rPr dirty="0" sz="1400" spc="14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sure</a:t>
            </a:r>
            <a:r>
              <a:rPr dirty="0" sz="1400" spc="120">
                <a:latin typeface="Microsoft Sans Serif"/>
                <a:cs typeface="Microsoft Sans Serif"/>
              </a:rPr>
              <a:t>   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295">
                <a:latin typeface="Microsoft Sans Serif"/>
                <a:cs typeface="Microsoft Sans Serif"/>
              </a:rPr>
              <a:t>  </a:t>
            </a:r>
            <a:r>
              <a:rPr dirty="0" sz="1400" spc="29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idea</a:t>
            </a:r>
            <a:r>
              <a:rPr dirty="0" sz="1400" spc="310">
                <a:latin typeface="Microsoft Sans Serif"/>
                <a:cs typeface="Microsoft Sans Serif"/>
              </a:rPr>
              <a:t>  </a:t>
            </a:r>
            <a:r>
              <a:rPr dirty="0" sz="1400" spc="31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is</a:t>
            </a:r>
            <a:r>
              <a:rPr dirty="0" sz="1400" spc="-13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captured 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  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tha</a:t>
            </a:r>
            <a:r>
              <a:rPr dirty="0" sz="1400" spc="-10">
                <a:latin typeface="Microsoft Sans Serif"/>
                <a:cs typeface="Microsoft Sans Serif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  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p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95">
                <a:latin typeface="Microsoft Sans Serif"/>
                <a:cs typeface="Microsoft Sans Serif"/>
              </a:rPr>
              <a:t>rs</a:t>
            </a:r>
            <a:r>
              <a:rPr dirty="0" sz="1400" spc="-120">
                <a:latin typeface="Microsoft Sans Serif"/>
                <a:cs typeface="Microsoft Sans Serif"/>
              </a:rPr>
              <a:t>o</a:t>
            </a:r>
            <a:r>
              <a:rPr dirty="0" sz="1400" spc="-125">
                <a:latin typeface="Microsoft Sans Serif"/>
                <a:cs typeface="Microsoft Sans Serif"/>
              </a:rPr>
              <a:t>n</a:t>
            </a:r>
            <a:r>
              <a:rPr dirty="0" sz="1400" spc="-55">
                <a:latin typeface="Microsoft Sans Serif"/>
                <a:cs typeface="Microsoft Sans Serif"/>
              </a:rPr>
              <a:t>'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  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o</a:t>
            </a:r>
            <a:r>
              <a:rPr dirty="0" sz="1400" spc="-120">
                <a:latin typeface="Microsoft Sans Serif"/>
                <a:cs typeface="Microsoft Sans Serif"/>
              </a:rPr>
              <a:t>wn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w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-5">
                <a:latin typeface="Microsoft Sans Serif"/>
                <a:cs typeface="Microsoft Sans Serif"/>
              </a:rPr>
              <a:t>rd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4" y="3413886"/>
            <a:ext cx="2493645" cy="1421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dirty="0" sz="1400" spc="-285">
                <a:latin typeface="Microsoft Sans Serif"/>
                <a:cs typeface="Microsoft Sans Serif"/>
              </a:rPr>
              <a:t>T</a:t>
            </a:r>
            <a:r>
              <a:rPr dirty="0" sz="1400" spc="-155">
                <a:latin typeface="Microsoft Sans Serif"/>
                <a:cs typeface="Microsoft Sans Serif"/>
              </a:rPr>
              <a:t>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45">
                <a:latin typeface="Microsoft Sans Serif"/>
                <a:cs typeface="Microsoft Sans Serif"/>
              </a:rPr>
              <a:t>m</a:t>
            </a:r>
            <a:r>
              <a:rPr dirty="0" sz="1400" spc="-90">
                <a:latin typeface="Microsoft Sans Serif"/>
                <a:cs typeface="Microsoft Sans Serif"/>
              </a:rPr>
              <a:t>a</a:t>
            </a:r>
            <a:r>
              <a:rPr dirty="0" sz="1400" spc="-120">
                <a:latin typeface="Microsoft Sans Serif"/>
                <a:cs typeface="Microsoft Sans Serif"/>
              </a:rPr>
              <a:t>k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sure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40">
                <a:latin typeface="Microsoft Sans Serif"/>
                <a:cs typeface="Microsoft Sans Serif"/>
              </a:rPr>
              <a:t>re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not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l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-125">
                <a:latin typeface="Microsoft Sans Serif"/>
                <a:cs typeface="Microsoft Sans Serif"/>
              </a:rPr>
              <a:t>st</a:t>
            </a:r>
            <a:endParaRPr sz="1400">
              <a:latin typeface="Microsoft Sans Serif"/>
              <a:cs typeface="Microsoft Sans Serif"/>
            </a:endParaRPr>
          </a:p>
          <a:p>
            <a:pPr marL="286385" marR="168910" indent="-274320">
              <a:lnSpc>
                <a:spcPct val="160700"/>
              </a:lnSpc>
              <a:spcBef>
                <a:spcPts val="6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  <a:tab pos="681355" algn="l"/>
                <a:tab pos="1416050" algn="l"/>
                <a:tab pos="2165985" algn="l"/>
              </a:tabLst>
            </a:pPr>
            <a:r>
              <a:rPr dirty="0" sz="1400" spc="-285">
                <a:latin typeface="Microsoft Sans Serif"/>
                <a:cs typeface="Microsoft Sans Serif"/>
              </a:rPr>
              <a:t>T</a:t>
            </a:r>
            <a:r>
              <a:rPr dirty="0" sz="1400" spc="-155">
                <a:latin typeface="Microsoft Sans Serif"/>
                <a:cs typeface="Microsoft Sans Serif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185">
                <a:latin typeface="Microsoft Sans Serif"/>
                <a:cs typeface="Microsoft Sans Serif"/>
              </a:rPr>
              <a:t>n</a:t>
            </a:r>
            <a:r>
              <a:rPr dirty="0" sz="1400" spc="-5">
                <a:latin typeface="Microsoft Sans Serif"/>
                <a:cs typeface="Microsoft Sans Serif"/>
              </a:rPr>
              <a:t>ab</a:t>
            </a:r>
            <a:r>
              <a:rPr dirty="0" sz="1400" spc="-25">
                <a:latin typeface="Microsoft Sans Serif"/>
                <a:cs typeface="Microsoft Sans Serif"/>
              </a:rPr>
              <a:t>l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5">
                <a:latin typeface="Microsoft Sans Serif"/>
                <a:cs typeface="Microsoft Sans Serif"/>
              </a:rPr>
              <a:t>p</a:t>
            </a:r>
            <a:r>
              <a:rPr dirty="0" sz="1400" spc="-90">
                <a:latin typeface="Microsoft Sans Serif"/>
                <a:cs typeface="Microsoft Sans Serif"/>
              </a:rPr>
              <a:t>o</a:t>
            </a:r>
            <a:r>
              <a:rPr dirty="0" sz="1400" spc="-100">
                <a:latin typeface="Microsoft Sans Serif"/>
                <a:cs typeface="Microsoft Sans Serif"/>
              </a:rPr>
              <a:t>st</a:t>
            </a:r>
            <a:r>
              <a:rPr dirty="0" sz="1400" spc="-55">
                <a:latin typeface="Microsoft Sans Serif"/>
                <a:cs typeface="Microsoft Sans Serif"/>
              </a:rPr>
              <a:t>i</a:t>
            </a:r>
            <a:r>
              <a:rPr dirty="0" sz="1400" spc="-185">
                <a:latin typeface="Microsoft Sans Serif"/>
                <a:cs typeface="Microsoft Sans Serif"/>
              </a:rPr>
              <a:t>n</a:t>
            </a:r>
            <a:r>
              <a:rPr dirty="0" sz="1400" spc="-5">
                <a:latin typeface="Microsoft Sans Serif"/>
                <a:cs typeface="Microsoft Sans Serif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Microsoft Sans Serif"/>
                <a:cs typeface="Microsoft Sans Serif"/>
              </a:rPr>
              <a:t>of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piggybacking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D96AC"/>
              </a:buClr>
              <a:buFont typeface="Wingdings"/>
              <a:buChar char=""/>
            </a:pPr>
            <a:endParaRPr sz="1400">
              <a:latin typeface="Microsoft Sans Serif"/>
              <a:cs typeface="Microsoft Sans Serif"/>
            </a:endParaRPr>
          </a:p>
          <a:p>
            <a:pPr marL="286385" indent="-274320">
              <a:lnSpc>
                <a:spcPct val="100000"/>
              </a:lnSpc>
              <a:buClr>
                <a:srgbClr val="7D96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  <a:tab pos="788035" algn="l"/>
                <a:tab pos="1673860" algn="l"/>
              </a:tabLst>
            </a:pPr>
            <a:r>
              <a:rPr dirty="0" sz="1400" spc="-220">
                <a:latin typeface="Microsoft Sans Serif"/>
                <a:cs typeface="Microsoft Sans Serif"/>
              </a:rPr>
              <a:t>To</a:t>
            </a:r>
            <a:r>
              <a:rPr dirty="0" sz="1400" spc="-220">
                <a:latin typeface="Times New Roman"/>
                <a:cs typeface="Times New Roman"/>
              </a:rPr>
              <a:t>	</a:t>
            </a:r>
            <a:r>
              <a:rPr dirty="0" sz="1400" spc="-70">
                <a:latin typeface="Microsoft Sans Serif"/>
                <a:cs typeface="Microsoft Sans Serif"/>
              </a:rPr>
              <a:t>prevent</a:t>
            </a:r>
            <a:r>
              <a:rPr dirty="0" sz="1400" spc="-70">
                <a:latin typeface="Times New Roman"/>
                <a:cs typeface="Times New Roman"/>
              </a:rPr>
              <a:t>	</a:t>
            </a:r>
            <a:r>
              <a:rPr dirty="0" sz="1400" spc="-60">
                <a:latin typeface="Microsoft Sans Serif"/>
                <a:cs typeface="Microsoft Sans Serif"/>
              </a:rPr>
              <a:t>delays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7434" y="3833240"/>
            <a:ext cx="409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15">
                <a:latin typeface="Microsoft Sans Serif"/>
                <a:cs typeface="Microsoft Sans Serif"/>
              </a:rPr>
              <a:t>d</a:t>
            </a:r>
            <a:r>
              <a:rPr dirty="0" sz="1400" spc="-9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2275" y="3833240"/>
            <a:ext cx="643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Microsoft Sans Serif"/>
                <a:cs typeface="Microsoft Sans Serif"/>
              </a:rPr>
              <a:t>for</a:t>
            </a:r>
            <a:r>
              <a:rPr dirty="0" sz="1400" spc="20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later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0376" y="4595240"/>
            <a:ext cx="1334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 spc="-90">
                <a:latin typeface="Times New Roman"/>
                <a:cs typeface="Times New Roman"/>
              </a:rPr>
              <a:t>	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creative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718" y="4938523"/>
            <a:ext cx="3541395" cy="58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1175385" algn="l"/>
                <a:tab pos="1734820" algn="l"/>
              </a:tabLst>
            </a:pPr>
            <a:r>
              <a:rPr dirty="0" sz="1400" spc="-125">
                <a:latin typeface="Microsoft Sans Serif"/>
                <a:cs typeface="Microsoft Sans Serif"/>
              </a:rPr>
              <a:t>process</a:t>
            </a:r>
            <a:r>
              <a:rPr dirty="0" sz="1400" spc="-125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Microsoft Sans Serif"/>
                <a:cs typeface="Microsoft Sans Serif"/>
              </a:rPr>
              <a:t>that</a:t>
            </a:r>
            <a:r>
              <a:rPr dirty="0" sz="1400" spc="-50">
                <a:latin typeface="Times New Roman"/>
                <a:cs typeface="Times New Roman"/>
              </a:rPr>
              <a:t>	</a:t>
            </a:r>
            <a:r>
              <a:rPr dirty="0" sz="1400" spc="-90">
                <a:latin typeface="Microsoft Sans Serif"/>
                <a:cs typeface="Microsoft Sans Serif"/>
              </a:rPr>
              <a:t>could</a:t>
            </a:r>
            <a:r>
              <a:rPr dirty="0" sz="1400" spc="-90">
                <a:latin typeface="Times New Roman"/>
                <a:cs typeface="Times New Roman"/>
              </a:rPr>
              <a:t>	</a:t>
            </a:r>
            <a:r>
              <a:rPr dirty="0" sz="1400" spc="-40">
                <a:latin typeface="Microsoft Sans Serif"/>
                <a:cs typeface="Microsoft Sans Serif"/>
              </a:rPr>
              <a:t>be</a:t>
            </a:r>
            <a:r>
              <a:rPr dirty="0" sz="1400" spc="100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caused</a:t>
            </a:r>
            <a:r>
              <a:rPr dirty="0" sz="1400" spc="60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by</a:t>
            </a:r>
            <a:r>
              <a:rPr dirty="0" sz="1400" spc="58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58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single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1268730" algn="l"/>
                <a:tab pos="1954530" algn="l"/>
                <a:tab pos="2280285" algn="l"/>
              </a:tabLst>
            </a:pPr>
            <a:r>
              <a:rPr dirty="0" sz="1400" spc="-30">
                <a:latin typeface="Microsoft Sans Serif"/>
                <a:cs typeface="Microsoft Sans Serif"/>
              </a:rPr>
              <a:t>writer</a:t>
            </a:r>
            <a:r>
              <a:rPr dirty="0" sz="1400" spc="37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trying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	</a:t>
            </a:r>
            <a:r>
              <a:rPr dirty="0" sz="1400" spc="-60">
                <a:latin typeface="Microsoft Sans Serif"/>
                <a:cs typeface="Microsoft Sans Serif"/>
              </a:rPr>
              <a:t>capture</a:t>
            </a:r>
            <a:r>
              <a:rPr dirty="0" sz="1400" spc="-6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Microsoft Sans Serif"/>
                <a:cs typeface="Microsoft Sans Serif"/>
              </a:rPr>
              <a:t>all</a:t>
            </a:r>
            <a:r>
              <a:rPr dirty="0" sz="1400" spc="-10">
                <a:latin typeface="Times New Roman"/>
                <a:cs typeface="Times New Roman"/>
              </a:rPr>
              <a:t>	</a:t>
            </a:r>
            <a:r>
              <a:rPr dirty="0" sz="1400" spc="-70">
                <a:latin typeface="Microsoft Sans Serif"/>
                <a:cs typeface="Microsoft Sans Serif"/>
              </a:rPr>
              <a:t>ideas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8900" y="1663700"/>
            <a:ext cx="3835400" cy="398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279" y="6535080"/>
            <a:ext cx="1469390" cy="274320"/>
          </a:xfrm>
          <a:custGeom>
            <a:avLst/>
            <a:gdLst/>
            <a:ahLst/>
            <a:cxnLst/>
            <a:rect l="l" t="t" r="r" b="b"/>
            <a:pathLst>
              <a:path w="1469390" h="274320">
                <a:moveTo>
                  <a:pt x="1468799" y="0"/>
                </a:moveTo>
                <a:lnTo>
                  <a:pt x="0" y="0"/>
                </a:lnTo>
                <a:lnTo>
                  <a:pt x="0" y="273960"/>
                </a:lnTo>
                <a:lnTo>
                  <a:pt x="1468799" y="273960"/>
                </a:lnTo>
                <a:lnTo>
                  <a:pt x="1468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83114"/>
            <a:ext cx="4792980" cy="329057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28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600" spc="-190">
                <a:latin typeface="Microsoft Sans Serif"/>
                <a:cs typeface="Microsoft Sans Serif"/>
              </a:rPr>
              <a:t>As</a:t>
            </a:r>
            <a:r>
              <a:rPr dirty="0" sz="1600" spc="3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ideas</a:t>
            </a:r>
            <a:r>
              <a:rPr dirty="0" sz="1600" spc="31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are</a:t>
            </a:r>
            <a:r>
              <a:rPr dirty="0" sz="1600" spc="32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generated,</a:t>
            </a:r>
            <a:r>
              <a:rPr dirty="0" sz="1600" spc="3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facilitator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collects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them</a:t>
            </a:r>
            <a:endParaRPr sz="16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185"/>
              </a:spcBef>
            </a:pPr>
            <a:r>
              <a:rPr dirty="0" sz="1600" spc="-75">
                <a:latin typeface="Microsoft Sans Serif"/>
                <a:cs typeface="Microsoft Sans Serif"/>
              </a:rPr>
              <a:t>an</a:t>
            </a:r>
            <a:r>
              <a:rPr dirty="0" sz="1600" spc="-70">
                <a:latin typeface="Microsoft Sans Serif"/>
                <a:cs typeface="Microsoft Sans Serif"/>
              </a:rPr>
              <a:t>d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posts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t</a:t>
            </a:r>
            <a:r>
              <a:rPr dirty="0" sz="1600" spc="-140">
                <a:latin typeface="Microsoft Sans Serif"/>
                <a:cs typeface="Microsoft Sans Serif"/>
              </a:rPr>
              <a:t>h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50">
                <a:latin typeface="Microsoft Sans Serif"/>
                <a:cs typeface="Microsoft Sans Serif"/>
              </a:rPr>
              <a:t>w</a:t>
            </a:r>
            <a:r>
              <a:rPr dirty="0" sz="1600" spc="-2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i</a:t>
            </a:r>
            <a:r>
              <a:rPr dirty="0" sz="1600" spc="-145">
                <a:latin typeface="Microsoft Sans Serif"/>
                <a:cs typeface="Microsoft Sans Serif"/>
              </a:rPr>
              <a:t>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t</a:t>
            </a:r>
            <a:r>
              <a:rPr dirty="0" sz="1600" spc="-140">
                <a:latin typeface="Microsoft Sans Serif"/>
                <a:cs typeface="Microsoft Sans Serif"/>
              </a:rPr>
              <a:t>h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215">
                <a:latin typeface="Microsoft Sans Serif"/>
                <a:cs typeface="Microsoft Sans Serif"/>
              </a:rPr>
              <a:t>m</a:t>
            </a:r>
            <a:r>
              <a:rPr dirty="0" sz="1600" spc="-140">
                <a:latin typeface="Microsoft Sans Serif"/>
                <a:cs typeface="Microsoft Sans Serif"/>
              </a:rPr>
              <a:t>e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55">
                <a:latin typeface="Microsoft Sans Serif"/>
                <a:cs typeface="Microsoft Sans Serif"/>
              </a:rPr>
              <a:t>ti</a:t>
            </a:r>
            <a:r>
              <a:rPr dirty="0" sz="1600" spc="-125">
                <a:latin typeface="Microsoft Sans Serif"/>
                <a:cs typeface="Microsoft Sans Serif"/>
              </a:rPr>
              <a:t>n</a:t>
            </a:r>
            <a:r>
              <a:rPr dirty="0" sz="1600" spc="-10">
                <a:latin typeface="Microsoft Sans Serif"/>
                <a:cs typeface="Microsoft Sans Serif"/>
              </a:rPr>
              <a:t>g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oo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600" spc="-80">
                <a:latin typeface="Microsoft Sans Serif"/>
                <a:cs typeface="Microsoft Sans Serif"/>
              </a:rPr>
              <a:t>Again,</a:t>
            </a:r>
            <a:r>
              <a:rPr dirty="0" sz="1600" spc="47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no</a:t>
            </a:r>
            <a:r>
              <a:rPr dirty="0" sz="1600" spc="17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criticism</a:t>
            </a:r>
            <a:r>
              <a:rPr dirty="0" sz="1600" spc="4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49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ideas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45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tolerated.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146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45">
                <a:latin typeface="Microsoft Sans Serif"/>
                <a:cs typeface="Microsoft Sans Serif"/>
              </a:rPr>
              <a:t>It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inappropriate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say,</a:t>
            </a:r>
            <a:r>
              <a:rPr dirty="0" sz="1400" spc="114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"That's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stupid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idea,"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or</a:t>
            </a:r>
            <a:r>
              <a:rPr dirty="0" sz="1400" spc="114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even,</a:t>
            </a:r>
            <a:endParaRPr sz="1400">
              <a:latin typeface="Microsoft Sans Serif"/>
              <a:cs typeface="Microsoft Sans Serif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dirty="0" sz="1400" spc="70">
                <a:latin typeface="Microsoft Sans Serif"/>
                <a:cs typeface="Microsoft Sans Serif"/>
              </a:rPr>
              <a:t>“</a:t>
            </a:r>
            <a:r>
              <a:rPr dirty="0" sz="1400" spc="-30">
                <a:latin typeface="Microsoft Sans Serif"/>
                <a:cs typeface="Microsoft Sans Serif"/>
              </a:rPr>
              <a:t>W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l</a:t>
            </a:r>
            <a:r>
              <a:rPr dirty="0" sz="1400" spc="-30">
                <a:latin typeface="Microsoft Sans Serif"/>
                <a:cs typeface="Microsoft Sans Serif"/>
              </a:rPr>
              <a:t>r</a:t>
            </a:r>
            <a:r>
              <a:rPr dirty="0" sz="1400" spc="-45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40">
                <a:latin typeface="Microsoft Sans Serif"/>
                <a:cs typeface="Microsoft Sans Serif"/>
              </a:rPr>
              <a:t>d</a:t>
            </a:r>
            <a:r>
              <a:rPr dirty="0" sz="1400">
                <a:latin typeface="Microsoft Sans Serif"/>
                <a:cs typeface="Microsoft Sans Serif"/>
              </a:rPr>
              <a:t>y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ha</a:t>
            </a:r>
            <a:r>
              <a:rPr dirty="0" sz="1400" spc="-110">
                <a:latin typeface="Microsoft Sans Serif"/>
                <a:cs typeface="Microsoft Sans Serif"/>
              </a:rPr>
              <a:t>v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th</a:t>
            </a:r>
            <a:r>
              <a:rPr dirty="0" sz="1400" spc="-85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</a:t>
            </a:r>
            <a:r>
              <a:rPr dirty="0" sz="1400" spc="-125">
                <a:latin typeface="Microsoft Sans Serif"/>
                <a:cs typeface="Microsoft Sans Serif"/>
              </a:rPr>
              <a:t>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w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ll</a:t>
            </a:r>
            <a:r>
              <a:rPr dirty="0" sz="1400" spc="-85">
                <a:latin typeface="Microsoft Sans Serif"/>
                <a:cs typeface="Microsoft Sans Serif"/>
              </a:rPr>
              <a:t>.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81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70">
                <a:latin typeface="Microsoft Sans Serif"/>
                <a:cs typeface="Microsoft Sans Serif"/>
              </a:rPr>
              <a:t>Th</a:t>
            </a:r>
            <a:r>
              <a:rPr dirty="0" sz="1400" spc="-160">
                <a:latin typeface="Microsoft Sans Serif"/>
                <a:cs typeface="Microsoft Sans Serif"/>
              </a:rPr>
              <a:t>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0">
                <a:latin typeface="Microsoft Sans Serif"/>
                <a:cs typeface="Microsoft Sans Serif"/>
              </a:rPr>
              <a:t>s</a:t>
            </a:r>
            <a:r>
              <a:rPr dirty="0" sz="1400" spc="-160">
                <a:latin typeface="Microsoft Sans Serif"/>
                <a:cs typeface="Microsoft Sans Serif"/>
              </a:rPr>
              <a:t>o</a:t>
            </a:r>
            <a:r>
              <a:rPr dirty="0" sz="1400" spc="-15">
                <a:latin typeface="Microsoft Sans Serif"/>
                <a:cs typeface="Microsoft Sans Serif"/>
              </a:rPr>
              <a:t>l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p</a:t>
            </a:r>
            <a:r>
              <a:rPr dirty="0" sz="1400" spc="-60">
                <a:latin typeface="Microsoft Sans Serif"/>
                <a:cs typeface="Microsoft Sans Serif"/>
              </a:rPr>
              <a:t>urp</a:t>
            </a:r>
            <a:r>
              <a:rPr dirty="0" sz="1400" spc="-65">
                <a:latin typeface="Microsoft Sans Serif"/>
                <a:cs typeface="Microsoft Sans Serif"/>
              </a:rPr>
              <a:t>o</a:t>
            </a:r>
            <a:r>
              <a:rPr dirty="0" sz="1400" spc="-155">
                <a:latin typeface="Microsoft Sans Serif"/>
                <a:cs typeface="Microsoft Sans Serif"/>
              </a:rPr>
              <a:t>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g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95">
                <a:latin typeface="Microsoft Sans Serif"/>
                <a:cs typeface="Microsoft Sans Serif"/>
              </a:rPr>
              <a:t>ne</a:t>
            </a:r>
            <a:r>
              <a:rPr dirty="0" sz="1400" spc="-70">
                <a:latin typeface="Microsoft Sans Serif"/>
                <a:cs typeface="Microsoft Sans Serif"/>
              </a:rPr>
              <a:t>r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20">
                <a:latin typeface="Microsoft Sans Serif"/>
                <a:cs typeface="Microsoft Sans Serif"/>
              </a:rPr>
              <a:t>t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245">
                <a:latin typeface="Microsoft Sans Serif"/>
                <a:cs typeface="Microsoft Sans Serif"/>
              </a:rPr>
              <a:t>s</a:t>
            </a:r>
            <a:r>
              <a:rPr dirty="0" sz="1400" spc="-8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5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D96AC"/>
              </a:buClr>
              <a:buFont typeface="Wingdings"/>
              <a:buChar char=""/>
            </a:pPr>
            <a:endParaRPr sz="1300">
              <a:latin typeface="Microsoft Sans Serif"/>
              <a:cs typeface="Microsoft Sans Serif"/>
            </a:endParaRPr>
          </a:p>
          <a:p>
            <a:pPr marL="332740" marR="6350" indent="-320675">
              <a:lnSpc>
                <a:spcPct val="1094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9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process</a:t>
            </a:r>
            <a:r>
              <a:rPr dirty="0" sz="1600" spc="-13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tends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have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40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natural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end;</a:t>
            </a:r>
            <a:r>
              <a:rPr dirty="0" sz="1600" spc="27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at</a:t>
            </a:r>
            <a:r>
              <a:rPr dirty="0" sz="1600" spc="395">
                <a:latin typeface="Microsoft Sans Serif"/>
                <a:cs typeface="Microsoft Sans Serif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some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point,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stakeholders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will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simply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run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out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ideas.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549" y="1676400"/>
            <a:ext cx="1892331" cy="3606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4519" y="525907"/>
            <a:ext cx="37191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50"/>
              <a:t> </a:t>
            </a:r>
            <a:r>
              <a:rPr dirty="0" spc="-195"/>
              <a:t>Generation</a:t>
            </a:r>
          </a:p>
        </p:txBody>
      </p:sp>
      <p:sp>
        <p:nvSpPr>
          <p:cNvPr id="7" name="object 7"/>
          <p:cNvSpPr/>
          <p:nvPr/>
        </p:nvSpPr>
        <p:spPr>
          <a:xfrm>
            <a:off x="37439" y="6572519"/>
            <a:ext cx="1506855" cy="261620"/>
          </a:xfrm>
          <a:custGeom>
            <a:avLst/>
            <a:gdLst/>
            <a:ahLst/>
            <a:cxnLst/>
            <a:rect l="l" t="t" r="r" b="b"/>
            <a:pathLst>
              <a:path w="1506855" h="261620">
                <a:moveTo>
                  <a:pt x="1506240" y="0"/>
                </a:moveTo>
                <a:lnTo>
                  <a:pt x="0" y="0"/>
                </a:lnTo>
                <a:lnTo>
                  <a:pt x="0" y="261360"/>
                </a:lnTo>
                <a:lnTo>
                  <a:pt x="1506240" y="261360"/>
                </a:lnTo>
                <a:lnTo>
                  <a:pt x="1506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24000"/>
          </a:xfrm>
          <a:custGeom>
            <a:avLst/>
            <a:gdLst/>
            <a:ahLst/>
            <a:cxnLst/>
            <a:rect l="l" t="t" r="r" b="b"/>
            <a:pathLst>
              <a:path w="9144000" h="1524000">
                <a:moveTo>
                  <a:pt x="0" y="1524000"/>
                </a:moveTo>
                <a:lnTo>
                  <a:pt x="9144000" y="15240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67000"/>
            <a:ext cx="9144000" cy="4191000"/>
          </a:xfrm>
          <a:custGeom>
            <a:avLst/>
            <a:gdLst/>
            <a:ahLst/>
            <a:cxnLst/>
            <a:rect l="l" t="t" r="r" b="b"/>
            <a:pathLst>
              <a:path w="9144000" h="4191000">
                <a:moveTo>
                  <a:pt x="0" y="4191000"/>
                </a:moveTo>
                <a:lnTo>
                  <a:pt x="9144000" y="4191000"/>
                </a:lnTo>
                <a:lnTo>
                  <a:pt x="9144000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523999"/>
            <a:ext cx="9144000" cy="1143000"/>
            <a:chOff x="0" y="1523999"/>
            <a:chExt cx="9144000" cy="1143000"/>
          </a:xfrm>
        </p:grpSpPr>
        <p:sp>
          <p:nvSpPr>
            <p:cNvPr id="5" name="object 5"/>
            <p:cNvSpPr/>
            <p:nvPr/>
          </p:nvSpPr>
          <p:spPr>
            <a:xfrm>
              <a:off x="0" y="1523999"/>
              <a:ext cx="9144000" cy="1143000"/>
            </a:xfrm>
            <a:custGeom>
              <a:avLst/>
              <a:gdLst/>
              <a:ahLst/>
              <a:cxnLst/>
              <a:rect l="l" t="t" r="r" b="b"/>
              <a:pathLst>
                <a:path w="9144000" h="1143000">
                  <a:moveTo>
                    <a:pt x="9144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9144000" y="1143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600199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1295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95400" y="990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C8D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71600" y="1600199"/>
              <a:ext cx="7772400" cy="990600"/>
            </a:xfrm>
            <a:custGeom>
              <a:avLst/>
              <a:gdLst/>
              <a:ahLst/>
              <a:cxnLst/>
              <a:rect l="l" t="t" r="r" b="b"/>
              <a:pathLst>
                <a:path w="7772400" h="990600">
                  <a:moveTo>
                    <a:pt x="7772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7772400" y="9906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7D96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45842" y="3732619"/>
            <a:ext cx="2661285" cy="164782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00"/>
              </a:spcBef>
              <a:buClr>
                <a:srgbClr val="CC8D5F"/>
              </a:buClr>
              <a:buSzPct val="60416"/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270">
                <a:solidFill>
                  <a:srgbClr val="D9D9D9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85">
                <a:solidFill>
                  <a:srgbClr val="D9D9D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85">
                <a:solidFill>
                  <a:srgbClr val="D9D9D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280">
                <a:solidFill>
                  <a:srgbClr val="D9D9D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D9D9D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20">
                <a:solidFill>
                  <a:srgbClr val="D9D9D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5">
                <a:solidFill>
                  <a:srgbClr val="D9D9D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5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D9D9D9"/>
                </a:solidFill>
                <a:latin typeface="Microsoft Sans Serif"/>
                <a:cs typeface="Microsoft Sans Serif"/>
              </a:rPr>
              <a:t>Ide</a:t>
            </a:r>
            <a:r>
              <a:rPr dirty="0" sz="2400" spc="-95">
                <a:solidFill>
                  <a:srgbClr val="D9D9D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405">
                <a:solidFill>
                  <a:srgbClr val="D9D9D9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300"/>
              </a:spcBef>
              <a:buClr>
                <a:srgbClr val="CC8D5F"/>
              </a:buClr>
              <a:buSzPct val="60416"/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105">
                <a:solidFill>
                  <a:srgbClr val="D9D9D9"/>
                </a:solidFill>
                <a:latin typeface="Microsoft Sans Serif"/>
                <a:cs typeface="Microsoft Sans Serif"/>
              </a:rPr>
              <a:t>Grouping</a:t>
            </a:r>
            <a:r>
              <a:rPr dirty="0" sz="2400" spc="-45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D9D9D9"/>
                </a:solidFill>
                <a:latin typeface="Microsoft Sans Serif"/>
                <a:cs typeface="Microsoft Sans Serif"/>
              </a:rPr>
              <a:t>Ideas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325"/>
              </a:spcBef>
              <a:buClr>
                <a:srgbClr val="CC8D5F"/>
              </a:buClr>
              <a:buSzPct val="60416"/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100">
                <a:solidFill>
                  <a:srgbClr val="D9D9D9"/>
                </a:solidFill>
                <a:latin typeface="Microsoft Sans Serif"/>
                <a:cs typeface="Microsoft Sans Serif"/>
              </a:rPr>
              <a:t>Def</a:t>
            </a:r>
            <a:r>
              <a:rPr dirty="0" sz="2400" spc="-95">
                <a:solidFill>
                  <a:srgbClr val="D9D9D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20">
                <a:solidFill>
                  <a:srgbClr val="D9D9D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5">
                <a:solidFill>
                  <a:srgbClr val="D9D9D9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20">
                <a:solidFill>
                  <a:srgbClr val="D9D9D9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5">
                <a:solidFill>
                  <a:srgbClr val="D9D9D9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5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2400" spc="-390">
                <a:solidFill>
                  <a:srgbClr val="D9D9D9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65">
                <a:solidFill>
                  <a:srgbClr val="D9D9D9"/>
                </a:solidFill>
                <a:latin typeface="Microsoft Sans Serif"/>
                <a:cs typeface="Microsoft Sans Serif"/>
              </a:rPr>
              <a:t>ea</a:t>
            </a:r>
            <a:r>
              <a:rPr dirty="0" sz="2400" spc="-45">
                <a:solidFill>
                  <a:srgbClr val="D9D9D9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80">
                <a:solidFill>
                  <a:srgbClr val="D9D9D9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5">
                <a:solidFill>
                  <a:srgbClr val="D9D9D9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70">
                <a:solidFill>
                  <a:srgbClr val="D9D9D9"/>
                </a:solidFill>
                <a:latin typeface="Microsoft Sans Serif"/>
                <a:cs typeface="Microsoft Sans Serif"/>
              </a:rPr>
              <a:t>es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325"/>
              </a:spcBef>
              <a:buClr>
                <a:srgbClr val="CC8D5F"/>
              </a:buClr>
              <a:buSzPct val="60416"/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95">
                <a:solidFill>
                  <a:srgbClr val="D9D9D9"/>
                </a:solidFill>
                <a:latin typeface="Microsoft Sans Serif"/>
                <a:cs typeface="Microsoft Sans Serif"/>
              </a:rPr>
              <a:t>Prioritizing</a:t>
            </a:r>
            <a:r>
              <a:rPr dirty="0" sz="2400" spc="-25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D9D9D9"/>
                </a:solidFill>
                <a:latin typeface="Microsoft Sans Serif"/>
                <a:cs typeface="Microsoft Sans Serif"/>
              </a:rPr>
              <a:t>Ideas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50594" y="1715846"/>
            <a:ext cx="33064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>
                <a:solidFill>
                  <a:srgbClr val="F2F2F2"/>
                </a:solidFill>
              </a:rPr>
              <a:t>Idea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dirty="0" spc="-365">
                <a:solidFill>
                  <a:srgbClr val="F2F2F2"/>
                </a:solidFill>
              </a:rPr>
              <a:t>Reduction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539" y="1891360"/>
            <a:ext cx="3486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531661"/>
            <a:ext cx="1303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29" b="1">
                <a:solidFill>
                  <a:srgbClr val="F2F2F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F2F2F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F2F2F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F2F2F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F2F2F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F2F2F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2F2F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F2F2F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F2F2F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F2F2F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3276600"/>
            <a:ext cx="3810000" cy="28575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4520" y="6447959"/>
            <a:ext cx="1556385" cy="386080"/>
            <a:chOff x="74520" y="6447959"/>
            <a:chExt cx="1556385" cy="386080"/>
          </a:xfrm>
        </p:grpSpPr>
        <p:sp>
          <p:nvSpPr>
            <p:cNvPr id="14" name="object 14"/>
            <p:cNvSpPr/>
            <p:nvPr/>
          </p:nvSpPr>
          <p:spPr>
            <a:xfrm>
              <a:off x="74520" y="6447959"/>
              <a:ext cx="1556385" cy="386080"/>
            </a:xfrm>
            <a:custGeom>
              <a:avLst/>
              <a:gdLst/>
              <a:ahLst/>
              <a:cxnLst/>
              <a:rect l="l" t="t" r="r" b="b"/>
              <a:pathLst>
                <a:path w="1556385" h="386079">
                  <a:moveTo>
                    <a:pt x="1556279" y="0"/>
                  </a:moveTo>
                  <a:lnTo>
                    <a:pt x="0" y="0"/>
                  </a:lnTo>
                  <a:lnTo>
                    <a:pt x="0" y="385920"/>
                  </a:lnTo>
                  <a:lnTo>
                    <a:pt x="1556279" y="385920"/>
                  </a:lnTo>
                  <a:lnTo>
                    <a:pt x="1556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520" y="6447959"/>
              <a:ext cx="1556385" cy="386080"/>
            </a:xfrm>
            <a:custGeom>
              <a:avLst/>
              <a:gdLst/>
              <a:ahLst/>
              <a:cxnLst/>
              <a:rect l="l" t="t" r="r" b="b"/>
              <a:pathLst>
                <a:path w="1556385" h="386079">
                  <a:moveTo>
                    <a:pt x="0" y="0"/>
                  </a:moveTo>
                  <a:lnTo>
                    <a:pt x="0" y="385919"/>
                  </a:lnTo>
                </a:path>
                <a:path w="1556385" h="386079">
                  <a:moveTo>
                    <a:pt x="0" y="0"/>
                  </a:moveTo>
                  <a:lnTo>
                    <a:pt x="1556279" y="0"/>
                  </a:lnTo>
                </a:path>
                <a:path w="1556385" h="386079">
                  <a:moveTo>
                    <a:pt x="1556279" y="0"/>
                  </a:moveTo>
                  <a:lnTo>
                    <a:pt x="1556279" y="385919"/>
                  </a:lnTo>
                </a:path>
                <a:path w="1556385" h="386079">
                  <a:moveTo>
                    <a:pt x="0" y="385919"/>
                  </a:moveTo>
                  <a:lnTo>
                    <a:pt x="1556279" y="3859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1618233"/>
            <a:ext cx="5249545" cy="3468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1200" spc="-40" b="1">
                <a:solidFill>
                  <a:srgbClr val="CC8D5F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CC8D5F"/>
                </a:solidFill>
                <a:latin typeface="Arial"/>
                <a:cs typeface="Arial"/>
              </a:rPr>
              <a:t>.</a:t>
            </a:r>
            <a:r>
              <a:rPr dirty="0" sz="1200">
                <a:solidFill>
                  <a:srgbClr val="CC8D5F"/>
                </a:solidFill>
                <a:latin typeface="Times New Roman"/>
                <a:cs typeface="Times New Roman"/>
              </a:rPr>
              <a:t>	</a:t>
            </a:r>
            <a:r>
              <a:rPr dirty="0" sz="2000" spc="-275" b="1">
                <a:latin typeface="Arial"/>
                <a:cs typeface="Arial"/>
              </a:rPr>
              <a:t>P</a:t>
            </a:r>
            <a:r>
              <a:rPr dirty="0" sz="2000" spc="-145" b="1">
                <a:latin typeface="Arial"/>
                <a:cs typeface="Arial"/>
              </a:rPr>
              <a:t>ru</a:t>
            </a:r>
            <a:r>
              <a:rPr dirty="0" sz="2000" spc="-175" b="1">
                <a:latin typeface="Arial"/>
                <a:cs typeface="Arial"/>
              </a:rPr>
              <a:t>n</a:t>
            </a:r>
            <a:r>
              <a:rPr dirty="0" sz="2000" spc="-120" b="1">
                <a:latin typeface="Arial"/>
                <a:cs typeface="Arial"/>
              </a:rPr>
              <a:t>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35" b="1">
                <a:latin typeface="Arial"/>
                <a:cs typeface="Arial"/>
              </a:rPr>
              <a:t>Ideas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"/>
              <a:cs typeface="Arial"/>
            </a:endParaRPr>
          </a:p>
          <a:p>
            <a:pPr algn="just" marL="332740" marR="5715" indent="-320675">
              <a:lnSpc>
                <a:spcPts val="19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337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first</a:t>
            </a:r>
            <a:r>
              <a:rPr dirty="0" sz="1600" spc="7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step</a:t>
            </a:r>
            <a:r>
              <a:rPr dirty="0" sz="1600" spc="229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14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2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"prune"</a:t>
            </a:r>
            <a:r>
              <a:rPr dirty="0" sz="1600" spc="64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those</a:t>
            </a:r>
            <a:r>
              <a:rPr dirty="0" sz="1600" spc="16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ideas</a:t>
            </a:r>
            <a:r>
              <a:rPr dirty="0" sz="1600" spc="26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31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3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 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worthy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further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investment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group.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800">
              <a:latin typeface="Microsoft Sans Serif"/>
              <a:cs typeface="Microsoft Sans Serif"/>
            </a:endParaRPr>
          </a:p>
          <a:p>
            <a:pPr algn="just" marL="332740" marR="5715" indent="-320675">
              <a:lnSpc>
                <a:spcPct val="146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337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9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facilitator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65">
                <a:latin typeface="Microsoft Sans Serif"/>
                <a:cs typeface="Microsoft Sans Serif"/>
              </a:rPr>
              <a:t>asks</a:t>
            </a:r>
            <a:r>
              <a:rPr dirty="0" sz="1600" spc="-16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participants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whether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each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idea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50">
                <a:latin typeface="Microsoft Sans Serif"/>
                <a:cs typeface="Microsoft Sans Serif"/>
              </a:rPr>
              <a:t>is </a:t>
            </a:r>
            <a:r>
              <a:rPr dirty="0" sz="1600" spc="-1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worthy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further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consideration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then</a:t>
            </a:r>
            <a:r>
              <a:rPr dirty="0" sz="1600" spc="-12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removes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invalid 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idea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8D5F"/>
              </a:buClr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algn="just" marL="332740" marR="5080" indent="-320675">
              <a:lnSpc>
                <a:spcPct val="1463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337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9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presence</a:t>
            </a:r>
            <a:r>
              <a:rPr dirty="0" sz="1600" spc="-114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ideas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that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-1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easily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pruned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41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an 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indicator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quality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process.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01" y="449705"/>
            <a:ext cx="33070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45"/>
              <a:t> </a:t>
            </a:r>
            <a:r>
              <a:rPr dirty="0" spc="-360"/>
              <a:t>Reduction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067" y="5406449"/>
            <a:ext cx="2625911" cy="13615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8700" y="2209812"/>
            <a:ext cx="2981832" cy="375221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9680" y="6497999"/>
            <a:ext cx="1506855" cy="348615"/>
          </a:xfrm>
          <a:custGeom>
            <a:avLst/>
            <a:gdLst/>
            <a:ahLst/>
            <a:cxnLst/>
            <a:rect l="l" t="t" r="r" b="b"/>
            <a:pathLst>
              <a:path w="1506855" h="348615">
                <a:moveTo>
                  <a:pt x="1506240" y="0"/>
                </a:moveTo>
                <a:lnTo>
                  <a:pt x="0" y="0"/>
                </a:lnTo>
                <a:lnTo>
                  <a:pt x="0" y="348479"/>
                </a:lnTo>
                <a:lnTo>
                  <a:pt x="1506240" y="348479"/>
                </a:lnTo>
                <a:lnTo>
                  <a:pt x="1506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187708"/>
            <a:ext cx="6256020" cy="3316604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35"/>
              </a:spcBef>
              <a:tabLst>
                <a:tab pos="988694" algn="l"/>
              </a:tabLst>
            </a:pPr>
            <a:r>
              <a:rPr dirty="0" sz="2000" spc="-45" b="1">
                <a:latin typeface="Arial"/>
                <a:cs typeface="Arial"/>
              </a:rPr>
              <a:t>2</a:t>
            </a:r>
            <a:r>
              <a:rPr dirty="0" sz="2000" spc="-40" b="1">
                <a:latin typeface="Arial"/>
                <a:cs typeface="Arial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65" b="1">
                <a:latin typeface="Arial"/>
                <a:cs typeface="Arial"/>
              </a:rPr>
              <a:t>Gro</a:t>
            </a:r>
            <a:r>
              <a:rPr dirty="0" sz="2000" spc="-160" b="1">
                <a:latin typeface="Arial"/>
                <a:cs typeface="Arial"/>
              </a:rPr>
              <a:t>up</a:t>
            </a:r>
            <a:r>
              <a:rPr dirty="0" sz="2000" spc="-120" b="1">
                <a:latin typeface="Arial"/>
                <a:cs typeface="Arial"/>
              </a:rPr>
              <a:t>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35" b="1">
                <a:latin typeface="Arial"/>
                <a:cs typeface="Arial"/>
              </a:rPr>
              <a:t>Ideas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60">
                <a:latin typeface="Microsoft Sans Serif"/>
                <a:cs typeface="Microsoft Sans Serif"/>
              </a:rPr>
              <a:t>It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may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helpful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during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this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process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start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grouping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similar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8D5F"/>
              </a:buClr>
              <a:buFont typeface="Wingdings"/>
              <a:buChar char=""/>
            </a:pPr>
            <a:endParaRPr sz="25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95">
                <a:latin typeface="Microsoft Sans Serif"/>
                <a:cs typeface="Microsoft Sans Serif"/>
              </a:rPr>
              <a:t>N</a:t>
            </a:r>
            <a:r>
              <a:rPr dirty="0" sz="1600" spc="-125">
                <a:latin typeface="Microsoft Sans Serif"/>
                <a:cs typeface="Microsoft Sans Serif"/>
              </a:rPr>
              <a:t>ame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</a:t>
            </a:r>
            <a:r>
              <a:rPr dirty="0" sz="1600" spc="-5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00">
                <a:latin typeface="Microsoft Sans Serif"/>
                <a:cs typeface="Microsoft Sans Serif"/>
              </a:rPr>
              <a:t>u</a:t>
            </a:r>
            <a:r>
              <a:rPr dirty="0" sz="1600" spc="-110">
                <a:latin typeface="Microsoft Sans Serif"/>
                <a:cs typeface="Microsoft Sans Serif"/>
              </a:rPr>
              <a:t>p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related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</a:t>
            </a:r>
            <a:r>
              <a:rPr dirty="0" sz="1600" spc="-110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295">
                <a:latin typeface="Microsoft Sans Serif"/>
                <a:cs typeface="Microsoft Sans Serif"/>
              </a:rPr>
              <a:t>F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x</a:t>
            </a:r>
            <a:r>
              <a:rPr dirty="0" sz="1600" spc="-80">
                <a:latin typeface="Microsoft Sans Serif"/>
                <a:cs typeface="Microsoft Sans Serif"/>
              </a:rPr>
              <a:t>ampl</a:t>
            </a:r>
            <a:r>
              <a:rPr dirty="0" sz="1600" spc="-140">
                <a:latin typeface="Microsoft Sans Serif"/>
                <a:cs typeface="Microsoft Sans Serif"/>
              </a:rPr>
              <a:t>e</a:t>
            </a:r>
            <a:r>
              <a:rPr dirty="0" sz="1600" spc="-95">
                <a:latin typeface="Microsoft Sans Serif"/>
                <a:cs typeface="Microsoft Sans Serif"/>
              </a:rPr>
              <a:t>,</a:t>
            </a:r>
            <a:endParaRPr sz="16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3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90">
                <a:latin typeface="Microsoft Sans Serif"/>
                <a:cs typeface="Microsoft Sans Serif"/>
              </a:rPr>
              <a:t>N</a:t>
            </a:r>
            <a:r>
              <a:rPr dirty="0" sz="1400" spc="-90">
                <a:latin typeface="Microsoft Sans Serif"/>
                <a:cs typeface="Microsoft Sans Serif"/>
              </a:rPr>
              <a:t>e</a:t>
            </a:r>
            <a:r>
              <a:rPr dirty="0" sz="1400" spc="-75">
                <a:latin typeface="Microsoft Sans Serif"/>
                <a:cs typeface="Microsoft Sans Serif"/>
              </a:rPr>
              <a:t>w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</a:t>
            </a:r>
            <a:r>
              <a:rPr dirty="0" sz="1400" spc="5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60">
                <a:latin typeface="Microsoft Sans Serif"/>
                <a:cs typeface="Microsoft Sans Serif"/>
              </a:rPr>
              <a:t>tur</a:t>
            </a:r>
            <a:r>
              <a:rPr dirty="0" sz="1400" spc="-90">
                <a:latin typeface="Microsoft Sans Serif"/>
                <a:cs typeface="Microsoft Sans Serif"/>
              </a:rPr>
              <a:t>e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114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315">
                <a:latin typeface="Microsoft Sans Serif"/>
                <a:cs typeface="Microsoft Sans Serif"/>
              </a:rPr>
              <a:t>P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40">
                <a:latin typeface="Microsoft Sans Serif"/>
                <a:cs typeface="Microsoft Sans Serif"/>
              </a:rPr>
              <a:t>r</a:t>
            </a:r>
            <a:r>
              <a:rPr dirty="0" sz="1400" spc="10">
                <a:latin typeface="Microsoft Sans Serif"/>
                <a:cs typeface="Microsoft Sans Serif"/>
              </a:rPr>
              <a:t>f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20">
                <a:latin typeface="Microsoft Sans Serif"/>
                <a:cs typeface="Microsoft Sans Serif"/>
              </a:rPr>
              <a:t>r</a:t>
            </a:r>
            <a:r>
              <a:rPr dirty="0" sz="1400" spc="-145">
                <a:latin typeface="Microsoft Sans Serif"/>
                <a:cs typeface="Microsoft Sans Serif"/>
              </a:rPr>
              <a:t>m</a:t>
            </a:r>
            <a:r>
              <a:rPr dirty="0" sz="1400" spc="-105">
                <a:latin typeface="Microsoft Sans Serif"/>
                <a:cs typeface="Microsoft Sans Serif"/>
              </a:rPr>
              <a:t>a</a:t>
            </a:r>
            <a:r>
              <a:rPr dirty="0" sz="1400" spc="-135">
                <a:latin typeface="Microsoft Sans Serif"/>
                <a:cs typeface="Microsoft Sans Serif"/>
              </a:rPr>
              <a:t>nce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175">
                <a:latin typeface="Microsoft Sans Serif"/>
                <a:cs typeface="Microsoft Sans Serif"/>
              </a:rPr>
              <a:t>ssu</a:t>
            </a:r>
            <a:r>
              <a:rPr dirty="0" sz="1400" spc="-200">
                <a:latin typeface="Microsoft Sans Serif"/>
                <a:cs typeface="Microsoft Sans Serif"/>
              </a:rPr>
              <a:t>e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132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265">
                <a:latin typeface="Microsoft Sans Serif"/>
                <a:cs typeface="Microsoft Sans Serif"/>
              </a:rPr>
              <a:t>E</a:t>
            </a:r>
            <a:r>
              <a:rPr dirty="0" sz="1400" spc="-229">
                <a:latin typeface="Microsoft Sans Serif"/>
                <a:cs typeface="Microsoft Sans Serif"/>
              </a:rPr>
              <a:t>n</a:t>
            </a:r>
            <a:r>
              <a:rPr dirty="0" sz="1400" spc="-114">
                <a:latin typeface="Microsoft Sans Serif"/>
                <a:cs typeface="Microsoft Sans Serif"/>
              </a:rPr>
              <a:t>hance</a:t>
            </a:r>
            <a:r>
              <a:rPr dirty="0" sz="1400" spc="-185">
                <a:latin typeface="Microsoft Sans Serif"/>
                <a:cs typeface="Microsoft Sans Serif"/>
              </a:rPr>
              <a:t>m</a:t>
            </a:r>
            <a:r>
              <a:rPr dirty="0" sz="1400" spc="-120">
                <a:latin typeface="Microsoft Sans Serif"/>
                <a:cs typeface="Microsoft Sans Serif"/>
              </a:rPr>
              <a:t>e</a:t>
            </a:r>
            <a:r>
              <a:rPr dirty="0" sz="1400" spc="-135">
                <a:latin typeface="Microsoft Sans Serif"/>
                <a:cs typeface="Microsoft Sans Serif"/>
              </a:rPr>
              <a:t>nts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current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</a:t>
            </a:r>
            <a:r>
              <a:rPr dirty="0" sz="1400" spc="5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60">
                <a:latin typeface="Microsoft Sans Serif"/>
                <a:cs typeface="Microsoft Sans Serif"/>
              </a:rPr>
              <a:t>tur</a:t>
            </a:r>
            <a:r>
              <a:rPr dirty="0" sz="1400" spc="-75">
                <a:latin typeface="Microsoft Sans Serif"/>
                <a:cs typeface="Microsoft Sans Serif"/>
              </a:rPr>
              <a:t>e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132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160">
                <a:latin typeface="Microsoft Sans Serif"/>
                <a:cs typeface="Microsoft Sans Serif"/>
              </a:rPr>
              <a:t>U</a:t>
            </a:r>
            <a:r>
              <a:rPr dirty="0" sz="1400" spc="-150">
                <a:latin typeface="Microsoft Sans Serif"/>
                <a:cs typeface="Microsoft Sans Serif"/>
              </a:rPr>
              <a:t>s</a:t>
            </a:r>
            <a:r>
              <a:rPr dirty="0" sz="1400" spc="-160">
                <a:latin typeface="Microsoft Sans Serif"/>
                <a:cs typeface="Microsoft Sans Serif"/>
              </a:rPr>
              <a:t>e</a:t>
            </a:r>
            <a:r>
              <a:rPr dirty="0" sz="1400">
                <a:latin typeface="Microsoft Sans Serif"/>
                <a:cs typeface="Microsoft Sans Serif"/>
              </a:rPr>
              <a:t>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75">
                <a:latin typeface="Microsoft Sans Serif"/>
                <a:cs typeface="Microsoft Sans Serif"/>
              </a:rPr>
              <a:t>nt</a:t>
            </a:r>
            <a:r>
              <a:rPr dirty="0" sz="1400" spc="-95">
                <a:latin typeface="Microsoft Sans Serif"/>
                <a:cs typeface="Microsoft Sans Serif"/>
              </a:rPr>
              <a:t>e</a:t>
            </a:r>
            <a:r>
              <a:rPr dirty="0" sz="1400" spc="25">
                <a:latin typeface="Microsoft Sans Serif"/>
                <a:cs typeface="Microsoft Sans Serif"/>
              </a:rPr>
              <a:t>rfa</a:t>
            </a:r>
            <a:r>
              <a:rPr dirty="0" sz="1400" spc="-120">
                <a:latin typeface="Microsoft Sans Serif"/>
                <a:cs typeface="Microsoft Sans Serif"/>
              </a:rPr>
              <a:t>ce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85">
                <a:latin typeface="Microsoft Sans Serif"/>
                <a:cs typeface="Microsoft Sans Serif"/>
              </a:rPr>
              <a:t>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150">
                <a:latin typeface="Microsoft Sans Serif"/>
                <a:cs typeface="Microsoft Sans Serif"/>
              </a:rPr>
              <a:t>s</a:t>
            </a:r>
            <a:r>
              <a:rPr dirty="0" sz="1400" spc="-160">
                <a:latin typeface="Microsoft Sans Serif"/>
                <a:cs typeface="Microsoft Sans Serif"/>
              </a:rPr>
              <a:t>e</a:t>
            </a:r>
            <a:r>
              <a:rPr dirty="0" sz="1400">
                <a:latin typeface="Microsoft Sans Serif"/>
                <a:cs typeface="Microsoft Sans Serif"/>
              </a:rPr>
              <a:t>-</a:t>
            </a:r>
            <a:r>
              <a:rPr dirty="0" sz="1400" spc="-10">
                <a:latin typeface="Microsoft Sans Serif"/>
                <a:cs typeface="Microsoft Sans Serif"/>
              </a:rPr>
              <a:t>o</a:t>
            </a:r>
            <a:r>
              <a:rPr dirty="0" sz="1400">
                <a:latin typeface="Microsoft Sans Serif"/>
                <a:cs typeface="Microsoft Sans Serif"/>
              </a:rPr>
              <a:t>f</a:t>
            </a:r>
            <a:r>
              <a:rPr dirty="0" sz="1400">
                <a:latin typeface="Microsoft Sans Serif"/>
                <a:cs typeface="Microsoft Sans Serif"/>
              </a:rPr>
              <a:t>-</a:t>
            </a:r>
            <a:r>
              <a:rPr dirty="0" sz="1400" spc="-210">
                <a:latin typeface="Microsoft Sans Serif"/>
                <a:cs typeface="Microsoft Sans Serif"/>
              </a:rPr>
              <a:t>u</a:t>
            </a:r>
            <a:r>
              <a:rPr dirty="0" sz="1400" spc="-204">
                <a:latin typeface="Microsoft Sans Serif"/>
                <a:cs typeface="Microsoft Sans Serif"/>
              </a:rPr>
              <a:t>s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175">
                <a:latin typeface="Microsoft Sans Serif"/>
                <a:cs typeface="Microsoft Sans Serif"/>
              </a:rPr>
              <a:t>ssu</a:t>
            </a:r>
            <a:r>
              <a:rPr dirty="0" sz="1400" spc="-200">
                <a:latin typeface="Microsoft Sans Serif"/>
                <a:cs typeface="Microsoft Sans Serif"/>
              </a:rPr>
              <a:t>e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769" y="4495798"/>
            <a:ext cx="4130794" cy="2292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" y="449707"/>
            <a:ext cx="33070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45"/>
              <a:t> </a:t>
            </a:r>
            <a:r>
              <a:rPr dirty="0" spc="-360"/>
              <a:t>Reduction</a:t>
            </a:r>
          </a:p>
        </p:txBody>
      </p:sp>
      <p:sp>
        <p:nvSpPr>
          <p:cNvPr id="6" name="object 6"/>
          <p:cNvSpPr/>
          <p:nvPr/>
        </p:nvSpPr>
        <p:spPr>
          <a:xfrm>
            <a:off x="87120" y="6473159"/>
            <a:ext cx="1456690" cy="311150"/>
          </a:xfrm>
          <a:custGeom>
            <a:avLst/>
            <a:gdLst/>
            <a:ahLst/>
            <a:cxnLst/>
            <a:rect l="l" t="t" r="r" b="b"/>
            <a:pathLst>
              <a:path w="1456690" h="311150">
                <a:moveTo>
                  <a:pt x="1456560" y="0"/>
                </a:moveTo>
                <a:lnTo>
                  <a:pt x="0" y="0"/>
                </a:lnTo>
                <a:lnTo>
                  <a:pt x="0" y="311040"/>
                </a:lnTo>
                <a:lnTo>
                  <a:pt x="1456560" y="311040"/>
                </a:lnTo>
                <a:lnTo>
                  <a:pt x="1456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523999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0594" y="2678404"/>
            <a:ext cx="3728085" cy="36855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114">
                <a:solidFill>
                  <a:srgbClr val="006FC0"/>
                </a:solidFill>
                <a:latin typeface="Microsoft Sans Serif"/>
                <a:cs typeface="Microsoft Sans Serif"/>
              </a:rPr>
              <a:t>Interviews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130">
                <a:solidFill>
                  <a:srgbClr val="006FC0"/>
                </a:solidFill>
                <a:latin typeface="Microsoft Sans Serif"/>
                <a:cs typeface="Microsoft Sans Serif"/>
              </a:rPr>
              <a:t>Questionnaires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29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204">
                <a:solidFill>
                  <a:srgbClr val="006FC0"/>
                </a:solidFill>
                <a:latin typeface="Microsoft Sans Serif"/>
                <a:cs typeface="Microsoft Sans Serif"/>
              </a:rPr>
              <a:t>Ba</a:t>
            </a:r>
            <a:r>
              <a:rPr dirty="0" sz="2000" spc="-135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50">
                <a:solidFill>
                  <a:srgbClr val="006FC0"/>
                </a:solidFill>
                <a:latin typeface="Microsoft Sans Serif"/>
                <a:cs typeface="Microsoft Sans Serif"/>
              </a:rPr>
              <a:t>kg</a:t>
            </a:r>
            <a:r>
              <a:rPr dirty="0" sz="2000" spc="-7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50">
                <a:solidFill>
                  <a:srgbClr val="006FC0"/>
                </a:solidFill>
                <a:latin typeface="Microsoft Sans Serif"/>
                <a:cs typeface="Microsoft Sans Serif"/>
              </a:rPr>
              <a:t>ound</a:t>
            </a:r>
            <a:r>
              <a:rPr dirty="0" sz="20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50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35">
                <a:solidFill>
                  <a:srgbClr val="006FC0"/>
                </a:solidFill>
                <a:latin typeface="Microsoft Sans Serif"/>
                <a:cs typeface="Microsoft Sans Serif"/>
              </a:rPr>
              <a:t>eadi</a:t>
            </a:r>
            <a:r>
              <a:rPr dirty="0" sz="2000" spc="-125">
                <a:solidFill>
                  <a:srgbClr val="006FC0"/>
                </a:solidFill>
                <a:latin typeface="Microsoft Sans Serif"/>
                <a:cs typeface="Microsoft Sans Serif"/>
              </a:rPr>
              <a:t>ng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125">
                <a:solidFill>
                  <a:srgbClr val="006FC0"/>
                </a:solidFill>
                <a:latin typeface="Microsoft Sans Serif"/>
                <a:cs typeface="Microsoft Sans Serif"/>
              </a:rPr>
              <a:t>Introspection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24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95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0">
                <a:solidFill>
                  <a:srgbClr val="006FC0"/>
                </a:solidFill>
                <a:latin typeface="Microsoft Sans Serif"/>
                <a:cs typeface="Microsoft Sans Serif"/>
              </a:rPr>
              <a:t>cial</a:t>
            </a:r>
            <a:r>
              <a:rPr dirty="0" sz="2000" spc="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006FC0"/>
                </a:solidFill>
                <a:latin typeface="Microsoft Sans Serif"/>
                <a:cs typeface="Microsoft Sans Serif"/>
              </a:rPr>
              <a:t>Anal</a:t>
            </a:r>
            <a:r>
              <a:rPr dirty="0" sz="2000" spc="-75">
                <a:solidFill>
                  <a:srgbClr val="006FC0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24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05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33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29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500">
                <a:solidFill>
                  <a:srgbClr val="00AF5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10">
                <a:solidFill>
                  <a:srgbClr val="00AF50"/>
                </a:solidFill>
                <a:latin typeface="Microsoft Sans Serif"/>
                <a:cs typeface="Microsoft Sans Serif"/>
              </a:rPr>
              <a:t>equ</a:t>
            </a:r>
            <a:r>
              <a:rPr dirty="0" sz="2000" spc="-40">
                <a:solidFill>
                  <a:srgbClr val="00AF5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65">
                <a:solidFill>
                  <a:srgbClr val="00AF50"/>
                </a:solidFill>
                <a:latin typeface="Microsoft Sans Serif"/>
                <a:cs typeface="Microsoft Sans Serif"/>
              </a:rPr>
              <a:t>rements</a:t>
            </a:r>
            <a:r>
              <a:rPr dirty="0" sz="200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00AF50"/>
                </a:solidFill>
                <a:latin typeface="Microsoft Sans Serif"/>
                <a:cs typeface="Microsoft Sans Serif"/>
              </a:rPr>
              <a:t>W</a:t>
            </a:r>
            <a:r>
              <a:rPr dirty="0" sz="2000" spc="-70">
                <a:solidFill>
                  <a:srgbClr val="00AF5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">
                <a:solidFill>
                  <a:srgbClr val="00AF5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60">
                <a:solidFill>
                  <a:srgbClr val="00AF50"/>
                </a:solidFill>
                <a:latin typeface="Microsoft Sans Serif"/>
                <a:cs typeface="Microsoft Sans Serif"/>
              </a:rPr>
              <a:t>ksho</a:t>
            </a:r>
            <a:r>
              <a:rPr dirty="0" sz="2000" spc="-180">
                <a:solidFill>
                  <a:srgbClr val="00AF50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-335">
                <a:solidFill>
                  <a:srgbClr val="00AF50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225">
                <a:solidFill>
                  <a:srgbClr val="00AF50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130">
                <a:solidFill>
                  <a:srgbClr val="00AF5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10">
                <a:solidFill>
                  <a:srgbClr val="00AF50"/>
                </a:solidFill>
                <a:latin typeface="Microsoft Sans Serif"/>
                <a:cs typeface="Microsoft Sans Serif"/>
              </a:rPr>
              <a:t>ainsto</a:t>
            </a:r>
            <a:r>
              <a:rPr dirty="0" sz="2000" spc="-45">
                <a:solidFill>
                  <a:srgbClr val="00AF5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50">
                <a:solidFill>
                  <a:srgbClr val="00AF50"/>
                </a:solidFill>
                <a:latin typeface="Microsoft Sans Serif"/>
                <a:cs typeface="Microsoft Sans Serif"/>
              </a:rPr>
              <a:t>ming</a:t>
            </a:r>
            <a:r>
              <a:rPr dirty="0" sz="2000" spc="-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000" spc="-85">
                <a:solidFill>
                  <a:srgbClr val="00AF50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000" spc="-75">
                <a:solidFill>
                  <a:srgbClr val="00AF50"/>
                </a:solidFill>
                <a:latin typeface="Microsoft Sans Serif"/>
                <a:cs typeface="Microsoft Sans Serif"/>
              </a:rPr>
              <a:t>Id</a:t>
            </a:r>
            <a:r>
              <a:rPr dirty="0" sz="2000" spc="-90">
                <a:solidFill>
                  <a:srgbClr val="00AF50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0">
                <a:solidFill>
                  <a:srgbClr val="00AF50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2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000" spc="-500">
                <a:solidFill>
                  <a:srgbClr val="00AF5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05">
                <a:solidFill>
                  <a:srgbClr val="00AF50"/>
                </a:solidFill>
                <a:latin typeface="Microsoft Sans Serif"/>
                <a:cs typeface="Microsoft Sans Serif"/>
              </a:rPr>
              <a:t>eductio</a:t>
            </a:r>
            <a:r>
              <a:rPr dirty="0" sz="2000" spc="-235">
                <a:solidFill>
                  <a:srgbClr val="00AF50"/>
                </a:solidFill>
                <a:latin typeface="Microsoft Sans Serif"/>
                <a:cs typeface="Microsoft Sans Serif"/>
              </a:rPr>
              <a:t>n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20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125">
                <a:solidFill>
                  <a:srgbClr val="FF3200"/>
                </a:solidFill>
                <a:latin typeface="Microsoft Sans Serif"/>
                <a:cs typeface="Microsoft Sans Serif"/>
              </a:rPr>
              <a:t>Sto</a:t>
            </a:r>
            <a:r>
              <a:rPr dirty="0" sz="2000" spc="-80">
                <a:solidFill>
                  <a:srgbClr val="FF3200"/>
                </a:solidFill>
                <a:latin typeface="Microsoft Sans Serif"/>
                <a:cs typeface="Microsoft Sans Serif"/>
              </a:rPr>
              <a:t>r</a:t>
            </a:r>
            <a:r>
              <a:rPr dirty="0" sz="2000">
                <a:solidFill>
                  <a:srgbClr val="FF3200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2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dirty="0" sz="2000" spc="-240">
                <a:solidFill>
                  <a:srgbClr val="FF3200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195">
                <a:solidFill>
                  <a:srgbClr val="FF320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0">
                <a:solidFill>
                  <a:srgbClr val="FF3200"/>
                </a:solidFill>
                <a:latin typeface="Microsoft Sans Serif"/>
                <a:cs typeface="Microsoft Sans Serif"/>
              </a:rPr>
              <a:t>ard</a:t>
            </a:r>
            <a:r>
              <a:rPr dirty="0" sz="2000" spc="-15">
                <a:solidFill>
                  <a:srgbClr val="FF320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20">
                <a:solidFill>
                  <a:srgbClr val="FF3200"/>
                </a:solidFill>
                <a:latin typeface="Microsoft Sans Serif"/>
                <a:cs typeface="Microsoft Sans Serif"/>
              </a:rPr>
              <a:t>ng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2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500">
                <a:solidFill>
                  <a:srgbClr val="FF320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95">
                <a:solidFill>
                  <a:srgbClr val="FF320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30">
                <a:solidFill>
                  <a:srgbClr val="FF3200"/>
                </a:solidFill>
                <a:latin typeface="Microsoft Sans Serif"/>
                <a:cs typeface="Microsoft Sans Serif"/>
              </a:rPr>
              <a:t>l</a:t>
            </a:r>
            <a:r>
              <a:rPr dirty="0" sz="2000" spc="-114">
                <a:solidFill>
                  <a:srgbClr val="FF3200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2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dirty="0" sz="2000" spc="-260">
                <a:solidFill>
                  <a:srgbClr val="FF3200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-80">
                <a:solidFill>
                  <a:srgbClr val="FF3200"/>
                </a:solidFill>
                <a:latin typeface="Microsoft Sans Serif"/>
                <a:cs typeface="Microsoft Sans Serif"/>
              </a:rPr>
              <a:t>l</a:t>
            </a:r>
            <a:r>
              <a:rPr dirty="0" sz="2000" spc="-50">
                <a:solidFill>
                  <a:srgbClr val="FF3200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15">
                <a:solidFill>
                  <a:srgbClr val="FF3200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5">
                <a:solidFill>
                  <a:srgbClr val="FF320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25">
                <a:solidFill>
                  <a:srgbClr val="FF3200"/>
                </a:solidFill>
                <a:latin typeface="Microsoft Sans Serif"/>
                <a:cs typeface="Microsoft Sans Serif"/>
              </a:rPr>
              <a:t>ng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19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85">
                <a:solidFill>
                  <a:srgbClr val="FF3200"/>
                </a:solidFill>
                <a:latin typeface="Microsoft Sans Serif"/>
                <a:cs typeface="Microsoft Sans Serif"/>
              </a:rPr>
              <a:t>Prototyping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dirty="0" sz="2000" spc="-500">
                <a:solidFill>
                  <a:srgbClr val="FF320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10">
                <a:solidFill>
                  <a:srgbClr val="FF3200"/>
                </a:solidFill>
                <a:latin typeface="Microsoft Sans Serif"/>
                <a:cs typeface="Microsoft Sans Serif"/>
              </a:rPr>
              <a:t>equ</a:t>
            </a:r>
            <a:r>
              <a:rPr dirty="0" sz="2000" spc="-40">
                <a:solidFill>
                  <a:srgbClr val="FF320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65">
                <a:solidFill>
                  <a:srgbClr val="FF3200"/>
                </a:solidFill>
                <a:latin typeface="Microsoft Sans Serif"/>
                <a:cs typeface="Microsoft Sans Serif"/>
              </a:rPr>
              <a:t>rements</a:t>
            </a:r>
            <a:r>
              <a:rPr dirty="0" sz="2000" spc="5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dirty="0" sz="2000" spc="-500">
                <a:solidFill>
                  <a:srgbClr val="FF320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235">
                <a:solidFill>
                  <a:srgbClr val="FF3200"/>
                </a:solidFill>
                <a:latin typeface="Microsoft Sans Serif"/>
                <a:cs typeface="Microsoft Sans Serif"/>
              </a:rPr>
              <a:t>eu</a:t>
            </a:r>
            <a:r>
              <a:rPr dirty="0" sz="2000" spc="-210">
                <a:solidFill>
                  <a:srgbClr val="FF320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14">
                <a:solidFill>
                  <a:srgbClr val="FF3200"/>
                </a:solidFill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1600199"/>
            <a:ext cx="7772400" cy="990600"/>
          </a:xfrm>
          <a:prstGeom prst="rect"/>
          <a:solidFill>
            <a:srgbClr val="FFFFFF"/>
          </a:solidFill>
        </p:spPr>
        <p:txBody>
          <a:bodyPr wrap="square" lIns="0" tIns="1955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40"/>
              </a:spcBef>
            </a:pPr>
            <a:r>
              <a:rPr dirty="0" sz="3600" spc="-910">
                <a:solidFill>
                  <a:srgbClr val="FFFFFF"/>
                </a:solidFill>
              </a:rPr>
              <a:t>R</a:t>
            </a:r>
            <a:r>
              <a:rPr dirty="0" sz="3600" spc="-235">
                <a:solidFill>
                  <a:srgbClr val="FFFFFF"/>
                </a:solidFill>
              </a:rPr>
              <a:t>equireme</a:t>
            </a:r>
            <a:r>
              <a:rPr dirty="0" sz="3600" spc="-265">
                <a:solidFill>
                  <a:srgbClr val="FFFFFF"/>
                </a:solidFill>
              </a:rPr>
              <a:t>n</a:t>
            </a:r>
            <a:r>
              <a:rPr dirty="0" sz="3600" spc="-315">
                <a:solidFill>
                  <a:srgbClr val="FFFFFF"/>
                </a:solidFill>
              </a:rPr>
              <a:t>ts</a:t>
            </a:r>
            <a:r>
              <a:rPr dirty="0" sz="36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90">
                <a:solidFill>
                  <a:srgbClr val="FFFFFF"/>
                </a:solidFill>
              </a:rPr>
              <a:t>Elicitation</a:t>
            </a:r>
            <a:r>
              <a:rPr dirty="0" sz="3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930">
                <a:solidFill>
                  <a:srgbClr val="FFFFFF"/>
                </a:solidFill>
              </a:rPr>
              <a:t>T</a:t>
            </a:r>
            <a:r>
              <a:rPr dirty="0" sz="3600" spc="-325">
                <a:solidFill>
                  <a:srgbClr val="FFFFFF"/>
                </a:solidFill>
              </a:rPr>
              <a:t>e</a:t>
            </a:r>
            <a:r>
              <a:rPr dirty="0" sz="3600" spc="-165">
                <a:solidFill>
                  <a:srgbClr val="FFFFFF"/>
                </a:solidFill>
              </a:rPr>
              <a:t>c</a:t>
            </a:r>
            <a:r>
              <a:rPr dirty="0" sz="3600" spc="-425">
                <a:solidFill>
                  <a:srgbClr val="FFFFFF"/>
                </a:solidFill>
              </a:rPr>
              <a:t>h</a:t>
            </a:r>
            <a:r>
              <a:rPr dirty="0" sz="3600" spc="-440">
                <a:solidFill>
                  <a:srgbClr val="FFFFFF"/>
                </a:solidFill>
              </a:rPr>
              <a:t>n</a:t>
            </a:r>
            <a:r>
              <a:rPr dirty="0" sz="3600" spc="-260">
                <a:solidFill>
                  <a:srgbClr val="FFFFFF"/>
                </a:solidFill>
              </a:rPr>
              <a:t>iques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600199"/>
            <a:ext cx="1295400" cy="990600"/>
          </a:xfrm>
          <a:prstGeom prst="rect">
            <a:avLst/>
          </a:prstGeom>
          <a:solidFill>
            <a:srgbClr val="CC8D5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39" y="6573555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80" y="6522839"/>
            <a:ext cx="1456690" cy="323850"/>
            <a:chOff x="49680" y="6522839"/>
            <a:chExt cx="1456690" cy="323850"/>
          </a:xfrm>
        </p:grpSpPr>
        <p:sp>
          <p:nvSpPr>
            <p:cNvPr id="9" name="object 9"/>
            <p:cNvSpPr/>
            <p:nvPr/>
          </p:nvSpPr>
          <p:spPr>
            <a:xfrm>
              <a:off x="49680" y="6522839"/>
              <a:ext cx="1456690" cy="323850"/>
            </a:xfrm>
            <a:custGeom>
              <a:avLst/>
              <a:gdLst/>
              <a:ahLst/>
              <a:cxnLst/>
              <a:rect l="l" t="t" r="r" b="b"/>
              <a:pathLst>
                <a:path w="1456690" h="323850">
                  <a:moveTo>
                    <a:pt x="1456560" y="0"/>
                  </a:moveTo>
                  <a:lnTo>
                    <a:pt x="0" y="0"/>
                  </a:lnTo>
                  <a:lnTo>
                    <a:pt x="0" y="323640"/>
                  </a:lnTo>
                  <a:lnTo>
                    <a:pt x="1456560" y="323640"/>
                  </a:lnTo>
                  <a:lnTo>
                    <a:pt x="1456560" y="0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680" y="6522839"/>
              <a:ext cx="1456690" cy="323850"/>
            </a:xfrm>
            <a:custGeom>
              <a:avLst/>
              <a:gdLst/>
              <a:ahLst/>
              <a:cxnLst/>
              <a:rect l="l" t="t" r="r" b="b"/>
              <a:pathLst>
                <a:path w="1456690" h="323850">
                  <a:moveTo>
                    <a:pt x="0" y="0"/>
                  </a:moveTo>
                  <a:lnTo>
                    <a:pt x="0" y="323639"/>
                  </a:lnTo>
                </a:path>
                <a:path w="1456690" h="323850">
                  <a:moveTo>
                    <a:pt x="0" y="0"/>
                  </a:moveTo>
                  <a:lnTo>
                    <a:pt x="1456560" y="0"/>
                  </a:lnTo>
                </a:path>
                <a:path w="1456690" h="323850">
                  <a:moveTo>
                    <a:pt x="1456560" y="0"/>
                  </a:moveTo>
                  <a:lnTo>
                    <a:pt x="1456560" y="323639"/>
                  </a:lnTo>
                </a:path>
                <a:path w="1456690" h="323850">
                  <a:moveTo>
                    <a:pt x="0" y="323639"/>
                  </a:moveTo>
                  <a:lnTo>
                    <a:pt x="1456560" y="323639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1937131"/>
            <a:ext cx="7995920" cy="2566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1200" spc="-40" b="1">
                <a:solidFill>
                  <a:srgbClr val="CC8D5F"/>
                </a:solidFill>
                <a:latin typeface="Arial"/>
                <a:cs typeface="Arial"/>
              </a:rPr>
              <a:t>3</a:t>
            </a:r>
            <a:r>
              <a:rPr dirty="0" sz="1200" spc="-20" b="1">
                <a:solidFill>
                  <a:srgbClr val="CC8D5F"/>
                </a:solidFill>
                <a:latin typeface="Arial"/>
                <a:cs typeface="Arial"/>
              </a:rPr>
              <a:t>.</a:t>
            </a:r>
            <a:r>
              <a:rPr dirty="0" sz="1200">
                <a:solidFill>
                  <a:srgbClr val="CC8D5F"/>
                </a:solidFill>
                <a:latin typeface="Times New Roman"/>
                <a:cs typeface="Times New Roman"/>
              </a:rPr>
              <a:t>	</a:t>
            </a:r>
            <a:r>
              <a:rPr dirty="0" sz="2000" spc="-114" b="1">
                <a:latin typeface="Arial"/>
                <a:cs typeface="Arial"/>
              </a:rPr>
              <a:t>Defining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60" b="1">
                <a:latin typeface="Arial"/>
                <a:cs typeface="Arial"/>
              </a:rPr>
              <a:t>Fe</a:t>
            </a:r>
            <a:r>
              <a:rPr dirty="0" sz="2000" spc="-114" b="1">
                <a:latin typeface="Arial"/>
                <a:cs typeface="Arial"/>
              </a:rPr>
              <a:t>a</a:t>
            </a:r>
            <a:r>
              <a:rPr dirty="0" sz="2000" spc="-165" b="1">
                <a:latin typeface="Arial"/>
                <a:cs typeface="Arial"/>
              </a:rPr>
              <a:t>tu</a:t>
            </a:r>
            <a:r>
              <a:rPr dirty="0" sz="2000" spc="-105" b="1">
                <a:latin typeface="Arial"/>
                <a:cs typeface="Arial"/>
              </a:rPr>
              <a:t>r</a:t>
            </a:r>
            <a:r>
              <a:rPr dirty="0" sz="2000" spc="-204" b="1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332740" marR="5080" indent="-320675">
              <a:lnSpc>
                <a:spcPts val="19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  <a:tab pos="605155" algn="l"/>
                <a:tab pos="1000125" algn="l"/>
                <a:tab pos="1774189" algn="l"/>
                <a:tab pos="2160270" algn="l"/>
                <a:tab pos="3083560" algn="l"/>
                <a:tab pos="3663315" algn="l"/>
                <a:tab pos="4402455" algn="l"/>
                <a:tab pos="4931410" algn="l"/>
                <a:tab pos="5440680" algn="l"/>
                <a:tab pos="5891530" algn="l"/>
              </a:tabLst>
            </a:pPr>
            <a:r>
              <a:rPr dirty="0" sz="1600" spc="-150">
                <a:latin typeface="Microsoft Sans Serif"/>
                <a:cs typeface="Microsoft Sans Serif"/>
              </a:rPr>
              <a:t>In</a:t>
            </a:r>
            <a:r>
              <a:rPr dirty="0" sz="1600" spc="-150">
                <a:latin typeface="Times New Roman"/>
                <a:cs typeface="Times New Roman"/>
              </a:rPr>
              <a:t>	</a:t>
            </a:r>
            <a:r>
              <a:rPr dirty="0" sz="1600" spc="-125">
                <a:latin typeface="Microsoft Sans Serif"/>
                <a:cs typeface="Microsoft Sans Serif"/>
              </a:rPr>
              <a:t>this</a:t>
            </a:r>
            <a:r>
              <a:rPr dirty="0" sz="1600" spc="-125">
                <a:latin typeface="Times New Roman"/>
                <a:cs typeface="Times New Roman"/>
              </a:rPr>
              <a:t>	</a:t>
            </a:r>
            <a:r>
              <a:rPr dirty="0" sz="1600" spc="-135">
                <a:latin typeface="Microsoft Sans Serif"/>
                <a:cs typeface="Microsoft Sans Serif"/>
              </a:rPr>
              <a:t>process,</a:t>
            </a:r>
            <a:r>
              <a:rPr dirty="0" sz="1600" spc="-135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Microsoft Sans Serif"/>
                <a:cs typeface="Microsoft Sans Serif"/>
              </a:rPr>
              <a:t>facilitator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 spc="-110">
                <a:latin typeface="Microsoft Sans Serif"/>
                <a:cs typeface="Microsoft Sans Serif"/>
              </a:rPr>
              <a:t>walks</a:t>
            </a:r>
            <a:r>
              <a:rPr dirty="0" sz="1600" spc="-110">
                <a:latin typeface="Times New Roman"/>
                <a:cs typeface="Times New Roman"/>
              </a:rPr>
              <a:t>	</a:t>
            </a:r>
            <a:r>
              <a:rPr dirty="0" sz="1600" spc="-105">
                <a:latin typeface="Microsoft Sans Serif"/>
                <a:cs typeface="Microsoft Sans Serif"/>
              </a:rPr>
              <a:t>through</a:t>
            </a:r>
            <a:r>
              <a:rPr dirty="0" sz="1600" spc="-105">
                <a:latin typeface="Times New Roman"/>
                <a:cs typeface="Times New Roman"/>
              </a:rPr>
              <a:t>	</a:t>
            </a:r>
            <a:r>
              <a:rPr dirty="0" sz="1600" spc="-105">
                <a:latin typeface="Microsoft Sans Serif"/>
                <a:cs typeface="Microsoft Sans Serif"/>
              </a:rPr>
              <a:t>each</a:t>
            </a:r>
            <a:r>
              <a:rPr dirty="0" sz="1600" spc="-105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Microsoft Sans Serif"/>
                <a:cs typeface="Microsoft Sans Serif"/>
              </a:rPr>
              <a:t>idea</a:t>
            </a:r>
            <a:r>
              <a:rPr dirty="0" sz="1600" spc="-40">
                <a:latin typeface="Times New Roman"/>
                <a:cs typeface="Times New Roman"/>
              </a:rPr>
              <a:t>	</a:t>
            </a:r>
            <a:r>
              <a:rPr dirty="0" sz="1600" spc="-55">
                <a:latin typeface="Microsoft Sans Serif"/>
                <a:cs typeface="Microsoft Sans Serif"/>
              </a:rPr>
              <a:t>that</a:t>
            </a:r>
            <a:r>
              <a:rPr dirty="0" sz="1600" spc="-55">
                <a:latin typeface="Times New Roman"/>
                <a:cs typeface="Times New Roman"/>
              </a:rPr>
              <a:t>	</a:t>
            </a:r>
            <a:r>
              <a:rPr dirty="0" sz="1600" spc="-155">
                <a:latin typeface="Microsoft Sans Serif"/>
                <a:cs typeface="Microsoft Sans Serif"/>
              </a:rPr>
              <a:t>has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10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been</a:t>
            </a:r>
            <a:r>
              <a:rPr dirty="0" sz="1600" spc="10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pruned</a:t>
            </a:r>
            <a:r>
              <a:rPr dirty="0" sz="1600" spc="10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and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asks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submitter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provide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one-sentence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description.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8D5F"/>
              </a:buClr>
              <a:buFont typeface="Wingdings"/>
              <a:buChar char=""/>
            </a:pPr>
            <a:endParaRPr sz="1850">
              <a:latin typeface="Microsoft Sans Serif"/>
              <a:cs typeface="Microsoft Sans Serif"/>
            </a:endParaRPr>
          </a:p>
          <a:p>
            <a:pPr marL="332740" marR="5715" indent="-320675">
              <a:lnSpc>
                <a:spcPct val="125099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600" spc="-190">
                <a:latin typeface="Microsoft Sans Serif"/>
                <a:cs typeface="Microsoft Sans Serif"/>
              </a:rPr>
              <a:t>This</a:t>
            </a:r>
            <a:r>
              <a:rPr dirty="0" sz="1600" spc="-17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gives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contributor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opportunity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0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further</a:t>
            </a:r>
            <a:r>
              <a:rPr dirty="0" sz="1600" spc="29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describe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feature</a:t>
            </a:r>
            <a:r>
              <a:rPr dirty="0" sz="1600" spc="30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28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helps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ensure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participants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have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85">
                <a:latin typeface="Microsoft Sans Serif"/>
                <a:cs typeface="Microsoft Sans Serif"/>
              </a:rPr>
              <a:t>common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understanding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feature.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8D5F"/>
              </a:buClr>
              <a:buFont typeface="Wingdings"/>
              <a:buChar char=""/>
            </a:pPr>
            <a:endParaRPr sz="22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600" spc="-130">
                <a:latin typeface="Microsoft Sans Serif"/>
                <a:cs typeface="Microsoft Sans Serif"/>
              </a:rPr>
              <a:t>Examples: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495800"/>
            <a:ext cx="8016878" cy="1905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449707"/>
            <a:ext cx="33070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45"/>
              <a:t> </a:t>
            </a:r>
            <a:r>
              <a:rPr dirty="0" spc="-360"/>
              <a:t>Reduction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545076"/>
            <a:ext cx="3823970" cy="96249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279" y="6497999"/>
            <a:ext cx="1680845" cy="286385"/>
          </a:xfrm>
          <a:custGeom>
            <a:avLst/>
            <a:gdLst/>
            <a:ahLst/>
            <a:cxnLst/>
            <a:rect l="l" t="t" r="r" b="b"/>
            <a:pathLst>
              <a:path w="1680845" h="286384">
                <a:moveTo>
                  <a:pt x="1680480" y="0"/>
                </a:moveTo>
                <a:lnTo>
                  <a:pt x="0" y="0"/>
                </a:lnTo>
                <a:lnTo>
                  <a:pt x="0" y="286199"/>
                </a:lnTo>
                <a:lnTo>
                  <a:pt x="1680480" y="286199"/>
                </a:lnTo>
                <a:lnTo>
                  <a:pt x="1680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1580133"/>
            <a:ext cx="7689215" cy="34753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1200" spc="-40" b="1">
                <a:solidFill>
                  <a:srgbClr val="CC8D5F"/>
                </a:solidFill>
                <a:latin typeface="Arial"/>
                <a:cs typeface="Arial"/>
              </a:rPr>
              <a:t>4</a:t>
            </a:r>
            <a:r>
              <a:rPr dirty="0" sz="1200" spc="-20" b="1">
                <a:solidFill>
                  <a:srgbClr val="CC8D5F"/>
                </a:solidFill>
                <a:latin typeface="Arial"/>
                <a:cs typeface="Arial"/>
              </a:rPr>
              <a:t>.</a:t>
            </a:r>
            <a:r>
              <a:rPr dirty="0" sz="1200">
                <a:solidFill>
                  <a:srgbClr val="CC8D5F"/>
                </a:solidFill>
                <a:latin typeface="Times New Roman"/>
                <a:cs typeface="Times New Roman"/>
              </a:rPr>
              <a:t>	</a:t>
            </a:r>
            <a:r>
              <a:rPr dirty="0" sz="2000" spc="-275" b="1">
                <a:latin typeface="Arial"/>
                <a:cs typeface="Arial"/>
              </a:rPr>
              <a:t>P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90" b="1">
                <a:latin typeface="Arial"/>
                <a:cs typeface="Arial"/>
              </a:rPr>
              <a:t>i</a:t>
            </a:r>
            <a:r>
              <a:rPr dirty="0" sz="2000" spc="-160" b="1">
                <a:latin typeface="Arial"/>
                <a:cs typeface="Arial"/>
              </a:rPr>
              <a:t>o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90" b="1">
                <a:latin typeface="Arial"/>
                <a:cs typeface="Arial"/>
              </a:rPr>
              <a:t>i</a:t>
            </a:r>
            <a:r>
              <a:rPr dirty="0" sz="2000" spc="-100" b="1">
                <a:latin typeface="Arial"/>
                <a:cs typeface="Arial"/>
              </a:rPr>
              <a:t>t</a:t>
            </a:r>
            <a:r>
              <a:rPr dirty="0" sz="2000" spc="-95" b="1">
                <a:latin typeface="Arial"/>
                <a:cs typeface="Arial"/>
              </a:rPr>
              <a:t>i</a:t>
            </a:r>
            <a:r>
              <a:rPr dirty="0" sz="2000" spc="-100" b="1">
                <a:latin typeface="Arial"/>
                <a:cs typeface="Arial"/>
              </a:rPr>
              <a:t>zing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35" b="1">
                <a:latin typeface="Arial"/>
                <a:cs typeface="Arial"/>
              </a:rPr>
              <a:t>Ideas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algn="just" marL="332740" marR="5080" indent="-320675">
              <a:lnSpc>
                <a:spcPts val="2160"/>
              </a:lnSpc>
              <a:buClr>
                <a:srgbClr val="CC8D5F"/>
              </a:buClr>
              <a:buSzPct val="60000"/>
              <a:buFont typeface="Wingdings"/>
              <a:buChar char=""/>
              <a:tabLst>
                <a:tab pos="333375" algn="l"/>
              </a:tabLst>
            </a:pPr>
            <a:r>
              <a:rPr dirty="0" sz="2000" spc="-145">
                <a:latin typeface="Microsoft Sans Serif"/>
                <a:cs typeface="Microsoft Sans Serif"/>
              </a:rPr>
              <a:t>Once</a:t>
            </a:r>
            <a:r>
              <a:rPr dirty="0" sz="2000" spc="24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114">
                <a:latin typeface="Microsoft Sans Serif"/>
                <a:cs typeface="Microsoft Sans Serif"/>
              </a:rPr>
              <a:t> groupings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ideas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have</a:t>
            </a:r>
            <a:r>
              <a:rPr dirty="0" sz="2000" spc="-130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stabilized,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ideas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 spc="-160">
                <a:latin typeface="Microsoft Sans Serif"/>
                <a:cs typeface="Microsoft Sans Serif"/>
              </a:rPr>
              <a:t>should</a:t>
            </a:r>
            <a:r>
              <a:rPr dirty="0" sz="2000" spc="-15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be 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45">
                <a:latin typeface="Microsoft Sans Serif"/>
                <a:cs typeface="Microsoft Sans Serif"/>
              </a:rPr>
              <a:t>prioritized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90">
                <a:latin typeface="Microsoft Sans Serif"/>
                <a:cs typeface="Microsoft Sans Serif"/>
              </a:rPr>
              <a:t>since</a:t>
            </a:r>
            <a:r>
              <a:rPr dirty="0" sz="2000" spc="-19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it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 spc="-18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unlikely</a:t>
            </a:r>
            <a:r>
              <a:rPr dirty="0" sz="2000" spc="-10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that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all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60">
                <a:latin typeface="Microsoft Sans Serif"/>
                <a:cs typeface="Microsoft Sans Serif"/>
              </a:rPr>
              <a:t>can</a:t>
            </a:r>
            <a:r>
              <a:rPr dirty="0" sz="2000" spc="-16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be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implemented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(at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least</a:t>
            </a:r>
            <a:r>
              <a:rPr dirty="0" sz="2000" spc="-105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in</a:t>
            </a:r>
            <a:r>
              <a:rPr dirty="0" sz="2000" spc="-13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 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first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release).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8D5F"/>
              </a:buClr>
              <a:buFont typeface="Wingdings"/>
              <a:buChar char=""/>
            </a:pPr>
            <a:endParaRPr sz="29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CC8D5F"/>
              </a:buClr>
              <a:buSzPct val="60000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2000" spc="-445">
                <a:latin typeface="Microsoft Sans Serif"/>
                <a:cs typeface="Microsoft Sans Serif"/>
              </a:rPr>
              <a:t>T</a:t>
            </a:r>
            <a:r>
              <a:rPr dirty="0" sz="2000" spc="-150">
                <a:latin typeface="Microsoft Sans Serif"/>
                <a:cs typeface="Microsoft Sans Serif"/>
              </a:rPr>
              <a:t>w</a:t>
            </a:r>
            <a:r>
              <a:rPr dirty="0" sz="2000" spc="-114">
                <a:latin typeface="Microsoft Sans Serif"/>
                <a:cs typeface="Microsoft Sans Serif"/>
              </a:rPr>
              <a:t>o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Microsoft Sans Serif"/>
                <a:cs typeface="Microsoft Sans Serif"/>
              </a:rPr>
              <a:t>id</a:t>
            </a:r>
            <a:r>
              <a:rPr dirty="0" sz="2000" spc="-50">
                <a:latin typeface="Microsoft Sans Serif"/>
                <a:cs typeface="Microsoft Sans Serif"/>
              </a:rPr>
              <a:t>e</a:t>
            </a:r>
            <a:r>
              <a:rPr dirty="0" sz="2000" spc="-170">
                <a:latin typeface="Microsoft Sans Serif"/>
                <a:cs typeface="Microsoft Sans Serif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Microsoft Sans Serif"/>
                <a:cs typeface="Microsoft Sans Serif"/>
              </a:rPr>
              <a:t>f</a:t>
            </a:r>
            <a:r>
              <a:rPr dirty="0" sz="2000" spc="-11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</a:t>
            </a:r>
            <a:r>
              <a:rPr dirty="0" sz="2000">
                <a:latin typeface="Microsoft Sans Serif"/>
                <a:cs typeface="Microsoft Sans Serif"/>
              </a:rPr>
              <a:t>i</a:t>
            </a:r>
            <a:r>
              <a:rPr dirty="0" sz="2000" spc="-110">
                <a:latin typeface="Microsoft Sans Serif"/>
                <a:cs typeface="Microsoft Sans Serif"/>
              </a:rPr>
              <a:t>o</a:t>
            </a:r>
            <a:r>
              <a:rPr dirty="0" sz="2000" spc="-10">
                <a:latin typeface="Microsoft Sans Serif"/>
                <a:cs typeface="Microsoft Sans Serif"/>
              </a:rPr>
              <a:t>r</a:t>
            </a:r>
            <a:r>
              <a:rPr dirty="0" sz="2000" spc="-5">
                <a:latin typeface="Microsoft Sans Serif"/>
                <a:cs typeface="Microsoft Sans Serif"/>
              </a:rPr>
              <a:t>i</a:t>
            </a:r>
            <a:r>
              <a:rPr dirty="0" sz="2000" spc="-35">
                <a:latin typeface="Microsoft Sans Serif"/>
                <a:cs typeface="Microsoft Sans Serif"/>
              </a:rPr>
              <a:t>t</a:t>
            </a:r>
            <a:r>
              <a:rPr dirty="0" sz="2000" spc="-50">
                <a:latin typeface="Microsoft Sans Serif"/>
                <a:cs typeface="Microsoft Sans Serif"/>
              </a:rPr>
              <a:t>iza</a:t>
            </a:r>
            <a:r>
              <a:rPr dirty="0" sz="2000" spc="-45">
                <a:latin typeface="Microsoft Sans Serif"/>
                <a:cs typeface="Microsoft Sans Serif"/>
              </a:rPr>
              <a:t>t</a:t>
            </a:r>
            <a:r>
              <a:rPr dirty="0" sz="2000" spc="-114">
                <a:latin typeface="Microsoft Sans Serif"/>
                <a:cs typeface="Microsoft Sans Serif"/>
              </a:rPr>
              <a:t>io</a:t>
            </a:r>
            <a:r>
              <a:rPr dirty="0" sz="2000" spc="-150">
                <a:latin typeface="Microsoft Sans Serif"/>
                <a:cs typeface="Microsoft Sans Serif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Microsoft Sans Serif"/>
                <a:cs typeface="Microsoft Sans Serif"/>
              </a:rPr>
              <a:t>ar</a:t>
            </a:r>
            <a:r>
              <a:rPr dirty="0" sz="2000" spc="-40">
                <a:latin typeface="Microsoft Sans Serif"/>
                <a:cs typeface="Microsoft Sans Serif"/>
              </a:rPr>
              <a:t>e</a:t>
            </a:r>
            <a:r>
              <a:rPr dirty="0" sz="2000" spc="-12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D5F"/>
              </a:buClr>
              <a:buFont typeface="Wingdings"/>
              <a:buChar char=""/>
            </a:pPr>
            <a:endParaRPr sz="255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buClr>
                <a:srgbClr val="7D96AC"/>
              </a:buClr>
              <a:buSzPct val="6944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C</a:t>
            </a:r>
            <a:r>
              <a:rPr dirty="0" sz="1800" spc="-204">
                <a:latin typeface="Microsoft Sans Serif"/>
                <a:cs typeface="Microsoft Sans Serif"/>
              </a:rPr>
              <a:t>u</a:t>
            </a:r>
            <a:r>
              <a:rPr dirty="0" sz="1800" spc="-275">
                <a:latin typeface="Microsoft Sans Serif"/>
                <a:cs typeface="Microsoft Sans Serif"/>
              </a:rPr>
              <a:t>m</a:t>
            </a:r>
            <a:r>
              <a:rPr dirty="0" sz="1800" spc="-114">
                <a:latin typeface="Microsoft Sans Serif"/>
                <a:cs typeface="Microsoft Sans Serif"/>
              </a:rPr>
              <a:t>ul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25">
                <a:latin typeface="Microsoft Sans Serif"/>
                <a:cs typeface="Microsoft Sans Serif"/>
              </a:rPr>
              <a:t>v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20">
                <a:latin typeface="Microsoft Sans Serif"/>
                <a:cs typeface="Microsoft Sans Serif"/>
              </a:rPr>
              <a:t>V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 spc="-110">
                <a:latin typeface="Microsoft Sans Serif"/>
                <a:cs typeface="Microsoft Sans Serif"/>
              </a:rPr>
              <a:t>: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H</a:t>
            </a:r>
            <a:r>
              <a:rPr dirty="0" sz="1800" spc="-215">
                <a:latin typeface="Microsoft Sans Serif"/>
                <a:cs typeface="Microsoft Sans Serif"/>
              </a:rPr>
              <a:t>u</a:t>
            </a:r>
            <a:r>
              <a:rPr dirty="0" sz="1800" spc="-210">
                <a:latin typeface="Microsoft Sans Serif"/>
                <a:cs typeface="Microsoft Sans Serif"/>
              </a:rPr>
              <a:t>n</a:t>
            </a:r>
            <a:r>
              <a:rPr dirty="0" sz="1800" spc="-5">
                <a:latin typeface="Microsoft Sans Serif"/>
                <a:cs typeface="Microsoft Sans Serif"/>
              </a:rPr>
              <a:t>dr</a:t>
            </a:r>
            <a:r>
              <a:rPr dirty="0" sz="1800" spc="-55">
                <a:latin typeface="Microsoft Sans Serif"/>
                <a:cs typeface="Microsoft Sans Serif"/>
              </a:rPr>
              <a:t>ed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210">
                <a:latin typeface="Microsoft Sans Serif"/>
                <a:cs typeface="Microsoft Sans Serif"/>
              </a:rPr>
              <a:t>D</a:t>
            </a:r>
            <a:r>
              <a:rPr dirty="0" sz="1800" spc="-45">
                <a:latin typeface="Microsoft Sans Serif"/>
                <a:cs typeface="Microsoft Sans Serif"/>
              </a:rPr>
              <a:t>oll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459">
                <a:latin typeface="Microsoft Sans Serif"/>
                <a:cs typeface="Microsoft Sans Serif"/>
              </a:rPr>
              <a:t>T</a:t>
            </a:r>
            <a:r>
              <a:rPr dirty="0" sz="1800" spc="-140">
                <a:latin typeface="Microsoft Sans Serif"/>
                <a:cs typeface="Microsoft Sans Serif"/>
              </a:rPr>
              <a:t>est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D96AC"/>
              </a:buClr>
              <a:buFont typeface="Wingdings"/>
              <a:buChar char=""/>
            </a:pPr>
            <a:endParaRPr sz="255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5"/>
              </a:spcBef>
              <a:buClr>
                <a:srgbClr val="7D96AC"/>
              </a:buClr>
              <a:buSzPct val="6944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“</a:t>
            </a:r>
            <a:r>
              <a:rPr dirty="0" sz="1800" spc="-80">
                <a:latin typeface="Microsoft Sans Serif"/>
                <a:cs typeface="Microsoft Sans Serif"/>
              </a:rPr>
              <a:t>C</a:t>
            </a:r>
            <a:r>
              <a:rPr dirty="0" sz="1800" spc="-10">
                <a:latin typeface="Microsoft Sans Serif"/>
                <a:cs typeface="Microsoft Sans Serif"/>
              </a:rPr>
              <a:t>ri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ic</a:t>
            </a:r>
            <a:r>
              <a:rPr dirty="0" sz="1800" spc="-100">
                <a:latin typeface="Microsoft Sans Serif"/>
                <a:cs typeface="Microsoft Sans Serif"/>
              </a:rPr>
              <a:t>a</a:t>
            </a:r>
            <a:r>
              <a:rPr dirty="0" sz="1800" spc="-60">
                <a:latin typeface="Microsoft Sans Serif"/>
                <a:cs typeface="Microsoft Sans Serif"/>
              </a:rPr>
              <a:t>l</a:t>
            </a:r>
            <a:r>
              <a:rPr dirty="0" sz="1800" spc="-70">
                <a:latin typeface="Microsoft Sans Serif"/>
                <a:cs typeface="Microsoft Sans Serif"/>
              </a:rPr>
              <a:t>,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Im</a:t>
            </a:r>
            <a:r>
              <a:rPr dirty="0" sz="1800" spc="-135">
                <a:latin typeface="Microsoft Sans Serif"/>
                <a:cs typeface="Microsoft Sans Serif"/>
              </a:rPr>
              <a:t>p</a:t>
            </a:r>
            <a:r>
              <a:rPr dirty="0" sz="1800" spc="-65">
                <a:latin typeface="Microsoft Sans Serif"/>
                <a:cs typeface="Microsoft Sans Serif"/>
              </a:rPr>
              <a:t>o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t</a:t>
            </a:r>
            <a:r>
              <a:rPr dirty="0" sz="1800" spc="-110">
                <a:latin typeface="Microsoft Sans Serif"/>
                <a:cs typeface="Microsoft Sans Serif"/>
              </a:rPr>
              <a:t>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U</a:t>
            </a:r>
            <a:r>
              <a:rPr dirty="0" sz="1800" spc="-125">
                <a:latin typeface="Microsoft Sans Serif"/>
                <a:cs typeface="Microsoft Sans Serif"/>
              </a:rPr>
              <a:t>sef</a:t>
            </a:r>
            <a:r>
              <a:rPr dirty="0" sz="1800" spc="-150">
                <a:latin typeface="Microsoft Sans Serif"/>
                <a:cs typeface="Microsoft Sans Serif"/>
              </a:rPr>
              <a:t>u</a:t>
            </a:r>
            <a:r>
              <a:rPr dirty="0" sz="1800" spc="25">
                <a:latin typeface="Microsoft Sans Serif"/>
                <a:cs typeface="Microsoft Sans Serif"/>
              </a:rPr>
              <a:t>l</a:t>
            </a:r>
            <a:r>
              <a:rPr dirty="0" sz="1800" spc="45">
                <a:latin typeface="Microsoft Sans Serif"/>
                <a:cs typeface="Microsoft Sans Serif"/>
              </a:rPr>
              <a:t>”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C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50">
                <a:latin typeface="Microsoft Sans Serif"/>
                <a:cs typeface="Microsoft Sans Serif"/>
              </a:rPr>
              <a:t>g</a:t>
            </a:r>
            <a:r>
              <a:rPr dirty="0" sz="1800" spc="-55">
                <a:latin typeface="Microsoft Sans Serif"/>
                <a:cs typeface="Microsoft Sans Serif"/>
              </a:rPr>
              <a:t>ori</a:t>
            </a:r>
            <a:r>
              <a:rPr dirty="0" sz="1800" spc="-70">
                <a:latin typeface="Microsoft Sans Serif"/>
                <a:cs typeface="Microsoft Sans Serif"/>
              </a:rPr>
              <a:t>z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114">
                <a:latin typeface="Microsoft Sans Serif"/>
                <a:cs typeface="Microsoft Sans Serif"/>
              </a:rPr>
              <a:t>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" y="449707"/>
            <a:ext cx="33070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45"/>
              <a:t> </a:t>
            </a:r>
            <a:r>
              <a:rPr dirty="0" spc="-360"/>
              <a:t>Reduction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3429000"/>
            <a:ext cx="2895600" cy="123062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4520" y="6447959"/>
            <a:ext cx="1419225" cy="349250"/>
            <a:chOff x="74520" y="6447959"/>
            <a:chExt cx="1419225" cy="349250"/>
          </a:xfrm>
        </p:grpSpPr>
        <p:sp>
          <p:nvSpPr>
            <p:cNvPr id="8" name="object 8"/>
            <p:cNvSpPr/>
            <p:nvPr/>
          </p:nvSpPr>
          <p:spPr>
            <a:xfrm>
              <a:off x="99720" y="6510239"/>
              <a:ext cx="1381760" cy="287020"/>
            </a:xfrm>
            <a:custGeom>
              <a:avLst/>
              <a:gdLst/>
              <a:ahLst/>
              <a:cxnLst/>
              <a:rect l="l" t="t" r="r" b="b"/>
              <a:pathLst>
                <a:path w="1381760" h="287020">
                  <a:moveTo>
                    <a:pt x="1381680" y="0"/>
                  </a:moveTo>
                  <a:lnTo>
                    <a:pt x="0" y="0"/>
                  </a:lnTo>
                  <a:lnTo>
                    <a:pt x="0" y="286560"/>
                  </a:lnTo>
                  <a:lnTo>
                    <a:pt x="1381680" y="286560"/>
                  </a:lnTo>
                  <a:lnTo>
                    <a:pt x="1381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520" y="6447959"/>
              <a:ext cx="1419225" cy="336550"/>
            </a:xfrm>
            <a:custGeom>
              <a:avLst/>
              <a:gdLst/>
              <a:ahLst/>
              <a:cxnLst/>
              <a:rect l="l" t="t" r="r" b="b"/>
              <a:pathLst>
                <a:path w="1419225" h="336550">
                  <a:moveTo>
                    <a:pt x="1419119" y="0"/>
                  </a:moveTo>
                  <a:lnTo>
                    <a:pt x="0" y="0"/>
                  </a:lnTo>
                  <a:lnTo>
                    <a:pt x="0" y="336240"/>
                  </a:lnTo>
                  <a:lnTo>
                    <a:pt x="1419119" y="336240"/>
                  </a:lnTo>
                  <a:lnTo>
                    <a:pt x="1419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520" y="6784199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 h="0">
                  <a:moveTo>
                    <a:pt x="0" y="0"/>
                  </a:moveTo>
                  <a:lnTo>
                    <a:pt x="141911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1580133"/>
            <a:ext cx="5402580" cy="3432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1200" spc="-40" b="1">
                <a:solidFill>
                  <a:srgbClr val="CC8D5F"/>
                </a:solidFill>
                <a:latin typeface="Arial"/>
                <a:cs typeface="Arial"/>
              </a:rPr>
              <a:t>4</a:t>
            </a:r>
            <a:r>
              <a:rPr dirty="0" sz="1200" spc="-20" b="1">
                <a:solidFill>
                  <a:srgbClr val="CC8D5F"/>
                </a:solidFill>
                <a:latin typeface="Arial"/>
                <a:cs typeface="Arial"/>
              </a:rPr>
              <a:t>.</a:t>
            </a:r>
            <a:r>
              <a:rPr dirty="0" sz="1200">
                <a:solidFill>
                  <a:srgbClr val="CC8D5F"/>
                </a:solidFill>
                <a:latin typeface="Times New Roman"/>
                <a:cs typeface="Times New Roman"/>
              </a:rPr>
              <a:t>	</a:t>
            </a:r>
            <a:r>
              <a:rPr dirty="0" sz="2000" spc="-275" b="1">
                <a:latin typeface="Arial"/>
                <a:cs typeface="Arial"/>
              </a:rPr>
              <a:t>P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90" b="1">
                <a:latin typeface="Arial"/>
                <a:cs typeface="Arial"/>
              </a:rPr>
              <a:t>i</a:t>
            </a:r>
            <a:r>
              <a:rPr dirty="0" sz="2000" spc="-160" b="1">
                <a:latin typeface="Arial"/>
                <a:cs typeface="Arial"/>
              </a:rPr>
              <a:t>o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90" b="1">
                <a:latin typeface="Arial"/>
                <a:cs typeface="Arial"/>
              </a:rPr>
              <a:t>i</a:t>
            </a:r>
            <a:r>
              <a:rPr dirty="0" sz="2000" spc="-100" b="1">
                <a:latin typeface="Arial"/>
                <a:cs typeface="Arial"/>
              </a:rPr>
              <a:t>t</a:t>
            </a:r>
            <a:r>
              <a:rPr dirty="0" sz="2000" spc="-95" b="1">
                <a:latin typeface="Arial"/>
                <a:cs typeface="Arial"/>
              </a:rPr>
              <a:t>i</a:t>
            </a:r>
            <a:r>
              <a:rPr dirty="0" sz="2000" spc="-100" b="1">
                <a:latin typeface="Arial"/>
                <a:cs typeface="Arial"/>
              </a:rPr>
              <a:t>zing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35" b="1">
                <a:latin typeface="Arial"/>
                <a:cs typeface="Arial"/>
              </a:rPr>
              <a:t>Ideas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  <a:tab pos="1995805" algn="l"/>
              </a:tabLst>
            </a:pPr>
            <a:r>
              <a:rPr dirty="0" sz="1600" spc="-200">
                <a:latin typeface="Microsoft Sans Serif"/>
                <a:cs typeface="Microsoft Sans Serif"/>
              </a:rPr>
              <a:t>Cu</a:t>
            </a:r>
            <a:r>
              <a:rPr dirty="0" sz="1600" spc="-225">
                <a:latin typeface="Microsoft Sans Serif"/>
                <a:cs typeface="Microsoft Sans Serif"/>
              </a:rPr>
              <a:t>m</a:t>
            </a:r>
            <a:r>
              <a:rPr dirty="0" sz="1600" spc="-65">
                <a:latin typeface="Microsoft Sans Serif"/>
                <a:cs typeface="Microsoft Sans Serif"/>
              </a:rPr>
              <a:t>ul</a:t>
            </a:r>
            <a:r>
              <a:rPr dirty="0" sz="1600" spc="-100">
                <a:latin typeface="Microsoft Sans Serif"/>
                <a:cs typeface="Microsoft Sans Serif"/>
              </a:rPr>
              <a:t>a</a:t>
            </a:r>
            <a:r>
              <a:rPr dirty="0" sz="1600" spc="-35">
                <a:latin typeface="Microsoft Sans Serif"/>
                <a:cs typeface="Microsoft Sans Serif"/>
              </a:rPr>
              <a:t>ti</a:t>
            </a:r>
            <a:r>
              <a:rPr dirty="0" sz="1600" spc="-110">
                <a:latin typeface="Microsoft Sans Serif"/>
                <a:cs typeface="Microsoft Sans Serif"/>
              </a:rPr>
              <a:t>v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204">
                <a:latin typeface="Microsoft Sans Serif"/>
                <a:cs typeface="Microsoft Sans Serif"/>
              </a:rPr>
              <a:t>V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5">
                <a:latin typeface="Microsoft Sans Serif"/>
                <a:cs typeface="Microsoft Sans Serif"/>
              </a:rPr>
              <a:t>ti</a:t>
            </a:r>
            <a:r>
              <a:rPr dirty="0" sz="1600" spc="-120">
                <a:latin typeface="Microsoft Sans Serif"/>
                <a:cs typeface="Microsoft Sans Serif"/>
              </a:rPr>
              <a:t>n</a:t>
            </a:r>
            <a:r>
              <a:rPr dirty="0" sz="1600" spc="-20">
                <a:latin typeface="Microsoft Sans Serif"/>
                <a:cs typeface="Microsoft Sans Serif"/>
              </a:rPr>
              <a:t>g</a:t>
            </a:r>
            <a:r>
              <a:rPr dirty="0" sz="1600" spc="-95">
                <a:latin typeface="Microsoft Sans Serif"/>
                <a:cs typeface="Microsoft Sans Serif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95">
                <a:latin typeface="Microsoft Sans Serif"/>
                <a:cs typeface="Microsoft Sans Serif"/>
              </a:rPr>
              <a:t>Th</a:t>
            </a:r>
            <a:r>
              <a:rPr dirty="0" sz="1600" spc="-185">
                <a:latin typeface="Microsoft Sans Serif"/>
                <a:cs typeface="Microsoft Sans Serif"/>
              </a:rPr>
              <a:t>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200">
                <a:latin typeface="Microsoft Sans Serif"/>
                <a:cs typeface="Microsoft Sans Serif"/>
              </a:rPr>
              <a:t>Hu</a:t>
            </a:r>
            <a:r>
              <a:rPr dirty="0" sz="1600" spc="-185">
                <a:latin typeface="Microsoft Sans Serif"/>
                <a:cs typeface="Microsoft Sans Serif"/>
              </a:rPr>
              <a:t>n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r>
              <a:rPr dirty="0" sz="1600" spc="-15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20">
                <a:latin typeface="Microsoft Sans Serif"/>
                <a:cs typeface="Microsoft Sans Serif"/>
              </a:rPr>
              <a:t>d</a:t>
            </a:r>
            <a:r>
              <a:rPr dirty="0" sz="1600" spc="-5">
                <a:latin typeface="Microsoft Sans Serif"/>
                <a:cs typeface="Microsoft Sans Serif"/>
              </a:rPr>
              <a:t>-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Dollar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420">
                <a:latin typeface="Microsoft Sans Serif"/>
                <a:cs typeface="Microsoft Sans Serif"/>
              </a:rPr>
              <a:t>T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45">
                <a:latin typeface="Microsoft Sans Serif"/>
                <a:cs typeface="Microsoft Sans Serif"/>
              </a:rPr>
              <a:t>st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8D5F"/>
              </a:buClr>
              <a:buFont typeface="Wingdings"/>
              <a:buChar char=""/>
            </a:pPr>
            <a:endParaRPr sz="2000">
              <a:latin typeface="Microsoft Sans Serif"/>
              <a:cs typeface="Microsoft Sans Serif"/>
            </a:endParaRPr>
          </a:p>
          <a:p>
            <a:pPr algn="just" lvl="1" marL="652780" marR="5715" indent="-274320">
              <a:lnSpc>
                <a:spcPct val="100000"/>
              </a:lnSpc>
              <a:buClr>
                <a:srgbClr val="7D96AC"/>
              </a:buClr>
              <a:buSzPct val="67857"/>
              <a:buFont typeface="Wingdings"/>
              <a:buChar char=""/>
              <a:tabLst>
                <a:tab pos="653415" algn="l"/>
              </a:tabLst>
            </a:pPr>
            <a:r>
              <a:rPr dirty="0" sz="1400" spc="-150">
                <a:latin typeface="Microsoft Sans Serif"/>
                <a:cs typeface="Microsoft Sans Serif"/>
              </a:rPr>
              <a:t>Each</a:t>
            </a:r>
            <a:r>
              <a:rPr dirty="0" sz="1400" spc="-145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member</a:t>
            </a:r>
            <a:r>
              <a:rPr dirty="0" sz="1400" spc="-10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group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given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$100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“idea </a:t>
            </a:r>
            <a:r>
              <a:rPr dirty="0" sz="1400" spc="-90">
                <a:latin typeface="Microsoft Sans Serif"/>
                <a:cs typeface="Microsoft Sans Serif"/>
              </a:rPr>
              <a:t>money”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be 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sp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90">
                <a:latin typeface="Microsoft Sans Serif"/>
                <a:cs typeface="Microsoft Sans Serif"/>
              </a:rPr>
              <a:t>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</a:t>
            </a:r>
            <a:r>
              <a:rPr dirty="0" sz="1400" spc="-125">
                <a:latin typeface="Microsoft Sans Serif"/>
                <a:cs typeface="Microsoft Sans Serif"/>
              </a:rPr>
              <a:t>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p</a:t>
            </a:r>
            <a:r>
              <a:rPr dirty="0" sz="1400" spc="-105">
                <a:latin typeface="Microsoft Sans Serif"/>
                <a:cs typeface="Microsoft Sans Serif"/>
              </a:rPr>
              <a:t>ur</a:t>
            </a:r>
            <a:r>
              <a:rPr dirty="0" sz="1400" spc="-65">
                <a:latin typeface="Microsoft Sans Serif"/>
                <a:cs typeface="Microsoft Sans Serif"/>
              </a:rPr>
              <a:t>c</a:t>
            </a:r>
            <a:r>
              <a:rPr dirty="0" sz="1400" spc="-125">
                <a:latin typeface="Microsoft Sans Serif"/>
                <a:cs typeface="Microsoft Sans Serif"/>
              </a:rPr>
              <a:t>has</a:t>
            </a:r>
            <a:r>
              <a:rPr dirty="0" sz="1400" spc="-50">
                <a:latin typeface="Microsoft Sans Serif"/>
                <a:cs typeface="Microsoft Sans Serif"/>
              </a:rPr>
              <a:t>i</a:t>
            </a:r>
            <a:r>
              <a:rPr dirty="0" sz="1400" spc="-85">
                <a:latin typeface="Microsoft Sans Serif"/>
                <a:cs typeface="Microsoft Sans Serif"/>
              </a:rPr>
              <a:t>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245">
                <a:latin typeface="Microsoft Sans Serif"/>
                <a:cs typeface="Microsoft Sans Serif"/>
              </a:rPr>
              <a:t>s</a:t>
            </a:r>
            <a:r>
              <a:rPr dirty="0" sz="1400" spc="-8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algn="just" lvl="1" marL="652780" marR="5080" indent="-274320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3415" algn="l"/>
              </a:tabLst>
            </a:pPr>
            <a:r>
              <a:rPr dirty="0" sz="1400" spc="-35">
                <a:latin typeface="Microsoft Sans Serif"/>
                <a:cs typeface="Microsoft Sans Serif"/>
              </a:rPr>
              <a:t>All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participants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write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down</a:t>
            </a:r>
            <a:r>
              <a:rPr dirty="0" sz="1400" spc="19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on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piece</a:t>
            </a:r>
            <a:r>
              <a:rPr dirty="0" sz="1400" spc="2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paper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how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165">
                <a:latin typeface="Microsoft Sans Serif"/>
                <a:cs typeface="Microsoft Sans Serif"/>
              </a:rPr>
              <a:t>much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they 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are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willing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to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spend</a:t>
            </a:r>
            <a:r>
              <a:rPr dirty="0" sz="1400" spc="-10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on</a:t>
            </a:r>
            <a:r>
              <a:rPr dirty="0" sz="1400" spc="-12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each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idea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they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think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-12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important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(i.e.,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they 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vote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with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dollars).</a:t>
            </a:r>
            <a:endParaRPr sz="1400">
              <a:latin typeface="Microsoft Sans Serif"/>
              <a:cs typeface="Microsoft Sans Serif"/>
            </a:endParaRPr>
          </a:p>
          <a:p>
            <a:pPr algn="just" lvl="1" marL="652780" marR="5080" indent="-274320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3415" algn="l"/>
              </a:tabLst>
            </a:pPr>
            <a:r>
              <a:rPr dirty="0" sz="1400" spc="-165">
                <a:latin typeface="Microsoft Sans Serif"/>
                <a:cs typeface="Microsoft Sans Serif"/>
              </a:rPr>
              <a:t>The</a:t>
            </a:r>
            <a:r>
              <a:rPr dirty="0" sz="1400" spc="-16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results</a:t>
            </a:r>
            <a:r>
              <a:rPr dirty="0" sz="1400" spc="-11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are</a:t>
            </a:r>
            <a:r>
              <a:rPr dirty="0" sz="1400" spc="-35">
                <a:latin typeface="Microsoft Sans Serif"/>
                <a:cs typeface="Microsoft Sans Serif"/>
              </a:rPr>
              <a:t> tabulated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and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the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ideas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are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ordered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based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on</a:t>
            </a:r>
            <a:r>
              <a:rPr dirty="0" sz="1400" spc="-12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the 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results.</a:t>
            </a:r>
            <a:endParaRPr sz="1400">
              <a:latin typeface="Microsoft Sans Serif"/>
              <a:cs typeface="Microsoft Sans Serif"/>
            </a:endParaRPr>
          </a:p>
          <a:p>
            <a:pPr algn="just" lvl="1" marL="652780" marR="5080" indent="-274320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3415" algn="l"/>
              </a:tabLst>
            </a:pPr>
            <a:r>
              <a:rPr dirty="0" sz="1400" spc="-45">
                <a:latin typeface="Microsoft Sans Serif"/>
                <a:cs typeface="Microsoft Sans Serif"/>
              </a:rPr>
              <a:t>It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might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be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necessary</a:t>
            </a:r>
            <a:r>
              <a:rPr dirty="0" sz="1400" spc="-10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limit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how</a:t>
            </a:r>
            <a:r>
              <a:rPr dirty="0" sz="1400" spc="-114">
                <a:latin typeface="Microsoft Sans Serif"/>
                <a:cs typeface="Microsoft Sans Serif"/>
              </a:rPr>
              <a:t> </a:t>
            </a:r>
            <a:r>
              <a:rPr dirty="0" sz="1400" spc="-165">
                <a:latin typeface="Microsoft Sans Serif"/>
                <a:cs typeface="Microsoft Sans Serif"/>
              </a:rPr>
              <a:t>much</a:t>
            </a:r>
            <a:r>
              <a:rPr dirty="0" sz="1400" spc="-160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can</a:t>
            </a:r>
            <a:r>
              <a:rPr dirty="0" sz="1400" spc="14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spent</a:t>
            </a:r>
            <a:r>
              <a:rPr dirty="0" sz="1400" spc="-10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on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single 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idea.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" y="449707"/>
            <a:ext cx="33070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45"/>
              <a:t> </a:t>
            </a:r>
            <a:r>
              <a:rPr dirty="0" spc="-360"/>
              <a:t>Reduction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9575" y="4986542"/>
            <a:ext cx="2197573" cy="17949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4193" y="2561429"/>
            <a:ext cx="2599792" cy="28313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279" y="6522839"/>
            <a:ext cx="1506855" cy="299085"/>
          </a:xfrm>
          <a:custGeom>
            <a:avLst/>
            <a:gdLst/>
            <a:ahLst/>
            <a:cxnLst/>
            <a:rect l="l" t="t" r="r" b="b"/>
            <a:pathLst>
              <a:path w="1506855" h="299084">
                <a:moveTo>
                  <a:pt x="1506240" y="0"/>
                </a:moveTo>
                <a:lnTo>
                  <a:pt x="0" y="0"/>
                </a:lnTo>
                <a:lnTo>
                  <a:pt x="0" y="298799"/>
                </a:lnTo>
                <a:lnTo>
                  <a:pt x="1506240" y="298799"/>
                </a:lnTo>
                <a:lnTo>
                  <a:pt x="1506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1580133"/>
            <a:ext cx="6623050" cy="4384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1200" spc="-40" b="1">
                <a:solidFill>
                  <a:srgbClr val="CC8D5F"/>
                </a:solidFill>
                <a:latin typeface="Arial"/>
                <a:cs typeface="Arial"/>
              </a:rPr>
              <a:t>4</a:t>
            </a:r>
            <a:r>
              <a:rPr dirty="0" sz="1200" spc="-20" b="1">
                <a:solidFill>
                  <a:srgbClr val="CC8D5F"/>
                </a:solidFill>
                <a:latin typeface="Arial"/>
                <a:cs typeface="Arial"/>
              </a:rPr>
              <a:t>.</a:t>
            </a:r>
            <a:r>
              <a:rPr dirty="0" sz="1200">
                <a:solidFill>
                  <a:srgbClr val="CC8D5F"/>
                </a:solidFill>
                <a:latin typeface="Times New Roman"/>
                <a:cs typeface="Times New Roman"/>
              </a:rPr>
              <a:t>	</a:t>
            </a:r>
            <a:r>
              <a:rPr dirty="0" sz="2000" spc="-275" b="1">
                <a:latin typeface="Arial"/>
                <a:cs typeface="Arial"/>
              </a:rPr>
              <a:t>P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90" b="1">
                <a:latin typeface="Arial"/>
                <a:cs typeface="Arial"/>
              </a:rPr>
              <a:t>i</a:t>
            </a:r>
            <a:r>
              <a:rPr dirty="0" sz="2000" spc="-160" b="1">
                <a:latin typeface="Arial"/>
                <a:cs typeface="Arial"/>
              </a:rPr>
              <a:t>o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90" b="1">
                <a:latin typeface="Arial"/>
                <a:cs typeface="Arial"/>
              </a:rPr>
              <a:t>i</a:t>
            </a:r>
            <a:r>
              <a:rPr dirty="0" sz="2000" spc="-100" b="1">
                <a:latin typeface="Arial"/>
                <a:cs typeface="Arial"/>
              </a:rPr>
              <a:t>t</a:t>
            </a:r>
            <a:r>
              <a:rPr dirty="0" sz="2000" spc="-95" b="1">
                <a:latin typeface="Arial"/>
                <a:cs typeface="Arial"/>
              </a:rPr>
              <a:t>i</a:t>
            </a:r>
            <a:r>
              <a:rPr dirty="0" sz="2000" spc="-100" b="1">
                <a:latin typeface="Arial"/>
                <a:cs typeface="Arial"/>
              </a:rPr>
              <a:t>zing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35" b="1">
                <a:latin typeface="Arial"/>
                <a:cs typeface="Arial"/>
              </a:rPr>
              <a:t>Ideas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600" spc="-60">
                <a:latin typeface="Microsoft Sans Serif"/>
                <a:cs typeface="Microsoft Sans Serif"/>
              </a:rPr>
              <a:t>"Critical,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Important,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Useful”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Categorization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 lvl="1" marL="652780" marR="5715" indent="-274320">
              <a:lnSpc>
                <a:spcPct val="100000"/>
              </a:lnSpc>
              <a:spcBef>
                <a:spcPts val="129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50">
                <a:latin typeface="Microsoft Sans Serif"/>
                <a:cs typeface="Microsoft Sans Serif"/>
              </a:rPr>
              <a:t>Each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participant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given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number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votes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equal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number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ideas,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one-third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which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are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“critical”,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one-third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are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“important”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and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one-third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“useful”.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50">
                <a:latin typeface="Microsoft Sans Serif"/>
                <a:cs typeface="Microsoft Sans Serif"/>
              </a:rPr>
              <a:t>Each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participant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assigns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one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vote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(critical,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important,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or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95">
                <a:latin typeface="Microsoft Sans Serif"/>
                <a:cs typeface="Microsoft Sans Serif"/>
              </a:rPr>
              <a:t>useful)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each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ideas.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65">
                <a:latin typeface="Microsoft Sans Serif"/>
                <a:cs typeface="Microsoft Sans Serif"/>
              </a:rPr>
              <a:t>The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results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are</a:t>
            </a:r>
            <a:r>
              <a:rPr dirty="0" sz="1400" spc="11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tabulated</a:t>
            </a:r>
            <a:r>
              <a:rPr dirty="0" sz="1400" spc="13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where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critical</a:t>
            </a:r>
            <a:r>
              <a:rPr dirty="0" sz="1400" spc="114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vote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given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value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16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9,</a:t>
            </a:r>
            <a:r>
              <a:rPr dirty="0" sz="1400" spc="12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an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important</a:t>
            </a:r>
            <a:endParaRPr sz="1400">
              <a:latin typeface="Microsoft Sans Serif"/>
              <a:cs typeface="Microsoft Sans Serif"/>
            </a:endParaRPr>
          </a:p>
          <a:p>
            <a:pPr marL="652780">
              <a:lnSpc>
                <a:spcPct val="100000"/>
              </a:lnSpc>
            </a:pPr>
            <a:r>
              <a:rPr dirty="0" sz="1400" spc="-120">
                <a:latin typeface="Microsoft Sans Serif"/>
                <a:cs typeface="Microsoft Sans Serif"/>
              </a:rPr>
              <a:t>v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-45">
                <a:latin typeface="Microsoft Sans Serif"/>
                <a:cs typeface="Microsoft Sans Serif"/>
              </a:rPr>
              <a:t>te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3</a:t>
            </a:r>
            <a:r>
              <a:rPr dirty="0" sz="1400" spc="-85">
                <a:latin typeface="Microsoft Sans Serif"/>
                <a:cs typeface="Microsoft Sans Serif"/>
              </a:rPr>
              <a:t>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85">
                <a:latin typeface="Microsoft Sans Serif"/>
                <a:cs typeface="Microsoft Sans Serif"/>
              </a:rPr>
              <a:t>nd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95">
                <a:latin typeface="Microsoft Sans Serif"/>
                <a:cs typeface="Microsoft Sans Serif"/>
              </a:rPr>
              <a:t>useful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v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-45">
                <a:latin typeface="Microsoft Sans Serif"/>
                <a:cs typeface="Microsoft Sans Serif"/>
              </a:rPr>
              <a:t>te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1</a:t>
            </a:r>
            <a:r>
              <a:rPr dirty="0" sz="1400" spc="-8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65">
                <a:latin typeface="Microsoft Sans Serif"/>
                <a:cs typeface="Microsoft Sans Serif"/>
              </a:rPr>
              <a:t>The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ideas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are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prioritized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based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on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computed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95">
                <a:latin typeface="Microsoft Sans Serif"/>
                <a:cs typeface="Microsoft Sans Serif"/>
              </a:rPr>
              <a:t>sums.</a:t>
            </a:r>
            <a:endParaRPr sz="1400">
              <a:latin typeface="Microsoft Sans Serif"/>
              <a:cs typeface="Microsoft Sans Serif"/>
            </a:endParaRPr>
          </a:p>
          <a:p>
            <a:pPr lvl="1" marL="652780" marR="5080" indent="-274320">
              <a:lnSpc>
                <a:spcPct val="101400"/>
              </a:lnSpc>
              <a:spcBef>
                <a:spcPts val="53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50">
                <a:latin typeface="Microsoft Sans Serif"/>
                <a:cs typeface="Microsoft Sans Serif"/>
              </a:rPr>
              <a:t>Critical</a:t>
            </a:r>
            <a:r>
              <a:rPr dirty="0" sz="1400" spc="204">
                <a:latin typeface="Microsoft Sans Serif"/>
                <a:cs typeface="Microsoft Sans Serif"/>
              </a:rPr>
              <a:t> </a:t>
            </a:r>
            <a:r>
              <a:rPr dirty="0" sz="1400" spc="-145">
                <a:latin typeface="Microsoft Sans Serif"/>
                <a:cs typeface="Microsoft Sans Serif"/>
              </a:rPr>
              <a:t>means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that</a:t>
            </a:r>
            <a:r>
              <a:rPr dirty="0" sz="1400" spc="2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9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stakeholder</a:t>
            </a:r>
            <a:r>
              <a:rPr dirty="0" sz="1400" spc="21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would</a:t>
            </a:r>
            <a:r>
              <a:rPr dirty="0" sz="1400" spc="21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not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be</a:t>
            </a:r>
            <a:r>
              <a:rPr dirty="0" sz="1400" spc="21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able</a:t>
            </a:r>
            <a:r>
              <a:rPr dirty="0" sz="1400" spc="204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to</a:t>
            </a:r>
            <a:r>
              <a:rPr dirty="0" sz="1400" spc="215">
                <a:latin typeface="Microsoft Sans Serif"/>
                <a:cs typeface="Microsoft Sans Serif"/>
              </a:rPr>
              <a:t> </a:t>
            </a:r>
            <a:r>
              <a:rPr dirty="0" sz="1400" spc="-160">
                <a:latin typeface="Microsoft Sans Serif"/>
                <a:cs typeface="Microsoft Sans Serif"/>
              </a:rPr>
              <a:t>use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210">
                <a:latin typeface="Microsoft Sans Serif"/>
                <a:cs typeface="Microsoft Sans Serif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system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without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this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feature.</a:t>
            </a:r>
            <a:endParaRPr sz="1400">
              <a:latin typeface="Microsoft Sans Serif"/>
              <a:cs typeface="Microsoft Sans Serif"/>
            </a:endParaRPr>
          </a:p>
          <a:p>
            <a:pPr lvl="1" marL="652780" marR="5080" indent="-274320">
              <a:lnSpc>
                <a:spcPct val="101400"/>
              </a:lnSpc>
              <a:spcBef>
                <a:spcPts val="59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65">
                <a:latin typeface="Microsoft Sans Serif"/>
                <a:cs typeface="Microsoft Sans Serif"/>
              </a:rPr>
              <a:t>Important</a:t>
            </a:r>
            <a:r>
              <a:rPr dirty="0" sz="1400" spc="195">
                <a:latin typeface="Microsoft Sans Serif"/>
                <a:cs typeface="Microsoft Sans Serif"/>
              </a:rPr>
              <a:t> </a:t>
            </a:r>
            <a:r>
              <a:rPr dirty="0" sz="1400" spc="-145">
                <a:latin typeface="Microsoft Sans Serif"/>
                <a:cs typeface="Microsoft Sans Serif"/>
              </a:rPr>
              <a:t>means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that</a:t>
            </a:r>
            <a:r>
              <a:rPr dirty="0" sz="1400" spc="17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there</a:t>
            </a:r>
            <a:r>
              <a:rPr dirty="0" sz="1400" spc="19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could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be</a:t>
            </a:r>
            <a:r>
              <a:rPr dirty="0" sz="1400" spc="18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9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significant</a:t>
            </a:r>
            <a:r>
              <a:rPr dirty="0" sz="1400" spc="195">
                <a:latin typeface="Microsoft Sans Serif"/>
                <a:cs typeface="Microsoft Sans Serif"/>
              </a:rPr>
              <a:t> </a:t>
            </a:r>
            <a:r>
              <a:rPr dirty="0" sz="1400" spc="-145">
                <a:latin typeface="Microsoft Sans Serif"/>
                <a:cs typeface="Microsoft Sans Serif"/>
              </a:rPr>
              <a:t>loss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215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customer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utility,</a:t>
            </a:r>
            <a:r>
              <a:rPr dirty="0" sz="1400" spc="17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perhaps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even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market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share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or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revenue,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or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new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customer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segments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served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without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feature.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62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60">
                <a:latin typeface="Microsoft Sans Serif"/>
                <a:cs typeface="Microsoft Sans Serif"/>
              </a:rPr>
              <a:t>U</a:t>
            </a:r>
            <a:r>
              <a:rPr dirty="0" sz="1400" spc="-150">
                <a:latin typeface="Microsoft Sans Serif"/>
                <a:cs typeface="Microsoft Sans Serif"/>
              </a:rPr>
              <a:t>s</a:t>
            </a:r>
            <a:r>
              <a:rPr dirty="0" sz="1400" spc="-160">
                <a:latin typeface="Microsoft Sans Serif"/>
                <a:cs typeface="Microsoft Sans Serif"/>
              </a:rPr>
              <a:t>e</a:t>
            </a:r>
            <a:r>
              <a:rPr dirty="0" sz="1400" spc="-35">
                <a:latin typeface="Microsoft Sans Serif"/>
                <a:cs typeface="Microsoft Sans Serif"/>
              </a:rPr>
              <a:t>ful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85">
                <a:latin typeface="Microsoft Sans Serif"/>
                <a:cs typeface="Microsoft Sans Serif"/>
              </a:rPr>
              <a:t>m</a:t>
            </a:r>
            <a:r>
              <a:rPr dirty="0" sz="1400" spc="-12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200">
                <a:latin typeface="Microsoft Sans Serif"/>
                <a:cs typeface="Microsoft Sans Serif"/>
              </a:rPr>
              <a:t>ns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nice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ha</a:t>
            </a:r>
            <a:r>
              <a:rPr dirty="0" sz="1400" spc="-110">
                <a:latin typeface="Microsoft Sans Serif"/>
                <a:cs typeface="Microsoft Sans Serif"/>
              </a:rPr>
              <a:t>v</a:t>
            </a:r>
            <a:r>
              <a:rPr dirty="0" sz="1400" spc="-90">
                <a:latin typeface="Microsoft Sans Serif"/>
                <a:cs typeface="Microsoft Sans Serif"/>
              </a:rPr>
              <a:t>e</a:t>
            </a:r>
            <a:r>
              <a:rPr dirty="0" sz="1400" spc="-8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61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50">
                <a:latin typeface="Microsoft Sans Serif"/>
                <a:cs typeface="Microsoft Sans Serif"/>
              </a:rPr>
              <a:t>Each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stakeholder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given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only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one-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third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votes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from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each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category.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9104" y="1524000"/>
            <a:ext cx="1811147" cy="1676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449707"/>
            <a:ext cx="330707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Idea</a:t>
            </a:r>
            <a:r>
              <a:rPr dirty="0" spc="-45"/>
              <a:t> </a:t>
            </a:r>
            <a:r>
              <a:rPr dirty="0" spc="-360"/>
              <a:t>Reduction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5840" y="5331459"/>
            <a:ext cx="1788159" cy="15265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279" y="6485399"/>
            <a:ext cx="1481455" cy="323850"/>
          </a:xfrm>
          <a:custGeom>
            <a:avLst/>
            <a:gdLst/>
            <a:ahLst/>
            <a:cxnLst/>
            <a:rect l="l" t="t" r="r" b="b"/>
            <a:pathLst>
              <a:path w="1481455" h="323850">
                <a:moveTo>
                  <a:pt x="1481399" y="0"/>
                </a:moveTo>
                <a:lnTo>
                  <a:pt x="0" y="0"/>
                </a:lnTo>
                <a:lnTo>
                  <a:pt x="0" y="323640"/>
                </a:lnTo>
                <a:lnTo>
                  <a:pt x="1481399" y="323640"/>
                </a:lnTo>
                <a:lnTo>
                  <a:pt x="1481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173734"/>
            <a:ext cx="7583805" cy="140017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109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110">
                <a:latin typeface="Microsoft Sans Serif"/>
                <a:cs typeface="Microsoft Sans Serif"/>
              </a:rPr>
              <a:t>A</a:t>
            </a:r>
            <a:r>
              <a:rPr dirty="0" sz="1800" spc="-25">
                <a:latin typeface="Microsoft Sans Serif"/>
                <a:cs typeface="Microsoft Sans Serif"/>
              </a:rPr>
              <a:t>l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k</a:t>
            </a:r>
            <a:r>
              <a:rPr dirty="0" sz="1800" spc="-180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st</a:t>
            </a:r>
            <a:r>
              <a:rPr dirty="0" sz="1800" spc="-130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k</a:t>
            </a:r>
            <a:r>
              <a:rPr dirty="0" sz="1800" spc="-160">
                <a:latin typeface="Microsoft Sans Serif"/>
                <a:cs typeface="Microsoft Sans Serif"/>
              </a:rPr>
              <a:t>eh</a:t>
            </a:r>
            <a:r>
              <a:rPr dirty="0" sz="1800" spc="-40">
                <a:latin typeface="Microsoft Sans Serif"/>
                <a:cs typeface="Microsoft Sans Serif"/>
              </a:rPr>
              <a:t>ol</a:t>
            </a:r>
            <a:r>
              <a:rPr dirty="0" sz="1800" spc="-50">
                <a:latin typeface="Microsoft Sans Serif"/>
                <a:cs typeface="Microsoft Sans Serif"/>
              </a:rPr>
              <a:t>d</a:t>
            </a:r>
            <a:r>
              <a:rPr dirty="0" sz="1800" spc="-135">
                <a:latin typeface="Microsoft Sans Serif"/>
                <a:cs typeface="Microsoft Sans Serif"/>
              </a:rPr>
              <a:t>ers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g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160">
                <a:latin typeface="Microsoft Sans Serif"/>
                <a:cs typeface="Microsoft Sans Serif"/>
              </a:rPr>
              <a:t>he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70">
                <a:latin typeface="Microsoft Sans Serif"/>
                <a:cs typeface="Microsoft Sans Serif"/>
              </a:rPr>
              <a:t>oom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54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125">
                <a:latin typeface="Microsoft Sans Serif"/>
                <a:cs typeface="Microsoft Sans Serif"/>
              </a:rPr>
              <a:t>Supplies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distributed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consisting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9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large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sticky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notes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marking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pens.</a:t>
            </a:r>
            <a:endParaRPr sz="18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54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65">
                <a:latin typeface="Microsoft Sans Serif"/>
                <a:cs typeface="Microsoft Sans Serif"/>
              </a:rPr>
              <a:t>Facilitator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explains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rules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objective.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449709"/>
            <a:ext cx="40278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Li</a:t>
            </a:r>
            <a:r>
              <a:rPr dirty="0" spc="-505"/>
              <a:t>v</a:t>
            </a:r>
            <a:r>
              <a:rPr dirty="0" spc="-250"/>
              <a:t>e</a:t>
            </a:r>
            <a:r>
              <a:rPr dirty="0" spc="90">
                <a:latin typeface="Times New Roman"/>
                <a:cs typeface="Times New Roman"/>
              </a:rPr>
              <a:t> </a:t>
            </a:r>
            <a:r>
              <a:rPr dirty="0" spc="-490"/>
              <a:t>B</a:t>
            </a:r>
            <a:r>
              <a:rPr dirty="0" spc="-290"/>
              <a:t>r</a:t>
            </a:r>
            <a:r>
              <a:rPr dirty="0" spc="-295"/>
              <a:t>ains</a:t>
            </a:r>
            <a:r>
              <a:rPr dirty="0" spc="-200"/>
              <a:t>t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330"/>
              <a:t>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535" y="3131019"/>
            <a:ext cx="4286249" cy="28479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120" y="6473159"/>
            <a:ext cx="1506855" cy="311150"/>
          </a:xfrm>
          <a:custGeom>
            <a:avLst/>
            <a:gdLst/>
            <a:ahLst/>
            <a:cxnLst/>
            <a:rect l="l" t="t" r="r" b="b"/>
            <a:pathLst>
              <a:path w="1506855" h="311150">
                <a:moveTo>
                  <a:pt x="1506240" y="0"/>
                </a:moveTo>
                <a:lnTo>
                  <a:pt x="0" y="0"/>
                </a:lnTo>
                <a:lnTo>
                  <a:pt x="0" y="311040"/>
                </a:lnTo>
                <a:lnTo>
                  <a:pt x="1506240" y="311040"/>
                </a:lnTo>
                <a:lnTo>
                  <a:pt x="1506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8515985" cy="288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  <a:tab pos="1898650" algn="l"/>
                <a:tab pos="2421890" algn="l"/>
                <a:tab pos="3637915" algn="l"/>
                <a:tab pos="3957954" algn="l"/>
                <a:tab pos="4595495" algn="l"/>
                <a:tab pos="5142230" algn="l"/>
                <a:tab pos="5779135" algn="l"/>
                <a:tab pos="6441440" algn="l"/>
                <a:tab pos="6936740" algn="l"/>
              </a:tabLst>
            </a:pPr>
            <a:r>
              <a:rPr dirty="0" sz="1800" spc="-70">
                <a:latin typeface="Microsoft Sans Serif"/>
                <a:cs typeface="Microsoft Sans Serif"/>
              </a:rPr>
              <a:t>Facilitator</a:t>
            </a:r>
            <a:r>
              <a:rPr dirty="0" sz="1800" spc="-70">
                <a:latin typeface="Times New Roman"/>
                <a:cs typeface="Times New Roman"/>
              </a:rPr>
              <a:t>	</a:t>
            </a:r>
            <a:r>
              <a:rPr dirty="0" sz="1800" spc="-185">
                <a:latin typeface="Microsoft Sans Serif"/>
                <a:cs typeface="Microsoft Sans Serif"/>
              </a:rPr>
              <a:t>asks</a:t>
            </a:r>
            <a:r>
              <a:rPr dirty="0" sz="1800" spc="-185">
                <a:latin typeface="Times New Roman"/>
                <a:cs typeface="Times New Roman"/>
              </a:rPr>
              <a:t>	</a:t>
            </a:r>
            <a:r>
              <a:rPr dirty="0" sz="1800" spc="-70">
                <a:latin typeface="Microsoft Sans Serif"/>
                <a:cs typeface="Microsoft Sans Serif"/>
              </a:rPr>
              <a:t>participants</a:t>
            </a:r>
            <a:r>
              <a:rPr dirty="0" sz="1800" spc="-70"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60">
                <a:latin typeface="Times New Roman"/>
                <a:cs typeface="Times New Roman"/>
              </a:rPr>
              <a:t>	</a:t>
            </a:r>
            <a:r>
              <a:rPr dirty="0" sz="1800" spc="-125">
                <a:latin typeface="Microsoft Sans Serif"/>
                <a:cs typeface="Microsoft Sans Serif"/>
              </a:rPr>
              <a:t>share</a:t>
            </a:r>
            <a:r>
              <a:rPr dirty="0" sz="1800" spc="-125">
                <a:latin typeface="Times New Roman"/>
                <a:cs typeface="Times New Roman"/>
              </a:rPr>
              <a:t>	</a:t>
            </a:r>
            <a:r>
              <a:rPr dirty="0" sz="1800" spc="-70">
                <a:latin typeface="Microsoft Sans Serif"/>
                <a:cs typeface="Microsoft Sans Serif"/>
              </a:rPr>
              <a:t>their</a:t>
            </a:r>
            <a:r>
              <a:rPr dirty="0" sz="1800" spc="-70">
                <a:latin typeface="Times New Roman"/>
                <a:cs typeface="Times New Roman"/>
              </a:rPr>
              <a:t>	</a:t>
            </a:r>
            <a:r>
              <a:rPr dirty="0" sz="1800" spc="-90">
                <a:latin typeface="Microsoft Sans Serif"/>
                <a:cs typeface="Microsoft Sans Serif"/>
              </a:rPr>
              <a:t>ideas</a:t>
            </a:r>
            <a:r>
              <a:rPr dirty="0" sz="1800" spc="-90">
                <a:latin typeface="Times New Roman"/>
                <a:cs typeface="Times New Roman"/>
              </a:rPr>
              <a:t>	</a:t>
            </a:r>
            <a:r>
              <a:rPr dirty="0" sz="1800" spc="-70">
                <a:latin typeface="Microsoft Sans Serif"/>
                <a:cs typeface="Microsoft Sans Serif"/>
              </a:rPr>
              <a:t>aloud</a:t>
            </a:r>
            <a:r>
              <a:rPr dirty="0" sz="1800" spc="-70">
                <a:latin typeface="Times New Roman"/>
                <a:cs typeface="Times New Roman"/>
              </a:rPr>
              <a:t>	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-80">
                <a:latin typeface="Times New Roman"/>
                <a:cs typeface="Times New Roman"/>
              </a:rPr>
              <a:t>	</a:t>
            </a:r>
            <a:r>
              <a:rPr dirty="0" sz="1800" spc="-45">
                <a:latin typeface="Microsoft Sans Serif"/>
                <a:cs typeface="Microsoft Sans Serif"/>
              </a:rPr>
              <a:t>write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them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down,</a:t>
            </a:r>
            <a:endParaRPr sz="1800">
              <a:latin typeface="Microsoft Sans Serif"/>
              <a:cs typeface="Microsoft Sans Serif"/>
            </a:endParaRPr>
          </a:p>
          <a:p>
            <a:pPr marL="851535">
              <a:lnSpc>
                <a:spcPct val="100000"/>
              </a:lnSpc>
              <a:spcBef>
                <a:spcPts val="640"/>
              </a:spcBef>
            </a:pPr>
            <a:r>
              <a:rPr dirty="0" sz="1800" spc="-140">
                <a:latin typeface="Microsoft Sans Serif"/>
                <a:cs typeface="Microsoft Sans Serif"/>
              </a:rPr>
              <a:t>one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id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per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shee</a:t>
            </a:r>
            <a:r>
              <a:rPr dirty="0" sz="1800" spc="-80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lvl="1" marL="1171575" marR="6985" indent="-274320">
              <a:lnSpc>
                <a:spcPts val="1900"/>
              </a:lnSpc>
              <a:spcBef>
                <a:spcPts val="91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  <a:tab pos="1673225" algn="l"/>
                <a:tab pos="2081530" algn="l"/>
                <a:tab pos="2715895" algn="l"/>
                <a:tab pos="3089275" algn="l"/>
                <a:tab pos="3564890" algn="l"/>
                <a:tab pos="3862070" algn="l"/>
                <a:tab pos="4473575" algn="l"/>
                <a:tab pos="4879975" algn="l"/>
                <a:tab pos="6040120" algn="l"/>
                <a:tab pos="6525259" algn="l"/>
              </a:tabLst>
            </a:pPr>
            <a:r>
              <a:rPr dirty="0" sz="1600" spc="-250">
                <a:latin typeface="Microsoft Sans Serif"/>
                <a:cs typeface="Microsoft Sans Serif"/>
              </a:rPr>
              <a:t>T</a:t>
            </a:r>
            <a:r>
              <a:rPr dirty="0" sz="1600" spc="-235">
                <a:latin typeface="Microsoft Sans Serif"/>
                <a:cs typeface="Microsoft Sans Serif"/>
              </a:rPr>
              <a:t>h</a:t>
            </a:r>
            <a:r>
              <a:rPr dirty="0" sz="1600" spc="-15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y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Microsoft Sans Serif"/>
                <a:cs typeface="Microsoft Sans Serif"/>
              </a:rPr>
              <a:t>ar</a:t>
            </a:r>
            <a:r>
              <a:rPr dirty="0" sz="1600" spc="-40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65">
                <a:latin typeface="Microsoft Sans Serif"/>
                <a:cs typeface="Microsoft Sans Serif"/>
              </a:rPr>
              <a:t>s</a:t>
            </a:r>
            <a:r>
              <a:rPr dirty="0" sz="1600" spc="-10">
                <a:latin typeface="Microsoft Sans Serif"/>
                <a:cs typeface="Microsoft Sans Serif"/>
              </a:rPr>
              <a:t>t</a:t>
            </a:r>
            <a:r>
              <a:rPr dirty="0" sz="1600" spc="-35">
                <a:latin typeface="Microsoft Sans Serif"/>
                <a:cs typeface="Microsoft Sans Serif"/>
              </a:rPr>
              <a:t>at</a:t>
            </a:r>
            <a:r>
              <a:rPr dirty="0" sz="1600" spc="-4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05">
                <a:latin typeface="Microsoft Sans Serif"/>
                <a:cs typeface="Microsoft Sans Serif"/>
              </a:rPr>
              <a:t>ut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80">
                <a:latin typeface="Microsoft Sans Serif"/>
                <a:cs typeface="Microsoft Sans Serif"/>
              </a:rPr>
              <a:t>lou</a:t>
            </a:r>
            <a:r>
              <a:rPr dirty="0" sz="1600" spc="-90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80">
                <a:latin typeface="Microsoft Sans Serif"/>
                <a:cs typeface="Microsoft Sans Serif"/>
              </a:rPr>
              <a:t>s</a:t>
            </a:r>
            <a:r>
              <a:rPr dirty="0" sz="1600" spc="-190">
                <a:latin typeface="Microsoft Sans Serif"/>
                <a:cs typeface="Microsoft Sans Serif"/>
              </a:rPr>
              <a:t>o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-55">
                <a:latin typeface="Microsoft Sans Serif"/>
                <a:cs typeface="Microsoft Sans Serif"/>
              </a:rPr>
              <a:t>r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c</a:t>
            </a:r>
            <a:r>
              <a:rPr dirty="0" sz="1600" spc="-100">
                <a:latin typeface="Microsoft Sans Serif"/>
                <a:cs typeface="Microsoft Sans Serif"/>
              </a:rPr>
              <a:t>a</a:t>
            </a:r>
            <a:r>
              <a:rPr dirty="0" sz="1600" spc="-195">
                <a:latin typeface="Microsoft Sans Serif"/>
                <a:cs typeface="Microsoft Sans Serif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25">
                <a:latin typeface="Microsoft Sans Serif"/>
                <a:cs typeface="Microsoft Sans Serif"/>
              </a:rPr>
              <a:t>“</a:t>
            </a:r>
            <a:r>
              <a:rPr dirty="0" sz="1600" spc="40">
                <a:latin typeface="Microsoft Sans Serif"/>
                <a:cs typeface="Microsoft Sans Serif"/>
              </a:rPr>
              <a:t>p</a:t>
            </a:r>
            <a:r>
              <a:rPr dirty="0" sz="1600" spc="-10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g</a:t>
            </a:r>
            <a:r>
              <a:rPr dirty="0" sz="1600" spc="-55">
                <a:latin typeface="Microsoft Sans Serif"/>
                <a:cs typeface="Microsoft Sans Serif"/>
              </a:rPr>
              <a:t>g</a:t>
            </a:r>
            <a:r>
              <a:rPr dirty="0" sz="1600" spc="10">
                <a:latin typeface="Microsoft Sans Serif"/>
                <a:cs typeface="Microsoft Sans Serif"/>
              </a:rPr>
              <a:t>y</a:t>
            </a:r>
            <a:r>
              <a:rPr dirty="0" sz="1600" spc="-5">
                <a:latin typeface="Microsoft Sans Serif"/>
                <a:cs typeface="Microsoft Sans Serif"/>
              </a:rPr>
              <a:t>b</a:t>
            </a:r>
            <a:r>
              <a:rPr dirty="0" sz="1600" spc="-105">
                <a:latin typeface="Microsoft Sans Serif"/>
                <a:cs typeface="Microsoft Sans Serif"/>
              </a:rPr>
              <a:t>a</a:t>
            </a:r>
            <a:r>
              <a:rPr dirty="0" sz="1600" spc="-55">
                <a:latin typeface="Microsoft Sans Serif"/>
                <a:cs typeface="Microsoft Sans Serif"/>
              </a:rPr>
              <a:t>c</a:t>
            </a:r>
            <a:r>
              <a:rPr dirty="0" sz="1600" spc="-10">
                <a:latin typeface="Microsoft Sans Serif"/>
                <a:cs typeface="Microsoft Sans Serif"/>
              </a:rPr>
              <a:t>k”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65">
                <a:latin typeface="Microsoft Sans Serif"/>
                <a:cs typeface="Microsoft Sans Serif"/>
              </a:rPr>
              <a:t>their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i</a:t>
            </a:r>
            <a:r>
              <a:rPr dirty="0" sz="1600" spc="-55">
                <a:latin typeface="Microsoft Sans Serif"/>
                <a:cs typeface="Microsoft Sans Serif"/>
              </a:rPr>
              <a:t>d</a:t>
            </a:r>
            <a:r>
              <a:rPr dirty="0" sz="1600" spc="-45">
                <a:latin typeface="Microsoft Sans Serif"/>
                <a:cs typeface="Microsoft Sans Serif"/>
              </a:rPr>
              <a:t>e</a:t>
            </a:r>
            <a:r>
              <a:rPr dirty="0" sz="1600" spc="-150">
                <a:latin typeface="Microsoft Sans Serif"/>
                <a:cs typeface="Microsoft Sans Serif"/>
              </a:rPr>
              <a:t>a</a:t>
            </a:r>
            <a:r>
              <a:rPr dirty="0" sz="1600" spc="-145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250">
                <a:latin typeface="Microsoft Sans Serif"/>
                <a:cs typeface="Microsoft Sans Serif"/>
              </a:rPr>
              <a:t>T</a:t>
            </a:r>
            <a:r>
              <a:rPr dirty="0" sz="1600" spc="-235">
                <a:latin typeface="Microsoft Sans Serif"/>
                <a:cs typeface="Microsoft Sans Serif"/>
              </a:rPr>
              <a:t>h</a:t>
            </a:r>
            <a:r>
              <a:rPr dirty="0" sz="1600" spc="-10">
                <a:latin typeface="Microsoft Sans Serif"/>
                <a:cs typeface="Microsoft Sans Serif"/>
              </a:rPr>
              <a:t>i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</a:t>
            </a:r>
            <a:r>
              <a:rPr dirty="0" sz="1600" spc="-45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90">
                <a:latin typeface="Microsoft Sans Serif"/>
                <a:cs typeface="Microsoft Sans Serif"/>
              </a:rPr>
              <a:t>ce</a:t>
            </a:r>
            <a:r>
              <a:rPr dirty="0" sz="1600" spc="-170">
                <a:latin typeface="Microsoft Sans Serif"/>
                <a:cs typeface="Microsoft Sans Serif"/>
              </a:rPr>
              <a:t>s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ft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45">
                <a:latin typeface="Microsoft Sans Serif"/>
                <a:cs typeface="Microsoft Sans Serif"/>
              </a:rPr>
              <a:t>n 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gives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rise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best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ideas.</a:t>
            </a:r>
            <a:endParaRPr sz="1600">
              <a:latin typeface="Microsoft Sans Serif"/>
              <a:cs typeface="Microsoft Sans Serif"/>
            </a:endParaRPr>
          </a:p>
          <a:p>
            <a:pPr lvl="1" marL="1171575" marR="7620" indent="-274320">
              <a:lnSpc>
                <a:spcPts val="1910"/>
              </a:lnSpc>
              <a:spcBef>
                <a:spcPts val="58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90">
                <a:latin typeface="Microsoft Sans Serif"/>
                <a:cs typeface="Microsoft Sans Serif"/>
              </a:rPr>
              <a:t>No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criticism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or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debate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allowed.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this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rule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enforced,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some</a:t>
            </a:r>
            <a:r>
              <a:rPr dirty="0" sz="1600" spc="-17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will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reluctant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to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contribute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ideas.</a:t>
            </a:r>
            <a:endParaRPr sz="16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100">
                <a:latin typeface="Microsoft Sans Serif"/>
                <a:cs typeface="Microsoft Sans Serif"/>
              </a:rPr>
              <a:t>When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person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comes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up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with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idea,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she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writes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down</a:t>
            </a:r>
            <a:endParaRPr sz="16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78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Idea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generation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should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proceed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until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all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participants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feel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has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reached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natural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end.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225" y="525908"/>
            <a:ext cx="40278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Li</a:t>
            </a:r>
            <a:r>
              <a:rPr dirty="0" spc="-505"/>
              <a:t>v</a:t>
            </a:r>
            <a:r>
              <a:rPr dirty="0" spc="-250"/>
              <a:t>e</a:t>
            </a:r>
            <a:r>
              <a:rPr dirty="0" spc="90">
                <a:latin typeface="Times New Roman"/>
                <a:cs typeface="Times New Roman"/>
              </a:rPr>
              <a:t> </a:t>
            </a:r>
            <a:r>
              <a:rPr dirty="0" spc="-490"/>
              <a:t>B</a:t>
            </a:r>
            <a:r>
              <a:rPr dirty="0" spc="-290"/>
              <a:t>r</a:t>
            </a:r>
            <a:r>
              <a:rPr dirty="0" spc="-295"/>
              <a:t>ains</a:t>
            </a:r>
            <a:r>
              <a:rPr dirty="0" spc="-200"/>
              <a:t>t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330"/>
              <a:t>ming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4495800"/>
            <a:ext cx="4356100" cy="20913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39" y="6497999"/>
            <a:ext cx="1456690" cy="299085"/>
          </a:xfrm>
          <a:custGeom>
            <a:avLst/>
            <a:gdLst/>
            <a:ahLst/>
            <a:cxnLst/>
            <a:rect l="l" t="t" r="r" b="b"/>
            <a:pathLst>
              <a:path w="1456690" h="299084">
                <a:moveTo>
                  <a:pt x="1456199" y="0"/>
                </a:moveTo>
                <a:lnTo>
                  <a:pt x="0" y="0"/>
                </a:lnTo>
                <a:lnTo>
                  <a:pt x="0" y="298799"/>
                </a:lnTo>
                <a:lnTo>
                  <a:pt x="1456199" y="298799"/>
                </a:lnTo>
                <a:lnTo>
                  <a:pt x="1456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1613661"/>
            <a:ext cx="7995920" cy="1240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So</a:t>
            </a:r>
            <a:r>
              <a:rPr dirty="0" sz="1800" spc="-280">
                <a:latin typeface="Microsoft Sans Serif"/>
                <a:cs typeface="Microsoft Sans Serif"/>
              </a:rPr>
              <a:t>m</a:t>
            </a:r>
            <a:r>
              <a:rPr dirty="0" sz="1800" spc="-80">
                <a:latin typeface="Microsoft Sans Serif"/>
                <a:cs typeface="Microsoft Sans Serif"/>
              </a:rPr>
              <a:t>e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145">
                <a:latin typeface="Microsoft Sans Serif"/>
                <a:cs typeface="Microsoft Sans Serif"/>
              </a:rPr>
              <a:t>im</a:t>
            </a:r>
            <a:r>
              <a:rPr dirty="0" sz="1800" spc="-145">
                <a:latin typeface="Microsoft Sans Serif"/>
                <a:cs typeface="Microsoft Sans Serif"/>
              </a:rPr>
              <a:t>e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li</a:t>
            </a:r>
            <a:r>
              <a:rPr dirty="0" sz="1800" spc="-105">
                <a:latin typeface="Microsoft Sans Serif"/>
                <a:cs typeface="Microsoft Sans Serif"/>
              </a:rPr>
              <a:t>v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i</a:t>
            </a:r>
            <a:r>
              <a:rPr dirty="0" sz="1800" spc="-210">
                <a:latin typeface="Microsoft Sans Serif"/>
                <a:cs typeface="Microsoft Sans Serif"/>
              </a:rPr>
              <a:t>ns</a:t>
            </a:r>
            <a:r>
              <a:rPr dirty="0" sz="1800" spc="-105">
                <a:latin typeface="Microsoft Sans Serif"/>
                <a:cs typeface="Microsoft Sans Serif"/>
              </a:rPr>
              <a:t>t</a:t>
            </a:r>
            <a:r>
              <a:rPr dirty="0" sz="1800" spc="-65">
                <a:latin typeface="Microsoft Sans Serif"/>
                <a:cs typeface="Microsoft Sans Serif"/>
              </a:rPr>
              <a:t>o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175">
                <a:latin typeface="Microsoft Sans Serif"/>
                <a:cs typeface="Microsoft Sans Serif"/>
              </a:rPr>
              <a:t>mi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no</a:t>
            </a:r>
            <a:r>
              <a:rPr dirty="0" sz="1800" spc="-15">
                <a:latin typeface="Microsoft Sans Serif"/>
                <a:cs typeface="Microsoft Sans Serif"/>
              </a:rPr>
              <a:t>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p</a:t>
            </a:r>
            <a:r>
              <a:rPr dirty="0" sz="1800" spc="-50">
                <a:latin typeface="Microsoft Sans Serif"/>
                <a:cs typeface="Microsoft Sans Serif"/>
              </a:rPr>
              <a:t>o</a:t>
            </a:r>
            <a:r>
              <a:rPr dirty="0" sz="1800" spc="-145">
                <a:latin typeface="Microsoft Sans Serif"/>
                <a:cs typeface="Microsoft Sans Serif"/>
              </a:rPr>
              <a:t>ssi</a:t>
            </a:r>
            <a:r>
              <a:rPr dirty="0" sz="1800" spc="-190">
                <a:latin typeface="Microsoft Sans Serif"/>
                <a:cs typeface="Microsoft Sans Serif"/>
              </a:rPr>
              <a:t>b</a:t>
            </a:r>
            <a:r>
              <a:rPr dirty="0" sz="1800" spc="-40">
                <a:latin typeface="Microsoft Sans Serif"/>
                <a:cs typeface="Microsoft Sans Serif"/>
              </a:rPr>
              <a:t>l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D5F"/>
              </a:buClr>
              <a:buFont typeface="Wingdings"/>
              <a:buChar char=""/>
            </a:pPr>
            <a:endParaRPr sz="23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160">
                <a:latin typeface="Microsoft Sans Serif"/>
                <a:cs typeface="Microsoft Sans Serif"/>
              </a:rPr>
              <a:t>In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these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situations,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an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alternative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use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Internet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or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an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intranet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facilitate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Microsoft Sans Serif"/>
                <a:cs typeface="Microsoft Sans Serif"/>
              </a:rPr>
              <a:t>b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i</a:t>
            </a:r>
            <a:r>
              <a:rPr dirty="0" sz="1800" spc="-210">
                <a:latin typeface="Microsoft Sans Serif"/>
                <a:cs typeface="Microsoft Sans Serif"/>
              </a:rPr>
              <a:t>ns</a:t>
            </a:r>
            <a:r>
              <a:rPr dirty="0" sz="1800" spc="-105">
                <a:latin typeface="Microsoft Sans Serif"/>
                <a:cs typeface="Microsoft Sans Serif"/>
              </a:rPr>
              <a:t>t</a:t>
            </a:r>
            <a:r>
              <a:rPr dirty="0" sz="1800" spc="-65">
                <a:latin typeface="Microsoft Sans Serif"/>
                <a:cs typeface="Microsoft Sans Serif"/>
              </a:rPr>
              <a:t>o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175">
                <a:latin typeface="Microsoft Sans Serif"/>
                <a:cs typeface="Microsoft Sans Serif"/>
              </a:rPr>
              <a:t>mi</a:t>
            </a:r>
            <a:r>
              <a:rPr dirty="0" sz="1800" spc="-18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55">
                <a:latin typeface="Microsoft Sans Serif"/>
                <a:cs typeface="Microsoft Sans Serif"/>
              </a:rPr>
              <a:t>oc</a:t>
            </a:r>
            <a:r>
              <a:rPr dirty="0" sz="1800" spc="-235">
                <a:latin typeface="Microsoft Sans Serif"/>
                <a:cs typeface="Microsoft Sans Serif"/>
              </a:rPr>
              <a:t>ess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co</a:t>
            </a:r>
            <a:r>
              <a:rPr dirty="0" sz="1800" spc="-15">
                <a:latin typeface="Microsoft Sans Serif"/>
                <a:cs typeface="Microsoft Sans Serif"/>
              </a:rPr>
              <a:t>ll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55">
                <a:latin typeface="Microsoft Sans Serif"/>
                <a:cs typeface="Microsoft Sans Serif"/>
              </a:rPr>
              <a:t>b</a:t>
            </a:r>
            <a:r>
              <a:rPr dirty="0" sz="1800" spc="-50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25">
                <a:latin typeface="Microsoft Sans Serif"/>
                <a:cs typeface="Microsoft Sans Serif"/>
              </a:rPr>
              <a:t>v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en</a:t>
            </a:r>
            <a:r>
              <a:rPr dirty="0" sz="1800" spc="-65">
                <a:latin typeface="Microsoft Sans Serif"/>
                <a:cs typeface="Microsoft Sans Serif"/>
              </a:rPr>
              <a:t>vi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-220">
                <a:latin typeface="Microsoft Sans Serif"/>
                <a:cs typeface="Microsoft Sans Serif"/>
              </a:rPr>
              <a:t>me</a:t>
            </a:r>
            <a:r>
              <a:rPr dirty="0" sz="1800" spc="-175">
                <a:latin typeface="Microsoft Sans Serif"/>
                <a:cs typeface="Microsoft Sans Serif"/>
              </a:rPr>
              <a:t>n</a:t>
            </a:r>
            <a:r>
              <a:rPr dirty="0" sz="1800" spc="-15">
                <a:latin typeface="Microsoft Sans Serif"/>
                <a:cs typeface="Microsoft Sans Serif"/>
              </a:rPr>
              <a:t>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6" y="474726"/>
            <a:ext cx="58146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5"/>
              <a:t>Web-Based</a:t>
            </a:r>
            <a:r>
              <a:rPr dirty="0" spc="-45"/>
              <a:t> </a:t>
            </a:r>
            <a:r>
              <a:rPr dirty="0" spc="-280"/>
              <a:t>Brainstorming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505200"/>
            <a:ext cx="5435600" cy="2844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20" y="6485399"/>
            <a:ext cx="1419225" cy="323850"/>
          </a:xfrm>
          <a:custGeom>
            <a:avLst/>
            <a:gdLst/>
            <a:ahLst/>
            <a:cxnLst/>
            <a:rect l="l" t="t" r="r" b="b"/>
            <a:pathLst>
              <a:path w="1419225" h="323850">
                <a:moveTo>
                  <a:pt x="1419119" y="0"/>
                </a:moveTo>
                <a:lnTo>
                  <a:pt x="0" y="0"/>
                </a:lnTo>
                <a:lnTo>
                  <a:pt x="0" y="323640"/>
                </a:lnTo>
                <a:lnTo>
                  <a:pt x="1419119" y="323640"/>
                </a:lnTo>
                <a:lnTo>
                  <a:pt x="141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685863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5">
                <a:solidFill>
                  <a:srgbClr val="1F2022"/>
                </a:solidFill>
              </a:rPr>
              <a:t>F</a:t>
            </a:r>
            <a:r>
              <a:rPr dirty="0" spc="-125">
                <a:solidFill>
                  <a:srgbClr val="1F2022"/>
                </a:solidFill>
              </a:rPr>
              <a:t>or</a:t>
            </a:r>
            <a:r>
              <a:rPr dirty="0" spc="114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35">
                <a:solidFill>
                  <a:srgbClr val="1F2022"/>
                </a:solidFill>
              </a:rPr>
              <a:t>a</a:t>
            </a:r>
            <a:r>
              <a:rPr dirty="0" spc="-650">
                <a:solidFill>
                  <a:srgbClr val="1F2022"/>
                </a:solidFill>
              </a:rPr>
              <a:t>n</a:t>
            </a:r>
            <a:r>
              <a:rPr dirty="0">
                <a:solidFill>
                  <a:srgbClr val="1F2022"/>
                </a:solidFill>
              </a:rPr>
              <a:t>y</a:t>
            </a:r>
            <a:r>
              <a:rPr dirty="0" spc="114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155">
                <a:solidFill>
                  <a:srgbClr val="1F2022"/>
                </a:solidFill>
              </a:rPr>
              <a:t>query</a:t>
            </a:r>
            <a:r>
              <a:rPr dirty="0" spc="95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715">
                <a:solidFill>
                  <a:srgbClr val="1F2022"/>
                </a:solidFill>
              </a:rPr>
              <a:t>F</a:t>
            </a:r>
            <a:r>
              <a:rPr dirty="0" spc="-245">
                <a:solidFill>
                  <a:srgbClr val="1F2022"/>
                </a:solidFill>
              </a:rPr>
              <a:t>e</a:t>
            </a:r>
            <a:r>
              <a:rPr dirty="0" spc="-240">
                <a:solidFill>
                  <a:srgbClr val="1F2022"/>
                </a:solidFill>
              </a:rPr>
              <a:t>e</a:t>
            </a:r>
            <a:r>
              <a:rPr dirty="0" spc="-40">
                <a:solidFill>
                  <a:srgbClr val="1F2022"/>
                </a:solidFill>
              </a:rPr>
              <a:t>l</a:t>
            </a:r>
            <a:r>
              <a:rPr dirty="0" spc="85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805">
                <a:solidFill>
                  <a:srgbClr val="1F2022"/>
                </a:solidFill>
              </a:rPr>
              <a:t>F</a:t>
            </a:r>
            <a:r>
              <a:rPr dirty="0" spc="-165">
                <a:solidFill>
                  <a:srgbClr val="1F2022"/>
                </a:solidFill>
              </a:rPr>
              <a:t>ree</a:t>
            </a:r>
            <a:r>
              <a:rPr dirty="0" spc="95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140">
                <a:solidFill>
                  <a:srgbClr val="1F2022"/>
                </a:solidFill>
              </a:rPr>
              <a:t>to</a:t>
            </a:r>
            <a:r>
              <a:rPr dirty="0" spc="114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340">
                <a:solidFill>
                  <a:srgbClr val="1F2022"/>
                </a:solidFill>
              </a:rPr>
              <a:t>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600250"/>
            <a:ext cx="4695825" cy="41685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971550" cy="10039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720" y="6522839"/>
            <a:ext cx="1332230" cy="274320"/>
          </a:xfrm>
          <a:custGeom>
            <a:avLst/>
            <a:gdLst/>
            <a:ahLst/>
            <a:cxnLst/>
            <a:rect l="l" t="t" r="r" b="b"/>
            <a:pathLst>
              <a:path w="1332230" h="274320">
                <a:moveTo>
                  <a:pt x="1331639" y="0"/>
                </a:moveTo>
                <a:lnTo>
                  <a:pt x="0" y="0"/>
                </a:lnTo>
                <a:lnTo>
                  <a:pt x="0" y="273960"/>
                </a:lnTo>
                <a:lnTo>
                  <a:pt x="1331639" y="273960"/>
                </a:lnTo>
                <a:lnTo>
                  <a:pt x="1331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53543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0"/>
              <a:t>R</a:t>
            </a:r>
            <a:r>
              <a:rPr dirty="0" spc="-254"/>
              <a:t>equirem</a:t>
            </a:r>
            <a:r>
              <a:rPr dirty="0" spc="-254"/>
              <a:t>e</a:t>
            </a:r>
            <a:r>
              <a:rPr dirty="0" spc="-430"/>
              <a:t>nts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100"/>
              <a:t>W</a:t>
            </a:r>
            <a:r>
              <a:rPr dirty="0" spc="-155"/>
              <a:t>o</a:t>
            </a:r>
            <a:r>
              <a:rPr dirty="0" spc="-15"/>
              <a:t>r</a:t>
            </a:r>
            <a:r>
              <a:rPr dirty="0" spc="-434"/>
              <a:t>ksh</a:t>
            </a:r>
            <a:r>
              <a:rPr dirty="0" spc="-459"/>
              <a:t>o</a:t>
            </a:r>
            <a:r>
              <a:rPr dirty="0" spc="-2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6437"/>
            <a:ext cx="7997190" cy="36912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A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structured,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assisted</a:t>
            </a:r>
            <a:r>
              <a:rPr dirty="0" sz="1600" spc="13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collaborative</a:t>
            </a:r>
            <a:r>
              <a:rPr dirty="0" sz="1600" spc="13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event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which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selected</a:t>
            </a:r>
            <a:endParaRPr sz="1600">
              <a:latin typeface="Microsoft Sans Serif"/>
              <a:cs typeface="Microsoft Sans Serif"/>
            </a:endParaRPr>
          </a:p>
          <a:p>
            <a:pPr marL="332105">
              <a:lnSpc>
                <a:spcPct val="100000"/>
              </a:lnSpc>
              <a:spcBef>
                <a:spcPts val="1180"/>
              </a:spcBef>
            </a:pPr>
            <a:r>
              <a:rPr dirty="0" sz="1600" spc="-70">
                <a:latin typeface="Microsoft Sans Serif"/>
                <a:cs typeface="Microsoft Sans Serif"/>
              </a:rPr>
              <a:t>group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</a:t>
            </a:r>
            <a:r>
              <a:rPr dirty="0" sz="1600" spc="27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stakeholders</a:t>
            </a:r>
            <a:r>
              <a:rPr dirty="0" sz="1600" spc="-100">
                <a:latin typeface="Microsoft Sans Serif"/>
                <a:cs typeface="Microsoft Sans Serif"/>
              </a:rPr>
              <a:t>  </a:t>
            </a:r>
            <a:r>
              <a:rPr dirty="0" sz="1600" spc="-75">
                <a:latin typeface="Microsoft Sans Serif"/>
                <a:cs typeface="Microsoft Sans Serif"/>
              </a:rPr>
              <a:t>work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together</a:t>
            </a:r>
            <a:r>
              <a:rPr dirty="0" sz="1600" spc="21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3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discover,</a:t>
            </a:r>
            <a:r>
              <a:rPr dirty="0" sz="1600" spc="22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create,</a:t>
            </a:r>
            <a:r>
              <a:rPr dirty="0" sz="1600" spc="22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verify</a:t>
            </a:r>
            <a:r>
              <a:rPr dirty="0" sz="1600" spc="229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22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document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requirements,</a:t>
            </a:r>
            <a:endParaRPr sz="1600">
              <a:latin typeface="Microsoft Sans Serif"/>
              <a:cs typeface="Microsoft Sans Serif"/>
            </a:endParaRPr>
          </a:p>
          <a:p>
            <a:pPr marL="332105">
              <a:lnSpc>
                <a:spcPct val="100000"/>
              </a:lnSpc>
              <a:spcBef>
                <a:spcPts val="1175"/>
              </a:spcBef>
            </a:pPr>
            <a:r>
              <a:rPr dirty="0" sz="1600" spc="-70">
                <a:latin typeface="Microsoft Sans Serif"/>
                <a:cs typeface="Microsoft Sans Serif"/>
              </a:rPr>
              <a:t>deliverables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work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products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perhaps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most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powerful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technique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eliciting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8D5F"/>
              </a:buClr>
              <a:buFont typeface="Wingdings"/>
              <a:buChar char=""/>
            </a:pPr>
            <a:endParaRPr sz="22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dirty="0" sz="1600" spc="-60">
                <a:latin typeface="Microsoft Sans Serif"/>
                <a:cs typeface="Microsoft Sans Serif"/>
              </a:rPr>
              <a:t>It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gathers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all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u="heavy" sz="16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dirty="0" sz="1600" spc="40" i="1">
                <a:latin typeface="Times New Roman"/>
                <a:cs typeface="Times New Roman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stakeholders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together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short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but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strongly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focused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period.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D5F"/>
              </a:buClr>
              <a:buFont typeface="Wingdings"/>
              <a:buChar char=""/>
            </a:pPr>
            <a:endParaRPr sz="20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ct val="1194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use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6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outside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facilitator</a:t>
            </a:r>
            <a:r>
              <a:rPr dirty="0" sz="1600" spc="3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experienced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management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ensure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215">
                <a:latin typeface="Microsoft Sans Serif"/>
                <a:cs typeface="Microsoft Sans Serif"/>
              </a:rPr>
              <a:t>success</a:t>
            </a:r>
            <a:r>
              <a:rPr dirty="0" sz="1600" spc="-1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8D5F"/>
              </a:buClr>
              <a:buFont typeface="Wingdings"/>
              <a:buChar char=""/>
            </a:pPr>
            <a:endParaRPr sz="2400">
              <a:latin typeface="Microsoft Sans Serif"/>
              <a:cs typeface="Microsoft Sans Serif"/>
            </a:endParaRPr>
          </a:p>
          <a:p>
            <a:pPr marL="332740" indent="-32004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dirty="0" sz="1600" spc="-270">
                <a:latin typeface="Microsoft Sans Serif"/>
                <a:cs typeface="Microsoft Sans Serif"/>
              </a:rPr>
              <a:t>B</a:t>
            </a:r>
            <a:r>
              <a:rPr dirty="0" sz="1600" spc="-25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150">
                <a:latin typeface="Microsoft Sans Serif"/>
                <a:cs typeface="Microsoft Sans Serif"/>
              </a:rPr>
              <a:t>in</a:t>
            </a:r>
            <a:r>
              <a:rPr dirty="0" sz="1600" spc="-195">
                <a:latin typeface="Microsoft Sans Serif"/>
                <a:cs typeface="Microsoft Sans Serif"/>
              </a:rPr>
              <a:t>s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r</a:t>
            </a:r>
            <a:r>
              <a:rPr dirty="0" sz="1600" spc="-125">
                <a:latin typeface="Microsoft Sans Serif"/>
                <a:cs typeface="Microsoft Sans Serif"/>
              </a:rPr>
              <a:t>ming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i</a:t>
            </a:r>
            <a:r>
              <a:rPr dirty="0" sz="1600" spc="-195">
                <a:latin typeface="Microsoft Sans Serif"/>
                <a:cs typeface="Microsoft Sans Serif"/>
              </a:rPr>
              <a:t>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220">
                <a:latin typeface="Microsoft Sans Serif"/>
                <a:cs typeface="Microsoft Sans Serif"/>
              </a:rPr>
              <a:t>m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 spc="-145">
                <a:latin typeface="Microsoft Sans Serif"/>
                <a:cs typeface="Microsoft Sans Serif"/>
              </a:rPr>
              <a:t>st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impo</a:t>
            </a:r>
            <a:r>
              <a:rPr dirty="0" sz="1600" spc="-25">
                <a:latin typeface="Microsoft Sans Serif"/>
                <a:cs typeface="Microsoft Sans Serif"/>
              </a:rPr>
              <a:t>r</a:t>
            </a:r>
            <a:r>
              <a:rPr dirty="0" sz="1600" spc="-10">
                <a:latin typeface="Microsoft Sans Serif"/>
                <a:cs typeface="Microsoft Sans Serif"/>
              </a:rPr>
              <a:t>t</a:t>
            </a:r>
            <a:r>
              <a:rPr dirty="0" sz="1600" spc="-20">
                <a:latin typeface="Microsoft Sans Serif"/>
                <a:cs typeface="Microsoft Sans Serif"/>
              </a:rPr>
              <a:t>a</a:t>
            </a:r>
            <a:r>
              <a:rPr dirty="0" sz="1600" spc="-105">
                <a:latin typeface="Microsoft Sans Serif"/>
                <a:cs typeface="Microsoft Sans Serif"/>
              </a:rPr>
              <a:t>nt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pa</a:t>
            </a:r>
            <a:r>
              <a:rPr dirty="0" sz="1600" spc="25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w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25">
                <a:latin typeface="Microsoft Sans Serif"/>
                <a:cs typeface="Microsoft Sans Serif"/>
              </a:rPr>
              <a:t>r</a:t>
            </a:r>
            <a:r>
              <a:rPr dirty="0" sz="1600" spc="-185">
                <a:latin typeface="Microsoft Sans Serif"/>
                <a:cs typeface="Microsoft Sans Serif"/>
              </a:rPr>
              <a:t>k</a:t>
            </a:r>
            <a:r>
              <a:rPr dirty="0" sz="1600" spc="-195">
                <a:latin typeface="Microsoft Sans Serif"/>
                <a:cs typeface="Microsoft Sans Serif"/>
              </a:rPr>
              <a:t>s</a:t>
            </a:r>
            <a:r>
              <a:rPr dirty="0" sz="1600" spc="-100">
                <a:latin typeface="Microsoft Sans Serif"/>
                <a:cs typeface="Microsoft Sans Serif"/>
              </a:rPr>
              <a:t>ho</a:t>
            </a:r>
            <a:r>
              <a:rPr dirty="0" sz="1600" spc="-140">
                <a:latin typeface="Microsoft Sans Serif"/>
                <a:cs typeface="Microsoft Sans Serif"/>
              </a:rPr>
              <a:t>p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59" y="1266190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4921194"/>
            <a:ext cx="2971800" cy="181414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680" y="6522839"/>
            <a:ext cx="1456690" cy="286385"/>
            <a:chOff x="49680" y="6522839"/>
            <a:chExt cx="1456690" cy="286385"/>
          </a:xfrm>
        </p:grpSpPr>
        <p:sp>
          <p:nvSpPr>
            <p:cNvPr id="8" name="object 8"/>
            <p:cNvSpPr/>
            <p:nvPr/>
          </p:nvSpPr>
          <p:spPr>
            <a:xfrm>
              <a:off x="49669" y="6522846"/>
              <a:ext cx="1456690" cy="286385"/>
            </a:xfrm>
            <a:custGeom>
              <a:avLst/>
              <a:gdLst/>
              <a:ahLst/>
              <a:cxnLst/>
              <a:rect l="l" t="t" r="r" b="b"/>
              <a:pathLst>
                <a:path w="1456690" h="286384">
                  <a:moveTo>
                    <a:pt x="1456563" y="49682"/>
                  </a:moveTo>
                  <a:lnTo>
                    <a:pt x="1394282" y="49682"/>
                  </a:lnTo>
                  <a:lnTo>
                    <a:pt x="1394282" y="0"/>
                  </a:lnTo>
                  <a:lnTo>
                    <a:pt x="0" y="0"/>
                  </a:lnTo>
                  <a:lnTo>
                    <a:pt x="0" y="286194"/>
                  </a:lnTo>
                  <a:lnTo>
                    <a:pt x="1394282" y="286194"/>
                  </a:lnTo>
                  <a:lnTo>
                    <a:pt x="1394282" y="273964"/>
                  </a:lnTo>
                  <a:lnTo>
                    <a:pt x="1456563" y="273964"/>
                  </a:lnTo>
                  <a:lnTo>
                    <a:pt x="1456563" y="496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20" y="6572519"/>
              <a:ext cx="1419225" cy="224790"/>
            </a:xfrm>
            <a:custGeom>
              <a:avLst/>
              <a:gdLst/>
              <a:ahLst/>
              <a:cxnLst/>
              <a:rect l="l" t="t" r="r" b="b"/>
              <a:pathLst>
                <a:path w="1419225" h="224790">
                  <a:moveTo>
                    <a:pt x="0" y="0"/>
                  </a:moveTo>
                  <a:lnTo>
                    <a:pt x="0" y="224279"/>
                  </a:lnTo>
                </a:path>
                <a:path w="1419225" h="224790">
                  <a:moveTo>
                    <a:pt x="0" y="0"/>
                  </a:moveTo>
                  <a:lnTo>
                    <a:pt x="1419119" y="0"/>
                  </a:lnTo>
                </a:path>
                <a:path w="1419225" h="224790">
                  <a:moveTo>
                    <a:pt x="0" y="224279"/>
                  </a:moveTo>
                  <a:lnTo>
                    <a:pt x="1419119" y="22427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43865"/>
            <a:ext cx="86956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94"/>
              <a:t>P</a:t>
            </a:r>
            <a:r>
              <a:rPr dirty="0" spc="-10"/>
              <a:t>a</a:t>
            </a:r>
            <a:r>
              <a:rPr dirty="0" spc="55"/>
              <a:t>r</a:t>
            </a:r>
            <a:r>
              <a:rPr dirty="0" spc="-145"/>
              <a:t>ti</a:t>
            </a:r>
            <a:r>
              <a:rPr dirty="0" spc="-305"/>
              <a:t>c</a:t>
            </a:r>
            <a:r>
              <a:rPr dirty="0" spc="-25"/>
              <a:t>i</a:t>
            </a:r>
            <a:r>
              <a:rPr dirty="0" spc="-55"/>
              <a:t>p</a:t>
            </a:r>
            <a:r>
              <a:rPr dirty="0" spc="-325"/>
              <a:t>ants</a:t>
            </a:r>
            <a:r>
              <a:rPr dirty="0" spc="8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225">
                <a:latin typeface="Times New Roman"/>
                <a:cs typeface="Times New Roman"/>
              </a:rPr>
              <a:t> </a:t>
            </a:r>
            <a:r>
              <a:rPr dirty="0" spc="-1105"/>
              <a:t>R</a:t>
            </a:r>
            <a:r>
              <a:rPr dirty="0" spc="-270"/>
              <a:t>equiremen</a:t>
            </a:r>
            <a:r>
              <a:rPr dirty="0" spc="-165"/>
              <a:t>t</a:t>
            </a:r>
            <a:r>
              <a:rPr dirty="0" spc="-735"/>
              <a:t>s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 spc="-105"/>
              <a:t>W</a:t>
            </a:r>
            <a:r>
              <a:rPr dirty="0" spc="-155"/>
              <a:t>o</a:t>
            </a:r>
            <a:r>
              <a:rPr dirty="0" spc="-20"/>
              <a:t>r</a:t>
            </a:r>
            <a:r>
              <a:rPr dirty="0" spc="-360"/>
              <a:t>kshop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59" y="1164399"/>
            <a:ext cx="8395335" cy="506539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731520" indent="-321310">
              <a:lnSpc>
                <a:spcPct val="100000"/>
              </a:lnSpc>
              <a:spcBef>
                <a:spcPts val="106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600" spc="-170" b="1">
                <a:latin typeface="Arial"/>
                <a:cs typeface="Arial"/>
              </a:rPr>
              <a:t>Sponsor</a:t>
            </a:r>
            <a:endParaRPr sz="1600">
              <a:latin typeface="Arial"/>
              <a:cs typeface="Arial"/>
            </a:endParaRPr>
          </a:p>
          <a:p>
            <a:pPr lvl="1" marL="1051560" indent="-274955">
              <a:lnSpc>
                <a:spcPct val="100000"/>
              </a:lnSpc>
              <a:spcBef>
                <a:spcPts val="70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May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attend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each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but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might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kick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25">
                <a:latin typeface="Microsoft Sans Serif"/>
                <a:cs typeface="Microsoft Sans Serif"/>
              </a:rPr>
              <a:t>off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initial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7D96AC"/>
              </a:buClr>
              <a:buFont typeface="Wingdings"/>
              <a:buChar char=""/>
            </a:pPr>
            <a:endParaRPr sz="2050">
              <a:latin typeface="Microsoft Sans Serif"/>
              <a:cs typeface="Microsoft Sans Serif"/>
            </a:endParaRPr>
          </a:p>
          <a:p>
            <a:pPr marL="731520" indent="-321310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600" spc="-225" b="1">
                <a:latin typeface="Arial"/>
                <a:cs typeface="Arial"/>
              </a:rPr>
              <a:t>C</a:t>
            </a:r>
            <a:r>
              <a:rPr dirty="0" sz="1600" spc="-135" b="1">
                <a:latin typeface="Arial"/>
                <a:cs typeface="Arial"/>
              </a:rPr>
              <a:t>o</a:t>
            </a:r>
            <a:r>
              <a:rPr dirty="0" sz="1600" spc="-130" b="1">
                <a:latin typeface="Arial"/>
                <a:cs typeface="Arial"/>
              </a:rPr>
              <a:t>n</a:t>
            </a:r>
            <a:r>
              <a:rPr dirty="0" sz="1600" spc="-120" b="1">
                <a:latin typeface="Arial"/>
                <a:cs typeface="Arial"/>
              </a:rPr>
              <a:t>t</a:t>
            </a:r>
            <a:r>
              <a:rPr dirty="0" sz="1600" spc="-125" b="1">
                <a:latin typeface="Arial"/>
                <a:cs typeface="Arial"/>
              </a:rPr>
              <a:t>e</a:t>
            </a:r>
            <a:r>
              <a:rPr dirty="0" sz="1600" spc="-130" b="1">
                <a:latin typeface="Arial"/>
                <a:cs typeface="Arial"/>
              </a:rPr>
              <a:t>n</a:t>
            </a:r>
            <a:r>
              <a:rPr dirty="0" sz="1600" spc="-120" b="1">
                <a:latin typeface="Arial"/>
                <a:cs typeface="Arial"/>
              </a:rPr>
              <a:t>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05" b="1">
                <a:latin typeface="Arial"/>
                <a:cs typeface="Arial"/>
              </a:rPr>
              <a:t>P</a:t>
            </a:r>
            <a:r>
              <a:rPr dirty="0" sz="1600" spc="-105" b="1">
                <a:latin typeface="Arial"/>
                <a:cs typeface="Arial"/>
              </a:rPr>
              <a:t>a</a:t>
            </a:r>
            <a:r>
              <a:rPr dirty="0" sz="1600" spc="5" b="1">
                <a:latin typeface="Arial"/>
                <a:cs typeface="Arial"/>
              </a:rPr>
              <a:t>r</a:t>
            </a:r>
            <a:r>
              <a:rPr dirty="0" sz="1600" spc="-120" b="1">
                <a:latin typeface="Arial"/>
                <a:cs typeface="Arial"/>
              </a:rPr>
              <a:t>t</a:t>
            </a:r>
            <a:r>
              <a:rPr dirty="0" sz="1600" spc="-30" b="1">
                <a:latin typeface="Arial"/>
                <a:cs typeface="Arial"/>
              </a:rPr>
              <a:t>i</a:t>
            </a:r>
            <a:r>
              <a:rPr dirty="0" sz="1600" spc="-185" b="1">
                <a:latin typeface="Arial"/>
                <a:cs typeface="Arial"/>
              </a:rPr>
              <a:t>c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105" b="1">
                <a:latin typeface="Arial"/>
                <a:cs typeface="Arial"/>
              </a:rPr>
              <a:t>pa</a:t>
            </a:r>
            <a:r>
              <a:rPr dirty="0" sz="1600" spc="-105" b="1">
                <a:latin typeface="Arial"/>
                <a:cs typeface="Arial"/>
              </a:rPr>
              <a:t>n</a:t>
            </a:r>
            <a:r>
              <a:rPr dirty="0" sz="1600" spc="-120" b="1">
                <a:latin typeface="Arial"/>
                <a:cs typeface="Arial"/>
              </a:rPr>
              <a:t>t</a:t>
            </a:r>
            <a:r>
              <a:rPr dirty="0" sz="1600" spc="-21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lvl="1" marL="1051560" indent="-274955">
              <a:lnSpc>
                <a:spcPct val="100000"/>
              </a:lnSpc>
              <a:spcBef>
                <a:spcPts val="69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114">
                <a:latin typeface="Microsoft Sans Serif"/>
                <a:cs typeface="Microsoft Sans Serif"/>
              </a:rPr>
              <a:t>Subject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matter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experts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user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representatives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7D96AC"/>
              </a:buClr>
              <a:buFont typeface="Wingdings"/>
              <a:buChar char=""/>
            </a:pPr>
            <a:endParaRPr sz="2050">
              <a:latin typeface="Microsoft Sans Serif"/>
              <a:cs typeface="Microsoft Sans Serif"/>
            </a:endParaRPr>
          </a:p>
          <a:p>
            <a:pPr marL="731520" indent="-32131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600" spc="-100" b="1">
                <a:latin typeface="Arial"/>
                <a:cs typeface="Arial"/>
              </a:rPr>
              <a:t>Facilitator</a:t>
            </a:r>
            <a:endParaRPr sz="1600">
              <a:latin typeface="Arial"/>
              <a:cs typeface="Arial"/>
            </a:endParaRPr>
          </a:p>
          <a:p>
            <a:pPr lvl="1" marL="1051560" indent="-274955">
              <a:lnSpc>
                <a:spcPct val="100000"/>
              </a:lnSpc>
              <a:spcBef>
                <a:spcPts val="69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65">
                <a:latin typeface="Microsoft Sans Serif"/>
                <a:cs typeface="Microsoft Sans Serif"/>
              </a:rPr>
              <a:t>Neutral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skilled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person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who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designs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lead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7D96AC"/>
              </a:buClr>
              <a:buFont typeface="Wingdings"/>
              <a:buChar char=""/>
            </a:pPr>
            <a:endParaRPr sz="2050">
              <a:latin typeface="Microsoft Sans Serif"/>
              <a:cs typeface="Microsoft Sans Serif"/>
            </a:endParaRPr>
          </a:p>
          <a:p>
            <a:pPr marL="731520" indent="-32131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600" spc="-160" b="1">
                <a:latin typeface="Arial"/>
                <a:cs typeface="Arial"/>
              </a:rPr>
              <a:t>Recorder</a:t>
            </a:r>
            <a:endParaRPr sz="1600">
              <a:latin typeface="Arial"/>
              <a:cs typeface="Arial"/>
            </a:endParaRPr>
          </a:p>
          <a:p>
            <a:pPr lvl="1" marL="1051560" indent="-274955">
              <a:lnSpc>
                <a:spcPct val="100000"/>
              </a:lnSpc>
              <a:spcBef>
                <a:spcPts val="69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65">
                <a:latin typeface="Microsoft Sans Serif"/>
                <a:cs typeface="Microsoft Sans Serif"/>
              </a:rPr>
              <a:t>Neutral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person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experienced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documenting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specific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work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product</a:t>
            </a:r>
            <a:endParaRPr sz="1600">
              <a:latin typeface="Microsoft Sans Serif"/>
              <a:cs typeface="Microsoft Sans Serif"/>
            </a:endParaRPr>
          </a:p>
          <a:p>
            <a:pPr lvl="1" marL="1051560" indent="-274955">
              <a:lnSpc>
                <a:spcPct val="100000"/>
              </a:lnSpc>
              <a:spcBef>
                <a:spcPts val="58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role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filled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analyst,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developer,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tester,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Project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manager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7D96AC"/>
              </a:buClr>
              <a:buFont typeface="Wingdings"/>
              <a:buChar char=""/>
            </a:pPr>
            <a:endParaRPr sz="2050">
              <a:latin typeface="Microsoft Sans Serif"/>
              <a:cs typeface="Microsoft Sans Serif"/>
            </a:endParaRPr>
          </a:p>
          <a:p>
            <a:pPr marL="731520" indent="-321310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600" spc="-180" b="1">
                <a:latin typeface="Arial"/>
                <a:cs typeface="Arial"/>
              </a:rPr>
              <a:t>P</a:t>
            </a:r>
            <a:r>
              <a:rPr dirty="0" sz="1600" spc="-70" b="1">
                <a:latin typeface="Arial"/>
                <a:cs typeface="Arial"/>
              </a:rPr>
              <a:t>l</a:t>
            </a:r>
            <a:r>
              <a:rPr dirty="0" sz="1600" spc="-105" b="1">
                <a:latin typeface="Arial"/>
                <a:cs typeface="Arial"/>
              </a:rPr>
              <a:t>an</a:t>
            </a:r>
            <a:r>
              <a:rPr dirty="0" sz="1600" spc="-105" b="1">
                <a:latin typeface="Arial"/>
                <a:cs typeface="Arial"/>
              </a:rPr>
              <a:t>n</a:t>
            </a:r>
            <a:r>
              <a:rPr dirty="0" sz="1600" spc="-30" b="1">
                <a:latin typeface="Arial"/>
                <a:cs typeface="Arial"/>
              </a:rPr>
              <a:t>i</a:t>
            </a:r>
            <a:r>
              <a:rPr dirty="0" sz="1600" spc="-135" b="1">
                <a:latin typeface="Arial"/>
                <a:cs typeface="Arial"/>
              </a:rPr>
              <a:t>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275" b="1">
                <a:latin typeface="Arial"/>
                <a:cs typeface="Arial"/>
              </a:rPr>
              <a:t>T</a:t>
            </a:r>
            <a:r>
              <a:rPr dirty="0" sz="1600" spc="-114" b="1">
                <a:latin typeface="Arial"/>
                <a:cs typeface="Arial"/>
              </a:rPr>
              <a:t>eam</a:t>
            </a:r>
            <a:endParaRPr sz="1600">
              <a:latin typeface="Arial"/>
              <a:cs typeface="Arial"/>
            </a:endParaRPr>
          </a:p>
          <a:p>
            <a:pPr lvl="1" marL="1051560" marR="5080" indent="-274320">
              <a:lnSpc>
                <a:spcPts val="1900"/>
              </a:lnSpc>
              <a:spcBef>
                <a:spcPts val="77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A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minimum</a:t>
            </a:r>
            <a:r>
              <a:rPr dirty="0" sz="1600" spc="-1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125" b="1">
                <a:latin typeface="Arial"/>
                <a:cs typeface="Arial"/>
              </a:rPr>
              <a:t>three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people-</a:t>
            </a:r>
            <a:r>
              <a:rPr dirty="0" sz="1600" spc="90">
                <a:latin typeface="Microsoft Sans Serif"/>
                <a:cs typeface="Microsoft Sans Serif"/>
              </a:rPr>
              <a:t> </a:t>
            </a:r>
            <a:r>
              <a:rPr dirty="0" sz="1600" spc="-50" b="1">
                <a:latin typeface="Arial"/>
                <a:cs typeface="Arial"/>
              </a:rPr>
              <a:t>a</a:t>
            </a:r>
            <a:r>
              <a:rPr dirty="0" sz="1600" spc="60" b="1">
                <a:latin typeface="Arial"/>
                <a:cs typeface="Arial"/>
              </a:rPr>
              <a:t> </a:t>
            </a:r>
            <a:r>
              <a:rPr dirty="0" sz="1600" spc="-145" b="1">
                <a:latin typeface="Arial"/>
                <a:cs typeface="Arial"/>
              </a:rPr>
              <a:t>content</a:t>
            </a:r>
            <a:r>
              <a:rPr dirty="0" sz="1600" spc="80" b="1">
                <a:latin typeface="Arial"/>
                <a:cs typeface="Arial"/>
              </a:rPr>
              <a:t> </a:t>
            </a:r>
            <a:r>
              <a:rPr dirty="0" sz="1600" spc="-95" b="1">
                <a:latin typeface="Arial"/>
                <a:cs typeface="Arial"/>
              </a:rPr>
              <a:t>participant,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a</a:t>
            </a:r>
            <a:r>
              <a:rPr dirty="0" sz="1600" spc="60" b="1">
                <a:latin typeface="Arial"/>
                <a:cs typeface="Arial"/>
              </a:rPr>
              <a:t> </a:t>
            </a:r>
            <a:r>
              <a:rPr dirty="0" sz="1600" spc="-125" b="1">
                <a:latin typeface="Arial"/>
                <a:cs typeface="Arial"/>
              </a:rPr>
              <a:t>technical</a:t>
            </a:r>
            <a:r>
              <a:rPr dirty="0" sz="1600" spc="70" b="1">
                <a:latin typeface="Arial"/>
                <a:cs typeface="Arial"/>
              </a:rPr>
              <a:t> </a:t>
            </a:r>
            <a:r>
              <a:rPr dirty="0" sz="1600" spc="-140" b="1">
                <a:latin typeface="Arial"/>
                <a:cs typeface="Arial"/>
              </a:rPr>
              <a:t>member</a:t>
            </a:r>
            <a:r>
              <a:rPr dirty="0" sz="1600" spc="60" b="1">
                <a:latin typeface="Arial"/>
                <a:cs typeface="Arial"/>
              </a:rPr>
              <a:t> </a:t>
            </a:r>
            <a:r>
              <a:rPr dirty="0" sz="1600" spc="-114" b="1">
                <a:latin typeface="Arial"/>
                <a:cs typeface="Arial"/>
              </a:rPr>
              <a:t>(can</a:t>
            </a:r>
            <a:r>
              <a:rPr dirty="0" sz="1600" spc="70" b="1">
                <a:latin typeface="Arial"/>
                <a:cs typeface="Arial"/>
              </a:rPr>
              <a:t> </a:t>
            </a:r>
            <a:r>
              <a:rPr dirty="0" sz="1600" spc="-130" b="1">
                <a:latin typeface="Arial"/>
                <a:cs typeface="Arial"/>
              </a:rPr>
              <a:t>be</a:t>
            </a:r>
            <a:r>
              <a:rPr dirty="0" sz="1600" spc="65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analyst)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and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facilitator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8223" y="2303293"/>
            <a:ext cx="2392283" cy="20637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520" y="6535080"/>
            <a:ext cx="1320165" cy="274320"/>
          </a:xfrm>
          <a:custGeom>
            <a:avLst/>
            <a:gdLst/>
            <a:ahLst/>
            <a:cxnLst/>
            <a:rect l="l" t="t" r="r" b="b"/>
            <a:pathLst>
              <a:path w="1320165" h="274320">
                <a:moveTo>
                  <a:pt x="1319759" y="0"/>
                </a:moveTo>
                <a:lnTo>
                  <a:pt x="0" y="0"/>
                </a:lnTo>
                <a:lnTo>
                  <a:pt x="0" y="273960"/>
                </a:lnTo>
                <a:lnTo>
                  <a:pt x="1319759" y="273960"/>
                </a:lnTo>
                <a:lnTo>
                  <a:pt x="1319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94" y="377393"/>
            <a:ext cx="84810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5"/>
              <a:t>What</a:t>
            </a:r>
            <a:r>
              <a:rPr dirty="0" sz="4000" spc="100">
                <a:latin typeface="Times New Roman"/>
                <a:cs typeface="Times New Roman"/>
              </a:rPr>
              <a:t> </a:t>
            </a:r>
            <a:r>
              <a:rPr dirty="0" sz="4000" spc="-250"/>
              <a:t>h</a:t>
            </a:r>
            <a:r>
              <a:rPr dirty="0" sz="4000" spc="-245"/>
              <a:t>a</a:t>
            </a:r>
            <a:r>
              <a:rPr dirty="0" sz="4000" spc="-285"/>
              <a:t>ppens</a:t>
            </a:r>
            <a:r>
              <a:rPr dirty="0" sz="4000" spc="105">
                <a:latin typeface="Times New Roman"/>
                <a:cs typeface="Times New Roman"/>
              </a:rPr>
              <a:t> </a:t>
            </a:r>
            <a:r>
              <a:rPr dirty="0" sz="4000" spc="-155"/>
              <a:t>i</a:t>
            </a:r>
            <a:r>
              <a:rPr dirty="0" sz="4000" spc="-365"/>
              <a:t>n</a:t>
            </a:r>
            <a:r>
              <a:rPr dirty="0" sz="4000" spc="100">
                <a:latin typeface="Times New Roman"/>
                <a:cs typeface="Times New Roman"/>
              </a:rPr>
              <a:t> </a:t>
            </a:r>
            <a:r>
              <a:rPr dirty="0" sz="4000" spc="-994"/>
              <a:t>R</a:t>
            </a:r>
            <a:r>
              <a:rPr dirty="0" sz="4000" spc="-160"/>
              <a:t>equir</a:t>
            </a:r>
            <a:r>
              <a:rPr dirty="0" sz="4000" spc="-195"/>
              <a:t>e</a:t>
            </a:r>
            <a:r>
              <a:rPr dirty="0" sz="4000" spc="-415"/>
              <a:t>ments</a:t>
            </a:r>
            <a:r>
              <a:rPr dirty="0" sz="4000" spc="100">
                <a:latin typeface="Times New Roman"/>
                <a:cs typeface="Times New Roman"/>
              </a:rPr>
              <a:t> </a:t>
            </a:r>
            <a:r>
              <a:rPr dirty="0" sz="4000" spc="-100"/>
              <a:t>W</a:t>
            </a:r>
            <a:r>
              <a:rPr dirty="0" sz="4000" spc="-145"/>
              <a:t>o</a:t>
            </a:r>
            <a:r>
              <a:rPr dirty="0" sz="4000" spc="-5"/>
              <a:t>r</a:t>
            </a:r>
            <a:r>
              <a:rPr dirty="0" sz="4000" spc="-330"/>
              <a:t>kshop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59" y="1266190"/>
            <a:ext cx="7351395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810895" indent="-32131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200">
                <a:latin typeface="Microsoft Sans Serif"/>
                <a:cs typeface="Microsoft Sans Serif"/>
              </a:rPr>
              <a:t>Team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members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create,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review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complete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important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deliverables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D5F"/>
              </a:buClr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</a:t>
            </a:r>
            <a:r>
              <a:rPr dirty="0" sz="1600" spc="-180">
                <a:latin typeface="Microsoft Sans Serif"/>
                <a:cs typeface="Microsoft Sans Serif"/>
              </a:rPr>
              <a:t>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25">
                <a:latin typeface="Microsoft Sans Serif"/>
                <a:cs typeface="Microsoft Sans Serif"/>
              </a:rPr>
              <a:t>f</a:t>
            </a:r>
            <a:r>
              <a:rPr dirty="0" sz="1600" spc="40">
                <a:latin typeface="Microsoft Sans Serif"/>
                <a:cs typeface="Microsoft Sans Serif"/>
              </a:rPr>
              <a:t>a</a:t>
            </a:r>
            <a:r>
              <a:rPr dirty="0" sz="1600" spc="-140">
                <a:latin typeface="Microsoft Sans Serif"/>
                <a:cs typeface="Microsoft Sans Serif"/>
              </a:rPr>
              <a:t>c</a:t>
            </a:r>
            <a:r>
              <a:rPr dirty="0" sz="1600" spc="-70">
                <a:latin typeface="Microsoft Sans Serif"/>
                <a:cs typeface="Microsoft Sans Serif"/>
              </a:rPr>
              <a:t>i</a:t>
            </a:r>
            <a:r>
              <a:rPr dirty="0" sz="1600" spc="-20">
                <a:latin typeface="Microsoft Sans Serif"/>
                <a:cs typeface="Microsoft Sans Serif"/>
              </a:rPr>
              <a:t>li</a:t>
            </a:r>
            <a:r>
              <a:rPr dirty="0" sz="1600" spc="-30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man</a:t>
            </a:r>
            <a:r>
              <a:rPr dirty="0" sz="1600" spc="-114">
                <a:latin typeface="Microsoft Sans Serif"/>
                <a:cs typeface="Microsoft Sans Serif"/>
              </a:rPr>
              <a:t>a</a:t>
            </a:r>
            <a:r>
              <a:rPr dirty="0" sz="1600" spc="-55">
                <a:latin typeface="Microsoft Sans Serif"/>
                <a:cs typeface="Microsoft Sans Serif"/>
              </a:rPr>
              <a:t>g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t</a:t>
            </a:r>
            <a:r>
              <a:rPr dirty="0" sz="1600" spc="-140">
                <a:latin typeface="Microsoft Sans Serif"/>
                <a:cs typeface="Microsoft Sans Serif"/>
              </a:rPr>
              <a:t>h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</a:t>
            </a:r>
            <a:r>
              <a:rPr dirty="0" sz="1600" spc="-5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00">
                <a:latin typeface="Microsoft Sans Serif"/>
                <a:cs typeface="Microsoft Sans Serif"/>
              </a:rPr>
              <a:t>u</a:t>
            </a:r>
            <a:r>
              <a:rPr dirty="0" sz="1600" spc="-110">
                <a:latin typeface="Microsoft Sans Serif"/>
                <a:cs typeface="Microsoft Sans Serif"/>
              </a:rPr>
              <a:t>p</a:t>
            </a:r>
            <a:r>
              <a:rPr dirty="0" sz="1600" spc="-45">
                <a:latin typeface="Microsoft Sans Serif"/>
                <a:cs typeface="Microsoft Sans Serif"/>
              </a:rPr>
              <a:t>’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</a:t>
            </a:r>
            <a:r>
              <a:rPr dirty="0" sz="1600" spc="-5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204">
                <a:latin typeface="Microsoft Sans Serif"/>
                <a:cs typeface="Microsoft Sans Serif"/>
              </a:rPr>
              <a:t>cess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8D5F"/>
              </a:buClr>
              <a:buFont typeface="Wingdings"/>
              <a:buChar char=""/>
            </a:pPr>
            <a:endParaRPr sz="235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</a:t>
            </a:r>
            <a:r>
              <a:rPr dirty="0" sz="1600" spc="-185">
                <a:latin typeface="Microsoft Sans Serif"/>
                <a:cs typeface="Microsoft Sans Serif"/>
              </a:rPr>
              <a:t>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405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65">
                <a:latin typeface="Microsoft Sans Serif"/>
                <a:cs typeface="Microsoft Sans Serif"/>
              </a:rPr>
              <a:t>corder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docum</a:t>
            </a:r>
            <a:r>
              <a:rPr dirty="0" sz="1600" spc="-130">
                <a:latin typeface="Microsoft Sans Serif"/>
                <a:cs typeface="Microsoft Sans Serif"/>
              </a:rPr>
              <a:t>e</a:t>
            </a:r>
            <a:r>
              <a:rPr dirty="0" sz="1600" spc="-160">
                <a:latin typeface="Microsoft Sans Serif"/>
                <a:cs typeface="Microsoft Sans Serif"/>
              </a:rPr>
              <a:t>nts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</a:t>
            </a:r>
            <a:r>
              <a:rPr dirty="0" sz="1600" spc="-5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00">
                <a:latin typeface="Microsoft Sans Serif"/>
                <a:cs typeface="Microsoft Sans Serif"/>
              </a:rPr>
              <a:t>u</a:t>
            </a:r>
            <a:r>
              <a:rPr dirty="0" sz="1600" spc="-110">
                <a:latin typeface="Microsoft Sans Serif"/>
                <a:cs typeface="Microsoft Sans Serif"/>
              </a:rPr>
              <a:t>p</a:t>
            </a:r>
            <a:r>
              <a:rPr dirty="0" sz="1600" spc="-50">
                <a:latin typeface="Microsoft Sans Serif"/>
                <a:cs typeface="Microsoft Sans Serif"/>
              </a:rPr>
              <a:t>’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w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25">
                <a:latin typeface="Microsoft Sans Serif"/>
                <a:cs typeface="Microsoft Sans Serif"/>
              </a:rPr>
              <a:t>r</a:t>
            </a:r>
            <a:r>
              <a:rPr dirty="0" sz="1600" spc="-105">
                <a:latin typeface="Microsoft Sans Serif"/>
                <a:cs typeface="Microsoft Sans Serif"/>
              </a:rPr>
              <a:t>k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a</a:t>
            </a:r>
            <a:r>
              <a:rPr dirty="0" sz="1600" spc="-135">
                <a:latin typeface="Microsoft Sans Serif"/>
                <a:cs typeface="Microsoft Sans Serif"/>
              </a:rPr>
              <a:t>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it</a:t>
            </a:r>
            <a:r>
              <a:rPr dirty="0" sz="1600" spc="-150">
                <a:latin typeface="Microsoft Sans Serif"/>
                <a:cs typeface="Microsoft Sans Serif"/>
              </a:rPr>
              <a:t>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</a:t>
            </a:r>
            <a:r>
              <a:rPr dirty="0" sz="1600" spc="-5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25">
                <a:latin typeface="Microsoft Sans Serif"/>
                <a:cs typeface="Microsoft Sans Serif"/>
              </a:rPr>
              <a:t>ce</a:t>
            </a:r>
            <a:r>
              <a:rPr dirty="0" sz="1600" spc="-125">
                <a:latin typeface="Microsoft Sans Serif"/>
                <a:cs typeface="Microsoft Sans Serif"/>
              </a:rPr>
              <a:t>e</a:t>
            </a:r>
            <a:r>
              <a:rPr dirty="0" sz="1600" spc="-140">
                <a:latin typeface="Microsoft Sans Serif"/>
                <a:cs typeface="Microsoft Sans Serif"/>
              </a:rPr>
              <a:t>ds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3162298"/>
            <a:ext cx="3505200" cy="36195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520" y="6447959"/>
            <a:ext cx="1518920" cy="374015"/>
          </a:xfrm>
          <a:custGeom>
            <a:avLst/>
            <a:gdLst/>
            <a:ahLst/>
            <a:cxnLst/>
            <a:rect l="l" t="t" r="r" b="b"/>
            <a:pathLst>
              <a:path w="1518920" h="374015">
                <a:moveTo>
                  <a:pt x="1518840" y="0"/>
                </a:moveTo>
                <a:lnTo>
                  <a:pt x="0" y="0"/>
                </a:lnTo>
                <a:lnTo>
                  <a:pt x="0" y="373679"/>
                </a:lnTo>
                <a:lnTo>
                  <a:pt x="1518840" y="373679"/>
                </a:lnTo>
                <a:lnTo>
                  <a:pt x="1518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0065"/>
            <a:ext cx="78689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45"/>
              <a:t>Ben</a:t>
            </a:r>
            <a:r>
              <a:rPr dirty="0" spc="-405"/>
              <a:t>e</a:t>
            </a:r>
            <a:r>
              <a:rPr dirty="0" spc="55"/>
              <a:t>fi</a:t>
            </a:r>
            <a:r>
              <a:rPr dirty="0" spc="45"/>
              <a:t>t</a:t>
            </a:r>
            <a:r>
              <a:rPr dirty="0" spc="-735"/>
              <a:t>s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240">
                <a:latin typeface="Times New Roman"/>
                <a:cs typeface="Times New Roman"/>
              </a:rPr>
              <a:t> </a:t>
            </a:r>
            <a:r>
              <a:rPr dirty="0" spc="-1110"/>
              <a:t>R</a:t>
            </a:r>
            <a:r>
              <a:rPr dirty="0" spc="-305"/>
              <a:t>equirements</a:t>
            </a:r>
            <a:r>
              <a:rPr dirty="0" spc="55">
                <a:latin typeface="Times New Roman"/>
                <a:cs typeface="Times New Roman"/>
              </a:rPr>
              <a:t> </a:t>
            </a:r>
            <a:r>
              <a:rPr dirty="0" spc="-100"/>
              <a:t>W</a:t>
            </a:r>
            <a:r>
              <a:rPr dirty="0" spc="-155"/>
              <a:t>o</a:t>
            </a:r>
            <a:r>
              <a:rPr dirty="0" spc="-20"/>
              <a:t>r</a:t>
            </a:r>
            <a:r>
              <a:rPr dirty="0" spc="-360"/>
              <a:t>kshop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59" y="1266190"/>
            <a:ext cx="8473440" cy="2432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810895" indent="-32131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45">
                <a:latin typeface="Microsoft Sans Serif"/>
                <a:cs typeface="Microsoft Sans Serif"/>
              </a:rPr>
              <a:t>20%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50%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reduction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overall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product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defects</a:t>
            </a:r>
            <a:endParaRPr sz="1600">
              <a:latin typeface="Microsoft Sans Serif"/>
              <a:cs typeface="Microsoft Sans Serif"/>
            </a:endParaRPr>
          </a:p>
          <a:p>
            <a:pPr marL="810895" marR="5080" indent="-320675">
              <a:lnSpc>
                <a:spcPts val="1900"/>
              </a:lnSpc>
              <a:spcBef>
                <a:spcPts val="77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30">
                <a:latin typeface="Microsoft Sans Serif"/>
                <a:cs typeface="Microsoft Sans Serif"/>
              </a:rPr>
              <a:t>Scope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creep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decrease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from</a:t>
            </a:r>
            <a:r>
              <a:rPr dirty="0" sz="1600" spc="24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80%</a:t>
            </a:r>
            <a:r>
              <a:rPr dirty="0" sz="1600" spc="25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5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10%</a:t>
            </a:r>
            <a:r>
              <a:rPr dirty="0" sz="1600" spc="23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or</a:t>
            </a:r>
            <a:r>
              <a:rPr dirty="0" sz="1600" spc="23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even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5%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when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workshops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are</a:t>
            </a:r>
            <a:r>
              <a:rPr dirty="0" sz="1600" spc="2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combined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with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prototyping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62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30">
                <a:latin typeface="Microsoft Sans Serif"/>
                <a:cs typeface="Microsoft Sans Serif"/>
              </a:rPr>
              <a:t>5-15%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time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effort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savings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67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204">
                <a:latin typeface="Microsoft Sans Serif"/>
                <a:cs typeface="Microsoft Sans Serif"/>
              </a:rPr>
              <a:t>You</a:t>
            </a:r>
            <a:r>
              <a:rPr dirty="0" sz="1600" spc="-19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get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inputs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all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stakeholders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71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  <a:tab pos="1252220" algn="l"/>
                <a:tab pos="2388235" algn="l"/>
                <a:tab pos="2726690" algn="l"/>
                <a:tab pos="3134995" algn="l"/>
                <a:tab pos="4203700" algn="l"/>
                <a:tab pos="4478020" algn="l"/>
                <a:tab pos="5304155" algn="l"/>
                <a:tab pos="6159500" algn="l"/>
                <a:tab pos="6567805" algn="l"/>
                <a:tab pos="7738745" algn="l"/>
                <a:tab pos="8214359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</a:t>
            </a:r>
            <a:r>
              <a:rPr dirty="0" sz="1600" spc="-18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35">
                <a:latin typeface="Microsoft Sans Serif"/>
                <a:cs typeface="Microsoft Sans Serif"/>
              </a:rPr>
              <a:t>f</a:t>
            </a:r>
            <a:r>
              <a:rPr dirty="0" sz="1600" spc="-80">
                <a:latin typeface="Microsoft Sans Serif"/>
                <a:cs typeface="Microsoft Sans Serif"/>
              </a:rPr>
              <a:t>u</a:t>
            </a:r>
            <a:r>
              <a:rPr dirty="0" sz="1600" spc="-190">
                <a:latin typeface="Microsoft Sans Serif"/>
                <a:cs typeface="Microsoft Sans Serif"/>
              </a:rPr>
              <a:t>nc</a:t>
            </a:r>
            <a:r>
              <a:rPr dirty="0" sz="1600" spc="-70">
                <a:latin typeface="Microsoft Sans Serif"/>
                <a:cs typeface="Microsoft Sans Serif"/>
              </a:rPr>
              <a:t>tio</a:t>
            </a:r>
            <a:r>
              <a:rPr dirty="0" sz="1600" spc="-100">
                <a:latin typeface="Microsoft Sans Serif"/>
                <a:cs typeface="Microsoft Sans Serif"/>
              </a:rPr>
              <a:t>n</a:t>
            </a:r>
            <a:r>
              <a:rPr dirty="0" sz="1600" spc="-20">
                <a:latin typeface="Microsoft Sans Serif"/>
                <a:cs typeface="Microsoft Sans Serif"/>
              </a:rPr>
              <a:t>al</a:t>
            </a:r>
            <a:r>
              <a:rPr dirty="0" sz="1600" spc="-5">
                <a:latin typeface="Microsoft Sans Serif"/>
                <a:cs typeface="Microsoft Sans Serif"/>
              </a:rPr>
              <a:t>i</a:t>
            </a:r>
            <a:r>
              <a:rPr dirty="0" sz="1600" spc="-10">
                <a:latin typeface="Microsoft Sans Serif"/>
                <a:cs typeface="Microsoft Sans Serif"/>
              </a:rPr>
              <a:t>ty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p</a:t>
            </a:r>
            <a:r>
              <a:rPr dirty="0" sz="1600" spc="-20">
                <a:latin typeface="Microsoft Sans Serif"/>
                <a:cs typeface="Microsoft Sans Serif"/>
              </a:rPr>
              <a:t>pl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185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80">
                <a:latin typeface="Microsoft Sans Serif"/>
                <a:cs typeface="Microsoft Sans Serif"/>
              </a:rPr>
              <a:t>tion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i</a:t>
            </a:r>
            <a:r>
              <a:rPr dirty="0" sz="1600" spc="-19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Microsoft Sans Serif"/>
                <a:cs typeface="Microsoft Sans Serif"/>
              </a:rPr>
              <a:t>dec</a:t>
            </a:r>
            <a:r>
              <a:rPr dirty="0" sz="1600" spc="-35">
                <a:latin typeface="Microsoft Sans Serif"/>
                <a:cs typeface="Microsoft Sans Serif"/>
              </a:rPr>
              <a:t>i</a:t>
            </a:r>
            <a:r>
              <a:rPr dirty="0" sz="1600" spc="-55">
                <a:latin typeface="Microsoft Sans Serif"/>
                <a:cs typeface="Microsoft Sans Serif"/>
              </a:rPr>
              <a:t>d</a:t>
            </a:r>
            <a:r>
              <a:rPr dirty="0" sz="1600" spc="-45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45">
                <a:latin typeface="Microsoft Sans Serif"/>
                <a:cs typeface="Microsoft Sans Serif"/>
              </a:rPr>
              <a:t>bet</a:t>
            </a:r>
            <a:r>
              <a:rPr dirty="0" sz="1600" spc="-100">
                <a:latin typeface="Microsoft Sans Serif"/>
                <a:cs typeface="Microsoft Sans Serif"/>
              </a:rPr>
              <a:t>w</a:t>
            </a:r>
            <a:r>
              <a:rPr dirty="0" sz="1600" spc="-95">
                <a:latin typeface="Microsoft Sans Serif"/>
                <a:cs typeface="Microsoft Sans Serif"/>
              </a:rPr>
              <a:t>ee</a:t>
            </a:r>
            <a:r>
              <a:rPr dirty="0" sz="1600" spc="-195">
                <a:latin typeface="Microsoft Sans Serif"/>
                <a:cs typeface="Microsoft Sans Serif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85">
                <a:latin typeface="Microsoft Sans Serif"/>
                <a:cs typeface="Microsoft Sans Serif"/>
              </a:rPr>
              <a:t>s</a:t>
            </a:r>
            <a:r>
              <a:rPr dirty="0" sz="1600" spc="-100">
                <a:latin typeface="Microsoft Sans Serif"/>
                <a:cs typeface="Microsoft Sans Serif"/>
              </a:rPr>
              <a:t>t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145">
                <a:latin typeface="Microsoft Sans Serif"/>
                <a:cs typeface="Microsoft Sans Serif"/>
              </a:rPr>
              <a:t>k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80">
                <a:latin typeface="Microsoft Sans Serif"/>
                <a:cs typeface="Microsoft Sans Serif"/>
              </a:rPr>
              <a:t>hold</a:t>
            </a:r>
            <a:r>
              <a:rPr dirty="0" sz="1600" spc="-80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Microsoft Sans Serif"/>
                <a:cs typeface="Microsoft Sans Serif"/>
              </a:rPr>
              <a:t>r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a</a:t>
            </a:r>
            <a:r>
              <a:rPr dirty="0" sz="1600" spc="-95">
                <a:latin typeface="Microsoft Sans Serif"/>
                <a:cs typeface="Microsoft Sans Serif"/>
              </a:rPr>
              <a:t>n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Microsoft Sans Serif"/>
                <a:cs typeface="Microsoft Sans Serif"/>
              </a:rPr>
              <a:t>t</a:t>
            </a:r>
            <a:r>
              <a:rPr dirty="0" sz="1600" spc="-135">
                <a:latin typeface="Microsoft Sans Serif"/>
                <a:cs typeface="Microsoft Sans Serif"/>
              </a:rPr>
              <a:t>h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  <a:p>
            <a:pPr marL="810895">
              <a:lnSpc>
                <a:spcPct val="100000"/>
              </a:lnSpc>
            </a:pPr>
            <a:r>
              <a:rPr dirty="0" sz="1600" spc="-105">
                <a:latin typeface="Microsoft Sans Serif"/>
                <a:cs typeface="Microsoft Sans Serif"/>
              </a:rPr>
              <a:t>manufacturers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early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stage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500" y="4038612"/>
            <a:ext cx="4508500" cy="26591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680" y="6435719"/>
            <a:ext cx="1481455" cy="386080"/>
            <a:chOff x="49680" y="6435719"/>
            <a:chExt cx="1481455" cy="386080"/>
          </a:xfrm>
        </p:grpSpPr>
        <p:sp>
          <p:nvSpPr>
            <p:cNvPr id="7" name="object 7"/>
            <p:cNvSpPr/>
            <p:nvPr/>
          </p:nvSpPr>
          <p:spPr>
            <a:xfrm>
              <a:off x="49680" y="6473159"/>
              <a:ext cx="1207770" cy="186690"/>
            </a:xfrm>
            <a:custGeom>
              <a:avLst/>
              <a:gdLst/>
              <a:ahLst/>
              <a:cxnLst/>
              <a:rect l="l" t="t" r="r" b="b"/>
              <a:pathLst>
                <a:path w="1207770" h="186690">
                  <a:moveTo>
                    <a:pt x="1207440" y="0"/>
                  </a:moveTo>
                  <a:lnTo>
                    <a:pt x="0" y="0"/>
                  </a:lnTo>
                  <a:lnTo>
                    <a:pt x="0" y="186480"/>
                  </a:lnTo>
                  <a:lnTo>
                    <a:pt x="1207440" y="186480"/>
                  </a:lnTo>
                  <a:lnTo>
                    <a:pt x="1207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280" y="6435719"/>
              <a:ext cx="1469390" cy="386080"/>
            </a:xfrm>
            <a:custGeom>
              <a:avLst/>
              <a:gdLst/>
              <a:ahLst/>
              <a:cxnLst/>
              <a:rect l="l" t="t" r="r" b="b"/>
              <a:pathLst>
                <a:path w="1469390" h="386079">
                  <a:moveTo>
                    <a:pt x="1468799" y="0"/>
                  </a:moveTo>
                  <a:lnTo>
                    <a:pt x="0" y="0"/>
                  </a:lnTo>
                  <a:lnTo>
                    <a:pt x="0" y="385920"/>
                  </a:lnTo>
                  <a:lnTo>
                    <a:pt x="1468799" y="385920"/>
                  </a:lnTo>
                  <a:lnTo>
                    <a:pt x="1468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280" y="643571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79">
                  <a:moveTo>
                    <a:pt x="0" y="0"/>
                  </a:moveTo>
                  <a:lnTo>
                    <a:pt x="0" y="3859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73501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75"/>
              <a:t>Accele</a:t>
            </a:r>
            <a:r>
              <a:rPr dirty="0" spc="-220"/>
              <a:t>r</a:t>
            </a:r>
            <a:r>
              <a:rPr dirty="0" spc="-125"/>
              <a:t>ating</a:t>
            </a:r>
            <a:r>
              <a:rPr dirty="0" spc="75">
                <a:latin typeface="Times New Roman"/>
                <a:cs typeface="Times New Roman"/>
              </a:rPr>
              <a:t> </a:t>
            </a:r>
            <a:r>
              <a:rPr dirty="0" spc="-265"/>
              <a:t>the</a:t>
            </a:r>
            <a:r>
              <a:rPr dirty="0" spc="114">
                <a:latin typeface="Times New Roman"/>
                <a:cs typeface="Times New Roman"/>
              </a:rPr>
              <a:t> </a:t>
            </a:r>
            <a:r>
              <a:rPr dirty="0" spc="-355"/>
              <a:t>Decision</a:t>
            </a:r>
            <a:r>
              <a:rPr dirty="0" spc="95">
                <a:latin typeface="Times New Roman"/>
                <a:cs typeface="Times New Roman"/>
              </a:rPr>
              <a:t> </a:t>
            </a:r>
            <a:r>
              <a:rPr dirty="0" spc="-10"/>
              <a:t>p</a:t>
            </a:r>
            <a:r>
              <a:rPr dirty="0" spc="-105"/>
              <a:t>r</a:t>
            </a:r>
            <a:r>
              <a:rPr dirty="0" spc="-495"/>
              <a:t>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59" y="1266190"/>
            <a:ext cx="8474710" cy="337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810895" marR="5080" indent="-320675">
              <a:lnSpc>
                <a:spcPts val="19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more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elicitation</a:t>
            </a:r>
            <a:r>
              <a:rPr dirty="0" sz="1600" spc="204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gathering</a:t>
            </a:r>
            <a:r>
              <a:rPr dirty="0" sz="1600" spc="21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techniques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team</a:t>
            </a:r>
            <a:r>
              <a:rPr dirty="0" sz="1600" spc="204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has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their</a:t>
            </a:r>
            <a:r>
              <a:rPr dirty="0" sz="1600" spc="21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toolkit,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0">
                <a:latin typeface="Microsoft Sans Serif"/>
                <a:cs typeface="Microsoft Sans Serif"/>
              </a:rPr>
              <a:t>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85">
                <a:latin typeface="Microsoft Sans Serif"/>
                <a:cs typeface="Microsoft Sans Serif"/>
              </a:rPr>
              <a:t>f</a:t>
            </a:r>
            <a:r>
              <a:rPr dirty="0" sz="1600" spc="75">
                <a:latin typeface="Microsoft Sans Serif"/>
                <a:cs typeface="Microsoft Sans Serif"/>
              </a:rPr>
              <a:t>f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70">
                <a:latin typeface="Microsoft Sans Serif"/>
                <a:cs typeface="Microsoft Sans Serif"/>
              </a:rPr>
              <a:t>cti</a:t>
            </a:r>
            <a:r>
              <a:rPr dirty="0" sz="1600" spc="-150">
                <a:latin typeface="Microsoft Sans Serif"/>
                <a:cs typeface="Microsoft Sans Serif"/>
              </a:rPr>
              <a:t>v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te</a:t>
            </a:r>
            <a:r>
              <a:rPr dirty="0" sz="1600" spc="-140">
                <a:latin typeface="Microsoft Sans Serif"/>
                <a:cs typeface="Microsoft Sans Serif"/>
              </a:rPr>
              <a:t>am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w</a:t>
            </a:r>
            <a:r>
              <a:rPr dirty="0" sz="1600" spc="-20">
                <a:latin typeface="Microsoft Sans Serif"/>
                <a:cs typeface="Microsoft Sans Serif"/>
              </a:rPr>
              <a:t>il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b</a:t>
            </a:r>
            <a:r>
              <a:rPr dirty="0" sz="1600" spc="-65">
                <a:latin typeface="Microsoft Sans Serif"/>
                <a:cs typeface="Microsoft Sans Serif"/>
              </a:rPr>
              <a:t>e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ts val="1910"/>
              </a:lnSpc>
              <a:spcBef>
                <a:spcPts val="62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85">
                <a:latin typeface="Microsoft Sans Serif"/>
                <a:cs typeface="Microsoft Sans Serif"/>
              </a:rPr>
              <a:t>Mostly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team</a:t>
            </a:r>
            <a:r>
              <a:rPr dirty="0" sz="1600" spc="28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does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29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have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luxury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</a:t>
            </a:r>
            <a:r>
              <a:rPr dirty="0" sz="1600" spc="3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time</a:t>
            </a:r>
            <a:r>
              <a:rPr dirty="0" sz="1600" spc="28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9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either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master</a:t>
            </a:r>
            <a:r>
              <a:rPr dirty="0" sz="1600" spc="29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or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apply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variety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</a:t>
            </a:r>
            <a:endParaRPr sz="1600">
              <a:latin typeface="Microsoft Sans Serif"/>
              <a:cs typeface="Microsoft Sans Serif"/>
            </a:endParaRPr>
          </a:p>
          <a:p>
            <a:pPr marL="810895">
              <a:lnSpc>
                <a:spcPts val="1910"/>
              </a:lnSpc>
            </a:pPr>
            <a:r>
              <a:rPr dirty="0" sz="1600" spc="-125">
                <a:latin typeface="Microsoft Sans Serif"/>
                <a:cs typeface="Microsoft Sans Serif"/>
              </a:rPr>
              <a:t>techniques.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They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have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pick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one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technique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go.</a:t>
            </a:r>
            <a:endParaRPr sz="1600">
              <a:latin typeface="Microsoft Sans Serif"/>
              <a:cs typeface="Microsoft Sans Serif"/>
            </a:endParaRPr>
          </a:p>
          <a:p>
            <a:pPr marL="810895" marR="5080" indent="-320675">
              <a:lnSpc>
                <a:spcPts val="1900"/>
              </a:lnSpc>
              <a:spcBef>
                <a:spcPts val="76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If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we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have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apply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one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elicitation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technique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every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circumstance,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independent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project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context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time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frame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then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would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pick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endParaRPr sz="1600">
              <a:latin typeface="Microsoft Sans Serif"/>
              <a:cs typeface="Microsoft Sans Serif"/>
            </a:endParaRPr>
          </a:p>
          <a:p>
            <a:pPr marL="810895" marR="6350" indent="-320675">
              <a:lnSpc>
                <a:spcPct val="145700"/>
              </a:lnSpc>
              <a:spcBef>
                <a:spcPts val="35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20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designed</a:t>
            </a:r>
            <a:r>
              <a:rPr dirty="0" sz="1600" spc="20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encourage</a:t>
            </a:r>
            <a:r>
              <a:rPr dirty="0" sz="1600" spc="2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agreement</a:t>
            </a:r>
            <a:r>
              <a:rPr dirty="0" sz="1600" spc="204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on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8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204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application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very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short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time.</a:t>
            </a:r>
            <a:endParaRPr sz="1600">
              <a:latin typeface="Microsoft Sans Serif"/>
              <a:cs typeface="Microsoft Sans Serif"/>
            </a:endParaRPr>
          </a:p>
          <a:p>
            <a:pPr marL="810895" marR="6350" indent="-320675">
              <a:lnSpc>
                <a:spcPts val="1900"/>
              </a:lnSpc>
              <a:spcBef>
                <a:spcPts val="105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00">
                <a:latin typeface="Microsoft Sans Serif"/>
                <a:cs typeface="Microsoft Sans Serif"/>
              </a:rPr>
              <a:t>key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stakeholders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17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project</a:t>
            </a:r>
            <a:r>
              <a:rPr dirty="0" sz="1600" spc="13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gather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together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for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short,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concentrated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period,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typically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150">
                <a:latin typeface="Microsoft Sans Serif"/>
                <a:cs typeface="Microsoft Sans Serif"/>
              </a:rPr>
              <a:t>no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more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than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one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two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days.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4619878"/>
            <a:ext cx="3714750" cy="223812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9680" y="6398279"/>
            <a:ext cx="1469390" cy="410845"/>
          </a:xfrm>
          <a:custGeom>
            <a:avLst/>
            <a:gdLst/>
            <a:ahLst/>
            <a:cxnLst/>
            <a:rect l="l" t="t" r="r" b="b"/>
            <a:pathLst>
              <a:path w="1469390" h="410845">
                <a:moveTo>
                  <a:pt x="1469160" y="0"/>
                </a:moveTo>
                <a:lnTo>
                  <a:pt x="0" y="0"/>
                </a:lnTo>
                <a:lnTo>
                  <a:pt x="0" y="410759"/>
                </a:lnTo>
                <a:lnTo>
                  <a:pt x="1469160" y="410759"/>
                </a:lnTo>
                <a:lnTo>
                  <a:pt x="1469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552829"/>
            <a:ext cx="3276600" cy="17999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62871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0"/>
              <a:t>Preparing</a:t>
            </a:r>
            <a:r>
              <a:rPr dirty="0"/>
              <a:t> </a:t>
            </a:r>
            <a:r>
              <a:rPr dirty="0" spc="-30"/>
              <a:t>for</a:t>
            </a:r>
            <a:r>
              <a:rPr dirty="0" spc="35"/>
              <a:t> </a:t>
            </a:r>
            <a:r>
              <a:rPr dirty="0" spc="-265"/>
              <a:t>the</a:t>
            </a:r>
            <a:r>
              <a:rPr dirty="0" spc="15"/>
              <a:t> </a:t>
            </a:r>
            <a:r>
              <a:rPr dirty="0" spc="-254"/>
              <a:t>Workshop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5" y="1613661"/>
            <a:ext cx="4717415" cy="484822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32740" marR="6350" indent="-320675">
              <a:lnSpc>
                <a:spcPts val="2100"/>
              </a:lnSpc>
              <a:spcBef>
                <a:spcPts val="219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65">
                <a:latin typeface="Microsoft Sans Serif"/>
                <a:cs typeface="Microsoft Sans Serif"/>
              </a:rPr>
              <a:t>“Proper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preparation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for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workshop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critical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95">
                <a:latin typeface="Microsoft Sans Serif"/>
                <a:cs typeface="Microsoft Sans Serif"/>
              </a:rPr>
              <a:t>success.”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D5F"/>
              </a:buClr>
              <a:buFont typeface="Wingdings"/>
              <a:buChar char=""/>
            </a:pPr>
            <a:endParaRPr sz="2050">
              <a:latin typeface="Microsoft Sans Serif"/>
              <a:cs typeface="Microsoft Sans Serif"/>
            </a:endParaRPr>
          </a:p>
          <a:p>
            <a:pPr algn="just" marL="332740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180">
                <a:latin typeface="Microsoft Sans Serif"/>
                <a:cs typeface="Microsoft Sans Serif"/>
              </a:rPr>
              <a:t>Se</a:t>
            </a:r>
            <a:r>
              <a:rPr dirty="0" sz="1800" spc="-65">
                <a:latin typeface="Microsoft Sans Serif"/>
                <a:cs typeface="Microsoft Sans Serif"/>
              </a:rPr>
              <a:t>l</a:t>
            </a:r>
            <a:r>
              <a:rPr dirty="0" sz="1800" spc="-60">
                <a:latin typeface="Microsoft Sans Serif"/>
                <a:cs typeface="Microsoft Sans Serif"/>
              </a:rPr>
              <a:t>li</a:t>
            </a:r>
            <a:r>
              <a:rPr dirty="0" sz="1800" spc="-13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w</a:t>
            </a:r>
            <a:r>
              <a:rPr dirty="0" sz="1800" spc="-65">
                <a:latin typeface="Microsoft Sans Serif"/>
                <a:cs typeface="Microsoft Sans Serif"/>
              </a:rPr>
              <a:t>o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204">
                <a:latin typeface="Microsoft Sans Serif"/>
                <a:cs typeface="Microsoft Sans Serif"/>
              </a:rPr>
              <a:t>ks</a:t>
            </a:r>
            <a:r>
              <a:rPr dirty="0" sz="1800" spc="-220">
                <a:latin typeface="Microsoft Sans Serif"/>
                <a:cs typeface="Microsoft Sans Serif"/>
              </a:rPr>
              <a:t>h</a:t>
            </a:r>
            <a:r>
              <a:rPr dirty="0" sz="1800" spc="-55">
                <a:latin typeface="Microsoft Sans Serif"/>
                <a:cs typeface="Microsoft Sans Serif"/>
              </a:rPr>
              <a:t>op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co</a:t>
            </a:r>
            <a:r>
              <a:rPr dirty="0" sz="1800" spc="-225">
                <a:latin typeface="Microsoft Sans Serif"/>
                <a:cs typeface="Microsoft Sans Serif"/>
              </a:rPr>
              <a:t>n</a:t>
            </a:r>
            <a:r>
              <a:rPr dirty="0" sz="1800" spc="-195">
                <a:latin typeface="Microsoft Sans Serif"/>
                <a:cs typeface="Microsoft Sans Serif"/>
              </a:rPr>
              <a:t>c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-50">
                <a:latin typeface="Microsoft Sans Serif"/>
                <a:cs typeface="Microsoft Sans Serif"/>
              </a:rPr>
              <a:t>p</a:t>
            </a:r>
            <a:r>
              <a:rPr dirty="0" sz="1800" spc="-15">
                <a:latin typeface="Microsoft Sans Serif"/>
                <a:cs typeface="Microsoft Sans Serif"/>
              </a:rPr>
              <a:t>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st</a:t>
            </a:r>
            <a:r>
              <a:rPr dirty="0" sz="1800" spc="-130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k</a:t>
            </a:r>
            <a:r>
              <a:rPr dirty="0" sz="1800" spc="-160">
                <a:latin typeface="Microsoft Sans Serif"/>
                <a:cs typeface="Microsoft Sans Serif"/>
              </a:rPr>
              <a:t>eh</a:t>
            </a:r>
            <a:r>
              <a:rPr dirty="0" sz="1800" spc="-40">
                <a:latin typeface="Microsoft Sans Serif"/>
                <a:cs typeface="Microsoft Sans Serif"/>
              </a:rPr>
              <a:t>ol</a:t>
            </a:r>
            <a:r>
              <a:rPr dirty="0" sz="1800" spc="-50">
                <a:latin typeface="Microsoft Sans Serif"/>
                <a:cs typeface="Microsoft Sans Serif"/>
              </a:rPr>
              <a:t>d</a:t>
            </a:r>
            <a:r>
              <a:rPr dirty="0" sz="1800" spc="-135">
                <a:latin typeface="Microsoft Sans Serif"/>
                <a:cs typeface="Microsoft Sans Serif"/>
              </a:rPr>
              <a:t>ers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332740" indent="-320675">
              <a:lnSpc>
                <a:spcPts val="2130"/>
              </a:lnSpc>
              <a:spcBef>
                <a:spcPts val="14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1321435" algn="l"/>
                <a:tab pos="1858645" algn="l"/>
                <a:tab pos="3254375" algn="l"/>
                <a:tab pos="3710304" algn="l"/>
                <a:tab pos="4248150" algn="l"/>
              </a:tabLst>
            </a:pPr>
            <a:r>
              <a:rPr dirty="0" sz="1800" spc="-345">
                <a:latin typeface="Microsoft Sans Serif"/>
                <a:cs typeface="Microsoft Sans Serif"/>
              </a:rPr>
              <a:t>E</a:t>
            </a:r>
            <a:r>
              <a:rPr dirty="0" sz="1800" spc="-280">
                <a:latin typeface="Microsoft Sans Serif"/>
                <a:cs typeface="Microsoft Sans Serif"/>
              </a:rPr>
              <a:t>n</a:t>
            </a:r>
            <a:r>
              <a:rPr dirty="0" sz="1800" spc="-155">
                <a:latin typeface="Microsoft Sans Serif"/>
                <a:cs typeface="Microsoft Sans Serif"/>
              </a:rPr>
              <a:t>sur</a:t>
            </a:r>
            <a:r>
              <a:rPr dirty="0" sz="1800" spc="-70">
                <a:latin typeface="Microsoft Sans Serif"/>
                <a:cs typeface="Microsoft Sans Serif"/>
              </a:rPr>
              <a:t>i</a:t>
            </a:r>
            <a:r>
              <a:rPr dirty="0" sz="1800" spc="-22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415">
                <a:latin typeface="Microsoft Sans Serif"/>
                <a:cs typeface="Microsoft Sans Serif"/>
              </a:rPr>
              <a:t>P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35">
                <a:latin typeface="Microsoft Sans Serif"/>
                <a:cs typeface="Microsoft Sans Serif"/>
              </a:rPr>
              <a:t>r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155">
                <a:latin typeface="Microsoft Sans Serif"/>
                <a:cs typeface="Microsoft Sans Serif"/>
              </a:rPr>
              <a:t>c</a:t>
            </a:r>
            <a:r>
              <a:rPr dirty="0" sz="1800" spc="-80">
                <a:latin typeface="Microsoft Sans Serif"/>
                <a:cs typeface="Microsoft Sans Serif"/>
              </a:rPr>
              <a:t>i</a:t>
            </a:r>
            <a:r>
              <a:rPr dirty="0" sz="1800" spc="-20">
                <a:latin typeface="Microsoft Sans Serif"/>
                <a:cs typeface="Microsoft Sans Serif"/>
              </a:rPr>
              <a:t>p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105">
                <a:latin typeface="Microsoft Sans Serif"/>
                <a:cs typeface="Microsoft Sans Serif"/>
              </a:rPr>
              <a:t>io</a:t>
            </a:r>
            <a:r>
              <a:rPr dirty="0" sz="1800" spc="-140">
                <a:latin typeface="Microsoft Sans Serif"/>
                <a:cs typeface="Microsoft Sans Serif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35">
                <a:latin typeface="Microsoft Sans Serif"/>
                <a:cs typeface="Microsoft Sans Serif"/>
              </a:rPr>
              <a:t>Ri</a:t>
            </a:r>
            <a:r>
              <a:rPr dirty="0" sz="1800" spc="-155">
                <a:latin typeface="Microsoft Sans Serif"/>
                <a:cs typeface="Microsoft Sans Serif"/>
              </a:rPr>
              <a:t>g</a:t>
            </a:r>
            <a:r>
              <a:rPr dirty="0" sz="1800" spc="-114">
                <a:latin typeface="Microsoft Sans Serif"/>
                <a:cs typeface="Microsoft Sans Serif"/>
              </a:rPr>
              <a:t>ht</a:t>
            </a:r>
            <a:endParaRPr sz="1800">
              <a:latin typeface="Microsoft Sans Serif"/>
              <a:cs typeface="Microsoft Sans Serif"/>
            </a:endParaRPr>
          </a:p>
          <a:p>
            <a:pPr marL="332740">
              <a:lnSpc>
                <a:spcPts val="2130"/>
              </a:lnSpc>
            </a:pPr>
            <a:r>
              <a:rPr dirty="0" sz="1800" spc="-110">
                <a:latin typeface="Microsoft Sans Serif"/>
                <a:cs typeface="Microsoft Sans Serif"/>
              </a:rPr>
              <a:t>Stakeholders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algn="just" marL="332740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80">
                <a:latin typeface="Microsoft Sans Serif"/>
                <a:cs typeface="Microsoft Sans Serif"/>
              </a:rPr>
              <a:t>Attending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Logistics</a:t>
            </a:r>
            <a:endParaRPr sz="1800">
              <a:latin typeface="Microsoft Sans Serif"/>
              <a:cs typeface="Microsoft Sans Serif"/>
            </a:endParaRPr>
          </a:p>
          <a:p>
            <a:pPr algn="just" lvl="1" marL="652780" marR="5080" indent="-274320">
              <a:lnSpc>
                <a:spcPct val="99100"/>
              </a:lnSpc>
              <a:spcBef>
                <a:spcPts val="72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3415" algn="l"/>
              </a:tabLst>
            </a:pPr>
            <a:r>
              <a:rPr dirty="0" sz="1600" spc="-130">
                <a:latin typeface="Microsoft Sans Serif"/>
                <a:cs typeface="Microsoft Sans Serif"/>
              </a:rPr>
              <a:t>Logistics</a:t>
            </a:r>
            <a:r>
              <a:rPr dirty="0" sz="1600" spc="-1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involve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everything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from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structuring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proper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invitation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to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travel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arrangements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lighting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in</a:t>
            </a:r>
            <a:r>
              <a:rPr dirty="0" sz="1600" spc="1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workshop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meeting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room.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12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75">
                <a:latin typeface="Microsoft Sans Serif"/>
                <a:cs typeface="Microsoft Sans Serif"/>
              </a:rPr>
              <a:t>Preparation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Warm-up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materials</a:t>
            </a:r>
            <a:endParaRPr sz="18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59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90">
                <a:latin typeface="Microsoft Sans Serif"/>
                <a:cs typeface="Microsoft Sans Serif"/>
              </a:rPr>
              <a:t>Project-specific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information</a:t>
            </a:r>
            <a:endParaRPr sz="16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57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40">
                <a:latin typeface="Microsoft Sans Serif"/>
                <a:cs typeface="Microsoft Sans Serif"/>
              </a:rPr>
              <a:t>Out-of-box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thinking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preparation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3472053"/>
            <a:ext cx="3276600" cy="16333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1200" y="5211824"/>
            <a:ext cx="3276600" cy="15699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4520" y="6522839"/>
            <a:ext cx="1506855" cy="335915"/>
          </a:xfrm>
          <a:custGeom>
            <a:avLst/>
            <a:gdLst/>
            <a:ahLst/>
            <a:cxnLst/>
            <a:rect l="l" t="t" r="r" b="b"/>
            <a:pathLst>
              <a:path w="1506855" h="335915">
                <a:moveTo>
                  <a:pt x="1506240" y="0"/>
                </a:moveTo>
                <a:lnTo>
                  <a:pt x="0" y="0"/>
                </a:lnTo>
                <a:lnTo>
                  <a:pt x="0" y="335879"/>
                </a:lnTo>
                <a:lnTo>
                  <a:pt x="1506240" y="335879"/>
                </a:lnTo>
                <a:lnTo>
                  <a:pt x="1506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2023-09-18T07:29:59Z</dcterms:created>
  <dcterms:modified xsi:type="dcterms:W3CDTF">2023-09-18T07:29:59Z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2018-10-10T00:00:00Z</vt:filetime>
  </property>
  <property fmtid="{D5CDD505-2E9C-101B-9397-08002B2CF9AE}" pid="3" name="LastSaved">
    <vt:filetime>2023-09-18T00:00:00Z</vt:filetime>
  </property>
</Properties>
</file>