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  <p:sldMasterId id="2147483662" r:id="rId3"/>
    <p:sldMasterId id="2147483663" r:id="rId4"/>
    <p:sldMasterId id="2147483664" r:id="rId5"/>
    <p:sldMasterId id="2147483665" r:id="rId6"/>
  </p:sldMasterIdLst>
  <p:notesMasterIdLst>
    <p:notesMasterId r:id="rId2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7226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18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601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23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96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973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772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606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99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48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Two-Column Notes</a:t>
            </a: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63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5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28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53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997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90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ical Title and 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18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accent1"/>
              </a:buClr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rtl="0">
              <a:buFont typeface="Arial"/>
              <a:buNone/>
              <a:defRPr sz="2000" b="1"/>
            </a:lvl2pPr>
            <a:lvl3pPr rtl="0">
              <a:buFont typeface="Arial"/>
              <a:buNone/>
              <a:defRPr sz="1800" b="1"/>
            </a:lvl3pPr>
            <a:lvl4pPr rtl="0">
              <a:buFont typeface="Arial"/>
              <a:buNone/>
              <a:defRPr sz="1600" b="1"/>
            </a:lvl4pPr>
            <a:lvl5pPr rtl="0">
              <a:buFont typeface="Arial"/>
              <a:buNone/>
              <a:defRPr sz="1600" b="1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774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accent1"/>
              </a:buClr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rtl="0">
              <a:buFont typeface="Arial"/>
              <a:buNone/>
              <a:defRPr sz="2000" b="1"/>
            </a:lvl2pPr>
            <a:lvl3pPr rtl="0">
              <a:buFont typeface="Arial"/>
              <a:buNone/>
              <a:defRPr sz="1800" b="1"/>
            </a:lvl3pPr>
            <a:lvl4pPr rtl="0">
              <a:buFont typeface="Arial"/>
              <a:buNone/>
              <a:defRPr sz="1600" b="1"/>
            </a:lvl4pPr>
            <a:lvl5pPr rtl="0">
              <a:buFont typeface="Arial"/>
              <a:buNone/>
              <a:defRPr sz="1600" b="1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399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buClr>
                <a:schemeClr val="accent1"/>
              </a:buClr>
              <a:buFont typeface="Source Sans Pro"/>
              <a:buNone/>
              <a:defRPr sz="1800"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214423"/>
            <a:ext cx="2743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buFont typeface="Arial"/>
              <a:buNone/>
              <a:defRPr sz="1400"/>
            </a:lvl1pPr>
            <a:lvl2pPr rtl="0">
              <a:buFont typeface="Arial"/>
              <a:buNone/>
              <a:defRPr sz="1200"/>
            </a:lvl2pPr>
            <a:lvl3pPr rtl="0">
              <a:buFont typeface="Arial"/>
              <a:buNone/>
              <a:defRPr sz="1000"/>
            </a:lvl3pPr>
            <a:lvl4pPr rtl="0">
              <a:buFont typeface="Arial"/>
              <a:buNone/>
              <a:defRPr sz="900"/>
            </a:lvl4pPr>
            <a:lvl5pPr rtl="0">
              <a:buFont typeface="Arial"/>
              <a:buNone/>
              <a:defRPr sz="9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200"/>
            </a:lvl3pPr>
            <a:lvl4pPr rtl="0">
              <a:defRPr sz="2000"/>
            </a:lvl4pPr>
            <a:lvl5pPr rtl="0">
              <a:defRPr sz="20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556732" y="1705708"/>
            <a:ext cx="3053868" cy="1253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accent1"/>
              </a:buClr>
              <a:buFont typeface="Source Sans Pro"/>
              <a:buNone/>
              <a:defRPr sz="2200"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w="50800" cap="flat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lt1"/>
              </a:buClr>
              <a:buFont typeface="Arial"/>
              <a:buNone/>
              <a:defRPr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556733" y="2998765"/>
            <a:ext cx="3053865" cy="2663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200"/>
            </a:lvl1pPr>
            <a:lvl2pPr rtl="0">
              <a:buFont typeface="Arial"/>
              <a:buNone/>
              <a:defRPr sz="1200"/>
            </a:lvl2pPr>
            <a:lvl3pPr rtl="0">
              <a:buFont typeface="Arial"/>
              <a:buNone/>
              <a:defRPr sz="1000"/>
            </a:lvl3pPr>
            <a:lvl4pPr rtl="0">
              <a:buFont typeface="Arial"/>
              <a:buNone/>
              <a:defRPr sz="900"/>
            </a:lvl4pPr>
            <a:lvl5pPr rtl="0">
              <a:buFont typeface="Arial"/>
              <a:buNone/>
              <a:defRPr sz="9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Title and Vertical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1928018" y="129380"/>
            <a:ext cx="4525961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6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2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2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4600" b="1" i="0" u="none" strike="noStrike" cap="small" baseline="0">
                <a:solidFill>
                  <a:srgbClr val="B7E5F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60"/>
              </a:spcBef>
              <a:buClr>
                <a:schemeClr val="accent6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4214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buClr>
                <a:srgbClr val="B7E5F4"/>
              </a:buClr>
              <a:buFont typeface="Source Sans Pro"/>
              <a:buNone/>
              <a:defRPr sz="4200" b="1" cap="none" baseline="0">
                <a:solidFill>
                  <a:srgbClr val="B7E5F4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buClr>
                <a:schemeClr val="lt1"/>
              </a:buClr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rtl="0"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rtl="0"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rtl="0"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751387"/>
            <a:ext cx="9144000" cy="2112961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0" t="0" r="0" b="0"/>
            <a:pathLst>
              <a:path w="2082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60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marR="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marR="0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marR="0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marR="0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marR="0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4214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751387"/>
            <a:ext cx="9144000" cy="2112961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60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marR="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marR="0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marR="0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marR="0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marR="0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4214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751387"/>
            <a:ext cx="9144000" cy="2112961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60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marR="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marR="0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marR="0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marR="0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marR="0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4214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marR="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marR="0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marR="0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marR="0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marR="0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4214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4751387"/>
            <a:ext cx="9144000" cy="2112961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0" t="0" r="0" b="0"/>
            <a:pathLst>
              <a:path w="2082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60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marR="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marR="0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marR="0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marR="0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marR="0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4214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156575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9100" marR="0" indent="-3016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13" marR="0" indent="-18891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4888" marR="0" indent="-17938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9525" marR="0" indent="-168275" algn="l" rtl="0">
              <a:spcBef>
                <a:spcPts val="400"/>
              </a:spcBef>
              <a:spcAft>
                <a:spcPts val="0"/>
              </a:spcAft>
              <a:buClr>
                <a:srgbClr val="8D89A4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9075" marR="0" indent="-117475" algn="l" rtl="0">
              <a:spcBef>
                <a:spcPts val="400"/>
              </a:spcBef>
              <a:spcAft>
                <a:spcPts val="0"/>
              </a:spcAft>
              <a:buClr>
                <a:srgbClr val="748560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113283" algn="l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2318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12357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125095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4214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000" b="0" i="0" u="none" strike="noStrike" cap="none" baseline="0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 rot="360000">
            <a:off x="292344" y="2127248"/>
            <a:ext cx="7252196" cy="159972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r">
              <a:buClr>
                <a:srgbClr val="B7E5F4"/>
              </a:buClr>
              <a:buSzPct val="25000"/>
            </a:pPr>
            <a:r>
              <a:rPr lang="en-US" sz="4600" b="1" i="0" u="none" strike="noStrike" cap="small" baseline="0" dirty="0">
                <a:solidFill>
                  <a:srgbClr val="B7E5F4"/>
                </a:solidFill>
                <a:latin typeface="Domine"/>
                <a:ea typeface="Domine"/>
                <a:cs typeface="Domine"/>
                <a:sym typeface="Domine"/>
              </a:rPr>
              <a:t>6 Types of Media </a:t>
            </a:r>
            <a:r>
              <a:rPr lang="en-US" sz="4600" b="1" i="0" u="none" strike="noStrike" cap="small" baseline="0" dirty="0" smtClean="0">
                <a:solidFill>
                  <a:srgbClr val="B7E5F4"/>
                </a:solidFill>
                <a:latin typeface="Domine"/>
                <a:ea typeface="Domine"/>
                <a:cs typeface="Domine"/>
                <a:sym typeface="Domine"/>
              </a:rPr>
              <a:t>Bias</a:t>
            </a:r>
            <a:br>
              <a:rPr lang="en-US" sz="4600" b="1" i="0" u="none" strike="noStrike" cap="small" baseline="0" dirty="0" smtClean="0">
                <a:solidFill>
                  <a:srgbClr val="B7E5F4"/>
                </a:solidFill>
                <a:latin typeface="Domine"/>
                <a:ea typeface="Domine"/>
                <a:cs typeface="Domine"/>
                <a:sym typeface="Domine"/>
              </a:rPr>
            </a:br>
            <a:r>
              <a:rPr lang="en-US" b="1" cap="small" dirty="0">
                <a:solidFill>
                  <a:srgbClr val="B7E5F4"/>
                </a:solidFill>
                <a:latin typeface="Domine"/>
                <a:ea typeface="Domine"/>
                <a:cs typeface="Domine"/>
                <a:sym typeface="Domine"/>
              </a:rPr>
              <a:t/>
            </a:r>
            <a:br>
              <a:rPr lang="en-US" b="1" cap="small" dirty="0">
                <a:solidFill>
                  <a:srgbClr val="B7E5F4"/>
                </a:solidFill>
                <a:latin typeface="Domine"/>
                <a:ea typeface="Domine"/>
                <a:cs typeface="Domine"/>
                <a:sym typeface="Domine"/>
              </a:rPr>
            </a:br>
            <a:r>
              <a:rPr lang="en-US" sz="2000" b="1" cap="small" dirty="0">
                <a:solidFill>
                  <a:srgbClr val="B7E5F4"/>
                </a:solidFill>
                <a:latin typeface="Domine"/>
                <a:ea typeface="Domine"/>
                <a:cs typeface="Domine"/>
                <a:sym typeface="Domine"/>
              </a:rPr>
              <a:t>https://www.studentnewsdaily.com/types-of-media-bias/</a:t>
            </a:r>
            <a:endParaRPr lang="en-US" sz="2000" b="1" i="0" u="none" strike="noStrike" cap="small" baseline="0" dirty="0">
              <a:solidFill>
                <a:srgbClr val="B7E5F4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Political Spectrum</a:t>
            </a:r>
          </a:p>
        </p:txBody>
      </p:sp>
      <p:sp>
        <p:nvSpPr>
          <p:cNvPr id="145" name="Shape 145"/>
          <p:cNvSpPr/>
          <p:nvPr/>
        </p:nvSpPr>
        <p:spPr>
          <a:xfrm>
            <a:off x="358125" y="3825150"/>
            <a:ext cx="8001000" cy="76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6" name="Shape 146"/>
          <p:cNvSpPr txBox="1"/>
          <p:nvPr/>
        </p:nvSpPr>
        <p:spPr>
          <a:xfrm>
            <a:off x="358125" y="4073650"/>
            <a:ext cx="1485899" cy="70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LIBERAL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610325" y="4073650"/>
            <a:ext cx="1954499" cy="70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CONSERVATIVE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767075" y="4073650"/>
            <a:ext cx="1611599" cy="70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MODERATE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15150" y="195125"/>
            <a:ext cx="8570749" cy="6467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17175" y="237750"/>
            <a:ext cx="8766900" cy="637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•</a:t>
            </a:r>
            <a:r>
              <a:rPr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Liberal-Political belief that a government exists to help, as well as protect, its people. Often tolerant of different views and standards of behavior.</a:t>
            </a:r>
          </a:p>
          <a:p>
            <a:endParaRPr lang="en-US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•Conservative-Political belief that a government exist solely to protect a society. Desire to preserve the status quo, maintain traditional values, customs and avoid abrupt change.</a:t>
            </a:r>
          </a:p>
          <a:p>
            <a:endParaRPr lang="en-US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Media Headlines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7799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1. Go to FOX, MSNBC and CNN</a:t>
            </a:r>
          </a:p>
          <a:p>
            <a:pPr lvl="0" rtl="0"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2. Record </a:t>
            </a:r>
            <a:r>
              <a:rPr lang="en-US" sz="3000" b="1" u="sng"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headlines per website dealing with Syria</a:t>
            </a:r>
          </a:p>
          <a:p>
            <a:pPr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3. What perspective do you believe each of these websites has on the issue of Syria?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Media bias about Syria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Liberal:</a:t>
            </a:r>
          </a:p>
          <a:p>
            <a:pPr marL="457200" lvl="0" indent="-317500" rtl="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“Obama makes a crucial step”</a:t>
            </a:r>
          </a:p>
          <a:p>
            <a:pPr marL="457200" lvl="0" indent="-317500" rtl="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“Iran releases human rights lawyer”</a:t>
            </a:r>
          </a:p>
          <a:p>
            <a:pPr marL="457200" lvl="0" indent="-317500" rtl="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“Putin warns against US intervention”</a:t>
            </a:r>
          </a:p>
          <a:p>
            <a:pPr marL="457200" lvl="0" indent="-31750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“Jon Stewart destroys Fox News over Syria”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Conservative:</a:t>
            </a:r>
          </a:p>
          <a:p>
            <a:pPr marL="457200" lvl="0" indent="-317500" rtl="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“blamed </a:t>
            </a:r>
            <a:r>
              <a:rPr lang="en-US" b="1">
                <a:latin typeface="Garamond"/>
                <a:ea typeface="Garamond"/>
                <a:cs typeface="Garamond"/>
                <a:sym typeface="Garamond"/>
              </a:rPr>
              <a:t>Clinton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” (liberal politician)</a:t>
            </a:r>
          </a:p>
          <a:p>
            <a:pPr marL="457200" lvl="0" indent="-317500" rtl="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“Obama aiding Assad”</a:t>
            </a:r>
          </a:p>
          <a:p>
            <a:pPr marL="457200" lvl="0" indent="-317500" rtl="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“Obama starts to fade”</a:t>
            </a:r>
          </a:p>
          <a:p>
            <a:pPr marL="457200" lvl="0" indent="-317500" rtl="0">
              <a:buClr>
                <a:schemeClr val="accent1"/>
              </a:buClr>
              <a:buSzPct val="53846"/>
              <a:buFont typeface="Garamond"/>
              <a:buChar char="●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“The U.S. is exceptional”</a:t>
            </a:r>
          </a:p>
          <a:p>
            <a:endParaRPr lang="en-US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68600" y="160537"/>
            <a:ext cx="7467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Article Bias 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58450" y="980550"/>
            <a:ext cx="8627099" cy="489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Find an article from the internet about </a:t>
            </a:r>
            <a:r>
              <a:rPr lang="en-US" sz="2400" b="1" i="1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Syria</a:t>
            </a:r>
            <a:r>
              <a:rPr lang="en-US" sz="24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from any source you would like and answer the following questions:</a:t>
            </a:r>
          </a:p>
          <a:p>
            <a:endParaRPr lang="en-US" sz="2400" i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1. Write a brief description of the story. Include the 5 W’s!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2. What type(s) of media bias are present in this article? Use at least one example for each type of bias directly from the article to support your answer.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3.  What is the source? Do you know anything about the traditional biases of that source?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4.  What perspective does the article take on Syria? Use at least one example from the article to support your answer. </a:t>
            </a:r>
          </a:p>
          <a:p>
            <a:endParaRPr lang="en-US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www.allsides.com</a:t>
            </a:r>
          </a:p>
          <a:p>
            <a:endParaRPr lang="en-US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14275" y="202875"/>
            <a:ext cx="5091600" cy="3549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5423475" y="2379875"/>
            <a:ext cx="3506175" cy="43633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Domine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Bias by Omission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Leaving one side out of an article, or series of articles, over a period of time.</a:t>
            </a:r>
          </a:p>
          <a:p>
            <a:pPr marL="0" marR="0" lvl="0" indent="0" algn="l" rtl="0"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This can happen with one story, or a series of stories as a news outlet reports one set of events, not another.</a:t>
            </a:r>
          </a:p>
          <a:p>
            <a:pPr marL="0" marR="0" lvl="0" indent="0" algn="l" rtl="0"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Be aware of liberal and conservative perspectives on current events to find this type of bias.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Domine"/>
              <a:buNone/>
            </a:pPr>
            <a:r>
              <a:rPr lang="en-US" sz="41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Bias by Selection of Sources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Includ</a:t>
            </a:r>
            <a:r>
              <a:rPr lang="en-US" sz="3000">
                <a:latin typeface="Domine"/>
                <a:ea typeface="Domine"/>
                <a:cs typeface="Domine"/>
                <a:sym typeface="Domine"/>
              </a:rPr>
              <a:t>es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 more sources that support one view over another.  </a:t>
            </a:r>
          </a:p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This can be found when reporters use such phrases as “experts believe” or “observers say” or most people believe.”</a:t>
            </a:r>
          </a:p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Look for equal representation of both sides to find this type of bias.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Domine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Bias by Story Selection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A pattern of highlighting news stories that agree with the agenda of the left or right, and ignoring the other side.</a:t>
            </a:r>
          </a:p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To identify this bias, one needs to be aware of both the left and the rights perspective.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Domine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Bias by Placement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Story placement is a measure of how important the editor considers a story.</a:t>
            </a:r>
          </a:p>
          <a:p>
            <a:pPr marL="0" marR="0" lvl="0" indent="0" algn="l" rtl="0">
              <a:lnSpc>
                <a:spcPct val="90000"/>
              </a:lnSpc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Many people only read the headlines, and therefore only see the larger stories.</a:t>
            </a:r>
          </a:p>
          <a:p>
            <a:pPr marL="0" marR="0" lvl="0" indent="0" algn="l" rtl="0">
              <a:lnSpc>
                <a:spcPct val="90000"/>
              </a:lnSpc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To identify this type of bias, look for where a newspaper places political stories.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Domine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Bias by Labeling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There are two types of labeling- one in which one side of the political spectrum is given an extreme label, while the other side is not addressed with a label or given a more mild label.</a:t>
            </a:r>
          </a:p>
          <a:p>
            <a:pPr marL="0" marR="0" lvl="0" indent="0" algn="l" rtl="0">
              <a:lnSpc>
                <a:spcPct val="80000"/>
              </a:lnSpc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The other type is when one side is given a label, and the other is identified as an “expert” or “independent group.”</a:t>
            </a:r>
          </a:p>
          <a:p>
            <a:pPr marL="0" marR="0" lvl="0" indent="0" algn="l" rtl="0">
              <a:lnSpc>
                <a:spcPct val="80000"/>
              </a:lnSpc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When looking for this type of bias, remember labeling in and of itself is not bias.  It is when one side is labeled and the other is not.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Domine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Bias by Spin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Spin occurs when a story only has one interpretation of an event or policy.</a:t>
            </a:r>
          </a:p>
          <a:p>
            <a:pPr marL="0" marR="0" lvl="0" indent="0" algn="l" rtl="0"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The reporter gives subjective comments about objective facts.</a:t>
            </a:r>
          </a:p>
          <a:p>
            <a:pPr marL="0" marR="0" lvl="0" indent="0" algn="l" rtl="0"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Making one ideological side look better than another.</a:t>
            </a:r>
          </a:p>
          <a:p>
            <a:pPr marL="0" marR="0" lvl="0" indent="0" algn="l" rtl="0">
              <a:buClr>
                <a:schemeClr val="accent1"/>
              </a:buClr>
              <a:buSzPct val="80357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To identify this type of bias, look for which perspective a news story matches- liberal or conservative.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Domine"/>
              <a:buNone/>
            </a:pPr>
            <a:r>
              <a:rPr lang="en-US" sz="41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Types of </a:t>
            </a:r>
            <a:r>
              <a:rPr lang="en-US" sz="4100">
                <a:latin typeface="Domine"/>
                <a:ea typeface="Domine"/>
                <a:cs typeface="Domine"/>
                <a:sym typeface="Domine"/>
              </a:rPr>
              <a:t>Bias</a:t>
            </a:r>
            <a:r>
              <a:rPr lang="en-US" sz="41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 Application!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Get a partner</a:t>
            </a:r>
          </a:p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With your partner</a:t>
            </a:r>
            <a:r>
              <a:rPr lang="en-US" sz="3000">
                <a:latin typeface="Domine"/>
                <a:ea typeface="Domine"/>
                <a:cs typeface="Domine"/>
                <a:sym typeface="Domine"/>
              </a:rPr>
              <a:t>, use your notes to 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determine what type of media bias is present and explain why for each scenario</a:t>
            </a:r>
          </a:p>
          <a:p>
            <a:pPr marL="0" marR="0" lvl="0" indent="0" algn="l" rtl="0">
              <a:buClr>
                <a:schemeClr val="accent1"/>
              </a:buClr>
              <a:buSzPct val="80555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Domine"/>
                <a:ea typeface="Domine"/>
                <a:cs typeface="Domine"/>
                <a:sym typeface="Domine"/>
              </a:rPr>
              <a:t>We will go over these as a class when everyone is done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On-screen Show (4:3)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Domine</vt:lpstr>
      <vt:lpstr>Garamond</vt:lpstr>
      <vt:lpstr>Georgia</vt:lpstr>
      <vt:lpstr>Source Sans Pro</vt:lpstr>
      <vt:lpstr>Technic</vt:lpstr>
      <vt:lpstr>1_Technic</vt:lpstr>
      <vt:lpstr>2_Technic</vt:lpstr>
      <vt:lpstr>3_Technic</vt:lpstr>
      <vt:lpstr>4_Technic</vt:lpstr>
      <vt:lpstr>5_Technic</vt:lpstr>
      <vt:lpstr>6 Types of Media Bias  https://www.studentnewsdaily.com/types-of-media-bias/</vt:lpstr>
      <vt:lpstr>PowerPoint Presentation</vt:lpstr>
      <vt:lpstr>Bias by Omission</vt:lpstr>
      <vt:lpstr>Bias by Selection of Sources</vt:lpstr>
      <vt:lpstr>Bias by Story Selection</vt:lpstr>
      <vt:lpstr>Bias by Placement</vt:lpstr>
      <vt:lpstr>Bias by Labeling</vt:lpstr>
      <vt:lpstr>Bias by Spin</vt:lpstr>
      <vt:lpstr>Types of Bias Application!</vt:lpstr>
      <vt:lpstr>Political Spectrum</vt:lpstr>
      <vt:lpstr>PowerPoint Presentation</vt:lpstr>
      <vt:lpstr>PowerPoint Presentation</vt:lpstr>
      <vt:lpstr>Media Headlines</vt:lpstr>
      <vt:lpstr>Media bias about Syria</vt:lpstr>
      <vt:lpstr>Article Bias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Types of Media Bias</dc:title>
  <dc:creator>KATHLEEN MCGUIRE</dc:creator>
  <cp:lastModifiedBy>aaditeshwar</cp:lastModifiedBy>
  <cp:revision>3</cp:revision>
  <dcterms:modified xsi:type="dcterms:W3CDTF">2018-01-20T04:23:57Z</dcterms:modified>
</cp:coreProperties>
</file>