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3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5F2BC-6F9A-BEAD-C8B4-E17BE2857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49A347-1E14-A9E2-A08C-CDB1839FE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F5922A-F18A-9EA3-4A27-DECF910E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262D-5E6C-4B81-A51A-761DC5629A73}" type="datetimeFigureOut">
              <a:rPr lang="ko-KR" altLang="en-US" smtClean="0"/>
              <a:t>2023-02-28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747A4-FD05-0303-96F4-6A884C1D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83460-78CA-8FBA-1138-BEDDA109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68043-C88C-4CB6-9131-8F41ABB59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85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A4114-2275-F946-85B8-234D9385D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E94642-1565-E369-EB21-6C574D411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9E58A-0322-C053-72B8-4BAC5035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262D-5E6C-4B81-A51A-761DC5629A73}" type="datetimeFigureOut">
              <a:rPr lang="ko-KR" altLang="en-US" smtClean="0"/>
              <a:t>2023-02-28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2C5FA-C067-405C-2E2B-32AC9F27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774A45-833B-4C8F-DD3F-A5BC8232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68043-C88C-4CB6-9131-8F41ABB59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72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9C44FF-766C-1947-B8E5-2EC11EB7B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A5EA5B-4F87-1CE8-E3F4-78D17FDCC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7DADB-0288-DC07-0244-E6B74799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262D-5E6C-4B81-A51A-761DC5629A73}" type="datetimeFigureOut">
              <a:rPr lang="ko-KR" altLang="en-US" smtClean="0"/>
              <a:t>2023-02-28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63894-4C2A-A7E0-FBEE-9960D1C4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5CC43-BE9A-0F24-CB8D-EA656F93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68043-C88C-4CB6-9131-8F41ABB59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30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0DDDB-0B91-13C4-6A93-340278F6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4704B-765C-4D2C-E6C1-7A13169FA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E1F08-9553-173E-E1C8-B1374C9A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262D-5E6C-4B81-A51A-761DC5629A73}" type="datetimeFigureOut">
              <a:rPr lang="ko-KR" altLang="en-US" smtClean="0"/>
              <a:t>2023-02-28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1BAFD-7118-43D0-8FDE-022BD7C2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77036-1CD2-37AD-962F-3D435963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68043-C88C-4CB6-9131-8F41ABB59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91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42FCD-DBD8-4D9E-CF32-79DDC78A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A6D436-D344-4A98-5121-AD19995AA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1EC0D-A91F-5FFD-F702-BA783F5D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262D-5E6C-4B81-A51A-761DC5629A73}" type="datetimeFigureOut">
              <a:rPr lang="ko-KR" altLang="en-US" smtClean="0"/>
              <a:t>2023-02-28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EAE62-578A-A740-F707-1130FF5F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67C8AD-C4EA-0C46-89D5-C62E1276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68043-C88C-4CB6-9131-8F41ABB59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4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0C7F8-8CED-D4C2-0A24-AC5907FE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5D3F5-4525-A281-D3D7-6D5BE3E15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4D9896-E049-BF4F-8DA8-2465BF194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5CE8FD-2A39-D27C-0DDF-FAD04E30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262D-5E6C-4B81-A51A-761DC5629A73}" type="datetimeFigureOut">
              <a:rPr lang="ko-KR" altLang="en-US" smtClean="0"/>
              <a:t>2023-02-28 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EB89A-284D-06A4-EAA5-0DCB586E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9BF0AD-7F38-A043-92FC-2A0E7BA5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68043-C88C-4CB6-9131-8F41ABB59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9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6FB1E-A3CE-08D4-CFDE-E8B1BF4D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36155-7FCB-EC44-E7A4-F333C885B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0DFB7D-2417-6709-4703-9EBB43CC7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9440E6-117F-35C4-DF1E-813D5252C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F9DA90-2827-BF8F-6C51-0F7F10729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4608D2-E38F-626F-F70A-F1A47DB2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262D-5E6C-4B81-A51A-761DC5629A73}" type="datetimeFigureOut">
              <a:rPr lang="ko-KR" altLang="en-US" smtClean="0"/>
              <a:t>2023-02-28 Tue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58FFF3-7491-5EC6-B2E0-FB9EC793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D3F67E-6F5F-C772-B758-046854F0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68043-C88C-4CB6-9131-8F41ABB59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9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CAA67-E755-1DA6-44C0-1545958A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400D7D-5804-AE0D-EE82-BB5ABA9D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262D-5E6C-4B81-A51A-761DC5629A73}" type="datetimeFigureOut">
              <a:rPr lang="ko-KR" altLang="en-US" smtClean="0"/>
              <a:t>2023-02-28 Tue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7E27F7-BC96-9831-9CCF-D9736F46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540844-8C14-B7E1-33F1-8CCD7AB7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68043-C88C-4CB6-9131-8F41ABB59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5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75D38-AFE1-2BAC-181E-763AA09B3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262D-5E6C-4B81-A51A-761DC5629A73}" type="datetimeFigureOut">
              <a:rPr lang="ko-KR" altLang="en-US" smtClean="0"/>
              <a:t>2023-02-28 Tue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2F7041-29B3-0364-ADA3-A66A9AF7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551AE2-8912-FC87-26AB-C6B4FC6F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68043-C88C-4CB6-9131-8F41ABB59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87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B78F7-CC27-5AE4-F30C-C0E30EE0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69FB8-146E-77EA-2634-CD1937D83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07E347-36C5-8BB5-8D7C-31DD110A6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A6333A-56DC-69C8-4C12-B2612DDD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262D-5E6C-4B81-A51A-761DC5629A73}" type="datetimeFigureOut">
              <a:rPr lang="ko-KR" altLang="en-US" smtClean="0"/>
              <a:t>2023-02-28 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014C6-218A-514B-27EA-6D5BDFBC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1658DD-E790-8856-BE81-97F7DE5C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68043-C88C-4CB6-9131-8F41ABB59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11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EC037-C894-423B-F312-87DA2285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346D7D-9458-C06B-ED71-2B912AE87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6C6ED9-F872-030F-53C4-32A7437EB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FEFFD5-EC56-2AA3-258D-B085A3783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262D-5E6C-4B81-A51A-761DC5629A73}" type="datetimeFigureOut">
              <a:rPr lang="ko-KR" altLang="en-US" smtClean="0"/>
              <a:t>2023-02-28 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28B17C-D64B-6EB8-67FB-7F773B41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5F4D72-EFAD-54CE-B81B-AEAEB671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68043-C88C-4CB6-9131-8F41ABB59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29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3226E0-BC11-85DC-2C47-1967D2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0E58EA-67C0-619F-9CB6-8D1CC45BF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E58D3-8D8F-D70B-9CBD-38EFB745E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2262D-5E6C-4B81-A51A-761DC5629A73}" type="datetimeFigureOut">
              <a:rPr lang="ko-KR" altLang="en-US" smtClean="0"/>
              <a:t>2023-02-28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8599E-43CD-1708-DE36-C72C9578F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C307B-254A-5DD5-A88F-333D26E4A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68043-C88C-4CB6-9131-8F41ABB59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93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earch.naver.com/search.naver?where=nexearch&amp;sm=tab_etc&amp;mra=bk01&amp;qvt=0&amp;query=%EC%BA%90%EB%82%98%EB%8B%A4%ED%99%98%EC%9C%A8" TargetMode="External"/><Relationship Id="rId13" Type="http://schemas.openxmlformats.org/officeDocument/2006/relationships/hyperlink" Target="https://finance.naver.com/marketindex/exchangeDetail.naver?marketindexCd=FX_JPYKRW" TargetMode="External"/><Relationship Id="rId3" Type="http://schemas.openxmlformats.org/officeDocument/2006/relationships/hyperlink" Target="https://search.naver.com/search.naver?where=nexearch&amp;sm=tab_etc&amp;mra=bk01&amp;qvt=0&amp;query=%EC%9D%BC%EB%B3%B8%ED%99%98%EC%9C%A8" TargetMode="External"/><Relationship Id="rId7" Type="http://schemas.openxmlformats.org/officeDocument/2006/relationships/hyperlink" Target="https://search.naver.com/search.naver?where=nexearch&amp;sm=tab_etc&amp;mra=bk01&amp;qvt=0&amp;query=%ED%98%B8%EC%A3%BC%ED%99%98%EC%9C%A8" TargetMode="External"/><Relationship Id="rId12" Type="http://schemas.openxmlformats.org/officeDocument/2006/relationships/hyperlink" Target="https://finance.naver.com/marketindex/exchangeDetail.naver?marketindexCd=FX_EURKRW" TargetMode="External"/><Relationship Id="rId2" Type="http://schemas.openxmlformats.org/officeDocument/2006/relationships/hyperlink" Target="https://search.naver.com/search.naver?where=nexearch&amp;sm=tab_etc&amp;mra=bk01&amp;qvt=0&amp;query=%EB%AF%B8%EA%B5%AD%ED%99%98%EC%9C%A8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earch.naver.com/search.naver?where=nexearch&amp;sm=tab_etc&amp;mra=bk01&amp;qvt=0&amp;query=%EC%98%81%EA%B5%AD%ED%99%98%EC%9C%A8" TargetMode="External"/><Relationship Id="rId11" Type="http://schemas.openxmlformats.org/officeDocument/2006/relationships/hyperlink" Target="https://finance.naver.com/marketindex/exchangeDetail.naver?marketindexCd=FX_USDKRW" TargetMode="External"/><Relationship Id="rId5" Type="http://schemas.openxmlformats.org/officeDocument/2006/relationships/hyperlink" Target="https://search.naver.com/search.naver?where=nexearch&amp;sm=tab_etc&amp;mra=bk01&amp;qvt=0&amp;query=%EC%A4%91%EA%B5%AD%ED%99%98%EC%9C%A8" TargetMode="External"/><Relationship Id="rId15" Type="http://schemas.openxmlformats.org/officeDocument/2006/relationships/hyperlink" Target="https://finance.naver.com/marketindex/exchangeDetail.naver?marketindexCd=FX_HKDKRW" TargetMode="External"/><Relationship Id="rId10" Type="http://schemas.openxmlformats.org/officeDocument/2006/relationships/hyperlink" Target="https://finance.naver.com/marketindex/exchangeList.naver" TargetMode="External"/><Relationship Id="rId4" Type="http://schemas.openxmlformats.org/officeDocument/2006/relationships/hyperlink" Target="https://search.naver.com/search.naver?where=nexearch&amp;sm=tab_etc&amp;mra=bk01&amp;qvt=0&amp;query=%EC%9C%A0%EB%9F%BD%EC%97%B0%ED%95%A9%ED%99%98%EC%9C%A8" TargetMode="External"/><Relationship Id="rId9" Type="http://schemas.openxmlformats.org/officeDocument/2006/relationships/hyperlink" Target="https://search.naver.com/search.naver?where=nexearch&amp;sm=tab_etc&amp;mra=bk01&amp;qvt=0&amp;query=%EB%89%B4%EC%A7%88%EB%9E%9C%EB%93%9C%ED%99%98%EC%9C%A8" TargetMode="External"/><Relationship Id="rId14" Type="http://schemas.openxmlformats.org/officeDocument/2006/relationships/hyperlink" Target="https://finance.naver.com/marketindex/exchangeDetail.naver?marketindexCd=FX_CNYKR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625630-498F-8B7C-7619-8046DD390E9B}"/>
              </a:ext>
            </a:extLst>
          </p:cNvPr>
          <p:cNvSpPr txBox="1"/>
          <p:nvPr/>
        </p:nvSpPr>
        <p:spPr>
          <a:xfrm>
            <a:off x="504001" y="468001"/>
            <a:ext cx="3065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제목입니다</a:t>
            </a:r>
            <a:r>
              <a:rPr lang="en-US" altLang="ko-KR" sz="4000" b="1" dirty="0"/>
              <a:t>. </a:t>
            </a:r>
            <a:endParaRPr lang="ko-KR" altLang="en-US" sz="4000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B1C3E34-4CD2-8BBB-5EE3-257757267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369749"/>
              </p:ext>
            </p:extLst>
          </p:nvPr>
        </p:nvGraphicFramePr>
        <p:xfrm>
          <a:off x="556856" y="1975400"/>
          <a:ext cx="7723541" cy="1275800"/>
        </p:xfrm>
        <a:graphic>
          <a:graphicData uri="http://schemas.openxmlformats.org/drawingml/2006/table">
            <a:tbl>
              <a:tblPr/>
              <a:tblGrid>
                <a:gridCol w="1103363">
                  <a:extLst>
                    <a:ext uri="{9D8B030D-6E8A-4147-A177-3AD203B41FA5}">
                      <a16:colId xmlns:a16="http://schemas.microsoft.com/office/drawing/2014/main" val="1952801436"/>
                    </a:ext>
                  </a:extLst>
                </a:gridCol>
                <a:gridCol w="1103363">
                  <a:extLst>
                    <a:ext uri="{9D8B030D-6E8A-4147-A177-3AD203B41FA5}">
                      <a16:colId xmlns:a16="http://schemas.microsoft.com/office/drawing/2014/main" val="3748569011"/>
                    </a:ext>
                  </a:extLst>
                </a:gridCol>
                <a:gridCol w="1103363">
                  <a:extLst>
                    <a:ext uri="{9D8B030D-6E8A-4147-A177-3AD203B41FA5}">
                      <a16:colId xmlns:a16="http://schemas.microsoft.com/office/drawing/2014/main" val="637322585"/>
                    </a:ext>
                  </a:extLst>
                </a:gridCol>
                <a:gridCol w="1103363">
                  <a:extLst>
                    <a:ext uri="{9D8B030D-6E8A-4147-A177-3AD203B41FA5}">
                      <a16:colId xmlns:a16="http://schemas.microsoft.com/office/drawing/2014/main" val="3854041071"/>
                    </a:ext>
                  </a:extLst>
                </a:gridCol>
                <a:gridCol w="1103363">
                  <a:extLst>
                    <a:ext uri="{9D8B030D-6E8A-4147-A177-3AD203B41FA5}">
                      <a16:colId xmlns:a16="http://schemas.microsoft.com/office/drawing/2014/main" val="1771456291"/>
                    </a:ext>
                  </a:extLst>
                </a:gridCol>
                <a:gridCol w="1103363">
                  <a:extLst>
                    <a:ext uri="{9D8B030D-6E8A-4147-A177-3AD203B41FA5}">
                      <a16:colId xmlns:a16="http://schemas.microsoft.com/office/drawing/2014/main" val="1651366920"/>
                    </a:ext>
                  </a:extLst>
                </a:gridCol>
                <a:gridCol w="1103363">
                  <a:extLst>
                    <a:ext uri="{9D8B030D-6E8A-4147-A177-3AD203B41FA5}">
                      <a16:colId xmlns:a16="http://schemas.microsoft.com/office/drawing/2014/main" val="3201181865"/>
                    </a:ext>
                  </a:extLst>
                </a:gridCol>
              </a:tblGrid>
              <a:tr h="637900">
                <a:tc>
                  <a:txBody>
                    <a:bodyPr/>
                    <a:lstStyle/>
                    <a:p>
                      <a:r>
                        <a:rPr lang="en-US" altLang="ko-KR" sz="1000" b="0">
                          <a:solidFill>
                            <a:srgbClr val="888888"/>
                          </a:solidFill>
                          <a:effectLst/>
                          <a:latin typeface="tahoma" panose="020B0604030504040204" pitchFamily="34" charset="0"/>
                        </a:rPr>
                        <a:t>100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>
                          <a:solidFill>
                            <a:srgbClr val="888888"/>
                          </a:solidFill>
                          <a:effectLst/>
                          <a:latin typeface="tahoma" panose="020B0604030504040204" pitchFamily="34" charset="0"/>
                        </a:rPr>
                        <a:t>500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>
                          <a:solidFill>
                            <a:srgbClr val="888888"/>
                          </a:solidFill>
                          <a:effectLst/>
                          <a:latin typeface="tahoma" panose="020B0604030504040204" pitchFamily="34" charset="0"/>
                        </a:rPr>
                        <a:t>1000 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>
                          <a:solidFill>
                            <a:srgbClr val="888888"/>
                          </a:solidFill>
                          <a:effectLst/>
                          <a:latin typeface="tahoma" panose="020B0604030504040204" pitchFamily="34" charset="0"/>
                        </a:rPr>
                        <a:t>5000 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>
                          <a:solidFill>
                            <a:srgbClr val="888888"/>
                          </a:solidFill>
                          <a:effectLst/>
                          <a:latin typeface="tahoma" panose="020B0604030504040204" pitchFamily="34" charset="0"/>
                        </a:rPr>
                        <a:t>10000 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>
                          <a:solidFill>
                            <a:srgbClr val="888888"/>
                          </a:solidFill>
                          <a:effectLst/>
                          <a:latin typeface="tahoma" panose="020B0604030504040204" pitchFamily="34" charset="0"/>
                        </a:rPr>
                        <a:t>25000 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dirty="0">
                          <a:solidFill>
                            <a:srgbClr val="888888"/>
                          </a:solidFill>
                          <a:effectLst/>
                          <a:latin typeface="tahoma" panose="020B0604030504040204" pitchFamily="34" charset="0"/>
                        </a:rPr>
                        <a:t>50000 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512679"/>
                  </a:ext>
                </a:extLst>
              </a:tr>
              <a:tr h="6379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  <a:latin typeface="tahoma" panose="020B0604030504040204" pitchFamily="34" charset="0"/>
                        </a:rPr>
                        <a:t>958.08</a:t>
                      </a:r>
                    </a:p>
                  </a:txBody>
                  <a:tcPr anchor="ctr">
                    <a:lnL w="25400">
                      <a:solidFill>
                        <a:srgbClr val="C0C0C0"/>
                      </a:solidFill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  <a:latin typeface="tahoma" panose="020B0604030504040204" pitchFamily="34" charset="0"/>
                        </a:rPr>
                        <a:t>4,790.40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  <a:latin typeface="tahoma" panose="020B0604030504040204" pitchFamily="34" charset="0"/>
                        </a:rPr>
                        <a:t>9,580.80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  <a:latin typeface="tahoma" panose="020B0604030504040204" pitchFamily="34" charset="0"/>
                        </a:rPr>
                        <a:t>47,904.00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  <a:latin typeface="tahoma" panose="020B0604030504040204" pitchFamily="34" charset="0"/>
                        </a:rPr>
                        <a:t>95,808.00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  <a:latin typeface="tahoma" panose="020B0604030504040204" pitchFamily="34" charset="0"/>
                        </a:rPr>
                        <a:t>239,520.00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  <a:latin typeface="tahoma" panose="020B0604030504040204" pitchFamily="34" charset="0"/>
                        </a:rPr>
                        <a:t>479,040.00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7611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ECF09F-9215-EB74-9DFE-7B088B121BA2}"/>
              </a:ext>
            </a:extLst>
          </p:cNvPr>
          <p:cNvSpPr txBox="1"/>
          <p:nvPr/>
        </p:nvSpPr>
        <p:spPr>
          <a:xfrm>
            <a:off x="403412" y="1473200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환율이 매우 높군요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7511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625630-498F-8B7C-7619-8046DD390E9B}"/>
              </a:ext>
            </a:extLst>
          </p:cNvPr>
          <p:cNvSpPr txBox="1"/>
          <p:nvPr/>
        </p:nvSpPr>
        <p:spPr>
          <a:xfrm>
            <a:off x="504001" y="468001"/>
            <a:ext cx="3065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accent1"/>
                </a:solidFill>
              </a:rPr>
              <a:t>제목입니다</a:t>
            </a:r>
            <a:r>
              <a:rPr lang="en-US" altLang="ko-KR" sz="4000" b="1" dirty="0">
                <a:solidFill>
                  <a:schemeClr val="accent1"/>
                </a:solidFill>
              </a:rPr>
              <a:t>. 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71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625630-498F-8B7C-7619-8046DD390E9B}"/>
              </a:ext>
            </a:extLst>
          </p:cNvPr>
          <p:cNvSpPr txBox="1"/>
          <p:nvPr/>
        </p:nvSpPr>
        <p:spPr>
          <a:xfrm>
            <a:off x="504001" y="468001"/>
            <a:ext cx="5764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</a:rPr>
              <a:t>제목입니다</a:t>
            </a:r>
            <a:r>
              <a:rPr lang="en-US" altLang="ko-KR" sz="4000" b="1" dirty="0">
                <a:solidFill>
                  <a:srgbClr val="FF0000"/>
                </a:solidFill>
              </a:rPr>
              <a:t>. </a:t>
            </a:r>
            <a:r>
              <a:rPr lang="ko-KR" altLang="en-US" sz="4000" b="1" dirty="0">
                <a:solidFill>
                  <a:srgbClr val="FF0000"/>
                </a:solidFill>
              </a:rPr>
              <a:t>제목입니다</a:t>
            </a:r>
            <a:r>
              <a:rPr lang="en-US" altLang="ko-KR" sz="4000" b="1" dirty="0">
                <a:solidFill>
                  <a:srgbClr val="FF0000"/>
                </a:solidFill>
              </a:rPr>
              <a:t>.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49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625630-498F-8B7C-7619-8046DD390E9B}"/>
              </a:ext>
            </a:extLst>
          </p:cNvPr>
          <p:cNvSpPr txBox="1"/>
          <p:nvPr/>
        </p:nvSpPr>
        <p:spPr>
          <a:xfrm>
            <a:off x="504001" y="468001"/>
            <a:ext cx="5764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</a:rPr>
              <a:t>제목입니다</a:t>
            </a:r>
            <a:r>
              <a:rPr lang="en-US" altLang="ko-KR" sz="4000" b="1" dirty="0">
                <a:solidFill>
                  <a:srgbClr val="FF0000"/>
                </a:solidFill>
              </a:rPr>
              <a:t>. </a:t>
            </a:r>
            <a:r>
              <a:rPr lang="ko-KR" altLang="en-US" sz="4000" b="1" dirty="0">
                <a:solidFill>
                  <a:srgbClr val="FF0000"/>
                </a:solidFill>
              </a:rPr>
              <a:t>제목입니다</a:t>
            </a:r>
            <a:r>
              <a:rPr lang="en-US" altLang="ko-KR" sz="4000" b="1" dirty="0">
                <a:solidFill>
                  <a:srgbClr val="FF0000"/>
                </a:solidFill>
              </a:rPr>
              <a:t>.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57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625630-498F-8B7C-7619-8046DD390E9B}"/>
              </a:ext>
            </a:extLst>
          </p:cNvPr>
          <p:cNvSpPr txBox="1"/>
          <p:nvPr/>
        </p:nvSpPr>
        <p:spPr>
          <a:xfrm>
            <a:off x="504001" y="468001"/>
            <a:ext cx="5723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제목입니다</a:t>
            </a:r>
            <a:r>
              <a:rPr lang="en-US" altLang="ko-KR" sz="4000" b="1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. </a:t>
            </a:r>
            <a:r>
              <a:rPr lang="ko-KR" altLang="en-US" sz="4000" b="1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제목입니다</a:t>
            </a:r>
            <a:r>
              <a:rPr lang="en-US" altLang="ko-KR" sz="4000" b="1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ko-KR" altLang="en-US" sz="4000" b="1" dirty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87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625630-498F-8B7C-7619-8046DD390E9B}"/>
              </a:ext>
            </a:extLst>
          </p:cNvPr>
          <p:cNvSpPr txBox="1"/>
          <p:nvPr/>
        </p:nvSpPr>
        <p:spPr>
          <a:xfrm>
            <a:off x="504001" y="468001"/>
            <a:ext cx="5723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u="sng" dirty="0">
                <a:solidFill>
                  <a:schemeClr val="bg2">
                    <a:lumMod val="10000"/>
                  </a:scheme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제목입니다</a:t>
            </a:r>
            <a:r>
              <a:rPr lang="en-US" altLang="ko-KR" sz="4000" b="1" u="sng" dirty="0">
                <a:solidFill>
                  <a:schemeClr val="bg2">
                    <a:lumMod val="10000"/>
                  </a:scheme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. </a:t>
            </a:r>
            <a:r>
              <a:rPr lang="ko-KR" altLang="en-US" sz="4000" b="1" u="sng" dirty="0">
                <a:solidFill>
                  <a:schemeClr val="bg2">
                    <a:lumMod val="10000"/>
                  </a:scheme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제목입니다</a:t>
            </a:r>
            <a:r>
              <a:rPr lang="en-US" altLang="ko-KR" sz="4000" b="1" u="sng" dirty="0">
                <a:solidFill>
                  <a:schemeClr val="bg2">
                    <a:lumMod val="10000"/>
                  </a:scheme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ko-KR" altLang="en-US" sz="4000" b="1" u="sng" dirty="0">
              <a:solidFill>
                <a:schemeClr val="bg2">
                  <a:lumMod val="10000"/>
                </a:schemeClr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26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75C81CD-0B85-48E3-5747-A5C8E1DB0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81365"/>
              </p:ext>
            </p:extLst>
          </p:nvPr>
        </p:nvGraphicFramePr>
        <p:xfrm>
          <a:off x="355599" y="448733"/>
          <a:ext cx="4826001" cy="180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667">
                  <a:extLst>
                    <a:ext uri="{9D8B030D-6E8A-4147-A177-3AD203B41FA5}">
                      <a16:colId xmlns:a16="http://schemas.microsoft.com/office/drawing/2014/main" val="3548510309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1233935080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3161228306"/>
                    </a:ext>
                  </a:extLst>
                </a:gridCol>
              </a:tblGrid>
              <a:tr h="3532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번호</a:t>
                      </a:r>
                    </a:p>
                  </a:txBody>
                  <a:tcPr>
                    <a:lnL w="25400" cmpd="sng">
                      <a:solidFill>
                        <a:srgbClr val="C0C0C0"/>
                      </a:solidFill>
                    </a:lnL>
                    <a:lnR w="25400" cmpd="sng">
                      <a:solidFill>
                        <a:srgbClr val="C0C0C0"/>
                      </a:solidFill>
                    </a:lnR>
                    <a:lnT w="25400" cmpd="sng">
                      <a:solidFill>
                        <a:srgbClr val="C0C0C0"/>
                      </a:solidFill>
                    </a:lnT>
                    <a:lnB w="25400" cmpd="sng">
                      <a:solidFill>
                        <a:srgbClr val="C0C0C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가격</a:t>
                      </a:r>
                    </a:p>
                  </a:txBody>
                  <a:tcPr>
                    <a:lnL w="25400" cmpd="sng">
                      <a:solidFill>
                        <a:srgbClr val="C0C0C0"/>
                      </a:solidFill>
                    </a:lnL>
                    <a:lnR w="25400" cmpd="sng">
                      <a:solidFill>
                        <a:srgbClr val="C0C0C0"/>
                      </a:solidFill>
                    </a:lnR>
                    <a:lnT w="25400" cmpd="sng">
                      <a:solidFill>
                        <a:srgbClr val="C0C0C0"/>
                      </a:solidFill>
                    </a:lnT>
                    <a:lnB w="25400" cmpd="sng">
                      <a:solidFill>
                        <a:srgbClr val="C0C0C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건수</a:t>
                      </a:r>
                    </a:p>
                  </a:txBody>
                  <a:tcPr>
                    <a:lnL w="25400" cmpd="sng">
                      <a:solidFill>
                        <a:srgbClr val="C0C0C0"/>
                      </a:solidFill>
                    </a:lnL>
                    <a:lnR w="25400" cmpd="sng">
                      <a:solidFill>
                        <a:srgbClr val="C0C0C0"/>
                      </a:solidFill>
                    </a:lnR>
                    <a:lnT w="25400" cmpd="sng">
                      <a:solidFill>
                        <a:srgbClr val="C0C0C0"/>
                      </a:solidFill>
                    </a:lnT>
                    <a:lnB w="25400" cmpd="sng">
                      <a:solidFill>
                        <a:srgbClr val="C0C0C0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480"/>
                  </a:ext>
                </a:extLst>
              </a:tr>
              <a:tr h="353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456</a:t>
                      </a:r>
                      <a:endParaRPr lang="ko-KR" altLang="en-US" sz="1000" dirty="0"/>
                    </a:p>
                  </a:txBody>
                  <a:tcPr>
                    <a:lnL w="25400" cmpd="sng">
                      <a:solidFill>
                        <a:srgbClr val="C0C0C0"/>
                      </a:solidFill>
                    </a:lnL>
                    <a:lnR w="25400" cmpd="sng">
                      <a:solidFill>
                        <a:srgbClr val="C0C0C0"/>
                      </a:solidFill>
                    </a:lnR>
                    <a:lnT w="25400" cmpd="sng">
                      <a:solidFill>
                        <a:srgbClr val="C0C0C0"/>
                      </a:solidFill>
                    </a:lnT>
                    <a:lnB w="25400" cmpd="sng">
                      <a:solidFill>
                        <a:srgbClr val="C0C0C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25400" cmpd="sng">
                      <a:solidFill>
                        <a:srgbClr val="C0C0C0"/>
                      </a:solidFill>
                    </a:lnL>
                    <a:lnR w="25400" cmpd="sng">
                      <a:solidFill>
                        <a:srgbClr val="C0C0C0"/>
                      </a:solidFill>
                    </a:lnR>
                    <a:lnT w="25400" cmpd="sng">
                      <a:solidFill>
                        <a:srgbClr val="C0C0C0"/>
                      </a:solidFill>
                    </a:lnT>
                    <a:lnB w="25400" cmpd="sng">
                      <a:solidFill>
                        <a:srgbClr val="C0C0C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25400" cmpd="sng">
                      <a:solidFill>
                        <a:srgbClr val="C0C0C0"/>
                      </a:solidFill>
                    </a:lnL>
                    <a:lnR w="25400" cmpd="sng">
                      <a:solidFill>
                        <a:srgbClr val="C0C0C0"/>
                      </a:solidFill>
                    </a:lnR>
                    <a:lnT w="25400" cmpd="sng">
                      <a:solidFill>
                        <a:srgbClr val="C0C0C0"/>
                      </a:solidFill>
                    </a:lnT>
                    <a:lnB w="25400" cmpd="sng">
                      <a:solidFill>
                        <a:srgbClr val="C0C0C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440170"/>
                  </a:ext>
                </a:extLst>
              </a:tr>
              <a:tr h="390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65</a:t>
                      </a:r>
                      <a:endParaRPr lang="ko-KR" altLang="en-US" sz="1000" dirty="0"/>
                    </a:p>
                  </a:txBody>
                  <a:tcPr>
                    <a:lnL w="25400" cmpd="sng">
                      <a:solidFill>
                        <a:srgbClr val="C0C0C0"/>
                      </a:solidFill>
                    </a:lnL>
                    <a:lnR w="25400" cmpd="sng">
                      <a:solidFill>
                        <a:srgbClr val="C0C0C0"/>
                      </a:solidFill>
                    </a:lnR>
                    <a:lnT w="25400" cmpd="sng">
                      <a:solidFill>
                        <a:srgbClr val="C0C0C0"/>
                      </a:solidFill>
                    </a:lnT>
                    <a:lnB w="25400" cmpd="sng">
                      <a:solidFill>
                        <a:srgbClr val="C0C0C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25400" cmpd="sng">
                      <a:solidFill>
                        <a:srgbClr val="C0C0C0"/>
                      </a:solidFill>
                    </a:lnL>
                    <a:lnR w="25400" cmpd="sng">
                      <a:solidFill>
                        <a:srgbClr val="C0C0C0"/>
                      </a:solidFill>
                    </a:lnR>
                    <a:lnT w="25400" cmpd="sng">
                      <a:solidFill>
                        <a:srgbClr val="C0C0C0"/>
                      </a:solidFill>
                    </a:lnT>
                    <a:lnB w="25400" cmpd="sng">
                      <a:solidFill>
                        <a:srgbClr val="C0C0C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25400" cmpd="sng">
                      <a:solidFill>
                        <a:srgbClr val="C0C0C0"/>
                      </a:solidFill>
                    </a:lnL>
                    <a:lnR w="25400" cmpd="sng">
                      <a:solidFill>
                        <a:srgbClr val="C0C0C0"/>
                      </a:solidFill>
                    </a:lnR>
                    <a:lnT w="25400" cmpd="sng">
                      <a:solidFill>
                        <a:srgbClr val="C0C0C0"/>
                      </a:solidFill>
                    </a:lnT>
                    <a:lnB w="25400" cmpd="sng">
                      <a:solidFill>
                        <a:srgbClr val="C0C0C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479367"/>
                  </a:ext>
                </a:extLst>
              </a:tr>
              <a:tr h="353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25400" cmpd="sng">
                      <a:solidFill>
                        <a:srgbClr val="C0C0C0"/>
                      </a:solidFill>
                    </a:lnL>
                    <a:lnR w="25400" cmpd="sng">
                      <a:solidFill>
                        <a:srgbClr val="C0C0C0"/>
                      </a:solidFill>
                    </a:lnR>
                    <a:lnT w="25400" cmpd="sng">
                      <a:solidFill>
                        <a:srgbClr val="C0C0C0"/>
                      </a:solidFill>
                    </a:lnT>
                    <a:lnB w="25400" cmpd="sng">
                      <a:solidFill>
                        <a:srgbClr val="C0C0C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25400" cmpd="sng">
                      <a:solidFill>
                        <a:srgbClr val="C0C0C0"/>
                      </a:solidFill>
                    </a:lnL>
                    <a:lnR w="25400" cmpd="sng">
                      <a:solidFill>
                        <a:srgbClr val="C0C0C0"/>
                      </a:solidFill>
                    </a:lnR>
                    <a:lnT w="25400" cmpd="sng">
                      <a:solidFill>
                        <a:srgbClr val="C0C0C0"/>
                      </a:solidFill>
                    </a:lnT>
                    <a:lnB w="25400" cmpd="sng">
                      <a:solidFill>
                        <a:srgbClr val="C0C0C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25400" cmpd="sng">
                      <a:solidFill>
                        <a:srgbClr val="C0C0C0"/>
                      </a:solidFill>
                    </a:lnL>
                    <a:lnR w="25400" cmpd="sng">
                      <a:solidFill>
                        <a:srgbClr val="C0C0C0"/>
                      </a:solidFill>
                    </a:lnR>
                    <a:lnT w="25400" cmpd="sng">
                      <a:solidFill>
                        <a:srgbClr val="C0C0C0"/>
                      </a:solidFill>
                    </a:lnT>
                    <a:lnB w="25400" cmpd="sng">
                      <a:solidFill>
                        <a:srgbClr val="C0C0C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116313"/>
                  </a:ext>
                </a:extLst>
              </a:tr>
              <a:tr h="353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25400" cmpd="sng">
                      <a:solidFill>
                        <a:srgbClr val="C0C0C0"/>
                      </a:solidFill>
                    </a:lnL>
                    <a:lnR w="25400" cmpd="sng">
                      <a:solidFill>
                        <a:srgbClr val="C0C0C0"/>
                      </a:solidFill>
                    </a:lnR>
                    <a:lnT w="25400" cmpd="sng">
                      <a:solidFill>
                        <a:srgbClr val="C0C0C0"/>
                      </a:solidFill>
                    </a:lnT>
                    <a:lnB w="25400" cmpd="sng">
                      <a:solidFill>
                        <a:srgbClr val="C0C0C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25400" cmpd="sng">
                      <a:solidFill>
                        <a:srgbClr val="C0C0C0"/>
                      </a:solidFill>
                    </a:lnL>
                    <a:lnR w="25400" cmpd="sng">
                      <a:solidFill>
                        <a:srgbClr val="C0C0C0"/>
                      </a:solidFill>
                    </a:lnR>
                    <a:lnT w="25400" cmpd="sng">
                      <a:solidFill>
                        <a:srgbClr val="C0C0C0"/>
                      </a:solidFill>
                    </a:lnT>
                    <a:lnB w="25400" cmpd="sng">
                      <a:solidFill>
                        <a:srgbClr val="C0C0C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25400" cmpd="sng">
                      <a:solidFill>
                        <a:srgbClr val="C0C0C0"/>
                      </a:solidFill>
                    </a:lnL>
                    <a:lnR w="25400" cmpd="sng">
                      <a:solidFill>
                        <a:srgbClr val="C0C0C0"/>
                      </a:solidFill>
                    </a:lnR>
                    <a:lnT w="25400" cmpd="sng">
                      <a:solidFill>
                        <a:srgbClr val="C0C0C0"/>
                      </a:solidFill>
                    </a:lnT>
                    <a:lnB w="25400" cmpd="sng">
                      <a:solidFill>
                        <a:srgbClr val="C0C0C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39259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4F57F61-01B2-A1A9-6706-CD78478DF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181888"/>
              </p:ext>
            </p:extLst>
          </p:nvPr>
        </p:nvGraphicFramePr>
        <p:xfrm>
          <a:off x="7205131" y="366202"/>
          <a:ext cx="4512736" cy="3892528"/>
        </p:xfrm>
        <a:graphic>
          <a:graphicData uri="http://schemas.openxmlformats.org/drawingml/2006/table">
            <a:tbl>
              <a:tblPr/>
              <a:tblGrid>
                <a:gridCol w="1128184">
                  <a:extLst>
                    <a:ext uri="{9D8B030D-6E8A-4147-A177-3AD203B41FA5}">
                      <a16:colId xmlns:a16="http://schemas.microsoft.com/office/drawing/2014/main" val="1688516697"/>
                    </a:ext>
                  </a:extLst>
                </a:gridCol>
                <a:gridCol w="1128184">
                  <a:extLst>
                    <a:ext uri="{9D8B030D-6E8A-4147-A177-3AD203B41FA5}">
                      <a16:colId xmlns:a16="http://schemas.microsoft.com/office/drawing/2014/main" val="3365844444"/>
                    </a:ext>
                  </a:extLst>
                </a:gridCol>
                <a:gridCol w="1128184">
                  <a:extLst>
                    <a:ext uri="{9D8B030D-6E8A-4147-A177-3AD203B41FA5}">
                      <a16:colId xmlns:a16="http://schemas.microsoft.com/office/drawing/2014/main" val="3830641435"/>
                    </a:ext>
                  </a:extLst>
                </a:gridCol>
                <a:gridCol w="1128184">
                  <a:extLst>
                    <a:ext uri="{9D8B030D-6E8A-4147-A177-3AD203B41FA5}">
                      <a16:colId xmlns:a16="http://schemas.microsoft.com/office/drawing/2014/main" val="4138626147"/>
                    </a:ext>
                  </a:extLst>
                </a:gridCol>
              </a:tblGrid>
              <a:tr h="27721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>
                          <a:solidFill>
                            <a:srgbClr val="242424"/>
                          </a:solidFill>
                          <a:effectLst/>
                        </a:rPr>
                        <a:t>통화명</a:t>
                      </a:r>
                      <a:endParaRPr lang="ko-KR" altLang="en-US" sz="10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4823" marR="65929" marT="32965" marB="32965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00" b="1">
                          <a:solidFill>
                            <a:srgbClr val="242424"/>
                          </a:solidFill>
                          <a:effectLst/>
                        </a:rPr>
                        <a:t>매매기준율</a:t>
                      </a:r>
                      <a:endParaRPr lang="ko-KR" altLang="en-US" sz="10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4823" marR="10988" marT="32965" marB="32965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00" b="1">
                          <a:solidFill>
                            <a:srgbClr val="242424"/>
                          </a:solidFill>
                          <a:effectLst/>
                        </a:rPr>
                        <a:t>전일대비</a:t>
                      </a:r>
                      <a:endParaRPr lang="ko-KR" altLang="en-US" sz="10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4823" marR="65929" marT="32965" marB="32965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00" b="1">
                          <a:solidFill>
                            <a:srgbClr val="242424"/>
                          </a:solidFill>
                          <a:effectLst/>
                        </a:rPr>
                        <a:t>등락률</a:t>
                      </a:r>
                      <a:endParaRPr lang="ko-KR" altLang="en-US" sz="10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4823" marR="164823" marT="32965" marB="32965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016894"/>
                  </a:ext>
                </a:extLst>
              </a:tr>
              <a:tr h="45191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u="none" strike="noStrike">
                          <a:solidFill>
                            <a:srgbClr val="0C43B7"/>
                          </a:solidFill>
                          <a:effectLst/>
                          <a:hlinkClick r:id="rId2"/>
                        </a:rPr>
                        <a:t>미국 </a:t>
                      </a:r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linkClick r:id="rId2"/>
                        </a:rPr>
                        <a:t>USD</a:t>
                      </a:r>
                      <a:endParaRPr lang="en-US" sz="10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4823" marR="65929" marT="32965" marB="32965" anchor="ctr">
                    <a:lnL w="25400">
                      <a:solidFill>
                        <a:schemeClr val="tx1"/>
                      </a:solidFill>
                    </a:lnL>
                    <a:lnR w="25400">
                      <a:solidFill>
                        <a:srgbClr val="C0C0C0"/>
                      </a:solidFill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242424"/>
                          </a:solidFill>
                          <a:effectLst/>
                        </a:rPr>
                        <a:t>1,324.50</a:t>
                      </a:r>
                    </a:p>
                  </a:txBody>
                  <a:tcPr marL="104388" marR="65929" marT="32965" marB="32965" anchor="ctr">
                    <a:lnL w="25400">
                      <a:solidFill>
                        <a:srgbClr val="C0C0C0"/>
                      </a:solidFill>
                    </a:lnL>
                    <a:lnR w="25400">
                      <a:solidFill>
                        <a:srgbClr val="C0C0C0"/>
                      </a:solidFill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00">
                          <a:solidFill>
                            <a:srgbClr val="FB334E"/>
                          </a:solidFill>
                          <a:effectLst/>
                        </a:rPr>
                        <a:t>전일대비상승</a:t>
                      </a:r>
                      <a:r>
                        <a:rPr lang="en-US" altLang="ko-KR" sz="1000" i="0">
                          <a:solidFill>
                            <a:srgbClr val="FB334E"/>
                          </a:solidFill>
                          <a:effectLst/>
                        </a:rPr>
                        <a:t>4.00</a:t>
                      </a:r>
                      <a:endParaRPr lang="ko-KR" altLang="en-US" sz="1000">
                        <a:solidFill>
                          <a:srgbClr val="FB334E"/>
                        </a:solidFill>
                        <a:effectLst/>
                      </a:endParaRPr>
                    </a:p>
                  </a:txBody>
                  <a:tcPr marL="104388" marR="27471" marT="32965" marB="32965" anchor="ctr">
                    <a:lnL w="25400">
                      <a:solidFill>
                        <a:srgbClr val="C0C0C0"/>
                      </a:solidFill>
                    </a:lnL>
                    <a:lnR w="25400">
                      <a:solidFill>
                        <a:srgbClr val="C0C0C0"/>
                      </a:solidFill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solidFill>
                            <a:srgbClr val="FFFFFF"/>
                          </a:solidFill>
                          <a:effectLst/>
                        </a:rPr>
                        <a:t>+0.30%</a:t>
                      </a:r>
                      <a:endParaRPr lang="ko-KR" altLang="en-US" sz="1000">
                        <a:solidFill>
                          <a:srgbClr val="242424"/>
                        </a:solidFill>
                        <a:effectLst/>
                      </a:endParaRPr>
                    </a:p>
                  </a:txBody>
                  <a:tcPr marL="104388" marR="27471" marT="32965" marB="32965" anchor="ctr">
                    <a:lnL w="25400">
                      <a:solidFill>
                        <a:srgbClr val="C0C0C0"/>
                      </a:solidFill>
                    </a:lnL>
                    <a:lnR w="25400">
                      <a:solidFill>
                        <a:schemeClr val="tx1"/>
                      </a:solidFill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738733"/>
                  </a:ext>
                </a:extLst>
              </a:tr>
              <a:tr h="45191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u="none" strike="noStrike">
                          <a:solidFill>
                            <a:srgbClr val="0C43B7"/>
                          </a:solidFill>
                          <a:effectLst/>
                          <a:hlinkClick r:id="rId3"/>
                        </a:rPr>
                        <a:t>일본 </a:t>
                      </a:r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linkClick r:id="rId3"/>
                        </a:rPr>
                        <a:t>JPY 100</a:t>
                      </a:r>
                      <a:endParaRPr lang="en-US" sz="10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4823" marR="65929" marT="32965" marB="32965" anchor="ctr">
                    <a:lnL w="25400">
                      <a:solidFill>
                        <a:schemeClr val="tx1"/>
                      </a:solidFill>
                    </a:lnL>
                    <a:lnR w="25400">
                      <a:solidFill>
                        <a:srgbClr val="C0C0C0"/>
                      </a:solidFill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242424"/>
                          </a:solidFill>
                          <a:effectLst/>
                        </a:rPr>
                        <a:t>968.52</a:t>
                      </a:r>
                    </a:p>
                  </a:txBody>
                  <a:tcPr marL="104388" marR="65929" marT="32965" marB="32965" anchor="ctr">
                    <a:lnL w="25400">
                      <a:solidFill>
                        <a:srgbClr val="C0C0C0"/>
                      </a:solidFill>
                    </a:lnL>
                    <a:lnR w="25400">
                      <a:solidFill>
                        <a:srgbClr val="C0C0C0"/>
                      </a:solidFill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00">
                          <a:solidFill>
                            <a:srgbClr val="2B88F7"/>
                          </a:solidFill>
                          <a:effectLst/>
                        </a:rPr>
                        <a:t>전일대비하락</a:t>
                      </a:r>
                      <a:r>
                        <a:rPr lang="en-US" altLang="ko-KR" sz="1000" i="0">
                          <a:solidFill>
                            <a:srgbClr val="2B88F7"/>
                          </a:solidFill>
                          <a:effectLst/>
                        </a:rPr>
                        <a:t>2.61</a:t>
                      </a:r>
                      <a:endParaRPr lang="ko-KR" altLang="en-US" sz="1000">
                        <a:solidFill>
                          <a:srgbClr val="2B88F7"/>
                        </a:solidFill>
                        <a:effectLst/>
                      </a:endParaRPr>
                    </a:p>
                  </a:txBody>
                  <a:tcPr marL="104388" marR="27471" marT="32965" marB="32965" anchor="ctr">
                    <a:lnL w="25400">
                      <a:solidFill>
                        <a:srgbClr val="C0C0C0"/>
                      </a:solidFill>
                    </a:lnL>
                    <a:lnR w="25400">
                      <a:solidFill>
                        <a:srgbClr val="C0C0C0"/>
                      </a:solidFill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solidFill>
                            <a:srgbClr val="FFFFFF"/>
                          </a:solidFill>
                          <a:effectLst/>
                        </a:rPr>
                        <a:t>-0.27%</a:t>
                      </a:r>
                      <a:endParaRPr lang="ko-KR" altLang="en-US" sz="1000">
                        <a:solidFill>
                          <a:srgbClr val="242424"/>
                        </a:solidFill>
                        <a:effectLst/>
                      </a:endParaRPr>
                    </a:p>
                  </a:txBody>
                  <a:tcPr marL="104388" marR="27471" marT="32965" marB="32965" anchor="ctr">
                    <a:lnL w="25400">
                      <a:solidFill>
                        <a:srgbClr val="C0C0C0"/>
                      </a:solidFill>
                    </a:lnL>
                    <a:lnR w="25400">
                      <a:solidFill>
                        <a:schemeClr val="tx1"/>
                      </a:solidFill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610458"/>
                  </a:ext>
                </a:extLst>
              </a:tr>
              <a:tr h="45191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u="none" strike="noStrike">
                          <a:solidFill>
                            <a:srgbClr val="0C43B7"/>
                          </a:solidFill>
                          <a:effectLst/>
                          <a:hlinkClick r:id="rId4"/>
                        </a:rPr>
                        <a:t>유럽연합 </a:t>
                      </a:r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linkClick r:id="rId4"/>
                        </a:rPr>
                        <a:t>EUR</a:t>
                      </a:r>
                      <a:endParaRPr lang="en-US" sz="10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4823" marR="65929" marT="32965" marB="32965" anchor="ctr">
                    <a:lnL w="25400">
                      <a:solidFill>
                        <a:schemeClr val="tx1"/>
                      </a:solidFill>
                    </a:lnL>
                    <a:lnR w="25400">
                      <a:solidFill>
                        <a:srgbClr val="C0C0C0"/>
                      </a:solidFill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242424"/>
                          </a:solidFill>
                          <a:effectLst/>
                        </a:rPr>
                        <a:t>1,405.29</a:t>
                      </a:r>
                    </a:p>
                  </a:txBody>
                  <a:tcPr marL="104388" marR="65929" marT="32965" marB="32965" anchor="ctr">
                    <a:lnL w="25400">
                      <a:solidFill>
                        <a:srgbClr val="C0C0C0"/>
                      </a:solidFill>
                    </a:lnL>
                    <a:lnR w="25400">
                      <a:solidFill>
                        <a:srgbClr val="C0C0C0"/>
                      </a:solidFill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00">
                          <a:solidFill>
                            <a:srgbClr val="FB334E"/>
                          </a:solidFill>
                          <a:effectLst/>
                        </a:rPr>
                        <a:t>전일대비상승</a:t>
                      </a:r>
                      <a:r>
                        <a:rPr lang="en-US" altLang="ko-KR" sz="1000" i="0">
                          <a:solidFill>
                            <a:srgbClr val="FB334E"/>
                          </a:solidFill>
                          <a:effectLst/>
                        </a:rPr>
                        <a:t>8.33</a:t>
                      </a:r>
                      <a:endParaRPr lang="ko-KR" altLang="en-US" sz="1000">
                        <a:solidFill>
                          <a:srgbClr val="FB334E"/>
                        </a:solidFill>
                        <a:effectLst/>
                      </a:endParaRPr>
                    </a:p>
                  </a:txBody>
                  <a:tcPr marL="104388" marR="27471" marT="32965" marB="32965" anchor="ctr">
                    <a:lnL w="25400">
                      <a:solidFill>
                        <a:srgbClr val="C0C0C0"/>
                      </a:solidFill>
                    </a:lnL>
                    <a:lnR w="25400">
                      <a:solidFill>
                        <a:srgbClr val="C0C0C0"/>
                      </a:solidFill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solidFill>
                            <a:srgbClr val="FFFFFF"/>
                          </a:solidFill>
                          <a:effectLst/>
                        </a:rPr>
                        <a:t>+0.60%</a:t>
                      </a:r>
                      <a:endParaRPr lang="ko-KR" altLang="en-US" sz="1000">
                        <a:solidFill>
                          <a:srgbClr val="242424"/>
                        </a:solidFill>
                        <a:effectLst/>
                      </a:endParaRPr>
                    </a:p>
                  </a:txBody>
                  <a:tcPr marL="104388" marR="27471" marT="32965" marB="32965" anchor="ctr">
                    <a:lnL w="25400">
                      <a:solidFill>
                        <a:srgbClr val="C0C0C0"/>
                      </a:solidFill>
                    </a:lnL>
                    <a:lnR w="25400">
                      <a:solidFill>
                        <a:schemeClr val="tx1"/>
                      </a:solidFill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334702"/>
                  </a:ext>
                </a:extLst>
              </a:tr>
              <a:tr h="45191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u="none" strike="noStrike">
                          <a:solidFill>
                            <a:srgbClr val="0C43B7"/>
                          </a:solidFill>
                          <a:effectLst/>
                          <a:hlinkClick r:id="rId5"/>
                        </a:rPr>
                        <a:t>중국 </a:t>
                      </a:r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linkClick r:id="rId5"/>
                        </a:rPr>
                        <a:t>CNY</a:t>
                      </a:r>
                      <a:endParaRPr lang="en-US" sz="10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4823" marR="65929" marT="32965" marB="32965" anchor="ctr">
                    <a:lnL w="25400">
                      <a:solidFill>
                        <a:schemeClr val="tx1"/>
                      </a:solidFill>
                    </a:lnL>
                    <a:lnR w="25400">
                      <a:solidFill>
                        <a:srgbClr val="C0C0C0"/>
                      </a:solidFill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242424"/>
                          </a:solidFill>
                          <a:effectLst/>
                        </a:rPr>
                        <a:t>190.36</a:t>
                      </a:r>
                    </a:p>
                  </a:txBody>
                  <a:tcPr marL="104388" marR="65929" marT="32965" marB="32965" anchor="ctr">
                    <a:lnL w="25400">
                      <a:solidFill>
                        <a:srgbClr val="C0C0C0"/>
                      </a:solidFill>
                    </a:lnL>
                    <a:lnR w="25400">
                      <a:solidFill>
                        <a:srgbClr val="C0C0C0"/>
                      </a:solidFill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00">
                          <a:solidFill>
                            <a:srgbClr val="FB334E"/>
                          </a:solidFill>
                          <a:effectLst/>
                        </a:rPr>
                        <a:t>전일대비상승</a:t>
                      </a:r>
                      <a:r>
                        <a:rPr lang="en-US" altLang="ko-KR" sz="1000" i="0">
                          <a:solidFill>
                            <a:srgbClr val="FB334E"/>
                          </a:solidFill>
                          <a:effectLst/>
                        </a:rPr>
                        <a:t>0.80</a:t>
                      </a:r>
                      <a:endParaRPr lang="ko-KR" altLang="en-US" sz="1000">
                        <a:solidFill>
                          <a:srgbClr val="FB334E"/>
                        </a:solidFill>
                        <a:effectLst/>
                      </a:endParaRPr>
                    </a:p>
                  </a:txBody>
                  <a:tcPr marL="104388" marR="27471" marT="32965" marB="32965" anchor="ctr">
                    <a:lnL w="25400">
                      <a:solidFill>
                        <a:srgbClr val="C0C0C0"/>
                      </a:solidFill>
                    </a:lnL>
                    <a:lnR w="25400">
                      <a:solidFill>
                        <a:srgbClr val="C0C0C0"/>
                      </a:solidFill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solidFill>
                            <a:srgbClr val="FFFFFF"/>
                          </a:solidFill>
                          <a:effectLst/>
                        </a:rPr>
                        <a:t>+0.42%</a:t>
                      </a:r>
                      <a:endParaRPr lang="ko-KR" altLang="en-US" sz="1000">
                        <a:solidFill>
                          <a:srgbClr val="242424"/>
                        </a:solidFill>
                        <a:effectLst/>
                      </a:endParaRPr>
                    </a:p>
                  </a:txBody>
                  <a:tcPr marL="104388" marR="27471" marT="32965" marB="32965" anchor="ctr">
                    <a:lnL w="25400">
                      <a:solidFill>
                        <a:srgbClr val="C0C0C0"/>
                      </a:solidFill>
                    </a:lnL>
                    <a:lnR w="25400">
                      <a:solidFill>
                        <a:schemeClr val="tx1"/>
                      </a:solidFill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162867"/>
                  </a:ext>
                </a:extLst>
              </a:tr>
              <a:tr h="45191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u="none" strike="noStrike">
                          <a:solidFill>
                            <a:srgbClr val="0C43B7"/>
                          </a:solidFill>
                          <a:effectLst/>
                          <a:hlinkClick r:id="rId6"/>
                        </a:rPr>
                        <a:t>영국 </a:t>
                      </a:r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linkClick r:id="rId6"/>
                        </a:rPr>
                        <a:t>GBP</a:t>
                      </a:r>
                      <a:endParaRPr lang="en-US" sz="10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4823" marR="65929" marT="32965" marB="32965" anchor="ctr">
                    <a:lnL w="25400">
                      <a:solidFill>
                        <a:schemeClr val="tx1"/>
                      </a:solidFill>
                    </a:lnL>
                    <a:lnR w="25400">
                      <a:solidFill>
                        <a:srgbClr val="C0C0C0"/>
                      </a:solidFill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242424"/>
                          </a:solidFill>
                          <a:effectLst/>
                        </a:rPr>
                        <a:t>1,602.25</a:t>
                      </a:r>
                    </a:p>
                  </a:txBody>
                  <a:tcPr marL="104388" marR="65929" marT="32965" marB="32965" anchor="ctr">
                    <a:lnL w="25400">
                      <a:solidFill>
                        <a:srgbClr val="C0C0C0"/>
                      </a:solidFill>
                    </a:lnL>
                    <a:lnR w="25400">
                      <a:solidFill>
                        <a:srgbClr val="C0C0C0"/>
                      </a:solidFill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00">
                          <a:solidFill>
                            <a:srgbClr val="FB334E"/>
                          </a:solidFill>
                          <a:effectLst/>
                        </a:rPr>
                        <a:t>전일대비상승</a:t>
                      </a:r>
                      <a:r>
                        <a:rPr lang="en-US" altLang="ko-KR" sz="1000" i="0">
                          <a:solidFill>
                            <a:srgbClr val="FB334E"/>
                          </a:solidFill>
                          <a:effectLst/>
                        </a:rPr>
                        <a:t>15.01</a:t>
                      </a:r>
                      <a:endParaRPr lang="ko-KR" altLang="en-US" sz="1000">
                        <a:solidFill>
                          <a:srgbClr val="FB334E"/>
                        </a:solidFill>
                        <a:effectLst/>
                      </a:endParaRPr>
                    </a:p>
                  </a:txBody>
                  <a:tcPr marL="104388" marR="27471" marT="32965" marB="32965" anchor="ctr">
                    <a:lnL w="25400">
                      <a:solidFill>
                        <a:srgbClr val="C0C0C0"/>
                      </a:solidFill>
                    </a:lnL>
                    <a:lnR w="25400">
                      <a:solidFill>
                        <a:srgbClr val="C0C0C0"/>
                      </a:solidFill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solidFill>
                            <a:srgbClr val="FFFFFF"/>
                          </a:solidFill>
                          <a:effectLst/>
                        </a:rPr>
                        <a:t>+0.95%</a:t>
                      </a:r>
                      <a:endParaRPr lang="ko-KR" altLang="en-US" sz="1000">
                        <a:solidFill>
                          <a:srgbClr val="242424"/>
                        </a:solidFill>
                        <a:effectLst/>
                      </a:endParaRPr>
                    </a:p>
                  </a:txBody>
                  <a:tcPr marL="104388" marR="27471" marT="32965" marB="32965" anchor="ctr">
                    <a:lnL w="25400">
                      <a:solidFill>
                        <a:srgbClr val="C0C0C0"/>
                      </a:solidFill>
                    </a:lnL>
                    <a:lnR w="25400">
                      <a:solidFill>
                        <a:schemeClr val="tx1"/>
                      </a:solidFill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446383"/>
                  </a:ext>
                </a:extLst>
              </a:tr>
              <a:tr h="45191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u="none" strike="noStrike">
                          <a:solidFill>
                            <a:srgbClr val="0C43B7"/>
                          </a:solidFill>
                          <a:effectLst/>
                          <a:hlinkClick r:id="rId7"/>
                        </a:rPr>
                        <a:t>호주 </a:t>
                      </a:r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linkClick r:id="rId7"/>
                        </a:rPr>
                        <a:t>AUD</a:t>
                      </a:r>
                      <a:endParaRPr lang="en-US" sz="10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4823" marR="65929" marT="32965" marB="32965" anchor="ctr">
                    <a:lnL w="25400">
                      <a:solidFill>
                        <a:schemeClr val="tx1"/>
                      </a:solidFill>
                    </a:lnL>
                    <a:lnR w="25400">
                      <a:solidFill>
                        <a:srgbClr val="C0C0C0"/>
                      </a:solidFill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242424"/>
                          </a:solidFill>
                          <a:effectLst/>
                        </a:rPr>
                        <a:t>891.52</a:t>
                      </a:r>
                    </a:p>
                  </a:txBody>
                  <a:tcPr marL="104388" marR="65929" marT="32965" marB="32965" anchor="ctr">
                    <a:lnL w="25400">
                      <a:solidFill>
                        <a:srgbClr val="C0C0C0"/>
                      </a:solidFill>
                    </a:lnL>
                    <a:lnR w="25400">
                      <a:solidFill>
                        <a:srgbClr val="C0C0C0"/>
                      </a:solidFill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00">
                          <a:solidFill>
                            <a:srgbClr val="FB334E"/>
                          </a:solidFill>
                          <a:effectLst/>
                        </a:rPr>
                        <a:t>전일대비상승</a:t>
                      </a:r>
                      <a:r>
                        <a:rPr lang="en-US" altLang="ko-KR" sz="1000" i="0">
                          <a:solidFill>
                            <a:srgbClr val="FB334E"/>
                          </a:solidFill>
                          <a:effectLst/>
                        </a:rPr>
                        <a:t>3.22</a:t>
                      </a:r>
                      <a:endParaRPr lang="ko-KR" altLang="en-US" sz="1000">
                        <a:solidFill>
                          <a:srgbClr val="FB334E"/>
                        </a:solidFill>
                        <a:effectLst/>
                      </a:endParaRPr>
                    </a:p>
                  </a:txBody>
                  <a:tcPr marL="104388" marR="27471" marT="32965" marB="32965" anchor="ctr">
                    <a:lnL w="25400">
                      <a:solidFill>
                        <a:srgbClr val="C0C0C0"/>
                      </a:solidFill>
                    </a:lnL>
                    <a:lnR w="25400">
                      <a:solidFill>
                        <a:srgbClr val="C0C0C0"/>
                      </a:solidFill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solidFill>
                            <a:srgbClr val="FFFFFF"/>
                          </a:solidFill>
                          <a:effectLst/>
                        </a:rPr>
                        <a:t>+0.36%</a:t>
                      </a:r>
                      <a:endParaRPr lang="ko-KR" altLang="en-US" sz="1000">
                        <a:solidFill>
                          <a:srgbClr val="242424"/>
                        </a:solidFill>
                        <a:effectLst/>
                      </a:endParaRPr>
                    </a:p>
                  </a:txBody>
                  <a:tcPr marL="104388" marR="27471" marT="32965" marB="32965" anchor="ctr">
                    <a:lnL w="25400">
                      <a:solidFill>
                        <a:srgbClr val="C0C0C0"/>
                      </a:solidFill>
                    </a:lnL>
                    <a:lnR w="25400">
                      <a:solidFill>
                        <a:schemeClr val="tx1"/>
                      </a:solidFill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729014"/>
                  </a:ext>
                </a:extLst>
              </a:tr>
              <a:tr h="45191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u="none" strike="noStrike">
                          <a:solidFill>
                            <a:srgbClr val="0C43B7"/>
                          </a:solidFill>
                          <a:effectLst/>
                          <a:hlinkClick r:id="rId8"/>
                        </a:rPr>
                        <a:t>캐나다 </a:t>
                      </a:r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linkClick r:id="rId8"/>
                        </a:rPr>
                        <a:t>CAD</a:t>
                      </a:r>
                      <a:endParaRPr lang="en-US" sz="10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4823" marR="65929" marT="32965" marB="32965" anchor="ctr">
                    <a:lnL w="25400">
                      <a:solidFill>
                        <a:schemeClr val="tx1"/>
                      </a:solidFill>
                    </a:lnL>
                    <a:lnR w="25400">
                      <a:solidFill>
                        <a:srgbClr val="C0C0C0"/>
                      </a:solidFill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>
                          <a:solidFill>
                            <a:srgbClr val="242424"/>
                          </a:solidFill>
                          <a:effectLst/>
                        </a:rPr>
                        <a:t>976.41</a:t>
                      </a:r>
                    </a:p>
                  </a:txBody>
                  <a:tcPr marL="104388" marR="65929" marT="32965" marB="32965" anchor="ctr">
                    <a:lnL w="25400">
                      <a:solidFill>
                        <a:srgbClr val="C0C0C0"/>
                      </a:solidFill>
                    </a:lnL>
                    <a:lnR w="25400">
                      <a:solidFill>
                        <a:srgbClr val="C0C0C0"/>
                      </a:solidFill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00">
                          <a:solidFill>
                            <a:srgbClr val="FB334E"/>
                          </a:solidFill>
                          <a:effectLst/>
                        </a:rPr>
                        <a:t>전일대비상승</a:t>
                      </a:r>
                      <a:r>
                        <a:rPr lang="en-US" altLang="ko-KR" sz="1000" i="0">
                          <a:solidFill>
                            <a:srgbClr val="FB334E"/>
                          </a:solidFill>
                          <a:effectLst/>
                        </a:rPr>
                        <a:t>2.73</a:t>
                      </a:r>
                      <a:endParaRPr lang="ko-KR" altLang="en-US" sz="1000">
                        <a:solidFill>
                          <a:srgbClr val="FB334E"/>
                        </a:solidFill>
                        <a:effectLst/>
                      </a:endParaRPr>
                    </a:p>
                  </a:txBody>
                  <a:tcPr marL="104388" marR="27471" marT="32965" marB="32965" anchor="ctr">
                    <a:lnL w="25400">
                      <a:solidFill>
                        <a:srgbClr val="C0C0C0"/>
                      </a:solidFill>
                    </a:lnL>
                    <a:lnR w="25400">
                      <a:solidFill>
                        <a:srgbClr val="C0C0C0"/>
                      </a:solidFill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solidFill>
                            <a:srgbClr val="FFFFFF"/>
                          </a:solidFill>
                          <a:effectLst/>
                        </a:rPr>
                        <a:t>+0.28%</a:t>
                      </a:r>
                      <a:endParaRPr lang="ko-KR" altLang="en-US" sz="1000">
                        <a:solidFill>
                          <a:srgbClr val="242424"/>
                        </a:solidFill>
                        <a:effectLst/>
                      </a:endParaRPr>
                    </a:p>
                  </a:txBody>
                  <a:tcPr marL="104388" marR="27471" marT="32965" marB="32965" anchor="ctr">
                    <a:lnL w="25400">
                      <a:solidFill>
                        <a:srgbClr val="C0C0C0"/>
                      </a:solidFill>
                    </a:lnL>
                    <a:lnR w="25400">
                      <a:solidFill>
                        <a:schemeClr val="tx1"/>
                      </a:solidFill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670366"/>
                  </a:ext>
                </a:extLst>
              </a:tr>
              <a:tr h="45191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u="none" strike="noStrike">
                          <a:solidFill>
                            <a:srgbClr val="0C43B7"/>
                          </a:solidFill>
                          <a:effectLst/>
                          <a:hlinkClick r:id="rId9"/>
                        </a:rPr>
                        <a:t>뉴질랜드 </a:t>
                      </a:r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linkClick r:id="rId9"/>
                        </a:rPr>
                        <a:t>NZD</a:t>
                      </a:r>
                      <a:endParaRPr lang="en-US" sz="10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4823" marR="65929" marT="32965" marB="32965" anchor="ctr">
                    <a:lnL w="25400">
                      <a:solidFill>
                        <a:schemeClr val="tx1"/>
                      </a:solidFill>
                    </a:lnL>
                    <a:lnR w="25400">
                      <a:solidFill>
                        <a:srgbClr val="C0C0C0"/>
                      </a:solidFill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242424"/>
                          </a:solidFill>
                          <a:effectLst/>
                        </a:rPr>
                        <a:t>816.02</a:t>
                      </a:r>
                    </a:p>
                  </a:txBody>
                  <a:tcPr marL="104388" marR="65929" marT="32965" marB="32965" anchor="ctr">
                    <a:lnL w="25400">
                      <a:solidFill>
                        <a:srgbClr val="C0C0C0"/>
                      </a:solidFill>
                    </a:lnL>
                    <a:lnR w="25400">
                      <a:solidFill>
                        <a:srgbClr val="C0C0C0"/>
                      </a:solidFill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00">
                          <a:solidFill>
                            <a:srgbClr val="FB334E"/>
                          </a:solidFill>
                          <a:effectLst/>
                        </a:rPr>
                        <a:t>전일대비상승</a:t>
                      </a:r>
                      <a:r>
                        <a:rPr lang="en-US" altLang="ko-KR" sz="1000" i="0">
                          <a:solidFill>
                            <a:srgbClr val="FB334E"/>
                          </a:solidFill>
                          <a:effectLst/>
                        </a:rPr>
                        <a:t>2.06</a:t>
                      </a:r>
                      <a:endParaRPr lang="ko-KR" altLang="en-US" sz="1000">
                        <a:solidFill>
                          <a:srgbClr val="FB334E"/>
                        </a:solidFill>
                        <a:effectLst/>
                      </a:endParaRPr>
                    </a:p>
                  </a:txBody>
                  <a:tcPr marL="104388" marR="27471" marT="32965" marB="32965" anchor="ctr">
                    <a:lnL w="25400">
                      <a:solidFill>
                        <a:srgbClr val="C0C0C0"/>
                      </a:solidFill>
                    </a:lnL>
                    <a:lnR w="25400">
                      <a:solidFill>
                        <a:srgbClr val="C0C0C0"/>
                      </a:solidFill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rgbClr val="FFFFFF"/>
                          </a:solidFill>
                          <a:effectLst/>
                        </a:rPr>
                        <a:t>+0.25%</a:t>
                      </a:r>
                      <a:endParaRPr lang="ko-KR" altLang="en-US" sz="1000" dirty="0">
                        <a:solidFill>
                          <a:srgbClr val="242424"/>
                        </a:solidFill>
                        <a:effectLst/>
                      </a:endParaRPr>
                    </a:p>
                  </a:txBody>
                  <a:tcPr marL="104388" marR="27471" marT="32965" marB="32965" anchor="ctr">
                    <a:lnL w="25400">
                      <a:solidFill>
                        <a:srgbClr val="C0C0C0"/>
                      </a:solidFill>
                    </a:lnL>
                    <a:lnR w="25400">
                      <a:solidFill>
                        <a:schemeClr val="tx1"/>
                      </a:solidFill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99368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22A46CE-112E-876A-17B1-D1ECFCF91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02107"/>
              </p:ext>
            </p:extLst>
          </p:nvPr>
        </p:nvGraphicFramePr>
        <p:xfrm>
          <a:off x="186266" y="2768491"/>
          <a:ext cx="6189134" cy="3603394"/>
        </p:xfrm>
        <a:graphic>
          <a:graphicData uri="http://schemas.openxmlformats.org/drawingml/2006/table">
            <a:tbl>
              <a:tblPr/>
              <a:tblGrid>
                <a:gridCol w="884162">
                  <a:extLst>
                    <a:ext uri="{9D8B030D-6E8A-4147-A177-3AD203B41FA5}">
                      <a16:colId xmlns:a16="http://schemas.microsoft.com/office/drawing/2014/main" val="1319096842"/>
                    </a:ext>
                  </a:extLst>
                </a:gridCol>
                <a:gridCol w="884162">
                  <a:extLst>
                    <a:ext uri="{9D8B030D-6E8A-4147-A177-3AD203B41FA5}">
                      <a16:colId xmlns:a16="http://schemas.microsoft.com/office/drawing/2014/main" val="3684565240"/>
                    </a:ext>
                  </a:extLst>
                </a:gridCol>
                <a:gridCol w="884162">
                  <a:extLst>
                    <a:ext uri="{9D8B030D-6E8A-4147-A177-3AD203B41FA5}">
                      <a16:colId xmlns:a16="http://schemas.microsoft.com/office/drawing/2014/main" val="3456633876"/>
                    </a:ext>
                  </a:extLst>
                </a:gridCol>
                <a:gridCol w="884162">
                  <a:extLst>
                    <a:ext uri="{9D8B030D-6E8A-4147-A177-3AD203B41FA5}">
                      <a16:colId xmlns:a16="http://schemas.microsoft.com/office/drawing/2014/main" val="3375835027"/>
                    </a:ext>
                  </a:extLst>
                </a:gridCol>
                <a:gridCol w="884162">
                  <a:extLst>
                    <a:ext uri="{9D8B030D-6E8A-4147-A177-3AD203B41FA5}">
                      <a16:colId xmlns:a16="http://schemas.microsoft.com/office/drawing/2014/main" val="4139089160"/>
                    </a:ext>
                  </a:extLst>
                </a:gridCol>
                <a:gridCol w="884162">
                  <a:extLst>
                    <a:ext uri="{9D8B030D-6E8A-4147-A177-3AD203B41FA5}">
                      <a16:colId xmlns:a16="http://schemas.microsoft.com/office/drawing/2014/main" val="1455774723"/>
                    </a:ext>
                  </a:extLst>
                </a:gridCol>
                <a:gridCol w="884162">
                  <a:extLst>
                    <a:ext uri="{9D8B030D-6E8A-4147-A177-3AD203B41FA5}">
                      <a16:colId xmlns:a16="http://schemas.microsoft.com/office/drawing/2014/main" val="3544790959"/>
                    </a:ext>
                  </a:extLst>
                </a:gridCol>
              </a:tblGrid>
              <a:tr h="286885">
                <a:tc rowSpan="2">
                  <a:txBody>
                    <a:bodyPr/>
                    <a:lstStyle/>
                    <a:p>
                      <a:r>
                        <a:rPr lang="ko-KR" altLang="en-US" sz="1000" u="none" strike="noStrike">
                          <a:effectLst/>
                          <a:hlinkClick r:id="rId10"/>
                        </a:rPr>
                        <a:t>통화명</a:t>
                      </a:r>
                      <a:endParaRPr lang="ko-KR" altLang="en-US" sz="1000">
                        <a:effectLst/>
                      </a:endParaRPr>
                    </a:p>
                  </a:txBody>
                  <a:tcPr marL="79115" marR="79115" marT="39558" marB="39558" anchor="ctr">
                    <a:lnL w="25400">
                      <a:solidFill>
                        <a:srgbClr val="C0C0C0"/>
                      </a:solidFill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C0C0C0"/>
                      </a:solidFill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</a:rPr>
                        <a:t>매매기준율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C0C0C0"/>
                      </a:solidFill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</a:rPr>
                        <a:t>현찰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C0C0C0"/>
                      </a:solidFill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</a:rPr>
                        <a:t>송금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C0C0C0"/>
                      </a:solidFill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</a:rPr>
                        <a:t>미화환산율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C0C0C0"/>
                      </a:solidFill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883357"/>
                  </a:ext>
                </a:extLst>
              </a:tr>
              <a:tr h="503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</a:rPr>
                        <a:t>사실 때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</a:rPr>
                        <a:t>파실 때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</a:rPr>
                        <a:t>보내실 때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</a:rPr>
                        <a:t>받으실 때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86392"/>
                  </a:ext>
                </a:extLst>
              </a:tr>
              <a:tr h="5034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u="sng">
                          <a:solidFill>
                            <a:srgbClr val="666666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  <a:hlinkClick r:id="rId11"/>
                        </a:rPr>
                        <a:t>미국 </a:t>
                      </a:r>
                      <a:r>
                        <a:rPr lang="en-US" sz="1000" u="sng">
                          <a:solidFill>
                            <a:srgbClr val="666666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  <a:hlinkClick r:id="rId11"/>
                        </a:rPr>
                        <a:t>USD</a:t>
                      </a:r>
                      <a:endParaRPr lang="en-US" sz="1000">
                        <a:solidFill>
                          <a:srgbClr val="444444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9336" marR="79115" marT="39558" marB="39558" anchor="ctr">
                    <a:lnL w="25400">
                      <a:solidFill>
                        <a:schemeClr val="tx1"/>
                      </a:solidFill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1,324.50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1,347.67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1,301.33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1,337.40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1,311.60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1.000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576060"/>
                  </a:ext>
                </a:extLst>
              </a:tr>
              <a:tr h="5661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u="sng">
                          <a:solidFill>
                            <a:srgbClr val="666666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  <a:hlinkClick r:id="rId12"/>
                        </a:rPr>
                        <a:t>유럽연합 </a:t>
                      </a:r>
                      <a:r>
                        <a:rPr lang="en-US" sz="1000" u="sng">
                          <a:solidFill>
                            <a:srgbClr val="666666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  <a:hlinkClick r:id="rId12"/>
                        </a:rPr>
                        <a:t>EUR</a:t>
                      </a:r>
                      <a:endParaRPr lang="en-US" sz="1000">
                        <a:solidFill>
                          <a:srgbClr val="444444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9336" marR="79115" marT="39558" marB="39558" anchor="ctr">
                    <a:lnL w="25400">
                      <a:solidFill>
                        <a:schemeClr val="tx1"/>
                      </a:solidFill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1,405.29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1,433.25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1,377.33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1,419.34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1,391.24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1.061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650811"/>
                  </a:ext>
                </a:extLst>
              </a:tr>
              <a:tr h="73642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u="sng">
                          <a:solidFill>
                            <a:srgbClr val="666666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  <a:hlinkClick r:id="rId13"/>
                        </a:rPr>
                        <a:t>일본 </a:t>
                      </a:r>
                      <a:r>
                        <a:rPr lang="en-US" sz="1000" u="sng">
                          <a:solidFill>
                            <a:srgbClr val="666666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  <a:hlinkClick r:id="rId13"/>
                        </a:rPr>
                        <a:t>JPY (100</a:t>
                      </a:r>
                      <a:r>
                        <a:rPr lang="ko-KR" altLang="en-US" sz="1000" u="sng">
                          <a:solidFill>
                            <a:srgbClr val="666666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  <a:hlinkClick r:id="rId13"/>
                        </a:rPr>
                        <a:t>엔</a:t>
                      </a:r>
                      <a:r>
                        <a:rPr lang="en-US" altLang="ko-KR" sz="1000" u="sng">
                          <a:solidFill>
                            <a:srgbClr val="666666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  <a:hlinkClick r:id="rId13"/>
                        </a:rPr>
                        <a:t>)</a:t>
                      </a:r>
                      <a:endParaRPr lang="ko-KR" altLang="en-US" sz="1000">
                        <a:solidFill>
                          <a:srgbClr val="444444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9336" marR="79115" marT="39558" marB="39558" anchor="ctr">
                    <a:lnL w="25400">
                      <a:solidFill>
                        <a:schemeClr val="tx1"/>
                      </a:solidFill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968.52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985.46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951.58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978.01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959.03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0.731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444379"/>
                  </a:ext>
                </a:extLst>
              </a:tr>
              <a:tr h="5034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u="sng">
                          <a:solidFill>
                            <a:srgbClr val="666666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  <a:hlinkClick r:id="rId14"/>
                        </a:rPr>
                        <a:t>중국 </a:t>
                      </a:r>
                      <a:r>
                        <a:rPr lang="en-US" sz="1000" u="sng">
                          <a:solidFill>
                            <a:srgbClr val="666666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  <a:hlinkClick r:id="rId14"/>
                        </a:rPr>
                        <a:t>CNY</a:t>
                      </a:r>
                      <a:endParaRPr lang="en-US" sz="1000">
                        <a:solidFill>
                          <a:srgbClr val="444444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9336" marR="79115" marT="39558" marB="39558" anchor="ctr">
                    <a:lnL w="25400">
                      <a:solidFill>
                        <a:schemeClr val="tx1"/>
                      </a:solidFill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190.36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199.87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180.85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192.26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188.46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0.144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361340"/>
                  </a:ext>
                </a:extLst>
              </a:tr>
              <a:tr h="5034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u="sng">
                          <a:solidFill>
                            <a:srgbClr val="666666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  <a:hlinkClick r:id="rId15"/>
                        </a:rPr>
                        <a:t>홍콩 </a:t>
                      </a:r>
                      <a:r>
                        <a:rPr lang="en-US" sz="1000" u="sng">
                          <a:solidFill>
                            <a:srgbClr val="666666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  <a:hlinkClick r:id="rId15"/>
                        </a:rPr>
                        <a:t>HKD</a:t>
                      </a:r>
                      <a:endParaRPr lang="en-US" sz="1000">
                        <a:solidFill>
                          <a:srgbClr val="444444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9336" marR="79115" marT="39558" marB="39558" anchor="ctr">
                    <a:lnL w="25400">
                      <a:solidFill>
                        <a:schemeClr val="tx1"/>
                      </a:solidFill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168.74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172.06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165.42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170.42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167.06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0.127</a:t>
                      </a:r>
                    </a:p>
                  </a:txBody>
                  <a:tcPr marL="79115" marR="79115" marT="39558" marB="39558" anchor="ctr">
                    <a:lnL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35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39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178</Words>
  <Application>Microsoft Office PowerPoint</Application>
  <PresentationFormat>와이드스크린</PresentationFormat>
  <Paragraphs>115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궁서</vt:lpstr>
      <vt:lpstr>dotum</vt:lpstr>
      <vt:lpstr>맑은 고딕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철수</dc:creator>
  <cp:lastModifiedBy>김 철수</cp:lastModifiedBy>
  <cp:revision>15</cp:revision>
  <dcterms:created xsi:type="dcterms:W3CDTF">2023-02-16T05:35:48Z</dcterms:created>
  <dcterms:modified xsi:type="dcterms:W3CDTF">2023-02-28T13:03:28Z</dcterms:modified>
</cp:coreProperties>
</file>