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256" r:id="rId2"/>
    <p:sldId id="278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57" r:id="rId13"/>
    <p:sldId id="261" r:id="rId14"/>
    <p:sldId id="262" r:id="rId15"/>
    <p:sldId id="263" r:id="rId16"/>
    <p:sldId id="258" r:id="rId17"/>
    <p:sldId id="265" r:id="rId18"/>
    <p:sldId id="266" r:id="rId19"/>
    <p:sldId id="267" r:id="rId20"/>
    <p:sldId id="280" r:id="rId21"/>
    <p:sldId id="279" r:id="rId22"/>
    <p:sldId id="264" r:id="rId23"/>
    <p:sldId id="268" r:id="rId24"/>
    <p:sldId id="259" r:id="rId25"/>
    <p:sldId id="269" r:id="rId26"/>
    <p:sldId id="270" r:id="rId27"/>
    <p:sldId id="271" r:id="rId28"/>
    <p:sldId id="272" r:id="rId29"/>
    <p:sldId id="281" r:id="rId30"/>
    <p:sldId id="260" r:id="rId31"/>
    <p:sldId id="273" r:id="rId32"/>
    <p:sldId id="274" r:id="rId33"/>
    <p:sldId id="275" r:id="rId34"/>
    <p:sldId id="276" r:id="rId35"/>
    <p:sldId id="277" r:id="rId36"/>
    <p:sldId id="282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C00"/>
    <a:srgbClr val="0033CC"/>
    <a:srgbClr val="66CCFF"/>
    <a:srgbClr val="E1F5FF"/>
    <a:srgbClr val="C6DEFF"/>
    <a:srgbClr val="A12A03"/>
    <a:srgbClr val="A40000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19" autoAdjust="0"/>
    <p:restoredTop sz="96763" autoAdjust="0"/>
  </p:normalViewPr>
  <p:slideViewPr>
    <p:cSldViewPr>
      <p:cViewPr varScale="1">
        <p:scale>
          <a:sx n="147" d="100"/>
          <a:sy n="147" d="100"/>
        </p:scale>
        <p:origin x="656" y="192"/>
      </p:cViewPr>
      <p:guideLst>
        <p:guide orient="horz" pos="2160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80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Spring 2017: March 23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74732" y="6263609"/>
            <a:ext cx="3243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CMPE 180-92: </a:t>
            </a:r>
            <a:r>
              <a:rPr lang="en-US" sz="1000" baseline="0" dirty="0" smtClean="0"/>
              <a:t>Data Structures and Algorithms in C++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CMPE 180-92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dirty="0" smtClean="0"/>
              <a:t>Data Structures and Algorithms in C++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March 23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</a:t>
            </a:r>
            <a:r>
              <a:rPr lang="en-US" dirty="0" smtClean="0"/>
              <a:t>Engineering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Spring 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40" y="4434828"/>
            <a:ext cx="1013781" cy="1371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#7: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961"/>
            <a:ext cx="8229600" cy="579137"/>
          </a:xfrm>
        </p:spPr>
        <p:txBody>
          <a:bodyPr/>
          <a:lstStyle/>
          <a:p>
            <a:r>
              <a:rPr lang="en-US" smtClean="0"/>
              <a:t>Overloaded &lt;&lt; operator to print nodes.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928" y="1745465"/>
            <a:ext cx="882485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operator &lt;&lt;(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outs,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SortedLinkedList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list)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line = 0;      // current line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position = 0;  // current position in the current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line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Loop over the nodes in the list.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Each time through the loop,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points to the next node.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for (Node *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list.get_head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!=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-&gt;next)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// Output blank lines to catch up to the next node's line.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if (line !=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get_row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    position = 0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    do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   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  // output a blank line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        line++;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    } while (line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get_row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5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#7: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806" y="1143025"/>
            <a:ext cx="8454559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// Output the next node only if its column is at or before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// the current print position.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if (position &lt;= ptr-&gt;get_col())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// Output blank characters to catch up to the next node's column.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while (position &lt; ptr-&gt;get_col())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{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    cout &lt;&lt; " ";  // output a blank character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    position++;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}</a:t>
            </a:r>
          </a:p>
          <a:p>
            <a:endParaRPr lang="is-I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cout &lt;&lt; *ptr;  // output the next node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position</a:t>
            </a:r>
            <a:r>
              <a:rPr lang="is-IS" sz="1400" b="1" dirty="0" smtClean="0">
                <a:latin typeface="Courier New" charset="0"/>
                <a:ea typeface="Courier New" charset="0"/>
                <a:cs typeface="Courier New" charset="0"/>
              </a:rPr>
              <a:t>++;</a:t>
            </a:r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// If it's a city node, advance the position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// to account for the city's name and state.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if (ptr-&gt;get_name().length() &gt; 0)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{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    position +=   ptr-&gt;get_name().length()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  + ptr-&gt;get_state().length() + 1;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}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is-I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return outs;</a:t>
            </a:r>
          </a:p>
          <a:p>
            <a:r>
              <a:rPr lang="is-I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is-I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handling is an elegant way to handle “exceptional” error situations at run time.</a:t>
            </a:r>
          </a:p>
          <a:p>
            <a:pPr lvl="1"/>
            <a:r>
              <a:rPr lang="en-US" dirty="0" smtClean="0"/>
              <a:t>Meant to be used sparingly.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Code (such as a function) that encounters an error situation can “throw” an exception.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“Catch” the exception by code elsewhere (possibly in another function) that handles the exception.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6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</a:t>
            </a:r>
            <a:r>
              <a:rPr lang="en-US" dirty="0" smtClean="0"/>
              <a:t>Handling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0664" y="1227177"/>
            <a:ext cx="8561959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value;</a:t>
            </a:r>
          </a:p>
          <a:p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&lt;&lt; "Enter positive integers, 0 to quit." &lt;&lt; </a:t>
            </a:r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do</a:t>
            </a:r>
            <a:endParaRPr lang="mr-IN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{</a:t>
            </a: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&lt;&lt; "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? ";</a:t>
            </a: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b="1" dirty="0" err="1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try</a:t>
            </a:r>
            <a:endParaRPr lang="mr-IN" sz="1400" b="1" dirty="0">
              <a:solidFill>
                <a:srgbClr val="B23C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    {</a:t>
            </a: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cin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&gt;&gt;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           if (value &lt; 0) </a:t>
            </a:r>
            <a:r>
              <a:rPr lang="en-US" sz="1400" b="1" dirty="0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throw value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mr-IN" sz="1400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&gt; 0) </a:t>
            </a:r>
            <a:r>
              <a:rPr lang="mr-IN" sz="1400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mr-I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&lt;&lt; "</a:t>
            </a:r>
            <a:r>
              <a:rPr lang="mr-IN" sz="1400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You</a:t>
            </a:r>
            <a:r>
              <a:rPr lang="mr-I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entered</a:t>
            </a:r>
            <a:r>
              <a:rPr lang="mr-I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" &lt;&lt; </a:t>
            </a:r>
            <a:r>
              <a:rPr lang="mr-IN" sz="1400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mr-IN" sz="1400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mr-I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b="1" dirty="0" err="1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catch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b="1" dirty="0" err="1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    {</a:t>
            </a:r>
          </a:p>
          <a:p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&lt;&lt; "*** Error: You entered the negative value " &lt;&lt; </a:t>
            </a:r>
            <a:r>
              <a:rPr lang="en-US" sz="1400" b="1" dirty="0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endParaRPr lang="mr-IN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   } while (value != 0);</a:t>
            </a:r>
          </a:p>
          <a:p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&lt;&lt; "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Done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!" &lt;&lt;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0;</a:t>
            </a:r>
          </a:p>
          <a:p>
            <a:r>
              <a:rPr lang="mr-IN" sz="1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mr-IN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67" y="3520439"/>
            <a:ext cx="103310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Try-catch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block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3814" y="3246122"/>
            <a:ext cx="276389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Throw the exception </a:t>
            </a:r>
            <a:r>
              <a:rPr lang="en-US" b="1" dirty="0" smtClean="0">
                <a:solidFill>
                  <a:srgbClr val="0033CC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dirty="0" smtClean="0">
                <a:solidFill>
                  <a:srgbClr val="B23C00"/>
                </a:solidFill>
              </a:rPr>
              <a:t>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4659" y="4434829"/>
            <a:ext cx="312617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Catch and handle the exception.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9968" y="3169177"/>
            <a:ext cx="239039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The rest of the try block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is skipped whenever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an exception is thrown.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15170" y="1325903"/>
            <a:ext cx="1563248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exception1.cpp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throw a value of any type.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You can define your own exception classes.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 try-catch block can throw and catch multiple exceptions.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</a:t>
            </a:r>
            <a:r>
              <a:rPr lang="en-US" dirty="0" smtClean="0"/>
              <a:t>Classes</a:t>
            </a:r>
            <a:r>
              <a:rPr lang="en-US" i="1" dirty="0"/>
              <a:t> </a:t>
            </a:r>
            <a:r>
              <a:rPr lang="en-US" dirty="0"/>
              <a:t>Example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5879" y="1231665"/>
            <a:ext cx="573907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SomeNumber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public: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SomeNumber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n) : value(n) {}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get_value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{ return value; }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private: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value;</a:t>
            </a:r>
          </a:p>
          <a:p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endParaRPr lang="mr-IN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b="1" dirty="0" err="1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NegativeNumber</a:t>
            </a:r>
            <a:r>
              <a:rPr lang="en-US" b="1" dirty="0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: public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SomeNumber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public: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NegativeNumber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n) : </a:t>
            </a:r>
            <a:r>
              <a:rPr lang="en-US" b="1" dirty="0" err="1">
                <a:solidFill>
                  <a:srgbClr val="0033CC"/>
                </a:solidFill>
                <a:latin typeface="Courier" charset="0"/>
                <a:ea typeface="Courier" charset="0"/>
                <a:cs typeface="Courier" charset="0"/>
              </a:rPr>
              <a:t>SomeNumber</a:t>
            </a:r>
            <a:r>
              <a:rPr lang="en-US" b="1" dirty="0">
                <a:solidFill>
                  <a:srgbClr val="0033CC"/>
                </a:solidFill>
                <a:latin typeface="Courier" charset="0"/>
                <a:ea typeface="Courier" charset="0"/>
                <a:cs typeface="Courier" charset="0"/>
              </a:rPr>
              <a:t>(n)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{};</a:t>
            </a:r>
          </a:p>
          <a:p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endParaRPr lang="mr-IN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b="1" dirty="0" err="1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NumberTooBig</a:t>
            </a:r>
            <a:r>
              <a:rPr lang="en-US" b="1" dirty="0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: public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SomeNumber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public: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NumberTooBig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n) : </a:t>
            </a:r>
            <a:r>
              <a:rPr lang="en-US" b="1" dirty="0" err="1">
                <a:solidFill>
                  <a:srgbClr val="0033CC"/>
                </a:solidFill>
                <a:latin typeface="Courier" charset="0"/>
                <a:ea typeface="Courier" charset="0"/>
                <a:cs typeface="Courier" charset="0"/>
              </a:rPr>
              <a:t>SomeNumber</a:t>
            </a:r>
            <a:r>
              <a:rPr lang="en-US" b="1" dirty="0">
                <a:solidFill>
                  <a:srgbClr val="0033CC"/>
                </a:solidFill>
                <a:latin typeface="Courier" charset="0"/>
                <a:ea typeface="Courier" charset="0"/>
                <a:cs typeface="Courier" charset="0"/>
              </a:rPr>
              <a:t>(n)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{};</a:t>
            </a:r>
          </a:p>
          <a:p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};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75097" y="4069073"/>
            <a:ext cx="177157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Invoke the base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class constructor.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390" y="1344326"/>
            <a:ext cx="1563248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exception2.cpp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8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Classes</a:t>
            </a:r>
            <a:r>
              <a:rPr lang="en-US" i="1" dirty="0"/>
              <a:t> </a:t>
            </a:r>
            <a:r>
              <a:rPr lang="en-US" dirty="0" smtClean="0"/>
              <a:t>Example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3192" y="1335024"/>
            <a:ext cx="8239756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mr-IN" sz="1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b="1" dirty="0" err="1" smtClean="0">
                <a:latin typeface="Courier" charset="0"/>
                <a:ea typeface="Courier" charset="0"/>
                <a:cs typeface="Courier" charset="0"/>
              </a:rPr>
              <a:t>try</a:t>
            </a:r>
            <a:endParaRPr lang="mr-IN" sz="1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 smtClean="0">
                <a:latin typeface="Courier" charset="0"/>
                <a:ea typeface="Courier" charset="0"/>
                <a:cs typeface="Courier" charset="0"/>
              </a:rPr>
              <a:t>        {</a:t>
            </a:r>
          </a:p>
          <a:p>
            <a:r>
              <a:rPr lang="mr-IN" sz="1400" b="1" dirty="0" smtClean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cin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&gt;&gt;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           if (value &lt; 0)   </a:t>
            </a:r>
            <a:r>
              <a:rPr lang="en-US" sz="1400" b="1" dirty="0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throw </a:t>
            </a:r>
            <a:r>
              <a:rPr lang="en-US" sz="1400" b="1" dirty="0" err="1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NegativeNumber</a:t>
            </a:r>
            <a:r>
              <a:rPr lang="en-US" sz="1400" b="1" dirty="0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(value);</a:t>
            </a:r>
          </a:p>
          <a:p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           if (value &gt;= 10) </a:t>
            </a:r>
            <a:r>
              <a:rPr lang="en-US" sz="1400" b="1" dirty="0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throw </a:t>
            </a:r>
            <a:r>
              <a:rPr lang="en-US" sz="1400" b="1" dirty="0" err="1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NumberTooBig</a:t>
            </a:r>
            <a:r>
              <a:rPr lang="en-US" sz="1400" b="1" dirty="0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(value);</a:t>
            </a:r>
          </a:p>
          <a:p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&gt; 0)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&lt;&lt; "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You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entered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" &lt;&lt;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       catch (</a:t>
            </a:r>
            <a:r>
              <a:rPr lang="en-US" sz="1400" b="1" dirty="0" err="1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NegativeNumber</a:t>
            </a:r>
            <a:r>
              <a:rPr lang="en-US" sz="1400" b="1" dirty="0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&amp; v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    {</a:t>
            </a: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&lt;&lt; "***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Error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Negative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: " &lt;&lt;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v.get_value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() &lt;&lt;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       catch (</a:t>
            </a:r>
            <a:r>
              <a:rPr lang="en-US" sz="1400" b="1" dirty="0" err="1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NumberTooBig</a:t>
            </a:r>
            <a:r>
              <a:rPr lang="en-US" sz="1400" b="1" dirty="0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&amp; v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    {</a:t>
            </a: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&lt;&lt; "***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Error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too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big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: " &lt;&lt;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v.get_value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() &lt;&lt;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endParaRPr lang="mr-IN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mr-IN" sz="1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mr-IN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170" y="1253740"/>
            <a:ext cx="1563248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exception2.cpp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8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Exceptions in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can throw exceptions.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The caller of the function must call the function inside a try-catch block to catch any exceptions thrown by the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Exceptions in a Function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6604" y="1234464"/>
            <a:ext cx="781015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1400" b="1" dirty="0" err="1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read_numbers</a:t>
            </a:r>
            <a:r>
              <a:rPr lang="en-US" sz="1400" b="1" dirty="0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() throw(</a:t>
            </a:r>
            <a:r>
              <a:rPr lang="en-US" sz="1400" b="1" dirty="0" err="1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NegativeNumber</a:t>
            </a:r>
            <a:r>
              <a:rPr lang="en-US" sz="1400" b="1" dirty="0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b="1" dirty="0" err="1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NumberTooBig</a:t>
            </a:r>
            <a:r>
              <a:rPr lang="en-US" sz="1400" b="1" dirty="0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try</a:t>
            </a:r>
            <a:endParaRPr lang="mr-IN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{</a:t>
            </a: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b="1" dirty="0" err="1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read_numbers</a:t>
            </a:r>
            <a:r>
              <a:rPr lang="mr-IN" sz="1400" b="1" dirty="0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   catch (</a:t>
            </a:r>
            <a:r>
              <a:rPr lang="en-US" sz="1400" b="1" dirty="0" err="1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NegativeNumber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&amp; v)</a:t>
            </a: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{</a:t>
            </a: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&lt;&lt; "***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Error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Negative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: " &lt;&lt;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v.get_value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() &lt;&lt;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-1;</a:t>
            </a: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   catch (</a:t>
            </a:r>
            <a:r>
              <a:rPr lang="en-US" sz="1400" b="1" dirty="0" err="1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NumberTooBig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&amp; v)</a:t>
            </a: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{</a:t>
            </a: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&lt;&lt; "***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Error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too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big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: " &lt;&lt;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v.get_value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() &lt;&lt;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-2;</a:t>
            </a: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endParaRPr lang="mr-IN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&lt;&lt; "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Done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!" &lt;&lt;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err="1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mr-IN" sz="1400" b="1" dirty="0">
                <a:latin typeface="Courier" charset="0"/>
                <a:ea typeface="Courier" charset="0"/>
                <a:cs typeface="Courier" charset="0"/>
              </a:rPr>
              <a:t> 0;</a:t>
            </a:r>
          </a:p>
          <a:p>
            <a:r>
              <a:rPr lang="mr-IN" sz="1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mr-IN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6609" y="1337908"/>
            <a:ext cx="1563248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exception3.cpp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79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 in a Function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583" y="1600220"/>
            <a:ext cx="7960834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read_numbers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b="1" dirty="0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throw(</a:t>
            </a:r>
            <a:r>
              <a:rPr lang="en-US" b="1" dirty="0" err="1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NegativeNumber</a:t>
            </a:r>
            <a:r>
              <a:rPr lang="en-US" b="1" dirty="0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NumberTooBig</a:t>
            </a:r>
            <a:r>
              <a:rPr lang="en-US" b="1" dirty="0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value;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&lt;&lt; "Enter positive integers &lt; 10, 0 to quit." &lt;&lt;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do</a:t>
            </a:r>
            <a:endParaRPr lang="mr-IN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{</a:t>
            </a:r>
          </a:p>
          <a:p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&lt;&lt; "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? ";</a:t>
            </a:r>
          </a:p>
          <a:p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cin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&gt;&gt;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  if (value &lt; 0)   </a:t>
            </a:r>
            <a:r>
              <a:rPr lang="en-US" b="1" dirty="0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throw </a:t>
            </a:r>
            <a:r>
              <a:rPr lang="en-US" b="1" dirty="0" err="1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NegativeNumber</a:t>
            </a:r>
            <a:r>
              <a:rPr lang="en-US" b="1" dirty="0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(value);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  if (value &gt;= 10) </a:t>
            </a:r>
            <a:r>
              <a:rPr lang="en-US" b="1" dirty="0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throw </a:t>
            </a:r>
            <a:r>
              <a:rPr lang="en-US" b="1" dirty="0" err="1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NumberTooBig</a:t>
            </a:r>
            <a:r>
              <a:rPr lang="en-US" b="1" dirty="0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(value);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&gt; 0)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&lt;&lt; "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You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entered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" &lt;&lt;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} while (value != 0);</a:t>
            </a: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6609" y="1337908"/>
            <a:ext cx="1563248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exception3.cpp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85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Stats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894235"/>
              </p:ext>
            </p:extLst>
          </p:nvPr>
        </p:nvGraphicFramePr>
        <p:xfrm>
          <a:off x="3337572" y="1783098"/>
          <a:ext cx="2468856" cy="1135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4428"/>
                <a:gridCol w="1234428"/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median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400" u="none" strike="noStrike">
                          <a:effectLst/>
                        </a:rPr>
                        <a:t>81.00</a:t>
                      </a:r>
                      <a:endParaRPr lang="nb-NO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average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400" u="none" strike="noStrike">
                          <a:effectLst/>
                        </a:rPr>
                        <a:t>80.53</a:t>
                      </a:r>
                      <a:endParaRPr lang="nb-NO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std.dev.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400" u="none" strike="noStrike" dirty="0">
                          <a:effectLst/>
                        </a:rPr>
                        <a:t>7.28</a:t>
                      </a:r>
                      <a:endParaRPr lang="nb-NO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7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9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template enables the C++ compiler to generate different versions of some code, </a:t>
            </a:r>
            <a:br>
              <a:rPr lang="en-US" dirty="0" smtClean="0"/>
            </a:br>
            <a:r>
              <a:rPr lang="en-US" dirty="0" smtClean="0"/>
              <a:t>each version of the code for a different type.</a:t>
            </a:r>
          </a:p>
          <a:p>
            <a:pPr lvl="1"/>
            <a:r>
              <a:rPr lang="en-US" dirty="0" smtClean="0"/>
              <a:t>function templates</a:t>
            </a:r>
          </a:p>
          <a:p>
            <a:pPr lvl="1"/>
            <a:r>
              <a:rPr lang="en-US" dirty="0" smtClean="0"/>
              <a:t>class templates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The C++ compiler does not generate code </a:t>
            </a:r>
            <a:br>
              <a:rPr lang="en-US" dirty="0" smtClean="0"/>
            </a:br>
            <a:r>
              <a:rPr lang="en-US" dirty="0" smtClean="0"/>
              <a:t>from a template for a </a:t>
            </a:r>
            <a:r>
              <a:rPr lang="en-US" dirty="0"/>
              <a:t>particular </a:t>
            </a:r>
            <a:r>
              <a:rPr lang="en-US" dirty="0" smtClean="0"/>
              <a:t>type unless </a:t>
            </a:r>
            <a:br>
              <a:rPr lang="en-US" dirty="0" smtClean="0"/>
            </a:br>
            <a:r>
              <a:rPr lang="en-US" dirty="0" smtClean="0"/>
              <a:t>the program uses the template with that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Template Library (STL)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85331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Standard Template Library (STL) is a collection of function and class templates </a:t>
            </a:r>
            <a:br>
              <a:rPr lang="en-US" dirty="0" smtClean="0"/>
            </a:br>
            <a:r>
              <a:rPr lang="en-US" dirty="0" smtClean="0"/>
              <a:t>for various data structures, including: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</a:t>
            </a:r>
          </a:p>
          <a:p>
            <a:pPr lvl="1"/>
            <a:r>
              <a:rPr lang="en-US" dirty="0" smtClean="0"/>
              <a:t>list (doubly-linked list)</a:t>
            </a:r>
          </a:p>
          <a:p>
            <a:pPr lvl="1"/>
            <a:r>
              <a:rPr lang="en-US" dirty="0" smtClean="0"/>
              <a:t>map (hash table)</a:t>
            </a:r>
          </a:p>
          <a:p>
            <a:pPr lvl="1"/>
            <a:r>
              <a:rPr lang="en-US" dirty="0" smtClean="0"/>
              <a:t>set</a:t>
            </a:r>
          </a:p>
          <a:p>
            <a:pPr lvl="5"/>
            <a:endParaRPr lang="en-US" dirty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34659" y="5610098"/>
            <a:ext cx="233910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vector&lt;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v;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15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Iterators provide a uniform way to successively access values in a data structure.</a:t>
            </a:r>
          </a:p>
          <a:p>
            <a:pPr lvl="1"/>
            <a:r>
              <a:rPr lang="en-US" dirty="0" smtClean="0"/>
              <a:t>Go through the values of a data structure one after another and perform some operation on each value.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Iterators spare you from having to know how </a:t>
            </a:r>
            <a:br>
              <a:rPr lang="en-US" dirty="0" smtClean="0"/>
            </a:br>
            <a:r>
              <a:rPr lang="en-US" dirty="0" smtClean="0"/>
              <a:t>a data structure is implemented.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Iterators are part of the STL.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An iterator is similar to a pointer.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Vector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693892"/>
          </a:xfrm>
        </p:spPr>
        <p:txBody>
          <a:bodyPr/>
          <a:lstStyle/>
          <a:p>
            <a:r>
              <a:rPr lang="en-US" dirty="0" smtClean="0"/>
              <a:t>Declare a vector iterator:</a:t>
            </a:r>
          </a:p>
          <a:p>
            <a:endParaRPr lang="en-US" dirty="0"/>
          </a:p>
          <a:p>
            <a:r>
              <a:rPr lang="en-US" dirty="0" smtClean="0"/>
              <a:t>Set the iterator to point to the first value:</a:t>
            </a:r>
          </a:p>
          <a:p>
            <a:endParaRPr lang="en-US" dirty="0"/>
          </a:p>
          <a:p>
            <a:r>
              <a:rPr lang="en-US" dirty="0" smtClean="0"/>
              <a:t>Test that the iterator hasn’t gone off the end:</a:t>
            </a:r>
          </a:p>
          <a:p>
            <a:endParaRPr lang="en-US" dirty="0"/>
          </a:p>
          <a:p>
            <a:pPr lvl="3"/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Access a value of the vector: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Point to the next value: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75350" y="1874537"/>
            <a:ext cx="47933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vector&lt;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&gt;::iterator it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7077" y="2788927"/>
            <a:ext cx="294984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it = 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v.begin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();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1422" y="3886195"/>
            <a:ext cx="258115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mr-IN" sz="2400" b="1" dirty="0" err="1">
                <a:latin typeface="Courier" charset="0"/>
                <a:ea typeface="Courier" charset="0"/>
                <a:cs typeface="Courier" charset="0"/>
              </a:rPr>
              <a:t>it</a:t>
            </a:r>
            <a:r>
              <a:rPr lang="mr-IN" sz="2400" b="1" dirty="0">
                <a:latin typeface="Courier" charset="0"/>
                <a:ea typeface="Courier" charset="0"/>
                <a:cs typeface="Courier" charset="0"/>
              </a:rPr>
              <a:t> != </a:t>
            </a:r>
            <a:r>
              <a:rPr lang="mr-IN" sz="2400" b="1" dirty="0" err="1">
                <a:latin typeface="Courier" charset="0"/>
                <a:ea typeface="Courier" charset="0"/>
                <a:cs typeface="Courier" charset="0"/>
              </a:rPr>
              <a:t>v.end</a:t>
            </a:r>
            <a:r>
              <a:rPr lang="mr-IN" sz="2400" b="1" dirty="0"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7533" y="4706911"/>
            <a:ext cx="73770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mr-IN" sz="2400" b="1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mr-IN" sz="2400" b="1" dirty="0" err="1">
                <a:latin typeface="Courier" charset="0"/>
                <a:ea typeface="Courier" charset="0"/>
                <a:cs typeface="Courier" charset="0"/>
              </a:rPr>
              <a:t>it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4878" y="5453767"/>
            <a:ext cx="92204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mr-IN" sz="2400" b="1" dirty="0" err="1" smtClean="0">
                <a:latin typeface="Courier" charset="0"/>
                <a:ea typeface="Courier" charset="0"/>
                <a:cs typeface="Courier" charset="0"/>
              </a:rPr>
              <a:t>it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++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</a:t>
            </a:r>
            <a:r>
              <a:rPr lang="en-US" dirty="0"/>
              <a:t>Iterator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8560" y="1179932"/>
            <a:ext cx="6399488" cy="5709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sz="1500" b="1" dirty="0" err="1">
                <a:latin typeface="Courier" charset="0"/>
                <a:ea typeface="Courier" charset="0"/>
                <a:cs typeface="Courier" charset="0"/>
              </a:rPr>
              <a:t>iostream</a:t>
            </a:r>
            <a:r>
              <a:rPr lang="en-US" sz="1500" b="1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500" b="1" dirty="0">
                <a:latin typeface="Courier" charset="0"/>
                <a:ea typeface="Courier" charset="0"/>
                <a:cs typeface="Courier" charset="0"/>
              </a:rPr>
              <a:t>#include &lt;vector&gt;</a:t>
            </a:r>
          </a:p>
          <a:p>
            <a:r>
              <a:rPr lang="en-US" sz="1500" b="1" dirty="0">
                <a:latin typeface="Courier" charset="0"/>
                <a:ea typeface="Courier" charset="0"/>
                <a:cs typeface="Courier" charset="0"/>
              </a:rPr>
              <a:t>#include &lt;iterator&gt;</a:t>
            </a:r>
          </a:p>
          <a:p>
            <a:r>
              <a:rPr lang="en-US" sz="1500" b="1" dirty="0">
                <a:latin typeface="Courier" charset="0"/>
                <a:ea typeface="Courier" charset="0"/>
                <a:cs typeface="Courier" charset="0"/>
              </a:rPr>
              <a:t>using namespace </a:t>
            </a:r>
            <a:r>
              <a:rPr lang="en-US" sz="1500" b="1" dirty="0" err="1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sz="15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5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500" b="1" dirty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15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500" b="1" dirty="0">
                <a:latin typeface="Courier" charset="0"/>
                <a:ea typeface="Courier" charset="0"/>
                <a:cs typeface="Courier" charset="0"/>
              </a:rPr>
              <a:t>    vector&lt;</a:t>
            </a:r>
            <a:r>
              <a:rPr lang="en-US" sz="15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500" b="1" dirty="0">
                <a:latin typeface="Courier" charset="0"/>
                <a:ea typeface="Courier" charset="0"/>
                <a:cs typeface="Courier" charset="0"/>
              </a:rPr>
              <a:t>&gt; v;</a:t>
            </a:r>
          </a:p>
          <a:p>
            <a:endParaRPr lang="en-US" sz="15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s-IS" sz="1400" b="1" dirty="0" smtClean="0">
                <a:latin typeface="Courier New" charset="0"/>
                <a:ea typeface="Courier New" charset="0"/>
                <a:cs typeface="Courier New" charset="0"/>
              </a:rPr>
              <a:t>   v.push_back(10</a:t>
            </a:r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v.push_back(20);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v.push_back(30);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v.push_back(40);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v.push_back(50);</a:t>
            </a:r>
          </a:p>
          <a:p>
            <a:endParaRPr lang="mr-IN" sz="15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b="1" dirty="0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    vector&lt;</a:t>
            </a:r>
            <a:r>
              <a:rPr lang="en-US" sz="1500" b="1" dirty="0" err="1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500" b="1" dirty="0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&gt;::iterator it;</a:t>
            </a:r>
          </a:p>
          <a:p>
            <a:endParaRPr lang="en-US" sz="15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5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500" b="1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mr-IN" sz="1500" b="1" dirty="0">
                <a:latin typeface="Courier" charset="0"/>
                <a:ea typeface="Courier" charset="0"/>
                <a:cs typeface="Courier" charset="0"/>
              </a:rPr>
              <a:t> &lt;&lt; "</a:t>
            </a:r>
            <a:r>
              <a:rPr lang="mr-IN" sz="1500" b="1" dirty="0" err="1">
                <a:latin typeface="Courier" charset="0"/>
                <a:ea typeface="Courier" charset="0"/>
                <a:cs typeface="Courier" charset="0"/>
              </a:rPr>
              <a:t>Test</a:t>
            </a:r>
            <a:r>
              <a:rPr lang="mr-IN" sz="1500" b="1" dirty="0">
                <a:latin typeface="Courier" charset="0"/>
                <a:ea typeface="Courier" charset="0"/>
                <a:cs typeface="Courier" charset="0"/>
              </a:rPr>
              <a:t> 1:";</a:t>
            </a:r>
          </a:p>
          <a:p>
            <a:r>
              <a:rPr lang="mr-IN" sz="15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500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sz="15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mr-IN" sz="1500" b="1" dirty="0" err="1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it</a:t>
            </a:r>
            <a:r>
              <a:rPr lang="mr-IN" sz="1500" b="1" dirty="0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sz="1500" b="1" dirty="0" err="1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v.begin</a:t>
            </a:r>
            <a:r>
              <a:rPr lang="mr-IN" sz="1500" b="1" dirty="0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(); </a:t>
            </a:r>
            <a:r>
              <a:rPr lang="mr-IN" sz="1500" b="1" dirty="0" err="1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it</a:t>
            </a:r>
            <a:r>
              <a:rPr lang="mr-IN" sz="1500" b="1" dirty="0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 != </a:t>
            </a:r>
            <a:r>
              <a:rPr lang="mr-IN" sz="1500" b="1" dirty="0" err="1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v.end</a:t>
            </a:r>
            <a:r>
              <a:rPr lang="mr-IN" sz="1500" b="1" dirty="0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(); </a:t>
            </a:r>
            <a:r>
              <a:rPr lang="mr-IN" sz="1500" b="1" dirty="0" err="1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it</a:t>
            </a:r>
            <a:r>
              <a:rPr lang="mr-IN" sz="1500" b="1" dirty="0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++</a:t>
            </a:r>
            <a:r>
              <a:rPr lang="mr-IN" sz="1500" b="1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500" b="1" dirty="0">
                <a:latin typeface="Courier" charset="0"/>
                <a:ea typeface="Courier" charset="0"/>
                <a:cs typeface="Courier" charset="0"/>
              </a:rPr>
              <a:t>    {</a:t>
            </a:r>
          </a:p>
          <a:p>
            <a:r>
              <a:rPr lang="mr-IN" sz="1500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500" b="1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mr-IN" sz="1500" b="1" dirty="0">
                <a:latin typeface="Courier" charset="0"/>
                <a:ea typeface="Courier" charset="0"/>
                <a:cs typeface="Courier" charset="0"/>
              </a:rPr>
              <a:t> &lt;&lt; " " &lt;&lt; *</a:t>
            </a:r>
            <a:r>
              <a:rPr lang="mr-IN" sz="1500" b="1" dirty="0" err="1">
                <a:latin typeface="Courier" charset="0"/>
                <a:ea typeface="Courier" charset="0"/>
                <a:cs typeface="Courier" charset="0"/>
              </a:rPr>
              <a:t>it</a:t>
            </a:r>
            <a:r>
              <a:rPr lang="mr-IN" sz="15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mr-IN" sz="1500" b="1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mr-IN" sz="15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500" b="1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mr-IN" sz="1500" b="1" dirty="0"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mr-IN" sz="1500" b="1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mr-IN" sz="15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15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mr-IN" sz="15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86390" y="1261666"/>
            <a:ext cx="192065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IteratorVector1.cpp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83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iterator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solidFill>
                  <a:srgbClr val="0033CC"/>
                </a:solidFill>
                <a:latin typeface="Courier" charset="0"/>
                <a:ea typeface="Courier" charset="0"/>
                <a:cs typeface="Courier" charset="0"/>
              </a:rPr>
              <a:t>++</a:t>
            </a:r>
            <a:r>
              <a:rPr lang="en-US" dirty="0" smtClean="0"/>
              <a:t> to advance to the next value</a:t>
            </a:r>
            <a:br>
              <a:rPr lang="en-US" dirty="0" smtClean="0"/>
            </a:br>
            <a:r>
              <a:rPr lang="en-US" dirty="0" smtClean="0"/>
              <a:t>in the data structure.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Bidirectional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>
                <a:solidFill>
                  <a:srgbClr val="0033CC"/>
                </a:solidFill>
                <a:latin typeface="Courier" charset="0"/>
                <a:ea typeface="Courier" charset="0"/>
                <a:cs typeface="Courier" charset="0"/>
              </a:rPr>
              <a:t>++</a:t>
            </a:r>
            <a:r>
              <a:rPr lang="en-US" dirty="0" smtClean="0"/>
              <a:t> and </a:t>
            </a:r>
            <a:r>
              <a:rPr lang="en-US" b="1" dirty="0">
                <a:solidFill>
                  <a:srgbClr val="0033CC"/>
                </a:solidFill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en-US" dirty="0" smtClean="0"/>
              <a:t> to  move the iterator to the next </a:t>
            </a:r>
            <a:br>
              <a:rPr lang="en-US" dirty="0" smtClean="0"/>
            </a:br>
            <a:r>
              <a:rPr lang="en-US" dirty="0" smtClean="0"/>
              <a:t>and to the previous data values, respectively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Random access iterator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" charset="0"/>
                <a:ea typeface="Courier" charset="0"/>
                <a:cs typeface="Courier" charset="0"/>
              </a:rPr>
              <a:t>++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0033CC"/>
                </a:solidFill>
                <a:latin typeface="Courier" charset="0"/>
                <a:ea typeface="Courier" charset="0"/>
                <a:cs typeface="Courier" charset="0"/>
              </a:rPr>
              <a:t>--</a:t>
            </a:r>
            <a:endParaRPr lang="en-US" dirty="0">
              <a:solidFill>
                <a:srgbClr val="0033CC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smtClean="0"/>
              <a:t>Random access to the </a:t>
            </a:r>
            <a:r>
              <a:rPr lang="en-US" i="1" dirty="0" smtClean="0"/>
              <a:t>n</a:t>
            </a:r>
            <a:r>
              <a:rPr lang="en-US" baseline="30000" dirty="0" smtClean="0"/>
              <a:t>th</a:t>
            </a:r>
            <a:r>
              <a:rPr lang="en-US" dirty="0" smtClean="0"/>
              <a:t> data value with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[n]</a:t>
            </a:r>
            <a:endParaRPr lang="en-US" b="1" dirty="0" smtClean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</a:t>
            </a:r>
            <a:r>
              <a:rPr lang="en-US" dirty="0" smtClean="0"/>
              <a:t>Iterators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3779507"/>
          </a:xfrm>
        </p:spPr>
        <p:txBody>
          <a:bodyPr/>
          <a:lstStyle/>
          <a:p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Not allowed to use the iterator to change a value.</a:t>
            </a:r>
          </a:p>
          <a:p>
            <a:pPr lvl="1"/>
            <a:r>
              <a:rPr lang="en-US" dirty="0" smtClean="0"/>
              <a:t>Illegal use of a constant iterator:</a:t>
            </a:r>
          </a:p>
          <a:p>
            <a:pPr lvl="5"/>
            <a:endParaRPr lang="en-US" dirty="0"/>
          </a:p>
          <a:p>
            <a:r>
              <a:rPr lang="en-US" dirty="0" smtClean="0"/>
              <a:t>Reverse iterator</a:t>
            </a:r>
          </a:p>
          <a:p>
            <a:pPr lvl="1"/>
            <a:r>
              <a:rPr lang="en-US" dirty="0" smtClean="0"/>
              <a:t>Go through the values of a data structure </a:t>
            </a:r>
            <a:br>
              <a:rPr lang="en-US" dirty="0" smtClean="0"/>
            </a:br>
            <a:r>
              <a:rPr lang="en-US" dirty="0" smtClean="0"/>
              <a:t>in reverse order.</a:t>
            </a:r>
          </a:p>
          <a:p>
            <a:pPr lvl="1"/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34659" y="1840183"/>
            <a:ext cx="510909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vector&lt;char&gt;::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const_iterator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 it;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0025" y="2697488"/>
            <a:ext cx="172354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*it </a:t>
            </a:r>
            <a:r>
              <a:rPr lang="en-US" sz="2000" b="1" smtClean="0">
                <a:latin typeface="Courier" charset="0"/>
                <a:ea typeface="Courier" charset="0"/>
                <a:cs typeface="Courier" charset="0"/>
              </a:rPr>
              <a:t>= 'a';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8720" y="5156507"/>
            <a:ext cx="7406559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vector&lt;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&gt; v;</a:t>
            </a:r>
          </a:p>
          <a:p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vector&lt;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&gt;::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reverse_iterator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 it;</a:t>
            </a:r>
          </a:p>
          <a:p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for (it = 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v.rbegin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(); it != 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v.rend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(); it++) ... 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98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Iterator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8757" y="1234464"/>
            <a:ext cx="6309291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include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iostream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include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vector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include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iterator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using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namespace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de-D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vector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&gt; v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de-D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v.push_back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(10);</a:t>
            </a:r>
          </a:p>
          <a:p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v.push_back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(20);</a:t>
            </a:r>
          </a:p>
          <a:p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v.push_back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(30);</a:t>
            </a:r>
          </a:p>
          <a:p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v.push_back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(40);</a:t>
            </a:r>
          </a:p>
          <a:p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v.push_back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(50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de-D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vector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&gt;::</a:t>
            </a:r>
            <a:r>
              <a:rPr lang="de-DE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reverse_iterator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de-D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&lt;&lt; "Test 1:";</a:t>
            </a:r>
          </a:p>
          <a:p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v.</a:t>
            </a:r>
            <a:r>
              <a:rPr lang="de-DE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rbegin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();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!=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v.</a:t>
            </a:r>
            <a:r>
              <a:rPr lang="de-DE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rend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();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de-DE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++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&lt;&lt; " " &lt;&lt; *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   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4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&lt;&lt;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de-DE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5955" y="1353105"/>
            <a:ext cx="192065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IteratorVector2.cpp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5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#7: Sample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0994" cy="579137"/>
          </a:xfrm>
        </p:spPr>
        <p:txBody>
          <a:bodyPr/>
          <a:lstStyle/>
          <a:p>
            <a:r>
              <a:rPr lang="en-US" dirty="0" smtClean="0"/>
              <a:t>Overloaded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dirty="0"/>
              <a:t> operator </a:t>
            </a:r>
            <a:r>
              <a:rPr lang="en-US" dirty="0" smtClean="0"/>
              <a:t>to read coordinates: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0161" y="1965976"/>
            <a:ext cx="7343677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operator &gt;&gt;(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ins, Coordinate&amp; coordinate)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string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Latitude and longitude.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getline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(ins,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',');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coordinate.latitude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getline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(ins,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coordinate.longitude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ins;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STL container classes </a:t>
            </a:r>
            <a:r>
              <a:rPr lang="en-US" dirty="0" smtClean="0"/>
              <a:t>are data structures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 smtClean="0"/>
              <a:t>hold data.</a:t>
            </a:r>
          </a:p>
          <a:p>
            <a:pPr lvl="1"/>
            <a:r>
              <a:rPr lang="en-US" dirty="0" smtClean="0"/>
              <a:t>Examples: lists, stacks, queues, vectors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Each container class has its own iterator.</a:t>
            </a:r>
          </a:p>
          <a:p>
            <a:pPr lvl="1"/>
            <a:r>
              <a:rPr lang="en-US" dirty="0" smtClean="0"/>
              <a:t>However, all the iterators have the same operators and the member functions </a:t>
            </a:r>
            <a:r>
              <a:rPr lang="en-US" b="1" dirty="0" smtClean="0">
                <a:solidFill>
                  <a:srgbClr val="0033CC"/>
                </a:solidFill>
                <a:latin typeface="Courier" charset="0"/>
                <a:ea typeface="Courier" charset="0"/>
                <a:cs typeface="Courier" charset="0"/>
              </a:rPr>
              <a:t>begin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>
                <a:solidFill>
                  <a:srgbClr val="0033CC"/>
                </a:solidFill>
                <a:latin typeface="Courier" charset="0"/>
                <a:ea typeface="Courier" charset="0"/>
                <a:cs typeface="Courier" charset="0"/>
              </a:rPr>
              <a:t>end</a:t>
            </a:r>
            <a:r>
              <a:rPr lang="en-US" dirty="0" smtClean="0"/>
              <a:t> have the same meanings.</a:t>
            </a:r>
          </a:p>
          <a:p>
            <a:pPr lvl="5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Sequential containers </a:t>
            </a:r>
            <a:r>
              <a:rPr lang="en-US" dirty="0" smtClean="0"/>
              <a:t>arrange their values such that there is a first value, a next value, etc. until the last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0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list</a:t>
            </a:r>
            <a:r>
              <a:rPr lang="en-US" dirty="0" smtClean="0"/>
              <a:t> Template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B23C00"/>
                </a:solidFill>
              </a:rPr>
              <a:t>STL list </a:t>
            </a:r>
            <a:r>
              <a:rPr lang="en-US" dirty="0" smtClean="0"/>
              <a:t>is a </a:t>
            </a:r>
            <a:r>
              <a:rPr lang="en-US" u="sng" dirty="0" smtClean="0"/>
              <a:t>doubly</a:t>
            </a:r>
            <a:r>
              <a:rPr lang="en-US" dirty="0" smtClean="0"/>
              <a:t> linked list.</a:t>
            </a:r>
          </a:p>
          <a:p>
            <a:pPr lvl="1"/>
            <a:r>
              <a:rPr lang="en-US" dirty="0" smtClean="0"/>
              <a:t>Each element has two pointers.</a:t>
            </a:r>
          </a:p>
          <a:p>
            <a:pPr lvl="1"/>
            <a:r>
              <a:rPr lang="en-US" dirty="0" smtClean="0"/>
              <a:t>One pointer points forward to the next element </a:t>
            </a:r>
            <a:br>
              <a:rPr lang="en-US" dirty="0" smtClean="0"/>
            </a:br>
            <a:r>
              <a:rPr lang="en-US" dirty="0" smtClean="0"/>
              <a:t>(as in a singly linked list).</a:t>
            </a:r>
          </a:p>
          <a:p>
            <a:pPr lvl="1"/>
            <a:r>
              <a:rPr lang="en-US" dirty="0" smtClean="0"/>
              <a:t>One pointer points back to the previous element.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You can traverse the list from either direction.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Another pointer to manipulate when inserting or deleting an element.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</a:t>
            </a:r>
            <a:r>
              <a:rPr lang="en-US" dirty="0"/>
              <a:t>vs. </a:t>
            </a:r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vector has random access iterators.</a:t>
            </a:r>
          </a:p>
          <a:p>
            <a:r>
              <a:rPr lang="en-US" dirty="0" smtClean="0"/>
              <a:t>A linked list only has bidirectional iterators.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Inserting an element into a linked list or deleting an element from a linked list are very efficient.</a:t>
            </a:r>
          </a:p>
          <a:p>
            <a:pPr lvl="1"/>
            <a:r>
              <a:rPr lang="en-US" dirty="0" smtClean="0"/>
              <a:t>Just some pointer manipulation.</a:t>
            </a:r>
          </a:p>
          <a:p>
            <a:pPr lvl="5"/>
            <a:endParaRPr lang="en-US" dirty="0" smtClean="0"/>
          </a:p>
          <a:p>
            <a:r>
              <a:rPr lang="en-US" dirty="0"/>
              <a:t>Inserting an element into a </a:t>
            </a:r>
            <a:r>
              <a:rPr lang="en-US" dirty="0" smtClean="0"/>
              <a:t>vector or </a:t>
            </a:r>
            <a:r>
              <a:rPr lang="en-US" dirty="0"/>
              <a:t>deleting an element from a </a:t>
            </a:r>
            <a:r>
              <a:rPr lang="en-US" dirty="0" smtClean="0"/>
              <a:t>vector are much less efficient.</a:t>
            </a:r>
          </a:p>
          <a:p>
            <a:pPr lvl="1"/>
            <a:r>
              <a:rPr lang="en-US" dirty="0" smtClean="0"/>
              <a:t>Must move existing elements to make room for an insertion or to close the gap after a deletion.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 smtClean="0"/>
              <a:t>#</a:t>
            </a:r>
            <a:r>
              <a:rPr lang="en-US" dirty="0"/>
              <a:t>8</a:t>
            </a:r>
            <a:r>
              <a:rPr lang="en-US" dirty="0" smtClean="0"/>
              <a:t>. </a:t>
            </a:r>
            <a:r>
              <a:rPr lang="en-US" dirty="0" smtClean="0"/>
              <a:t>Linked List vs.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and compare the performance of</a:t>
            </a:r>
            <a:br>
              <a:rPr lang="en-US" dirty="0" smtClean="0"/>
            </a:br>
            <a:r>
              <a:rPr lang="en-US" dirty="0" smtClean="0"/>
              <a:t>the following operations on an STL list </a:t>
            </a:r>
            <a:br>
              <a:rPr lang="en-US" dirty="0" smtClean="0"/>
            </a:br>
            <a:r>
              <a:rPr lang="en-US" dirty="0" smtClean="0"/>
              <a:t>and an STL vector: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inserting elements</a:t>
            </a:r>
          </a:p>
          <a:p>
            <a:pPr lvl="1"/>
            <a:r>
              <a:rPr lang="en-US" dirty="0" smtClean="0"/>
              <a:t>searching for elements</a:t>
            </a:r>
          </a:p>
          <a:p>
            <a:pPr lvl="1"/>
            <a:r>
              <a:rPr lang="en-US" dirty="0" smtClean="0"/>
              <a:t>accessing the </a:t>
            </a:r>
            <a:r>
              <a:rPr lang="en-US" i="1" dirty="0" err="1" smtClean="0"/>
              <a:t>i</a:t>
            </a:r>
            <a:r>
              <a:rPr lang="en-US" i="1" baseline="30000" dirty="0" smtClean="0"/>
              <a:t> </a:t>
            </a:r>
            <a:r>
              <a:rPr lang="en-US" baseline="30000" dirty="0" err="1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deleting elements</a:t>
            </a:r>
          </a:p>
          <a:p>
            <a:pPr lvl="5"/>
            <a:endParaRPr lang="en-US" dirty="0"/>
          </a:p>
          <a:p>
            <a:r>
              <a:rPr lang="en-US" dirty="0" smtClean="0"/>
              <a:t>Use </a:t>
            </a:r>
            <a:r>
              <a:rPr lang="en-US" b="1" dirty="0" err="1">
                <a:solidFill>
                  <a:srgbClr val="0033CC"/>
                </a:solidFill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b="1" dirty="0">
                <a:solidFill>
                  <a:srgbClr val="0033CC"/>
                </a:solidFill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b="1" dirty="0" err="1" smtClean="0">
                <a:solidFill>
                  <a:srgbClr val="0033CC"/>
                </a:solidFill>
                <a:latin typeface="Courier" charset="0"/>
                <a:ea typeface="Courier" charset="0"/>
                <a:cs typeface="Courier" charset="0"/>
              </a:rPr>
              <a:t>chrono</a:t>
            </a:r>
            <a:r>
              <a:rPr lang="en-US" b="1" dirty="0" smtClean="0">
                <a:solidFill>
                  <a:srgbClr val="0033CC"/>
                </a:solidFill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b="1" dirty="0" err="1" smtClean="0">
                <a:solidFill>
                  <a:srgbClr val="0033CC"/>
                </a:solidFill>
                <a:latin typeface="Courier" charset="0"/>
                <a:ea typeface="Courier" charset="0"/>
                <a:cs typeface="Courier" charset="0"/>
              </a:rPr>
              <a:t>steady_clock</a:t>
            </a:r>
            <a:r>
              <a:rPr lang="en-US" b="1" dirty="0" smtClean="0">
                <a:solidFill>
                  <a:srgbClr val="0033CC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br>
              <a:rPr lang="en-US" b="1" dirty="0" smtClean="0">
                <a:solidFill>
                  <a:srgbClr val="0033CC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/>
              <a:t>to calculate elapsed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chrono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7494" y="1569825"/>
            <a:ext cx="762901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iostream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#include &lt;vector&gt;</a:t>
            </a:r>
          </a:p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chrono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using namespace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using namespace </a:t>
            </a:r>
            <a:r>
              <a:rPr lang="en-US" sz="1800" b="1" dirty="0" err="1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sz="1800" b="1" dirty="0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sz="1800" b="1" dirty="0" err="1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chrono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initialize_vector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(vector&lt;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&gt; v)</a:t>
            </a:r>
          </a:p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mr-IN" sz="18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800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sz="18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mr-IN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1800" b="1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mr-IN" sz="1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1800" b="1" dirty="0">
                <a:latin typeface="Courier" charset="0"/>
                <a:ea typeface="Courier" charset="0"/>
                <a:cs typeface="Courier" charset="0"/>
              </a:rPr>
              <a:t> &lt; 10000000; </a:t>
            </a:r>
            <a:r>
              <a:rPr lang="mr-IN" sz="1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1800" b="1" dirty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mr-IN" sz="1800" b="1" dirty="0" err="1">
                <a:latin typeface="Courier" charset="0"/>
                <a:ea typeface="Courier" charset="0"/>
                <a:cs typeface="Courier" charset="0"/>
              </a:rPr>
              <a:t>v.push_back</a:t>
            </a:r>
            <a:r>
              <a:rPr lang="mr-IN" sz="1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1800" b="1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mr-IN" sz="18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mr-IN" sz="18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8890" y="1400548"/>
            <a:ext cx="159082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TimeVector.cpp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82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chrono</a:t>
            </a:r>
            <a:r>
              <a:rPr lang="en-US" i="1" dirty="0" smtClean="0"/>
              <a:t>, </a:t>
            </a:r>
            <a:r>
              <a:rPr lang="en-US" i="1" dirty="0"/>
              <a:t>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806" y="1234464"/>
            <a:ext cx="7713971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iostream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iomanip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&lt;vector&gt;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chrono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chrono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solidFill>
                <a:srgbClr val="B23C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time_vector_initialization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(vector&lt;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 v,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n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vector&lt;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 v;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for (long n = 10000; n &lt;= 100000000; n *= 10)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long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elapsed_time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time_vector_initialization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(v, n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Elapsed_time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for 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setw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(9) &lt;&lt; n &lt;&lt; " : "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           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setw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(4)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elapsed_time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 </a:t>
            </a:r>
            <a:r>
              <a:rPr lang="en-US" b="1" u="sng" dirty="0" err="1">
                <a:latin typeface="Courier New" charset="0"/>
                <a:ea typeface="Courier New" charset="0"/>
                <a:cs typeface="Courier New" charset="0"/>
              </a:rPr>
              <a:t>ms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09341" y="1417342"/>
            <a:ext cx="159082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TimeVector.cpp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38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chrono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228" y="1454331"/>
            <a:ext cx="8948283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time_vector_initialization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(vector&lt;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 v,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n)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steady_clock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time_point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start_time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steady_clock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::now();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v.clear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n;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steady_clock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time_point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end_time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steady_clock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::now();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Other options include: nanoseconds, microseconds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long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elapsed_time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duration_cast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&lt;milliseconds&gt;(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end_time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-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start_time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).count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elapsed_time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8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#7: Sample </a:t>
            </a:r>
            <a:r>
              <a:rPr lang="en-US" dirty="0" smtClean="0"/>
              <a:t>Solution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Overloaded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dirty="0" smtClean="0"/>
              <a:t>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dirty="0" smtClean="0"/>
              <a:t> operators for city data: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37283" y="1950267"/>
            <a:ext cx="6726521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operator &lt;&lt;(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outs,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City&amp; city)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outs &lt;&lt; "*"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city.name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 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city.state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outs;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operator &gt;&gt;(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ins, City&amp; city)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string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Name and state.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getline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(ins,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city.name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','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getline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(ins,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city.state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','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Coordinate.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ins &gt;&gt;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city.coordinate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solidFill>
                <a:srgbClr val="B23C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ins;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Overloaded &gt; operator </a:t>
            </a:r>
            <a:r>
              <a:rPr lang="en-US" smtClean="0"/>
              <a:t>to compare nodes.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4720" y="1965976"/>
            <a:ext cx="845455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bool Node::operator &gt;(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Node &amp;other)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This node is greater than the other node if and only if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this node's row is greater than the other node's row,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or, if the two rows are equal, this node's column is greater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than the other node's column.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    (row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other.row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          || ((row ==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other.row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 &amp;&amp; (col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other.col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27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#7: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36332"/>
          </a:xfrm>
        </p:spPr>
        <p:txBody>
          <a:bodyPr/>
          <a:lstStyle/>
          <a:p>
            <a:r>
              <a:rPr lang="en-US" dirty="0" smtClean="0"/>
              <a:t>Overloaded &lt;&lt; operator to output nodes.</a:t>
            </a:r>
          </a:p>
          <a:p>
            <a:pPr lvl="1"/>
            <a:r>
              <a:rPr lang="en-US" dirty="0" smtClean="0"/>
              <a:t>Boundary and city nodes.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4720" y="2442710"/>
            <a:ext cx="8454559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operator &lt;&lt;(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outs,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Node&amp; node)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City node: Output a * followed by the city's name and state.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if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node.name.length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&gt; 0)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outs &lt;&lt; "*"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node.name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 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node.state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Boundary node: Output a #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else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"#";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outs;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#7: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Linked list destructor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7024" y="1965976"/>
            <a:ext cx="68499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SortedLinkedList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::~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SortedLinkedList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Node *next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Loop to deallocate each node in the list.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for (Node *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head;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!=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next)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next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-&gt;next;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delete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head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3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#7: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7698"/>
          </a:xfrm>
        </p:spPr>
        <p:txBody>
          <a:bodyPr/>
          <a:lstStyle/>
          <a:p>
            <a:r>
              <a:rPr lang="en-US" dirty="0" smtClean="0"/>
              <a:t>Insertion into </a:t>
            </a:r>
            <a:r>
              <a:rPr lang="en-US" smtClean="0"/>
              <a:t>the sorted linked list: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49326" y="1965976"/>
            <a:ext cx="5245347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SortedLinkedList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insert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Node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node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// First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node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of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the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list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.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==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node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b="1" dirty="0">
                <a:latin typeface="Courier New" charset="0"/>
                <a:ea typeface="Courier New" charset="0"/>
                <a:cs typeface="Courier New" charset="0"/>
              </a:rPr>
            </a:br>
            <a:endParaRPr lang="de-DE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// Insert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before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the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first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node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.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(!(*</a:t>
            </a:r>
            <a:r>
              <a:rPr lang="de-DE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node</a:t>
            </a:r>
            <a:r>
              <a:rPr lang="de-DE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&gt; *</a:t>
            </a:r>
            <a:r>
              <a:rPr lang="de-DE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de-DE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node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next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node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1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#7: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635" y="1231642"/>
            <a:ext cx="8454559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Insert somewhere else in the list.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else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Node *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head;  // pointer to iterate through the list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Node *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prev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        // stays one node behind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// Loop until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reaches the end of the list or the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// insertion node is greater than the node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points to.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while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!=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 &amp;&amp; (*node &gt; *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prev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-&gt;next;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// Insert the new node between the node that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prev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points to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// and the node that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points to.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prev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-&gt;next = node;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node-&gt;next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8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49409</TotalTime>
  <Words>1433</Words>
  <Application>Microsoft Macintosh PowerPoint</Application>
  <PresentationFormat>On-screen Show (4:3)</PresentationFormat>
  <Paragraphs>539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Calibri</vt:lpstr>
      <vt:lpstr>Courier</vt:lpstr>
      <vt:lpstr>Courier New</vt:lpstr>
      <vt:lpstr>ＭＳ Ｐゴシック</vt:lpstr>
      <vt:lpstr>Times New Roman</vt:lpstr>
      <vt:lpstr>Wingdings</vt:lpstr>
      <vt:lpstr>Arial</vt:lpstr>
      <vt:lpstr>Quadrant</vt:lpstr>
      <vt:lpstr>CMPE 180-92 Data Structures and Algorithms in C++ March 23 Class Meeting</vt:lpstr>
      <vt:lpstr>Midterm Stats</vt:lpstr>
      <vt:lpstr>Assignment #7: Sample Solution</vt:lpstr>
      <vt:lpstr>Assignment #7: Sample Solution, cont’d</vt:lpstr>
      <vt:lpstr>PowerPoint Presentation</vt:lpstr>
      <vt:lpstr>Assignment #7: Sample Solution, cont’d</vt:lpstr>
      <vt:lpstr>Assignment #7: Sample Solution, cont’d</vt:lpstr>
      <vt:lpstr>Assignment #7: Sample Solution, cont’d</vt:lpstr>
      <vt:lpstr>Assignment #7: Sample Solution, cont’d</vt:lpstr>
      <vt:lpstr>Assignment #7: Sample Solution, cont’d</vt:lpstr>
      <vt:lpstr>Assignment #7: Sample Solution, cont’d</vt:lpstr>
      <vt:lpstr>Exception Handling</vt:lpstr>
      <vt:lpstr>Exception Handling Example</vt:lpstr>
      <vt:lpstr>Exception Classes</vt:lpstr>
      <vt:lpstr>Exception Classes Example</vt:lpstr>
      <vt:lpstr>Exception Classes Example, cont’d</vt:lpstr>
      <vt:lpstr>Throwing Exceptions in a Function</vt:lpstr>
      <vt:lpstr>Throwing Exceptions in a Function, cont’d</vt:lpstr>
      <vt:lpstr>Throwing Exceptions in a Function, cont’d</vt:lpstr>
      <vt:lpstr>Quiz</vt:lpstr>
      <vt:lpstr>Break</vt:lpstr>
      <vt:lpstr>Review: Templates</vt:lpstr>
      <vt:lpstr>The Standard Template Library (STL)</vt:lpstr>
      <vt:lpstr>Iterators</vt:lpstr>
      <vt:lpstr>A Vector Iterator</vt:lpstr>
      <vt:lpstr>Vector Iterator Example</vt:lpstr>
      <vt:lpstr>Kinds of Iterators</vt:lpstr>
      <vt:lpstr>Kinds of Iterators, cont’d</vt:lpstr>
      <vt:lpstr>Reverse Iterator Example</vt:lpstr>
      <vt:lpstr>Containers</vt:lpstr>
      <vt:lpstr>The list Template Class</vt:lpstr>
      <vt:lpstr>Linked List vs. Vector</vt:lpstr>
      <vt:lpstr>Assignment #8. Linked List vs. Vector</vt:lpstr>
      <vt:lpstr>chrono</vt:lpstr>
      <vt:lpstr>chrono, cont’d</vt:lpstr>
      <vt:lpstr>chrono, cont’d</vt:lpstr>
    </vt:vector>
  </TitlesOfParts>
  <Manager/>
  <Company>San Jose State University</Company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815</cp:revision>
  <cp:lastPrinted>2016-09-16T08:43:07Z</cp:lastPrinted>
  <dcterms:created xsi:type="dcterms:W3CDTF">2008-01-12T03:52:55Z</dcterms:created>
  <dcterms:modified xsi:type="dcterms:W3CDTF">2017-03-23T11:15:16Z</dcterms:modified>
  <cp:category/>
</cp:coreProperties>
</file>