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307" r:id="rId3"/>
    <p:sldId id="308" r:id="rId4"/>
    <p:sldId id="309" r:id="rId5"/>
    <p:sldId id="257" r:id="rId6"/>
    <p:sldId id="258" r:id="rId7"/>
    <p:sldId id="259" r:id="rId8"/>
    <p:sldId id="260" r:id="rId9"/>
    <p:sldId id="29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93" r:id="rId26"/>
    <p:sldId id="287" r:id="rId27"/>
    <p:sldId id="295" r:id="rId28"/>
    <p:sldId id="296" r:id="rId29"/>
    <p:sldId id="297" r:id="rId30"/>
    <p:sldId id="298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5" r:id="rId39"/>
    <p:sldId id="299" r:id="rId40"/>
    <p:sldId id="284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88" r:id="rId49"/>
    <p:sldId id="289" r:id="rId50"/>
    <p:sldId id="292" r:id="rId51"/>
    <p:sldId id="290" r:id="rId52"/>
    <p:sldId id="291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E1F5FF"/>
    <a:srgbClr val="C6DEFF"/>
    <a:srgbClr val="66CC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6" autoAdjust="0"/>
    <p:restoredTop sz="95694" autoAdjust="0"/>
  </p:normalViewPr>
  <p:slideViewPr>
    <p:cSldViewPr>
      <p:cViewPr varScale="1">
        <p:scale>
          <a:sx n="148" d="100"/>
          <a:sy n="148" d="100"/>
        </p:scale>
        <p:origin x="456" y="200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April 6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://towersofhanoi.info/Animate.asp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en.wikipedia.org/wiki/Eight_queens_puzzle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en.wikipedia.org/wiki/Eight_queens_puzz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April 5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Factorials: The Classic Recursion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5! = 5 x </a:t>
            </a:r>
            <a:r>
              <a:rPr lang="en-US" dirty="0" smtClean="0">
                <a:solidFill>
                  <a:srgbClr val="B23C00"/>
                </a:solidFill>
              </a:rPr>
              <a:t>4 x 3 x 2 x 1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    = 5 x </a:t>
            </a:r>
            <a:r>
              <a:rPr lang="en-US" dirty="0" smtClean="0">
                <a:solidFill>
                  <a:srgbClr val="B23C00"/>
                </a:solidFill>
              </a:rPr>
              <a:t>4!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Therefore, we can solve 5! if we can solve 4!</a:t>
            </a:r>
          </a:p>
          <a:p>
            <a:pPr lvl="1"/>
            <a:r>
              <a:rPr lang="en-US" dirty="0" smtClean="0"/>
              <a:t>4! is a </a:t>
            </a:r>
            <a:r>
              <a:rPr lang="en-US" u="sng" dirty="0" smtClean="0"/>
              <a:t>simpler but similar case</a:t>
            </a:r>
            <a:r>
              <a:rPr lang="en-US" dirty="0" smtClean="0"/>
              <a:t> of the problem.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We can solve 4! = 4 x </a:t>
            </a:r>
            <a:r>
              <a:rPr lang="en-US" dirty="0" smtClean="0">
                <a:solidFill>
                  <a:srgbClr val="B23C00"/>
                </a:solidFill>
              </a:rPr>
              <a:t>3!</a:t>
            </a:r>
            <a:r>
              <a:rPr lang="en-US" dirty="0" smtClean="0"/>
              <a:t> if we can solve </a:t>
            </a:r>
            <a:r>
              <a:rPr lang="en-US" dirty="0" smtClean="0">
                <a:solidFill>
                  <a:srgbClr val="B23C00"/>
                </a:solidFill>
              </a:rPr>
              <a:t>3!</a:t>
            </a:r>
          </a:p>
          <a:p>
            <a:r>
              <a:rPr lang="en-US" dirty="0" smtClean="0"/>
              <a:t>We can solve 3! = 3 x </a:t>
            </a:r>
            <a:r>
              <a:rPr lang="en-US" dirty="0" smtClean="0">
                <a:solidFill>
                  <a:srgbClr val="B23C00"/>
                </a:solidFill>
              </a:rPr>
              <a:t>2!</a:t>
            </a:r>
            <a:r>
              <a:rPr lang="en-US" dirty="0" smtClean="0"/>
              <a:t> if we can solve </a:t>
            </a:r>
            <a:r>
              <a:rPr lang="en-US" dirty="0" smtClean="0">
                <a:solidFill>
                  <a:srgbClr val="B23C00"/>
                </a:solidFill>
              </a:rPr>
              <a:t>2!</a:t>
            </a:r>
          </a:p>
          <a:p>
            <a:r>
              <a:rPr lang="en-US" dirty="0" smtClean="0"/>
              <a:t>We can solve 2! = 2 x </a:t>
            </a:r>
            <a:r>
              <a:rPr lang="en-US" dirty="0" smtClean="0">
                <a:solidFill>
                  <a:srgbClr val="B23C00"/>
                </a:solidFill>
              </a:rPr>
              <a:t>1!</a:t>
            </a:r>
            <a:r>
              <a:rPr lang="en-US" dirty="0" smtClean="0"/>
              <a:t> if we can solve </a:t>
            </a:r>
            <a:r>
              <a:rPr lang="en-US" dirty="0" smtClean="0">
                <a:solidFill>
                  <a:srgbClr val="B23C00"/>
                </a:solidFill>
              </a:rPr>
              <a:t>1!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by definition, 1!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by definition, 1! = </a:t>
            </a: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lvl="1"/>
            <a:r>
              <a:rPr lang="en-US" dirty="0" smtClean="0"/>
              <a:t>That’s the </a:t>
            </a:r>
            <a:r>
              <a:rPr lang="en-US" dirty="0" smtClean="0">
                <a:solidFill>
                  <a:srgbClr val="B23C00"/>
                </a:solidFill>
              </a:rPr>
              <a:t>simplest case </a:t>
            </a:r>
            <a:r>
              <a:rPr lang="en-US" dirty="0"/>
              <a:t>(</a:t>
            </a:r>
            <a:r>
              <a:rPr lang="en-US" dirty="0" smtClean="0">
                <a:solidFill>
                  <a:srgbClr val="B23C00"/>
                </a:solidFill>
              </a:rPr>
              <a:t>base case</a:t>
            </a:r>
            <a:r>
              <a:rPr lang="en-US" dirty="0"/>
              <a:t>)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 smtClean="0"/>
              <a:t>with an </a:t>
            </a:r>
            <a:br>
              <a:rPr lang="en-US" dirty="0" smtClean="0"/>
            </a:br>
            <a:r>
              <a:rPr lang="en-US" u="sng" dirty="0" smtClean="0"/>
              <a:t>immediate and obvious solution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Therefore, 2! = 2 x </a:t>
            </a:r>
            <a:r>
              <a:rPr lang="en-US" dirty="0" smtClean="0">
                <a:solidFill>
                  <a:srgbClr val="B23C00"/>
                </a:solidFill>
              </a:rPr>
              <a:t>1!</a:t>
            </a:r>
            <a:r>
              <a:rPr lang="en-US" dirty="0" smtClean="0"/>
              <a:t> = 2 x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</a:p>
          <a:p>
            <a:r>
              <a:rPr lang="en-US" dirty="0" smtClean="0"/>
              <a:t>Therefore, 3! = 3 x </a:t>
            </a:r>
            <a:r>
              <a:rPr lang="en-US" dirty="0" smtClean="0">
                <a:solidFill>
                  <a:srgbClr val="B23C00"/>
                </a:solidFill>
              </a:rPr>
              <a:t>2!</a:t>
            </a:r>
            <a:r>
              <a:rPr lang="en-US" dirty="0" smtClean="0"/>
              <a:t> = 3 x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6</a:t>
            </a:r>
          </a:p>
          <a:p>
            <a:r>
              <a:rPr lang="en-US" dirty="0" smtClean="0"/>
              <a:t>Therefore, 4! = 4 x </a:t>
            </a:r>
            <a:r>
              <a:rPr lang="en-US" dirty="0" smtClean="0">
                <a:solidFill>
                  <a:srgbClr val="B23C00"/>
                </a:solidFill>
              </a:rPr>
              <a:t>3!</a:t>
            </a:r>
            <a:r>
              <a:rPr lang="en-US" dirty="0" smtClean="0"/>
              <a:t> = 4 x </a:t>
            </a:r>
            <a:r>
              <a:rPr lang="en-US" dirty="0" smtClean="0">
                <a:solidFill>
                  <a:srgbClr val="00B050"/>
                </a:solidFill>
              </a:rPr>
              <a:t>6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24</a:t>
            </a:r>
          </a:p>
          <a:p>
            <a:r>
              <a:rPr lang="en-US" dirty="0" smtClean="0"/>
              <a:t>Therefore, 5! = 5 x </a:t>
            </a:r>
            <a:r>
              <a:rPr lang="en-US" dirty="0" smtClean="0">
                <a:solidFill>
                  <a:srgbClr val="B23C00"/>
                </a:solidFill>
              </a:rPr>
              <a:t>4!</a:t>
            </a:r>
            <a:r>
              <a:rPr lang="en-US" dirty="0" smtClean="0"/>
              <a:t> = 5 x </a:t>
            </a:r>
            <a:r>
              <a:rPr lang="en-US" dirty="0" smtClean="0">
                <a:solidFill>
                  <a:srgbClr val="00B050"/>
                </a:solidFill>
              </a:rPr>
              <a:t>24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B23C00"/>
                </a:solidFill>
              </a:rPr>
              <a:t>120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596624"/>
          </a:xfrm>
        </p:spPr>
        <p:txBody>
          <a:bodyPr/>
          <a:lstStyle/>
          <a:p>
            <a:r>
              <a:rPr lang="en-US" dirty="0" smtClean="0"/>
              <a:t>Solve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! recursively: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What’s the base case?</a:t>
            </a:r>
          </a:p>
          <a:p>
            <a:pPr lvl="1"/>
            <a:r>
              <a:rPr lang="en-US" dirty="0" smtClean="0"/>
              <a:t>1! = 1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What’s the simpler but similar case?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-1)!</a:t>
            </a:r>
          </a:p>
          <a:p>
            <a:pPr lvl="1"/>
            <a:r>
              <a:rPr lang="en-US" dirty="0" smtClean="0"/>
              <a:t>Note that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/>
              <a:t>-1 is </a:t>
            </a:r>
            <a:r>
              <a:rPr lang="en-US" u="sng" dirty="0" smtClean="0"/>
              <a:t>closer to the base case </a:t>
            </a:r>
            <a:r>
              <a:rPr lang="en-US" dirty="0" smtClean="0"/>
              <a:t>of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088" y="4786281"/>
            <a:ext cx="500970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fact(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&lt;= 1)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1;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mr-IN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n-1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a-DK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9838" y="4617707"/>
            <a:ext cx="135806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Factorial.cpp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38761"/>
            <a:ext cx="41761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Reaching the base case stops the </a:t>
            </a:r>
            <a:r>
              <a:rPr lang="en-US" dirty="0" smtClean="0">
                <a:solidFill>
                  <a:srgbClr val="B23C00"/>
                </a:solidFill>
              </a:rPr>
              <a:t>recursion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and returns an immediate value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4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5760702" cy="4145258"/>
          </a:xfrm>
        </p:spPr>
        <p:txBody>
          <a:bodyPr/>
          <a:lstStyle/>
          <a:p>
            <a:r>
              <a:rPr lang="en-US" dirty="0" smtClean="0"/>
              <a:t>Solve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x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  <a:r>
              <a:rPr lang="en-US" dirty="0" smtClean="0"/>
              <a:t> recursively.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 smtClean="0"/>
              <a:t>cases:</a:t>
            </a:r>
            <a:endParaRPr lang="en-US" dirty="0" smtClean="0"/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dirty="0" smtClean="0"/>
              <a:t> equals 0: product = 0</a:t>
            </a:r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dirty="0" smtClean="0"/>
              <a:t> equals 1: product =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If we can solve the problem for </a:t>
            </a:r>
            <a:r>
              <a:rPr lang="en-US" i="1" dirty="0">
                <a:solidFill>
                  <a:srgbClr val="B23C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B23C00"/>
                </a:solidFill>
              </a:rPr>
              <a:t>-1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(which is closer to 0 and 1), </a:t>
            </a:r>
            <a:br>
              <a:rPr lang="en-US" dirty="0" smtClean="0"/>
            </a:br>
            <a:r>
              <a:rPr lang="en-US" dirty="0" smtClean="0"/>
              <a:t>then  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 smtClean="0"/>
              <a:t>x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  <a:r>
              <a:rPr lang="en-US" dirty="0" smtClean="0"/>
              <a:t>  is  </a:t>
            </a:r>
            <a:r>
              <a:rPr lang="en-US" i="1" dirty="0">
                <a:latin typeface="Times New Roman"/>
                <a:cs typeface="Times New Roman"/>
              </a:rPr>
              <a:t>j </a:t>
            </a:r>
            <a:r>
              <a:rPr lang="en-US" dirty="0"/>
              <a:t>+ [</a:t>
            </a:r>
            <a:r>
              <a:rPr lang="en-US" dirty="0" smtClean="0">
                <a:solidFill>
                  <a:srgbClr val="B23C00"/>
                </a:solidFill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B23C00"/>
                </a:solidFill>
              </a:rPr>
              <a:t>-1)</a:t>
            </a:r>
            <a:r>
              <a:rPr lang="en-US" dirty="0" smtClean="0"/>
              <a:t> x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  <a:r>
              <a:rPr lang="en-US" dirty="0" smtClean="0"/>
              <a:t>]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Multiplication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62" y="1600220"/>
            <a:ext cx="7109639" cy="286232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long multiply(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j)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switch 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0: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1: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    default: return j +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multiply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i-1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j);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5186" y="1508781"/>
            <a:ext cx="125149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Multiply.cpp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4"/>
          </a:xfrm>
        </p:spPr>
        <p:txBody>
          <a:bodyPr/>
          <a:lstStyle/>
          <a:p>
            <a:r>
              <a:rPr lang="en-US" dirty="0" smtClean="0"/>
              <a:t>Fibonacci sequence: 1 1 2 3 5 8 13 21 34 55</a:t>
            </a:r>
          </a:p>
          <a:p>
            <a:pPr lvl="1"/>
            <a:r>
              <a:rPr lang="en-US" i="1" dirty="0" err="1" smtClean="0">
                <a:latin typeface="Times New Roman"/>
                <a:cs typeface="Times New Roman"/>
              </a:rPr>
              <a:t>f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=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latin typeface="Times New Roman"/>
                <a:cs typeface="Times New Roman"/>
              </a:rPr>
              <a:t>n-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 smtClean="0"/>
              <a:t> +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latin typeface="Times New Roman"/>
                <a:cs typeface="Times New Roman"/>
              </a:rPr>
              <a:t>n-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baseline="-25000" dirty="0" smtClean="0">
                <a:latin typeface="Times New Roman"/>
                <a:cs typeface="Times New Roman"/>
              </a:rPr>
              <a:t/>
            </a:r>
            <a:br>
              <a:rPr lang="en-US" i="1" baseline="-25000" dirty="0" smtClean="0">
                <a:latin typeface="Times New Roman"/>
                <a:cs typeface="Times New Roman"/>
              </a:rPr>
            </a:b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/>
            </a:r>
            <a:br>
              <a:rPr lang="en-US" i="1" dirty="0" smtClean="0">
                <a:latin typeface="Times New Roman"/>
                <a:cs typeface="Times New Roman"/>
              </a:rPr>
            </a:b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</a:p>
          <a:p>
            <a:pPr lvl="5"/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/>
              <a:t>An iterative </a:t>
            </a:r>
            <a:br>
              <a:rPr lang="en-US" dirty="0" smtClean="0"/>
            </a:br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4732" y="1965976"/>
            <a:ext cx="4875053" cy="427809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&lt;= 2)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older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= 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= 1;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3;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older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older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old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3477" y="1840769"/>
            <a:ext cx="156164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Fibonacci1.cpp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3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 smtClean="0"/>
              <a:t>According to the definition:</a:t>
            </a:r>
          </a:p>
          <a:p>
            <a:pPr marL="939800" lvl="2" indent="-469900">
              <a:buSzPct val="70000"/>
            </a:pPr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i="1" baseline="-25000" dirty="0" err="1">
                <a:latin typeface="Times New Roman"/>
                <a:cs typeface="Times New Roman"/>
              </a:rPr>
              <a:t>n</a:t>
            </a:r>
            <a:r>
              <a:rPr lang="en-US" dirty="0"/>
              <a:t> =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latin typeface="Times New Roman"/>
                <a:cs typeface="Times New Roman"/>
              </a:rPr>
              <a:t>n-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+ </a:t>
            </a: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i="1" baseline="-25000" dirty="0">
                <a:latin typeface="Times New Roman"/>
                <a:cs typeface="Times New Roman"/>
              </a:rPr>
              <a:t>n-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latin typeface="Times New Roman"/>
                <a:cs typeface="Times New Roman"/>
              </a:rPr>
              <a:t/>
            </a:r>
            <a:br>
              <a:rPr lang="en-US" i="1" baseline="-25000" dirty="0">
                <a:latin typeface="Times New Roman"/>
                <a:cs typeface="Times New Roman"/>
              </a:rPr>
            </a:b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/>
            </a:r>
            <a:br>
              <a:rPr lang="en-US" i="1" dirty="0">
                <a:latin typeface="Times New Roman"/>
                <a:cs typeface="Times New Roman"/>
              </a:rPr>
            </a:br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1</a:t>
            </a:r>
          </a:p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62" y="3048940"/>
            <a:ext cx="7766870" cy="147732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&lt;= 2)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1;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else        return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(n-2)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(n-1)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0853" y="2915177"/>
            <a:ext cx="156164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Fibonacci2.cpp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Fibonacci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 smtClean="0"/>
              <a:t>Why does the recursive solution </a:t>
            </a:r>
            <a:br>
              <a:rPr lang="en-US" dirty="0" smtClean="0"/>
            </a:br>
            <a:r>
              <a:rPr lang="en-US" dirty="0" smtClean="0"/>
              <a:t>take a long time when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is large?</a:t>
            </a:r>
          </a:p>
          <a:p>
            <a:r>
              <a:rPr lang="en-US" dirty="0" smtClean="0"/>
              <a:t>Let’s trace the recursive calls: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89" y="3032849"/>
            <a:ext cx="8869736" cy="313932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Called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("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")"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&lt;= 2)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= 1;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(n-2) +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(n-1);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Returning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("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") = "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3731" y="2880366"/>
            <a:ext cx="156164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Fibonacci3.cpp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9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Fibonacci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Fig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5903"/>
            <a:ext cx="8686800" cy="4663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54878" y="5237630"/>
            <a:ext cx="19159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Recursion is </a:t>
            </a:r>
          </a:p>
          <a:p>
            <a:r>
              <a:rPr lang="en-US" sz="1800" u="sng" dirty="0" smtClean="0">
                <a:solidFill>
                  <a:srgbClr val="0033CC"/>
                </a:solidFill>
              </a:rPr>
              <a:t>not</a:t>
            </a:r>
            <a:r>
              <a:rPr lang="en-US" sz="1800" dirty="0" smtClean="0">
                <a:solidFill>
                  <a:srgbClr val="0033CC"/>
                </a:solidFill>
              </a:rPr>
              <a:t> always good!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linked list of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integers, is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 in the list?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list is empty</a:t>
            </a:r>
            <a:r>
              <a:rPr lang="en-US" dirty="0" smtClean="0"/>
              <a:t>: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is not in the list.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Either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/>
              <a:t> is equal to the first element in the list,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i="1" dirty="0">
                <a:latin typeface="Times New Roman"/>
                <a:cs typeface="Times New Roman"/>
              </a:rPr>
              <a:t>x </a:t>
            </a:r>
            <a:r>
              <a:rPr lang="en-US" dirty="0" smtClean="0"/>
              <a:t>is in the </a:t>
            </a:r>
            <a:r>
              <a:rPr lang="en-US" dirty="0" smtClean="0">
                <a:solidFill>
                  <a:srgbClr val="B23C00"/>
                </a:solidFill>
              </a:rPr>
              <a:t>rest of the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rest of the list is one element shorter, </a:t>
            </a:r>
            <a:br>
              <a:rPr lang="en-US" dirty="0" smtClean="0"/>
            </a:br>
            <a:r>
              <a:rPr lang="en-US" dirty="0" smtClean="0"/>
              <a:t>so it’s closer to the base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#9: Suggested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C++ is a very powerful but complicated language.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It performs operations “behind your back”.</a:t>
            </a:r>
          </a:p>
          <a:p>
            <a:pPr lvl="1"/>
            <a:r>
              <a:rPr lang="en-US" dirty="0" smtClean="0"/>
              <a:t>Example: Calls to constructors, copy constructors, and destructors.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If you are not careful, vectors operations </a:t>
            </a:r>
            <a:br>
              <a:rPr lang="en-US" dirty="0" smtClean="0"/>
            </a:br>
            <a:r>
              <a:rPr lang="en-US" dirty="0" smtClean="0"/>
              <a:t>can generate much overhead.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Small tweaks to vector code can significantly reduce the overhead.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</a:t>
            </a:r>
            <a:r>
              <a:rPr lang="en-US" dirty="0" smtClean="0"/>
              <a:t>of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45" y="1497724"/>
            <a:ext cx="8318303" cy="20313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member_of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value,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list&lt;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&gt;::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const_iterator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if (it ==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alist.end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()) return false;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return (*it == value) ||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member_of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(value,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++it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2292" y="3359772"/>
            <a:ext cx="135926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Member.java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45" y="1295400"/>
            <a:ext cx="8229510" cy="4835525"/>
          </a:xfrm>
        </p:spPr>
        <p:txBody>
          <a:bodyPr/>
          <a:lstStyle/>
          <a:p>
            <a:r>
              <a:rPr lang="en-US" dirty="0" smtClean="0"/>
              <a:t>Given a list of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integers in a list, remove all the duplicate values so that what remains is a list of unique values.</a:t>
            </a:r>
          </a:p>
          <a:p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The list is </a:t>
            </a:r>
            <a:r>
              <a:rPr lang="en-US" dirty="0" smtClean="0">
                <a:solidFill>
                  <a:srgbClr val="B23C00"/>
                </a:solidFill>
              </a:rPr>
              <a:t>empty</a:t>
            </a:r>
            <a:r>
              <a:rPr lang="en-US" dirty="0" smtClean="0"/>
              <a:t> or it contains </a:t>
            </a:r>
            <a:r>
              <a:rPr lang="en-US" dirty="0" smtClean="0">
                <a:solidFill>
                  <a:srgbClr val="B23C00"/>
                </a:solidFill>
              </a:rPr>
              <a:t>only one value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Just return the list (it’s empty or it has a single unique value).</a:t>
            </a:r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Take out the first value. Make the </a:t>
            </a:r>
            <a:r>
              <a:rPr lang="en-US" dirty="0" smtClean="0">
                <a:solidFill>
                  <a:srgbClr val="B23C00"/>
                </a:solidFill>
              </a:rPr>
              <a:t>rest of the list </a:t>
            </a:r>
            <a:r>
              <a:rPr lang="en-US" dirty="0" smtClean="0"/>
              <a:t>unique. Then if the value we took out is not in the </a:t>
            </a:r>
            <a:r>
              <a:rPr lang="en-US" dirty="0"/>
              <a:t>rest of the list</a:t>
            </a:r>
            <a:r>
              <a:rPr lang="en-US" dirty="0" smtClean="0"/>
              <a:t>, put it back. Otherwise, leave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Unique,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83" y="1417342"/>
            <a:ext cx="7960834" cy="35394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unique(list&lt;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alist.size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first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alist.front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alist.erase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());  // remove the first element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unique(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// make the rest of the list unique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if (!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member_of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(first,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alist.push_front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(first);  // put back the first element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9414" y="1248065"/>
            <a:ext cx="122020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Unique.cpp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the values of a </a:t>
            </a:r>
            <a:r>
              <a:rPr lang="en-US" dirty="0"/>
              <a:t>list of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/>
              <a:t> </a:t>
            </a:r>
            <a:r>
              <a:rPr lang="en-US" dirty="0" smtClean="0"/>
              <a:t>integers.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Base case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list is empty or it contains only one value: </a:t>
            </a:r>
            <a:br>
              <a:rPr lang="en-US" dirty="0" smtClean="0"/>
            </a:br>
            <a:r>
              <a:rPr lang="en-US" dirty="0" smtClean="0"/>
              <a:t>Just return the list.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Take out the first value of the list. Reverse the </a:t>
            </a:r>
            <a:r>
              <a:rPr lang="en-US" dirty="0" smtClean="0">
                <a:solidFill>
                  <a:srgbClr val="B23C00"/>
                </a:solidFill>
              </a:rPr>
              <a:t>rest of the list</a:t>
            </a:r>
            <a:r>
              <a:rPr lang="en-US" dirty="0" smtClean="0"/>
              <a:t>. Append the removed value to the end of the reversed rest of the list.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9291" y="1514528"/>
            <a:ext cx="8454559" cy="255454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reverse(list&lt;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alist.size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() &lt;= 1)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first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alist.front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alist.erase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());  // remove the first element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reverse(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alist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         // reverse the rest of the list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alist.push_back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(first);  // append the first element at the end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3731" y="1234464"/>
            <a:ext cx="138210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Reverse.java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2 </a:t>
            </a:r>
            <a:r>
              <a:rPr lang="mr-IN" dirty="0" smtClean="0"/>
              <a:t>–</a:t>
            </a:r>
            <a:r>
              <a:rPr lang="en-US" dirty="0" smtClean="0"/>
              <a:t> 2016 Oct 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Recursion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are a natural fit for recursion.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They are much more easily solved </a:t>
            </a:r>
            <a:br>
              <a:rPr lang="en-US" dirty="0" smtClean="0"/>
            </a:br>
            <a:r>
              <a:rPr lang="en-US" dirty="0" smtClean="0"/>
              <a:t>with recursion than without.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937706"/>
          </a:xfrm>
        </p:spPr>
        <p:txBody>
          <a:bodyPr/>
          <a:lstStyle/>
          <a:p>
            <a:r>
              <a:rPr lang="en-US" dirty="0" smtClean="0"/>
              <a:t>Given a word, generate all the permutations of the letters of the word.</a:t>
            </a:r>
          </a:p>
          <a:p>
            <a:pPr lvl="1"/>
            <a:r>
              <a:rPr lang="en-US" dirty="0" smtClean="0"/>
              <a:t>Example: “eat”: eat eta </a:t>
            </a:r>
            <a:r>
              <a:rPr lang="en-US" dirty="0" err="1" smtClean="0"/>
              <a:t>aet</a:t>
            </a:r>
            <a:r>
              <a:rPr lang="en-US" dirty="0" smtClean="0"/>
              <a:t> ate tea </a:t>
            </a:r>
            <a:r>
              <a:rPr lang="en-US" dirty="0" err="1" smtClean="0"/>
              <a:t>tae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Base cases</a:t>
            </a:r>
          </a:p>
          <a:p>
            <a:pPr lvl="1"/>
            <a:r>
              <a:rPr lang="en-US" dirty="0" smtClean="0"/>
              <a:t>Empty word: No permutations.</a:t>
            </a:r>
          </a:p>
          <a:p>
            <a:pPr lvl="1"/>
            <a:r>
              <a:rPr lang="en-US" dirty="0" smtClean="0"/>
              <a:t>Single-letter word: The only permutation is the letter.</a:t>
            </a:r>
          </a:p>
          <a:p>
            <a:pPr lvl="7"/>
            <a:endParaRPr lang="en-US" dirty="0"/>
          </a:p>
          <a:p>
            <a:r>
              <a:rPr lang="en-US" dirty="0" smtClean="0"/>
              <a:t>Simpler but similar case:</a:t>
            </a:r>
          </a:p>
          <a:p>
            <a:pPr lvl="1"/>
            <a:r>
              <a:rPr lang="en-US" dirty="0" smtClean="0"/>
              <a:t>Remove a letter and generate the permutations of the word that’s one letter shorter.</a:t>
            </a:r>
          </a:p>
          <a:p>
            <a:pPr lvl="1"/>
            <a:r>
              <a:rPr lang="en-US" dirty="0" smtClean="0"/>
              <a:t>Prepend the removed letter to each permutation.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Permutations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707" y="1325903"/>
            <a:ext cx="8042586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vector&lt;string&gt;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generate_permutations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(string word)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vector&lt;string&gt; permutations;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Base case: Return an empty vector.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word.length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== 0) return permutations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Base case: Return a vector with a one-letter word.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word.length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== 1)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permutations.push_back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(word);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return permutations;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70941"/>
          </a:xfrm>
        </p:spPr>
        <p:txBody>
          <a:bodyPr/>
          <a:lstStyle/>
          <a:p>
            <a:r>
              <a:rPr lang="en-US" smtClean="0"/>
              <a:t>You </a:t>
            </a:r>
            <a:r>
              <a:rPr lang="en-US" dirty="0" smtClean="0"/>
              <a:t>can pass a function as a parameter </a:t>
            </a:r>
            <a:br>
              <a:rPr lang="en-US" dirty="0" smtClean="0"/>
            </a:br>
            <a:r>
              <a:rPr lang="en-US" dirty="0" smtClean="0"/>
              <a:t>to another function.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function that you called (the one that received a function parameter) can then call the function that it was passed.</a:t>
            </a:r>
          </a:p>
          <a:p>
            <a:pPr lvl="1"/>
            <a:r>
              <a:rPr lang="en-US" dirty="0" smtClean="0"/>
              <a:t>The formal parameter for the passed function must have the function signature.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123" y="5257780"/>
            <a:ext cx="818044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size,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void f(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size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Permutations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293987"/>
            <a:ext cx="1905000" cy="457200"/>
          </a:xfrm>
        </p:spPr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975" y="1325903"/>
            <a:ext cx="8610049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Simpler but similar case.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else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for 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word.length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char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removed_letter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word[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shorter_word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word.substr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(0,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word.substr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+ 1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vector&lt;string&gt;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shorter_permutations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   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generate_permutations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shorter_word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for (string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shorter_perm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shorter_permutations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permutations.push_back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removed_letter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shorter_perm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endParaRPr lang="en-US" sz="15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return permutations;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088B-D1BC-D14B-9B56-AA1E54BA67A4}" type="slidenum">
              <a:rPr lang="en-US"/>
              <a:pPr/>
              <a:t>31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94756"/>
            <a:ext cx="8229600" cy="1970087"/>
          </a:xfrm>
        </p:spPr>
        <p:txBody>
          <a:bodyPr/>
          <a:lstStyle/>
          <a:p>
            <a:r>
              <a:rPr lang="en-US" sz="2400" b="1" dirty="0"/>
              <a:t>Goal:</a:t>
            </a:r>
            <a:r>
              <a:rPr lang="en-US" sz="2400" dirty="0"/>
              <a:t> Move the stack of disks from the </a:t>
            </a:r>
            <a:r>
              <a:rPr lang="en-US" sz="2400" dirty="0">
                <a:solidFill>
                  <a:srgbClr val="B23C00"/>
                </a:solidFill>
              </a:rPr>
              <a:t>source</a:t>
            </a:r>
            <a:r>
              <a:rPr lang="en-US" sz="2400" dirty="0"/>
              <a:t> pin </a:t>
            </a:r>
            <a:br>
              <a:rPr lang="en-US" sz="2400" dirty="0"/>
            </a:br>
            <a:r>
              <a:rPr lang="en-US" sz="2400" dirty="0"/>
              <a:t>to the </a:t>
            </a:r>
            <a:r>
              <a:rPr lang="en-US" sz="2400" dirty="0">
                <a:solidFill>
                  <a:srgbClr val="B23C00"/>
                </a:solidFill>
              </a:rPr>
              <a:t>destination</a:t>
            </a:r>
            <a:r>
              <a:rPr lang="en-US" sz="2400" dirty="0"/>
              <a:t> pin.</a:t>
            </a:r>
          </a:p>
          <a:p>
            <a:pPr lvl="1"/>
            <a:r>
              <a:rPr lang="en-US" sz="2000" dirty="0"/>
              <a:t>You can move only one disk at a time.</a:t>
            </a:r>
          </a:p>
          <a:p>
            <a:pPr lvl="1"/>
            <a:r>
              <a:rPr lang="en-US" sz="2000" dirty="0"/>
              <a:t>You cannot put a larger disk on top of a smaller disk.</a:t>
            </a:r>
          </a:p>
          <a:p>
            <a:pPr lvl="1"/>
            <a:r>
              <a:rPr lang="en-US" sz="2000" dirty="0"/>
              <a:t>Use the third pin for </a:t>
            </a:r>
            <a:r>
              <a:rPr lang="en-US" sz="2000" dirty="0">
                <a:solidFill>
                  <a:srgbClr val="B23C00"/>
                </a:solidFill>
              </a:rPr>
              <a:t>temporary</a:t>
            </a:r>
            <a:r>
              <a:rPr lang="en-US" sz="2000" dirty="0"/>
              <a:t> disk storage.</a:t>
            </a:r>
          </a:p>
        </p:txBody>
      </p:sp>
      <p:pic>
        <p:nvPicPr>
          <p:cNvPr id="393221" name="Picture 5" descr="Tower-of-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234464"/>
            <a:ext cx="5553075" cy="244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64454" y="5821043"/>
            <a:ext cx="474841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Animation: </a:t>
            </a:r>
            <a:r>
              <a:rPr lang="en-US" dirty="0">
                <a:solidFill>
                  <a:srgbClr val="0033CC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0033CC"/>
                </a:solidFill>
                <a:hlinkClick r:id="rId3"/>
              </a:rPr>
              <a:t>towersofhanoi.info/Animate.aspx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619-DE99-784C-9EC3-6133E677D627}" type="slidenum">
              <a:rPr lang="en-US"/>
              <a:pPr/>
              <a:t>32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</a:t>
            </a:r>
            <a:r>
              <a:rPr lang="en-US" dirty="0" smtClean="0"/>
              <a:t>Hanoi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6"/>
            <a:ext cx="8229600" cy="4987900"/>
          </a:xfrm>
        </p:spPr>
        <p:txBody>
          <a:bodyPr/>
          <a:lstStyle/>
          <a:p>
            <a:r>
              <a:rPr lang="en-US" dirty="0"/>
              <a:t>Label the pins A, B, and C</a:t>
            </a:r>
            <a:r>
              <a:rPr lang="en-US" dirty="0" smtClean="0"/>
              <a:t>. Initial roles:</a:t>
            </a:r>
            <a:endParaRPr lang="en-US" dirty="0"/>
          </a:p>
          <a:p>
            <a:pPr lvl="1"/>
            <a:r>
              <a:rPr lang="en-US" dirty="0"/>
              <a:t>A: source</a:t>
            </a:r>
          </a:p>
          <a:p>
            <a:pPr lvl="1"/>
            <a:r>
              <a:rPr lang="en-US" dirty="0"/>
              <a:t>B: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 smtClean="0"/>
              <a:t>temporary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Base case: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= 1 disk</a:t>
            </a:r>
          </a:p>
          <a:p>
            <a:pPr lvl="1"/>
            <a:r>
              <a:rPr lang="en-US" dirty="0"/>
              <a:t>Move disk from A to </a:t>
            </a:r>
            <a:r>
              <a:rPr lang="en-US" dirty="0" smtClean="0"/>
              <a:t>B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</a:t>
            </a:r>
            <a:r>
              <a:rPr lang="en-US" i="1" dirty="0" smtClean="0">
                <a:solidFill>
                  <a:srgbClr val="0033CC"/>
                </a:solidFill>
                <a:sym typeface="Wingdings" charset="0"/>
              </a:rPr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Simpler but similar case: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-1 disks</a:t>
            </a:r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</a:t>
            </a:r>
            <a:r>
              <a:rPr lang="en-US" dirty="0" smtClean="0"/>
              <a:t>disks: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 smtClean="0"/>
              <a:t>Move 1 </a:t>
            </a:r>
            <a:r>
              <a:rPr lang="en-US" dirty="0"/>
              <a:t>disk from A to </a:t>
            </a:r>
            <a:r>
              <a:rPr lang="en-US" dirty="0"/>
              <a:t>B</a:t>
            </a:r>
            <a:r>
              <a:rPr lang="en-US" dirty="0" smtClean="0"/>
              <a:t>    </a:t>
            </a:r>
            <a:r>
              <a:rPr lang="en-US" i="1" dirty="0" smtClean="0">
                <a:solidFill>
                  <a:srgbClr val="0033CC"/>
                </a:solidFill>
              </a:rPr>
              <a:t>(</a:t>
            </a:r>
            <a:r>
              <a:rPr lang="en-US" i="1" dirty="0">
                <a:solidFill>
                  <a:srgbClr val="0033CC"/>
                </a:solidFill>
              </a:rPr>
              <a:t>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</a:t>
            </a:r>
            <a:r>
              <a:rPr lang="en-US" dirty="0" smtClean="0"/>
              <a:t>disks: C to B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destination)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31927" y="1965976"/>
            <a:ext cx="332655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During recursive calls, the pins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will assume different roles.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3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0C39-CE52-1B4C-AA12-799E2642A76D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209267" y="1526488"/>
            <a:ext cx="8725466" cy="470898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{ A = 'A', B = 'B', C = 'C' };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solve(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source,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temp,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move(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from,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to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"Number of disks? ";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&gt;&gt; n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"Solve for " &lt;&lt; n &lt;&lt; " disks:"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solve(n, Pin::A, Pin::B, Pin::C);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move(Pin from, Pin to)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"Move disk from 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&lt;char&gt;(from)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&lt;&lt; " to 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static_cast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&lt;char&gt;(to)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1801" y="1353105"/>
            <a:ext cx="110639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Hanoi.cpp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60AB-A8B8-8246-9C58-98C6B464CD53}" type="slidenum">
              <a:rPr lang="en-US"/>
              <a:pPr/>
              <a:t>34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51038"/>
          </a:xfrm>
        </p:spPr>
        <p:txBody>
          <a:bodyPr/>
          <a:lstStyle/>
          <a:p>
            <a:r>
              <a:rPr lang="en-US" dirty="0"/>
              <a:t>Solve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 (source = A, destination = </a:t>
            </a:r>
            <a:r>
              <a:rPr lang="en-US" dirty="0" smtClean="0"/>
              <a:t>B)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disks: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/>
              <a:t>Move 1 disk from A to B </a:t>
            </a:r>
            <a:r>
              <a:rPr lang="en-US" dirty="0" smtClean="0"/>
              <a:t>   </a:t>
            </a:r>
            <a:r>
              <a:rPr lang="en-US" i="1" dirty="0" smtClean="0">
                <a:solidFill>
                  <a:srgbClr val="0033CC"/>
                </a:solidFill>
              </a:rPr>
              <a:t>(</a:t>
            </a:r>
            <a:r>
              <a:rPr lang="en-US" i="1" dirty="0">
                <a:solidFill>
                  <a:srgbClr val="0033CC"/>
                </a:solidFill>
              </a:rPr>
              <a:t>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disks: C to B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destination)</a:t>
            </a:r>
            <a:endParaRPr lang="en-US" dirty="0"/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274367" y="3371850"/>
            <a:ext cx="8610049" cy="21698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solve(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source,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Pin temp)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if (n &gt; 0)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solve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n-1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source, temp,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  // solve source ==&gt; temp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move(source,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              // move 1 disk source ==&gt;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solve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n-1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temp,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source);  // solve temp ==&gt;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dest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0926" y="5074902"/>
            <a:ext cx="110639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Hanoi.cpp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</a:t>
            </a:r>
            <a:r>
              <a:rPr lang="en-US" dirty="0" smtClean="0"/>
              <a:t>a target </a:t>
            </a:r>
            <a:r>
              <a:rPr lang="en-US" dirty="0" smtClean="0"/>
              <a:t>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an array of </a:t>
            </a:r>
            <a:r>
              <a:rPr lang="en-US" i="1" dirty="0" smtClean="0"/>
              <a:t>n</a:t>
            </a:r>
            <a:r>
              <a:rPr lang="en-US" dirty="0" smtClean="0"/>
              <a:t> elements.</a:t>
            </a:r>
          </a:p>
          <a:p>
            <a:pPr lvl="1"/>
            <a:r>
              <a:rPr lang="en-US" dirty="0" smtClean="0"/>
              <a:t>The array </a:t>
            </a:r>
            <a:r>
              <a:rPr lang="en-US" dirty="0"/>
              <a:t>is not sorted in any </a:t>
            </a:r>
            <a:r>
              <a:rPr lang="en-US" dirty="0" smtClean="0"/>
              <a:t>way.</a:t>
            </a:r>
          </a:p>
          <a:p>
            <a:pPr lvl="4"/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choices </a:t>
            </a:r>
            <a:r>
              <a:rPr lang="en-US" dirty="0"/>
              <a:t>do we have? </a:t>
            </a:r>
            <a:endParaRPr lang="en-US" dirty="0" smtClean="0"/>
          </a:p>
          <a:p>
            <a:pPr lvl="1"/>
            <a:r>
              <a:rPr lang="en-US" dirty="0" smtClean="0"/>
              <a:t>Look </a:t>
            </a:r>
            <a:r>
              <a:rPr lang="en-US" dirty="0"/>
              <a:t>at all </a:t>
            </a:r>
            <a:r>
              <a:rPr lang="en-US" dirty="0" smtClean="0"/>
              <a:t>the elements one at a time.</a:t>
            </a:r>
          </a:p>
          <a:p>
            <a:pPr lvl="5"/>
            <a:endParaRPr lang="en-US" dirty="0"/>
          </a:p>
          <a:p>
            <a:r>
              <a:rPr lang="en-US" dirty="0" smtClean="0"/>
              <a:t>On average, you have to examine </a:t>
            </a:r>
            <a:br>
              <a:rPr lang="en-US" dirty="0" smtClean="0"/>
            </a:br>
            <a:r>
              <a:rPr lang="en-US" dirty="0" smtClean="0"/>
              <a:t>half of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assume the array is sorted.</a:t>
            </a:r>
          </a:p>
          <a:p>
            <a:pPr lvl="1"/>
            <a:r>
              <a:rPr lang="en-US" dirty="0" smtClean="0"/>
              <a:t>Smallest value to largest value.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First check the </a:t>
            </a:r>
            <a:r>
              <a:rPr lang="en-US" dirty="0" smtClean="0">
                <a:solidFill>
                  <a:srgbClr val="B23C00"/>
                </a:solidFill>
              </a:rPr>
              <a:t>middle element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Is the target value </a:t>
            </a:r>
            <a:r>
              <a:rPr lang="en-US" dirty="0" smtClean="0">
                <a:solidFill>
                  <a:srgbClr val="B23C00"/>
                </a:solidFill>
              </a:rPr>
              <a:t>smaller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 smtClean="0"/>
              <a:t>the middle element?</a:t>
            </a:r>
          </a:p>
          <a:p>
            <a:pPr lvl="1"/>
            <a:r>
              <a:rPr lang="en-US" dirty="0" smtClean="0"/>
              <a:t>If so, search the </a:t>
            </a:r>
            <a:r>
              <a:rPr lang="en-US" dirty="0" smtClean="0">
                <a:solidFill>
                  <a:srgbClr val="B23C00"/>
                </a:solidFill>
              </a:rPr>
              <a:t>first half </a:t>
            </a:r>
            <a:r>
              <a:rPr lang="en-US" dirty="0" smtClean="0"/>
              <a:t>of the array.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Is the target value </a:t>
            </a:r>
            <a:r>
              <a:rPr lang="en-US" dirty="0" smtClean="0">
                <a:solidFill>
                  <a:srgbClr val="B23C00"/>
                </a:solidFill>
              </a:rPr>
              <a:t>larger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 smtClean="0"/>
              <a:t>the middle element?</a:t>
            </a:r>
          </a:p>
          <a:p>
            <a:pPr lvl="1"/>
            <a:r>
              <a:rPr lang="en-US" dirty="0" smtClean="0"/>
              <a:t>If so, search the </a:t>
            </a:r>
            <a:r>
              <a:rPr lang="en-US" dirty="0" smtClean="0">
                <a:solidFill>
                  <a:srgbClr val="B23C00"/>
                </a:solidFill>
              </a:rPr>
              <a:t>second half </a:t>
            </a:r>
            <a:r>
              <a:rPr lang="en-US" dirty="0" smtClean="0"/>
              <a:t>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binary search keeps </a:t>
            </a:r>
            <a:r>
              <a:rPr lang="en-US" dirty="0" smtClean="0">
                <a:solidFill>
                  <a:srgbClr val="B23C00"/>
                </a:solidFill>
              </a:rPr>
              <a:t>cutting </a:t>
            </a:r>
            <a:r>
              <a:rPr lang="en-US" dirty="0">
                <a:solidFill>
                  <a:srgbClr val="B23C00"/>
                </a:solidFill>
              </a:rPr>
              <a:t>in </a:t>
            </a:r>
            <a:r>
              <a:rPr lang="en-US" dirty="0" smtClean="0">
                <a:solidFill>
                  <a:srgbClr val="B23C00"/>
                </a:solidFill>
              </a:rPr>
              <a:t>half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part of the array it’s searching.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Next search either the first half or the second half.</a:t>
            </a:r>
          </a:p>
          <a:p>
            <a:pPr lvl="1"/>
            <a:r>
              <a:rPr lang="en-US" dirty="0" smtClean="0"/>
              <a:t>Eventually, you’ll either find the target value, </a:t>
            </a:r>
            <a:br>
              <a:rPr lang="en-US" dirty="0" smtClean="0"/>
            </a:br>
            <a:r>
              <a:rPr lang="en-US" dirty="0" smtClean="0"/>
              <a:t>or conclude that the value is not in the array.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order of growth </a:t>
            </a:r>
            <a:r>
              <a:rPr lang="en-US" dirty="0" smtClean="0"/>
              <a:t>of the number of steps in a binary search is expressed </a:t>
            </a:r>
            <a:r>
              <a:rPr lang="en-US" i="1" dirty="0" smtClean="0">
                <a:solidFill>
                  <a:srgbClr val="B23C00"/>
                </a:solidFill>
              </a:rPr>
              <a:t>O</a:t>
            </a:r>
            <a:r>
              <a:rPr lang="en-US" dirty="0" smtClean="0">
                <a:solidFill>
                  <a:srgbClr val="B23C00"/>
                </a:solidFill>
              </a:rPr>
              <a:t>(log</a:t>
            </a:r>
            <a:r>
              <a:rPr lang="en-US" baseline="-25000" dirty="0" smtClean="0">
                <a:solidFill>
                  <a:srgbClr val="B23C00"/>
                </a:solidFill>
              </a:rPr>
              <a:t>2 </a:t>
            </a:r>
            <a:r>
              <a:rPr lang="en-US" i="1" dirty="0" smtClean="0">
                <a:solidFill>
                  <a:srgbClr val="B23C00"/>
                </a:solidFill>
              </a:rPr>
              <a:t>n</a:t>
            </a:r>
            <a:r>
              <a:rPr lang="en-US" dirty="0" smtClean="0">
                <a:solidFill>
                  <a:srgbClr val="B23C00"/>
                </a:solidFill>
              </a:rPr>
              <a:t>)</a:t>
            </a:r>
          </a:p>
          <a:p>
            <a:pPr lvl="4"/>
            <a:endParaRPr lang="en-US" dirty="0" smtClean="0"/>
          </a:p>
          <a:p>
            <a:pPr lvl="1"/>
            <a:r>
              <a:rPr lang="en-US" dirty="0"/>
              <a:t>To search </a:t>
            </a:r>
            <a:r>
              <a:rPr lang="en-US" dirty="0" smtClean="0"/>
              <a:t>1000 </a:t>
            </a:r>
            <a:r>
              <a:rPr lang="en-US" dirty="0"/>
              <a:t>elements, </a:t>
            </a:r>
            <a:r>
              <a:rPr lang="en-US" dirty="0" smtClean="0"/>
              <a:t>it takes </a:t>
            </a:r>
            <a:r>
              <a:rPr lang="en-US" dirty="0"/>
              <a:t>&lt; 10 </a:t>
            </a:r>
            <a:r>
              <a:rPr lang="en-US" dirty="0" smtClean="0"/>
              <a:t>steps.</a:t>
            </a:r>
          </a:p>
          <a:p>
            <a:pPr lvl="1"/>
            <a:r>
              <a:rPr lang="en-US" dirty="0" smtClean="0"/>
              <a:t>Computer science logarithms are by default base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04585" y="4434829"/>
            <a:ext cx="1659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0033CC"/>
                </a:solidFill>
              </a:rPr>
              <a:t>Big-O notation</a:t>
            </a:r>
            <a:endParaRPr lang="en-US" sz="1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Binary </a:t>
            </a:r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It’s easy to write an </a:t>
            </a:r>
            <a:r>
              <a:rPr lang="en-US" u="sng" dirty="0" smtClean="0"/>
              <a:t>iterative</a:t>
            </a:r>
            <a:r>
              <a:rPr lang="en-US" dirty="0" smtClean="0"/>
              <a:t> binary search: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4528" y="6236407"/>
            <a:ext cx="1905000" cy="457200"/>
          </a:xfrm>
        </p:spPr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887" y="1914718"/>
            <a:ext cx="697338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search(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value, 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low,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high)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while (low &lt;= high)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)/2;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mid-1;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mid+1;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588" y="2697488"/>
            <a:ext cx="32301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Get the midpoint of the subrange.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3588" y="3246122"/>
            <a:ext cx="235202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Found the target value?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6126" y="4251951"/>
            <a:ext cx="24542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first half next.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6126" y="4892024"/>
            <a:ext cx="27853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second half next.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7419" y="5897853"/>
            <a:ext cx="33400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The target value is not in the array.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8311" y="6451741"/>
            <a:ext cx="253306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BinarySearchIterative.cpp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Elegant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dirty="0" smtClean="0"/>
              <a:t>Al though an iterative solution </a:t>
            </a:r>
            <a:br>
              <a:rPr lang="en-US" dirty="0" smtClean="0"/>
            </a:br>
            <a:r>
              <a:rPr lang="en-US" dirty="0" smtClean="0"/>
              <a:t>may be more efficient, sometimes </a:t>
            </a:r>
            <a:br>
              <a:rPr lang="en-US" dirty="0" smtClean="0"/>
            </a:br>
            <a:r>
              <a:rPr lang="en-US" dirty="0" smtClean="0"/>
              <a:t>a recursive solution is more elegant.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Parameters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854"/>
            <a:ext cx="8229600" cy="1097268"/>
          </a:xfrm>
        </p:spPr>
        <p:txBody>
          <a:bodyPr/>
          <a:lstStyle/>
          <a:p>
            <a:r>
              <a:rPr lang="en-US" dirty="0" smtClean="0"/>
              <a:t>In this example, function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can call the function that it was passed: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6337" y="3222687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size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123" y="1325903"/>
            <a:ext cx="818044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size,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void f(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size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55" y="1295400"/>
            <a:ext cx="8229600" cy="579137"/>
          </a:xfrm>
        </p:spPr>
        <p:txBody>
          <a:bodyPr/>
          <a:lstStyle/>
          <a:p>
            <a:r>
              <a:rPr lang="en-US" dirty="0" smtClean="0"/>
              <a:t>A binary </a:t>
            </a:r>
            <a:r>
              <a:rPr lang="en-US" dirty="0" smtClean="0"/>
              <a:t>search can be done </a:t>
            </a:r>
            <a:r>
              <a:rPr lang="en-US" u="sng" dirty="0"/>
              <a:t>recursively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950267"/>
            <a:ext cx="697338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search(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value, 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low,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high)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if (low &lt;= high)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low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)/2;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])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    return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search(value, v, low, mid-1)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mr-IN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mid+1, </a:t>
            </a:r>
            <a:r>
              <a:rPr lang="mr-IN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high</a:t>
            </a:r>
            <a:r>
              <a:rPr lang="mr-IN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439" y="2697488"/>
            <a:ext cx="32301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Get the midpoint of the subrange.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3439" y="3246122"/>
            <a:ext cx="235202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Found the target value?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2219" y="4091683"/>
            <a:ext cx="20093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first half.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2219" y="4895411"/>
            <a:ext cx="234050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the second half.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7288" y="5833616"/>
            <a:ext cx="374343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The target value is not in the subrange.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3151" y="6290348"/>
            <a:ext cx="271260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BinarySearchRecursive.cpp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413746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Mutual recursion </a:t>
            </a:r>
            <a:r>
              <a:rPr lang="en-US" dirty="0" smtClean="0"/>
              <a:t>occurs when a set of cooperating functions call each other.</a:t>
            </a:r>
          </a:p>
          <a:p>
            <a:pPr lvl="1"/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func_a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func_b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func_c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func_a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7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Suppose we want to write a program that can read </a:t>
            </a:r>
            <a:r>
              <a:rPr lang="en-US" dirty="0" smtClean="0"/>
              <a:t>and evaluate </a:t>
            </a:r>
            <a:r>
              <a:rPr lang="en-US" dirty="0"/>
              <a:t>arithmetic </a:t>
            </a:r>
            <a:r>
              <a:rPr lang="en-US" dirty="0" smtClean="0"/>
              <a:t>expressions: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7147" y="4709147"/>
            <a:ext cx="5009705" cy="646331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Expression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? </a:t>
            </a:r>
            <a:r>
              <a:rPr lang="mr-IN" sz="1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(4*(8 - (2*3 - 1)))/6 =</a:t>
            </a:r>
          </a:p>
          <a:p>
            <a:r>
              <a:rPr lang="mr-IN" sz="1800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</a:t>
            </a:r>
            <a:r>
              <a:rPr lang="en-US" dirty="0" smtClean="0"/>
              <a:t>Recursion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982154"/>
          </a:xfrm>
        </p:spPr>
        <p:txBody>
          <a:bodyPr/>
          <a:lstStyle/>
          <a:p>
            <a:r>
              <a:rPr lang="en-US" dirty="0" smtClean="0"/>
              <a:t>The following syntax diagrams specify that 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B23C00"/>
                </a:solidFill>
              </a:rPr>
              <a:t>expression</a:t>
            </a:r>
            <a:r>
              <a:rPr lang="en-US" dirty="0" smtClean="0"/>
              <a:t> is composed of one or more terms separated by the operators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dirty="0" smtClean="0"/>
              <a:t> or </a:t>
            </a:r>
            <a:r>
              <a:rPr lang="mr-IN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term </a:t>
            </a:r>
            <a:r>
              <a:rPr lang="en-US" dirty="0" smtClean="0"/>
              <a:t>is composed of one or more factors separated by the operator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 smtClean="0"/>
              <a:t> 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factor </a:t>
            </a:r>
            <a:r>
              <a:rPr lang="en-US" dirty="0" smtClean="0"/>
              <a:t>is either a </a:t>
            </a:r>
            <a:r>
              <a:rPr lang="en-US" dirty="0" smtClean="0">
                <a:solidFill>
                  <a:srgbClr val="B23C00"/>
                </a:solidFill>
              </a:rPr>
              <a:t>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a parenthesized </a:t>
            </a:r>
            <a:r>
              <a:rPr lang="en-US" dirty="0" smtClean="0">
                <a:solidFill>
                  <a:srgbClr val="B23C00"/>
                </a:solidFill>
              </a:rPr>
              <a:t>expression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5" y="4617707"/>
            <a:ext cx="2560292" cy="13459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0" y="5166341"/>
            <a:ext cx="3515356" cy="10205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2" y="4343390"/>
            <a:ext cx="2693943" cy="12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Recursion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00582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we write functions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expression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term</a:t>
            </a:r>
            <a:r>
              <a:rPr lang="en-US" dirty="0" smtClean="0"/>
              <a:t>,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 smtClean="0"/>
              <a:t>, they will be mutually </a:t>
            </a:r>
            <a:r>
              <a:rPr lang="en-US" smtClean="0"/>
              <a:t>recursive: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5" y="1600220"/>
            <a:ext cx="2560292" cy="1345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0" y="2148854"/>
            <a:ext cx="3515356" cy="1020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2" y="1325903"/>
            <a:ext cx="2693943" cy="1211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686" y="4432778"/>
            <a:ext cx="8704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expression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 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term</a:t>
            </a:r>
            <a:r>
              <a:rPr lang="en-US" sz="2800" dirty="0">
                <a:sym typeface="Wingdings"/>
              </a:rPr>
              <a:t>  </a:t>
            </a:r>
            <a:r>
              <a:rPr lang="en-US" sz="28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factor </a:t>
            </a:r>
            <a:r>
              <a:rPr lang="en-US" sz="2800" b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 </a:t>
            </a:r>
            <a:r>
              <a:rPr lang="en-US" sz="28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expression</a:t>
            </a:r>
            <a:r>
              <a:rPr lang="en-US" sz="2800"/>
              <a:t> </a:t>
            </a:r>
            <a:endParaRPr lang="en-US" sz="2800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03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Recursion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48" y="2986563"/>
            <a:ext cx="5418248" cy="32003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5"/>
            <a:ext cx="5852141" cy="997822"/>
          </a:xfrm>
        </p:spPr>
        <p:txBody>
          <a:bodyPr/>
          <a:lstStyle/>
          <a:p>
            <a:r>
              <a:rPr lang="en-US" dirty="0" smtClean="0"/>
              <a:t>We can decompose expressions </a:t>
            </a:r>
            <a:br>
              <a:rPr lang="en-US" dirty="0" smtClean="0"/>
            </a:br>
            <a:r>
              <a:rPr lang="en-US" dirty="0" smtClean="0"/>
              <a:t>based on </a:t>
            </a:r>
            <a:r>
              <a:rPr lang="en-US" dirty="0"/>
              <a:t>the syntax </a:t>
            </a:r>
            <a:r>
              <a:rPr lang="en-US" dirty="0" smtClean="0"/>
              <a:t>diagrams: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6" y="1417342"/>
            <a:ext cx="2560292" cy="1345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0" y="1691659"/>
            <a:ext cx="3515356" cy="1020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2" y="1234464"/>
            <a:ext cx="2693943" cy="1211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806" y="4423207"/>
            <a:ext cx="237757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Note how the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syntax diagrams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determine the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operator precedence.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#10.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repeatedly prompts you </a:t>
            </a:r>
            <a:br>
              <a:rPr lang="en-US" dirty="0" smtClean="0"/>
            </a:br>
            <a:r>
              <a:rPr lang="en-US" dirty="0" smtClean="0"/>
              <a:t>to type an arithmetic expression.</a:t>
            </a:r>
          </a:p>
          <a:p>
            <a:pPr lvl="5"/>
            <a:endParaRPr lang="en-US" dirty="0"/>
          </a:p>
          <a:p>
            <a:pPr lvl="1"/>
            <a:r>
              <a:rPr lang="en-US" dirty="0" smtClean="0"/>
              <a:t>Use the diagrams to determine the syntax.</a:t>
            </a:r>
          </a:p>
          <a:p>
            <a:pPr lvl="1"/>
            <a:r>
              <a:rPr lang="en-US" dirty="0" smtClean="0"/>
              <a:t>A number should be a double in any valid form.</a:t>
            </a:r>
          </a:p>
          <a:p>
            <a:pPr lvl="1"/>
            <a:r>
              <a:rPr lang="en-US" dirty="0" smtClean="0"/>
              <a:t>End each expression with a equal sign. </a:t>
            </a:r>
          </a:p>
          <a:p>
            <a:pPr lvl="1"/>
            <a:r>
              <a:rPr lang="en-US" dirty="0" smtClean="0"/>
              <a:t>Ignore all blanks.</a:t>
            </a:r>
          </a:p>
          <a:p>
            <a:pPr lvl="1"/>
            <a:r>
              <a:rPr lang="en-US" dirty="0" smtClean="0"/>
              <a:t>Evaluate and print the value of each expression.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input line containing only a period should terminate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#10. </a:t>
            </a:r>
            <a:r>
              <a:rPr lang="en-US" dirty="0" smtClean="0"/>
              <a:t>Calculator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basic syntax error checking.</a:t>
            </a:r>
          </a:p>
          <a:p>
            <a:pPr lvl="1"/>
            <a:r>
              <a:rPr lang="en-US" dirty="0" smtClean="0"/>
              <a:t>Unexpected input characters.</a:t>
            </a:r>
          </a:p>
          <a:p>
            <a:pPr lvl="1"/>
            <a:r>
              <a:rPr lang="en-US" dirty="0" smtClean="0"/>
              <a:t>Unbalanced parentheses.</a:t>
            </a:r>
            <a:endParaRPr lang="en-US" dirty="0"/>
          </a:p>
          <a:p>
            <a:pPr lvl="1"/>
            <a:r>
              <a:rPr lang="en-US" dirty="0"/>
              <a:t>Missing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/>
              <a:t> at the end of an expression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And runtime error checking.</a:t>
            </a:r>
            <a:endParaRPr lang="en-US" dirty="0"/>
          </a:p>
          <a:p>
            <a:pPr lvl="1"/>
            <a:r>
              <a:rPr lang="en-US" dirty="0" smtClean="0"/>
              <a:t>Division by zero.</a:t>
            </a:r>
          </a:p>
          <a:p>
            <a:pPr lvl="4"/>
            <a:endParaRPr lang="en-US" dirty="0"/>
          </a:p>
          <a:p>
            <a:r>
              <a:rPr lang="en-US" dirty="0" smtClean="0"/>
              <a:t>Stop evaluating upon encountering an error.</a:t>
            </a:r>
          </a:p>
          <a:p>
            <a:pPr lvl="1"/>
            <a:r>
              <a:rPr lang="en-US" dirty="0" smtClean="0"/>
              <a:t>Output an appropriate error message.</a:t>
            </a:r>
          </a:p>
          <a:p>
            <a:pPr lvl="1"/>
            <a:r>
              <a:rPr lang="en-US" dirty="0" smtClean="0"/>
              <a:t>Prompt for the next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#10. Calculator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assignment write-up and sample output </a:t>
            </a:r>
            <a:br>
              <a:rPr lang="en-US" dirty="0" smtClean="0"/>
            </a:br>
            <a:r>
              <a:rPr lang="en-US" dirty="0" smtClean="0"/>
              <a:t>will be available shortly.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Due Thursday, April 13 at 5:30 PM.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84966"/>
          </a:xfrm>
        </p:spPr>
        <p:txBody>
          <a:bodyPr/>
          <a:lstStyle/>
          <a:p>
            <a:r>
              <a:rPr lang="en-US" dirty="0" smtClean="0"/>
              <a:t>Place queens on a chessboard such that no queen can attack another.</a:t>
            </a:r>
          </a:p>
          <a:p>
            <a:r>
              <a:rPr lang="en-US" dirty="0" smtClean="0"/>
              <a:t>Solve with recursion and backtracking.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3012368"/>
            <a:ext cx="8961072" cy="2519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4446" y="6002179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en.wikipedia.org/wiki/Eight_queens_puzzle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0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Queens </a:t>
            </a:r>
            <a:r>
              <a:rPr lang="en-US" dirty="0" smtClean="0"/>
              <a:t>Problem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234465"/>
            <a:ext cx="8686705" cy="4820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4446" y="6002179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en.wikipedia.org/wiki/Eight_queens_puzzle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69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Review of Iteration (Looping)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2"/>
            <a:ext cx="8229600" cy="4846267"/>
          </a:xfrm>
        </p:spPr>
        <p:txBody>
          <a:bodyPr/>
          <a:lstStyle/>
          <a:p>
            <a:r>
              <a:rPr lang="en-US" dirty="0" smtClean="0"/>
              <a:t>A basic loop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The loop </a:t>
            </a:r>
            <a:r>
              <a:rPr lang="en-US" dirty="0" smtClean="0"/>
              <a:t>body must update </a:t>
            </a:r>
            <a:r>
              <a:rPr lang="en-US" dirty="0" smtClean="0"/>
              <a:t>the value </a:t>
            </a:r>
            <a:br>
              <a:rPr lang="en-US" dirty="0" smtClean="0"/>
            </a:br>
            <a:r>
              <a:rPr lang="en-US" dirty="0" smtClean="0"/>
              <a:t>of the control variable.</a:t>
            </a:r>
          </a:p>
          <a:p>
            <a:r>
              <a:rPr lang="en-US" dirty="0" smtClean="0"/>
              <a:t>Each update brings the control variable’s value </a:t>
            </a:r>
            <a:r>
              <a:rPr lang="en-US" u="sng" dirty="0" smtClean="0"/>
              <a:t>closer to the terminal 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6896" y="2038642"/>
            <a:ext cx="357020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 10)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172" y="1874537"/>
            <a:ext cx="175560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Initialize the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control variable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195" y="2237034"/>
            <a:ext cx="352840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Test the value of the control variable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for the terminal value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1924" y="3138139"/>
            <a:ext cx="11416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Loop body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7683" y="3454537"/>
            <a:ext cx="214674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Update the value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of the control variable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Queen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For each queen, check that </a:t>
            </a:r>
            <a:r>
              <a:rPr lang="en-US" smtClean="0"/>
              <a:t>it isn’t in the same row, column, or diagonal as another queen.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2667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245" y="5532097"/>
            <a:ext cx="211468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 Structures Using C++, 2nd 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</a:rPr>
              <a:t>ed.</a:t>
            </a:r>
          </a:p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by D.S. Malik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Cengage Learning, 2010</a:t>
            </a:r>
          </a:p>
        </p:txBody>
      </p:sp>
    </p:spTree>
    <p:extLst>
      <p:ext uri="{BB962C8B-B14F-4D97-AF65-F5344CB8AC3E}">
        <p14:creationId xmlns:p14="http://schemas.microsoft.com/office/powerpoint/2010/main" val="18503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3017487"/>
          </a:xfrm>
        </p:spPr>
        <p:txBody>
          <a:bodyPr/>
          <a:lstStyle/>
          <a:p>
            <a:r>
              <a:rPr lang="en-US" dirty="0" smtClean="0"/>
              <a:t>Backtrack when reaching a dead end.</a:t>
            </a:r>
          </a:p>
          <a:p>
            <a:pPr lvl="1"/>
            <a:r>
              <a:rPr lang="en-US" dirty="0" smtClean="0"/>
              <a:t>Example dead end with 4 queens: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Example solution with 4 queens: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5" y="2331732"/>
            <a:ext cx="4922466" cy="15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4" y="4434829"/>
            <a:ext cx="4916001" cy="14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77123" y="4815026"/>
            <a:ext cx="10438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0033CC"/>
                </a:solidFill>
              </a:rPr>
              <a:t>(1,3,0,2)</a:t>
            </a:r>
            <a:endParaRPr lang="en-US" sz="180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45" y="5532097"/>
            <a:ext cx="211468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 Structures Using C++, 2nd 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</a:rPr>
              <a:t>ed.</a:t>
            </a:r>
          </a:p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by D.S. Malik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Cengage Learning, 2010</a:t>
            </a:r>
          </a:p>
        </p:txBody>
      </p:sp>
    </p:spTree>
    <p:extLst>
      <p:ext uri="{BB962C8B-B14F-4D97-AF65-F5344CB8AC3E}">
        <p14:creationId xmlns:p14="http://schemas.microsoft.com/office/powerpoint/2010/main" val="15694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problem solutions by constructing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partial </a:t>
            </a:r>
            <a:r>
              <a:rPr lang="en-US" altLang="en-US" dirty="0" smtClean="0"/>
              <a:t>solutions using recursion.</a:t>
            </a:r>
            <a:endParaRPr lang="en-US" altLang="en-US" dirty="0"/>
          </a:p>
          <a:p>
            <a:r>
              <a:rPr lang="en-US" altLang="en-US" dirty="0" smtClean="0"/>
              <a:t>Ensure that a </a:t>
            </a:r>
            <a:r>
              <a:rPr lang="en-US" altLang="en-US" dirty="0"/>
              <a:t>partial solution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does </a:t>
            </a:r>
            <a:r>
              <a:rPr lang="en-US" altLang="en-US" dirty="0"/>
              <a:t>not violate </a:t>
            </a:r>
            <a:r>
              <a:rPr lang="en-US" altLang="en-US" dirty="0" smtClean="0"/>
              <a:t>requirements.</a:t>
            </a:r>
            <a:endParaRPr lang="en-US" altLang="en-US" dirty="0"/>
          </a:p>
          <a:p>
            <a:r>
              <a:rPr lang="en-US" altLang="en-US" dirty="0" smtClean="0"/>
              <a:t>Extend a </a:t>
            </a:r>
            <a:r>
              <a:rPr lang="en-US" altLang="en-US" dirty="0"/>
              <a:t>partial solution toward </a:t>
            </a:r>
            <a:r>
              <a:rPr lang="en-US" altLang="en-US" dirty="0" smtClean="0"/>
              <a:t>completion.</a:t>
            </a:r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dirty="0" smtClean="0"/>
              <a:t>a partial </a:t>
            </a:r>
            <a:r>
              <a:rPr lang="en-US" altLang="en-US" dirty="0"/>
              <a:t>solution does not lead to a solution </a:t>
            </a:r>
            <a:r>
              <a:rPr lang="en-US" altLang="en-US" dirty="0" smtClean="0"/>
              <a:t>(i.e., it’s a dead </a:t>
            </a:r>
            <a:r>
              <a:rPr lang="en-US" altLang="en-US" dirty="0"/>
              <a:t>end</a:t>
            </a:r>
            <a:r>
              <a:rPr lang="en-US" altLang="en-US" dirty="0" smtClean="0"/>
              <a:t>):</a:t>
            </a:r>
            <a:endParaRPr lang="en-US" altLang="en-US" dirty="0"/>
          </a:p>
          <a:p>
            <a:pPr lvl="1"/>
            <a:r>
              <a:rPr lang="en-US" altLang="en-US" dirty="0" smtClean="0"/>
              <a:t>Back </a:t>
            </a:r>
            <a:r>
              <a:rPr lang="en-US" altLang="en-US" dirty="0"/>
              <a:t>up</a:t>
            </a:r>
          </a:p>
          <a:p>
            <a:pPr lvl="1"/>
            <a:r>
              <a:rPr lang="en-US" altLang="en-US" dirty="0" smtClean="0"/>
              <a:t>Remove </a:t>
            </a:r>
            <a:r>
              <a:rPr lang="en-US" altLang="en-US" dirty="0"/>
              <a:t>most recently added part</a:t>
            </a:r>
          </a:p>
          <a:p>
            <a:pPr lvl="1"/>
            <a:r>
              <a:rPr lang="en-US" altLang="en-US" dirty="0" smtClean="0"/>
              <a:t>Try other possibilities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83658" y="4526268"/>
            <a:ext cx="147989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See Malik,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pp. 376-383.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Iteration (Looping</a:t>
            </a:r>
            <a:r>
              <a:rPr lang="en-US" dirty="0" smtClean="0"/>
              <a:t>)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28852"/>
            <a:ext cx="8229600" cy="2402073"/>
          </a:xfrm>
        </p:spPr>
        <p:txBody>
          <a:bodyPr/>
          <a:lstStyle/>
          <a:p>
            <a:r>
              <a:rPr lang="en-US" dirty="0" smtClean="0"/>
              <a:t>This review of iteration is a way to introduce </a:t>
            </a:r>
            <a:br>
              <a:rPr lang="en-US" dirty="0" smtClean="0"/>
            </a:br>
            <a:r>
              <a:rPr lang="en-US" dirty="0" smtClean="0"/>
              <a:t>the concept of </a:t>
            </a:r>
            <a:r>
              <a:rPr lang="en-US" dirty="0" smtClean="0">
                <a:solidFill>
                  <a:srgbClr val="B23C00"/>
                </a:solidFill>
              </a:rPr>
              <a:t>recursion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6896" y="1428330"/>
            <a:ext cx="357020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 10)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172" y="1264225"/>
            <a:ext cx="175560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Initialize the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control variable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195" y="1626722"/>
            <a:ext cx="352840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Test the value of the control variable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for the terminal value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1924" y="2527827"/>
            <a:ext cx="11416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Loop body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7683" y="2844225"/>
            <a:ext cx="214674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Update the value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of the control variable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02496"/>
            <a:ext cx="8320994" cy="1528430"/>
          </a:xfrm>
        </p:spPr>
        <p:txBody>
          <a:bodyPr/>
          <a:lstStyle/>
          <a:p>
            <a:r>
              <a:rPr lang="en-US" dirty="0" smtClean="0"/>
              <a:t>Recursion requires a whole </a:t>
            </a:r>
            <a:r>
              <a:rPr lang="en-US" dirty="0" smtClean="0">
                <a:solidFill>
                  <a:srgbClr val="B23C00"/>
                </a:solidFill>
              </a:rPr>
              <a:t>new way of thinking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Recursion is a </a:t>
            </a:r>
            <a:r>
              <a:rPr lang="en-US" dirty="0" smtClean="0">
                <a:solidFill>
                  <a:srgbClr val="B23C00"/>
                </a:solidFill>
              </a:rPr>
              <a:t>required skill </a:t>
            </a:r>
            <a:r>
              <a:rPr lang="en-US" dirty="0" smtClean="0"/>
              <a:t>for all programmers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tn_IMG_20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2" y="1234465"/>
            <a:ext cx="4267155" cy="3200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9559" y="2971805"/>
            <a:ext cx="3762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new way to think???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3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Think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this problem contain a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simpler but similar case </a:t>
            </a:r>
            <a:r>
              <a:rPr lang="en-US" dirty="0" smtClean="0"/>
              <a:t>of the problem?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Can I solve the overall problem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if I can solve the simpler case</a:t>
            </a:r>
            <a:r>
              <a:rPr lang="en-US" dirty="0" smtClean="0"/>
              <a:t>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Is there a </a:t>
            </a:r>
            <a:r>
              <a:rPr lang="en-US" dirty="0" smtClean="0">
                <a:solidFill>
                  <a:srgbClr val="B23C00"/>
                </a:solidFill>
              </a:rPr>
              <a:t>simplest case </a:t>
            </a:r>
            <a:r>
              <a:rPr lang="en-US" dirty="0" smtClean="0"/>
              <a:t>that has 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u="sng" dirty="0" smtClean="0"/>
              <a:t>immediate and obvious solution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simplest case </a:t>
            </a:r>
            <a:r>
              <a:rPr lang="en-US" dirty="0" smtClean="0"/>
              <a:t>is called the </a:t>
            </a:r>
            <a:r>
              <a:rPr lang="en-US" dirty="0" smtClean="0">
                <a:solidFill>
                  <a:srgbClr val="B23C00"/>
                </a:solidFill>
              </a:rPr>
              <a:t>base case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There may be more than one base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Initial Examples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start with some examples of simple problems that we’ll solve using recursion.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Recursion is </a:t>
            </a:r>
            <a:r>
              <a:rPr lang="en-US" u="sng" dirty="0" smtClean="0"/>
              <a:t>not</a:t>
            </a:r>
            <a:r>
              <a:rPr lang="en-US" dirty="0" smtClean="0"/>
              <a:t> the best way </a:t>
            </a:r>
            <a:br>
              <a:rPr lang="en-US" dirty="0" smtClean="0"/>
            </a:br>
            <a:r>
              <a:rPr lang="en-US" dirty="0" smtClean="0"/>
              <a:t>to solve these problems.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these simple problems help us to understand </a:t>
            </a:r>
            <a:r>
              <a:rPr lang="en-US" u="sng" dirty="0" smtClean="0"/>
              <a:t>how</a:t>
            </a:r>
            <a:r>
              <a:rPr lang="en-US" dirty="0" smtClean="0"/>
              <a:t> to use recursion.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52117</TotalTime>
  <Words>2052</Words>
  <Application>Microsoft Macintosh PowerPoint</Application>
  <PresentationFormat>On-screen Show (4:3)</PresentationFormat>
  <Paragraphs>568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April 5 Class Meeting</vt:lpstr>
      <vt:lpstr>Assignment #9: Suggested Solution</vt:lpstr>
      <vt:lpstr>Function Parameters</vt:lpstr>
      <vt:lpstr>Function Parameters, cont’d</vt:lpstr>
      <vt:lpstr>A Review of Iteration (Looping)</vt:lpstr>
      <vt:lpstr>A Review of Iteration (Looping), cont’d</vt:lpstr>
      <vt:lpstr>Recursion</vt:lpstr>
      <vt:lpstr>How to Think Recursively</vt:lpstr>
      <vt:lpstr>Some Initial Examples of Recursion</vt:lpstr>
      <vt:lpstr>Factorials: The Classic Recursion Problem</vt:lpstr>
      <vt:lpstr>Factorials, cont’d</vt:lpstr>
      <vt:lpstr>Factorials, cont’d</vt:lpstr>
      <vt:lpstr>Recursive Multiplication</vt:lpstr>
      <vt:lpstr>Recursive Multiplication, cont’d</vt:lpstr>
      <vt:lpstr>Iterative Fibonacci</vt:lpstr>
      <vt:lpstr>Recursive Fibonacci</vt:lpstr>
      <vt:lpstr>Recursive Fibonacci, cont’d</vt:lpstr>
      <vt:lpstr>Recursive Fibonacci, cont’d</vt:lpstr>
      <vt:lpstr>Member of</vt:lpstr>
      <vt:lpstr>Member of, cont’d</vt:lpstr>
      <vt:lpstr>Unique</vt:lpstr>
      <vt:lpstr>Unique, cont’d</vt:lpstr>
      <vt:lpstr>Reverse</vt:lpstr>
      <vt:lpstr>Reverse, cont’d</vt:lpstr>
      <vt:lpstr>Quiz</vt:lpstr>
      <vt:lpstr>Break</vt:lpstr>
      <vt:lpstr>Better Recursion Problems</vt:lpstr>
      <vt:lpstr>Word Permutations</vt:lpstr>
      <vt:lpstr>Word Permutations, cont’d</vt:lpstr>
      <vt:lpstr>Word Permutations, cont’d</vt:lpstr>
      <vt:lpstr>Towers of Hanoi</vt:lpstr>
      <vt:lpstr>Towers of Hanoi, cont’d</vt:lpstr>
      <vt:lpstr>Towers of Hanoi, cont’d</vt:lpstr>
      <vt:lpstr>Towers of Hanoi, cont’d</vt:lpstr>
      <vt:lpstr>Linear Search</vt:lpstr>
      <vt:lpstr>Binary Search</vt:lpstr>
      <vt:lpstr>Binary Search, cont’d</vt:lpstr>
      <vt:lpstr>Iterative Binary Search</vt:lpstr>
      <vt:lpstr>Elegant Recursion</vt:lpstr>
      <vt:lpstr>Recursive Binary Search</vt:lpstr>
      <vt:lpstr>Mutual Recursion</vt:lpstr>
      <vt:lpstr>Mutual Recursion, cont’d</vt:lpstr>
      <vt:lpstr>Mutual Recursion, cont’d</vt:lpstr>
      <vt:lpstr>Mutual Recursion, cont’d</vt:lpstr>
      <vt:lpstr>Assignment #10. Calculator</vt:lpstr>
      <vt:lpstr>Assignment #10. Calculator, cont’d</vt:lpstr>
      <vt:lpstr>Assignment #10. Calculator, cont’d</vt:lpstr>
      <vt:lpstr>The Queens Problem</vt:lpstr>
      <vt:lpstr>The Queens Problem, cont’d</vt:lpstr>
      <vt:lpstr>Safe Queen Positions</vt:lpstr>
      <vt:lpstr>Backtracking</vt:lpstr>
      <vt:lpstr>Backtracking Algorithm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870</cp:revision>
  <cp:lastPrinted>2016-09-16T08:43:07Z</cp:lastPrinted>
  <dcterms:created xsi:type="dcterms:W3CDTF">2008-01-12T03:52:55Z</dcterms:created>
  <dcterms:modified xsi:type="dcterms:W3CDTF">2017-04-07T00:42:27Z</dcterms:modified>
  <cp:category/>
</cp:coreProperties>
</file>