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0"/>
  </p:notesMasterIdLst>
  <p:handoutMasterIdLst>
    <p:handoutMasterId r:id="rId71"/>
  </p:handoutMasterIdLst>
  <p:sldIdLst>
    <p:sldId id="256"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257" r:id="rId17"/>
    <p:sldId id="258" r:id="rId18"/>
    <p:sldId id="259" r:id="rId19"/>
    <p:sldId id="260" r:id="rId20"/>
    <p:sldId id="261" r:id="rId21"/>
    <p:sldId id="264" r:id="rId22"/>
    <p:sldId id="262" r:id="rId23"/>
    <p:sldId id="263" r:id="rId24"/>
    <p:sldId id="265" r:id="rId25"/>
    <p:sldId id="295" r:id="rId26"/>
    <p:sldId id="296" r:id="rId27"/>
    <p:sldId id="297" r:id="rId28"/>
    <p:sldId id="266" r:id="rId29"/>
    <p:sldId id="298" r:id="rId30"/>
    <p:sldId id="299" r:id="rId31"/>
    <p:sldId id="286" r:id="rId32"/>
    <p:sldId id="287" r:id="rId33"/>
    <p:sldId id="288" r:id="rId34"/>
    <p:sldId id="289" r:id="rId35"/>
    <p:sldId id="290" r:id="rId36"/>
    <p:sldId id="291" r:id="rId37"/>
    <p:sldId id="293" r:id="rId38"/>
    <p:sldId id="267" r:id="rId39"/>
    <p:sldId id="268" r:id="rId40"/>
    <p:sldId id="269" r:id="rId41"/>
    <p:sldId id="270" r:id="rId42"/>
    <p:sldId id="271" r:id="rId43"/>
    <p:sldId id="272" r:id="rId44"/>
    <p:sldId id="273" r:id="rId45"/>
    <p:sldId id="275" r:id="rId46"/>
    <p:sldId id="276" r:id="rId47"/>
    <p:sldId id="300" r:id="rId48"/>
    <p:sldId id="301" r:id="rId49"/>
    <p:sldId id="302" r:id="rId50"/>
    <p:sldId id="303" r:id="rId51"/>
    <p:sldId id="304" r:id="rId52"/>
    <p:sldId id="305" r:id="rId53"/>
    <p:sldId id="306" r:id="rId54"/>
    <p:sldId id="307" r:id="rId55"/>
    <p:sldId id="308" r:id="rId56"/>
    <p:sldId id="278" r:id="rId57"/>
    <p:sldId id="309" r:id="rId58"/>
    <p:sldId id="310" r:id="rId59"/>
    <p:sldId id="311" r:id="rId60"/>
    <p:sldId id="312" r:id="rId61"/>
    <p:sldId id="313" r:id="rId62"/>
    <p:sldId id="314" r:id="rId63"/>
    <p:sldId id="315" r:id="rId64"/>
    <p:sldId id="316" r:id="rId65"/>
    <p:sldId id="317" r:id="rId66"/>
    <p:sldId id="285" r:id="rId67"/>
    <p:sldId id="292" r:id="rId68"/>
    <p:sldId id="294" r:id="rId69"/>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mn-cs"/>
      </a:defRPr>
    </a:lvl5pPr>
    <a:lvl6pPr marL="2286000" algn="l" defTabSz="457200" rtl="0" eaLnBrk="1" latinLnBrk="0" hangingPunct="1">
      <a:defRPr sz="1600" kern="1200">
        <a:solidFill>
          <a:schemeClr val="tx1"/>
        </a:solidFill>
        <a:latin typeface="Arial" charset="0"/>
        <a:ea typeface="ＭＳ Ｐゴシック" charset="0"/>
        <a:cs typeface="+mn-cs"/>
      </a:defRPr>
    </a:lvl6pPr>
    <a:lvl7pPr marL="2743200" algn="l" defTabSz="457200" rtl="0" eaLnBrk="1" latinLnBrk="0" hangingPunct="1">
      <a:defRPr sz="1600" kern="1200">
        <a:solidFill>
          <a:schemeClr val="tx1"/>
        </a:solidFill>
        <a:latin typeface="Arial" charset="0"/>
        <a:ea typeface="ＭＳ Ｐゴシック" charset="0"/>
        <a:cs typeface="+mn-cs"/>
      </a:defRPr>
    </a:lvl7pPr>
    <a:lvl8pPr marL="3200400" algn="l" defTabSz="457200" rtl="0" eaLnBrk="1" latinLnBrk="0" hangingPunct="1">
      <a:defRPr sz="1600" kern="1200">
        <a:solidFill>
          <a:schemeClr val="tx1"/>
        </a:solidFill>
        <a:latin typeface="Arial" charset="0"/>
        <a:ea typeface="ＭＳ Ｐゴシック" charset="0"/>
        <a:cs typeface="+mn-cs"/>
      </a:defRPr>
    </a:lvl8pPr>
    <a:lvl9pPr marL="3657600" algn="l" defTabSz="457200" rtl="0" eaLnBrk="1" latinLnBrk="0" hangingPunct="1">
      <a:defRPr sz="16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C00"/>
    <a:srgbClr val="0033CC"/>
    <a:srgbClr val="66CCFF"/>
    <a:srgbClr val="E1F5FF"/>
    <a:srgbClr val="C6DEFF"/>
    <a:srgbClr val="A12A03"/>
    <a:srgbClr val="A40000"/>
    <a:srgbClr val="CC99FF"/>
    <a:srgbClr val="99FF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63" autoAdjust="0"/>
    <p:restoredTop sz="95694" autoAdjust="0"/>
  </p:normalViewPr>
  <p:slideViewPr>
    <p:cSldViewPr>
      <p:cViewPr varScale="1">
        <p:scale>
          <a:sx n="122" d="100"/>
          <a:sy n="122" d="100"/>
        </p:scale>
        <p:origin x="216" y="1192"/>
      </p:cViewPr>
      <p:guideLst>
        <p:guide orient="horz" pos="2160"/>
        <p:guide pos="2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image" Target="../media/image10.wmf"/><Relationship Id="rId1" Type="http://schemas.openxmlformats.org/officeDocument/2006/relationships/image" Target="../media/image6.wmf"/><Relationship Id="rId2"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image" Target="../media/image11.wmf"/><Relationship Id="rId2"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172681-C581-F644-AAF5-C092E01AA013}" type="datetimeFigureOut">
              <a:rPr lang="en-US" smtClean="0"/>
              <a:t>4/21/17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A581D9-7090-374C-A542-C325CF1D3FFC}" type="slidenum">
              <a:rPr lang="en-US" smtClean="0"/>
              <a:t>‹#›</a:t>
            </a:fld>
            <a:endParaRPr lang="en-US"/>
          </a:p>
        </p:txBody>
      </p:sp>
    </p:spTree>
    <p:extLst>
      <p:ext uri="{BB962C8B-B14F-4D97-AF65-F5344CB8AC3E}">
        <p14:creationId xmlns:p14="http://schemas.microsoft.com/office/powerpoint/2010/main" val="2257200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164504C-A0F5-524D-82C6-1B8158989AE1}" type="slidenum">
              <a:rPr lang="en-US"/>
              <a:pPr/>
              <a:t>‹#›</a:t>
            </a:fld>
            <a:endParaRPr lang="en-US"/>
          </a:p>
        </p:txBody>
      </p:sp>
    </p:spTree>
    <p:extLst>
      <p:ext uri="{BB962C8B-B14F-4D97-AF65-F5344CB8AC3E}">
        <p14:creationId xmlns:p14="http://schemas.microsoft.com/office/powerpoint/2010/main" val="218176872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164504C-A0F5-524D-82C6-1B8158989AE1}" type="slidenum">
              <a:rPr lang="en-US" smtClean="0"/>
              <a:pPr/>
              <a:t>1</a:t>
            </a:fld>
            <a:endParaRPr lang="en-US"/>
          </a:p>
        </p:txBody>
      </p:sp>
    </p:spTree>
    <p:extLst>
      <p:ext uri="{BB962C8B-B14F-4D97-AF65-F5344CB8AC3E}">
        <p14:creationId xmlns:p14="http://schemas.microsoft.com/office/powerpoint/2010/main" val="214161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23" name="Rectangle 3"/>
          <p:cNvSpPr>
            <a:spLocks noGrp="1" noChangeArrowheads="1"/>
          </p:cNvSpPr>
          <p:nvPr>
            <p:ph type="ctrTitle"/>
          </p:nvPr>
        </p:nvSpPr>
        <p:spPr>
          <a:xfrm>
            <a:off x="762000" y="1371600"/>
            <a:ext cx="7696200" cy="2057400"/>
          </a:xfrm>
        </p:spPr>
        <p:txBody>
          <a:bodyPr/>
          <a:lstStyle>
            <a:lvl1pPr>
              <a:defRPr sz="4000"/>
            </a:lvl1pPr>
          </a:lstStyle>
          <a:p>
            <a:pPr lvl="0"/>
            <a:r>
              <a:rPr lang="en-US" noProof="0" smtClean="0"/>
              <a:t>Click to edit Master title style</a:t>
            </a:r>
          </a:p>
        </p:txBody>
      </p:sp>
      <p:sp>
        <p:nvSpPr>
          <p:cNvPr id="30724" name="Rectangle 4"/>
          <p:cNvSpPr>
            <a:spLocks noGrp="1" noChangeArrowheads="1"/>
          </p:cNvSpPr>
          <p:nvPr>
            <p:ph type="subTitle" idx="1"/>
          </p:nvPr>
        </p:nvSpPr>
        <p:spPr>
          <a:xfrm>
            <a:off x="762000" y="3765550"/>
            <a:ext cx="7696200" cy="2057400"/>
          </a:xfrm>
        </p:spPr>
        <p:txBody>
          <a:bodyPr/>
          <a:lstStyle>
            <a:lvl1pPr marL="0" indent="0">
              <a:buFont typeface="Wingdings" charset="0"/>
              <a:buNone/>
              <a:defRPr sz="2400"/>
            </a:lvl1pPr>
          </a:lstStyle>
          <a:p>
            <a:pPr lvl="0"/>
            <a:r>
              <a:rPr lang="en-US" noProof="0" smtClean="0"/>
              <a:t>Click to edit Master subtitle style</a:t>
            </a:r>
          </a:p>
        </p:txBody>
      </p:sp>
      <p:grpSp>
        <p:nvGrpSpPr>
          <p:cNvPr id="30728" name="Group 8"/>
          <p:cNvGrpSpPr>
            <a:grpSpLocks/>
          </p:cNvGrpSpPr>
          <p:nvPr/>
        </p:nvGrpSpPr>
        <p:grpSpPr bwMode="auto">
          <a:xfrm>
            <a:off x="381000" y="304800"/>
            <a:ext cx="8391525" cy="5791200"/>
            <a:chOff x="240" y="192"/>
            <a:chExt cx="5286" cy="3648"/>
          </a:xfrm>
        </p:grpSpPr>
        <p:sp>
          <p:nvSpPr>
            <p:cNvPr id="30729"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0"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1"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2"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3"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34"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5E4F0376-0E54-9843-B673-E00D6670E830}" type="slidenum">
              <a:rPr lang="en-US"/>
              <a:pPr/>
              <a:t>‹#›</a:t>
            </a:fld>
            <a:endParaRPr lang="en-US"/>
          </a:p>
        </p:txBody>
      </p:sp>
    </p:spTree>
    <p:extLst>
      <p:ext uri="{BB962C8B-B14F-4D97-AF65-F5344CB8AC3E}">
        <p14:creationId xmlns:p14="http://schemas.microsoft.com/office/powerpoint/2010/main" val="22777534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163"/>
            <a:ext cx="8229600" cy="6556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386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06475" y="6248400"/>
            <a:ext cx="2101850" cy="457200"/>
          </a:xfrm>
          <a:prstGeom prst="rect">
            <a:avLst/>
          </a:prstGeom>
        </p:spPr>
        <p:txBody>
          <a:bodyPr/>
          <a:lstStyle>
            <a:lvl1pPr>
              <a:defRPr/>
            </a:lvl1pPr>
          </a:lstStyle>
          <a:p>
            <a:r>
              <a:rPr lang="en-US" smtClean="0"/>
              <a:t>Department of Computer Science Summer 2013: July 10</a:t>
            </a:r>
            <a:endParaRPr lang="en-US"/>
          </a:p>
        </p:txBody>
      </p:sp>
      <p:sp>
        <p:nvSpPr>
          <p:cNvPr id="6" name="Footer Placeholder 5"/>
          <p:cNvSpPr>
            <a:spLocks noGrp="1"/>
          </p:cNvSpPr>
          <p:nvPr>
            <p:ph type="ftr" sz="quarter" idx="11"/>
          </p:nvPr>
        </p:nvSpPr>
        <p:spPr>
          <a:xfrm>
            <a:off x="3382963" y="6248400"/>
            <a:ext cx="3292475" cy="457200"/>
          </a:xfrm>
          <a:prstGeom prst="rect">
            <a:avLst/>
          </a:prstGeom>
        </p:spPr>
        <p:txBody>
          <a:bodyPr/>
          <a:lstStyle>
            <a:lvl1pPr>
              <a:defRPr/>
            </a:lvl1pPr>
          </a:lstStyle>
          <a:p>
            <a:r>
              <a:rPr lang="en-US"/>
              <a:t>CS 146: Data Structures and Algorithms</a:t>
            </a:r>
            <a:br>
              <a:rPr lang="en-US"/>
            </a:br>
            <a:r>
              <a:rPr lang="en-US">
                <a:cs typeface="Arial" charset="0"/>
              </a:rPr>
              <a:t>© </a:t>
            </a:r>
            <a:r>
              <a:rPr lang="en-US"/>
              <a:t>R. Mak</a:t>
            </a: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03DEF93A-F8E1-F043-A68F-B84F83E8C44A}" type="slidenum">
              <a:rPr lang="en-US"/>
              <a:pPr/>
              <a:t>‹#›</a:t>
            </a:fld>
            <a:endParaRPr lang="en-US"/>
          </a:p>
        </p:txBody>
      </p:sp>
    </p:spTree>
    <p:extLst>
      <p:ext uri="{BB962C8B-B14F-4D97-AF65-F5344CB8AC3E}">
        <p14:creationId xmlns:p14="http://schemas.microsoft.com/office/powerpoint/2010/main" val="8183073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411163"/>
            <a:ext cx="8229600" cy="65563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699" name="Rectangle 3"/>
          <p:cNvSpPr>
            <a:spLocks noGrp="1" noChangeArrowheads="1"/>
          </p:cNvSpPr>
          <p:nvPr>
            <p:ph type="body" idx="1"/>
          </p:nvPr>
        </p:nvSpPr>
        <p:spPr bwMode="auto">
          <a:xfrm>
            <a:off x="457200" y="1295400"/>
            <a:ext cx="8229600" cy="48355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702"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2BDC82CD-30B2-1348-96D0-860A277DEA53}" type="slidenum">
              <a:rPr lang="en-US"/>
              <a:pPr/>
              <a:t>‹#›</a:t>
            </a:fld>
            <a:endParaRPr lang="en-US"/>
          </a:p>
        </p:txBody>
      </p:sp>
      <p:grpSp>
        <p:nvGrpSpPr>
          <p:cNvPr id="29703" name="Group 7"/>
          <p:cNvGrpSpPr>
            <a:grpSpLocks/>
          </p:cNvGrpSpPr>
          <p:nvPr/>
        </p:nvGrpSpPr>
        <p:grpSpPr bwMode="auto">
          <a:xfrm>
            <a:off x="228600" y="0"/>
            <a:ext cx="8686800" cy="1143000"/>
            <a:chOff x="176" y="96"/>
            <a:chExt cx="5472" cy="1008"/>
          </a:xfrm>
        </p:grpSpPr>
        <p:sp>
          <p:nvSpPr>
            <p:cNvPr id="29704"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9705"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6"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7"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8"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pic>
        <p:nvPicPr>
          <p:cNvPr id="29709" name="Picture 13" descr="SJSU-logo"/>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6713" y="6172200"/>
            <a:ext cx="639762" cy="60642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userDrawn="1"/>
        </p:nvSpPr>
        <p:spPr>
          <a:xfrm>
            <a:off x="1097318" y="6263609"/>
            <a:ext cx="1809961" cy="400110"/>
          </a:xfrm>
          <a:prstGeom prst="rect">
            <a:avLst/>
          </a:prstGeom>
          <a:noFill/>
        </p:spPr>
        <p:txBody>
          <a:bodyPr wrap="none" rtlCol="0">
            <a:spAutoFit/>
          </a:bodyPr>
          <a:lstStyle/>
          <a:p>
            <a:r>
              <a:rPr lang="en-US" sz="1000" dirty="0" smtClean="0"/>
              <a:t>Computer</a:t>
            </a:r>
            <a:r>
              <a:rPr lang="en-US" sz="1000" baseline="0" dirty="0" smtClean="0"/>
              <a:t> Engineering Dept.</a:t>
            </a:r>
          </a:p>
          <a:p>
            <a:r>
              <a:rPr lang="en-US" sz="1000" baseline="0" dirty="0" smtClean="0"/>
              <a:t>Spring 2017: April 20</a:t>
            </a:r>
            <a:endParaRPr lang="en-US" sz="1000" dirty="0"/>
          </a:p>
        </p:txBody>
      </p:sp>
      <p:sp>
        <p:nvSpPr>
          <p:cNvPr id="15" name="TextBox 14"/>
          <p:cNvSpPr txBox="1"/>
          <p:nvPr userDrawn="1"/>
        </p:nvSpPr>
        <p:spPr>
          <a:xfrm>
            <a:off x="3474732" y="6263609"/>
            <a:ext cx="3243197" cy="400110"/>
          </a:xfrm>
          <a:prstGeom prst="rect">
            <a:avLst/>
          </a:prstGeom>
          <a:noFill/>
        </p:spPr>
        <p:txBody>
          <a:bodyPr wrap="none" rtlCol="0">
            <a:spAutoFit/>
          </a:bodyPr>
          <a:lstStyle/>
          <a:p>
            <a:pPr algn="ctr"/>
            <a:r>
              <a:rPr lang="en-US" sz="1000" dirty="0" smtClean="0"/>
              <a:t>CMPE 180-92: </a:t>
            </a:r>
            <a:r>
              <a:rPr lang="en-US" sz="1000" baseline="0" dirty="0" smtClean="0"/>
              <a:t>Data Structures and Algorithms in C++</a:t>
            </a:r>
            <a:br>
              <a:rPr lang="en-US" sz="1000" baseline="0" dirty="0" smtClean="0"/>
            </a:br>
            <a:r>
              <a:rPr lang="en-US" sz="1000" baseline="0" dirty="0" smtClean="0"/>
              <a:t>© R. Mak</a:t>
            </a:r>
            <a:endParaRPr lang="en-US" sz="100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iming>
    <p:tnLst>
      <p:par>
        <p:cTn id="1" dur="indefinite" restart="never" nodeType="tmRoot"/>
      </p:par>
    </p:tnLst>
  </p:timing>
  <p:hf hdr="0" ftr="0" dt="0"/>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charset="0"/>
          <a:ea typeface="ＭＳ Ｐゴシック" charset="0"/>
        </a:defRPr>
      </a:lvl2pPr>
      <a:lvl3pPr algn="ctr" rtl="0" fontAlgn="base">
        <a:spcBef>
          <a:spcPct val="0"/>
        </a:spcBef>
        <a:spcAft>
          <a:spcPct val="0"/>
        </a:spcAft>
        <a:defRPr sz="3200">
          <a:solidFill>
            <a:schemeClr val="tx2"/>
          </a:solidFill>
          <a:latin typeface="Arial" charset="0"/>
          <a:ea typeface="ＭＳ Ｐゴシック" charset="0"/>
        </a:defRPr>
      </a:lvl3pPr>
      <a:lvl4pPr algn="ctr" rtl="0" fontAlgn="base">
        <a:spcBef>
          <a:spcPct val="0"/>
        </a:spcBef>
        <a:spcAft>
          <a:spcPct val="0"/>
        </a:spcAft>
        <a:defRPr sz="3200">
          <a:solidFill>
            <a:schemeClr val="tx2"/>
          </a:solidFill>
          <a:latin typeface="Arial" charset="0"/>
          <a:ea typeface="ＭＳ Ｐゴシック" charset="0"/>
        </a:defRPr>
      </a:lvl4pPr>
      <a:lvl5pPr algn="ctr" rtl="0" fontAlgn="base">
        <a:spcBef>
          <a:spcPct val="0"/>
        </a:spcBef>
        <a:spcAft>
          <a:spcPct val="0"/>
        </a:spcAft>
        <a:defRPr sz="3200">
          <a:solidFill>
            <a:schemeClr val="tx2"/>
          </a:solidFill>
          <a:latin typeface="Arial" charset="0"/>
          <a:ea typeface="ＭＳ Ｐゴシック" charset="0"/>
        </a:defRPr>
      </a:lvl5pPr>
      <a:lvl6pPr marL="457200" algn="ctr" rtl="0" fontAlgn="base">
        <a:spcBef>
          <a:spcPct val="0"/>
        </a:spcBef>
        <a:spcAft>
          <a:spcPct val="0"/>
        </a:spcAft>
        <a:defRPr sz="3200">
          <a:solidFill>
            <a:schemeClr val="tx2"/>
          </a:solidFill>
          <a:latin typeface="Arial" charset="0"/>
          <a:ea typeface="ＭＳ Ｐゴシック" charset="0"/>
        </a:defRPr>
      </a:lvl6pPr>
      <a:lvl7pPr marL="914400" algn="ctr" rtl="0" fontAlgn="base">
        <a:spcBef>
          <a:spcPct val="0"/>
        </a:spcBef>
        <a:spcAft>
          <a:spcPct val="0"/>
        </a:spcAft>
        <a:defRPr sz="3200">
          <a:solidFill>
            <a:schemeClr val="tx2"/>
          </a:solidFill>
          <a:latin typeface="Arial" charset="0"/>
          <a:ea typeface="ＭＳ Ｐゴシック" charset="0"/>
        </a:defRPr>
      </a:lvl7pPr>
      <a:lvl8pPr marL="1371600" algn="ctr" rtl="0" fontAlgn="base">
        <a:spcBef>
          <a:spcPct val="0"/>
        </a:spcBef>
        <a:spcAft>
          <a:spcPct val="0"/>
        </a:spcAft>
        <a:defRPr sz="3200">
          <a:solidFill>
            <a:schemeClr val="tx2"/>
          </a:solidFill>
          <a:latin typeface="Arial" charset="0"/>
          <a:ea typeface="ＭＳ Ｐゴシック" charset="0"/>
        </a:defRPr>
      </a:lvl8pPr>
      <a:lvl9pPr marL="1828800" algn="ctr" rtl="0" fontAlgn="base">
        <a:spcBef>
          <a:spcPct val="0"/>
        </a:spcBef>
        <a:spcAft>
          <a:spcPct val="0"/>
        </a:spcAft>
        <a:defRPr sz="3200">
          <a:solidFill>
            <a:schemeClr val="tx2"/>
          </a:solidFill>
          <a:latin typeface="Arial" charset="0"/>
          <a:ea typeface="ＭＳ Ｐゴシック" charset="0"/>
        </a:defRPr>
      </a:lvl9pPr>
    </p:titleStyle>
    <p:bodyStyle>
      <a:lvl1pPr marL="469900" indent="-469900" algn="l" rtl="0" fontAlgn="base">
        <a:spcBef>
          <a:spcPct val="20000"/>
        </a:spcBef>
        <a:spcAft>
          <a:spcPct val="0"/>
        </a:spcAft>
        <a:buClr>
          <a:schemeClr val="bg2"/>
        </a:buClr>
        <a:buSzPct val="70000"/>
        <a:buFont typeface="Wingdings" charset="0"/>
        <a:buChar char="o"/>
        <a:defRPr sz="28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charset="0"/>
        <a:buChar char="n"/>
        <a:defRPr sz="2400">
          <a:solidFill>
            <a:schemeClr val="tx1"/>
          </a:solidFill>
          <a:latin typeface="+mn-lt"/>
          <a:ea typeface="+mn-ea"/>
        </a:defRPr>
      </a:lvl2pPr>
      <a:lvl3pPr marL="1377950" indent="-468313" algn="l" rtl="0" fontAlgn="base">
        <a:spcBef>
          <a:spcPct val="20000"/>
        </a:spcBef>
        <a:spcAft>
          <a:spcPct val="0"/>
        </a:spcAft>
        <a:buClr>
          <a:schemeClr val="bg2"/>
        </a:buClr>
        <a:buSzPct val="65000"/>
        <a:buFont typeface="Wingdings" charset="0"/>
        <a:buChar char="o"/>
        <a:defRPr sz="2000">
          <a:solidFill>
            <a:schemeClr val="tx1"/>
          </a:solidFill>
          <a:latin typeface="+mn-lt"/>
          <a:ea typeface="+mn-ea"/>
        </a:defRPr>
      </a:lvl3pPr>
      <a:lvl4pPr marL="1827213" indent="-438150" algn="l" rtl="0" fontAlgn="base">
        <a:spcBef>
          <a:spcPct val="20000"/>
        </a:spcBef>
        <a:spcAft>
          <a:spcPct val="0"/>
        </a:spcAft>
        <a:buClr>
          <a:schemeClr val="accent2"/>
        </a:buClr>
        <a:buSzPct val="75000"/>
        <a:buFont typeface="Wingdings" charset="0"/>
        <a:buChar char="n"/>
        <a:defRPr sz="1600">
          <a:solidFill>
            <a:schemeClr val="tx1"/>
          </a:solidFill>
          <a:latin typeface="+mn-lt"/>
          <a:ea typeface="+mn-ea"/>
        </a:defRPr>
      </a:lvl4pPr>
      <a:lvl5pPr marL="22971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jsu.edu/~mak" TargetMode="Externa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10.wmf"/><Relationship Id="rId1" Type="http://schemas.openxmlformats.org/officeDocument/2006/relationships/vmlDrawing" Target="../drawings/vmlDrawing1.vml"/><Relationship Id="rId2" Type="http://schemas.openxmlformats.org/officeDocument/2006/relationships/slideLayout" Target="../slideLayouts/slideLayout3.xml"/><Relationship Id="rId3" Type="http://schemas.openxmlformats.org/officeDocument/2006/relationships/oleObject" Target="../embeddings/oleObject1.bin"/><Relationship Id="rId4" Type="http://schemas.openxmlformats.org/officeDocument/2006/relationships/image" Target="../media/image6.wmf"/><Relationship Id="rId5" Type="http://schemas.openxmlformats.org/officeDocument/2006/relationships/oleObject" Target="../embeddings/oleObject2.bin"/><Relationship Id="rId6" Type="http://schemas.openxmlformats.org/officeDocument/2006/relationships/image" Target="../media/image7.wmf"/><Relationship Id="rId7" Type="http://schemas.openxmlformats.org/officeDocument/2006/relationships/oleObject" Target="../embeddings/oleObject3.bin"/><Relationship Id="rId8" Type="http://schemas.openxmlformats.org/officeDocument/2006/relationships/image" Target="../media/image8.wmf"/><Relationship Id="rId9" Type="http://schemas.openxmlformats.org/officeDocument/2006/relationships/oleObject" Target="../embeddings/oleObject4.bin"/><Relationship Id="rId10" Type="http://schemas.openxmlformats.org/officeDocument/2006/relationships/image" Target="../media/image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1.wmf"/><Relationship Id="rId5" Type="http://schemas.openxmlformats.org/officeDocument/2006/relationships/oleObject" Target="../embeddings/oleObject7.bin"/><Relationship Id="rId6" Type="http://schemas.openxmlformats.org/officeDocument/2006/relationships/image" Target="../media/image12.emf"/><Relationship Id="rId7" Type="http://schemas.openxmlformats.org/officeDocument/2006/relationships/oleObject" Target="../embeddings/oleObject8.bin"/><Relationship Id="rId8" Type="http://schemas.openxmlformats.org/officeDocument/2006/relationships/image" Target="../media/image13.emf"/><Relationship Id="rId9" Type="http://schemas.openxmlformats.org/officeDocument/2006/relationships/oleObject" Target="../embeddings/oleObject9.bin"/><Relationship Id="rId10"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rting-algorithm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2400" dirty="0" smtClean="0"/>
              <a:t>CMPE 180-92</a:t>
            </a:r>
            <a:r>
              <a:rPr lang="en-US" sz="3200" dirty="0"/>
              <a:t/>
            </a:r>
            <a:br>
              <a:rPr lang="en-US" sz="3200" dirty="0"/>
            </a:br>
            <a:r>
              <a:rPr lang="en-US" dirty="0" smtClean="0"/>
              <a:t>Data Structures and Algorithms in C++</a:t>
            </a:r>
            <a:r>
              <a:rPr lang="en-US" sz="3600" dirty="0"/>
              <a:t/>
            </a:r>
            <a:br>
              <a:rPr lang="en-US" sz="3600" dirty="0"/>
            </a:br>
            <a:r>
              <a:rPr lang="en-US" sz="2400" dirty="0" smtClean="0"/>
              <a:t>April 20 Class </a:t>
            </a:r>
            <a:r>
              <a:rPr lang="en-US" sz="2400" dirty="0"/>
              <a:t>Meeting</a:t>
            </a:r>
          </a:p>
        </p:txBody>
      </p:sp>
      <p:sp>
        <p:nvSpPr>
          <p:cNvPr id="2051" name="Rectangle 3"/>
          <p:cNvSpPr>
            <a:spLocks noGrp="1" noChangeArrowheads="1"/>
          </p:cNvSpPr>
          <p:nvPr>
            <p:ph type="subTitle" idx="1"/>
          </p:nvPr>
        </p:nvSpPr>
        <p:spPr/>
        <p:txBody>
          <a:bodyPr/>
          <a:lstStyle/>
          <a:p>
            <a:pPr algn="ctr">
              <a:lnSpc>
                <a:spcPct val="90000"/>
              </a:lnSpc>
            </a:pPr>
            <a:r>
              <a:rPr lang="en-US" dirty="0"/>
              <a:t>Department of Computer </a:t>
            </a:r>
            <a:r>
              <a:rPr lang="en-US" dirty="0" smtClean="0"/>
              <a:t>Engineering</a:t>
            </a:r>
            <a:r>
              <a:rPr lang="en-US" dirty="0"/>
              <a:t/>
            </a:r>
            <a:br>
              <a:rPr lang="en-US" dirty="0"/>
            </a:br>
            <a:r>
              <a:rPr lang="en-US" dirty="0"/>
              <a:t>San Jose State University</a:t>
            </a:r>
            <a:br>
              <a:rPr lang="en-US" dirty="0"/>
            </a:br>
            <a:r>
              <a:rPr lang="en-US" sz="1200" dirty="0"/>
              <a:t/>
            </a:r>
            <a:br>
              <a:rPr lang="en-US" sz="1200" dirty="0"/>
            </a:br>
            <a:r>
              <a:rPr lang="en-US" dirty="0" smtClean="0"/>
              <a:t>Spring 2017</a:t>
            </a:r>
            <a:r>
              <a:rPr lang="en-US" dirty="0"/>
              <a:t/>
            </a:r>
            <a:br>
              <a:rPr lang="en-US" dirty="0"/>
            </a:br>
            <a:r>
              <a:rPr lang="en-US" dirty="0"/>
              <a:t>Instructor: Ron Mak</a:t>
            </a:r>
          </a:p>
          <a:p>
            <a:pPr algn="ctr">
              <a:lnSpc>
                <a:spcPct val="90000"/>
              </a:lnSpc>
            </a:pPr>
            <a:r>
              <a:rPr lang="en-US" dirty="0">
                <a:hlinkClick r:id="rId3"/>
              </a:rPr>
              <a:t>www.cs.sjsu.edu/~mak</a:t>
            </a:r>
            <a:endParaRPr lang="en-US" dirty="0"/>
          </a:p>
        </p:txBody>
      </p:sp>
      <p:pic>
        <p:nvPicPr>
          <p:cNvPr id="2053" name="Picture 5" descr="sjsu_log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2638" y="4591050"/>
            <a:ext cx="1096962" cy="1031875"/>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1" descr="Screen Shot 2015-08-23 at 4.03.0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40" y="4434828"/>
            <a:ext cx="1013781" cy="137158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10</a:t>
            </a:fld>
            <a:endParaRPr lang="en-US"/>
          </a:p>
        </p:txBody>
      </p:sp>
      <p:sp>
        <p:nvSpPr>
          <p:cNvPr id="5" name="TextBox 4"/>
          <p:cNvSpPr txBox="1"/>
          <p:nvPr/>
        </p:nvSpPr>
        <p:spPr>
          <a:xfrm>
            <a:off x="91488" y="1234464"/>
            <a:ext cx="8869583" cy="4832092"/>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400" b="1" dirty="0">
                <a:latin typeface="Courier" charset="0"/>
                <a:ea typeface="Courier" charset="0"/>
                <a:cs typeface="Courier" charset="0"/>
              </a:rPr>
              <a:t>/**</a:t>
            </a:r>
          </a:p>
          <a:p>
            <a:r>
              <a:rPr lang="en-US" sz="1400" b="1" dirty="0">
                <a:latin typeface="Courier" charset="0"/>
                <a:ea typeface="Courier" charset="0"/>
                <a:cs typeface="Courier" charset="0"/>
              </a:rPr>
              <a:t> * Search the vector for a word entry with the given text.</a:t>
            </a:r>
          </a:p>
          <a:p>
            <a:r>
              <a:rPr lang="en-US" sz="1400" b="1" dirty="0">
                <a:latin typeface="Courier" charset="0"/>
                <a:ea typeface="Courier" charset="0"/>
                <a:cs typeface="Courier" charset="0"/>
              </a:rPr>
              <a:t> * Time this operation.</a:t>
            </a:r>
          </a:p>
          <a:p>
            <a:r>
              <a:rPr lang="en-US" sz="1400" b="1" dirty="0">
                <a:latin typeface="Courier" charset="0"/>
                <a:ea typeface="Courier" charset="0"/>
                <a:cs typeface="Courier" charset="0"/>
              </a:rPr>
              <a:t> * @</a:t>
            </a:r>
            <a:r>
              <a:rPr lang="en-US" sz="1400" b="1" u="sng" dirty="0" err="1">
                <a:latin typeface="Courier" charset="0"/>
                <a:ea typeface="Courier" charset="0"/>
                <a:cs typeface="Courier" charset="0"/>
              </a:rPr>
              <a:t>param</a:t>
            </a:r>
            <a:r>
              <a:rPr lang="en-US" sz="1400" b="1" dirty="0">
                <a:latin typeface="Courier" charset="0"/>
                <a:ea typeface="Courier" charset="0"/>
                <a:cs typeface="Courier" charset="0"/>
              </a:rPr>
              <a:t> text the text of the word to find.</a:t>
            </a:r>
          </a:p>
          <a:p>
            <a:r>
              <a:rPr lang="en-US" sz="1400" b="1" dirty="0">
                <a:latin typeface="Courier" charset="0"/>
                <a:ea typeface="Courier" charset="0"/>
                <a:cs typeface="Courier" charset="0"/>
              </a:rPr>
              <a:t> * @return an iterator pointing to the word entry if found, or </a:t>
            </a:r>
            <a:r>
              <a:rPr lang="en-US" sz="1400" b="1" dirty="0" err="1">
                <a:latin typeface="Courier" charset="0"/>
                <a:ea typeface="Courier" charset="0"/>
                <a:cs typeface="Courier" charset="0"/>
              </a:rPr>
              <a:t>data.end</a:t>
            </a:r>
            <a:r>
              <a:rPr lang="en-US" sz="1400" b="1" dirty="0">
                <a:latin typeface="Courier" charset="0"/>
                <a:ea typeface="Courier" charset="0"/>
                <a:cs typeface="Courier" charset="0"/>
              </a:rPr>
              <a:t>() if not.</a:t>
            </a:r>
          </a:p>
          <a:p>
            <a:r>
              <a:rPr lang="en-US" sz="1400" b="1" dirty="0">
                <a:latin typeface="Courier" charset="0"/>
                <a:ea typeface="Courier" charset="0"/>
                <a:cs typeface="Courier" charset="0"/>
              </a:rPr>
              <a:t> */</a:t>
            </a:r>
          </a:p>
          <a:p>
            <a:r>
              <a:rPr lang="en-US" sz="1400" b="1" dirty="0">
                <a:latin typeface="Courier" charset="0"/>
                <a:ea typeface="Courier" charset="0"/>
                <a:cs typeface="Courier" charset="0"/>
              </a:rPr>
              <a:t>vector&lt;Word&gt;::iterator </a:t>
            </a:r>
            <a:r>
              <a:rPr lang="en-US" sz="1400" b="1" dirty="0" err="1">
                <a:latin typeface="Courier" charset="0"/>
                <a:ea typeface="Courier" charset="0"/>
                <a:cs typeface="Courier" charset="0"/>
              </a:rPr>
              <a:t>WordVector</a:t>
            </a:r>
            <a:r>
              <a:rPr lang="en-US" sz="1400" b="1" dirty="0">
                <a:latin typeface="Courier" charset="0"/>
                <a:ea typeface="Courier" charset="0"/>
                <a:cs typeface="Courier" charset="0"/>
              </a:rPr>
              <a:t>::search(</a:t>
            </a:r>
            <a:r>
              <a:rPr lang="en-US" sz="1400" b="1" dirty="0" err="1">
                <a:latin typeface="Courier" charset="0"/>
                <a:ea typeface="Courier" charset="0"/>
                <a:cs typeface="Courier" charset="0"/>
              </a:rPr>
              <a:t>const</a:t>
            </a:r>
            <a:r>
              <a:rPr lang="en-US" sz="1400" b="1" dirty="0">
                <a:latin typeface="Courier" charset="0"/>
                <a:ea typeface="Courier" charset="0"/>
                <a:cs typeface="Courier" charset="0"/>
              </a:rPr>
              <a:t> string text)</a:t>
            </a:r>
          </a:p>
          <a:p>
            <a:r>
              <a:rPr lang="en-US" sz="1400" b="1" dirty="0">
                <a:latin typeface="Courier" charset="0"/>
                <a:ea typeface="Courier" charset="0"/>
                <a:cs typeface="Courier" charset="0"/>
              </a:rPr>
              <a:t>{</a:t>
            </a:r>
          </a:p>
          <a:p>
            <a:r>
              <a:rPr lang="en-US" sz="1400" b="1" dirty="0">
                <a:latin typeface="Courier" charset="0"/>
                <a:ea typeface="Courier" charset="0"/>
                <a:cs typeface="Courier" charset="0"/>
              </a:rPr>
              <a:t>    // Start the timer.</a:t>
            </a:r>
          </a:p>
          <a:p>
            <a:r>
              <a:rPr lang="en-US" sz="1400" b="1" dirty="0">
                <a:latin typeface="Courier" charset="0"/>
                <a:ea typeface="Courier" charset="0"/>
                <a:cs typeface="Courier" charset="0"/>
              </a:rPr>
              <a:t>    </a:t>
            </a:r>
            <a:r>
              <a:rPr lang="en-US" sz="1400" b="1" dirty="0" err="1">
                <a:latin typeface="Courier" charset="0"/>
                <a:ea typeface="Courier" charset="0"/>
                <a:cs typeface="Courier" charset="0"/>
              </a:rPr>
              <a:t>steady_clock</a:t>
            </a:r>
            <a:r>
              <a:rPr lang="en-US" sz="1400" b="1" dirty="0">
                <a:latin typeface="Courier" charset="0"/>
                <a:ea typeface="Courier" charset="0"/>
                <a:cs typeface="Courier" charset="0"/>
              </a:rPr>
              <a:t>::</a:t>
            </a:r>
            <a:r>
              <a:rPr lang="en-US" sz="1400" b="1" dirty="0" err="1">
                <a:latin typeface="Courier" charset="0"/>
                <a:ea typeface="Courier" charset="0"/>
                <a:cs typeface="Courier" charset="0"/>
              </a:rPr>
              <a:t>time_point</a:t>
            </a:r>
            <a:r>
              <a:rPr lang="en-US" sz="1400" b="1" dirty="0">
                <a:latin typeface="Courier" charset="0"/>
                <a:ea typeface="Courier" charset="0"/>
                <a:cs typeface="Courier" charset="0"/>
              </a:rPr>
              <a:t> </a:t>
            </a:r>
            <a:r>
              <a:rPr lang="en-US" sz="1400" b="1" dirty="0" err="1">
                <a:latin typeface="Courier" charset="0"/>
                <a:ea typeface="Courier" charset="0"/>
                <a:cs typeface="Courier" charset="0"/>
              </a:rPr>
              <a:t>start_time</a:t>
            </a:r>
            <a:r>
              <a:rPr lang="en-US" sz="1400" b="1" dirty="0">
                <a:latin typeface="Courier" charset="0"/>
                <a:ea typeface="Courier" charset="0"/>
                <a:cs typeface="Courier" charset="0"/>
              </a:rPr>
              <a:t> = </a:t>
            </a:r>
            <a:r>
              <a:rPr lang="en-US" sz="1400" b="1" dirty="0" err="1">
                <a:latin typeface="Courier" charset="0"/>
                <a:ea typeface="Courier" charset="0"/>
                <a:cs typeface="Courier" charset="0"/>
              </a:rPr>
              <a:t>steady_clock</a:t>
            </a:r>
            <a:r>
              <a:rPr lang="en-US" sz="1400" b="1" dirty="0">
                <a:latin typeface="Courier" charset="0"/>
                <a:ea typeface="Courier" charset="0"/>
                <a:cs typeface="Courier" charset="0"/>
              </a:rPr>
              <a:t>::now();</a:t>
            </a:r>
          </a:p>
          <a:p>
            <a:endParaRPr lang="en-US" sz="1400" b="1" dirty="0">
              <a:latin typeface="Courier" charset="0"/>
              <a:ea typeface="Courier" charset="0"/>
              <a:cs typeface="Courier" charset="0"/>
            </a:endParaRPr>
          </a:p>
          <a:p>
            <a:r>
              <a:rPr lang="en-US" sz="1400" b="1" dirty="0">
                <a:latin typeface="Courier" charset="0"/>
                <a:ea typeface="Courier" charset="0"/>
                <a:cs typeface="Courier" charset="0"/>
              </a:rPr>
              <a:t>    // Look for the word in the vector.</a:t>
            </a:r>
          </a:p>
          <a:p>
            <a:r>
              <a:rPr lang="en-US" sz="1400" b="1" dirty="0">
                <a:latin typeface="Courier" charset="0"/>
                <a:ea typeface="Courier" charset="0"/>
                <a:cs typeface="Courier" charset="0"/>
              </a:rPr>
              <a:t>    </a:t>
            </a:r>
            <a:r>
              <a:rPr lang="en-US" sz="1400" b="1" dirty="0" err="1">
                <a:latin typeface="Courier" charset="0"/>
                <a:ea typeface="Courier" charset="0"/>
                <a:cs typeface="Courier" charset="0"/>
              </a:rPr>
              <a:t>int</a:t>
            </a:r>
            <a:r>
              <a:rPr lang="en-US" sz="1400" b="1" dirty="0">
                <a:latin typeface="Courier" charset="0"/>
                <a:ea typeface="Courier" charset="0"/>
                <a:cs typeface="Courier" charset="0"/>
              </a:rPr>
              <a:t> index = find(text, 0, </a:t>
            </a:r>
            <a:r>
              <a:rPr lang="en-US" sz="1400" b="1" dirty="0" err="1">
                <a:latin typeface="Courier" charset="0"/>
                <a:ea typeface="Courier" charset="0"/>
                <a:cs typeface="Courier" charset="0"/>
              </a:rPr>
              <a:t>data.size</a:t>
            </a:r>
            <a:r>
              <a:rPr lang="en-US" sz="1400" b="1" dirty="0">
                <a:latin typeface="Courier" charset="0"/>
                <a:ea typeface="Courier" charset="0"/>
                <a:cs typeface="Courier" charset="0"/>
              </a:rPr>
              <a:t>()-1</a:t>
            </a:r>
            <a:r>
              <a:rPr lang="en-US" sz="1400" b="1" dirty="0" smtClean="0">
                <a:latin typeface="Courier" charset="0"/>
                <a:ea typeface="Courier" charset="0"/>
                <a:cs typeface="Courier" charset="0"/>
              </a:rPr>
              <a:t>);</a:t>
            </a:r>
            <a:r>
              <a:rPr lang="en-US" sz="1400" b="1" dirty="0">
                <a:latin typeface="Courier" charset="0"/>
                <a:ea typeface="Courier" charset="0"/>
                <a:cs typeface="Courier" charset="0"/>
              </a:rPr>
              <a:t/>
            </a:r>
            <a:br>
              <a:rPr lang="en-US" sz="1400" b="1" dirty="0">
                <a:latin typeface="Courier" charset="0"/>
                <a:ea typeface="Courier" charset="0"/>
                <a:cs typeface="Courier" charset="0"/>
              </a:rPr>
            </a:br>
            <a:endParaRPr lang="en-US" sz="1400" b="1" dirty="0">
              <a:latin typeface="Courier" charset="0"/>
              <a:ea typeface="Courier" charset="0"/>
              <a:cs typeface="Courier" charset="0"/>
            </a:endParaRPr>
          </a:p>
          <a:p>
            <a:r>
              <a:rPr lang="en-US" sz="1400" b="1" dirty="0">
                <a:latin typeface="Courier" charset="0"/>
                <a:ea typeface="Courier" charset="0"/>
                <a:cs typeface="Courier" charset="0"/>
              </a:rPr>
              <a:t>    // Compute the elapsed time in microseconds</a:t>
            </a:r>
          </a:p>
          <a:p>
            <a:r>
              <a:rPr lang="en-US" sz="1400" b="1" dirty="0">
                <a:latin typeface="Courier" charset="0"/>
                <a:ea typeface="Courier" charset="0"/>
                <a:cs typeface="Courier" charset="0"/>
              </a:rPr>
              <a:t>    // and increment the total elapsed time.</a:t>
            </a:r>
          </a:p>
          <a:p>
            <a:r>
              <a:rPr lang="en-US" sz="1400" b="1" dirty="0">
                <a:latin typeface="Courier" charset="0"/>
                <a:ea typeface="Courier" charset="0"/>
                <a:cs typeface="Courier" charset="0"/>
              </a:rPr>
              <a:t>    </a:t>
            </a:r>
            <a:r>
              <a:rPr lang="en-US" sz="1400" b="1" dirty="0" err="1">
                <a:latin typeface="Courier" charset="0"/>
                <a:ea typeface="Courier" charset="0"/>
                <a:cs typeface="Courier" charset="0"/>
              </a:rPr>
              <a:t>steady_clock</a:t>
            </a:r>
            <a:r>
              <a:rPr lang="en-US" sz="1400" b="1" dirty="0">
                <a:latin typeface="Courier" charset="0"/>
                <a:ea typeface="Courier" charset="0"/>
                <a:cs typeface="Courier" charset="0"/>
              </a:rPr>
              <a:t>::</a:t>
            </a:r>
            <a:r>
              <a:rPr lang="en-US" sz="1400" b="1" dirty="0" err="1">
                <a:latin typeface="Courier" charset="0"/>
                <a:ea typeface="Courier" charset="0"/>
                <a:cs typeface="Courier" charset="0"/>
              </a:rPr>
              <a:t>time_point</a:t>
            </a:r>
            <a:r>
              <a:rPr lang="en-US" sz="1400" b="1" dirty="0">
                <a:latin typeface="Courier" charset="0"/>
                <a:ea typeface="Courier" charset="0"/>
                <a:cs typeface="Courier" charset="0"/>
              </a:rPr>
              <a:t> </a:t>
            </a:r>
            <a:r>
              <a:rPr lang="en-US" sz="1400" b="1" dirty="0" err="1">
                <a:latin typeface="Courier" charset="0"/>
                <a:ea typeface="Courier" charset="0"/>
                <a:cs typeface="Courier" charset="0"/>
              </a:rPr>
              <a:t>end_time</a:t>
            </a:r>
            <a:r>
              <a:rPr lang="en-US" sz="1400" b="1" dirty="0">
                <a:latin typeface="Courier" charset="0"/>
                <a:ea typeface="Courier" charset="0"/>
                <a:cs typeface="Courier" charset="0"/>
              </a:rPr>
              <a:t> = </a:t>
            </a:r>
            <a:r>
              <a:rPr lang="en-US" sz="1400" b="1" dirty="0" err="1">
                <a:latin typeface="Courier" charset="0"/>
                <a:ea typeface="Courier" charset="0"/>
                <a:cs typeface="Courier" charset="0"/>
              </a:rPr>
              <a:t>steady_clock</a:t>
            </a:r>
            <a:r>
              <a:rPr lang="en-US" sz="1400" b="1" dirty="0">
                <a:latin typeface="Courier" charset="0"/>
                <a:ea typeface="Courier" charset="0"/>
                <a:cs typeface="Courier" charset="0"/>
              </a:rPr>
              <a:t>::now();</a:t>
            </a:r>
          </a:p>
          <a:p>
            <a:r>
              <a:rPr lang="en-US" sz="1400" b="1" dirty="0">
                <a:latin typeface="Courier" charset="0"/>
                <a:ea typeface="Courier" charset="0"/>
                <a:cs typeface="Courier" charset="0"/>
              </a:rPr>
              <a:t>    </a:t>
            </a:r>
            <a:r>
              <a:rPr lang="en-US" sz="1400" b="1" dirty="0" err="1">
                <a:latin typeface="Courier" charset="0"/>
                <a:ea typeface="Courier" charset="0"/>
                <a:cs typeface="Courier" charset="0"/>
              </a:rPr>
              <a:t>increment_elapsed_time</a:t>
            </a:r>
            <a:r>
              <a:rPr lang="en-US" sz="1400" b="1" dirty="0">
                <a:latin typeface="Courier" charset="0"/>
                <a:ea typeface="Courier" charset="0"/>
                <a:cs typeface="Courier" charset="0"/>
              </a:rPr>
              <a:t>(</a:t>
            </a:r>
            <a:r>
              <a:rPr lang="en-US" sz="1400" b="1" dirty="0" err="1">
                <a:latin typeface="Courier" charset="0"/>
                <a:ea typeface="Courier" charset="0"/>
                <a:cs typeface="Courier" charset="0"/>
              </a:rPr>
              <a:t>duration_cast</a:t>
            </a:r>
            <a:r>
              <a:rPr lang="en-US" sz="1400" b="1" dirty="0">
                <a:latin typeface="Courier" charset="0"/>
                <a:ea typeface="Courier" charset="0"/>
                <a:cs typeface="Courier" charset="0"/>
              </a:rPr>
              <a:t>&lt;microseconds&gt;(</a:t>
            </a:r>
            <a:r>
              <a:rPr lang="en-US" sz="1400" b="1" dirty="0" err="1">
                <a:latin typeface="Courier" charset="0"/>
                <a:ea typeface="Courier" charset="0"/>
                <a:cs typeface="Courier" charset="0"/>
              </a:rPr>
              <a:t>end_time</a:t>
            </a:r>
            <a:r>
              <a:rPr lang="en-US" sz="1400" b="1" dirty="0">
                <a:latin typeface="Courier" charset="0"/>
                <a:ea typeface="Courier" charset="0"/>
                <a:cs typeface="Courier" charset="0"/>
              </a:rPr>
              <a:t> - </a:t>
            </a:r>
            <a:r>
              <a:rPr lang="en-US" sz="1400" b="1" dirty="0" err="1">
                <a:latin typeface="Courier" charset="0"/>
                <a:ea typeface="Courier" charset="0"/>
                <a:cs typeface="Courier" charset="0"/>
              </a:rPr>
              <a:t>start_time</a:t>
            </a:r>
            <a:r>
              <a:rPr lang="en-US" sz="1400" b="1" dirty="0" smtClean="0">
                <a:latin typeface="Courier" charset="0"/>
                <a:ea typeface="Courier" charset="0"/>
                <a:cs typeface="Courier" charset="0"/>
              </a:rPr>
              <a:t>)</a:t>
            </a:r>
          </a:p>
          <a:p>
            <a:r>
              <a:rPr lang="en-US" sz="1400" b="1" dirty="0">
                <a:latin typeface="Courier" charset="0"/>
                <a:ea typeface="Courier" charset="0"/>
                <a:cs typeface="Courier" charset="0"/>
              </a:rPr>
              <a:t> </a:t>
            </a:r>
            <a:r>
              <a:rPr lang="en-US" sz="1400" b="1" dirty="0" smtClean="0">
                <a:latin typeface="Courier" charset="0"/>
                <a:ea typeface="Courier" charset="0"/>
                <a:cs typeface="Courier" charset="0"/>
              </a:rPr>
              <a:t>                                                                      .</a:t>
            </a:r>
            <a:r>
              <a:rPr lang="en-US" sz="1400" b="1" dirty="0">
                <a:latin typeface="Courier" charset="0"/>
                <a:ea typeface="Courier" charset="0"/>
                <a:cs typeface="Courier" charset="0"/>
              </a:rPr>
              <a:t>count</a:t>
            </a:r>
            <a:r>
              <a:rPr lang="en-US" sz="1400" b="1" dirty="0" smtClean="0">
                <a:latin typeface="Courier" charset="0"/>
                <a:ea typeface="Courier" charset="0"/>
                <a:cs typeface="Courier" charset="0"/>
              </a:rPr>
              <a:t>());</a:t>
            </a:r>
            <a:endParaRPr lang="en-US" sz="1400" b="1" dirty="0">
              <a:latin typeface="Courier" charset="0"/>
              <a:ea typeface="Courier" charset="0"/>
              <a:cs typeface="Courier" charset="0"/>
            </a:endParaRPr>
          </a:p>
          <a:p>
            <a:r>
              <a:rPr lang="en-US" sz="1400" b="1" dirty="0">
                <a:latin typeface="Courier" charset="0"/>
                <a:ea typeface="Courier" charset="0"/>
                <a:cs typeface="Courier" charset="0"/>
              </a:rPr>
              <a:t>    // Return the iterator.</a:t>
            </a:r>
          </a:p>
          <a:p>
            <a:r>
              <a:rPr lang="en-US" sz="1400" b="1" dirty="0">
                <a:latin typeface="Courier" charset="0"/>
                <a:ea typeface="Courier" charset="0"/>
                <a:cs typeface="Courier" charset="0"/>
              </a:rPr>
              <a:t>    return index &gt;= 0 ? </a:t>
            </a:r>
            <a:r>
              <a:rPr lang="en-US" sz="1400" b="1" dirty="0" err="1">
                <a:latin typeface="Courier" charset="0"/>
                <a:ea typeface="Courier" charset="0"/>
                <a:cs typeface="Courier" charset="0"/>
              </a:rPr>
              <a:t>data.begin</a:t>
            </a:r>
            <a:r>
              <a:rPr lang="en-US" sz="1400" b="1" dirty="0">
                <a:latin typeface="Courier" charset="0"/>
                <a:ea typeface="Courier" charset="0"/>
                <a:cs typeface="Courier" charset="0"/>
              </a:rPr>
              <a:t>() + index : </a:t>
            </a:r>
            <a:r>
              <a:rPr lang="en-US" sz="1400" b="1" dirty="0" err="1">
                <a:latin typeface="Courier" charset="0"/>
                <a:ea typeface="Courier" charset="0"/>
                <a:cs typeface="Courier" charset="0"/>
              </a:rPr>
              <a:t>data.end</a:t>
            </a:r>
            <a:r>
              <a:rPr lang="en-US" sz="1400" b="1" dirty="0">
                <a:latin typeface="Courier" charset="0"/>
                <a:ea typeface="Courier" charset="0"/>
                <a:cs typeface="Courier" charset="0"/>
              </a:rPr>
              <a:t>();</a:t>
            </a:r>
          </a:p>
          <a:p>
            <a:r>
              <a:rPr lang="en-US" sz="1400" b="1" dirty="0" smtClean="0">
                <a:latin typeface="Courier" charset="0"/>
                <a:ea typeface="Courier" charset="0"/>
                <a:cs typeface="Courier" charset="0"/>
              </a:rPr>
              <a:t>}</a:t>
            </a:r>
            <a:endParaRPr lang="en-US" sz="1400" b="1" dirty="0">
              <a:latin typeface="Courier" charset="0"/>
              <a:ea typeface="Courier" charset="0"/>
              <a:cs typeface="Courier" charset="0"/>
            </a:endParaRPr>
          </a:p>
        </p:txBody>
      </p:sp>
    </p:spTree>
    <p:extLst>
      <p:ext uri="{BB962C8B-B14F-4D97-AF65-F5344CB8AC3E}">
        <p14:creationId xmlns:p14="http://schemas.microsoft.com/office/powerpoint/2010/main" val="1779214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11</a:t>
            </a:fld>
            <a:endParaRPr lang="en-US"/>
          </a:p>
        </p:txBody>
      </p:sp>
      <p:sp>
        <p:nvSpPr>
          <p:cNvPr id="3" name="TextBox 2"/>
          <p:cNvSpPr txBox="1"/>
          <p:nvPr/>
        </p:nvSpPr>
        <p:spPr>
          <a:xfrm>
            <a:off x="422954" y="1179932"/>
            <a:ext cx="8263801" cy="5632311"/>
          </a:xfrm>
          <a:prstGeom prst="rect">
            <a:avLst/>
          </a:prstGeom>
          <a:solidFill>
            <a:schemeClr val="bg1">
              <a:lumMod val="95000"/>
            </a:schemeClr>
          </a:solidFill>
          <a:ln>
            <a:solidFill>
              <a:schemeClr val="bg1">
                <a:lumMod val="75000"/>
              </a:schemeClr>
            </a:solidFill>
          </a:ln>
        </p:spPr>
        <p:txBody>
          <a:bodyPr wrap="none" rtlCol="0">
            <a:spAutoFit/>
          </a:bodyPr>
          <a:lstStyle/>
          <a:p>
            <a:r>
              <a:rPr lang="en-US" sz="1500" b="1" dirty="0">
                <a:latin typeface="Courier" charset="0"/>
                <a:ea typeface="Courier" charset="0"/>
                <a:cs typeface="Courier" charset="0"/>
              </a:rPr>
              <a:t>/**</a:t>
            </a:r>
          </a:p>
          <a:p>
            <a:r>
              <a:rPr lang="en-US" sz="1500" b="1" dirty="0">
                <a:latin typeface="Courier" charset="0"/>
                <a:ea typeface="Courier" charset="0"/>
                <a:cs typeface="Courier" charset="0"/>
              </a:rPr>
              <a:t> * Helper function that performs a binary search of the sorted vector.</a:t>
            </a:r>
          </a:p>
          <a:p>
            <a:r>
              <a:rPr lang="en-US" sz="1500" b="1" dirty="0">
                <a:latin typeface="Courier" charset="0"/>
                <a:ea typeface="Courier" charset="0"/>
                <a:cs typeface="Courier" charset="0"/>
              </a:rPr>
              <a:t> * @</a:t>
            </a:r>
            <a:r>
              <a:rPr lang="en-US" sz="1500" b="1" u="sng" dirty="0" err="1">
                <a:latin typeface="Courier" charset="0"/>
                <a:ea typeface="Courier" charset="0"/>
                <a:cs typeface="Courier" charset="0"/>
              </a:rPr>
              <a:t>param</a:t>
            </a:r>
            <a:r>
              <a:rPr lang="en-US" sz="1500" b="1" dirty="0">
                <a:latin typeface="Courier" charset="0"/>
                <a:ea typeface="Courier" charset="0"/>
                <a:cs typeface="Courier" charset="0"/>
              </a:rPr>
              <a:t> text the text of the target word.</a:t>
            </a:r>
          </a:p>
          <a:p>
            <a:r>
              <a:rPr lang="en-US" sz="1500" b="1" dirty="0">
                <a:latin typeface="Courier" charset="0"/>
                <a:ea typeface="Courier" charset="0"/>
                <a:cs typeface="Courier" charset="0"/>
              </a:rPr>
              <a:t> * @</a:t>
            </a:r>
            <a:r>
              <a:rPr lang="en-US" sz="1500" b="1" u="sng" dirty="0" err="1">
                <a:latin typeface="Courier" charset="0"/>
                <a:ea typeface="Courier" charset="0"/>
                <a:cs typeface="Courier" charset="0"/>
              </a:rPr>
              <a:t>param</a:t>
            </a:r>
            <a:r>
              <a:rPr lang="en-US" sz="1500" b="1" dirty="0">
                <a:latin typeface="Courier" charset="0"/>
                <a:ea typeface="Courier" charset="0"/>
                <a:cs typeface="Courier" charset="0"/>
              </a:rPr>
              <a:t> low the lower index of the subrange to search.</a:t>
            </a:r>
          </a:p>
          <a:p>
            <a:r>
              <a:rPr lang="en-US" sz="1500" b="1" dirty="0">
                <a:latin typeface="Courier" charset="0"/>
                <a:ea typeface="Courier" charset="0"/>
                <a:cs typeface="Courier" charset="0"/>
              </a:rPr>
              <a:t> * @</a:t>
            </a:r>
            <a:r>
              <a:rPr lang="en-US" sz="1500" b="1" u="sng" dirty="0" err="1">
                <a:latin typeface="Courier" charset="0"/>
                <a:ea typeface="Courier" charset="0"/>
                <a:cs typeface="Courier" charset="0"/>
              </a:rPr>
              <a:t>param</a:t>
            </a:r>
            <a:r>
              <a:rPr lang="en-US" sz="1500" b="1" dirty="0">
                <a:latin typeface="Courier" charset="0"/>
                <a:ea typeface="Courier" charset="0"/>
                <a:cs typeface="Courier" charset="0"/>
              </a:rPr>
              <a:t> high the upper index of the subrange to search.</a:t>
            </a:r>
          </a:p>
          <a:p>
            <a:r>
              <a:rPr lang="en-US" sz="1500" b="1" dirty="0">
                <a:latin typeface="Courier" charset="0"/>
                <a:ea typeface="Courier" charset="0"/>
                <a:cs typeface="Courier" charset="0"/>
              </a:rPr>
              <a:t> */</a:t>
            </a:r>
          </a:p>
          <a:p>
            <a:r>
              <a:rPr lang="en-US" sz="1500" b="1" dirty="0" err="1">
                <a:latin typeface="Courier" charset="0"/>
                <a:ea typeface="Courier" charset="0"/>
                <a:cs typeface="Courier" charset="0"/>
              </a:rPr>
              <a:t>int</a:t>
            </a:r>
            <a:r>
              <a:rPr lang="en-US" sz="1500" b="1" dirty="0">
                <a:latin typeface="Courier" charset="0"/>
                <a:ea typeface="Courier" charset="0"/>
                <a:cs typeface="Courier" charset="0"/>
              </a:rPr>
              <a:t> </a:t>
            </a:r>
            <a:r>
              <a:rPr lang="en-US" sz="1500" b="1" dirty="0" err="1">
                <a:latin typeface="Courier" charset="0"/>
                <a:ea typeface="Courier" charset="0"/>
                <a:cs typeface="Courier" charset="0"/>
              </a:rPr>
              <a:t>WordVector</a:t>
            </a:r>
            <a:r>
              <a:rPr lang="en-US" sz="1500" b="1" dirty="0">
                <a:latin typeface="Courier" charset="0"/>
                <a:ea typeface="Courier" charset="0"/>
                <a:cs typeface="Courier" charset="0"/>
              </a:rPr>
              <a:t>::find(</a:t>
            </a:r>
            <a:r>
              <a:rPr lang="en-US" sz="1500" b="1" dirty="0" err="1">
                <a:latin typeface="Courier" charset="0"/>
                <a:ea typeface="Courier" charset="0"/>
                <a:cs typeface="Courier" charset="0"/>
              </a:rPr>
              <a:t>const</a:t>
            </a:r>
            <a:r>
              <a:rPr lang="en-US" sz="1500" b="1" dirty="0">
                <a:latin typeface="Courier" charset="0"/>
                <a:ea typeface="Courier" charset="0"/>
                <a:cs typeface="Courier" charset="0"/>
              </a:rPr>
              <a:t> string text, </a:t>
            </a:r>
            <a:r>
              <a:rPr lang="en-US" sz="1500" b="1" dirty="0" err="1">
                <a:latin typeface="Courier" charset="0"/>
                <a:ea typeface="Courier" charset="0"/>
                <a:cs typeface="Courier" charset="0"/>
              </a:rPr>
              <a:t>int</a:t>
            </a:r>
            <a:r>
              <a:rPr lang="en-US" sz="1500" b="1" dirty="0">
                <a:latin typeface="Courier" charset="0"/>
                <a:ea typeface="Courier" charset="0"/>
                <a:cs typeface="Courier" charset="0"/>
              </a:rPr>
              <a:t> low, </a:t>
            </a:r>
            <a:r>
              <a:rPr lang="en-US" sz="1500" b="1" dirty="0" err="1">
                <a:latin typeface="Courier" charset="0"/>
                <a:ea typeface="Courier" charset="0"/>
                <a:cs typeface="Courier" charset="0"/>
              </a:rPr>
              <a:t>int</a:t>
            </a:r>
            <a:r>
              <a:rPr lang="en-US" sz="1500" b="1" dirty="0">
                <a:latin typeface="Courier" charset="0"/>
                <a:ea typeface="Courier" charset="0"/>
                <a:cs typeface="Courier" charset="0"/>
              </a:rPr>
              <a:t> high) </a:t>
            </a:r>
            <a:r>
              <a:rPr lang="en-US" sz="1500" b="1" dirty="0" err="1">
                <a:latin typeface="Courier" charset="0"/>
                <a:ea typeface="Courier" charset="0"/>
                <a:cs typeface="Courier" charset="0"/>
              </a:rPr>
              <a:t>const</a:t>
            </a:r>
            <a:endParaRPr lang="en-US" sz="1500" b="1" dirty="0">
              <a:latin typeface="Courier" charset="0"/>
              <a:ea typeface="Courier" charset="0"/>
              <a:cs typeface="Courier" charset="0"/>
            </a:endParaRPr>
          </a:p>
          <a:p>
            <a:r>
              <a:rPr lang="en-US" sz="1500" b="1" dirty="0">
                <a:latin typeface="Courier" charset="0"/>
                <a:ea typeface="Courier" charset="0"/>
                <a:cs typeface="Courier" charset="0"/>
              </a:rPr>
              <a:t>{</a:t>
            </a:r>
          </a:p>
          <a:p>
            <a:r>
              <a:rPr lang="en-US" sz="1500" b="1" dirty="0">
                <a:latin typeface="Courier" charset="0"/>
                <a:ea typeface="Courier" charset="0"/>
                <a:cs typeface="Courier" charset="0"/>
              </a:rPr>
              <a:t>    while (low &lt;= high) {</a:t>
            </a:r>
          </a:p>
          <a:p>
            <a:r>
              <a:rPr lang="en-US" sz="1500" b="1" dirty="0">
                <a:latin typeface="Courier" charset="0"/>
                <a:ea typeface="Courier" charset="0"/>
                <a:cs typeface="Courier" charset="0"/>
              </a:rPr>
              <a:t>        </a:t>
            </a:r>
            <a:r>
              <a:rPr lang="en-US" sz="1500" b="1" dirty="0" err="1">
                <a:latin typeface="Courier" charset="0"/>
                <a:ea typeface="Courier" charset="0"/>
                <a:cs typeface="Courier" charset="0"/>
              </a:rPr>
              <a:t>int</a:t>
            </a:r>
            <a:r>
              <a:rPr lang="en-US" sz="1500" b="1" dirty="0">
                <a:latin typeface="Courier" charset="0"/>
                <a:ea typeface="Courier" charset="0"/>
                <a:cs typeface="Courier" charset="0"/>
              </a:rPr>
              <a:t> mid = (low + high)/2</a:t>
            </a:r>
            <a:r>
              <a:rPr lang="en-US" sz="1500" b="1" dirty="0" smtClean="0">
                <a:latin typeface="Courier" charset="0"/>
                <a:ea typeface="Courier" charset="0"/>
                <a:cs typeface="Courier" charset="0"/>
              </a:rPr>
              <a:t>;</a:t>
            </a:r>
            <a:r>
              <a:rPr lang="en-US" sz="1500" b="1" dirty="0">
                <a:latin typeface="Courier" charset="0"/>
                <a:ea typeface="Courier" charset="0"/>
                <a:cs typeface="Courier" charset="0"/>
              </a:rPr>
              <a:t/>
            </a:r>
            <a:br>
              <a:rPr lang="en-US" sz="1500" b="1" dirty="0">
                <a:latin typeface="Courier" charset="0"/>
                <a:ea typeface="Courier" charset="0"/>
                <a:cs typeface="Courier" charset="0"/>
              </a:rPr>
            </a:br>
            <a:endParaRPr lang="en-US" sz="1500" b="1" dirty="0">
              <a:latin typeface="Courier" charset="0"/>
              <a:ea typeface="Courier" charset="0"/>
              <a:cs typeface="Courier" charset="0"/>
            </a:endParaRPr>
          </a:p>
          <a:p>
            <a:r>
              <a:rPr lang="en-US" sz="1500" b="1" dirty="0">
                <a:latin typeface="Courier" charset="0"/>
                <a:ea typeface="Courier" charset="0"/>
                <a:cs typeface="Courier" charset="0"/>
              </a:rPr>
              <a:t>        if (text == data[mid].</a:t>
            </a:r>
            <a:r>
              <a:rPr lang="en-US" sz="1500" b="1" dirty="0" err="1">
                <a:latin typeface="Courier" charset="0"/>
                <a:ea typeface="Courier" charset="0"/>
                <a:cs typeface="Courier" charset="0"/>
              </a:rPr>
              <a:t>get_text</a:t>
            </a:r>
            <a:r>
              <a:rPr lang="en-US" sz="1500" b="1" dirty="0">
                <a:latin typeface="Courier" charset="0"/>
                <a:ea typeface="Courier" charset="0"/>
                <a:cs typeface="Courier" charset="0"/>
              </a:rPr>
              <a:t>()) {</a:t>
            </a:r>
          </a:p>
          <a:p>
            <a:r>
              <a:rPr lang="en-US" sz="1500" b="1" dirty="0">
                <a:latin typeface="Courier" charset="0"/>
                <a:ea typeface="Courier" charset="0"/>
                <a:cs typeface="Courier" charset="0"/>
              </a:rPr>
              <a:t>            return mid;</a:t>
            </a:r>
          </a:p>
          <a:p>
            <a:r>
              <a:rPr lang="en-US" sz="1500" b="1" dirty="0">
                <a:latin typeface="Courier" charset="0"/>
                <a:ea typeface="Courier" charset="0"/>
                <a:cs typeface="Courier" charset="0"/>
              </a:rPr>
              <a:t>        }</a:t>
            </a:r>
          </a:p>
          <a:p>
            <a:r>
              <a:rPr lang="en-US" sz="1500" b="1" dirty="0">
                <a:latin typeface="Courier" charset="0"/>
                <a:ea typeface="Courier" charset="0"/>
                <a:cs typeface="Courier" charset="0"/>
              </a:rPr>
              <a:t>        else if (text &lt; data[mid].</a:t>
            </a:r>
            <a:r>
              <a:rPr lang="en-US" sz="1500" b="1" dirty="0" err="1">
                <a:latin typeface="Courier" charset="0"/>
                <a:ea typeface="Courier" charset="0"/>
                <a:cs typeface="Courier" charset="0"/>
              </a:rPr>
              <a:t>get_text</a:t>
            </a:r>
            <a:r>
              <a:rPr lang="en-US" sz="1500" b="1" dirty="0">
                <a:latin typeface="Courier" charset="0"/>
                <a:ea typeface="Courier" charset="0"/>
                <a:cs typeface="Courier" charset="0"/>
              </a:rPr>
              <a:t>()) {</a:t>
            </a:r>
          </a:p>
          <a:p>
            <a:r>
              <a:rPr lang="en-US" sz="1500" b="1" dirty="0">
                <a:latin typeface="Courier" charset="0"/>
                <a:ea typeface="Courier" charset="0"/>
                <a:cs typeface="Courier" charset="0"/>
              </a:rPr>
              <a:t>            high = mid-1;</a:t>
            </a:r>
          </a:p>
          <a:p>
            <a:r>
              <a:rPr lang="en-US" sz="1500" b="1" dirty="0">
                <a:latin typeface="Courier" charset="0"/>
                <a:ea typeface="Courier" charset="0"/>
                <a:cs typeface="Courier" charset="0"/>
              </a:rPr>
              <a:t>        }</a:t>
            </a:r>
          </a:p>
          <a:p>
            <a:r>
              <a:rPr lang="en-US" sz="1500" b="1" dirty="0">
                <a:latin typeface="Courier" charset="0"/>
                <a:ea typeface="Courier" charset="0"/>
                <a:cs typeface="Courier" charset="0"/>
              </a:rPr>
              <a:t>        else {</a:t>
            </a:r>
          </a:p>
          <a:p>
            <a:r>
              <a:rPr lang="en-US" sz="1500" b="1" dirty="0">
                <a:latin typeface="Courier" charset="0"/>
                <a:ea typeface="Courier" charset="0"/>
                <a:cs typeface="Courier" charset="0"/>
              </a:rPr>
              <a:t>            low = mid+1;</a:t>
            </a:r>
          </a:p>
          <a:p>
            <a:r>
              <a:rPr lang="en-US" sz="1500" b="1" dirty="0">
                <a:latin typeface="Courier" charset="0"/>
                <a:ea typeface="Courier" charset="0"/>
                <a:cs typeface="Courier" charset="0"/>
              </a:rPr>
              <a:t>        }</a:t>
            </a:r>
          </a:p>
          <a:p>
            <a:r>
              <a:rPr lang="en-US" sz="1500" b="1" dirty="0">
                <a:latin typeface="Courier" charset="0"/>
                <a:ea typeface="Courier" charset="0"/>
                <a:cs typeface="Courier" charset="0"/>
              </a:rPr>
              <a:t>    }</a:t>
            </a:r>
          </a:p>
          <a:p>
            <a:endParaRPr lang="en-US" sz="1500" b="1" dirty="0">
              <a:latin typeface="Courier" charset="0"/>
              <a:ea typeface="Courier" charset="0"/>
              <a:cs typeface="Courier" charset="0"/>
            </a:endParaRPr>
          </a:p>
          <a:p>
            <a:r>
              <a:rPr lang="en-US" sz="1500" b="1" dirty="0">
                <a:latin typeface="Courier" charset="0"/>
                <a:ea typeface="Courier" charset="0"/>
                <a:cs typeface="Courier" charset="0"/>
              </a:rPr>
              <a:t>    return -1;</a:t>
            </a:r>
          </a:p>
          <a:p>
            <a:r>
              <a:rPr lang="en-US" sz="1500" b="1" dirty="0" smtClean="0">
                <a:latin typeface="Courier" charset="0"/>
                <a:ea typeface="Courier" charset="0"/>
                <a:cs typeface="Courier" charset="0"/>
              </a:rPr>
              <a:t>}</a:t>
            </a:r>
            <a:endParaRPr lang="en-US" sz="1500" b="1" dirty="0">
              <a:latin typeface="Courier" charset="0"/>
              <a:ea typeface="Courier" charset="0"/>
              <a:cs typeface="Courier" charset="0"/>
            </a:endParaRPr>
          </a:p>
        </p:txBody>
      </p:sp>
    </p:spTree>
    <p:extLst>
      <p:ext uri="{BB962C8B-B14F-4D97-AF65-F5344CB8AC3E}">
        <p14:creationId xmlns:p14="http://schemas.microsoft.com/office/powerpoint/2010/main" val="132976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12</a:t>
            </a:fld>
            <a:endParaRPr lang="en-US"/>
          </a:p>
        </p:txBody>
      </p:sp>
      <p:sp>
        <p:nvSpPr>
          <p:cNvPr id="5" name="TextBox 4"/>
          <p:cNvSpPr txBox="1"/>
          <p:nvPr/>
        </p:nvSpPr>
        <p:spPr>
          <a:xfrm>
            <a:off x="343919" y="1325903"/>
            <a:ext cx="8456161" cy="4493538"/>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Getter.</a:t>
            </a:r>
          </a:p>
          <a:p>
            <a:r>
              <a:rPr lang="en-US" sz="1800" b="1" dirty="0">
                <a:latin typeface="Courier New" charset="0"/>
                <a:ea typeface="Courier New" charset="0"/>
                <a:cs typeface="Courier New" charset="0"/>
              </a:rPr>
              <a:t> * @return a reference to the data map.</a:t>
            </a:r>
          </a:p>
          <a:p>
            <a:r>
              <a:rPr lang="en-US" sz="1800" b="1" dirty="0">
                <a:latin typeface="Courier New" charset="0"/>
                <a:ea typeface="Courier New" charset="0"/>
                <a:cs typeface="Courier New" charset="0"/>
              </a:rPr>
              <a:t> */</a:t>
            </a:r>
          </a:p>
          <a:p>
            <a:r>
              <a:rPr lang="en-US" sz="1800" b="1" dirty="0">
                <a:latin typeface="Courier New" charset="0"/>
                <a:ea typeface="Courier New" charset="0"/>
                <a:cs typeface="Courier New" charset="0"/>
              </a:rPr>
              <a:t>map&lt;string, Word&gt;&amp; </a:t>
            </a:r>
            <a:r>
              <a:rPr lang="en-US" sz="1800" b="1" dirty="0" err="1">
                <a:latin typeface="Courier New" charset="0"/>
                <a:ea typeface="Courier New" charset="0"/>
                <a:cs typeface="Courier New" charset="0"/>
              </a:rPr>
              <a:t>WordMap</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get_data</a:t>
            </a:r>
            <a:r>
              <a:rPr lang="en-US" sz="1800" b="1" dirty="0">
                <a:latin typeface="Courier New" charset="0"/>
                <a:ea typeface="Courier New" charset="0"/>
                <a:cs typeface="Courier New" charset="0"/>
              </a:rPr>
              <a:t>() { return data; }</a:t>
            </a:r>
          </a:p>
          <a:p>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Getter.</a:t>
            </a:r>
          </a:p>
          <a:p>
            <a:r>
              <a:rPr lang="en-US" sz="1800" b="1" dirty="0">
                <a:latin typeface="Courier New" charset="0"/>
                <a:ea typeface="Courier New" charset="0"/>
                <a:cs typeface="Courier New" charset="0"/>
              </a:rPr>
              <a:t> * @return the frequency count.</a:t>
            </a:r>
          </a:p>
          <a:p>
            <a:r>
              <a:rPr lang="en-US" sz="1800" b="1" dirty="0">
                <a:latin typeface="Courier New" charset="0"/>
                <a:ea typeface="Courier New" charset="0"/>
                <a:cs typeface="Courier New" charset="0"/>
              </a:rPr>
              <a:t> */</a:t>
            </a:r>
          </a:p>
          <a:p>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WordMap</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get_count</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text) </a:t>
            </a:r>
            <a:r>
              <a:rPr lang="en-US" sz="1800" b="1" dirty="0" err="1">
                <a:latin typeface="Courier New" charset="0"/>
                <a:ea typeface="Courier New" charset="0"/>
                <a:cs typeface="Courier New" charset="0"/>
              </a:rPr>
              <a:t>const</a:t>
            </a: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map&lt;string, Word&gt;::</a:t>
            </a:r>
            <a:r>
              <a:rPr lang="en-US" sz="1800" b="1" dirty="0" err="1">
                <a:latin typeface="Courier New" charset="0"/>
                <a:ea typeface="Courier New" charset="0"/>
                <a:cs typeface="Courier New" charset="0"/>
              </a:rPr>
              <a:t>const_iterator</a:t>
            </a:r>
            <a:r>
              <a:rPr lang="en-US" sz="1800" b="1" dirty="0">
                <a:latin typeface="Courier New" charset="0"/>
                <a:ea typeface="Courier New" charset="0"/>
                <a:cs typeface="Courier New" charset="0"/>
              </a:rPr>
              <a:t> it = </a:t>
            </a:r>
            <a:r>
              <a:rPr lang="en-US" sz="1800" b="1" dirty="0" err="1">
                <a:latin typeface="Courier New" charset="0"/>
                <a:ea typeface="Courier New" charset="0"/>
                <a:cs typeface="Courier New" charset="0"/>
              </a:rPr>
              <a:t>data.find</a:t>
            </a:r>
            <a:r>
              <a:rPr lang="en-US" sz="1800" b="1" dirty="0">
                <a:latin typeface="Courier New" charset="0"/>
                <a:ea typeface="Courier New" charset="0"/>
                <a:cs typeface="Courier New" charset="0"/>
              </a:rPr>
              <a:t>(text);</a:t>
            </a:r>
          </a:p>
          <a:p>
            <a:r>
              <a:rPr lang="en-US" sz="1800" b="1" dirty="0">
                <a:latin typeface="Courier New" charset="0"/>
                <a:ea typeface="Courier New" charset="0"/>
                <a:cs typeface="Courier New" charset="0"/>
              </a:rPr>
              <a:t>    return it != </a:t>
            </a:r>
            <a:r>
              <a:rPr lang="en-US" sz="1800" b="1" dirty="0" err="1">
                <a:latin typeface="Courier New" charset="0"/>
                <a:ea typeface="Courier New" charset="0"/>
                <a:cs typeface="Courier New" charset="0"/>
              </a:rPr>
              <a:t>data.end</a:t>
            </a:r>
            <a:r>
              <a:rPr lang="en-US" sz="1800" b="1" dirty="0">
                <a:latin typeface="Courier New" charset="0"/>
                <a:ea typeface="Courier New" charset="0"/>
                <a:cs typeface="Courier New" charset="0"/>
              </a:rPr>
              <a:t>() ? (it-&gt;second).</a:t>
            </a:r>
            <a:r>
              <a:rPr lang="en-US" sz="1800" b="1" dirty="0" err="1">
                <a:latin typeface="Courier New" charset="0"/>
                <a:ea typeface="Courier New" charset="0"/>
                <a:cs typeface="Courier New" charset="0"/>
              </a:rPr>
              <a:t>get_count</a:t>
            </a:r>
            <a:r>
              <a:rPr lang="en-US" sz="1800" b="1" dirty="0">
                <a:latin typeface="Courier New" charset="0"/>
                <a:ea typeface="Courier New" charset="0"/>
                <a:cs typeface="Courier New" charset="0"/>
              </a:rPr>
              <a:t>() : -1;</a:t>
            </a:r>
          </a:p>
          <a:p>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Tree>
    <p:extLst>
      <p:ext uri="{BB962C8B-B14F-4D97-AF65-F5344CB8AC3E}">
        <p14:creationId xmlns:p14="http://schemas.microsoft.com/office/powerpoint/2010/main" val="1145858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13</a:t>
            </a:fld>
            <a:endParaRPr lang="en-US"/>
          </a:p>
        </p:txBody>
      </p:sp>
      <p:sp>
        <p:nvSpPr>
          <p:cNvPr id="5" name="TextBox 4"/>
          <p:cNvSpPr txBox="1"/>
          <p:nvPr/>
        </p:nvSpPr>
        <p:spPr>
          <a:xfrm>
            <a:off x="653299" y="1295879"/>
            <a:ext cx="7837402" cy="4770537"/>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 Insert a new word into the map,</a:t>
            </a:r>
          </a:p>
          <a:p>
            <a:r>
              <a:rPr lang="en-US" b="1" dirty="0">
                <a:latin typeface="Courier New" charset="0"/>
                <a:ea typeface="Courier New" charset="0"/>
                <a:cs typeface="Courier New" charset="0"/>
              </a:rPr>
              <a:t> * or increment the count of an existing word.</a:t>
            </a:r>
          </a:p>
          <a:p>
            <a:r>
              <a:rPr lang="en-US" b="1" dirty="0">
                <a:latin typeface="Courier New" charset="0"/>
                <a:ea typeface="Courier New" charset="0"/>
                <a:cs typeface="Courier New" charset="0"/>
              </a:rPr>
              <a:t> * Time this operation.</a:t>
            </a:r>
          </a:p>
          <a:p>
            <a:r>
              <a:rPr lang="en-US" b="1" dirty="0">
                <a:latin typeface="Courier New" charset="0"/>
                <a:ea typeface="Courier New" charset="0"/>
                <a:cs typeface="Courier New" charset="0"/>
              </a:rPr>
              <a:t> * @</a:t>
            </a:r>
            <a:r>
              <a:rPr lang="en-US" b="1" u="sng" dirty="0" err="1">
                <a:latin typeface="Courier New" charset="0"/>
                <a:ea typeface="Courier New" charset="0"/>
                <a:cs typeface="Courier New" charset="0"/>
              </a:rPr>
              <a:t>param</a:t>
            </a:r>
            <a:r>
              <a:rPr lang="en-US" b="1" dirty="0">
                <a:latin typeface="Courier New" charset="0"/>
                <a:ea typeface="Courier New" charset="0"/>
                <a:cs typeface="Courier New" charset="0"/>
              </a:rPr>
              <a:t> text the text of the word to insert or increment.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void </a:t>
            </a:r>
            <a:r>
              <a:rPr lang="en-US" b="1" dirty="0" err="1">
                <a:latin typeface="Courier New" charset="0"/>
                <a:ea typeface="Courier New" charset="0"/>
                <a:cs typeface="Courier New" charset="0"/>
              </a:rPr>
              <a:t>WordMap</a:t>
            </a:r>
            <a:r>
              <a:rPr lang="en-US" b="1" dirty="0">
                <a:latin typeface="Courier New" charset="0"/>
                <a:ea typeface="Courier New" charset="0"/>
                <a:cs typeface="Courier New" charset="0"/>
              </a:rPr>
              <a:t>::insert(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 Start the timer.</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time_point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start_time</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::now();</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 Look for the word in the map.</a:t>
            </a:r>
          </a:p>
          <a:p>
            <a:r>
              <a:rPr lang="en-US" b="1" dirty="0">
                <a:latin typeface="Courier New" charset="0"/>
                <a:ea typeface="Courier New" charset="0"/>
                <a:cs typeface="Courier New" charset="0"/>
              </a:rPr>
              <a:t>    map&lt;string, Word&gt;::iterator it = </a:t>
            </a:r>
            <a:r>
              <a:rPr lang="en-US" b="1" dirty="0" err="1">
                <a:latin typeface="Courier New" charset="0"/>
                <a:ea typeface="Courier New" charset="0"/>
                <a:cs typeface="Courier New" charset="0"/>
              </a:rPr>
              <a:t>data.find</a:t>
            </a:r>
            <a:r>
              <a:rPr lang="en-US" b="1" dirty="0">
                <a:latin typeface="Courier New" charset="0"/>
                <a:ea typeface="Courier New" charset="0"/>
                <a:cs typeface="Courier New" charset="0"/>
              </a:rPr>
              <a:t>(text);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 Not already in the map: Enter the new word.</a:t>
            </a:r>
          </a:p>
          <a:p>
            <a:r>
              <a:rPr lang="en-US" b="1" dirty="0">
                <a:latin typeface="Courier New" charset="0"/>
                <a:ea typeface="Courier New" charset="0"/>
                <a:cs typeface="Courier New" charset="0"/>
              </a:rPr>
              <a:t>    if (it == </a:t>
            </a:r>
            <a:r>
              <a:rPr lang="en-US" b="1" dirty="0" err="1">
                <a:latin typeface="Courier New" charset="0"/>
                <a:ea typeface="Courier New" charset="0"/>
                <a:cs typeface="Courier New" charset="0"/>
              </a:rPr>
              <a:t>data.end</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data[text] = Word(text);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278110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14</a:t>
            </a:fld>
            <a:endParaRPr lang="en-US"/>
          </a:p>
        </p:txBody>
      </p:sp>
      <p:sp>
        <p:nvSpPr>
          <p:cNvPr id="5" name="TextBox 4"/>
          <p:cNvSpPr txBox="1"/>
          <p:nvPr/>
        </p:nvSpPr>
        <p:spPr>
          <a:xfrm>
            <a:off x="182775" y="1412361"/>
            <a:ext cx="8869736" cy="3416320"/>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    // Already in the map: Increment the word's count.</a:t>
            </a:r>
          </a:p>
          <a:p>
            <a:r>
              <a:rPr lang="en-US" sz="1800" b="1" dirty="0">
                <a:latin typeface="Courier New" charset="0"/>
                <a:ea typeface="Courier New" charset="0"/>
                <a:cs typeface="Courier New" charset="0"/>
              </a:rPr>
              <a:t>    else</a:t>
            </a:r>
          </a:p>
          <a:p>
            <a:r>
              <a:rPr lang="en-US" sz="1800" b="1" dirty="0">
                <a:latin typeface="Courier New" charset="0"/>
                <a:ea typeface="Courier New" charset="0"/>
                <a:cs typeface="Courier New" charset="0"/>
              </a:rPr>
              <a:t>    {</a:t>
            </a:r>
          </a:p>
          <a:p>
            <a:r>
              <a:rPr lang="en-US" sz="1800" b="1" dirty="0">
                <a:latin typeface="Courier New" charset="0"/>
                <a:ea typeface="Courier New" charset="0"/>
                <a:cs typeface="Courier New" charset="0"/>
              </a:rPr>
              <a:t>        (it-&gt;second).</a:t>
            </a:r>
            <a:r>
              <a:rPr lang="en-US" sz="1800" b="1" dirty="0" err="1">
                <a:latin typeface="Courier New" charset="0"/>
                <a:ea typeface="Courier New" charset="0"/>
                <a:cs typeface="Courier New" charset="0"/>
              </a:rPr>
              <a:t>increment_count</a:t>
            </a:r>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    // Compute the elapsed time in microseconds</a:t>
            </a:r>
          </a:p>
          <a:p>
            <a:r>
              <a:rPr lang="en-US" sz="1800" b="1" dirty="0">
                <a:latin typeface="Courier New" charset="0"/>
                <a:ea typeface="Courier New" charset="0"/>
                <a:cs typeface="Courier New" charset="0"/>
              </a:rPr>
              <a:t>    // and increment the total elapsed time.</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steady_clock</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time_point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end_time</a:t>
            </a:r>
            <a:r>
              <a:rPr lang="en-US" sz="1800" b="1" dirty="0">
                <a:latin typeface="Courier New" charset="0"/>
                <a:ea typeface="Courier New" charset="0"/>
                <a:cs typeface="Courier New" charset="0"/>
              </a:rPr>
              <a:t> = </a:t>
            </a:r>
            <a:r>
              <a:rPr lang="en-US" sz="1800" b="1" dirty="0" err="1">
                <a:latin typeface="Courier New" charset="0"/>
                <a:ea typeface="Courier New" charset="0"/>
                <a:cs typeface="Courier New" charset="0"/>
              </a:rPr>
              <a:t>steady_clock</a:t>
            </a:r>
            <a:r>
              <a:rPr lang="en-US" sz="1800" b="1" dirty="0">
                <a:latin typeface="Courier New" charset="0"/>
                <a:ea typeface="Courier New" charset="0"/>
                <a:cs typeface="Courier New" charset="0"/>
              </a:rPr>
              <a:t>::now();</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increment_elapsed_time</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duration_cast</a:t>
            </a:r>
            <a:r>
              <a:rPr lang="en-US" sz="1800" b="1" dirty="0">
                <a:latin typeface="Courier New" charset="0"/>
                <a:ea typeface="Courier New" charset="0"/>
                <a:cs typeface="Courier New" charset="0"/>
              </a:rPr>
              <a:t>&lt;microseconds</a:t>
            </a:r>
            <a:r>
              <a:rPr lang="en-US" sz="1800" b="1" dirty="0" smtClean="0">
                <a:latin typeface="Courier New" charset="0"/>
                <a:ea typeface="Courier New" charset="0"/>
                <a:cs typeface="Courier New" charset="0"/>
              </a:rPr>
              <a:t>&gt;</a:t>
            </a:r>
          </a:p>
          <a:p>
            <a:r>
              <a:rPr lang="en-US" sz="1800" b="1" dirty="0">
                <a:latin typeface="Courier New" charset="0"/>
                <a:ea typeface="Courier New" charset="0"/>
                <a:cs typeface="Courier New" charset="0"/>
              </a:rPr>
              <a:t> </a:t>
            </a:r>
            <a:r>
              <a:rPr lang="en-US" sz="1800" b="1" dirty="0" smtClean="0">
                <a:latin typeface="Courier New" charset="0"/>
                <a:ea typeface="Courier New" charset="0"/>
                <a:cs typeface="Courier New" charset="0"/>
              </a:rPr>
              <a:t>                             (</a:t>
            </a:r>
            <a:r>
              <a:rPr lang="en-US" sz="1800" b="1" dirty="0" err="1">
                <a:latin typeface="Courier New" charset="0"/>
                <a:ea typeface="Courier New" charset="0"/>
                <a:cs typeface="Courier New" charset="0"/>
              </a:rPr>
              <a:t>end_time</a:t>
            </a:r>
            <a:r>
              <a:rPr lang="en-US" sz="1800" b="1" dirty="0">
                <a:latin typeface="Courier New" charset="0"/>
                <a:ea typeface="Courier New" charset="0"/>
                <a:cs typeface="Courier New" charset="0"/>
              </a:rPr>
              <a:t> - </a:t>
            </a:r>
            <a:r>
              <a:rPr lang="en-US" sz="1800" b="1" dirty="0" err="1">
                <a:latin typeface="Courier New" charset="0"/>
                <a:ea typeface="Courier New" charset="0"/>
                <a:cs typeface="Courier New" charset="0"/>
              </a:rPr>
              <a:t>start_time</a:t>
            </a:r>
            <a:r>
              <a:rPr lang="en-US" sz="1800" b="1" dirty="0">
                <a:latin typeface="Courier New" charset="0"/>
                <a:ea typeface="Courier New" charset="0"/>
                <a:cs typeface="Courier New" charset="0"/>
              </a:rPr>
              <a:t>).count());</a:t>
            </a:r>
          </a:p>
          <a:p>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Tree>
    <p:extLst>
      <p:ext uri="{BB962C8B-B14F-4D97-AF65-F5344CB8AC3E}">
        <p14:creationId xmlns:p14="http://schemas.microsoft.com/office/powerpoint/2010/main" val="1127460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15</a:t>
            </a:fld>
            <a:endParaRPr lang="en-US" dirty="0"/>
          </a:p>
        </p:txBody>
      </p:sp>
      <p:sp>
        <p:nvSpPr>
          <p:cNvPr id="5" name="TextBox 4"/>
          <p:cNvSpPr txBox="1"/>
          <p:nvPr/>
        </p:nvSpPr>
        <p:spPr>
          <a:xfrm>
            <a:off x="182928" y="1307512"/>
            <a:ext cx="8830569" cy="4832092"/>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400" b="1" dirty="0">
                <a:latin typeface="Courier New" charset="0"/>
                <a:ea typeface="Courier New" charset="0"/>
                <a:cs typeface="Courier New" charset="0"/>
              </a:rPr>
              <a:t>/**</a:t>
            </a:r>
          </a:p>
          <a:p>
            <a:r>
              <a:rPr lang="en-US" sz="1400" b="1" dirty="0">
                <a:latin typeface="Courier New" charset="0"/>
                <a:ea typeface="Courier New" charset="0"/>
                <a:cs typeface="Courier New" charset="0"/>
              </a:rPr>
              <a:t> * Search the map for a word entry with the given text.</a:t>
            </a:r>
          </a:p>
          <a:p>
            <a:r>
              <a:rPr lang="en-US" sz="1400" b="1" dirty="0">
                <a:latin typeface="Courier New" charset="0"/>
                <a:ea typeface="Courier New" charset="0"/>
                <a:cs typeface="Courier New" charset="0"/>
              </a:rPr>
              <a:t> * Time this operation.</a:t>
            </a:r>
          </a:p>
          <a:p>
            <a:r>
              <a:rPr lang="en-US" sz="1400" b="1" dirty="0">
                <a:latin typeface="Courier New" charset="0"/>
                <a:ea typeface="Courier New" charset="0"/>
                <a:cs typeface="Courier New" charset="0"/>
              </a:rPr>
              <a:t> * @</a:t>
            </a:r>
            <a:r>
              <a:rPr lang="en-US" sz="1400" b="1" u="sng" dirty="0" err="1">
                <a:latin typeface="Courier New" charset="0"/>
                <a:ea typeface="Courier New" charset="0"/>
                <a:cs typeface="Courier New" charset="0"/>
              </a:rPr>
              <a:t>param</a:t>
            </a:r>
            <a:r>
              <a:rPr lang="en-US" sz="1400" b="1" dirty="0">
                <a:latin typeface="Courier New" charset="0"/>
                <a:ea typeface="Courier New" charset="0"/>
                <a:cs typeface="Courier New" charset="0"/>
              </a:rPr>
              <a:t> text the text of the word to find.</a:t>
            </a:r>
          </a:p>
          <a:p>
            <a:r>
              <a:rPr lang="en-US" sz="1400" b="1" dirty="0">
                <a:latin typeface="Courier New" charset="0"/>
                <a:ea typeface="Courier New" charset="0"/>
                <a:cs typeface="Courier New" charset="0"/>
              </a:rPr>
              <a:t> * @return an iterator pointing to the word entry if found, or </a:t>
            </a:r>
            <a:r>
              <a:rPr lang="en-US" sz="1400" b="1" dirty="0" err="1">
                <a:latin typeface="Courier New" charset="0"/>
                <a:ea typeface="Courier New" charset="0"/>
                <a:cs typeface="Courier New" charset="0"/>
              </a:rPr>
              <a:t>data.end</a:t>
            </a:r>
            <a:r>
              <a:rPr lang="en-US" sz="1400" b="1" dirty="0">
                <a:latin typeface="Courier New" charset="0"/>
                <a:ea typeface="Courier New" charset="0"/>
                <a:cs typeface="Courier New" charset="0"/>
              </a:rPr>
              <a:t>() if not.</a:t>
            </a:r>
          </a:p>
          <a:p>
            <a:r>
              <a:rPr lang="en-US" sz="1400" b="1" dirty="0">
                <a:latin typeface="Courier New" charset="0"/>
                <a:ea typeface="Courier New" charset="0"/>
                <a:cs typeface="Courier New" charset="0"/>
              </a:rPr>
              <a:t> */</a:t>
            </a:r>
          </a:p>
          <a:p>
            <a:r>
              <a:rPr lang="en-US" sz="1400" b="1" dirty="0">
                <a:latin typeface="Courier New" charset="0"/>
                <a:ea typeface="Courier New" charset="0"/>
                <a:cs typeface="Courier New" charset="0"/>
              </a:rPr>
              <a:t>map&lt;string, Word&gt;::iterator </a:t>
            </a:r>
            <a:r>
              <a:rPr lang="en-US" sz="1400" b="1" dirty="0" err="1">
                <a:latin typeface="Courier New" charset="0"/>
                <a:ea typeface="Courier New" charset="0"/>
                <a:cs typeface="Courier New" charset="0"/>
              </a:rPr>
              <a:t>WordMap</a:t>
            </a:r>
            <a:r>
              <a:rPr lang="en-US" sz="1400" b="1" dirty="0">
                <a:latin typeface="Courier New" charset="0"/>
                <a:ea typeface="Courier New" charset="0"/>
                <a:cs typeface="Courier New" charset="0"/>
              </a:rPr>
              <a:t>::search(</a:t>
            </a:r>
            <a:r>
              <a:rPr lang="en-US" sz="1400" b="1" dirty="0" err="1">
                <a:latin typeface="Courier New" charset="0"/>
                <a:ea typeface="Courier New" charset="0"/>
                <a:cs typeface="Courier New" charset="0"/>
              </a:rPr>
              <a:t>const</a:t>
            </a:r>
            <a:r>
              <a:rPr lang="en-US" sz="1400" b="1" dirty="0">
                <a:latin typeface="Courier New" charset="0"/>
                <a:ea typeface="Courier New" charset="0"/>
                <a:cs typeface="Courier New" charset="0"/>
              </a:rPr>
              <a:t> string text)</a:t>
            </a:r>
          </a:p>
          <a:p>
            <a:r>
              <a:rPr lang="en-US" sz="1400" b="1" dirty="0">
                <a:latin typeface="Courier New" charset="0"/>
                <a:ea typeface="Courier New" charset="0"/>
                <a:cs typeface="Courier New" charset="0"/>
              </a:rPr>
              <a:t>{</a:t>
            </a:r>
          </a:p>
          <a:p>
            <a:r>
              <a:rPr lang="en-US" sz="1400" b="1" dirty="0">
                <a:latin typeface="Courier New" charset="0"/>
                <a:ea typeface="Courier New" charset="0"/>
                <a:cs typeface="Courier New" charset="0"/>
              </a:rPr>
              <a:t>    // Start the timer.</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time_point</a:t>
            </a: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start_time</a:t>
            </a:r>
            <a:r>
              <a:rPr lang="en-US" sz="1400" b="1" dirty="0">
                <a:latin typeface="Courier New" charset="0"/>
                <a:ea typeface="Courier New" charset="0"/>
                <a:cs typeface="Courier New" charset="0"/>
              </a:rPr>
              <a:t> =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::now();</a:t>
            </a:r>
          </a:p>
          <a:p>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Look for the word in the map.</a:t>
            </a:r>
          </a:p>
          <a:p>
            <a:r>
              <a:rPr lang="en-US" sz="1400" b="1" dirty="0">
                <a:latin typeface="Courier New" charset="0"/>
                <a:ea typeface="Courier New" charset="0"/>
                <a:cs typeface="Courier New" charset="0"/>
              </a:rPr>
              <a:t>    map&lt;string, Word&gt;::iterator it = </a:t>
            </a:r>
            <a:r>
              <a:rPr lang="en-US" sz="1400" b="1" dirty="0" err="1">
                <a:latin typeface="Courier New" charset="0"/>
                <a:ea typeface="Courier New" charset="0"/>
                <a:cs typeface="Courier New" charset="0"/>
              </a:rPr>
              <a:t>data.find</a:t>
            </a:r>
            <a:r>
              <a:rPr lang="en-US" sz="1400" b="1" dirty="0">
                <a:latin typeface="Courier New" charset="0"/>
                <a:ea typeface="Courier New" charset="0"/>
                <a:cs typeface="Courier New" charset="0"/>
              </a:rPr>
              <a:t>(text</a:t>
            </a:r>
            <a:r>
              <a:rPr lang="en-US" sz="1400" b="1" dirty="0" smtClean="0">
                <a:latin typeface="Courier New" charset="0"/>
                <a:ea typeface="Courier New" charset="0"/>
                <a:cs typeface="Courier New" charset="0"/>
              </a:rPr>
              <a:t>);</a:t>
            </a:r>
            <a:r>
              <a:rPr lang="en-US" sz="1400" b="1" dirty="0">
                <a:latin typeface="Courier New" charset="0"/>
                <a:ea typeface="Courier New" charset="0"/>
                <a:cs typeface="Courier New" charset="0"/>
              </a:rPr>
              <a:t/>
            </a:r>
            <a:br>
              <a:rPr lang="en-US" sz="1400" b="1" dirty="0">
                <a:latin typeface="Courier New" charset="0"/>
                <a:ea typeface="Courier New" charset="0"/>
                <a:cs typeface="Courier New" charset="0"/>
              </a:rPr>
            </a:br>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Compute the elapsed time in microseconds</a:t>
            </a:r>
          </a:p>
          <a:p>
            <a:r>
              <a:rPr lang="en-US" sz="1400" b="1" dirty="0">
                <a:latin typeface="Courier New" charset="0"/>
                <a:ea typeface="Courier New" charset="0"/>
                <a:cs typeface="Courier New" charset="0"/>
              </a:rPr>
              <a:t>    // and increment the total elapsed time.</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time_point</a:t>
            </a: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end_time</a:t>
            </a:r>
            <a:r>
              <a:rPr lang="en-US" sz="1400" b="1" dirty="0">
                <a:latin typeface="Courier New" charset="0"/>
                <a:ea typeface="Courier New" charset="0"/>
                <a:cs typeface="Courier New" charset="0"/>
              </a:rPr>
              <a:t> =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::now();</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increment_elapsed_time</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duration_cast</a:t>
            </a:r>
            <a:r>
              <a:rPr lang="en-US" sz="1400" b="1" dirty="0">
                <a:latin typeface="Courier New" charset="0"/>
                <a:ea typeface="Courier New" charset="0"/>
                <a:cs typeface="Courier New" charset="0"/>
              </a:rPr>
              <a:t>&lt;microseconds&gt;(</a:t>
            </a:r>
            <a:r>
              <a:rPr lang="en-US" sz="1400" b="1" dirty="0" err="1">
                <a:latin typeface="Courier New" charset="0"/>
                <a:ea typeface="Courier New" charset="0"/>
                <a:cs typeface="Courier New" charset="0"/>
              </a:rPr>
              <a:t>end_time</a:t>
            </a:r>
            <a:r>
              <a:rPr lang="en-US" sz="1400" b="1" dirty="0">
                <a:latin typeface="Courier New" charset="0"/>
                <a:ea typeface="Courier New" charset="0"/>
                <a:cs typeface="Courier New" charset="0"/>
              </a:rPr>
              <a:t> - </a:t>
            </a:r>
            <a:r>
              <a:rPr lang="en-US" sz="1400" b="1" dirty="0" err="1">
                <a:latin typeface="Courier New" charset="0"/>
                <a:ea typeface="Courier New" charset="0"/>
                <a:cs typeface="Courier New" charset="0"/>
              </a:rPr>
              <a:t>start_time</a:t>
            </a:r>
            <a:r>
              <a:rPr lang="en-US" sz="1400" b="1" dirty="0" smtClean="0">
                <a:latin typeface="Courier New" charset="0"/>
                <a:ea typeface="Courier New" charset="0"/>
                <a:cs typeface="Courier New" charset="0"/>
              </a:rPr>
              <a:t>)</a:t>
            </a:r>
          </a:p>
          <a:p>
            <a:r>
              <a:rPr lang="en-US" sz="1400" b="1" dirty="0">
                <a:latin typeface="Courier New" charset="0"/>
                <a:ea typeface="Courier New" charset="0"/>
                <a:cs typeface="Courier New" charset="0"/>
              </a:rPr>
              <a:t> </a:t>
            </a:r>
            <a:r>
              <a:rPr lang="en-US" sz="1400" b="1" dirty="0" smtClean="0">
                <a:latin typeface="Courier New" charset="0"/>
                <a:ea typeface="Courier New" charset="0"/>
                <a:cs typeface="Courier New" charset="0"/>
              </a:rPr>
              <a:t>                                                                      .</a:t>
            </a:r>
            <a:r>
              <a:rPr lang="en-US" sz="1400" b="1" dirty="0">
                <a:latin typeface="Courier New" charset="0"/>
                <a:ea typeface="Courier New" charset="0"/>
                <a:cs typeface="Courier New" charset="0"/>
              </a:rPr>
              <a:t>count</a:t>
            </a:r>
            <a:r>
              <a:rPr lang="en-US" sz="1400" b="1" dirty="0" smtClean="0">
                <a:latin typeface="Courier New" charset="0"/>
                <a:ea typeface="Courier New" charset="0"/>
                <a:cs typeface="Courier New" charset="0"/>
              </a:rPr>
              <a:t>());</a:t>
            </a:r>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Return the iterator.</a:t>
            </a:r>
          </a:p>
          <a:p>
            <a:r>
              <a:rPr lang="en-US" sz="1400" b="1" dirty="0">
                <a:latin typeface="Courier New" charset="0"/>
                <a:ea typeface="Courier New" charset="0"/>
                <a:cs typeface="Courier New" charset="0"/>
              </a:rPr>
              <a:t>    return it;</a:t>
            </a:r>
          </a:p>
          <a:p>
            <a:r>
              <a:rPr lang="en-US" sz="1400" b="1" dirty="0" smtClean="0">
                <a:latin typeface="Courier New" charset="0"/>
                <a:ea typeface="Courier New" charset="0"/>
                <a:cs typeface="Courier New" charset="0"/>
              </a:rPr>
              <a:t>}</a:t>
            </a:r>
          </a:p>
        </p:txBody>
      </p:sp>
    </p:spTree>
    <p:extLst>
      <p:ext uri="{BB962C8B-B14F-4D97-AF65-F5344CB8AC3E}">
        <p14:creationId xmlns:p14="http://schemas.microsoft.com/office/powerpoint/2010/main" val="762342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Algorithms</a:t>
            </a:r>
            <a:endParaRPr lang="en-US" dirty="0"/>
          </a:p>
        </p:txBody>
      </p:sp>
      <p:sp>
        <p:nvSpPr>
          <p:cNvPr id="3" name="Content Placeholder 2"/>
          <p:cNvSpPr>
            <a:spLocks noGrp="1"/>
          </p:cNvSpPr>
          <p:nvPr>
            <p:ph idx="1"/>
          </p:nvPr>
        </p:nvSpPr>
        <p:spPr/>
        <p:txBody>
          <a:bodyPr/>
          <a:lstStyle/>
          <a:p>
            <a:r>
              <a:rPr lang="en-US" dirty="0" smtClean="0"/>
              <a:t>There are several popular algorithms </a:t>
            </a:r>
            <a:br>
              <a:rPr lang="en-US" dirty="0" smtClean="0"/>
            </a:br>
            <a:r>
              <a:rPr lang="en-US" dirty="0" smtClean="0"/>
              <a:t>to sort a list of numbers.</a:t>
            </a:r>
          </a:p>
          <a:p>
            <a:pPr lvl="4"/>
            <a:endParaRPr lang="en-US" dirty="0" smtClean="0"/>
          </a:p>
          <a:p>
            <a:pPr lvl="1"/>
            <a:r>
              <a:rPr lang="en-US" dirty="0" smtClean="0"/>
              <a:t>selection sort</a:t>
            </a:r>
          </a:p>
          <a:p>
            <a:pPr lvl="1"/>
            <a:r>
              <a:rPr lang="en-US" dirty="0" smtClean="0"/>
              <a:t>insertion sort</a:t>
            </a:r>
          </a:p>
          <a:p>
            <a:pPr lvl="1"/>
            <a:r>
              <a:rPr lang="en-US" dirty="0" err="1" smtClean="0"/>
              <a:t>shellsort</a:t>
            </a:r>
            <a:endParaRPr lang="en-US" dirty="0" smtClean="0"/>
          </a:p>
          <a:p>
            <a:pPr lvl="1"/>
            <a:r>
              <a:rPr lang="en-US" dirty="0" smtClean="0"/>
              <a:t>quicksort</a:t>
            </a:r>
          </a:p>
          <a:p>
            <a:pPr lvl="1"/>
            <a:r>
              <a:rPr lang="en-US" dirty="0" err="1" smtClean="0"/>
              <a:t>mergesort</a:t>
            </a:r>
            <a:endParaRPr lang="en-US" dirty="0" smtClean="0"/>
          </a:p>
          <a:p>
            <a:pPr lvl="5"/>
            <a:endParaRPr lang="en-US" dirty="0"/>
          </a:p>
          <a:p>
            <a:r>
              <a:rPr lang="en-US" dirty="0" smtClean="0"/>
              <a:t>They differ in ease of programming </a:t>
            </a:r>
            <a:br>
              <a:rPr lang="en-US" dirty="0" smtClean="0"/>
            </a:br>
            <a:r>
              <a:rPr lang="en-US" dirty="0" smtClean="0"/>
              <a:t>and in efficiency.</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16</a:t>
            </a:fld>
            <a:endParaRPr lang="en-US"/>
          </a:p>
        </p:txBody>
      </p:sp>
    </p:spTree>
    <p:extLst>
      <p:ext uri="{BB962C8B-B14F-4D97-AF65-F5344CB8AC3E}">
        <p14:creationId xmlns:p14="http://schemas.microsoft.com/office/powerpoint/2010/main" val="181232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a:xfrm>
            <a:off x="457200" y="1295401"/>
            <a:ext cx="8229600" cy="2865112"/>
          </a:xfrm>
        </p:spPr>
        <p:txBody>
          <a:bodyPr/>
          <a:lstStyle/>
          <a:p>
            <a:r>
              <a:rPr lang="en-US" dirty="0" smtClean="0"/>
              <a:t>The basic idea:</a:t>
            </a:r>
          </a:p>
          <a:p>
            <a:pPr lvl="1"/>
            <a:r>
              <a:rPr lang="en-US" dirty="0" smtClean="0"/>
              <a:t>Make N-1 passes over a list of N numbers, </a:t>
            </a:r>
            <a:br>
              <a:rPr lang="en-US" dirty="0" smtClean="0"/>
            </a:br>
            <a:r>
              <a:rPr lang="en-US" dirty="0" smtClean="0"/>
              <a:t>starting with the position at index 0.</a:t>
            </a:r>
          </a:p>
          <a:p>
            <a:pPr lvl="1"/>
            <a:r>
              <a:rPr lang="en-US" dirty="0" smtClean="0"/>
              <a:t>During each pass, find the smallest value from the unsorted values to put in the current position.</a:t>
            </a:r>
          </a:p>
          <a:p>
            <a:pPr lvl="5"/>
            <a:endParaRPr lang="en-US" dirty="0"/>
          </a:p>
          <a:p>
            <a:r>
              <a:rPr lang="en-US" dirty="0" smtClean="0"/>
              <a:t>Pseudocode:</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17</a:t>
            </a:fld>
            <a:endParaRPr lang="en-US"/>
          </a:p>
        </p:txBody>
      </p:sp>
      <p:sp>
        <p:nvSpPr>
          <p:cNvPr id="5" name="TextBox 4"/>
          <p:cNvSpPr txBox="1"/>
          <p:nvPr/>
        </p:nvSpPr>
        <p:spPr>
          <a:xfrm>
            <a:off x="3383293" y="3611878"/>
            <a:ext cx="4820550" cy="2308324"/>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dirty="0" smtClean="0"/>
              <a:t>for (pass = 0 through N-2)    // N-1 passes</a:t>
            </a:r>
          </a:p>
          <a:p>
            <a:r>
              <a:rPr lang="en-US" sz="1800" dirty="0" smtClean="0"/>
              <a:t>{</a:t>
            </a:r>
          </a:p>
          <a:p>
            <a:r>
              <a:rPr lang="en-US" sz="1800" dirty="0"/>
              <a:t> </a:t>
            </a:r>
            <a:r>
              <a:rPr lang="en-US" sz="1800" dirty="0" smtClean="0"/>
              <a:t>   for (j = pass through N-1)    // unsorted part</a:t>
            </a:r>
          </a:p>
          <a:p>
            <a:r>
              <a:rPr lang="en-US" sz="1800" dirty="0"/>
              <a:t> </a:t>
            </a:r>
            <a:r>
              <a:rPr lang="en-US" sz="1800" dirty="0" smtClean="0"/>
              <a:t>   {</a:t>
            </a:r>
          </a:p>
          <a:p>
            <a:r>
              <a:rPr lang="en-US" sz="1800" dirty="0"/>
              <a:t> </a:t>
            </a:r>
            <a:r>
              <a:rPr lang="en-US" sz="1800" dirty="0" smtClean="0"/>
              <a:t>       find the smallest value among the list[j]</a:t>
            </a:r>
            <a:br>
              <a:rPr lang="en-US" sz="1800" dirty="0" smtClean="0"/>
            </a:br>
            <a:r>
              <a:rPr lang="en-US" sz="1800" dirty="0" smtClean="0"/>
              <a:t>        elements and exchange it with list[pass]</a:t>
            </a:r>
          </a:p>
          <a:p>
            <a:r>
              <a:rPr lang="en-US" sz="1800" dirty="0"/>
              <a:t> </a:t>
            </a:r>
            <a:r>
              <a:rPr lang="en-US" sz="1800" dirty="0" smtClean="0"/>
              <a:t>   }</a:t>
            </a:r>
          </a:p>
          <a:p>
            <a:r>
              <a:rPr lang="en-US" sz="1800" dirty="0"/>
              <a:t>}</a:t>
            </a:r>
          </a:p>
        </p:txBody>
      </p:sp>
      <p:sp>
        <p:nvSpPr>
          <p:cNvPr id="6" name="TextBox 5"/>
          <p:cNvSpPr txBox="1"/>
          <p:nvPr/>
        </p:nvSpPr>
        <p:spPr>
          <a:xfrm>
            <a:off x="610433" y="4434829"/>
            <a:ext cx="2619628" cy="830997"/>
          </a:xfrm>
          <a:prstGeom prst="rect">
            <a:avLst/>
          </a:prstGeom>
          <a:solidFill>
            <a:schemeClr val="accent1">
              <a:lumMod val="20000"/>
              <a:lumOff val="80000"/>
            </a:schemeClr>
          </a:solidFill>
          <a:ln>
            <a:solidFill>
              <a:srgbClr val="0033CC"/>
            </a:solidFill>
          </a:ln>
        </p:spPr>
        <p:txBody>
          <a:bodyPr wrap="none" rtlCol="0">
            <a:spAutoFit/>
          </a:bodyPr>
          <a:lstStyle/>
          <a:p>
            <a:r>
              <a:rPr lang="en-US" dirty="0" smtClean="0"/>
              <a:t>After each pass, the size</a:t>
            </a:r>
          </a:p>
          <a:p>
            <a:r>
              <a:rPr lang="en-US" dirty="0" smtClean="0"/>
              <a:t>of the sorted part of the list</a:t>
            </a:r>
          </a:p>
          <a:p>
            <a:r>
              <a:rPr lang="en-US" dirty="0" smtClean="0"/>
              <a:t>grows by one.</a:t>
            </a:r>
            <a:endParaRPr lang="en-US" dirty="0"/>
          </a:p>
        </p:txBody>
      </p:sp>
    </p:spTree>
    <p:extLst>
      <p:ext uri="{BB962C8B-B14F-4D97-AF65-F5344CB8AC3E}">
        <p14:creationId xmlns:p14="http://schemas.microsoft.com/office/powerpoint/2010/main" val="521485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18</a:t>
            </a:fld>
            <a:endParaRPr lang="en-US"/>
          </a:p>
        </p:txBody>
      </p:sp>
      <p:sp>
        <p:nvSpPr>
          <p:cNvPr id="5" name="TextBox 4"/>
          <p:cNvSpPr txBox="1"/>
          <p:nvPr/>
        </p:nvSpPr>
        <p:spPr>
          <a:xfrm>
            <a:off x="1280196" y="1272331"/>
            <a:ext cx="5121915" cy="4770537"/>
          </a:xfrm>
          <a:prstGeom prst="rect">
            <a:avLst/>
          </a:prstGeom>
          <a:noFill/>
        </p:spPr>
        <p:txBody>
          <a:bodyPr wrap="none" rtlCol="0">
            <a:spAutoFit/>
          </a:bodyPr>
          <a:lstStyle/>
          <a:p>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4 </a:t>
            </a:r>
            <a:r>
              <a:rPr lang="mr-IN" b="1" dirty="0">
                <a:latin typeface="Courier New" charset="0"/>
                <a:ea typeface="Courier New" charset="0"/>
                <a:cs typeface="Courier New" charset="0"/>
              </a:rPr>
              <a:t>6 9 3 0 1 1 6 7 6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[ 0#] 6 9 3 4#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2:  [ 0 1#] 9 3 4 6#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3: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4: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5: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7:  [ 0 1 1 3 4 6 6#] 9#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8:  [ 0 1 1 3 4 6 6 6#] 7 9#</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9:  [ 0 1 1 3 4 6 6 6 7#] 9</a:t>
            </a:r>
            <a:endParaRPr lang="en-US" b="1" dirty="0">
              <a:latin typeface="Courier New" charset="0"/>
              <a:ea typeface="Courier New" charset="0"/>
              <a:cs typeface="Courier New" charset="0"/>
            </a:endParaRPr>
          </a:p>
        </p:txBody>
      </p:sp>
      <p:sp>
        <p:nvSpPr>
          <p:cNvPr id="3" name="TextBox 2"/>
          <p:cNvSpPr txBox="1"/>
          <p:nvPr/>
        </p:nvSpPr>
        <p:spPr>
          <a:xfrm>
            <a:off x="6493571" y="1711709"/>
            <a:ext cx="2234907" cy="1077218"/>
          </a:xfrm>
          <a:prstGeom prst="rect">
            <a:avLst/>
          </a:prstGeom>
          <a:solidFill>
            <a:schemeClr val="accent1">
              <a:lumMod val="20000"/>
              <a:lumOff val="80000"/>
            </a:schemeClr>
          </a:solidFill>
          <a:ln>
            <a:solidFill>
              <a:srgbClr val="0033CC"/>
            </a:solidFill>
          </a:ln>
        </p:spPr>
        <p:txBody>
          <a:bodyPr wrap="none" rtlCol="0">
            <a:spAutoFit/>
          </a:bodyPr>
          <a:lstStyle/>
          <a:p>
            <a:r>
              <a:rPr lang="en-US" dirty="0" smtClean="0">
                <a:solidFill>
                  <a:srgbClr val="0033CC"/>
                </a:solidFill>
              </a:rPr>
              <a:t>[ ... ] is the sorted part.</a:t>
            </a:r>
          </a:p>
          <a:p>
            <a:endParaRPr lang="en-US" dirty="0" smtClean="0">
              <a:solidFill>
                <a:srgbClr val="0033CC"/>
              </a:solidFill>
            </a:endParaRPr>
          </a:p>
          <a:p>
            <a:r>
              <a:rPr lang="en-US" dirty="0" smtClean="0">
                <a:solidFill>
                  <a:srgbClr val="0033CC"/>
                </a:solidFill>
              </a:rPr>
              <a:t># marks the swapped </a:t>
            </a:r>
          </a:p>
          <a:p>
            <a:r>
              <a:rPr lang="en-US" dirty="0" smtClean="0">
                <a:solidFill>
                  <a:srgbClr val="0033CC"/>
                </a:solidFill>
              </a:rPr>
              <a:t>   elements</a:t>
            </a:r>
            <a:endParaRPr lang="en-US" dirty="0">
              <a:solidFill>
                <a:srgbClr val="0033CC"/>
              </a:solidFill>
            </a:endParaRPr>
          </a:p>
        </p:txBody>
      </p:sp>
    </p:spTree>
    <p:extLst>
      <p:ext uri="{BB962C8B-B14F-4D97-AF65-F5344CB8AC3E}">
        <p14:creationId xmlns:p14="http://schemas.microsoft.com/office/powerpoint/2010/main" val="177571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3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35" y="3611878"/>
            <a:ext cx="6400730" cy="24723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7" name="Slide Number Placeholder 5"/>
          <p:cNvSpPr>
            <a:spLocks noGrp="1"/>
          </p:cNvSpPr>
          <p:nvPr>
            <p:ph type="sldNum" sz="quarter" idx="12"/>
          </p:nvPr>
        </p:nvSpPr>
        <p:spPr/>
        <p:txBody>
          <a:bodyPr/>
          <a:lstStyle/>
          <a:p>
            <a:fld id="{B2CFF10E-B6CA-2C42-99EC-FEDB68D0B689}" type="slidenum">
              <a:rPr lang="en-US"/>
              <a:pPr/>
              <a:t>19</a:t>
            </a:fld>
            <a:endParaRPr lang="en-US"/>
          </a:p>
        </p:txBody>
      </p:sp>
      <p:sp>
        <p:nvSpPr>
          <p:cNvPr id="763906" name="Rectangle 2"/>
          <p:cNvSpPr>
            <a:spLocks noGrp="1" noChangeArrowheads="1"/>
          </p:cNvSpPr>
          <p:nvPr>
            <p:ph type="title"/>
          </p:nvPr>
        </p:nvSpPr>
        <p:spPr/>
        <p:txBody>
          <a:bodyPr/>
          <a:lstStyle/>
          <a:p>
            <a:r>
              <a:rPr lang="en-US" dirty="0"/>
              <a:t>Insertion Sort</a:t>
            </a:r>
          </a:p>
        </p:txBody>
      </p:sp>
      <p:sp>
        <p:nvSpPr>
          <p:cNvPr id="763907" name="Rectangle 3"/>
          <p:cNvSpPr>
            <a:spLocks noGrp="1" noChangeArrowheads="1"/>
          </p:cNvSpPr>
          <p:nvPr>
            <p:ph type="body" idx="1"/>
          </p:nvPr>
        </p:nvSpPr>
        <p:spPr>
          <a:xfrm>
            <a:off x="457200" y="1295399"/>
            <a:ext cx="8229600" cy="2316479"/>
          </a:xfrm>
        </p:spPr>
        <p:txBody>
          <a:bodyPr/>
          <a:lstStyle/>
          <a:p>
            <a:pPr>
              <a:lnSpc>
                <a:spcPct val="90000"/>
              </a:lnSpc>
            </a:pPr>
            <a:r>
              <a:rPr lang="en-US" dirty="0"/>
              <a:t>One of </a:t>
            </a:r>
            <a:r>
              <a:rPr lang="en-US" dirty="0" smtClean="0"/>
              <a:t>the most simple and </a:t>
            </a:r>
            <a:r>
              <a:rPr lang="en-US" dirty="0"/>
              <a:t>intuitive algorithms.</a:t>
            </a:r>
          </a:p>
          <a:p>
            <a:pPr lvl="1">
              <a:lnSpc>
                <a:spcPct val="90000"/>
              </a:lnSpc>
            </a:pPr>
            <a:r>
              <a:rPr lang="en-US" dirty="0"/>
              <a:t>The way you would manually sort a deck of cards</a:t>
            </a:r>
            <a:r>
              <a:rPr lang="en-US" dirty="0" smtClean="0"/>
              <a:t>.</a:t>
            </a:r>
          </a:p>
          <a:p>
            <a:pPr lvl="6">
              <a:lnSpc>
                <a:spcPct val="90000"/>
              </a:lnSpc>
            </a:pPr>
            <a:endParaRPr lang="en-US" dirty="0"/>
          </a:p>
          <a:p>
            <a:pPr>
              <a:lnSpc>
                <a:spcPct val="90000"/>
              </a:lnSpc>
            </a:pPr>
            <a:r>
              <a:rPr lang="en-US" dirty="0"/>
              <a:t>Make </a:t>
            </a:r>
            <a:r>
              <a:rPr lang="en-US" i="1" dirty="0">
                <a:latin typeface="Times New Roman" charset="0"/>
              </a:rPr>
              <a:t>N</a:t>
            </a:r>
            <a:r>
              <a:rPr lang="en-US" dirty="0">
                <a:latin typeface="Times New Roman" charset="0"/>
                <a:cs typeface="Times New Roman" charset="0"/>
              </a:rPr>
              <a:t>–</a:t>
            </a:r>
            <a:r>
              <a:rPr lang="en-US" dirty="0">
                <a:latin typeface="Times New Roman" charset="0"/>
              </a:rPr>
              <a:t>1</a:t>
            </a:r>
            <a:r>
              <a:rPr lang="en-US" dirty="0"/>
              <a:t> passes over the list of data.</a:t>
            </a:r>
          </a:p>
          <a:p>
            <a:pPr lvl="1">
              <a:lnSpc>
                <a:spcPct val="90000"/>
              </a:lnSpc>
            </a:pPr>
            <a:r>
              <a:rPr lang="en-US" dirty="0"/>
              <a:t>For pass </a:t>
            </a:r>
            <a:r>
              <a:rPr lang="en-US" i="1" dirty="0">
                <a:latin typeface="Times New Roman" charset="0"/>
              </a:rPr>
              <a:t>p </a:t>
            </a:r>
            <a:r>
              <a:rPr lang="en-US" dirty="0">
                <a:latin typeface="Times New Roman" charset="0"/>
              </a:rPr>
              <a:t>= 1</a:t>
            </a:r>
            <a:r>
              <a:rPr lang="en-US" dirty="0"/>
              <a:t> through </a:t>
            </a:r>
            <a:r>
              <a:rPr lang="en-US" i="1" dirty="0">
                <a:latin typeface="Times New Roman" charset="0"/>
              </a:rPr>
              <a:t>N</a:t>
            </a:r>
            <a:r>
              <a:rPr lang="en-US" dirty="0">
                <a:latin typeface="Times New Roman" charset="0"/>
                <a:cs typeface="Times New Roman" charset="0"/>
              </a:rPr>
              <a:t>–</a:t>
            </a:r>
            <a:r>
              <a:rPr lang="en-US" dirty="0">
                <a:latin typeface="Times New Roman" charset="0"/>
              </a:rPr>
              <a:t>1</a:t>
            </a:r>
            <a:r>
              <a:rPr lang="en-US" dirty="0"/>
              <a:t>, the algorithm </a:t>
            </a:r>
            <a:r>
              <a:rPr lang="en-US" dirty="0" smtClean="0"/>
              <a:t>ensures that </a:t>
            </a:r>
            <a:r>
              <a:rPr lang="en-US" dirty="0"/>
              <a:t>the data in positions </a:t>
            </a:r>
            <a:r>
              <a:rPr lang="en-US" dirty="0">
                <a:latin typeface="Times New Roman" charset="0"/>
              </a:rPr>
              <a:t>0</a:t>
            </a:r>
            <a:r>
              <a:rPr lang="en-US" dirty="0"/>
              <a:t> through </a:t>
            </a:r>
            <a:r>
              <a:rPr lang="en-US" i="1" dirty="0" smtClean="0">
                <a:latin typeface="Times New Roman" charset="0"/>
              </a:rPr>
              <a:t>p</a:t>
            </a:r>
            <a:r>
              <a:rPr lang="en-US" dirty="0" smtClean="0"/>
              <a:t> </a:t>
            </a:r>
            <a:r>
              <a:rPr lang="en-US" dirty="0"/>
              <a:t>are </a:t>
            </a:r>
            <a:r>
              <a:rPr lang="en-US" dirty="0" smtClean="0"/>
              <a:t>sorted.</a:t>
            </a:r>
            <a:endParaRPr lang="en-US" dirty="0"/>
          </a:p>
        </p:txBody>
      </p:sp>
      <p:sp>
        <p:nvSpPr>
          <p:cNvPr id="2" name="Oval 1"/>
          <p:cNvSpPr/>
          <p:nvPr/>
        </p:nvSpPr>
        <p:spPr bwMode="auto">
          <a:xfrm>
            <a:off x="3280429" y="3864806"/>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8" name="Oval 7"/>
          <p:cNvSpPr/>
          <p:nvPr/>
        </p:nvSpPr>
        <p:spPr bwMode="auto">
          <a:xfrm>
            <a:off x="3887130" y="4172212"/>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9" name="Oval 8"/>
          <p:cNvSpPr/>
          <p:nvPr/>
        </p:nvSpPr>
        <p:spPr bwMode="auto">
          <a:xfrm>
            <a:off x="5577829" y="4951272"/>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10" name="Oval 9"/>
          <p:cNvSpPr/>
          <p:nvPr/>
        </p:nvSpPr>
        <p:spPr bwMode="auto">
          <a:xfrm>
            <a:off x="5019664" y="4668134"/>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11" name="Oval 10"/>
          <p:cNvSpPr/>
          <p:nvPr/>
        </p:nvSpPr>
        <p:spPr bwMode="auto">
          <a:xfrm>
            <a:off x="4445320" y="4433534"/>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10634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3907">
                                            <p:txEl>
                                              <p:pRg st="3" end="3"/>
                                            </p:txEl>
                                          </p:spTgt>
                                        </p:tgtEl>
                                        <p:attrNameLst>
                                          <p:attrName>style.visibility</p:attrName>
                                        </p:attrNameLst>
                                      </p:cBhvr>
                                      <p:to>
                                        <p:strVal val="visible"/>
                                      </p:to>
                                    </p:set>
                                    <p:animEffect transition="in" filter="fade">
                                      <p:cBhvr>
                                        <p:cTn id="7" dur="500"/>
                                        <p:tgtEl>
                                          <p:spTgt spid="76390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63907">
                                            <p:txEl>
                                              <p:pRg st="4" end="4"/>
                                            </p:txEl>
                                          </p:spTgt>
                                        </p:tgtEl>
                                        <p:attrNameLst>
                                          <p:attrName>style.visibility</p:attrName>
                                        </p:attrNameLst>
                                      </p:cBhvr>
                                      <p:to>
                                        <p:strVal val="visible"/>
                                      </p:to>
                                    </p:set>
                                    <p:animEffect transition="in" filter="fade">
                                      <p:cBhvr>
                                        <p:cTn id="10" dur="500"/>
                                        <p:tgtEl>
                                          <p:spTgt spid="76390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63908"/>
                                        </p:tgtEl>
                                        <p:attrNameLst>
                                          <p:attrName>style.visibility</p:attrName>
                                        </p:attrNameLst>
                                      </p:cBhvr>
                                      <p:to>
                                        <p:strVal val="visible"/>
                                      </p:to>
                                    </p:set>
                                    <p:animEffect transition="in" filter="fade">
                                      <p:cBhvr>
                                        <p:cTn id="13" dur="500"/>
                                        <p:tgtEl>
                                          <p:spTgt spid="7639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Nasty C++ Puzzle</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a:t>
            </a:fld>
            <a:endParaRPr lang="en-US"/>
          </a:p>
        </p:txBody>
      </p:sp>
      <p:sp>
        <p:nvSpPr>
          <p:cNvPr id="5" name="TextBox 4"/>
          <p:cNvSpPr txBox="1"/>
          <p:nvPr/>
        </p:nvSpPr>
        <p:spPr>
          <a:xfrm>
            <a:off x="914440" y="1325903"/>
            <a:ext cx="7904728" cy="4801314"/>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#include &lt;string&gt;</a:t>
            </a:r>
          </a:p>
          <a:p>
            <a:r>
              <a:rPr lang="en-US" sz="1800" b="1" dirty="0">
                <a:latin typeface="Courier New" charset="0"/>
                <a:ea typeface="Courier New" charset="0"/>
                <a:cs typeface="Courier New" charset="0"/>
              </a:rPr>
              <a:t>#include &lt;map&gt;</a:t>
            </a:r>
          </a:p>
          <a:p>
            <a:r>
              <a:rPr lang="en-US" sz="1800" b="1" dirty="0">
                <a:latin typeface="Courier New" charset="0"/>
                <a:ea typeface="Courier New" charset="0"/>
                <a:cs typeface="Courier New" charset="0"/>
              </a:rPr>
              <a:t>using namespace </a:t>
            </a:r>
            <a:r>
              <a:rPr lang="en-US" sz="1800" b="1" dirty="0" err="1">
                <a:latin typeface="Courier New" charset="0"/>
                <a:ea typeface="Courier New" charset="0"/>
                <a:cs typeface="Courier New" charset="0"/>
              </a:rPr>
              <a:t>std</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class Thing</a:t>
            </a: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public:</a:t>
            </a:r>
          </a:p>
          <a:p>
            <a:r>
              <a:rPr lang="en-US" sz="1800" b="1" dirty="0">
                <a:latin typeface="Courier New" charset="0"/>
                <a:ea typeface="Courier New" charset="0"/>
                <a:cs typeface="Courier New" charset="0"/>
              </a:rPr>
              <a:t>    Thing();</a:t>
            </a:r>
          </a:p>
          <a:p>
            <a:r>
              <a:rPr lang="en-US" sz="1800" b="1" dirty="0">
                <a:latin typeface="Courier New" charset="0"/>
                <a:ea typeface="Courier New" charset="0"/>
                <a:cs typeface="Courier New" charset="0"/>
              </a:rPr>
              <a:t>    virtual ~Thing</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    map&lt;string,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&gt; </a:t>
            </a:r>
            <a:r>
              <a:rPr lang="en-US" sz="1800" b="1" dirty="0" err="1">
                <a:latin typeface="Courier New" charset="0"/>
                <a:ea typeface="Courier New" charset="0"/>
                <a:cs typeface="Courier New" charset="0"/>
              </a:rPr>
              <a:t>get_data</a:t>
            </a:r>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void insert(</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key, </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value);</a:t>
            </a:r>
          </a:p>
          <a:p>
            <a:r>
              <a:rPr lang="en-US" sz="1800" b="1" dirty="0">
                <a:latin typeface="Courier New" charset="0"/>
                <a:ea typeface="Courier New" charset="0"/>
                <a:cs typeface="Courier New" charset="0"/>
              </a:rPr>
              <a:t>    map&lt;string,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&gt;::iterator search(</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key);</a:t>
            </a:r>
          </a:p>
          <a:p>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private:</a:t>
            </a:r>
          </a:p>
          <a:p>
            <a:r>
              <a:rPr lang="en-US" sz="1800" b="1" dirty="0">
                <a:latin typeface="Courier New" charset="0"/>
                <a:ea typeface="Courier New" charset="0"/>
                <a:cs typeface="Courier New" charset="0"/>
              </a:rPr>
              <a:t>    map&lt;string,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&gt; data;</a:t>
            </a:r>
          </a:p>
          <a:p>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
        <p:nvSpPr>
          <p:cNvPr id="6" name="TextBox 5"/>
          <p:cNvSpPr txBox="1"/>
          <p:nvPr/>
        </p:nvSpPr>
        <p:spPr>
          <a:xfrm>
            <a:off x="7819255" y="1417342"/>
            <a:ext cx="867545" cy="338554"/>
          </a:xfrm>
          <a:prstGeom prst="rect">
            <a:avLst/>
          </a:prstGeom>
          <a:solidFill>
            <a:srgbClr val="0033CC"/>
          </a:solidFill>
        </p:spPr>
        <p:txBody>
          <a:bodyPr wrap="none" rtlCol="0">
            <a:spAutoFit/>
          </a:bodyPr>
          <a:lstStyle/>
          <a:p>
            <a:r>
              <a:rPr lang="en-US" smtClean="0">
                <a:solidFill>
                  <a:srgbClr val="FFFF00"/>
                </a:solidFill>
              </a:rPr>
              <a:t>Thing.h</a:t>
            </a:r>
            <a:endParaRPr lang="en-US" dirty="0">
              <a:solidFill>
                <a:srgbClr val="FFFF00"/>
              </a:solidFill>
            </a:endParaRPr>
          </a:p>
        </p:txBody>
      </p:sp>
    </p:spTree>
    <p:extLst>
      <p:ext uri="{BB962C8B-B14F-4D97-AF65-F5344CB8AC3E}">
        <p14:creationId xmlns:p14="http://schemas.microsoft.com/office/powerpoint/2010/main" val="1226158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t>
            </a:r>
            <a:r>
              <a:rPr lang="en-US" dirty="0" smtClean="0"/>
              <a:t>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20</a:t>
            </a:fld>
            <a:endParaRPr lang="en-US"/>
          </a:p>
        </p:txBody>
      </p:sp>
      <p:sp>
        <p:nvSpPr>
          <p:cNvPr id="5" name="TextBox 4"/>
          <p:cNvSpPr txBox="1"/>
          <p:nvPr/>
        </p:nvSpPr>
        <p:spPr>
          <a:xfrm>
            <a:off x="1681794" y="1325903"/>
            <a:ext cx="5780412" cy="4770537"/>
          </a:xfrm>
          <a:prstGeom prst="rect">
            <a:avLst/>
          </a:prstGeom>
          <a:solidFill>
            <a:schemeClr val="bg1"/>
          </a:solidFill>
        </p:spPr>
        <p:txBody>
          <a:bodyPr wrap="square" rtlCol="0">
            <a:spAutoFit/>
          </a:bodyPr>
          <a:lstStyle/>
          <a:p>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4 6</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9 3 0 1 1 6 7 6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[ 4 6] </a:t>
            </a:r>
            <a:r>
              <a:rPr lang="mr-IN" b="1" dirty="0" smtClean="0">
                <a:latin typeface="Courier New" charset="0"/>
                <a:ea typeface="Courier New" charset="0"/>
                <a:cs typeface="Courier New" charset="0"/>
              </a:rPr>
              <a:t>9</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3 0 1 1 6 7 6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2:  [ 4 6 9] </a:t>
            </a:r>
            <a:r>
              <a:rPr lang="mr-IN" b="1" dirty="0" smtClean="0">
                <a:latin typeface="Courier New" charset="0"/>
                <a:ea typeface="Courier New" charset="0"/>
                <a:cs typeface="Courier New" charset="0"/>
              </a:rPr>
              <a:t>3</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3:  [ 3 4 6 9] </a:t>
            </a:r>
            <a:r>
              <a:rPr lang="mr-IN" b="1" dirty="0" smtClean="0">
                <a:latin typeface="Courier New" charset="0"/>
                <a:ea typeface="Courier New" charset="0"/>
                <a:cs typeface="Courier New" charset="0"/>
              </a:rPr>
              <a:t>0</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4:  [ 0 3 4 6 9]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5:  [ 0 1 3 4 6 9]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  [ 0 1 1 3 4 6 9] </a:t>
            </a:r>
            <a:r>
              <a:rPr lang="mr-IN" b="1" dirty="0" smtClean="0">
                <a:latin typeface="Courier New" charset="0"/>
                <a:ea typeface="Courier New" charset="0"/>
                <a:cs typeface="Courier New" charset="0"/>
              </a:rPr>
              <a:t>6</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7:  [ 0 1 1 3 4 6 6 9] </a:t>
            </a:r>
            <a:r>
              <a:rPr lang="mr-IN" b="1" dirty="0" smtClean="0">
                <a:latin typeface="Courier New" charset="0"/>
                <a:ea typeface="Courier New" charset="0"/>
                <a:cs typeface="Courier New" charset="0"/>
              </a:rPr>
              <a:t>7</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8:  [ 0 1 1 3 4 6 6 7 9] </a:t>
            </a:r>
            <a:r>
              <a:rPr lang="mr-IN" b="1" dirty="0" smtClean="0">
                <a:latin typeface="Courier New" charset="0"/>
                <a:ea typeface="Courier New" charset="0"/>
                <a:cs typeface="Courier New" charset="0"/>
              </a:rPr>
              <a:t>6</a:t>
            </a:r>
            <a:r>
              <a:rPr lang="en-US" b="1" dirty="0" smtClean="0">
                <a:latin typeface="Courier New" charset="0"/>
                <a:ea typeface="Courier New" charset="0"/>
                <a:cs typeface="Courier New" charset="0"/>
              </a:rPr>
              <a:t>*</a:t>
            </a:r>
            <a:endParaRPr lang="mr-IN" b="1" dirty="0">
              <a:latin typeface="Courier New" charset="0"/>
              <a:ea typeface="Courier New" charset="0"/>
              <a:cs typeface="Courier New" charset="0"/>
            </a:endParaRP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9:  [ 0 1 1 3 4 6 6 6 7 9]</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508933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F06FFC3-3139-D549-B592-206B6AEE176C}" type="slidenum">
              <a:rPr lang="en-US"/>
              <a:pPr/>
              <a:t>21</a:t>
            </a:fld>
            <a:endParaRPr lang="en-US" dirty="0"/>
          </a:p>
        </p:txBody>
      </p:sp>
      <p:sp>
        <p:nvSpPr>
          <p:cNvPr id="785410" name="Rectangle 2"/>
          <p:cNvSpPr>
            <a:spLocks noGrp="1" noChangeArrowheads="1"/>
          </p:cNvSpPr>
          <p:nvPr>
            <p:ph type="title"/>
          </p:nvPr>
        </p:nvSpPr>
        <p:spPr/>
        <p:txBody>
          <a:bodyPr/>
          <a:lstStyle/>
          <a:p>
            <a:r>
              <a:rPr lang="en-US" dirty="0"/>
              <a:t>Insertion Sort</a:t>
            </a:r>
            <a:r>
              <a:rPr lang="en-US" i="1" dirty="0"/>
              <a:t>, cont’d</a:t>
            </a:r>
            <a:endParaRPr lang="en-US" dirty="0"/>
          </a:p>
        </p:txBody>
      </p:sp>
      <p:sp>
        <p:nvSpPr>
          <p:cNvPr id="785411" name="Rectangle 3"/>
          <p:cNvSpPr>
            <a:spLocks noGrp="1" noChangeArrowheads="1"/>
          </p:cNvSpPr>
          <p:nvPr>
            <p:ph type="body" idx="1"/>
          </p:nvPr>
        </p:nvSpPr>
        <p:spPr>
          <a:xfrm>
            <a:off x="457200" y="1295400"/>
            <a:ext cx="8229600" cy="4785331"/>
          </a:xfrm>
        </p:spPr>
        <p:txBody>
          <a:bodyPr/>
          <a:lstStyle/>
          <a:p>
            <a:pPr>
              <a:lnSpc>
                <a:spcPct val="90000"/>
              </a:lnSpc>
            </a:pPr>
            <a:r>
              <a:rPr lang="en-US" dirty="0">
                <a:solidFill>
                  <a:srgbClr val="B23C00"/>
                </a:solidFill>
              </a:rPr>
              <a:t>Insertion sort </a:t>
            </a:r>
            <a:r>
              <a:rPr lang="en-US" dirty="0"/>
              <a:t>is </a:t>
            </a:r>
            <a:r>
              <a:rPr lang="en-US" dirty="0" smtClean="0"/>
              <a:t>inefficient because </a:t>
            </a:r>
            <a:br>
              <a:rPr lang="en-US" dirty="0" smtClean="0"/>
            </a:br>
            <a:r>
              <a:rPr lang="en-US" dirty="0" smtClean="0">
                <a:solidFill>
                  <a:srgbClr val="B23C00"/>
                </a:solidFill>
              </a:rPr>
              <a:t>it </a:t>
            </a:r>
            <a:r>
              <a:rPr lang="en-US" dirty="0">
                <a:solidFill>
                  <a:srgbClr val="B23C00"/>
                </a:solidFill>
              </a:rPr>
              <a:t>swaps only adjacent values</a:t>
            </a:r>
            <a:r>
              <a:rPr lang="en-US" dirty="0" smtClean="0"/>
              <a:t>.</a:t>
            </a:r>
          </a:p>
          <a:p>
            <a:pPr lvl="4">
              <a:lnSpc>
                <a:spcPct val="90000"/>
              </a:lnSpc>
            </a:pPr>
            <a:endParaRPr lang="en-US" dirty="0"/>
          </a:p>
          <a:p>
            <a:pPr>
              <a:lnSpc>
                <a:spcPct val="90000"/>
              </a:lnSpc>
            </a:pPr>
            <a:r>
              <a:rPr lang="en-US" dirty="0"/>
              <a:t>A value may have to travel a long way through the array during a pass, one element at a time, to arrive at its proper place in the sorted part of the array</a:t>
            </a:r>
            <a:r>
              <a:rPr lang="en-US" dirty="0" smtClean="0"/>
              <a:t>.</a:t>
            </a:r>
          </a:p>
          <a:p>
            <a:pPr lvl="4">
              <a:lnSpc>
                <a:spcPct val="90000"/>
              </a:lnSpc>
            </a:pPr>
            <a:endParaRPr lang="en-US" dirty="0" smtClean="0"/>
          </a:p>
          <a:p>
            <a:pPr>
              <a:lnSpc>
                <a:spcPct val="90000"/>
              </a:lnSpc>
            </a:pPr>
            <a:r>
              <a:rPr lang="en-US" dirty="0" smtClean="0"/>
              <a:t>During the later passes, when the value being considered is toward the end of the array, that value potentially has to travel through more elements to arrive at its proper place.</a:t>
            </a:r>
            <a:endParaRPr lang="en-US" dirty="0"/>
          </a:p>
          <a:p>
            <a:pPr lvl="4">
              <a:lnSpc>
                <a:spcPct val="90000"/>
              </a:lnSpc>
            </a:pPr>
            <a:endParaRPr lang="en-US" sz="1000" dirty="0"/>
          </a:p>
        </p:txBody>
      </p:sp>
    </p:spTree>
    <p:extLst>
      <p:ext uri="{BB962C8B-B14F-4D97-AF65-F5344CB8AC3E}">
        <p14:creationId xmlns:p14="http://schemas.microsoft.com/office/powerpoint/2010/main" val="666439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95C4B9D-598B-D64B-9486-F78187D20CFC}" type="slidenum">
              <a:rPr lang="en-US"/>
              <a:pPr/>
              <a:t>22</a:t>
            </a:fld>
            <a:endParaRPr lang="en-US"/>
          </a:p>
        </p:txBody>
      </p:sp>
      <p:sp>
        <p:nvSpPr>
          <p:cNvPr id="782338" name="Rectangle 2"/>
          <p:cNvSpPr>
            <a:spLocks noGrp="1" noChangeArrowheads="1"/>
          </p:cNvSpPr>
          <p:nvPr>
            <p:ph type="title"/>
          </p:nvPr>
        </p:nvSpPr>
        <p:spPr/>
        <p:txBody>
          <a:bodyPr/>
          <a:lstStyle/>
          <a:p>
            <a:r>
              <a:rPr lang="en-US"/>
              <a:t>Shellsort</a:t>
            </a:r>
          </a:p>
        </p:txBody>
      </p:sp>
      <p:sp>
        <p:nvSpPr>
          <p:cNvPr id="782339" name="Rectangle 3"/>
          <p:cNvSpPr>
            <a:spLocks noGrp="1" noChangeArrowheads="1"/>
          </p:cNvSpPr>
          <p:nvPr>
            <p:ph type="body" idx="1"/>
          </p:nvPr>
        </p:nvSpPr>
        <p:spPr>
          <a:xfrm>
            <a:off x="457200" y="1295399"/>
            <a:ext cx="8229600" cy="4785331"/>
          </a:xfrm>
        </p:spPr>
        <p:txBody>
          <a:bodyPr/>
          <a:lstStyle/>
          <a:p>
            <a:r>
              <a:rPr lang="en-US" dirty="0"/>
              <a:t>Like insertion sort, except we compare values </a:t>
            </a:r>
            <a:br>
              <a:rPr lang="en-US" dirty="0"/>
            </a:br>
            <a:r>
              <a:rPr lang="en-US" dirty="0"/>
              <a:t>that are </a:t>
            </a:r>
            <a:r>
              <a:rPr lang="en-US" i="1" dirty="0">
                <a:solidFill>
                  <a:srgbClr val="B23C00"/>
                </a:solidFill>
                <a:latin typeface="Times New Roman" charset="0"/>
              </a:rPr>
              <a:t>h</a:t>
            </a:r>
            <a:r>
              <a:rPr lang="en-US" dirty="0">
                <a:solidFill>
                  <a:srgbClr val="B23C00"/>
                </a:solidFill>
              </a:rPr>
              <a:t> elements apart </a:t>
            </a:r>
            <a:r>
              <a:rPr lang="en-US" dirty="0"/>
              <a:t>in the list.</a:t>
            </a:r>
          </a:p>
          <a:p>
            <a:pPr lvl="1"/>
            <a:r>
              <a:rPr lang="en-US" i="1" dirty="0">
                <a:latin typeface="Times New Roman" charset="0"/>
              </a:rPr>
              <a:t>h</a:t>
            </a:r>
            <a:r>
              <a:rPr lang="en-US" dirty="0"/>
              <a:t> diminishes after completing a pass, </a:t>
            </a:r>
            <a:r>
              <a:rPr lang="en-US" dirty="0" smtClean="0"/>
              <a:t/>
            </a:r>
            <a:br>
              <a:rPr lang="en-US" dirty="0" smtClean="0"/>
            </a:br>
            <a:r>
              <a:rPr lang="en-US" dirty="0" smtClean="0"/>
              <a:t>for </a:t>
            </a:r>
            <a:r>
              <a:rPr lang="en-US" dirty="0"/>
              <a:t>example, 5, 3, and 1</a:t>
            </a:r>
            <a:r>
              <a:rPr lang="en-US" dirty="0" smtClean="0"/>
              <a:t>.</a:t>
            </a:r>
          </a:p>
          <a:p>
            <a:pPr lvl="6"/>
            <a:endParaRPr lang="en-US" dirty="0"/>
          </a:p>
          <a:p>
            <a:r>
              <a:rPr lang="en-US" dirty="0"/>
              <a:t>The final value of </a:t>
            </a:r>
            <a:r>
              <a:rPr lang="en-US" i="1" dirty="0">
                <a:latin typeface="Times New Roman" charset="0"/>
              </a:rPr>
              <a:t>h</a:t>
            </a:r>
            <a:r>
              <a:rPr lang="en-US" dirty="0"/>
              <a:t> must be 1, </a:t>
            </a:r>
            <a:r>
              <a:rPr lang="en-US" dirty="0" smtClean="0"/>
              <a:t/>
            </a:r>
            <a:br>
              <a:rPr lang="en-US" dirty="0" smtClean="0"/>
            </a:br>
            <a:r>
              <a:rPr lang="en-US" dirty="0" smtClean="0"/>
              <a:t>so </a:t>
            </a:r>
            <a:r>
              <a:rPr lang="en-US" dirty="0"/>
              <a:t>the final pass is a regular insertion sort</a:t>
            </a:r>
            <a:r>
              <a:rPr lang="en-US" dirty="0" smtClean="0"/>
              <a:t>.</a:t>
            </a:r>
          </a:p>
          <a:p>
            <a:pPr lvl="5"/>
            <a:endParaRPr lang="en-US" dirty="0"/>
          </a:p>
          <a:p>
            <a:r>
              <a:rPr lang="en-US" dirty="0"/>
              <a:t>The </a:t>
            </a:r>
            <a:r>
              <a:rPr lang="en-US" dirty="0" smtClean="0"/>
              <a:t>earlier passes </a:t>
            </a:r>
            <a:r>
              <a:rPr lang="en-US" dirty="0"/>
              <a:t>get the array </a:t>
            </a:r>
            <a:r>
              <a:rPr lang="en-US" dirty="0" smtClean="0"/>
              <a:t/>
            </a:r>
            <a:br>
              <a:rPr lang="en-US" dirty="0" smtClean="0"/>
            </a:br>
            <a:r>
              <a:rPr lang="ja-JP" altLang="en-US" dirty="0" smtClean="0">
                <a:latin typeface="Arial"/>
              </a:rPr>
              <a:t>“</a:t>
            </a:r>
            <a:r>
              <a:rPr lang="en-US" dirty="0"/>
              <a:t>nearly sorted</a:t>
            </a:r>
            <a:r>
              <a:rPr lang="ja-JP" altLang="en-US" dirty="0">
                <a:latin typeface="Arial"/>
              </a:rPr>
              <a:t>”</a:t>
            </a:r>
            <a:r>
              <a:rPr lang="en-US" dirty="0"/>
              <a:t> quickly</a:t>
            </a:r>
            <a:r>
              <a:rPr lang="en-US" dirty="0" smtClean="0"/>
              <a:t>.</a:t>
            </a:r>
            <a:endParaRPr lang="en-US" dirty="0"/>
          </a:p>
        </p:txBody>
      </p:sp>
    </p:spTree>
    <p:extLst>
      <p:ext uri="{BB962C8B-B14F-4D97-AF65-F5344CB8AC3E}">
        <p14:creationId xmlns:p14="http://schemas.microsoft.com/office/powerpoint/2010/main" val="1394092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95C4B9D-598B-D64B-9486-F78187D20CFC}" type="slidenum">
              <a:rPr lang="en-US"/>
              <a:pPr/>
              <a:t>23</a:t>
            </a:fld>
            <a:endParaRPr lang="en-US"/>
          </a:p>
        </p:txBody>
      </p:sp>
      <p:sp>
        <p:nvSpPr>
          <p:cNvPr id="782338" name="Rectangle 2"/>
          <p:cNvSpPr>
            <a:spLocks noGrp="1" noChangeArrowheads="1"/>
          </p:cNvSpPr>
          <p:nvPr>
            <p:ph type="title"/>
          </p:nvPr>
        </p:nvSpPr>
        <p:spPr/>
        <p:txBody>
          <a:bodyPr/>
          <a:lstStyle/>
          <a:p>
            <a:r>
              <a:rPr lang="en-US" dirty="0" err="1" smtClean="0"/>
              <a:t>Shellsort</a:t>
            </a:r>
            <a:r>
              <a:rPr lang="en-US" i="1" dirty="0" smtClean="0"/>
              <a:t>, cont’d</a:t>
            </a:r>
            <a:endParaRPr lang="en-US" i="1" dirty="0"/>
          </a:p>
        </p:txBody>
      </p:sp>
      <p:sp>
        <p:nvSpPr>
          <p:cNvPr id="782339" name="Rectangle 3"/>
          <p:cNvSpPr>
            <a:spLocks noGrp="1" noChangeArrowheads="1"/>
          </p:cNvSpPr>
          <p:nvPr>
            <p:ph type="body" idx="1"/>
          </p:nvPr>
        </p:nvSpPr>
        <p:spPr>
          <a:xfrm>
            <a:off x="457200" y="1295400"/>
            <a:ext cx="8229600" cy="1767844"/>
          </a:xfrm>
        </p:spPr>
        <p:txBody>
          <a:bodyPr/>
          <a:lstStyle/>
          <a:p>
            <a:r>
              <a:rPr lang="en-US" dirty="0" smtClean="0"/>
              <a:t>After </a:t>
            </a:r>
            <a:r>
              <a:rPr lang="en-US" dirty="0"/>
              <a:t>each pass, the array is said to be </a:t>
            </a:r>
            <a:r>
              <a:rPr lang="en-US" dirty="0" smtClean="0"/>
              <a:t/>
            </a:r>
            <a:br>
              <a:rPr lang="en-US" dirty="0" smtClean="0"/>
            </a:br>
            <a:r>
              <a:rPr lang="en-US" sz="3200" i="1" dirty="0" err="1" smtClean="0">
                <a:solidFill>
                  <a:srgbClr val="B23C00"/>
                </a:solidFill>
                <a:latin typeface="Times New Roman" charset="0"/>
              </a:rPr>
              <a:t>h</a:t>
            </a:r>
            <a:r>
              <a:rPr lang="en-US" sz="3200" i="1" baseline="-25000" dirty="0" err="1" smtClean="0">
                <a:solidFill>
                  <a:srgbClr val="B23C00"/>
                </a:solidFill>
                <a:latin typeface="Times New Roman" charset="0"/>
              </a:rPr>
              <a:t>k</a:t>
            </a:r>
            <a:r>
              <a:rPr lang="en-US" dirty="0">
                <a:solidFill>
                  <a:srgbClr val="B23C00"/>
                </a:solidFill>
              </a:rPr>
              <a:t>-sorted</a:t>
            </a:r>
            <a:r>
              <a:rPr lang="en-US" dirty="0"/>
              <a:t>. </a:t>
            </a:r>
            <a:endParaRPr lang="en-US" dirty="0" smtClean="0"/>
          </a:p>
          <a:p>
            <a:pPr lvl="6"/>
            <a:endParaRPr lang="en-US" dirty="0" smtClean="0"/>
          </a:p>
          <a:p>
            <a:pPr lvl="1"/>
            <a:r>
              <a:rPr lang="en-US" dirty="0" smtClean="0"/>
              <a:t>Examples: </a:t>
            </a:r>
            <a:r>
              <a:rPr lang="en-US" dirty="0"/>
              <a:t>5-sorted, 3-sorted, etc.</a:t>
            </a:r>
          </a:p>
        </p:txBody>
      </p:sp>
      <p:pic>
        <p:nvPicPr>
          <p:cNvPr id="782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67" y="3063244"/>
            <a:ext cx="8654290" cy="21945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6949414" y="5806414"/>
            <a:ext cx="731290" cy="338554"/>
          </a:xfrm>
          <a:prstGeom prst="rect">
            <a:avLst/>
          </a:prstGeom>
          <a:noFill/>
          <a:ln>
            <a:solidFill>
              <a:srgbClr val="B23C00"/>
            </a:solidFill>
          </a:ln>
        </p:spPr>
        <p:txBody>
          <a:bodyPr wrap="none" rtlCol="0">
            <a:spAutoFit/>
          </a:bodyPr>
          <a:lstStyle/>
          <a:p>
            <a:r>
              <a:rPr lang="en-US" smtClean="0">
                <a:solidFill>
                  <a:srgbClr val="B23C00"/>
                </a:solidFill>
              </a:rPr>
              <a:t>Demo</a:t>
            </a:r>
            <a:endParaRPr lang="en-US">
              <a:solidFill>
                <a:srgbClr val="B23C00"/>
              </a:solidFill>
            </a:endParaRPr>
          </a:p>
        </p:txBody>
      </p:sp>
    </p:spTree>
    <p:extLst>
      <p:ext uri="{BB962C8B-B14F-4D97-AF65-F5344CB8AC3E}">
        <p14:creationId xmlns:p14="http://schemas.microsoft.com/office/powerpoint/2010/main" val="1471638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F06FFC3-3139-D549-B592-206B6AEE176C}" type="slidenum">
              <a:rPr lang="en-US"/>
              <a:pPr/>
              <a:t>24</a:t>
            </a:fld>
            <a:endParaRPr lang="en-US" dirty="0"/>
          </a:p>
        </p:txBody>
      </p:sp>
      <p:sp>
        <p:nvSpPr>
          <p:cNvPr id="785410" name="Rectangle 2"/>
          <p:cNvSpPr>
            <a:spLocks noGrp="1" noChangeArrowheads="1"/>
          </p:cNvSpPr>
          <p:nvPr>
            <p:ph type="title"/>
          </p:nvPr>
        </p:nvSpPr>
        <p:spPr/>
        <p:txBody>
          <a:bodyPr/>
          <a:lstStyle/>
          <a:p>
            <a:r>
              <a:rPr lang="en-US" dirty="0"/>
              <a:t>Insertion Sort vs. </a:t>
            </a:r>
            <a:r>
              <a:rPr lang="en-US" dirty="0" err="1" smtClean="0"/>
              <a:t>Shellsort</a:t>
            </a:r>
            <a:endParaRPr lang="en-US" i="1" dirty="0"/>
          </a:p>
        </p:txBody>
      </p:sp>
      <p:sp>
        <p:nvSpPr>
          <p:cNvPr id="785411" name="Rectangle 3"/>
          <p:cNvSpPr>
            <a:spLocks noGrp="1" noChangeArrowheads="1"/>
          </p:cNvSpPr>
          <p:nvPr>
            <p:ph type="body" idx="1"/>
          </p:nvPr>
        </p:nvSpPr>
        <p:spPr>
          <a:xfrm>
            <a:off x="457200" y="1295400"/>
            <a:ext cx="8229600" cy="4968875"/>
          </a:xfrm>
        </p:spPr>
        <p:txBody>
          <a:bodyPr/>
          <a:lstStyle/>
          <a:p>
            <a:pPr>
              <a:lnSpc>
                <a:spcPct val="90000"/>
              </a:lnSpc>
            </a:pPr>
            <a:r>
              <a:rPr lang="en-US" dirty="0" smtClean="0">
                <a:solidFill>
                  <a:srgbClr val="B23C00"/>
                </a:solidFill>
              </a:rPr>
              <a:t>Shellsort </a:t>
            </a:r>
            <a:r>
              <a:rPr lang="en-US" dirty="0"/>
              <a:t>is able to </a:t>
            </a:r>
            <a:r>
              <a:rPr lang="en-US" dirty="0">
                <a:solidFill>
                  <a:srgbClr val="B23C00"/>
                </a:solidFill>
              </a:rPr>
              <a:t>move a value a longer distance </a:t>
            </a:r>
            <a:r>
              <a:rPr lang="en-US" dirty="0"/>
              <a:t>(</a:t>
            </a:r>
            <a:r>
              <a:rPr lang="en-US" i="1" dirty="0">
                <a:latin typeface="Times New Roman" charset="0"/>
              </a:rPr>
              <a:t>h</a:t>
            </a:r>
            <a:r>
              <a:rPr lang="en-US" dirty="0"/>
              <a:t>) without making the value travel through the intervening values.</a:t>
            </a:r>
          </a:p>
          <a:p>
            <a:pPr lvl="4">
              <a:lnSpc>
                <a:spcPct val="90000"/>
              </a:lnSpc>
            </a:pPr>
            <a:endParaRPr lang="en-US" sz="1050" dirty="0"/>
          </a:p>
          <a:p>
            <a:pPr>
              <a:lnSpc>
                <a:spcPct val="90000"/>
              </a:lnSpc>
            </a:pPr>
            <a:r>
              <a:rPr lang="en-US" dirty="0"/>
              <a:t>Early passes with large </a:t>
            </a:r>
            <a:r>
              <a:rPr lang="en-US" i="1" dirty="0">
                <a:latin typeface="Times New Roman" charset="0"/>
              </a:rPr>
              <a:t>h</a:t>
            </a:r>
            <a:r>
              <a:rPr lang="en-US" dirty="0"/>
              <a:t> make it easier for later passes with smaller </a:t>
            </a:r>
            <a:r>
              <a:rPr lang="en-US" i="1" dirty="0">
                <a:latin typeface="Times New Roman" charset="0"/>
              </a:rPr>
              <a:t>h</a:t>
            </a:r>
            <a:r>
              <a:rPr lang="en-US" dirty="0"/>
              <a:t> to sort</a:t>
            </a:r>
            <a:r>
              <a:rPr lang="en-US" dirty="0" smtClean="0"/>
              <a:t>.</a:t>
            </a:r>
          </a:p>
          <a:p>
            <a:pPr lvl="5">
              <a:lnSpc>
                <a:spcPct val="90000"/>
              </a:lnSpc>
            </a:pPr>
            <a:endParaRPr lang="en-US" dirty="0"/>
          </a:p>
          <a:p>
            <a:pPr>
              <a:lnSpc>
                <a:spcPct val="90000"/>
              </a:lnSpc>
            </a:pPr>
            <a:r>
              <a:rPr lang="en-US" dirty="0"/>
              <a:t>The final value of </a:t>
            </a:r>
            <a:r>
              <a:rPr lang="en-US" i="1" dirty="0">
                <a:latin typeface="Times New Roman" charset="0"/>
              </a:rPr>
              <a:t>h</a:t>
            </a:r>
            <a:r>
              <a:rPr lang="en-US" dirty="0">
                <a:latin typeface="Times New Roman" charset="0"/>
              </a:rPr>
              <a:t> = 1</a:t>
            </a:r>
            <a:r>
              <a:rPr lang="en-US" dirty="0"/>
              <a:t> is a simple insertion sort</a:t>
            </a:r>
            <a:r>
              <a:rPr lang="en-US" dirty="0" smtClean="0"/>
              <a:t>.</a:t>
            </a:r>
          </a:p>
          <a:p>
            <a:pPr lvl="5">
              <a:lnSpc>
                <a:spcPct val="90000"/>
              </a:lnSpc>
            </a:pPr>
            <a:endParaRPr lang="en-US" dirty="0"/>
          </a:p>
          <a:p>
            <a:pPr>
              <a:lnSpc>
                <a:spcPct val="90000"/>
              </a:lnSpc>
            </a:pPr>
            <a:r>
              <a:rPr lang="en-US" dirty="0"/>
              <a:t>Choosing a good increment sequence for </a:t>
            </a:r>
            <a:r>
              <a:rPr lang="en-US" i="1" dirty="0">
                <a:latin typeface="Times New Roman" charset="0"/>
              </a:rPr>
              <a:t>h</a:t>
            </a:r>
            <a:r>
              <a:rPr lang="en-US" dirty="0"/>
              <a:t> </a:t>
            </a:r>
            <a:r>
              <a:rPr lang="en-US" dirty="0" smtClean="0"/>
              <a:t/>
            </a:r>
            <a:br>
              <a:rPr lang="en-US" dirty="0" smtClean="0"/>
            </a:br>
            <a:r>
              <a:rPr lang="en-US" dirty="0" smtClean="0"/>
              <a:t>can </a:t>
            </a:r>
            <a:r>
              <a:rPr lang="en-US" dirty="0"/>
              <a:t>produce </a:t>
            </a:r>
            <a:r>
              <a:rPr lang="en-US" dirty="0" smtClean="0"/>
              <a:t>a </a:t>
            </a:r>
            <a:r>
              <a:rPr lang="en-US" dirty="0">
                <a:solidFill>
                  <a:srgbClr val="B23C00"/>
                </a:solidFill>
              </a:rPr>
              <a:t>25% speedup </a:t>
            </a:r>
            <a:r>
              <a:rPr lang="en-US" dirty="0"/>
              <a:t>of the sort.</a:t>
            </a:r>
          </a:p>
        </p:txBody>
      </p:sp>
    </p:spTree>
    <p:extLst>
      <p:ext uri="{BB962C8B-B14F-4D97-AF65-F5344CB8AC3E}">
        <p14:creationId xmlns:p14="http://schemas.microsoft.com/office/powerpoint/2010/main" val="171959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5411">
                                            <p:txEl>
                                              <p:pRg st="2" end="2"/>
                                            </p:txEl>
                                          </p:spTgt>
                                        </p:tgtEl>
                                        <p:attrNameLst>
                                          <p:attrName>style.visibility</p:attrName>
                                        </p:attrNameLst>
                                      </p:cBhvr>
                                      <p:to>
                                        <p:strVal val="visible"/>
                                      </p:to>
                                    </p:set>
                                    <p:animEffect transition="in" filter="fade">
                                      <p:cBhvr>
                                        <p:cTn id="7" dur="500"/>
                                        <p:tgtEl>
                                          <p:spTgt spid="78541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5411">
                                            <p:txEl>
                                              <p:pRg st="4" end="4"/>
                                            </p:txEl>
                                          </p:spTgt>
                                        </p:tgtEl>
                                        <p:attrNameLst>
                                          <p:attrName>style.visibility</p:attrName>
                                        </p:attrNameLst>
                                      </p:cBhvr>
                                      <p:to>
                                        <p:strVal val="visible"/>
                                      </p:to>
                                    </p:set>
                                    <p:animEffect transition="in" filter="fade">
                                      <p:cBhvr>
                                        <p:cTn id="10" dur="500"/>
                                        <p:tgtEl>
                                          <p:spTgt spid="78541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85411">
                                            <p:txEl>
                                              <p:pRg st="6" end="6"/>
                                            </p:txEl>
                                          </p:spTgt>
                                        </p:tgtEl>
                                        <p:attrNameLst>
                                          <p:attrName>style.visibility</p:attrName>
                                        </p:attrNameLst>
                                      </p:cBhvr>
                                      <p:to>
                                        <p:strVal val="visible"/>
                                      </p:to>
                                    </p:set>
                                    <p:animEffect transition="in" filter="fade">
                                      <p:cBhvr>
                                        <p:cTn id="15" dur="500"/>
                                        <p:tgtEl>
                                          <p:spTgt spid="785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Suboptimal </a:t>
            </a:r>
            <a:r>
              <a:rPr lang="en-US" dirty="0" err="1" smtClean="0"/>
              <a:t>Shellsort</a:t>
            </a:r>
            <a:endParaRPr lang="en-US" dirty="0"/>
          </a:p>
        </p:txBody>
      </p:sp>
      <p:sp>
        <p:nvSpPr>
          <p:cNvPr id="3" name="Content Placeholder 2"/>
          <p:cNvSpPr>
            <a:spLocks noGrp="1"/>
          </p:cNvSpPr>
          <p:nvPr>
            <p:ph idx="1"/>
          </p:nvPr>
        </p:nvSpPr>
        <p:spPr/>
        <p:txBody>
          <a:bodyPr/>
          <a:lstStyle/>
          <a:p>
            <a:r>
              <a:rPr lang="en-US" dirty="0" smtClean="0"/>
              <a:t>The initial value of the diminishing interval </a:t>
            </a:r>
            <a:r>
              <a:rPr lang="en-US" i="1" dirty="0" smtClean="0">
                <a:latin typeface="Times New Roman" charset="0"/>
                <a:ea typeface="Times New Roman" charset="0"/>
                <a:cs typeface="Times New Roman" charset="0"/>
              </a:rPr>
              <a:t>h</a:t>
            </a:r>
            <a:r>
              <a:rPr lang="en-US" dirty="0" smtClean="0"/>
              <a:t> is half the size of the array.</a:t>
            </a:r>
          </a:p>
          <a:p>
            <a:pPr lvl="4"/>
            <a:endParaRPr lang="en-US" dirty="0" smtClean="0"/>
          </a:p>
          <a:p>
            <a:r>
              <a:rPr lang="en-US" dirty="0" smtClean="0"/>
              <a:t>Each subsequent pass halves the interval.</a:t>
            </a:r>
          </a:p>
          <a:p>
            <a:pPr lvl="4"/>
            <a:endParaRPr lang="en-US" dirty="0" smtClean="0"/>
          </a:p>
          <a:p>
            <a:r>
              <a:rPr lang="en-US" dirty="0" smtClean="0"/>
              <a:t>When </a:t>
            </a:r>
            <a:r>
              <a:rPr lang="en-US" i="1" dirty="0">
                <a:latin typeface="Times New Roman" charset="0"/>
                <a:ea typeface="Times New Roman" charset="0"/>
                <a:cs typeface="Times New Roman" charset="0"/>
              </a:rPr>
              <a:t>h</a:t>
            </a:r>
            <a:r>
              <a:rPr lang="en-US" dirty="0" smtClean="0"/>
              <a:t> = 1, it’s a regular insertion sort.</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25</a:t>
            </a:fld>
            <a:endParaRPr lang="en-US"/>
          </a:p>
        </p:txBody>
      </p:sp>
    </p:spTree>
    <p:extLst>
      <p:ext uri="{BB962C8B-B14F-4D97-AF65-F5344CB8AC3E}">
        <p14:creationId xmlns:p14="http://schemas.microsoft.com/office/powerpoint/2010/main" val="2019717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a:t>
            </a:r>
            <a:r>
              <a:rPr lang="en-US" dirty="0" err="1" smtClean="0"/>
              <a:t>Shellsort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26</a:t>
            </a:fld>
            <a:endParaRPr lang="en-US"/>
          </a:p>
        </p:txBody>
      </p:sp>
      <p:sp>
        <p:nvSpPr>
          <p:cNvPr id="5" name="TextBox 4"/>
          <p:cNvSpPr txBox="1"/>
          <p:nvPr/>
        </p:nvSpPr>
        <p:spPr>
          <a:xfrm>
            <a:off x="559523" y="1417342"/>
            <a:ext cx="8024954" cy="3539430"/>
          </a:xfrm>
          <a:prstGeom prst="rect">
            <a:avLst/>
          </a:prstGeom>
          <a:noFill/>
        </p:spPr>
        <p:txBody>
          <a:bodyPr wrap="none" rtlCol="0">
            <a:spAutoFit/>
          </a:bodyPr>
          <a:lstStyle/>
          <a:p>
            <a:r>
              <a:rPr lang="de-DE" sz="1400" b="1" dirty="0">
                <a:latin typeface="Courier New" charset="0"/>
                <a:ea typeface="Courier New" charset="0"/>
                <a:cs typeface="Courier New" charset="0"/>
              </a:rPr>
              <a:t> </a:t>
            </a:r>
            <a:r>
              <a:rPr lang="de-DE" sz="1400" b="1" dirty="0" smtClean="0">
                <a:latin typeface="Courier New" charset="0"/>
                <a:ea typeface="Courier New" charset="0"/>
                <a:cs typeface="Courier New" charset="0"/>
              </a:rPr>
              <a:t>    23 </a:t>
            </a:r>
            <a:r>
              <a:rPr lang="de-DE" sz="1400" b="1" dirty="0">
                <a:latin typeface="Courier New" charset="0"/>
                <a:ea typeface="Courier New" charset="0"/>
                <a:cs typeface="Courier New" charset="0"/>
              </a:rPr>
              <a:t>14 6 7 6 9 3 24 10 11 1 2 18 12 19 18 4 11 15 19 23 12 24 21 13</a:t>
            </a:r>
          </a:p>
          <a:p>
            <a:endParaRPr lang="de-DE" sz="1400" b="1" dirty="0">
              <a:latin typeface="Courier New" charset="0"/>
              <a:ea typeface="Courier New" charset="0"/>
              <a:cs typeface="Courier New" charset="0"/>
            </a:endParaRPr>
          </a:p>
          <a:p>
            <a:r>
              <a:rPr lang="is-IS" sz="1400" b="1" dirty="0">
                <a:latin typeface="Courier New" charset="0"/>
                <a:ea typeface="Courier New" charset="0"/>
                <a:cs typeface="Courier New" charset="0"/>
              </a:rPr>
              <a:t>h = 12</a:t>
            </a:r>
          </a:p>
          <a:p>
            <a:r>
              <a:rPr lang="de-DE" sz="1400" b="1" dirty="0">
                <a:latin typeface="Courier New" charset="0"/>
                <a:ea typeface="Courier New" charset="0"/>
                <a:cs typeface="Courier New" charset="0"/>
              </a:rPr>
              <a:t>     18# 14 6 7 6 9 3 24 10 11 1 2 23# 12 19 18 4 11 15 19 23 12 24 21 13</a:t>
            </a:r>
          </a:p>
          <a:p>
            <a:r>
              <a:rPr lang="de-DE" sz="1400" b="1" dirty="0">
                <a:latin typeface="Courier New" charset="0"/>
                <a:ea typeface="Courier New" charset="0"/>
                <a:cs typeface="Courier New" charset="0"/>
              </a:rPr>
              <a:t>     18 12# 6 7 6 9 3 24 10 11 1 2 23 14# 19 18 4 11 15 19 23 12 24 21 13</a:t>
            </a:r>
          </a:p>
          <a:p>
            <a:r>
              <a:rPr lang="de-DE" sz="1400" b="1" dirty="0">
                <a:latin typeface="Courier New" charset="0"/>
                <a:ea typeface="Courier New" charset="0"/>
                <a:cs typeface="Courier New" charset="0"/>
              </a:rPr>
              <a:t>     18 12 6 7 4# 9 3 24 10 11 1 2 23 14 19 18 6# 11 15 19 23 12 24 21 13</a:t>
            </a:r>
          </a:p>
          <a:p>
            <a:r>
              <a:rPr lang="de-DE" sz="1400" b="1" dirty="0">
                <a:latin typeface="Courier New" charset="0"/>
                <a:ea typeface="Courier New" charset="0"/>
                <a:cs typeface="Courier New" charset="0"/>
              </a:rPr>
              <a:t>     18 12 6 7 4 9 3 19# 10 11 1 2 23 14 19 18 6 11 15 24# 23 12 24 21 13</a:t>
            </a:r>
          </a:p>
          <a:p>
            <a:r>
              <a:rPr lang="de-DE" sz="1400" b="1" dirty="0">
                <a:latin typeface="Courier New" charset="0"/>
                <a:ea typeface="Courier New" charset="0"/>
                <a:cs typeface="Courier New" charset="0"/>
              </a:rPr>
              <a:t>     13# 12 6 7 4 9 3 19 10 11 1 2 18 14 19 18 6 11 15 24 23 12 24 21 23#</a:t>
            </a:r>
          </a:p>
          <a:p>
            <a:endParaRPr lang="de-DE" sz="1400" b="1" dirty="0">
              <a:latin typeface="Courier New" charset="0"/>
              <a:ea typeface="Courier New" charset="0"/>
              <a:cs typeface="Courier New" charset="0"/>
            </a:endParaRPr>
          </a:p>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6</a:t>
            </a:r>
          </a:p>
          <a:p>
            <a:r>
              <a:rPr lang="de-DE" sz="1400" b="1" dirty="0">
                <a:latin typeface="Courier New" charset="0"/>
                <a:ea typeface="Courier New" charset="0"/>
                <a:cs typeface="Courier New" charset="0"/>
              </a:rPr>
              <a:t>     3# 12 6 7 4 9 13# 19 10 11 1 2 18 14 19 18 6 11 15 24 23 12 24 21 23</a:t>
            </a:r>
          </a:p>
          <a:p>
            <a:r>
              <a:rPr lang="de-DE" sz="1400" b="1" dirty="0">
                <a:latin typeface="Courier New" charset="0"/>
                <a:ea typeface="Courier New" charset="0"/>
                <a:cs typeface="Courier New" charset="0"/>
              </a:rPr>
              <a:t>     3 12 6 7 1# 9 13 19 10 11 4# 2 18 14 19 18 6 11 15 24 23 12 24 21 23</a:t>
            </a:r>
          </a:p>
          <a:p>
            <a:r>
              <a:rPr lang="de-DE" sz="1400" b="1" dirty="0">
                <a:latin typeface="Courier New" charset="0"/>
                <a:ea typeface="Courier New" charset="0"/>
                <a:cs typeface="Courier New" charset="0"/>
              </a:rPr>
              <a:t>     3 12 6 7 1 2# 13 19 10 11 4 9# 18 14 19 18 6 11 15 24 23 12 24 21 23</a:t>
            </a:r>
          </a:p>
          <a:p>
            <a:r>
              <a:rPr lang="cs-CZ" sz="1400" b="1" dirty="0">
                <a:latin typeface="Courier New" charset="0"/>
                <a:ea typeface="Courier New" charset="0"/>
                <a:cs typeface="Courier New" charset="0"/>
              </a:rPr>
              <a:t>     3 12 6 7 1 2 13 14# 10 11 4 9 18 19# 19 18 6 11 15 24 23 12 24 21 23</a:t>
            </a:r>
          </a:p>
          <a:p>
            <a:r>
              <a:rPr lang="de-DE" sz="1400" b="1" dirty="0">
                <a:latin typeface="Courier New" charset="0"/>
                <a:ea typeface="Courier New" charset="0"/>
                <a:cs typeface="Courier New" charset="0"/>
              </a:rPr>
              <a:t>     3 12 6 7 1 2 13 14 10 11 4 9 15# 19 19 18 6 11 18# 24 23 12 24 21 23</a:t>
            </a:r>
          </a:p>
          <a:p>
            <a:r>
              <a:rPr lang="de-DE" sz="1400" b="1" dirty="0">
                <a:latin typeface="Courier New" charset="0"/>
                <a:ea typeface="Courier New" charset="0"/>
                <a:cs typeface="Courier New" charset="0"/>
              </a:rPr>
              <a:t>     3 12 6 7 1 2 13 14 10 11 4 9 15 19 19 12# 6 11 18 24 23 18# 24 21 23</a:t>
            </a:r>
            <a:endParaRPr lang="en-US" sz="1400" b="1" dirty="0">
              <a:latin typeface="Courier New" charset="0"/>
              <a:ea typeface="Courier New" charset="0"/>
              <a:cs typeface="Courier New" charset="0"/>
            </a:endParaRPr>
          </a:p>
        </p:txBody>
      </p:sp>
    </p:spTree>
    <p:extLst>
      <p:ext uri="{BB962C8B-B14F-4D97-AF65-F5344CB8AC3E}">
        <p14:creationId xmlns:p14="http://schemas.microsoft.com/office/powerpoint/2010/main" val="319814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a:t>
            </a:r>
            <a:r>
              <a:rPr lang="en-US" dirty="0" err="1"/>
              <a:t>Shellsort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27</a:t>
            </a:fld>
            <a:endParaRPr lang="en-US"/>
          </a:p>
        </p:txBody>
      </p:sp>
      <p:sp>
        <p:nvSpPr>
          <p:cNvPr id="6" name="TextBox 5"/>
          <p:cNvSpPr txBox="1"/>
          <p:nvPr/>
        </p:nvSpPr>
        <p:spPr>
          <a:xfrm>
            <a:off x="274367" y="1234464"/>
            <a:ext cx="8043908" cy="5478423"/>
          </a:xfrm>
          <a:prstGeom prst="rect">
            <a:avLst/>
          </a:prstGeom>
          <a:solidFill>
            <a:schemeClr val="bg1"/>
          </a:solidFill>
        </p:spPr>
        <p:txBody>
          <a:bodyPr wrap="square" rtlCol="0">
            <a:spAutoFit/>
          </a:bodyPr>
          <a:lstStyle/>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3</a:t>
            </a:r>
          </a:p>
          <a:p>
            <a:r>
              <a:rPr lang="de-DE" sz="1400" b="1" dirty="0">
                <a:latin typeface="Courier New" charset="0"/>
                <a:ea typeface="Courier New" charset="0"/>
                <a:cs typeface="Courier New" charset="0"/>
              </a:rPr>
              <a:t>     3 1# 6 7 12# 2 13 14 10 11 4 9 15 19 19 12 6 11 18 24 23 18 24 21 23</a:t>
            </a:r>
          </a:p>
          <a:p>
            <a:r>
              <a:rPr lang="de-DE" sz="1400" b="1" dirty="0">
                <a:latin typeface="Courier New" charset="0"/>
                <a:ea typeface="Courier New" charset="0"/>
                <a:cs typeface="Courier New" charset="0"/>
              </a:rPr>
              <a:t>     3 1 2# 7 12 6# 13 14 10 11 4 9 15 19 19 12 6 11 18 24 23 18 24 21 23</a:t>
            </a:r>
          </a:p>
          <a:p>
            <a:r>
              <a:rPr lang="de-DE" sz="1400" b="1" dirty="0">
                <a:latin typeface="Courier New" charset="0"/>
                <a:ea typeface="Courier New" charset="0"/>
                <a:cs typeface="Courier New" charset="0"/>
              </a:rPr>
              <a:t>     3 1 2 7 12 6 11# 14 10 13# 4 9 15 19 19 12 6 11 18 24 23 18 24 21 23</a:t>
            </a:r>
          </a:p>
          <a:p>
            <a:r>
              <a:rPr lang="de-DE" sz="1400" b="1" dirty="0">
                <a:latin typeface="Courier New" charset="0"/>
                <a:ea typeface="Courier New" charset="0"/>
                <a:cs typeface="Courier New" charset="0"/>
              </a:rPr>
              <a:t>     3 1 2 7 4# 6 11 12 10 13 14# 9 15 19 19 12 6 11 18 24 23 18 24 21 23</a:t>
            </a:r>
          </a:p>
          <a:p>
            <a:r>
              <a:rPr lang="de-DE" sz="1400" b="1" dirty="0">
                <a:latin typeface="Courier New" charset="0"/>
                <a:ea typeface="Courier New" charset="0"/>
                <a:cs typeface="Courier New" charset="0"/>
              </a:rPr>
              <a:t>     3 1 2 7 4 6 11 12 9# 13 14 10# 15 19 19 12 6 11 18 24 23 18 24 21 23</a:t>
            </a:r>
          </a:p>
          <a:p>
            <a:r>
              <a:rPr lang="de-DE" sz="1400" b="1" dirty="0">
                <a:latin typeface="Courier New" charset="0"/>
                <a:ea typeface="Courier New" charset="0"/>
                <a:cs typeface="Courier New" charset="0"/>
              </a:rPr>
              <a:t>     3 1 2 7 4 6 11 12 9 12# 14 10 13 19 19 15# 6 11 18 24 23 18 24 21 23</a:t>
            </a:r>
          </a:p>
          <a:p>
            <a:r>
              <a:rPr lang="de-DE" sz="1400" b="1" dirty="0">
                <a:latin typeface="Courier New" charset="0"/>
                <a:ea typeface="Courier New" charset="0"/>
                <a:cs typeface="Courier New" charset="0"/>
              </a:rPr>
              <a:t>     3 1 2 7 4 6 11 6# 9 12 12 10 13 14 19 15 19# 11 18 24 23 18 24 21 23</a:t>
            </a:r>
          </a:p>
          <a:p>
            <a:r>
              <a:rPr lang="de-DE" sz="1400" b="1" dirty="0">
                <a:latin typeface="Courier New" charset="0"/>
                <a:ea typeface="Courier New" charset="0"/>
                <a:cs typeface="Courier New" charset="0"/>
              </a:rPr>
              <a:t>     3 1 2 7 4 6 11 6 9 12 12 10 13 14 11# 15 19 19# 18 24 23 18 24 21 23</a:t>
            </a:r>
          </a:p>
          <a:p>
            <a:r>
              <a:rPr lang="de-DE" sz="1400" b="1" dirty="0">
                <a:latin typeface="Courier New" charset="0"/>
                <a:ea typeface="Courier New" charset="0"/>
                <a:cs typeface="Courier New" charset="0"/>
              </a:rPr>
              <a:t>     3 1 2 7 4 6 11 6 9 12 12 10 13 14 11 15 19 19 18 24 21# 18 24 23# 23</a:t>
            </a:r>
          </a:p>
          <a:p>
            <a:endParaRPr lang="de-DE" sz="1400" b="1" dirty="0">
              <a:latin typeface="Courier New" charset="0"/>
              <a:ea typeface="Courier New" charset="0"/>
              <a:cs typeface="Courier New" charset="0"/>
            </a:endParaRPr>
          </a:p>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1</a:t>
            </a:r>
          </a:p>
          <a:p>
            <a:r>
              <a:rPr lang="de-DE" sz="1400" b="1" dirty="0">
                <a:latin typeface="Courier New" charset="0"/>
                <a:ea typeface="Courier New" charset="0"/>
                <a:cs typeface="Courier New" charset="0"/>
              </a:rPr>
              <a:t>     1# 3# 2 7 4 6 11 6 9 12 12 10 13 14 11 15 19 19 18 24 21 18 24 23 23</a:t>
            </a:r>
          </a:p>
          <a:p>
            <a:r>
              <a:rPr lang="de-DE" sz="1400" b="1" dirty="0">
                <a:latin typeface="Courier New" charset="0"/>
                <a:ea typeface="Courier New" charset="0"/>
                <a:cs typeface="Courier New" charset="0"/>
              </a:rPr>
              <a:t>     1 2# 3# 7 4 6 11 6 9 12 12 10 13 14 11 15 19 19 18 24 21 18 24 23 23</a:t>
            </a:r>
          </a:p>
          <a:p>
            <a:r>
              <a:rPr lang="de-DE" sz="1400" b="1" dirty="0">
                <a:latin typeface="Courier New" charset="0"/>
                <a:ea typeface="Courier New" charset="0"/>
                <a:cs typeface="Courier New" charset="0"/>
              </a:rPr>
              <a:t>     1 2 3 4# 7# 6 11 6 9 12 12 10 13 14 11 15 19 19 18 24 21 18 24 23 23</a:t>
            </a:r>
          </a:p>
          <a:p>
            <a:r>
              <a:rPr lang="de-DE" sz="1400" b="1" dirty="0">
                <a:latin typeface="Courier New" charset="0"/>
                <a:ea typeface="Courier New" charset="0"/>
                <a:cs typeface="Courier New" charset="0"/>
              </a:rPr>
              <a:t>     1 2 3 4 6# 7# 11 6 9 12 12 10 13 14 11 15 19 19 18 24 21 18 24 23 23</a:t>
            </a:r>
          </a:p>
          <a:p>
            <a:r>
              <a:rPr lang="de-DE" sz="1400" b="1" dirty="0">
                <a:latin typeface="Courier New" charset="0"/>
                <a:ea typeface="Courier New" charset="0"/>
                <a:cs typeface="Courier New" charset="0"/>
              </a:rPr>
              <a:t>     1 2 3 4 6 6# 7 11# 9 12 12 10 13 14 11 15 19 19 18 24 21 18 24 23 23</a:t>
            </a:r>
          </a:p>
          <a:p>
            <a:r>
              <a:rPr lang="de-DE" sz="1400" b="1" dirty="0">
                <a:latin typeface="Courier New" charset="0"/>
                <a:ea typeface="Courier New" charset="0"/>
                <a:cs typeface="Courier New" charset="0"/>
              </a:rPr>
              <a:t>     1 2 3 4 6 6 7 9# 11# 12 12 10 13 14 11 15 19 19 18 24 21 18 24 23 23</a:t>
            </a:r>
          </a:p>
          <a:p>
            <a:r>
              <a:rPr lang="de-DE" sz="1400" b="1" dirty="0">
                <a:latin typeface="Courier New" charset="0"/>
                <a:ea typeface="Courier New" charset="0"/>
                <a:cs typeface="Courier New" charset="0"/>
              </a:rPr>
              <a:t>     1 2 3 4 6 6 7 9 10# 11 12 12# 13 14 11 15 19 19 18 24 21 18 24 23 23</a:t>
            </a:r>
          </a:p>
          <a:p>
            <a:r>
              <a:rPr lang="de-DE" sz="1400" b="1" dirty="0">
                <a:latin typeface="Courier New" charset="0"/>
                <a:ea typeface="Courier New" charset="0"/>
                <a:cs typeface="Courier New" charset="0"/>
              </a:rPr>
              <a:t>     1 2 3 4 6 6 7 9 10 11 11# 12 12 13 14# 15 19 19 18 24 21 18 24 23 23</a:t>
            </a:r>
          </a:p>
          <a:p>
            <a:r>
              <a:rPr lang="de-DE" sz="1400" b="1" dirty="0">
                <a:latin typeface="Courier New" charset="0"/>
                <a:ea typeface="Courier New" charset="0"/>
                <a:cs typeface="Courier New" charset="0"/>
              </a:rPr>
              <a:t>     1 2 3 4 6 6 7 9 10 11 11 12 12 13 14 15 18# 19 19# 24 21 18 24 23 23</a:t>
            </a:r>
          </a:p>
          <a:p>
            <a:r>
              <a:rPr lang="de-DE" sz="1400" b="1" dirty="0">
                <a:latin typeface="Courier New" charset="0"/>
                <a:ea typeface="Courier New" charset="0"/>
                <a:cs typeface="Courier New" charset="0"/>
              </a:rPr>
              <a:t>     1 2 3 4 6 6 7 9 10 11 11 12 12 13 14 15 18 19 19 21# 24# 18 24 23 23</a:t>
            </a:r>
          </a:p>
          <a:p>
            <a:r>
              <a:rPr lang="de-DE" sz="1400" b="1" dirty="0">
                <a:latin typeface="Courier New" charset="0"/>
                <a:ea typeface="Courier New" charset="0"/>
                <a:cs typeface="Courier New" charset="0"/>
              </a:rPr>
              <a:t>     1 2 3 4 6 6 7 9 10 11 11 12 12 13 14 15 18 18# 19 19 21 24# 24 23 23</a:t>
            </a:r>
          </a:p>
          <a:p>
            <a:r>
              <a:rPr lang="de-DE" sz="1400" b="1" dirty="0">
                <a:latin typeface="Courier New" charset="0"/>
                <a:ea typeface="Courier New" charset="0"/>
                <a:cs typeface="Courier New" charset="0"/>
              </a:rPr>
              <a:t>     1 2 3 4 6 6 7 9 10 11 11 12 12 13 14 15 18 18 19 19 21 23# 24 24# 23</a:t>
            </a:r>
          </a:p>
          <a:p>
            <a:r>
              <a:rPr lang="de-DE" sz="1400" b="1" dirty="0">
                <a:latin typeface="Courier New" charset="0"/>
                <a:ea typeface="Courier New" charset="0"/>
                <a:cs typeface="Courier New" charset="0"/>
              </a:rPr>
              <a:t>     1 2 3 4 6 6 7 9 10 11 11 12 12 13 14 15 18 18 19 19 21 23 23# 24 24</a:t>
            </a:r>
            <a:r>
              <a:rPr lang="de-DE" sz="1400" b="1" dirty="0" smtClean="0">
                <a:latin typeface="Courier New" charset="0"/>
                <a:ea typeface="Courier New" charset="0"/>
                <a:cs typeface="Courier New" charset="0"/>
              </a:rPr>
              <a:t>#</a:t>
            </a:r>
            <a:endParaRPr lang="de-DE" sz="1400" b="1" dirty="0">
              <a:latin typeface="Courier New" charset="0"/>
              <a:ea typeface="Courier New" charset="0"/>
              <a:cs typeface="Courier New" charset="0"/>
            </a:endParaRPr>
          </a:p>
        </p:txBody>
      </p:sp>
    </p:spTree>
    <p:extLst>
      <p:ext uri="{BB962C8B-B14F-4D97-AF65-F5344CB8AC3E}">
        <p14:creationId xmlns:p14="http://schemas.microsoft.com/office/powerpoint/2010/main" val="203564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Optimal </a:t>
            </a:r>
            <a:r>
              <a:rPr lang="en-US" dirty="0" err="1" smtClean="0"/>
              <a:t>Shellsort</a:t>
            </a:r>
            <a:endParaRPr lang="en-US" dirty="0"/>
          </a:p>
        </p:txBody>
      </p:sp>
      <p:sp>
        <p:nvSpPr>
          <p:cNvPr id="3" name="Content Placeholder 2"/>
          <p:cNvSpPr>
            <a:spLocks noGrp="1"/>
          </p:cNvSpPr>
          <p:nvPr>
            <p:ph idx="1"/>
          </p:nvPr>
        </p:nvSpPr>
        <p:spPr/>
        <p:txBody>
          <a:bodyPr/>
          <a:lstStyle/>
          <a:p>
            <a:r>
              <a:rPr lang="en-US" dirty="0" smtClean="0"/>
              <a:t>Donald Knuth suggests the sequence of h values 1, 4, 13, 40, 121, ..., 3(</a:t>
            </a:r>
            <a:r>
              <a:rPr lang="en-US" i="1" dirty="0" err="1" smtClean="0">
                <a:latin typeface="Times New Roman" charset="0"/>
                <a:ea typeface="Times New Roman" charset="0"/>
                <a:cs typeface="Times New Roman" charset="0"/>
              </a:rPr>
              <a:t>i</a:t>
            </a:r>
            <a:r>
              <a:rPr lang="en-US" dirty="0" smtClean="0"/>
              <a:t> - 1) + 1.</a:t>
            </a:r>
          </a:p>
          <a:p>
            <a:pPr lvl="1"/>
            <a:r>
              <a:rPr lang="en-US" dirty="0" smtClean="0"/>
              <a:t>Use the sequence in reverse.</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28</a:t>
            </a:fld>
            <a:endParaRPr lang="en-US"/>
          </a:p>
        </p:txBody>
      </p:sp>
    </p:spTree>
    <p:extLst>
      <p:ext uri="{BB962C8B-B14F-4D97-AF65-F5344CB8AC3E}">
        <p14:creationId xmlns:p14="http://schemas.microsoft.com/office/powerpoint/2010/main" val="344763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Optimal </a:t>
            </a:r>
            <a:r>
              <a:rPr lang="en-US" dirty="0" err="1" smtClean="0"/>
              <a:t>Shellsort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29</a:t>
            </a:fld>
            <a:endParaRPr lang="en-US"/>
          </a:p>
        </p:txBody>
      </p:sp>
      <p:sp>
        <p:nvSpPr>
          <p:cNvPr id="5" name="TextBox 4"/>
          <p:cNvSpPr txBox="1"/>
          <p:nvPr/>
        </p:nvSpPr>
        <p:spPr>
          <a:xfrm>
            <a:off x="259584" y="1302327"/>
            <a:ext cx="8610049" cy="5401479"/>
          </a:xfrm>
          <a:prstGeom prst="rect">
            <a:avLst/>
          </a:prstGeom>
          <a:solidFill>
            <a:schemeClr val="bg1"/>
          </a:solidFill>
        </p:spPr>
        <p:txBody>
          <a:bodyPr wrap="none" rtlCol="0">
            <a:spAutoFit/>
          </a:bodyPr>
          <a:lstStyle/>
          <a:p>
            <a:r>
              <a:rPr lang="de-DE" sz="1500" b="1" dirty="0">
                <a:latin typeface="Courier New" charset="0"/>
                <a:ea typeface="Courier New" charset="0"/>
                <a:cs typeface="Courier New" charset="0"/>
              </a:rPr>
              <a:t> </a:t>
            </a:r>
            <a:r>
              <a:rPr lang="de-DE" sz="1500" b="1" dirty="0" smtClean="0">
                <a:latin typeface="Courier New" charset="0"/>
                <a:ea typeface="Courier New" charset="0"/>
                <a:cs typeface="Courier New" charset="0"/>
              </a:rPr>
              <a:t>    23 </a:t>
            </a:r>
            <a:r>
              <a:rPr lang="de-DE" sz="1500" b="1" dirty="0">
                <a:latin typeface="Courier New" charset="0"/>
                <a:ea typeface="Courier New" charset="0"/>
                <a:cs typeface="Courier New" charset="0"/>
              </a:rPr>
              <a:t>14 6 7 6 9 3 24 10 11 1 2 18 12 19 18 4 11 15 19 23 12 24 21 13</a:t>
            </a:r>
          </a:p>
          <a:p>
            <a:endParaRPr lang="de-DE" sz="1500" b="1" dirty="0">
              <a:latin typeface="Courier New" charset="0"/>
              <a:ea typeface="Courier New" charset="0"/>
              <a:cs typeface="Courier New" charset="0"/>
            </a:endParaRPr>
          </a:p>
          <a:p>
            <a:r>
              <a:rPr lang="is-IS" sz="1500" b="1" dirty="0">
                <a:latin typeface="Courier New" charset="0"/>
                <a:ea typeface="Courier New" charset="0"/>
                <a:cs typeface="Courier New" charset="0"/>
              </a:rPr>
              <a:t>h = 13</a:t>
            </a:r>
          </a:p>
          <a:p>
            <a:r>
              <a:rPr lang="de-DE" sz="1500" b="1" dirty="0">
                <a:latin typeface="Courier New" charset="0"/>
                <a:ea typeface="Courier New" charset="0"/>
                <a:cs typeface="Courier New" charset="0"/>
              </a:rPr>
              <a:t>     12# 14 6 7 6 9 3 24 10 11 1 2 18 23# 19 18 4 11 15 19 23 12 24 21 13</a:t>
            </a:r>
          </a:p>
          <a:p>
            <a:r>
              <a:rPr lang="de-DE" sz="1500" b="1" dirty="0">
                <a:latin typeface="Courier New" charset="0"/>
                <a:ea typeface="Courier New" charset="0"/>
                <a:cs typeface="Courier New" charset="0"/>
              </a:rPr>
              <a:t>     12 14 6 4# 6 9 3 24 10 11 1 2 18 23 19 18 7# 11 15 19 23 12 24 21 13</a:t>
            </a:r>
          </a:p>
          <a:p>
            <a:r>
              <a:rPr lang="cs-CZ" sz="1500" b="1" dirty="0">
                <a:latin typeface="Courier New" charset="0"/>
                <a:ea typeface="Courier New" charset="0"/>
                <a:cs typeface="Courier New" charset="0"/>
              </a:rPr>
              <a:t>     12 14 6 4 6 9 3 23# 10 11 1 2 18 23 19 18 7 11 15 19 24# 12 24 21 13</a:t>
            </a:r>
          </a:p>
          <a:p>
            <a:endParaRPr lang="cs-CZ" sz="1500" b="1" dirty="0">
              <a:latin typeface="Courier New" charset="0"/>
              <a:ea typeface="Courier New" charset="0"/>
              <a:cs typeface="Courier New" charset="0"/>
            </a:endParaRPr>
          </a:p>
          <a:p>
            <a:r>
              <a:rPr lang="mr-IN" sz="1500" b="1" dirty="0" err="1">
                <a:latin typeface="Courier New" charset="0"/>
                <a:ea typeface="Courier New" charset="0"/>
                <a:cs typeface="Courier New" charset="0"/>
              </a:rPr>
              <a:t>h</a:t>
            </a:r>
            <a:r>
              <a:rPr lang="mr-IN" sz="1500" b="1" dirty="0">
                <a:latin typeface="Courier New" charset="0"/>
                <a:ea typeface="Courier New" charset="0"/>
                <a:cs typeface="Courier New" charset="0"/>
              </a:rPr>
              <a:t> = 4</a:t>
            </a:r>
          </a:p>
          <a:p>
            <a:r>
              <a:rPr lang="cs-CZ" sz="1500" b="1" dirty="0">
                <a:latin typeface="Courier New" charset="0"/>
                <a:ea typeface="Courier New" charset="0"/>
                <a:cs typeface="Courier New" charset="0"/>
              </a:rPr>
              <a:t>     6# 14 6 4 12# 9 3 23 10 11 1 2 18 23 19 18 7 11 15 19 24 12 24 21 13</a:t>
            </a:r>
          </a:p>
          <a:p>
            <a:r>
              <a:rPr lang="cs-CZ" sz="1500" b="1" dirty="0">
                <a:latin typeface="Courier New" charset="0"/>
                <a:ea typeface="Courier New" charset="0"/>
                <a:cs typeface="Courier New" charset="0"/>
              </a:rPr>
              <a:t>     6 9# 6 4 12 14# 3 23 10 11 1 2 18 23 19 18 7 11 15 19 24 12 24 21 13</a:t>
            </a:r>
          </a:p>
          <a:p>
            <a:r>
              <a:rPr lang="cs-CZ" sz="1500" b="1" dirty="0">
                <a:latin typeface="Courier New" charset="0"/>
                <a:ea typeface="Courier New" charset="0"/>
                <a:cs typeface="Courier New" charset="0"/>
              </a:rPr>
              <a:t>     6 9 3# 4 12 14 6# 23 10 11 1 2 18 23 19 18 7 11 15 19 24 12 24 21 13</a:t>
            </a:r>
          </a:p>
          <a:p>
            <a:r>
              <a:rPr lang="cs-CZ" sz="1500" b="1" dirty="0">
                <a:latin typeface="Courier New" charset="0"/>
                <a:ea typeface="Courier New" charset="0"/>
                <a:cs typeface="Courier New" charset="0"/>
              </a:rPr>
              <a:t>     6 9 3 4 10# 14 6 23 12# 11 1 2 18 23 19 18 7 11 15 19 24 12 24 21 13</a:t>
            </a:r>
          </a:p>
          <a:p>
            <a:r>
              <a:rPr lang="cs-CZ" sz="1500" b="1" dirty="0">
                <a:latin typeface="Courier New" charset="0"/>
                <a:ea typeface="Courier New" charset="0"/>
                <a:cs typeface="Courier New" charset="0"/>
              </a:rPr>
              <a:t>     6 9 3 4 10 11# 6 23 12 14# 1 2 18 23 19 18 7 11 15 19 24 12 24 21 13</a:t>
            </a:r>
          </a:p>
          <a:p>
            <a:r>
              <a:rPr lang="cs-CZ" sz="1500" b="1" dirty="0">
                <a:latin typeface="Courier New" charset="0"/>
                <a:ea typeface="Courier New" charset="0"/>
                <a:cs typeface="Courier New" charset="0"/>
              </a:rPr>
              <a:t>     6 9 1# 4 10 11 3 23 12 14 6# 2 18 23 19 18 7 11 15 19 24 12 24 21 13</a:t>
            </a:r>
          </a:p>
          <a:p>
            <a:r>
              <a:rPr lang="cs-CZ" sz="1500" b="1" dirty="0">
                <a:latin typeface="Courier New" charset="0"/>
                <a:ea typeface="Courier New" charset="0"/>
                <a:cs typeface="Courier New" charset="0"/>
              </a:rPr>
              <a:t>     6 9 1 2# 10 11 3 4 12 14 6 23# 18 23 19 18 7 11 15 19 24 12 24 21 13</a:t>
            </a:r>
          </a:p>
          <a:p>
            <a:r>
              <a:rPr lang="cs-CZ" sz="1500" b="1" dirty="0">
                <a:latin typeface="Courier New" charset="0"/>
                <a:ea typeface="Courier New" charset="0"/>
                <a:cs typeface="Courier New" charset="0"/>
              </a:rPr>
              <a:t>     6 9 1 2 10 11 3 4 12 14 6 18# 18 23 19 23# 7 11 15 19 24 12 24 21 13</a:t>
            </a:r>
          </a:p>
          <a:p>
            <a:r>
              <a:rPr lang="de-DE" sz="1500" b="1" dirty="0">
                <a:latin typeface="Courier New" charset="0"/>
                <a:ea typeface="Courier New" charset="0"/>
                <a:cs typeface="Courier New" charset="0"/>
              </a:rPr>
              <a:t>     6 9 1 2 7# 11 3 4 10 14 6 18 12 23 19 23 18# 11 15 19 24 12 24 21 13</a:t>
            </a:r>
          </a:p>
          <a:p>
            <a:r>
              <a:rPr lang="cs-CZ" sz="1500" b="1" dirty="0">
                <a:latin typeface="Courier New" charset="0"/>
                <a:ea typeface="Courier New" charset="0"/>
                <a:cs typeface="Courier New" charset="0"/>
              </a:rPr>
              <a:t>     6 9 1 2 7 11 3 4 10 11# 6 18 12 14 19 23 18 23# 15 19 24 12 24 21 13</a:t>
            </a:r>
          </a:p>
          <a:p>
            <a:r>
              <a:rPr lang="cs-CZ" sz="1500" b="1" dirty="0">
                <a:latin typeface="Courier New" charset="0"/>
                <a:ea typeface="Courier New" charset="0"/>
                <a:cs typeface="Courier New" charset="0"/>
              </a:rPr>
              <a:t>     6 9 1 2 7 11 3 4 10 11 6 18 12 14 15# 23 18 23 19# 19 24 12 24 21 13</a:t>
            </a:r>
          </a:p>
          <a:p>
            <a:r>
              <a:rPr lang="cs-CZ" sz="1500" b="1" dirty="0">
                <a:latin typeface="Courier New" charset="0"/>
                <a:ea typeface="Courier New" charset="0"/>
                <a:cs typeface="Courier New" charset="0"/>
              </a:rPr>
              <a:t>     6 9 1 2 7 11 3 4 10 11 6 18 12 14 15 19# 18 23 19 23# 24 12 24 21 13</a:t>
            </a:r>
          </a:p>
          <a:p>
            <a:r>
              <a:rPr lang="cs-CZ" sz="1500" b="1" dirty="0">
                <a:latin typeface="Courier New" charset="0"/>
                <a:ea typeface="Courier New" charset="0"/>
                <a:cs typeface="Courier New" charset="0"/>
              </a:rPr>
              <a:t>     6 9 1 2 7 11 3 4 10 11 6 18 12 12# 15 19 18 14 19 23 24 23# 24 21 13</a:t>
            </a:r>
          </a:p>
          <a:p>
            <a:r>
              <a:rPr lang="cs-CZ" sz="1500" b="1" dirty="0">
                <a:latin typeface="Courier New" charset="0"/>
                <a:ea typeface="Courier New" charset="0"/>
                <a:cs typeface="Courier New" charset="0"/>
              </a:rPr>
              <a:t>     6 9 1 2 7 11 3 4 10 11 6 18 12 12 15 19 18 14 19 21# 24 23 24 23# 13</a:t>
            </a:r>
          </a:p>
          <a:p>
            <a:r>
              <a:rPr lang="cs-CZ" sz="1500" b="1" dirty="0">
                <a:latin typeface="Courier New" charset="0"/>
                <a:ea typeface="Courier New" charset="0"/>
                <a:cs typeface="Courier New" charset="0"/>
              </a:rPr>
              <a:t>     6 9 1 2 7 11 3 4 10 11 6 18 12 12 15 19 13# 14 19 21 18 23 24 23 24#</a:t>
            </a:r>
            <a:endParaRPr lang="en-US" sz="1500" b="1" dirty="0">
              <a:latin typeface="Courier New" charset="0"/>
              <a:ea typeface="Courier New" charset="0"/>
              <a:cs typeface="Courier New" charset="0"/>
            </a:endParaRPr>
          </a:p>
        </p:txBody>
      </p:sp>
    </p:spTree>
    <p:extLst>
      <p:ext uri="{BB962C8B-B14F-4D97-AF65-F5344CB8AC3E}">
        <p14:creationId xmlns:p14="http://schemas.microsoft.com/office/powerpoint/2010/main" val="346347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a:t>
            </a:r>
            <a:r>
              <a:rPr lang="en-US" dirty="0" smtClean="0"/>
              <a:t>Puzzle</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a:t>
            </a:fld>
            <a:endParaRPr lang="en-US"/>
          </a:p>
        </p:txBody>
      </p:sp>
      <p:sp>
        <p:nvSpPr>
          <p:cNvPr id="5" name="TextBox 4"/>
          <p:cNvSpPr txBox="1"/>
          <p:nvPr/>
        </p:nvSpPr>
        <p:spPr>
          <a:xfrm>
            <a:off x="1068761" y="1234464"/>
            <a:ext cx="7343677" cy="5509200"/>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a:latin typeface="Courier New" charset="0"/>
                <a:ea typeface="Courier New" charset="0"/>
                <a:cs typeface="Courier New" charset="0"/>
              </a:rPr>
              <a:t>#include &lt;</a:t>
            </a:r>
            <a:r>
              <a:rPr lang="en-US" b="1" dirty="0" err="1">
                <a:latin typeface="Courier New" charset="0"/>
                <a:ea typeface="Courier New" charset="0"/>
                <a:cs typeface="Courier New" charset="0"/>
              </a:rPr>
              <a:t>iostream</a:t>
            </a:r>
            <a:r>
              <a:rPr lang="en-US" b="1" dirty="0">
                <a:latin typeface="Courier New" charset="0"/>
                <a:ea typeface="Courier New" charset="0"/>
                <a:cs typeface="Courier New" charset="0"/>
              </a:rPr>
              <a:t>&gt;</a:t>
            </a:r>
          </a:p>
          <a:p>
            <a:r>
              <a:rPr lang="en-US" b="1" dirty="0">
                <a:latin typeface="Courier New" charset="0"/>
                <a:ea typeface="Courier New" charset="0"/>
                <a:cs typeface="Courier New" charset="0"/>
              </a:rPr>
              <a:t>#include "</a:t>
            </a:r>
            <a:r>
              <a:rPr lang="en-US" b="1" dirty="0" err="1">
                <a:latin typeface="Courier New" charset="0"/>
                <a:ea typeface="Courier New" charset="0"/>
                <a:cs typeface="Courier New" charset="0"/>
              </a:rPr>
              <a:t>Thing.h</a:t>
            </a:r>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Thing::Thing</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Thing::~Thing</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 Thing::</a:t>
            </a:r>
            <a:r>
              <a:rPr lang="en-US" b="1" dirty="0" err="1">
                <a:latin typeface="Courier New" charset="0"/>
                <a:ea typeface="Courier New" charset="0"/>
                <a:cs typeface="Courier New" charset="0"/>
              </a:rPr>
              <a:t>get_data</a:t>
            </a:r>
            <a:r>
              <a:rPr lang="en-US" b="1" dirty="0">
                <a:latin typeface="Courier New" charset="0"/>
                <a:ea typeface="Courier New" charset="0"/>
                <a:cs typeface="Courier New" charset="0"/>
              </a:rPr>
              <a:t>() { return data; </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void Thing::insert(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key, </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 value)</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data[key] = value;</a:t>
            </a:r>
          </a:p>
          <a:p>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&gt;::iterator Thing::search(</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key)</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&gt;::iterator it = </a:t>
            </a:r>
            <a:r>
              <a:rPr lang="en-US" b="1" dirty="0" err="1">
                <a:latin typeface="Courier New" charset="0"/>
                <a:ea typeface="Courier New" charset="0"/>
                <a:cs typeface="Courier New" charset="0"/>
              </a:rPr>
              <a:t>data.find</a:t>
            </a:r>
            <a:r>
              <a:rPr lang="en-US" b="1" dirty="0">
                <a:latin typeface="Courier New" charset="0"/>
                <a:ea typeface="Courier New" charset="0"/>
                <a:cs typeface="Courier New" charset="0"/>
              </a:rPr>
              <a:t>(key</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if (it != </a:t>
            </a:r>
            <a:r>
              <a:rPr lang="en-US" b="1" dirty="0" err="1">
                <a:latin typeface="Courier New" charset="0"/>
                <a:ea typeface="Courier New" charset="0"/>
                <a:cs typeface="Courier New" charset="0"/>
              </a:rPr>
              <a:t>data.end</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"(found)";</a:t>
            </a:r>
          </a:p>
          <a:p>
            <a:r>
              <a:rPr lang="en-US" b="1" dirty="0">
                <a:latin typeface="Courier New" charset="0"/>
                <a:ea typeface="Courier New" charset="0"/>
                <a:cs typeface="Courier New" charset="0"/>
              </a:rPr>
              <a:t>    else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"(not found)";</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return it;</a:t>
            </a:r>
          </a:p>
          <a:p>
            <a:r>
              <a:rPr lang="en-US" b="1" dirty="0" smtClean="0">
                <a:latin typeface="Courier New" charset="0"/>
                <a:ea typeface="Courier New" charset="0"/>
                <a:cs typeface="Courier New" charset="0"/>
              </a:rPr>
              <a:t>}</a:t>
            </a:r>
            <a:endParaRPr lang="en-US" b="1" dirty="0">
              <a:latin typeface="Courier New" charset="0"/>
              <a:ea typeface="Courier New" charset="0"/>
              <a:cs typeface="Courier New" charset="0"/>
            </a:endParaRPr>
          </a:p>
        </p:txBody>
      </p:sp>
      <p:sp>
        <p:nvSpPr>
          <p:cNvPr id="6" name="TextBox 5"/>
          <p:cNvSpPr txBox="1"/>
          <p:nvPr/>
        </p:nvSpPr>
        <p:spPr>
          <a:xfrm>
            <a:off x="7192324" y="1417342"/>
            <a:ext cx="1083951" cy="338554"/>
          </a:xfrm>
          <a:prstGeom prst="rect">
            <a:avLst/>
          </a:prstGeom>
          <a:solidFill>
            <a:srgbClr val="0033CC"/>
          </a:solidFill>
        </p:spPr>
        <p:txBody>
          <a:bodyPr wrap="none" rtlCol="0">
            <a:spAutoFit/>
          </a:bodyPr>
          <a:lstStyle/>
          <a:p>
            <a:r>
              <a:rPr lang="en-US" smtClean="0">
                <a:solidFill>
                  <a:srgbClr val="FFFF00"/>
                </a:solidFill>
              </a:rPr>
              <a:t>Thing.cpp</a:t>
            </a:r>
            <a:endParaRPr lang="en-US" dirty="0">
              <a:solidFill>
                <a:srgbClr val="FFFF00"/>
              </a:solidFill>
            </a:endParaRPr>
          </a:p>
        </p:txBody>
      </p:sp>
    </p:spTree>
    <p:extLst>
      <p:ext uri="{BB962C8B-B14F-4D97-AF65-F5344CB8AC3E}">
        <p14:creationId xmlns:p14="http://schemas.microsoft.com/office/powerpoint/2010/main" val="884825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Optimal </a:t>
            </a:r>
            <a:r>
              <a:rPr lang="en-US" dirty="0" err="1"/>
              <a:t>Shellsort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30</a:t>
            </a:fld>
            <a:endParaRPr lang="en-US"/>
          </a:p>
        </p:txBody>
      </p:sp>
      <p:sp>
        <p:nvSpPr>
          <p:cNvPr id="5" name="TextBox 4"/>
          <p:cNvSpPr txBox="1"/>
          <p:nvPr/>
        </p:nvSpPr>
        <p:spPr>
          <a:xfrm>
            <a:off x="508000" y="1320800"/>
            <a:ext cx="8024954" cy="3539430"/>
          </a:xfrm>
          <a:prstGeom prst="rect">
            <a:avLst/>
          </a:prstGeom>
          <a:noFill/>
        </p:spPr>
        <p:txBody>
          <a:bodyPr wrap="none" rtlCol="0">
            <a:spAutoFit/>
          </a:bodyPr>
          <a:lstStyle/>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1</a:t>
            </a:r>
          </a:p>
          <a:p>
            <a:r>
              <a:rPr lang="de-DE" sz="1400" b="1" dirty="0">
                <a:latin typeface="Courier New" charset="0"/>
                <a:ea typeface="Courier New" charset="0"/>
                <a:cs typeface="Courier New" charset="0"/>
              </a:rPr>
              <a:t>     1# 6 9# 2 7 11 3 4 10 11 6 18 12 12 15 19 13 14 19 21 18 23 24 23 24</a:t>
            </a:r>
          </a:p>
          <a:p>
            <a:r>
              <a:rPr lang="de-DE" sz="1400" b="1" dirty="0">
                <a:latin typeface="Courier New" charset="0"/>
                <a:ea typeface="Courier New" charset="0"/>
                <a:cs typeface="Courier New" charset="0"/>
              </a:rPr>
              <a:t>     1 2# 6 9# 7 11 3 4 10 11 6 18 12 12 15 19 13 14 19 21 18 23 24 23 24</a:t>
            </a:r>
          </a:p>
          <a:p>
            <a:r>
              <a:rPr lang="de-DE" sz="1400" b="1" dirty="0">
                <a:latin typeface="Courier New" charset="0"/>
                <a:ea typeface="Courier New" charset="0"/>
                <a:cs typeface="Courier New" charset="0"/>
              </a:rPr>
              <a:t>     1 2 6 7# 9# 11 3 4 10 11 6 18 12 12 15 19 13 14 19 21 18 23 24 23 24</a:t>
            </a:r>
          </a:p>
          <a:p>
            <a:r>
              <a:rPr lang="de-DE" sz="1400" b="1" dirty="0">
                <a:latin typeface="Courier New" charset="0"/>
                <a:ea typeface="Courier New" charset="0"/>
                <a:cs typeface="Courier New" charset="0"/>
              </a:rPr>
              <a:t>     1 2 3# 6 7 9 11# 4 10 11 6 18 12 12 15 19 13 14 19 21 18 23 24 23 24</a:t>
            </a:r>
          </a:p>
          <a:p>
            <a:r>
              <a:rPr lang="de-DE" sz="1400" b="1" dirty="0">
                <a:latin typeface="Courier New" charset="0"/>
                <a:ea typeface="Courier New" charset="0"/>
                <a:cs typeface="Courier New" charset="0"/>
              </a:rPr>
              <a:t>     1 2 3 4# 6 7 9 11# 10 11 6 18 12 12 15 19 13 14 19 21 18 23 24 23 24</a:t>
            </a:r>
          </a:p>
          <a:p>
            <a:r>
              <a:rPr lang="de-DE" sz="1400" b="1" dirty="0">
                <a:latin typeface="Courier New" charset="0"/>
                <a:ea typeface="Courier New" charset="0"/>
                <a:cs typeface="Courier New" charset="0"/>
              </a:rPr>
              <a:t>     1 2 3 4 6 7 9 10# 11# 11 6 18 12 12 15 19 13 14 19 21 18 23 24 23 24</a:t>
            </a:r>
          </a:p>
          <a:p>
            <a:r>
              <a:rPr lang="de-DE" sz="1400" b="1" dirty="0">
                <a:latin typeface="Courier New" charset="0"/>
                <a:ea typeface="Courier New" charset="0"/>
                <a:cs typeface="Courier New" charset="0"/>
              </a:rPr>
              <a:t>     1 2 3 4 6 6# 7 9 10 11 11# 18 12 12 15 19 13 14 19 21 18 23 24 23 24</a:t>
            </a:r>
          </a:p>
          <a:p>
            <a:r>
              <a:rPr lang="de-DE" sz="1400" b="1" dirty="0">
                <a:latin typeface="Courier New" charset="0"/>
                <a:ea typeface="Courier New" charset="0"/>
                <a:cs typeface="Courier New" charset="0"/>
              </a:rPr>
              <a:t>     1 2 3 4 6 6 7 9 10 11 11 12# 18# 12 15 19 13 14 19 21 18 23 24 23 24</a:t>
            </a:r>
          </a:p>
          <a:p>
            <a:r>
              <a:rPr lang="de-DE" sz="1400" b="1" dirty="0">
                <a:latin typeface="Courier New" charset="0"/>
                <a:ea typeface="Courier New" charset="0"/>
                <a:cs typeface="Courier New" charset="0"/>
              </a:rPr>
              <a:t>     1 2 3 4 6 6 7 9 10 11 11 12 12# 18# 15 19 13 14 19 21 18 23 24 23 24</a:t>
            </a:r>
          </a:p>
          <a:p>
            <a:r>
              <a:rPr lang="de-DE" sz="1400" b="1" dirty="0">
                <a:latin typeface="Courier New" charset="0"/>
                <a:ea typeface="Courier New" charset="0"/>
                <a:cs typeface="Courier New" charset="0"/>
              </a:rPr>
              <a:t>     1 2 3 4 6 6 7 9 10 11 11 12 12 15# 18# 19 13 14 19 21 18 23 24 23 24</a:t>
            </a:r>
          </a:p>
          <a:p>
            <a:r>
              <a:rPr lang="de-DE" sz="1400" b="1" dirty="0">
                <a:latin typeface="Courier New" charset="0"/>
                <a:ea typeface="Courier New" charset="0"/>
                <a:cs typeface="Courier New" charset="0"/>
              </a:rPr>
              <a:t>     1 2 3 4 6 6 7 9 10 11 11 12 12 13# 15 18 19# 14 19 21 18 23 24 23 24</a:t>
            </a:r>
          </a:p>
          <a:p>
            <a:r>
              <a:rPr lang="de-DE" sz="1400" b="1" dirty="0">
                <a:latin typeface="Courier New" charset="0"/>
                <a:ea typeface="Courier New" charset="0"/>
                <a:cs typeface="Courier New" charset="0"/>
              </a:rPr>
              <a:t>     1 2 3 4 6 6 7 9 10 11 11 12 12 13 14# 15 18 19# 19 21 18 23 24 23 24</a:t>
            </a:r>
          </a:p>
          <a:p>
            <a:r>
              <a:rPr lang="de-DE" sz="1400" b="1" dirty="0">
                <a:latin typeface="Courier New" charset="0"/>
                <a:ea typeface="Courier New" charset="0"/>
                <a:cs typeface="Courier New" charset="0"/>
              </a:rPr>
              <a:t>     1 2 3 4 6 6 7 9 10 11 11 12 12 13 14 15 18 18# 19 19 21# 23 24 23 24</a:t>
            </a:r>
          </a:p>
          <a:p>
            <a:r>
              <a:rPr lang="de-DE" sz="1400" b="1" dirty="0">
                <a:latin typeface="Courier New" charset="0"/>
                <a:ea typeface="Courier New" charset="0"/>
                <a:cs typeface="Courier New" charset="0"/>
              </a:rPr>
              <a:t>     1 2 3 4 6 6 7 9 10 11 11 12 12 13 14 15 18 18 19 19 21 23 23# 24# 24</a:t>
            </a:r>
          </a:p>
          <a:p>
            <a:endParaRPr lang="en-US" sz="1400" b="1" dirty="0">
              <a:latin typeface="Courier New" charset="0"/>
              <a:ea typeface="Courier New" charset="0"/>
              <a:cs typeface="Courier New" charset="0"/>
            </a:endParaRPr>
          </a:p>
        </p:txBody>
      </p:sp>
    </p:spTree>
    <p:extLst>
      <p:ext uri="{BB962C8B-B14F-4D97-AF65-F5344CB8AC3E}">
        <p14:creationId xmlns:p14="http://schemas.microsoft.com/office/powerpoint/2010/main" val="235723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C1BF8D-E641-8B43-95B4-35641A561387}" type="slidenum">
              <a:rPr lang="en-US"/>
              <a:pPr/>
              <a:t>31</a:t>
            </a:fld>
            <a:endParaRPr lang="en-US"/>
          </a:p>
        </p:txBody>
      </p:sp>
      <p:sp>
        <p:nvSpPr>
          <p:cNvPr id="788482" name="Rectangle 2"/>
          <p:cNvSpPr>
            <a:spLocks noGrp="1" noChangeArrowheads="1"/>
          </p:cNvSpPr>
          <p:nvPr>
            <p:ph type="title"/>
          </p:nvPr>
        </p:nvSpPr>
        <p:spPr/>
        <p:txBody>
          <a:bodyPr/>
          <a:lstStyle/>
          <a:p>
            <a:r>
              <a:rPr lang="en-US"/>
              <a:t>Mergesort</a:t>
            </a:r>
          </a:p>
        </p:txBody>
      </p:sp>
      <p:sp>
        <p:nvSpPr>
          <p:cNvPr id="788483" name="Rectangle 3"/>
          <p:cNvSpPr>
            <a:spLocks noGrp="1" noChangeArrowheads="1"/>
          </p:cNvSpPr>
          <p:nvPr>
            <p:ph type="body" idx="1"/>
          </p:nvPr>
        </p:nvSpPr>
        <p:spPr/>
        <p:txBody>
          <a:bodyPr/>
          <a:lstStyle/>
          <a:p>
            <a:r>
              <a:rPr lang="en-US" dirty="0"/>
              <a:t>Divide and conquer</a:t>
            </a:r>
            <a:r>
              <a:rPr lang="en-US" dirty="0" smtClean="0"/>
              <a:t>!</a:t>
            </a:r>
          </a:p>
          <a:p>
            <a:pPr lvl="5"/>
            <a:endParaRPr lang="en-US" dirty="0"/>
          </a:p>
          <a:p>
            <a:r>
              <a:rPr lang="en-US" dirty="0">
                <a:solidFill>
                  <a:srgbClr val="B23C00"/>
                </a:solidFill>
              </a:rPr>
              <a:t>Divide</a:t>
            </a:r>
          </a:p>
          <a:p>
            <a:pPr lvl="1"/>
            <a:r>
              <a:rPr lang="en-US" dirty="0"/>
              <a:t>Split the list of values into two halves.</a:t>
            </a:r>
          </a:p>
          <a:p>
            <a:pPr lvl="1"/>
            <a:r>
              <a:rPr lang="en-US" dirty="0"/>
              <a:t>Recursively sort each of the two halves</a:t>
            </a:r>
            <a:r>
              <a:rPr lang="en-US" dirty="0" smtClean="0"/>
              <a:t>.</a:t>
            </a:r>
          </a:p>
          <a:p>
            <a:pPr lvl="6"/>
            <a:endParaRPr lang="en-US" dirty="0"/>
          </a:p>
          <a:p>
            <a:r>
              <a:rPr lang="en-US" dirty="0">
                <a:solidFill>
                  <a:srgbClr val="B23C00"/>
                </a:solidFill>
              </a:rPr>
              <a:t>Conquer</a:t>
            </a:r>
          </a:p>
          <a:p>
            <a:pPr lvl="1"/>
            <a:r>
              <a:rPr lang="en-US" dirty="0"/>
              <a:t>Merge the two sorted </a:t>
            </a:r>
            <a:r>
              <a:rPr lang="en-US" dirty="0" err="1"/>
              <a:t>sublists</a:t>
            </a:r>
            <a:r>
              <a:rPr lang="en-US" dirty="0"/>
              <a:t> </a:t>
            </a:r>
            <a:r>
              <a:rPr lang="en-US" dirty="0" smtClean="0"/>
              <a:t/>
            </a:r>
            <a:br>
              <a:rPr lang="en-US" dirty="0" smtClean="0"/>
            </a:br>
            <a:r>
              <a:rPr lang="en-US" dirty="0" smtClean="0"/>
              <a:t>back </a:t>
            </a:r>
            <a:r>
              <a:rPr lang="en-US" dirty="0"/>
              <a:t>into a single sorted list.</a:t>
            </a:r>
          </a:p>
          <a:p>
            <a:pPr lvl="4"/>
            <a:endParaRPr lang="en-US" dirty="0"/>
          </a:p>
          <a:p>
            <a:r>
              <a:rPr lang="en-US" dirty="0"/>
              <a:t>Nearly the optimal number of comparisons</a:t>
            </a:r>
            <a:r>
              <a:rPr lang="en-US" dirty="0" smtClean="0"/>
              <a:t>.</a:t>
            </a:r>
            <a:endParaRPr lang="en-US" dirty="0"/>
          </a:p>
        </p:txBody>
      </p:sp>
    </p:spTree>
    <p:extLst>
      <p:ext uri="{BB962C8B-B14F-4D97-AF65-F5344CB8AC3E}">
        <p14:creationId xmlns:p14="http://schemas.microsoft.com/office/powerpoint/2010/main" val="85306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483">
                                            <p:txEl>
                                              <p:pRg st="3" end="3"/>
                                            </p:txEl>
                                          </p:spTgt>
                                        </p:tgtEl>
                                        <p:attrNameLst>
                                          <p:attrName>style.visibility</p:attrName>
                                        </p:attrNameLst>
                                      </p:cBhvr>
                                      <p:to>
                                        <p:strVal val="visible"/>
                                      </p:to>
                                    </p:set>
                                    <p:animEffect transition="in" filter="fade">
                                      <p:cBhvr>
                                        <p:cTn id="7" dur="500"/>
                                        <p:tgtEl>
                                          <p:spTgt spid="78848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8483">
                                            <p:txEl>
                                              <p:pRg st="4" end="4"/>
                                            </p:txEl>
                                          </p:spTgt>
                                        </p:tgtEl>
                                        <p:attrNameLst>
                                          <p:attrName>style.visibility</p:attrName>
                                        </p:attrNameLst>
                                      </p:cBhvr>
                                      <p:to>
                                        <p:strVal val="visible"/>
                                      </p:to>
                                    </p:set>
                                    <p:animEffect transition="in" filter="fade">
                                      <p:cBhvr>
                                        <p:cTn id="10" dur="500"/>
                                        <p:tgtEl>
                                          <p:spTgt spid="78848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88483">
                                            <p:txEl>
                                              <p:pRg st="7" end="7"/>
                                            </p:txEl>
                                          </p:spTgt>
                                        </p:tgtEl>
                                        <p:attrNameLst>
                                          <p:attrName>style.visibility</p:attrName>
                                        </p:attrNameLst>
                                      </p:cBhvr>
                                      <p:to>
                                        <p:strVal val="visible"/>
                                      </p:to>
                                    </p:set>
                                    <p:animEffect transition="in" filter="fade">
                                      <p:cBhvr>
                                        <p:cTn id="15" dur="500"/>
                                        <p:tgtEl>
                                          <p:spTgt spid="788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311D4A-5E5E-4A4E-B9E8-251BCDE576D5}" type="slidenum">
              <a:rPr lang="en-US"/>
              <a:pPr/>
              <a:t>32</a:t>
            </a:fld>
            <a:endParaRPr lang="en-US"/>
          </a:p>
        </p:txBody>
      </p:sp>
      <p:sp>
        <p:nvSpPr>
          <p:cNvPr id="795650" name="Rectangle 2"/>
          <p:cNvSpPr>
            <a:spLocks noGrp="1" noChangeArrowheads="1"/>
          </p:cNvSpPr>
          <p:nvPr>
            <p:ph type="title"/>
          </p:nvPr>
        </p:nvSpPr>
        <p:spPr/>
        <p:txBody>
          <a:bodyPr/>
          <a:lstStyle/>
          <a:p>
            <a:r>
              <a:rPr lang="en-US"/>
              <a:t>Mergesort for Linked Lists</a:t>
            </a:r>
          </a:p>
        </p:txBody>
      </p:sp>
      <p:sp>
        <p:nvSpPr>
          <p:cNvPr id="795651" name="Rectangle 3"/>
          <p:cNvSpPr>
            <a:spLocks noGrp="1" noChangeArrowheads="1"/>
          </p:cNvSpPr>
          <p:nvPr>
            <p:ph type="body" idx="1"/>
          </p:nvPr>
        </p:nvSpPr>
        <p:spPr>
          <a:xfrm>
            <a:off x="457200" y="1325563"/>
            <a:ext cx="8229600" cy="4805362"/>
          </a:xfrm>
        </p:spPr>
        <p:txBody>
          <a:bodyPr/>
          <a:lstStyle/>
          <a:p>
            <a:r>
              <a:rPr lang="en-US" dirty="0" err="1"/>
              <a:t>Mergesort</a:t>
            </a:r>
            <a:r>
              <a:rPr lang="en-US" dirty="0"/>
              <a:t> does not rely on random access </a:t>
            </a:r>
            <a:br>
              <a:rPr lang="en-US" dirty="0"/>
            </a:br>
            <a:r>
              <a:rPr lang="en-US" dirty="0"/>
              <a:t>to the values in the list.</a:t>
            </a:r>
          </a:p>
          <a:p>
            <a:pPr lvl="4"/>
            <a:endParaRPr lang="en-US" dirty="0"/>
          </a:p>
          <a:p>
            <a:r>
              <a:rPr lang="en-US" dirty="0"/>
              <a:t>Therefore, it is well-suited for sorting </a:t>
            </a:r>
            <a:br>
              <a:rPr lang="en-US" dirty="0"/>
            </a:br>
            <a:r>
              <a:rPr lang="en-US" dirty="0"/>
              <a:t>linked lists</a:t>
            </a:r>
            <a:r>
              <a:rPr lang="en-US" dirty="0" smtClean="0"/>
              <a:t>.</a:t>
            </a:r>
          </a:p>
        </p:txBody>
      </p:sp>
    </p:spTree>
    <p:extLst>
      <p:ext uri="{BB962C8B-B14F-4D97-AF65-F5344CB8AC3E}">
        <p14:creationId xmlns:p14="http://schemas.microsoft.com/office/powerpoint/2010/main" val="882627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311D4A-5E5E-4A4E-B9E8-251BCDE576D5}" type="slidenum">
              <a:rPr lang="en-US"/>
              <a:pPr/>
              <a:t>33</a:t>
            </a:fld>
            <a:endParaRPr lang="en-US"/>
          </a:p>
        </p:txBody>
      </p:sp>
      <p:sp>
        <p:nvSpPr>
          <p:cNvPr id="795650" name="Rectangle 2"/>
          <p:cNvSpPr>
            <a:spLocks noGrp="1" noChangeArrowheads="1"/>
          </p:cNvSpPr>
          <p:nvPr>
            <p:ph type="title"/>
          </p:nvPr>
        </p:nvSpPr>
        <p:spPr/>
        <p:txBody>
          <a:bodyPr/>
          <a:lstStyle/>
          <a:p>
            <a:r>
              <a:rPr lang="en-US" dirty="0" err="1"/>
              <a:t>Mergesort</a:t>
            </a:r>
            <a:r>
              <a:rPr lang="en-US" dirty="0"/>
              <a:t> for Linked </a:t>
            </a:r>
            <a:r>
              <a:rPr lang="en-US" dirty="0" smtClean="0"/>
              <a:t>Lists</a:t>
            </a:r>
            <a:r>
              <a:rPr lang="en-US" i="1" dirty="0" smtClean="0"/>
              <a:t>, cont’d</a:t>
            </a:r>
            <a:endParaRPr lang="en-US" i="1" dirty="0"/>
          </a:p>
        </p:txBody>
      </p:sp>
      <p:sp>
        <p:nvSpPr>
          <p:cNvPr id="795651" name="Rectangle 3"/>
          <p:cNvSpPr>
            <a:spLocks noGrp="1" noChangeArrowheads="1"/>
          </p:cNvSpPr>
          <p:nvPr>
            <p:ph type="body" idx="1"/>
          </p:nvPr>
        </p:nvSpPr>
        <p:spPr>
          <a:xfrm>
            <a:off x="457200" y="1325563"/>
            <a:ext cx="8229600" cy="4805362"/>
          </a:xfrm>
        </p:spPr>
        <p:txBody>
          <a:bodyPr/>
          <a:lstStyle/>
          <a:p>
            <a:r>
              <a:rPr lang="en-US" dirty="0" smtClean="0"/>
              <a:t>How </a:t>
            </a:r>
            <a:r>
              <a:rPr lang="en-US" dirty="0"/>
              <a:t>do we split a linked list into two </a:t>
            </a:r>
            <a:r>
              <a:rPr lang="en-US" dirty="0" err="1"/>
              <a:t>sublists</a:t>
            </a:r>
            <a:r>
              <a:rPr lang="en-US" dirty="0"/>
              <a:t>?</a:t>
            </a:r>
          </a:p>
          <a:p>
            <a:pPr lvl="1"/>
            <a:r>
              <a:rPr lang="en-US" dirty="0"/>
              <a:t>Splitting it at the midpoint </a:t>
            </a:r>
            <a:r>
              <a:rPr lang="en-US" dirty="0" smtClean="0"/>
              <a:t>may not </a:t>
            </a:r>
            <a:r>
              <a:rPr lang="en-US" dirty="0"/>
              <a:t>efficient</a:t>
            </a:r>
            <a:r>
              <a:rPr lang="en-US" dirty="0" smtClean="0"/>
              <a:t>.</a:t>
            </a:r>
          </a:p>
          <a:p>
            <a:pPr lvl="6"/>
            <a:endParaRPr lang="en-US" dirty="0"/>
          </a:p>
          <a:p>
            <a:r>
              <a:rPr lang="en-US" dirty="0"/>
              <a:t>Idea: Iterate down the list and assign the nodes alternating between the two </a:t>
            </a:r>
            <a:r>
              <a:rPr lang="en-US" dirty="0" err="1"/>
              <a:t>sublists</a:t>
            </a:r>
            <a:r>
              <a:rPr lang="en-US" dirty="0"/>
              <a:t>. </a:t>
            </a:r>
            <a:endParaRPr lang="en-US" dirty="0" smtClean="0"/>
          </a:p>
          <a:p>
            <a:pPr lvl="5"/>
            <a:endParaRPr lang="en-US" dirty="0"/>
          </a:p>
          <a:p>
            <a:r>
              <a:rPr lang="en-US" dirty="0"/>
              <a:t>Merging two sorted </a:t>
            </a:r>
            <a:r>
              <a:rPr lang="en-US" dirty="0" err="1"/>
              <a:t>sublists</a:t>
            </a:r>
            <a:r>
              <a:rPr lang="en-US" dirty="0"/>
              <a:t> should be easy</a:t>
            </a:r>
            <a:r>
              <a:rPr lang="en-US" dirty="0" smtClean="0"/>
              <a:t>.</a:t>
            </a:r>
            <a:endParaRPr lang="en-US" dirty="0"/>
          </a:p>
        </p:txBody>
      </p:sp>
    </p:spTree>
    <p:extLst>
      <p:ext uri="{BB962C8B-B14F-4D97-AF65-F5344CB8AC3E}">
        <p14:creationId xmlns:p14="http://schemas.microsoft.com/office/powerpoint/2010/main" val="165854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5651">
                                            <p:txEl>
                                              <p:pRg st="3" end="3"/>
                                            </p:txEl>
                                          </p:spTgt>
                                        </p:tgtEl>
                                        <p:attrNameLst>
                                          <p:attrName>style.visibility</p:attrName>
                                        </p:attrNameLst>
                                      </p:cBhvr>
                                      <p:to>
                                        <p:strVal val="visible"/>
                                      </p:to>
                                    </p:set>
                                    <p:animEffect transition="in" filter="fade">
                                      <p:cBhvr>
                                        <p:cTn id="7" dur="500"/>
                                        <p:tgtEl>
                                          <p:spTgt spid="7956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5651">
                                            <p:txEl>
                                              <p:pRg st="5" end="5"/>
                                            </p:txEl>
                                          </p:spTgt>
                                        </p:tgtEl>
                                        <p:attrNameLst>
                                          <p:attrName>style.visibility</p:attrName>
                                        </p:attrNameLst>
                                      </p:cBhvr>
                                      <p:to>
                                        <p:strVal val="visible"/>
                                      </p:to>
                                    </p:set>
                                    <p:animEffect transition="in" filter="fade">
                                      <p:cBhvr>
                                        <p:cTn id="12" dur="500"/>
                                        <p:tgtEl>
                                          <p:spTgt spid="795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BF7BFC23-3A6D-FA47-8548-1964B66190D1}" type="slidenum">
              <a:rPr lang="en-US"/>
              <a:pPr/>
              <a:t>34</a:t>
            </a:fld>
            <a:endParaRPr lang="en-US"/>
          </a:p>
        </p:txBody>
      </p:sp>
      <p:sp>
        <p:nvSpPr>
          <p:cNvPr id="789506" name="Rectangle 2"/>
          <p:cNvSpPr>
            <a:spLocks noGrp="1" noChangeArrowheads="1"/>
          </p:cNvSpPr>
          <p:nvPr>
            <p:ph type="title"/>
          </p:nvPr>
        </p:nvSpPr>
        <p:spPr/>
        <p:txBody>
          <a:bodyPr/>
          <a:lstStyle/>
          <a:p>
            <a:r>
              <a:rPr lang="en-US"/>
              <a:t>Analysis of Mergesort</a:t>
            </a:r>
          </a:p>
        </p:txBody>
      </p:sp>
      <p:sp>
        <p:nvSpPr>
          <p:cNvPr id="789507" name="Rectangle 3"/>
          <p:cNvSpPr>
            <a:spLocks noGrp="1" noChangeArrowheads="1"/>
          </p:cNvSpPr>
          <p:nvPr>
            <p:ph type="body" idx="1"/>
          </p:nvPr>
        </p:nvSpPr>
        <p:spPr>
          <a:xfrm>
            <a:off x="457200" y="1295400"/>
            <a:ext cx="8229600" cy="3047990"/>
          </a:xfrm>
        </p:spPr>
        <p:txBody>
          <a:bodyPr/>
          <a:lstStyle/>
          <a:p>
            <a:pPr>
              <a:lnSpc>
                <a:spcPct val="90000"/>
              </a:lnSpc>
            </a:pPr>
            <a:r>
              <a:rPr lang="en-US" dirty="0"/>
              <a:t>How long does it take </a:t>
            </a:r>
            <a:r>
              <a:rPr lang="en-US" dirty="0" err="1"/>
              <a:t>mergesort</a:t>
            </a:r>
            <a:r>
              <a:rPr lang="en-US" dirty="0"/>
              <a:t> to run</a:t>
            </a:r>
            <a:r>
              <a:rPr lang="en-US" dirty="0" smtClean="0"/>
              <a:t>?</a:t>
            </a:r>
          </a:p>
          <a:p>
            <a:pPr lvl="5">
              <a:lnSpc>
                <a:spcPct val="90000"/>
              </a:lnSpc>
            </a:pPr>
            <a:endParaRPr lang="en-US" dirty="0"/>
          </a:p>
          <a:p>
            <a:pPr lvl="1">
              <a:lnSpc>
                <a:spcPct val="90000"/>
              </a:lnSpc>
            </a:pPr>
            <a:r>
              <a:rPr lang="en-US" dirty="0"/>
              <a:t>Let </a:t>
            </a:r>
            <a:r>
              <a:rPr lang="en-US" i="1" dirty="0">
                <a:latin typeface="Times New Roman" charset="0"/>
              </a:rPr>
              <a:t>T</a:t>
            </a:r>
            <a:r>
              <a:rPr lang="en-US" dirty="0">
                <a:latin typeface="Times New Roman" charset="0"/>
              </a:rPr>
              <a:t>(</a:t>
            </a:r>
            <a:r>
              <a:rPr lang="en-US" i="1" dirty="0">
                <a:latin typeface="Times New Roman" charset="0"/>
              </a:rPr>
              <a:t>N</a:t>
            </a:r>
            <a:r>
              <a:rPr lang="en-US" dirty="0">
                <a:latin typeface="Times New Roman" charset="0"/>
              </a:rPr>
              <a:t>)</a:t>
            </a:r>
            <a:r>
              <a:rPr lang="en-US" dirty="0"/>
              <a:t> be the time to sort </a:t>
            </a:r>
            <a:r>
              <a:rPr lang="en-US" i="1" dirty="0">
                <a:latin typeface="Times New Roman" charset="0"/>
              </a:rPr>
              <a:t>N</a:t>
            </a:r>
            <a:r>
              <a:rPr lang="en-US" dirty="0"/>
              <a:t> values.</a:t>
            </a:r>
          </a:p>
          <a:p>
            <a:pPr lvl="1">
              <a:lnSpc>
                <a:spcPct val="90000"/>
              </a:lnSpc>
            </a:pPr>
            <a:r>
              <a:rPr lang="en-US" dirty="0"/>
              <a:t>It takes a constant </a:t>
            </a:r>
            <a:r>
              <a:rPr lang="en-US" dirty="0">
                <a:latin typeface="Times New Roman" charset="0"/>
              </a:rPr>
              <a:t>1</a:t>
            </a:r>
            <a:r>
              <a:rPr lang="en-US" dirty="0"/>
              <a:t> if </a:t>
            </a:r>
            <a:r>
              <a:rPr lang="en-US" i="1" dirty="0">
                <a:latin typeface="Times New Roman" charset="0"/>
              </a:rPr>
              <a:t>N</a:t>
            </a:r>
            <a:r>
              <a:rPr lang="en-US" dirty="0">
                <a:latin typeface="Times New Roman" charset="0"/>
              </a:rPr>
              <a:t> = 1</a:t>
            </a:r>
            <a:r>
              <a:rPr lang="en-US" dirty="0"/>
              <a:t>.</a:t>
            </a:r>
          </a:p>
          <a:p>
            <a:pPr lvl="1">
              <a:lnSpc>
                <a:spcPct val="90000"/>
              </a:lnSpc>
            </a:pPr>
            <a:r>
              <a:rPr lang="en-US" dirty="0"/>
              <a:t>It takes </a:t>
            </a:r>
            <a:r>
              <a:rPr lang="en-US" i="1" dirty="0">
                <a:latin typeface="Times New Roman" charset="0"/>
              </a:rPr>
              <a:t>T</a:t>
            </a:r>
            <a:r>
              <a:rPr lang="en-US" dirty="0">
                <a:latin typeface="Times New Roman" charset="0"/>
              </a:rPr>
              <a:t>(</a:t>
            </a:r>
            <a:r>
              <a:rPr lang="en-US" i="1" dirty="0">
                <a:latin typeface="Times New Roman" charset="0"/>
              </a:rPr>
              <a:t>N</a:t>
            </a:r>
            <a:r>
              <a:rPr lang="en-US" dirty="0">
                <a:latin typeface="Times New Roman" charset="0"/>
              </a:rPr>
              <a:t>/2)</a:t>
            </a:r>
            <a:r>
              <a:rPr lang="en-US" dirty="0"/>
              <a:t> to sort each half.</a:t>
            </a:r>
          </a:p>
          <a:p>
            <a:pPr lvl="1">
              <a:lnSpc>
                <a:spcPct val="90000"/>
              </a:lnSpc>
            </a:pPr>
            <a:r>
              <a:rPr lang="en-US" i="1" dirty="0">
                <a:latin typeface="Times New Roman" charset="0"/>
              </a:rPr>
              <a:t>N</a:t>
            </a:r>
            <a:r>
              <a:rPr lang="en-US" dirty="0"/>
              <a:t> to do the merge.</a:t>
            </a:r>
          </a:p>
          <a:p>
            <a:pPr lvl="4">
              <a:lnSpc>
                <a:spcPct val="90000"/>
              </a:lnSpc>
            </a:pPr>
            <a:endParaRPr lang="en-US" dirty="0"/>
          </a:p>
          <a:p>
            <a:pPr>
              <a:lnSpc>
                <a:spcPct val="90000"/>
              </a:lnSpc>
            </a:pPr>
            <a:r>
              <a:rPr lang="en-US" dirty="0"/>
              <a:t>Therefore, we have a recurrence relation:</a:t>
            </a:r>
          </a:p>
        </p:txBody>
      </p:sp>
      <p:grpSp>
        <p:nvGrpSpPr>
          <p:cNvPr id="789515" name="Group 11"/>
          <p:cNvGrpSpPr>
            <a:grpSpLocks/>
          </p:cNvGrpSpPr>
          <p:nvPr/>
        </p:nvGrpSpPr>
        <p:grpSpPr bwMode="auto">
          <a:xfrm>
            <a:off x="2651781" y="4343390"/>
            <a:ext cx="3475038" cy="914400"/>
            <a:chOff x="1843" y="2390"/>
            <a:chExt cx="2189" cy="576"/>
          </a:xfrm>
        </p:grpSpPr>
        <p:sp>
          <p:nvSpPr>
            <p:cNvPr id="789513" name="Rectangle 9"/>
            <p:cNvSpPr>
              <a:spLocks noChangeArrowheads="1"/>
            </p:cNvSpPr>
            <p:nvPr/>
          </p:nvSpPr>
          <p:spPr bwMode="auto">
            <a:xfrm>
              <a:off x="1843" y="2506"/>
              <a:ext cx="2189" cy="4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9508" name="Text Box 4"/>
            <p:cNvSpPr txBox="1">
              <a:spLocks noChangeArrowheads="1"/>
            </p:cNvSpPr>
            <p:nvPr/>
          </p:nvSpPr>
          <p:spPr bwMode="auto">
            <a:xfrm>
              <a:off x="1843" y="2601"/>
              <a:ext cx="54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latin typeface="Times New Roman" charset="0"/>
                </a:rPr>
                <a:t>T</a:t>
              </a:r>
              <a:r>
                <a:rPr lang="en-US" sz="2000">
                  <a:latin typeface="Times New Roman" charset="0"/>
                </a:rPr>
                <a:t>(</a:t>
              </a:r>
              <a:r>
                <a:rPr lang="en-US" sz="2000" i="1">
                  <a:latin typeface="Times New Roman" charset="0"/>
                </a:rPr>
                <a:t>N</a:t>
              </a:r>
              <a:r>
                <a:rPr lang="en-US" sz="2000">
                  <a:latin typeface="Times New Roman" charset="0"/>
                </a:rPr>
                <a:t>) =</a:t>
              </a:r>
            </a:p>
          </p:txBody>
        </p:sp>
        <p:sp>
          <p:nvSpPr>
            <p:cNvPr id="789509" name="Text Box 5"/>
            <p:cNvSpPr txBox="1">
              <a:spLocks noChangeArrowheads="1"/>
            </p:cNvSpPr>
            <p:nvPr/>
          </p:nvSpPr>
          <p:spPr bwMode="auto">
            <a:xfrm>
              <a:off x="2457" y="2506"/>
              <a:ext cx="1546"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tabLst>
                  <a:tab pos="1485900" algn="l"/>
                </a:tabLst>
                <a:defRPr>
                  <a:solidFill>
                    <a:schemeClr val="tx1"/>
                  </a:solidFill>
                  <a:latin typeface="Arial" charset="0"/>
                  <a:ea typeface="ＭＳ Ｐゴシック" charset="0"/>
                </a:defRPr>
              </a:lvl1pPr>
              <a:lvl2pPr>
                <a:tabLst>
                  <a:tab pos="1485900" algn="l"/>
                </a:tabLst>
                <a:defRPr>
                  <a:solidFill>
                    <a:schemeClr val="tx1"/>
                  </a:solidFill>
                  <a:latin typeface="Arial" charset="0"/>
                  <a:ea typeface="ＭＳ Ｐゴシック" charset="0"/>
                </a:defRPr>
              </a:lvl2pPr>
              <a:lvl3pPr>
                <a:tabLst>
                  <a:tab pos="1485900" algn="l"/>
                </a:tabLst>
                <a:defRPr>
                  <a:solidFill>
                    <a:schemeClr val="tx1"/>
                  </a:solidFill>
                  <a:latin typeface="Arial" charset="0"/>
                  <a:ea typeface="ＭＳ Ｐゴシック" charset="0"/>
                </a:defRPr>
              </a:lvl3pPr>
              <a:lvl4pPr>
                <a:tabLst>
                  <a:tab pos="1485900" algn="l"/>
                </a:tabLst>
                <a:defRPr>
                  <a:solidFill>
                    <a:schemeClr val="tx1"/>
                  </a:solidFill>
                  <a:latin typeface="Arial" charset="0"/>
                  <a:ea typeface="ＭＳ Ｐゴシック" charset="0"/>
                </a:defRPr>
              </a:lvl4pPr>
              <a:lvl5pPr>
                <a:tabLst>
                  <a:tab pos="1485900" algn="l"/>
                </a:tabLst>
                <a:defRPr>
                  <a:solidFill>
                    <a:schemeClr val="tx1"/>
                  </a:solidFill>
                  <a:latin typeface="Arial" charset="0"/>
                  <a:ea typeface="ＭＳ Ｐゴシック" charset="0"/>
                </a:defRPr>
              </a:lvl5pPr>
              <a:lvl6pPr fontAlgn="base">
                <a:spcBef>
                  <a:spcPct val="0"/>
                </a:spcBef>
                <a:spcAft>
                  <a:spcPct val="0"/>
                </a:spcAft>
                <a:tabLst>
                  <a:tab pos="1485900" algn="l"/>
                </a:tabLst>
                <a:defRPr>
                  <a:solidFill>
                    <a:schemeClr val="tx1"/>
                  </a:solidFill>
                  <a:latin typeface="Arial" charset="0"/>
                  <a:ea typeface="ＭＳ Ｐゴシック" charset="0"/>
                </a:defRPr>
              </a:lvl6pPr>
              <a:lvl7pPr fontAlgn="base">
                <a:spcBef>
                  <a:spcPct val="0"/>
                </a:spcBef>
                <a:spcAft>
                  <a:spcPct val="0"/>
                </a:spcAft>
                <a:tabLst>
                  <a:tab pos="1485900" algn="l"/>
                </a:tabLst>
                <a:defRPr>
                  <a:solidFill>
                    <a:schemeClr val="tx1"/>
                  </a:solidFill>
                  <a:latin typeface="Arial" charset="0"/>
                  <a:ea typeface="ＭＳ Ｐゴシック" charset="0"/>
                </a:defRPr>
              </a:lvl7pPr>
              <a:lvl8pPr fontAlgn="base">
                <a:spcBef>
                  <a:spcPct val="0"/>
                </a:spcBef>
                <a:spcAft>
                  <a:spcPct val="0"/>
                </a:spcAft>
                <a:tabLst>
                  <a:tab pos="1485900" algn="l"/>
                </a:tabLst>
                <a:defRPr>
                  <a:solidFill>
                    <a:schemeClr val="tx1"/>
                  </a:solidFill>
                  <a:latin typeface="Arial" charset="0"/>
                  <a:ea typeface="ＭＳ Ｐゴシック" charset="0"/>
                </a:defRPr>
              </a:lvl8pPr>
              <a:lvl9pPr fontAlgn="base">
                <a:spcBef>
                  <a:spcPct val="0"/>
                </a:spcBef>
                <a:spcAft>
                  <a:spcPct val="0"/>
                </a:spcAft>
                <a:tabLst>
                  <a:tab pos="1485900" algn="l"/>
                </a:tabLst>
                <a:defRPr>
                  <a:solidFill>
                    <a:schemeClr val="tx1"/>
                  </a:solidFill>
                  <a:latin typeface="Arial" charset="0"/>
                  <a:ea typeface="ＭＳ Ｐゴシック" charset="0"/>
                </a:defRPr>
              </a:lvl9pPr>
            </a:lstStyle>
            <a:p>
              <a:r>
                <a:rPr lang="en-US" sz="2000">
                  <a:latin typeface="Times New Roman" charset="0"/>
                </a:rPr>
                <a:t>1	if </a:t>
              </a:r>
              <a:r>
                <a:rPr lang="en-US" sz="2000" i="1">
                  <a:latin typeface="Times New Roman" charset="0"/>
                </a:rPr>
                <a:t>N</a:t>
              </a:r>
              <a:r>
                <a:rPr lang="en-US" sz="2000">
                  <a:latin typeface="Times New Roman" charset="0"/>
                </a:rPr>
                <a:t> = 1</a:t>
              </a:r>
            </a:p>
            <a:p>
              <a:r>
                <a:rPr lang="en-US" sz="2000">
                  <a:latin typeface="Times New Roman" charset="0"/>
                </a:rPr>
                <a:t>2</a:t>
              </a:r>
              <a:r>
                <a:rPr lang="en-US" sz="2000" i="1">
                  <a:latin typeface="Times New Roman" charset="0"/>
                </a:rPr>
                <a:t>T</a:t>
              </a:r>
              <a:r>
                <a:rPr lang="en-US" sz="2000">
                  <a:latin typeface="Times New Roman" charset="0"/>
                </a:rPr>
                <a:t>(</a:t>
              </a:r>
              <a:r>
                <a:rPr lang="en-US" sz="2000" i="1">
                  <a:latin typeface="Times New Roman" charset="0"/>
                </a:rPr>
                <a:t>N/2</a:t>
              </a:r>
              <a:r>
                <a:rPr lang="en-US" sz="2000">
                  <a:latin typeface="Times New Roman" charset="0"/>
                </a:rPr>
                <a:t>) + </a:t>
              </a:r>
              <a:r>
                <a:rPr lang="en-US" sz="2000" i="1">
                  <a:latin typeface="Times New Roman" charset="0"/>
                </a:rPr>
                <a:t>N	</a:t>
              </a:r>
              <a:r>
                <a:rPr lang="en-US" sz="2000">
                  <a:latin typeface="Times New Roman" charset="0"/>
                </a:rPr>
                <a:t>if </a:t>
              </a:r>
              <a:r>
                <a:rPr lang="en-US" sz="2000" i="1">
                  <a:latin typeface="Times New Roman" charset="0"/>
                </a:rPr>
                <a:t>N</a:t>
              </a:r>
              <a:r>
                <a:rPr lang="en-US" sz="2000">
                  <a:latin typeface="Times New Roman" charset="0"/>
                </a:rPr>
                <a:t> &gt; 1</a:t>
              </a:r>
              <a:endParaRPr lang="en-US" sz="2000" i="1">
                <a:latin typeface="Times New Roman" charset="0"/>
              </a:endParaRPr>
            </a:p>
          </p:txBody>
        </p:sp>
        <p:sp>
          <p:nvSpPr>
            <p:cNvPr id="789510" name="Text Box 6"/>
            <p:cNvSpPr txBox="1">
              <a:spLocks noChangeArrowheads="1"/>
            </p:cNvSpPr>
            <p:nvPr/>
          </p:nvSpPr>
          <p:spPr bwMode="auto">
            <a:xfrm>
              <a:off x="2246" y="2390"/>
              <a:ext cx="323" cy="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5400">
                  <a:latin typeface="Times New Roman" charset="0"/>
                </a:rPr>
                <a:t>{</a:t>
              </a:r>
            </a:p>
          </p:txBody>
        </p:sp>
      </p:grpSp>
    </p:spTree>
    <p:extLst>
      <p:ext uri="{BB962C8B-B14F-4D97-AF65-F5344CB8AC3E}">
        <p14:creationId xmlns:p14="http://schemas.microsoft.com/office/powerpoint/2010/main" val="213807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9507">
                                            <p:txEl>
                                              <p:pRg st="2" end="2"/>
                                            </p:txEl>
                                          </p:spTgt>
                                        </p:tgtEl>
                                        <p:attrNameLst>
                                          <p:attrName>style.visibility</p:attrName>
                                        </p:attrNameLst>
                                      </p:cBhvr>
                                      <p:to>
                                        <p:strVal val="visible"/>
                                      </p:to>
                                    </p:set>
                                    <p:animEffect transition="in" filter="fade">
                                      <p:cBhvr>
                                        <p:cTn id="7" dur="500"/>
                                        <p:tgtEl>
                                          <p:spTgt spid="78950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9507">
                                            <p:txEl>
                                              <p:pRg st="3" end="3"/>
                                            </p:txEl>
                                          </p:spTgt>
                                        </p:tgtEl>
                                        <p:attrNameLst>
                                          <p:attrName>style.visibility</p:attrName>
                                        </p:attrNameLst>
                                      </p:cBhvr>
                                      <p:to>
                                        <p:strVal val="visible"/>
                                      </p:to>
                                    </p:set>
                                    <p:animEffect transition="in" filter="fade">
                                      <p:cBhvr>
                                        <p:cTn id="10" dur="500"/>
                                        <p:tgtEl>
                                          <p:spTgt spid="78950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89507">
                                            <p:txEl>
                                              <p:pRg st="4" end="4"/>
                                            </p:txEl>
                                          </p:spTgt>
                                        </p:tgtEl>
                                        <p:attrNameLst>
                                          <p:attrName>style.visibility</p:attrName>
                                        </p:attrNameLst>
                                      </p:cBhvr>
                                      <p:to>
                                        <p:strVal val="visible"/>
                                      </p:to>
                                    </p:set>
                                    <p:animEffect transition="in" filter="fade">
                                      <p:cBhvr>
                                        <p:cTn id="13" dur="500"/>
                                        <p:tgtEl>
                                          <p:spTgt spid="78950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89507">
                                            <p:txEl>
                                              <p:pRg st="5" end="5"/>
                                            </p:txEl>
                                          </p:spTgt>
                                        </p:tgtEl>
                                        <p:attrNameLst>
                                          <p:attrName>style.visibility</p:attrName>
                                        </p:attrNameLst>
                                      </p:cBhvr>
                                      <p:to>
                                        <p:strVal val="visible"/>
                                      </p:to>
                                    </p:set>
                                    <p:animEffect transition="in" filter="fade">
                                      <p:cBhvr>
                                        <p:cTn id="16" dur="500"/>
                                        <p:tgtEl>
                                          <p:spTgt spid="78950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89507">
                                            <p:txEl>
                                              <p:pRg st="7" end="7"/>
                                            </p:txEl>
                                          </p:spTgt>
                                        </p:tgtEl>
                                        <p:attrNameLst>
                                          <p:attrName>style.visibility</p:attrName>
                                        </p:attrNameLst>
                                      </p:cBhvr>
                                      <p:to>
                                        <p:strVal val="visible"/>
                                      </p:to>
                                    </p:set>
                                    <p:animEffect transition="in" filter="fade">
                                      <p:cBhvr>
                                        <p:cTn id="21" dur="500"/>
                                        <p:tgtEl>
                                          <p:spTgt spid="789507">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89515"/>
                                        </p:tgtEl>
                                        <p:attrNameLst>
                                          <p:attrName>style.visibility</p:attrName>
                                        </p:attrNameLst>
                                      </p:cBhvr>
                                      <p:to>
                                        <p:strVal val="visible"/>
                                      </p:to>
                                    </p:set>
                                    <p:animEffect transition="in" filter="fade">
                                      <p:cBhvr>
                                        <p:cTn id="24" dur="500"/>
                                        <p:tgtEl>
                                          <p:spTgt spid="789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p>
            <a:fld id="{FD0DCB7E-94C2-184E-8629-16A0ED8F998C}" type="slidenum">
              <a:rPr lang="en-US"/>
              <a:pPr/>
              <a:t>35</a:t>
            </a:fld>
            <a:endParaRPr lang="en-US"/>
          </a:p>
        </p:txBody>
      </p:sp>
      <p:sp>
        <p:nvSpPr>
          <p:cNvPr id="791562" name="Rectangle 10"/>
          <p:cNvSpPr>
            <a:spLocks noGrp="1" noChangeArrowheads="1"/>
          </p:cNvSpPr>
          <p:nvPr>
            <p:ph type="title"/>
          </p:nvPr>
        </p:nvSpPr>
        <p:spPr/>
        <p:txBody>
          <a:bodyPr/>
          <a:lstStyle/>
          <a:p>
            <a:r>
              <a:rPr lang="en-US"/>
              <a:t>Analysis of Mergesort</a:t>
            </a:r>
          </a:p>
        </p:txBody>
      </p:sp>
      <p:sp>
        <p:nvSpPr>
          <p:cNvPr id="791555" name="Rectangle 3"/>
          <p:cNvSpPr>
            <a:spLocks noGrp="1" noChangeArrowheads="1"/>
          </p:cNvSpPr>
          <p:nvPr>
            <p:ph type="body" sz="half" idx="1"/>
          </p:nvPr>
        </p:nvSpPr>
        <p:spPr>
          <a:xfrm>
            <a:off x="457200" y="1295400"/>
            <a:ext cx="1736725" cy="579438"/>
          </a:xfrm>
        </p:spPr>
        <p:txBody>
          <a:bodyPr/>
          <a:lstStyle/>
          <a:p>
            <a:r>
              <a:rPr lang="en-US" sz="2400"/>
              <a:t>Solve:</a:t>
            </a:r>
          </a:p>
        </p:txBody>
      </p:sp>
      <p:grpSp>
        <p:nvGrpSpPr>
          <p:cNvPr id="791577" name="Group 25"/>
          <p:cNvGrpSpPr>
            <a:grpSpLocks/>
          </p:cNvGrpSpPr>
          <p:nvPr/>
        </p:nvGrpSpPr>
        <p:grpSpPr bwMode="auto">
          <a:xfrm>
            <a:off x="2193925" y="1050925"/>
            <a:ext cx="3475038" cy="914400"/>
            <a:chOff x="1670" y="662"/>
            <a:chExt cx="2189" cy="576"/>
          </a:xfrm>
        </p:grpSpPr>
        <p:sp>
          <p:nvSpPr>
            <p:cNvPr id="791557" name="Rectangle 5"/>
            <p:cNvSpPr>
              <a:spLocks noChangeArrowheads="1"/>
            </p:cNvSpPr>
            <p:nvPr/>
          </p:nvSpPr>
          <p:spPr bwMode="auto">
            <a:xfrm>
              <a:off x="1670" y="778"/>
              <a:ext cx="2189" cy="4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58" name="Text Box 6"/>
            <p:cNvSpPr txBox="1">
              <a:spLocks noChangeArrowheads="1"/>
            </p:cNvSpPr>
            <p:nvPr/>
          </p:nvSpPr>
          <p:spPr bwMode="auto">
            <a:xfrm>
              <a:off x="1670" y="873"/>
              <a:ext cx="54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latin typeface="Times New Roman" charset="0"/>
                </a:rPr>
                <a:t>T</a:t>
              </a:r>
              <a:r>
                <a:rPr lang="en-US" sz="2000">
                  <a:latin typeface="Times New Roman" charset="0"/>
                </a:rPr>
                <a:t>(</a:t>
              </a:r>
              <a:r>
                <a:rPr lang="en-US" sz="2000" i="1">
                  <a:latin typeface="Times New Roman" charset="0"/>
                </a:rPr>
                <a:t>N</a:t>
              </a:r>
              <a:r>
                <a:rPr lang="en-US" sz="2000">
                  <a:latin typeface="Times New Roman" charset="0"/>
                </a:rPr>
                <a:t>) =</a:t>
              </a:r>
            </a:p>
          </p:txBody>
        </p:sp>
        <p:sp>
          <p:nvSpPr>
            <p:cNvPr id="791559" name="Text Box 7"/>
            <p:cNvSpPr txBox="1">
              <a:spLocks noChangeArrowheads="1"/>
            </p:cNvSpPr>
            <p:nvPr/>
          </p:nvSpPr>
          <p:spPr bwMode="auto">
            <a:xfrm>
              <a:off x="2284" y="778"/>
              <a:ext cx="1546"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tabLst>
                  <a:tab pos="1485900" algn="l"/>
                </a:tabLst>
                <a:defRPr>
                  <a:solidFill>
                    <a:schemeClr val="tx1"/>
                  </a:solidFill>
                  <a:latin typeface="Arial" charset="0"/>
                  <a:ea typeface="ＭＳ Ｐゴシック" charset="0"/>
                </a:defRPr>
              </a:lvl1pPr>
              <a:lvl2pPr>
                <a:tabLst>
                  <a:tab pos="1485900" algn="l"/>
                </a:tabLst>
                <a:defRPr>
                  <a:solidFill>
                    <a:schemeClr val="tx1"/>
                  </a:solidFill>
                  <a:latin typeface="Arial" charset="0"/>
                  <a:ea typeface="ＭＳ Ｐゴシック" charset="0"/>
                </a:defRPr>
              </a:lvl2pPr>
              <a:lvl3pPr>
                <a:tabLst>
                  <a:tab pos="1485900" algn="l"/>
                </a:tabLst>
                <a:defRPr>
                  <a:solidFill>
                    <a:schemeClr val="tx1"/>
                  </a:solidFill>
                  <a:latin typeface="Arial" charset="0"/>
                  <a:ea typeface="ＭＳ Ｐゴシック" charset="0"/>
                </a:defRPr>
              </a:lvl3pPr>
              <a:lvl4pPr>
                <a:tabLst>
                  <a:tab pos="1485900" algn="l"/>
                </a:tabLst>
                <a:defRPr>
                  <a:solidFill>
                    <a:schemeClr val="tx1"/>
                  </a:solidFill>
                  <a:latin typeface="Arial" charset="0"/>
                  <a:ea typeface="ＭＳ Ｐゴシック" charset="0"/>
                </a:defRPr>
              </a:lvl4pPr>
              <a:lvl5pPr>
                <a:tabLst>
                  <a:tab pos="1485900" algn="l"/>
                </a:tabLst>
                <a:defRPr>
                  <a:solidFill>
                    <a:schemeClr val="tx1"/>
                  </a:solidFill>
                  <a:latin typeface="Arial" charset="0"/>
                  <a:ea typeface="ＭＳ Ｐゴシック" charset="0"/>
                </a:defRPr>
              </a:lvl5pPr>
              <a:lvl6pPr fontAlgn="base">
                <a:spcBef>
                  <a:spcPct val="0"/>
                </a:spcBef>
                <a:spcAft>
                  <a:spcPct val="0"/>
                </a:spcAft>
                <a:tabLst>
                  <a:tab pos="1485900" algn="l"/>
                </a:tabLst>
                <a:defRPr>
                  <a:solidFill>
                    <a:schemeClr val="tx1"/>
                  </a:solidFill>
                  <a:latin typeface="Arial" charset="0"/>
                  <a:ea typeface="ＭＳ Ｐゴシック" charset="0"/>
                </a:defRPr>
              </a:lvl6pPr>
              <a:lvl7pPr fontAlgn="base">
                <a:spcBef>
                  <a:spcPct val="0"/>
                </a:spcBef>
                <a:spcAft>
                  <a:spcPct val="0"/>
                </a:spcAft>
                <a:tabLst>
                  <a:tab pos="1485900" algn="l"/>
                </a:tabLst>
                <a:defRPr>
                  <a:solidFill>
                    <a:schemeClr val="tx1"/>
                  </a:solidFill>
                  <a:latin typeface="Arial" charset="0"/>
                  <a:ea typeface="ＭＳ Ｐゴシック" charset="0"/>
                </a:defRPr>
              </a:lvl7pPr>
              <a:lvl8pPr fontAlgn="base">
                <a:spcBef>
                  <a:spcPct val="0"/>
                </a:spcBef>
                <a:spcAft>
                  <a:spcPct val="0"/>
                </a:spcAft>
                <a:tabLst>
                  <a:tab pos="1485900" algn="l"/>
                </a:tabLst>
                <a:defRPr>
                  <a:solidFill>
                    <a:schemeClr val="tx1"/>
                  </a:solidFill>
                  <a:latin typeface="Arial" charset="0"/>
                  <a:ea typeface="ＭＳ Ｐゴシック" charset="0"/>
                </a:defRPr>
              </a:lvl8pPr>
              <a:lvl9pPr fontAlgn="base">
                <a:spcBef>
                  <a:spcPct val="0"/>
                </a:spcBef>
                <a:spcAft>
                  <a:spcPct val="0"/>
                </a:spcAft>
                <a:tabLst>
                  <a:tab pos="1485900" algn="l"/>
                </a:tabLst>
                <a:defRPr>
                  <a:solidFill>
                    <a:schemeClr val="tx1"/>
                  </a:solidFill>
                  <a:latin typeface="Arial" charset="0"/>
                  <a:ea typeface="ＭＳ Ｐゴシック" charset="0"/>
                </a:defRPr>
              </a:lvl9pPr>
            </a:lstStyle>
            <a:p>
              <a:r>
                <a:rPr lang="en-US" sz="2000">
                  <a:latin typeface="Times New Roman" charset="0"/>
                </a:rPr>
                <a:t>1	if </a:t>
              </a:r>
              <a:r>
                <a:rPr lang="en-US" sz="2000" i="1">
                  <a:latin typeface="Times New Roman" charset="0"/>
                </a:rPr>
                <a:t>N</a:t>
              </a:r>
              <a:r>
                <a:rPr lang="en-US" sz="2000">
                  <a:latin typeface="Times New Roman" charset="0"/>
                </a:rPr>
                <a:t> = 1</a:t>
              </a:r>
            </a:p>
            <a:p>
              <a:r>
                <a:rPr lang="en-US" sz="2000">
                  <a:latin typeface="Times New Roman" charset="0"/>
                </a:rPr>
                <a:t>2</a:t>
              </a:r>
              <a:r>
                <a:rPr lang="en-US" sz="2000" i="1">
                  <a:latin typeface="Times New Roman" charset="0"/>
                </a:rPr>
                <a:t>T</a:t>
              </a:r>
              <a:r>
                <a:rPr lang="en-US" sz="2000">
                  <a:latin typeface="Times New Roman" charset="0"/>
                </a:rPr>
                <a:t>(</a:t>
              </a:r>
              <a:r>
                <a:rPr lang="en-US" sz="2000" i="1">
                  <a:latin typeface="Times New Roman" charset="0"/>
                </a:rPr>
                <a:t>N/2</a:t>
              </a:r>
              <a:r>
                <a:rPr lang="en-US" sz="2000">
                  <a:latin typeface="Times New Roman" charset="0"/>
                </a:rPr>
                <a:t>) + </a:t>
              </a:r>
              <a:r>
                <a:rPr lang="en-US" sz="2000" i="1">
                  <a:latin typeface="Times New Roman" charset="0"/>
                </a:rPr>
                <a:t>N	</a:t>
              </a:r>
              <a:r>
                <a:rPr lang="en-US" sz="2000">
                  <a:latin typeface="Times New Roman" charset="0"/>
                </a:rPr>
                <a:t>if </a:t>
              </a:r>
              <a:r>
                <a:rPr lang="en-US" sz="2000" i="1">
                  <a:latin typeface="Times New Roman" charset="0"/>
                </a:rPr>
                <a:t>N</a:t>
              </a:r>
              <a:r>
                <a:rPr lang="en-US" sz="2000">
                  <a:latin typeface="Times New Roman" charset="0"/>
                </a:rPr>
                <a:t> &gt; 1</a:t>
              </a:r>
              <a:endParaRPr lang="en-US" sz="2000" i="1">
                <a:latin typeface="Times New Roman" charset="0"/>
              </a:endParaRPr>
            </a:p>
          </p:txBody>
        </p:sp>
        <p:sp>
          <p:nvSpPr>
            <p:cNvPr id="791560" name="Text Box 8"/>
            <p:cNvSpPr txBox="1">
              <a:spLocks noChangeArrowheads="1"/>
            </p:cNvSpPr>
            <p:nvPr/>
          </p:nvSpPr>
          <p:spPr bwMode="auto">
            <a:xfrm>
              <a:off x="2073" y="662"/>
              <a:ext cx="323" cy="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5400">
                  <a:latin typeface="Times New Roman" charset="0"/>
                </a:rPr>
                <a:t>{</a:t>
              </a:r>
            </a:p>
          </p:txBody>
        </p:sp>
      </p:grpSp>
      <p:graphicFrame>
        <p:nvGraphicFramePr>
          <p:cNvPr id="791561" name="Object 9"/>
          <p:cNvGraphicFramePr>
            <a:graphicFrameLocks noGrp="1" noChangeAspect="1"/>
          </p:cNvGraphicFramePr>
          <p:nvPr>
            <p:ph sz="half" idx="2"/>
          </p:nvPr>
        </p:nvGraphicFramePr>
        <p:xfrm>
          <a:off x="3017838" y="2079625"/>
          <a:ext cx="2011362" cy="617538"/>
        </p:xfrm>
        <a:graphic>
          <a:graphicData uri="http://schemas.openxmlformats.org/presentationml/2006/ole">
            <mc:AlternateContent xmlns:mc="http://schemas.openxmlformats.org/markup-compatibility/2006">
              <mc:Choice xmlns:v="urn:schemas-microsoft-com:vml" Requires="v">
                <p:oleObj spid="_x0000_s1160" name="Equation" r:id="rId3" imgW="1282680" imgH="393480" progId="Equation.3">
                  <p:embed/>
                </p:oleObj>
              </mc:Choice>
              <mc:Fallback>
                <p:oleObj name="Equation" r:id="rId3" imgW="12826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8" y="2079625"/>
                        <a:ext cx="2011362" cy="617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91564" name="Object 12"/>
          <p:cNvGraphicFramePr>
            <a:graphicFrameLocks noChangeAspect="1"/>
          </p:cNvGraphicFramePr>
          <p:nvPr/>
        </p:nvGraphicFramePr>
        <p:xfrm>
          <a:off x="2759075" y="3270250"/>
          <a:ext cx="2270125" cy="617538"/>
        </p:xfrm>
        <a:graphic>
          <a:graphicData uri="http://schemas.openxmlformats.org/presentationml/2006/ole">
            <mc:AlternateContent xmlns:mc="http://schemas.openxmlformats.org/markup-compatibility/2006">
              <mc:Choice xmlns:v="urn:schemas-microsoft-com:vml" Requires="v">
                <p:oleObj spid="_x0000_s1161" name="Equation" r:id="rId5" imgW="1447560" imgH="393480" progId="Equation.3">
                  <p:embed/>
                </p:oleObj>
              </mc:Choice>
              <mc:Fallback>
                <p:oleObj name="Equation" r:id="rId5" imgW="14475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9075" y="3270250"/>
                        <a:ext cx="2270125" cy="617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91565" name="Object 13"/>
          <p:cNvGraphicFramePr>
            <a:graphicFrameLocks noChangeAspect="1"/>
          </p:cNvGraphicFramePr>
          <p:nvPr/>
        </p:nvGraphicFramePr>
        <p:xfrm>
          <a:off x="2779713" y="3932238"/>
          <a:ext cx="2249487" cy="617537"/>
        </p:xfrm>
        <a:graphic>
          <a:graphicData uri="http://schemas.openxmlformats.org/presentationml/2006/ole">
            <mc:AlternateContent xmlns:mc="http://schemas.openxmlformats.org/markup-compatibility/2006">
              <mc:Choice xmlns:v="urn:schemas-microsoft-com:vml" Requires="v">
                <p:oleObj spid="_x0000_s1162" name="Equation" r:id="rId7" imgW="1434960" imgH="393480" progId="Equation.3">
                  <p:embed/>
                </p:oleObj>
              </mc:Choice>
              <mc:Fallback>
                <p:oleObj name="Equation" r:id="rId7" imgW="14349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9713" y="3932238"/>
                        <a:ext cx="2249487" cy="617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91566" name="Object 14"/>
          <p:cNvGraphicFramePr>
            <a:graphicFrameLocks noChangeAspect="1"/>
          </p:cNvGraphicFramePr>
          <p:nvPr/>
        </p:nvGraphicFramePr>
        <p:xfrm>
          <a:off x="3108325" y="5646738"/>
          <a:ext cx="1550988" cy="617537"/>
        </p:xfrm>
        <a:graphic>
          <a:graphicData uri="http://schemas.openxmlformats.org/presentationml/2006/ole">
            <mc:AlternateContent xmlns:mc="http://schemas.openxmlformats.org/markup-compatibility/2006">
              <mc:Choice xmlns:v="urn:schemas-microsoft-com:vml" Requires="v">
                <p:oleObj spid="_x0000_s1163" name="Equation" r:id="rId9" imgW="990360" imgH="393480" progId="Equation.3">
                  <p:embed/>
                </p:oleObj>
              </mc:Choice>
              <mc:Fallback>
                <p:oleObj name="Equation" r:id="rId9" imgW="99036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8325" y="5646738"/>
                        <a:ext cx="1550988" cy="617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91567" name="Text Box 15"/>
          <p:cNvSpPr txBox="1">
            <a:spLocks noChangeArrowheads="1"/>
          </p:cNvSpPr>
          <p:nvPr/>
        </p:nvSpPr>
        <p:spPr bwMode="auto">
          <a:xfrm>
            <a:off x="731838" y="2241550"/>
            <a:ext cx="22494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Divide both sides by </a:t>
            </a:r>
            <a:r>
              <a:rPr lang="en-US" i="1">
                <a:solidFill>
                  <a:srgbClr val="0033CC"/>
                </a:solidFill>
                <a:latin typeface="Times New Roman" charset="0"/>
              </a:rPr>
              <a:t>N</a:t>
            </a:r>
            <a:r>
              <a:rPr lang="en-US">
                <a:solidFill>
                  <a:srgbClr val="0033CC"/>
                </a:solidFill>
              </a:rPr>
              <a:t>:</a:t>
            </a:r>
          </a:p>
        </p:txBody>
      </p:sp>
      <p:sp>
        <p:nvSpPr>
          <p:cNvPr id="791568" name="Text Box 16"/>
          <p:cNvSpPr txBox="1">
            <a:spLocks noChangeArrowheads="1"/>
          </p:cNvSpPr>
          <p:nvPr/>
        </p:nvSpPr>
        <p:spPr bwMode="auto">
          <a:xfrm>
            <a:off x="5775325" y="1419225"/>
            <a:ext cx="2546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Assume </a:t>
            </a:r>
            <a:r>
              <a:rPr lang="en-US" i="1">
                <a:solidFill>
                  <a:srgbClr val="0033CC"/>
                </a:solidFill>
                <a:latin typeface="Times New Roman" charset="0"/>
              </a:rPr>
              <a:t>N</a:t>
            </a:r>
            <a:r>
              <a:rPr lang="en-US">
                <a:solidFill>
                  <a:srgbClr val="0033CC"/>
                </a:solidFill>
              </a:rPr>
              <a:t> is a power of 2.</a:t>
            </a:r>
          </a:p>
        </p:txBody>
      </p:sp>
      <p:sp>
        <p:nvSpPr>
          <p:cNvPr id="791569" name="Text Box 17"/>
          <p:cNvSpPr txBox="1">
            <a:spLocks noChangeArrowheads="1"/>
          </p:cNvSpPr>
          <p:nvPr/>
        </p:nvSpPr>
        <p:spPr bwMode="auto">
          <a:xfrm>
            <a:off x="731838" y="2698750"/>
            <a:ext cx="4791997" cy="584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dirty="0">
                <a:solidFill>
                  <a:srgbClr val="0033CC"/>
                </a:solidFill>
              </a:rPr>
              <a:t>Telescope: </a:t>
            </a:r>
            <a:r>
              <a:rPr lang="en-US" dirty="0">
                <a:solidFill>
                  <a:srgbClr val="0033CC"/>
                </a:solidFill>
              </a:rPr>
              <a:t>Since the equation is valid for any </a:t>
            </a:r>
            <a:r>
              <a:rPr lang="en-US" i="1" dirty="0">
                <a:solidFill>
                  <a:srgbClr val="0033CC"/>
                </a:solidFill>
                <a:latin typeface="Times New Roman" charset="0"/>
              </a:rPr>
              <a:t>N</a:t>
            </a:r>
            <a:r>
              <a:rPr lang="en-US" dirty="0">
                <a:solidFill>
                  <a:srgbClr val="0033CC"/>
                </a:solidFill>
              </a:rPr>
              <a:t> </a:t>
            </a:r>
            <a:br>
              <a:rPr lang="en-US" dirty="0">
                <a:solidFill>
                  <a:srgbClr val="0033CC"/>
                </a:solidFill>
              </a:rPr>
            </a:br>
            <a:r>
              <a:rPr lang="en-US" dirty="0" smtClean="0">
                <a:solidFill>
                  <a:srgbClr val="0033CC"/>
                </a:solidFill>
              </a:rPr>
              <a:t>that</a:t>
            </a:r>
            <a:r>
              <a:rPr lang="en-US" dirty="0" smtClean="0">
                <a:solidFill>
                  <a:srgbClr val="0033CC"/>
                </a:solidFill>
                <a:latin typeface="Arial"/>
              </a:rPr>
              <a:t>’</a:t>
            </a:r>
            <a:r>
              <a:rPr lang="en-US" dirty="0" smtClean="0">
                <a:solidFill>
                  <a:srgbClr val="0033CC"/>
                </a:solidFill>
              </a:rPr>
              <a:t>s </a:t>
            </a:r>
            <a:r>
              <a:rPr lang="en-US" dirty="0">
                <a:solidFill>
                  <a:srgbClr val="0033CC"/>
                </a:solidFill>
              </a:rPr>
              <a:t>a power of 2, successively replace </a:t>
            </a:r>
            <a:r>
              <a:rPr lang="en-US" i="1" dirty="0">
                <a:solidFill>
                  <a:srgbClr val="0033CC"/>
                </a:solidFill>
                <a:latin typeface="Times New Roman" charset="0"/>
              </a:rPr>
              <a:t>N</a:t>
            </a:r>
            <a:r>
              <a:rPr lang="en-US" dirty="0">
                <a:solidFill>
                  <a:srgbClr val="0033CC"/>
                </a:solidFill>
              </a:rPr>
              <a:t> by </a:t>
            </a:r>
            <a:r>
              <a:rPr lang="en-US" i="1" dirty="0">
                <a:solidFill>
                  <a:srgbClr val="0033CC"/>
                </a:solidFill>
                <a:latin typeface="Times New Roman" charset="0"/>
              </a:rPr>
              <a:t>N</a:t>
            </a:r>
            <a:r>
              <a:rPr lang="en-US" dirty="0">
                <a:solidFill>
                  <a:srgbClr val="0033CC"/>
                </a:solidFill>
                <a:latin typeface="Times New Roman" charset="0"/>
              </a:rPr>
              <a:t>/2</a:t>
            </a:r>
            <a:r>
              <a:rPr lang="en-US" dirty="0">
                <a:solidFill>
                  <a:srgbClr val="0033CC"/>
                </a:solidFill>
              </a:rPr>
              <a:t>:</a:t>
            </a:r>
          </a:p>
        </p:txBody>
      </p:sp>
      <p:grpSp>
        <p:nvGrpSpPr>
          <p:cNvPr id="791573" name="Group 21"/>
          <p:cNvGrpSpPr>
            <a:grpSpLocks/>
          </p:cNvGrpSpPr>
          <p:nvPr/>
        </p:nvGrpSpPr>
        <p:grpSpPr bwMode="auto">
          <a:xfrm>
            <a:off x="3749675" y="5187950"/>
            <a:ext cx="92075" cy="458788"/>
            <a:chOff x="691" y="2966"/>
            <a:chExt cx="58" cy="289"/>
          </a:xfrm>
        </p:grpSpPr>
        <p:sp>
          <p:nvSpPr>
            <p:cNvPr id="791570" name="Oval 18"/>
            <p:cNvSpPr>
              <a:spLocks noChangeArrowheads="1"/>
            </p:cNvSpPr>
            <p:nvPr/>
          </p:nvSpPr>
          <p:spPr bwMode="auto">
            <a:xfrm>
              <a:off x="691" y="2966"/>
              <a:ext cx="58" cy="5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71" name="Oval 19"/>
            <p:cNvSpPr>
              <a:spLocks noChangeArrowheads="1"/>
            </p:cNvSpPr>
            <p:nvPr/>
          </p:nvSpPr>
          <p:spPr bwMode="auto">
            <a:xfrm>
              <a:off x="691" y="3082"/>
              <a:ext cx="58" cy="5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72" name="Oval 20"/>
            <p:cNvSpPr>
              <a:spLocks noChangeArrowheads="1"/>
            </p:cNvSpPr>
            <p:nvPr/>
          </p:nvSpPr>
          <p:spPr bwMode="auto">
            <a:xfrm>
              <a:off x="691" y="3197"/>
              <a:ext cx="58" cy="5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791574" name="Object 22"/>
          <p:cNvGraphicFramePr>
            <a:graphicFrameLocks noChangeAspect="1"/>
          </p:cNvGraphicFramePr>
          <p:nvPr/>
        </p:nvGraphicFramePr>
        <p:xfrm>
          <a:off x="2771775" y="4572000"/>
          <a:ext cx="2349500" cy="617538"/>
        </p:xfrm>
        <a:graphic>
          <a:graphicData uri="http://schemas.openxmlformats.org/presentationml/2006/ole">
            <mc:AlternateContent xmlns:mc="http://schemas.openxmlformats.org/markup-compatibility/2006">
              <mc:Choice xmlns:v="urn:schemas-microsoft-com:vml" Requires="v">
                <p:oleObj spid="_x0000_s1164" name="Equation" r:id="rId11" imgW="1498320" imgH="393480" progId="Equation.3">
                  <p:embed/>
                </p:oleObj>
              </mc:Choice>
              <mc:Fallback>
                <p:oleObj name="Equation" r:id="rId11" imgW="149832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4572000"/>
                        <a:ext cx="2349500" cy="617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91575" name="AutoShape 23"/>
          <p:cNvSpPr>
            <a:spLocks/>
          </p:cNvSpPr>
          <p:nvPr/>
        </p:nvSpPr>
        <p:spPr bwMode="auto">
          <a:xfrm>
            <a:off x="5668963" y="2057400"/>
            <a:ext cx="274637" cy="4114800"/>
          </a:xfrm>
          <a:prstGeom prst="rightBrace">
            <a:avLst>
              <a:gd name="adj1" fmla="val 124856"/>
              <a:gd name="adj2" fmla="val 50000"/>
            </a:avLst>
          </a:prstGeom>
          <a:noFill/>
          <a:ln w="38100">
            <a:solidFill>
              <a:srgbClr val="0033CC"/>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76" name="Text Box 24"/>
          <p:cNvSpPr txBox="1">
            <a:spLocks noChangeArrowheads="1"/>
          </p:cNvSpPr>
          <p:nvPr/>
        </p:nvSpPr>
        <p:spPr bwMode="auto">
          <a:xfrm>
            <a:off x="6035675" y="3794125"/>
            <a:ext cx="2451100"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Add together, and many</a:t>
            </a:r>
          </a:p>
          <a:p>
            <a:r>
              <a:rPr lang="en-US">
                <a:solidFill>
                  <a:srgbClr val="0033CC"/>
                </a:solidFill>
              </a:rPr>
              <a:t>convenient cancellations </a:t>
            </a:r>
          </a:p>
          <a:p>
            <a:r>
              <a:rPr lang="en-US">
                <a:solidFill>
                  <a:srgbClr val="0033CC"/>
                </a:solidFill>
              </a:rPr>
              <a:t>will occur.</a:t>
            </a:r>
          </a:p>
        </p:txBody>
      </p:sp>
    </p:spTree>
    <p:extLst>
      <p:ext uri="{BB962C8B-B14F-4D97-AF65-F5344CB8AC3E}">
        <p14:creationId xmlns:p14="http://schemas.microsoft.com/office/powerpoint/2010/main" val="807129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1567"/>
                                        </p:tgtEl>
                                        <p:attrNameLst>
                                          <p:attrName>style.visibility</p:attrName>
                                        </p:attrNameLst>
                                      </p:cBhvr>
                                      <p:to>
                                        <p:strVal val="visible"/>
                                      </p:to>
                                    </p:set>
                                    <p:animEffect transition="in" filter="fade">
                                      <p:cBhvr>
                                        <p:cTn id="7" dur="500"/>
                                        <p:tgtEl>
                                          <p:spTgt spid="79156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91561"/>
                                        </p:tgtEl>
                                        <p:attrNameLst>
                                          <p:attrName>style.visibility</p:attrName>
                                        </p:attrNameLst>
                                      </p:cBhvr>
                                      <p:to>
                                        <p:strVal val="visible"/>
                                      </p:to>
                                    </p:set>
                                    <p:animEffect transition="in" filter="fade">
                                      <p:cBhvr>
                                        <p:cTn id="11" dur="500"/>
                                        <p:tgtEl>
                                          <p:spTgt spid="7915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91569"/>
                                        </p:tgtEl>
                                        <p:attrNameLst>
                                          <p:attrName>style.visibility</p:attrName>
                                        </p:attrNameLst>
                                      </p:cBhvr>
                                      <p:to>
                                        <p:strVal val="visible"/>
                                      </p:to>
                                    </p:set>
                                    <p:animEffect transition="in" filter="fade">
                                      <p:cBhvr>
                                        <p:cTn id="16" dur="500"/>
                                        <p:tgtEl>
                                          <p:spTgt spid="7915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791564"/>
                                        </p:tgtEl>
                                        <p:attrNameLst>
                                          <p:attrName>style.visibility</p:attrName>
                                        </p:attrNameLst>
                                      </p:cBhvr>
                                      <p:to>
                                        <p:strVal val="visible"/>
                                      </p:to>
                                    </p:set>
                                    <p:animEffect transition="in" filter="fade">
                                      <p:cBhvr>
                                        <p:cTn id="21" dur="500"/>
                                        <p:tgtEl>
                                          <p:spTgt spid="7915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791565"/>
                                        </p:tgtEl>
                                        <p:attrNameLst>
                                          <p:attrName>style.visibility</p:attrName>
                                        </p:attrNameLst>
                                      </p:cBhvr>
                                      <p:to>
                                        <p:strVal val="visible"/>
                                      </p:to>
                                    </p:set>
                                    <p:animEffect transition="in" filter="fade">
                                      <p:cBhvr>
                                        <p:cTn id="26" dur="500"/>
                                        <p:tgtEl>
                                          <p:spTgt spid="7915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791574"/>
                                        </p:tgtEl>
                                        <p:attrNameLst>
                                          <p:attrName>style.visibility</p:attrName>
                                        </p:attrNameLst>
                                      </p:cBhvr>
                                      <p:to>
                                        <p:strVal val="visible"/>
                                      </p:to>
                                    </p:set>
                                    <p:animEffect transition="in" filter="fade">
                                      <p:cBhvr>
                                        <p:cTn id="31" dur="500"/>
                                        <p:tgtEl>
                                          <p:spTgt spid="7915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791573"/>
                                        </p:tgtEl>
                                        <p:attrNameLst>
                                          <p:attrName>style.visibility</p:attrName>
                                        </p:attrNameLst>
                                      </p:cBhvr>
                                      <p:to>
                                        <p:strVal val="visible"/>
                                      </p:to>
                                    </p:set>
                                    <p:animEffect transition="in" filter="fade">
                                      <p:cBhvr>
                                        <p:cTn id="36" dur="500"/>
                                        <p:tgtEl>
                                          <p:spTgt spid="791573"/>
                                        </p:tgtEl>
                                      </p:cBhvr>
                                    </p:animEffect>
                                  </p:childTnLst>
                                </p:cTn>
                              </p:par>
                              <p:par>
                                <p:cTn id="37" presetID="10" presetClass="entr" presetSubtype="0" fill="hold" nodeType="withEffect">
                                  <p:stCondLst>
                                    <p:cond delay="0"/>
                                  </p:stCondLst>
                                  <p:childTnLst>
                                    <p:set>
                                      <p:cBhvr>
                                        <p:cTn id="38" dur="1" fill="hold">
                                          <p:stCondLst>
                                            <p:cond delay="0"/>
                                          </p:stCondLst>
                                        </p:cTn>
                                        <p:tgtEl>
                                          <p:spTgt spid="791566"/>
                                        </p:tgtEl>
                                        <p:attrNameLst>
                                          <p:attrName>style.visibility</p:attrName>
                                        </p:attrNameLst>
                                      </p:cBhvr>
                                      <p:to>
                                        <p:strVal val="visible"/>
                                      </p:to>
                                    </p:set>
                                    <p:animEffect transition="in" filter="fade">
                                      <p:cBhvr>
                                        <p:cTn id="39" dur="500"/>
                                        <p:tgtEl>
                                          <p:spTgt spid="79156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791575"/>
                                        </p:tgtEl>
                                        <p:attrNameLst>
                                          <p:attrName>style.visibility</p:attrName>
                                        </p:attrNameLst>
                                      </p:cBhvr>
                                      <p:to>
                                        <p:strVal val="visible"/>
                                      </p:to>
                                    </p:set>
                                    <p:anim calcmode="lin" valueType="num">
                                      <p:cBhvr additive="base">
                                        <p:cTn id="44" dur="500" fill="hold"/>
                                        <p:tgtEl>
                                          <p:spTgt spid="791575"/>
                                        </p:tgtEl>
                                        <p:attrNameLst>
                                          <p:attrName>ppt_x</p:attrName>
                                        </p:attrNameLst>
                                      </p:cBhvr>
                                      <p:tavLst>
                                        <p:tav tm="0">
                                          <p:val>
                                            <p:strVal val="1+#ppt_w/2"/>
                                          </p:val>
                                        </p:tav>
                                        <p:tav tm="100000">
                                          <p:val>
                                            <p:strVal val="#ppt_x"/>
                                          </p:val>
                                        </p:tav>
                                      </p:tavLst>
                                    </p:anim>
                                    <p:anim calcmode="lin" valueType="num">
                                      <p:cBhvr additive="base">
                                        <p:cTn id="45" dur="500" fill="hold"/>
                                        <p:tgtEl>
                                          <p:spTgt spid="79157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791576"/>
                                        </p:tgtEl>
                                        <p:attrNameLst>
                                          <p:attrName>style.visibility</p:attrName>
                                        </p:attrNameLst>
                                      </p:cBhvr>
                                      <p:to>
                                        <p:strVal val="visible"/>
                                      </p:to>
                                    </p:set>
                                    <p:anim calcmode="lin" valueType="num">
                                      <p:cBhvr additive="base">
                                        <p:cTn id="48" dur="500" fill="hold"/>
                                        <p:tgtEl>
                                          <p:spTgt spid="791576"/>
                                        </p:tgtEl>
                                        <p:attrNameLst>
                                          <p:attrName>ppt_x</p:attrName>
                                        </p:attrNameLst>
                                      </p:cBhvr>
                                      <p:tavLst>
                                        <p:tav tm="0">
                                          <p:val>
                                            <p:strVal val="1+#ppt_w/2"/>
                                          </p:val>
                                        </p:tav>
                                        <p:tav tm="100000">
                                          <p:val>
                                            <p:strVal val="#ppt_x"/>
                                          </p:val>
                                        </p:tav>
                                      </p:tavLst>
                                    </p:anim>
                                    <p:anim calcmode="lin" valueType="num">
                                      <p:cBhvr additive="base">
                                        <p:cTn id="49" dur="500" fill="hold"/>
                                        <p:tgtEl>
                                          <p:spTgt spid="7915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67" grpId="0"/>
      <p:bldP spid="791569" grpId="0"/>
      <p:bldP spid="791575" grpId="0" animBg="1"/>
      <p:bldP spid="7915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DF4579E-F237-A94B-BA65-A56493DBC4E8}" type="slidenum">
              <a:rPr lang="en-US"/>
              <a:pPr/>
              <a:t>36</a:t>
            </a:fld>
            <a:endParaRPr lang="en-US"/>
          </a:p>
        </p:txBody>
      </p:sp>
      <p:sp>
        <p:nvSpPr>
          <p:cNvPr id="793605" name="Rectangle 5"/>
          <p:cNvSpPr>
            <a:spLocks noGrp="1" noChangeArrowheads="1"/>
          </p:cNvSpPr>
          <p:nvPr>
            <p:ph type="title"/>
          </p:nvPr>
        </p:nvSpPr>
        <p:spPr/>
        <p:txBody>
          <a:bodyPr/>
          <a:lstStyle/>
          <a:p>
            <a:r>
              <a:rPr lang="en-US"/>
              <a:t>Analysis of Mergesort</a:t>
            </a:r>
          </a:p>
        </p:txBody>
      </p:sp>
      <p:graphicFrame>
        <p:nvGraphicFramePr>
          <p:cNvPr id="793604" name="Object 4"/>
          <p:cNvGraphicFramePr>
            <a:graphicFrameLocks noGrp="1" noChangeAspect="1"/>
          </p:cNvGraphicFramePr>
          <p:nvPr>
            <p:ph idx="1"/>
          </p:nvPr>
        </p:nvGraphicFramePr>
        <p:xfrm>
          <a:off x="2987675" y="1277938"/>
          <a:ext cx="1989138" cy="598487"/>
        </p:xfrm>
        <a:graphic>
          <a:graphicData uri="http://schemas.openxmlformats.org/presentationml/2006/ole">
            <mc:AlternateContent xmlns:mc="http://schemas.openxmlformats.org/markup-compatibility/2006">
              <mc:Choice xmlns:v="urn:schemas-microsoft-com:vml" Requires="v">
                <p:oleObj spid="_x0000_s2162" name="Equation" r:id="rId3" imgW="1307880" imgH="393480" progId="Equation.3">
                  <p:embed/>
                </p:oleObj>
              </mc:Choice>
              <mc:Fallback>
                <p:oleObj name="Equation" r:id="rId3" imgW="13078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277938"/>
                        <a:ext cx="1989138" cy="5984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793607" name="Text Box 7"/>
          <p:cNvSpPr txBox="1">
            <a:spLocks noChangeArrowheads="1"/>
          </p:cNvSpPr>
          <p:nvPr/>
        </p:nvSpPr>
        <p:spPr bwMode="auto">
          <a:xfrm>
            <a:off x="5063957" y="1234464"/>
            <a:ext cx="334848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33CC"/>
                </a:solidFill>
              </a:rPr>
              <a:t>since there are </a:t>
            </a:r>
            <a:r>
              <a:rPr lang="en-US" dirty="0">
                <a:solidFill>
                  <a:srgbClr val="0033CC"/>
                </a:solidFill>
                <a:latin typeface="Times New Roman" charset="0"/>
              </a:rPr>
              <a:t>log </a:t>
            </a:r>
            <a:r>
              <a:rPr lang="en-US" i="1" dirty="0">
                <a:solidFill>
                  <a:srgbClr val="0033CC"/>
                </a:solidFill>
                <a:latin typeface="Times New Roman" charset="0"/>
              </a:rPr>
              <a:t>N</a:t>
            </a:r>
            <a:r>
              <a:rPr lang="en-US" dirty="0">
                <a:solidFill>
                  <a:srgbClr val="0033CC"/>
                </a:solidFill>
              </a:rPr>
              <a:t> number of </a:t>
            </a:r>
            <a:r>
              <a:rPr lang="en-US" dirty="0" smtClean="0">
                <a:solidFill>
                  <a:srgbClr val="0033CC"/>
                </a:solidFill>
              </a:rPr>
              <a:t>1</a:t>
            </a:r>
            <a:r>
              <a:rPr lang="en-US" dirty="0" smtClean="0">
                <a:solidFill>
                  <a:srgbClr val="0033CC"/>
                </a:solidFill>
                <a:latin typeface="Arial"/>
              </a:rPr>
              <a:t>’</a:t>
            </a:r>
            <a:r>
              <a:rPr lang="en-US" dirty="0" smtClean="0">
                <a:solidFill>
                  <a:srgbClr val="0033CC"/>
                </a:solidFill>
              </a:rPr>
              <a:t>s</a:t>
            </a:r>
            <a:endParaRPr lang="en-US" dirty="0">
              <a:solidFill>
                <a:srgbClr val="0033CC"/>
              </a:solidFill>
            </a:endParaRPr>
          </a:p>
          <a:p>
            <a:r>
              <a:rPr lang="en-US" dirty="0" smtClean="0">
                <a:solidFill>
                  <a:srgbClr val="0033CC"/>
                </a:solidFill>
              </a:rPr>
              <a:t>(remember that it’s log</a:t>
            </a:r>
            <a:r>
              <a:rPr lang="en-US" baseline="-25000" dirty="0" smtClean="0">
                <a:solidFill>
                  <a:srgbClr val="0033CC"/>
                </a:solidFill>
              </a:rPr>
              <a:t>2</a:t>
            </a:r>
            <a:r>
              <a:rPr lang="en-US" dirty="0" smtClean="0">
                <a:solidFill>
                  <a:srgbClr val="0033CC"/>
                </a:solidFill>
              </a:rPr>
              <a:t>)</a:t>
            </a:r>
            <a:endParaRPr lang="en-US" dirty="0">
              <a:solidFill>
                <a:srgbClr val="0033CC"/>
              </a:solidFill>
            </a:endParaRPr>
          </a:p>
        </p:txBody>
      </p:sp>
      <p:graphicFrame>
        <p:nvGraphicFramePr>
          <p:cNvPr id="793608" name="Object 8"/>
          <p:cNvGraphicFramePr>
            <a:graphicFrameLocks noChangeAspect="1"/>
          </p:cNvGraphicFramePr>
          <p:nvPr>
            <p:extLst/>
          </p:nvPr>
        </p:nvGraphicFramePr>
        <p:xfrm>
          <a:off x="3017537" y="2149475"/>
          <a:ext cx="2257425" cy="309563"/>
        </p:xfrm>
        <a:graphic>
          <a:graphicData uri="http://schemas.openxmlformats.org/presentationml/2006/ole">
            <mc:AlternateContent xmlns:mc="http://schemas.openxmlformats.org/markup-compatibility/2006">
              <mc:Choice xmlns:v="urn:schemas-microsoft-com:vml" Requires="v">
                <p:oleObj spid="_x0000_s2163" name="Equation" r:id="rId5" imgW="1485900" imgH="203200" progId="Equation.3">
                  <p:embed/>
                </p:oleObj>
              </mc:Choice>
              <mc:Fallback>
                <p:oleObj name="Equation" r:id="rId5" imgW="1485900" imgH="203200" progId="Equation.3">
                  <p:embed/>
                  <p:pic>
                    <p:nvPicPr>
                      <p:cNvPr id="0" name=""/>
                      <p:cNvPicPr>
                        <a:picLocks noChangeAspect="1" noChangeArrowheads="1"/>
                      </p:cNvPicPr>
                      <p:nvPr/>
                    </p:nvPicPr>
                    <p:blipFill>
                      <a:blip r:embed="rId6"/>
                      <a:srcRect/>
                      <a:stretch>
                        <a:fillRect/>
                      </a:stretch>
                    </p:blipFill>
                    <p:spPr bwMode="auto">
                      <a:xfrm>
                        <a:off x="3017537" y="2149475"/>
                        <a:ext cx="2257425" cy="309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93609" name="Text Box 9"/>
          <p:cNvSpPr txBox="1">
            <a:spLocks noChangeArrowheads="1"/>
          </p:cNvSpPr>
          <p:nvPr/>
        </p:nvSpPr>
        <p:spPr bwMode="auto">
          <a:xfrm>
            <a:off x="879475" y="2085975"/>
            <a:ext cx="21383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Multiply through by </a:t>
            </a:r>
            <a:r>
              <a:rPr lang="en-US" i="1">
                <a:solidFill>
                  <a:srgbClr val="0033CC"/>
                </a:solidFill>
                <a:latin typeface="Times New Roman" charset="0"/>
              </a:rPr>
              <a:t>N</a:t>
            </a:r>
            <a:r>
              <a:rPr lang="en-US">
                <a:solidFill>
                  <a:srgbClr val="0033CC"/>
                </a:solidFill>
              </a:rPr>
              <a:t>:</a:t>
            </a:r>
          </a:p>
        </p:txBody>
      </p:sp>
      <p:sp>
        <p:nvSpPr>
          <p:cNvPr id="793610" name="Rectangle 10"/>
          <p:cNvSpPr>
            <a:spLocks noChangeArrowheads="1"/>
          </p:cNvSpPr>
          <p:nvPr/>
        </p:nvSpPr>
        <p:spPr bwMode="auto">
          <a:xfrm>
            <a:off x="457200" y="3337561"/>
            <a:ext cx="8229600" cy="27933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69900" indent="-469900" eaLnBrk="1" hangingPunct="1">
              <a:spcBef>
                <a:spcPct val="20000"/>
              </a:spcBef>
              <a:buClr>
                <a:schemeClr val="bg2"/>
              </a:buClr>
              <a:buSzPct val="70000"/>
              <a:buFont typeface="Wingdings" charset="0"/>
              <a:buChar char="o"/>
            </a:pPr>
            <a:r>
              <a:rPr lang="en-US" sz="2800" dirty="0"/>
              <a:t>And so </a:t>
            </a:r>
            <a:r>
              <a:rPr lang="en-US" sz="2800" dirty="0" err="1"/>
              <a:t>mergesort</a:t>
            </a:r>
            <a:r>
              <a:rPr lang="en-US" sz="2800" dirty="0"/>
              <a:t> runs in </a:t>
            </a:r>
            <a:r>
              <a:rPr lang="en-US" sz="2800" i="1" dirty="0">
                <a:solidFill>
                  <a:schemeClr val="folHlink"/>
                </a:solidFill>
                <a:latin typeface="Times New Roman" charset="0"/>
              </a:rPr>
              <a:t>O(N</a:t>
            </a:r>
            <a:r>
              <a:rPr lang="en-US" sz="2800" dirty="0">
                <a:solidFill>
                  <a:schemeClr val="folHlink"/>
                </a:solidFill>
                <a:latin typeface="Times New Roman" charset="0"/>
              </a:rPr>
              <a:t> log </a:t>
            </a:r>
            <a:r>
              <a:rPr lang="en-US" sz="2800" i="1" dirty="0">
                <a:solidFill>
                  <a:schemeClr val="folHlink"/>
                </a:solidFill>
                <a:latin typeface="Times New Roman" charset="0"/>
              </a:rPr>
              <a:t>N</a:t>
            </a:r>
            <a:r>
              <a:rPr lang="en-US" sz="2800" dirty="0">
                <a:solidFill>
                  <a:schemeClr val="folHlink"/>
                </a:solidFill>
                <a:latin typeface="Times New Roman" charset="0"/>
              </a:rPr>
              <a:t>)</a:t>
            </a:r>
            <a:r>
              <a:rPr lang="en-US" sz="2800" dirty="0"/>
              <a:t> time.</a:t>
            </a:r>
          </a:p>
        </p:txBody>
      </p:sp>
      <p:graphicFrame>
        <p:nvGraphicFramePr>
          <p:cNvPr id="11" name="Object 8"/>
          <p:cNvGraphicFramePr>
            <a:graphicFrameLocks noChangeAspect="1"/>
          </p:cNvGraphicFramePr>
          <p:nvPr>
            <p:extLst/>
          </p:nvPr>
        </p:nvGraphicFramePr>
        <p:xfrm>
          <a:off x="3566171" y="2514610"/>
          <a:ext cx="1292225" cy="309563"/>
        </p:xfrm>
        <a:graphic>
          <a:graphicData uri="http://schemas.openxmlformats.org/presentationml/2006/ole">
            <mc:AlternateContent xmlns:mc="http://schemas.openxmlformats.org/markup-compatibility/2006">
              <mc:Choice xmlns:v="urn:schemas-microsoft-com:vml" Requires="v">
                <p:oleObj spid="_x0000_s2164" name="Equation" r:id="rId7" imgW="850900" imgH="203200" progId="Equation.3">
                  <p:embed/>
                </p:oleObj>
              </mc:Choice>
              <mc:Fallback>
                <p:oleObj name="Equation" r:id="rId7" imgW="850900" imgH="203200" progId="Equation.3">
                  <p:embed/>
                  <p:pic>
                    <p:nvPicPr>
                      <p:cNvPr id="0" name=""/>
                      <p:cNvPicPr>
                        <a:picLocks noChangeAspect="1" noChangeArrowheads="1"/>
                      </p:cNvPicPr>
                      <p:nvPr/>
                    </p:nvPicPr>
                    <p:blipFill>
                      <a:blip r:embed="rId8"/>
                      <a:srcRect/>
                      <a:stretch>
                        <a:fillRect/>
                      </a:stretch>
                    </p:blipFill>
                    <p:spPr bwMode="auto">
                      <a:xfrm>
                        <a:off x="3566171" y="2514610"/>
                        <a:ext cx="1292225" cy="309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nvPr>
        </p:nvGraphicFramePr>
        <p:xfrm>
          <a:off x="3566171" y="2880366"/>
          <a:ext cx="1292225" cy="309563"/>
        </p:xfrm>
        <a:graphic>
          <a:graphicData uri="http://schemas.openxmlformats.org/presentationml/2006/ole">
            <mc:AlternateContent xmlns:mc="http://schemas.openxmlformats.org/markup-compatibility/2006">
              <mc:Choice xmlns:v="urn:schemas-microsoft-com:vml" Requires="v">
                <p:oleObj spid="_x0000_s2165" name="Equation" r:id="rId9" imgW="850900" imgH="203200" progId="Equation.3">
                  <p:embed/>
                </p:oleObj>
              </mc:Choice>
              <mc:Fallback>
                <p:oleObj name="Equation" r:id="rId9" imgW="850900" imgH="203200" progId="Equation.3">
                  <p:embed/>
                  <p:pic>
                    <p:nvPicPr>
                      <p:cNvPr id="0" name=""/>
                      <p:cNvPicPr>
                        <a:picLocks noChangeAspect="1" noChangeArrowheads="1"/>
                      </p:cNvPicPr>
                      <p:nvPr/>
                    </p:nvPicPr>
                    <p:blipFill>
                      <a:blip r:embed="rId10"/>
                      <a:srcRect/>
                      <a:stretch>
                        <a:fillRect/>
                      </a:stretch>
                    </p:blipFill>
                    <p:spPr bwMode="auto">
                      <a:xfrm>
                        <a:off x="3566171" y="2880366"/>
                        <a:ext cx="1292225" cy="309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TextBox 1"/>
          <p:cNvSpPr txBox="1"/>
          <p:nvPr/>
        </p:nvSpPr>
        <p:spPr>
          <a:xfrm>
            <a:off x="5274962" y="2482659"/>
            <a:ext cx="1442511" cy="338554"/>
          </a:xfrm>
          <a:prstGeom prst="rect">
            <a:avLst/>
          </a:prstGeom>
          <a:noFill/>
        </p:spPr>
        <p:txBody>
          <a:bodyPr wrap="none" rtlCol="0">
            <a:spAutoFit/>
          </a:bodyPr>
          <a:lstStyle/>
          <a:p>
            <a:r>
              <a:rPr lang="en-US" dirty="0" smtClean="0">
                <a:solidFill>
                  <a:srgbClr val="0033CC"/>
                </a:solidFill>
              </a:rPr>
              <a:t>since </a:t>
            </a:r>
            <a:r>
              <a:rPr lang="en-US" i="1" dirty="0" smtClean="0">
                <a:solidFill>
                  <a:srgbClr val="0033CC"/>
                </a:solidFill>
                <a:latin typeface="Times New Roman" charset="0"/>
                <a:ea typeface="Times New Roman" charset="0"/>
                <a:cs typeface="Times New Roman" charset="0"/>
              </a:rPr>
              <a:t>T</a:t>
            </a:r>
            <a:r>
              <a:rPr lang="en-US" dirty="0" smtClean="0">
                <a:solidFill>
                  <a:srgbClr val="0033CC"/>
                </a:solidFill>
                <a:latin typeface="Times New Roman" charset="0"/>
                <a:ea typeface="Times New Roman" charset="0"/>
                <a:cs typeface="Times New Roman" charset="0"/>
              </a:rPr>
              <a:t>(1) = 1</a:t>
            </a:r>
            <a:endParaRPr lang="en-US" dirty="0">
              <a:solidFill>
                <a:srgbClr val="0033CC"/>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913481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3609"/>
                                        </p:tgtEl>
                                        <p:attrNameLst>
                                          <p:attrName>style.visibility</p:attrName>
                                        </p:attrNameLst>
                                      </p:cBhvr>
                                      <p:to>
                                        <p:strVal val="visible"/>
                                      </p:to>
                                    </p:set>
                                    <p:animEffect transition="in" filter="fade">
                                      <p:cBhvr>
                                        <p:cTn id="7" dur="500"/>
                                        <p:tgtEl>
                                          <p:spTgt spid="793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93608"/>
                                        </p:tgtEl>
                                        <p:attrNameLst>
                                          <p:attrName>style.visibility</p:attrName>
                                        </p:attrNameLst>
                                      </p:cBhvr>
                                      <p:to>
                                        <p:strVal val="visible"/>
                                      </p:to>
                                    </p:set>
                                    <p:animEffect transition="in" filter="fade">
                                      <p:cBhvr>
                                        <p:cTn id="12" dur="500"/>
                                        <p:tgtEl>
                                          <p:spTgt spid="7936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93610"/>
                                        </p:tgtEl>
                                        <p:attrNameLst>
                                          <p:attrName>style.visibility</p:attrName>
                                        </p:attrNameLst>
                                      </p:cBhvr>
                                      <p:to>
                                        <p:strVal val="visible"/>
                                      </p:to>
                                    </p:set>
                                    <p:animEffect transition="in" filter="fade">
                                      <p:cBhvr>
                                        <p:cTn id="30" dur="500"/>
                                        <p:tgtEl>
                                          <p:spTgt spid="79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9" grpId="0"/>
      <p:bldP spid="793610"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37</a:t>
            </a:fld>
            <a:endParaRPr lang="en-US"/>
          </a:p>
        </p:txBody>
      </p:sp>
    </p:spTree>
    <p:extLst>
      <p:ext uri="{BB962C8B-B14F-4D97-AF65-F5344CB8AC3E}">
        <p14:creationId xmlns:p14="http://schemas.microsoft.com/office/powerpoint/2010/main" val="1978413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C4D82D1-AA77-014E-81FA-CDD18CD3D862}" type="slidenum">
              <a:rPr lang="en-US"/>
              <a:pPr/>
              <a:t>38</a:t>
            </a:fld>
            <a:endParaRPr lang="en-US"/>
          </a:p>
        </p:txBody>
      </p:sp>
      <p:sp>
        <p:nvSpPr>
          <p:cNvPr id="799746" name="Rectangle 2"/>
          <p:cNvSpPr>
            <a:spLocks noGrp="1" noChangeArrowheads="1"/>
          </p:cNvSpPr>
          <p:nvPr>
            <p:ph type="title"/>
          </p:nvPr>
        </p:nvSpPr>
        <p:spPr/>
        <p:txBody>
          <a:bodyPr/>
          <a:lstStyle/>
          <a:p>
            <a:r>
              <a:rPr lang="en-US"/>
              <a:t>Partitioning a List of Values</a:t>
            </a:r>
          </a:p>
        </p:txBody>
      </p:sp>
      <p:sp>
        <p:nvSpPr>
          <p:cNvPr id="799747" name="Rectangle 3"/>
          <p:cNvSpPr>
            <a:spLocks noGrp="1" noChangeArrowheads="1"/>
          </p:cNvSpPr>
          <p:nvPr>
            <p:ph type="body" idx="1"/>
          </p:nvPr>
        </p:nvSpPr>
        <p:spPr>
          <a:xfrm>
            <a:off x="457200" y="1295400"/>
            <a:ext cx="8320994" cy="4835525"/>
          </a:xfrm>
        </p:spPr>
        <p:txBody>
          <a:bodyPr/>
          <a:lstStyle/>
          <a:p>
            <a:r>
              <a:rPr lang="en-US" dirty="0" smtClean="0"/>
              <a:t>“Divide and conquer” sorting algorithms require that the list first be split into smaller </a:t>
            </a:r>
            <a:r>
              <a:rPr lang="en-US" dirty="0" err="1" smtClean="0"/>
              <a:t>sublists</a:t>
            </a:r>
            <a:r>
              <a:rPr lang="en-US" dirty="0" smtClean="0"/>
              <a:t> that can be sorted separately.</a:t>
            </a:r>
          </a:p>
          <a:p>
            <a:pPr lvl="5"/>
            <a:endParaRPr lang="en-US" dirty="0" smtClean="0"/>
          </a:p>
          <a:p>
            <a:r>
              <a:rPr lang="en-US" dirty="0" smtClean="0"/>
              <a:t>Then the sorted </a:t>
            </a:r>
            <a:r>
              <a:rPr lang="en-US" dirty="0" err="1" smtClean="0"/>
              <a:t>sublists</a:t>
            </a:r>
            <a:r>
              <a:rPr lang="en-US" dirty="0" smtClean="0"/>
              <a:t> can be recombined </a:t>
            </a:r>
            <a:br>
              <a:rPr lang="en-US" dirty="0" smtClean="0"/>
            </a:br>
            <a:r>
              <a:rPr lang="en-US" dirty="0" smtClean="0"/>
              <a:t>into a single sorted list.</a:t>
            </a:r>
          </a:p>
          <a:p>
            <a:pPr lvl="1"/>
            <a:r>
              <a:rPr lang="en-US" dirty="0" smtClean="0"/>
              <a:t>The </a:t>
            </a:r>
            <a:r>
              <a:rPr lang="en-US" dirty="0" err="1" smtClean="0"/>
              <a:t>sublists</a:t>
            </a:r>
            <a:r>
              <a:rPr lang="en-US" dirty="0" smtClean="0"/>
              <a:t> are usually sorted using recursion.</a:t>
            </a:r>
          </a:p>
          <a:p>
            <a:pPr lvl="6"/>
            <a:endParaRPr lang="en-US" dirty="0"/>
          </a:p>
          <a:p>
            <a:r>
              <a:rPr lang="en-US" dirty="0" smtClean="0"/>
              <a:t>Are </a:t>
            </a:r>
            <a:r>
              <a:rPr lang="en-US" dirty="0"/>
              <a:t>there better ways to partition (split) </a:t>
            </a:r>
            <a:r>
              <a:rPr lang="en-US" dirty="0" smtClean="0"/>
              <a:t/>
            </a:r>
            <a:br>
              <a:rPr lang="en-US" dirty="0" smtClean="0"/>
            </a:br>
            <a:r>
              <a:rPr lang="en-US" dirty="0" smtClean="0"/>
              <a:t>a </a:t>
            </a:r>
            <a:r>
              <a:rPr lang="en-US" dirty="0"/>
              <a:t>list of values other than down the middle</a:t>
            </a:r>
            <a:r>
              <a:rPr lang="en-US" dirty="0" smtClean="0"/>
              <a:t>?</a:t>
            </a:r>
            <a:endParaRPr lang="en-US" dirty="0"/>
          </a:p>
        </p:txBody>
      </p:sp>
    </p:spTree>
    <p:extLst>
      <p:ext uri="{BB962C8B-B14F-4D97-AF65-F5344CB8AC3E}">
        <p14:creationId xmlns:p14="http://schemas.microsoft.com/office/powerpoint/2010/main" val="1247782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C4D82D1-AA77-014E-81FA-CDD18CD3D862}" type="slidenum">
              <a:rPr lang="en-US"/>
              <a:pPr/>
              <a:t>39</a:t>
            </a:fld>
            <a:endParaRPr lang="en-US"/>
          </a:p>
        </p:txBody>
      </p:sp>
      <p:sp>
        <p:nvSpPr>
          <p:cNvPr id="799746" name="Rectangle 2"/>
          <p:cNvSpPr>
            <a:spLocks noGrp="1" noChangeArrowheads="1"/>
          </p:cNvSpPr>
          <p:nvPr>
            <p:ph type="title"/>
          </p:nvPr>
        </p:nvSpPr>
        <p:spPr/>
        <p:txBody>
          <a:bodyPr/>
          <a:lstStyle/>
          <a:p>
            <a:r>
              <a:rPr lang="en-US" dirty="0"/>
              <a:t>Partitioning a List of </a:t>
            </a:r>
            <a:r>
              <a:rPr lang="en-US" dirty="0" smtClean="0"/>
              <a:t>Values</a:t>
            </a:r>
            <a:r>
              <a:rPr lang="en-US" i="1" dirty="0" smtClean="0"/>
              <a:t>, cont’d</a:t>
            </a:r>
            <a:endParaRPr lang="en-US" i="1" dirty="0"/>
          </a:p>
        </p:txBody>
      </p:sp>
      <p:sp>
        <p:nvSpPr>
          <p:cNvPr id="799747" name="Rectangle 3"/>
          <p:cNvSpPr>
            <a:spLocks noGrp="1" noChangeArrowheads="1"/>
          </p:cNvSpPr>
          <p:nvPr>
            <p:ph type="body" idx="1"/>
          </p:nvPr>
        </p:nvSpPr>
        <p:spPr>
          <a:xfrm>
            <a:off x="457200" y="1295400"/>
            <a:ext cx="8320994" cy="4835525"/>
          </a:xfrm>
        </p:spPr>
        <p:txBody>
          <a:bodyPr/>
          <a:lstStyle/>
          <a:p>
            <a:r>
              <a:rPr lang="en-US" dirty="0" smtClean="0"/>
              <a:t>Pick </a:t>
            </a:r>
            <a:r>
              <a:rPr lang="en-US" dirty="0"/>
              <a:t>an arbitrary </a:t>
            </a:r>
            <a:r>
              <a:rPr lang="ja-JP" altLang="en-US" dirty="0">
                <a:latin typeface="Arial"/>
              </a:rPr>
              <a:t>“</a:t>
            </a:r>
            <a:r>
              <a:rPr lang="en-US" dirty="0"/>
              <a:t>pivot value</a:t>
            </a:r>
            <a:r>
              <a:rPr lang="ja-JP" altLang="en-US" dirty="0">
                <a:latin typeface="Arial"/>
              </a:rPr>
              <a:t>”</a:t>
            </a:r>
            <a:r>
              <a:rPr lang="en-US" dirty="0"/>
              <a:t> in the list.</a:t>
            </a:r>
          </a:p>
          <a:p>
            <a:r>
              <a:rPr lang="en-US" dirty="0"/>
              <a:t>Move </a:t>
            </a:r>
            <a:r>
              <a:rPr lang="en-US" dirty="0" smtClean="0"/>
              <a:t>all the </a:t>
            </a:r>
            <a:r>
              <a:rPr lang="en-US" dirty="0"/>
              <a:t>values less than the </a:t>
            </a:r>
            <a:r>
              <a:rPr lang="en-US" dirty="0" smtClean="0"/>
              <a:t>pivot value </a:t>
            </a:r>
            <a:br>
              <a:rPr lang="en-US" dirty="0" smtClean="0"/>
            </a:br>
            <a:r>
              <a:rPr lang="en-US" dirty="0" smtClean="0"/>
              <a:t>into </a:t>
            </a:r>
            <a:r>
              <a:rPr lang="en-US" dirty="0"/>
              <a:t>one </a:t>
            </a:r>
            <a:r>
              <a:rPr lang="en-US" dirty="0" err="1"/>
              <a:t>sublist</a:t>
            </a:r>
            <a:r>
              <a:rPr lang="en-US" dirty="0"/>
              <a:t>.</a:t>
            </a:r>
          </a:p>
          <a:p>
            <a:r>
              <a:rPr lang="en-US" dirty="0"/>
              <a:t>Move all </a:t>
            </a:r>
            <a:r>
              <a:rPr lang="en-US" dirty="0" smtClean="0"/>
              <a:t>the values </a:t>
            </a:r>
            <a:r>
              <a:rPr lang="en-US" dirty="0"/>
              <a:t>greater than the pivot </a:t>
            </a:r>
            <a:r>
              <a:rPr lang="en-US" dirty="0" smtClean="0"/>
              <a:t>value into </a:t>
            </a:r>
            <a:r>
              <a:rPr lang="en-US" dirty="0"/>
              <a:t>the other </a:t>
            </a:r>
            <a:r>
              <a:rPr lang="en-US" dirty="0" err="1"/>
              <a:t>sublist</a:t>
            </a:r>
            <a:r>
              <a:rPr lang="en-US" dirty="0"/>
              <a:t>.</a:t>
            </a:r>
          </a:p>
          <a:p>
            <a:r>
              <a:rPr lang="en-US" dirty="0" smtClean="0"/>
              <a:t>Now </a:t>
            </a:r>
            <a:r>
              <a:rPr lang="en-US" dirty="0"/>
              <a:t>the pivot value is </a:t>
            </a:r>
            <a:r>
              <a:rPr lang="en-US" dirty="0" smtClean="0"/>
              <a:t>in its “final resting place”.</a:t>
            </a:r>
          </a:p>
          <a:p>
            <a:pPr lvl="1"/>
            <a:r>
              <a:rPr lang="en-US" dirty="0" smtClean="0"/>
              <a:t>It’s in </a:t>
            </a:r>
            <a:r>
              <a:rPr lang="en-US" dirty="0"/>
              <a:t>the correct position for the sorted list.</a:t>
            </a:r>
          </a:p>
          <a:p>
            <a:r>
              <a:rPr lang="en-US" dirty="0" smtClean="0"/>
              <a:t>Recursively sort </a:t>
            </a:r>
            <a:r>
              <a:rPr lang="en-US" dirty="0"/>
              <a:t>the two </a:t>
            </a:r>
            <a:r>
              <a:rPr lang="en-US" dirty="0" err="1"/>
              <a:t>sublists</a:t>
            </a:r>
            <a:r>
              <a:rPr lang="en-US" dirty="0"/>
              <a:t>. </a:t>
            </a:r>
          </a:p>
          <a:p>
            <a:pPr lvl="1"/>
            <a:r>
              <a:rPr lang="en-US" dirty="0"/>
              <a:t>The pivot value </a:t>
            </a:r>
            <a:r>
              <a:rPr lang="en-US" dirty="0" smtClean="0"/>
              <a:t>doesn</a:t>
            </a:r>
            <a:r>
              <a:rPr lang="en-US" dirty="0" smtClean="0">
                <a:latin typeface="Arial"/>
              </a:rPr>
              <a:t>’</a:t>
            </a:r>
            <a:r>
              <a:rPr lang="en-US" dirty="0" smtClean="0"/>
              <a:t>t </a:t>
            </a:r>
            <a:r>
              <a:rPr lang="en-US" dirty="0"/>
              <a:t>move.</a:t>
            </a:r>
          </a:p>
          <a:p>
            <a:r>
              <a:rPr lang="en-US" dirty="0">
                <a:solidFill>
                  <a:schemeClr val="folHlink"/>
                </a:solidFill>
              </a:rPr>
              <a:t>Challenge: Find a good pivot value.</a:t>
            </a:r>
          </a:p>
        </p:txBody>
      </p:sp>
    </p:spTree>
    <p:extLst>
      <p:ext uri="{BB962C8B-B14F-4D97-AF65-F5344CB8AC3E}">
        <p14:creationId xmlns:p14="http://schemas.microsoft.com/office/powerpoint/2010/main" val="130120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9747">
                                            <p:txEl>
                                              <p:pRg st="1" end="1"/>
                                            </p:txEl>
                                          </p:spTgt>
                                        </p:tgtEl>
                                        <p:attrNameLst>
                                          <p:attrName>style.visibility</p:attrName>
                                        </p:attrNameLst>
                                      </p:cBhvr>
                                      <p:to>
                                        <p:strVal val="visible"/>
                                      </p:to>
                                    </p:set>
                                    <p:animEffect transition="in" filter="fade">
                                      <p:cBhvr>
                                        <p:cTn id="7" dur="500"/>
                                        <p:tgtEl>
                                          <p:spTgt spid="79974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99747">
                                            <p:txEl>
                                              <p:pRg st="2" end="2"/>
                                            </p:txEl>
                                          </p:spTgt>
                                        </p:tgtEl>
                                        <p:attrNameLst>
                                          <p:attrName>style.visibility</p:attrName>
                                        </p:attrNameLst>
                                      </p:cBhvr>
                                      <p:to>
                                        <p:strVal val="visible"/>
                                      </p:to>
                                    </p:set>
                                    <p:animEffect transition="in" filter="fade">
                                      <p:cBhvr>
                                        <p:cTn id="10" dur="500"/>
                                        <p:tgtEl>
                                          <p:spTgt spid="79974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99747">
                                            <p:txEl>
                                              <p:pRg st="3" end="3"/>
                                            </p:txEl>
                                          </p:spTgt>
                                        </p:tgtEl>
                                        <p:attrNameLst>
                                          <p:attrName>style.visibility</p:attrName>
                                        </p:attrNameLst>
                                      </p:cBhvr>
                                      <p:to>
                                        <p:strVal val="visible"/>
                                      </p:to>
                                    </p:set>
                                    <p:animEffect transition="in" filter="fade">
                                      <p:cBhvr>
                                        <p:cTn id="15" dur="500"/>
                                        <p:tgtEl>
                                          <p:spTgt spid="79974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99747">
                                            <p:txEl>
                                              <p:pRg st="4" end="4"/>
                                            </p:txEl>
                                          </p:spTgt>
                                        </p:tgtEl>
                                        <p:attrNameLst>
                                          <p:attrName>style.visibility</p:attrName>
                                        </p:attrNameLst>
                                      </p:cBhvr>
                                      <p:to>
                                        <p:strVal val="visible"/>
                                      </p:to>
                                    </p:set>
                                    <p:animEffect transition="in" filter="fade">
                                      <p:cBhvr>
                                        <p:cTn id="18" dur="500"/>
                                        <p:tgtEl>
                                          <p:spTgt spid="79974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99747">
                                            <p:txEl>
                                              <p:pRg st="5" end="5"/>
                                            </p:txEl>
                                          </p:spTgt>
                                        </p:tgtEl>
                                        <p:attrNameLst>
                                          <p:attrName>style.visibility</p:attrName>
                                        </p:attrNameLst>
                                      </p:cBhvr>
                                      <p:to>
                                        <p:strVal val="visible"/>
                                      </p:to>
                                    </p:set>
                                    <p:animEffect transition="in" filter="fade">
                                      <p:cBhvr>
                                        <p:cTn id="23" dur="500"/>
                                        <p:tgtEl>
                                          <p:spTgt spid="79974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99747">
                                            <p:txEl>
                                              <p:pRg st="6" end="6"/>
                                            </p:txEl>
                                          </p:spTgt>
                                        </p:tgtEl>
                                        <p:attrNameLst>
                                          <p:attrName>style.visibility</p:attrName>
                                        </p:attrNameLst>
                                      </p:cBhvr>
                                      <p:to>
                                        <p:strVal val="visible"/>
                                      </p:to>
                                    </p:set>
                                    <p:animEffect transition="in" filter="fade">
                                      <p:cBhvr>
                                        <p:cTn id="26" dur="500"/>
                                        <p:tgtEl>
                                          <p:spTgt spid="79974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99747">
                                            <p:txEl>
                                              <p:pRg st="7" end="7"/>
                                            </p:txEl>
                                          </p:spTgt>
                                        </p:tgtEl>
                                        <p:attrNameLst>
                                          <p:attrName>style.visibility</p:attrName>
                                        </p:attrNameLst>
                                      </p:cBhvr>
                                      <p:to>
                                        <p:strVal val="visible"/>
                                      </p:to>
                                    </p:set>
                                    <p:animEffect transition="in" filter="fade">
                                      <p:cBhvr>
                                        <p:cTn id="31" dur="500"/>
                                        <p:tgtEl>
                                          <p:spTgt spid="79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Puzzle</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a:t>
            </a:fld>
            <a:endParaRPr lang="en-US"/>
          </a:p>
        </p:txBody>
      </p:sp>
      <p:sp>
        <p:nvSpPr>
          <p:cNvPr id="5" name="TextBox 4"/>
          <p:cNvSpPr txBox="1"/>
          <p:nvPr/>
        </p:nvSpPr>
        <p:spPr>
          <a:xfrm>
            <a:off x="1188757" y="1274947"/>
            <a:ext cx="6973384" cy="5509200"/>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a:latin typeface="Courier New" charset="0"/>
                <a:ea typeface="Courier New" charset="0"/>
                <a:cs typeface="Courier New" charset="0"/>
              </a:rPr>
              <a:t>#include &lt;</a:t>
            </a:r>
            <a:r>
              <a:rPr lang="en-US" b="1" dirty="0" err="1">
                <a:latin typeface="Courier New" charset="0"/>
                <a:ea typeface="Courier New" charset="0"/>
                <a:cs typeface="Courier New" charset="0"/>
              </a:rPr>
              <a:t>iostream</a:t>
            </a:r>
            <a:r>
              <a:rPr lang="en-US" b="1" dirty="0">
                <a:latin typeface="Courier New" charset="0"/>
                <a:ea typeface="Courier New" charset="0"/>
                <a:cs typeface="Courier New" charset="0"/>
              </a:rPr>
              <a:t>&gt;</a:t>
            </a:r>
          </a:p>
          <a:p>
            <a:r>
              <a:rPr lang="en-US" b="1" dirty="0">
                <a:latin typeface="Courier New" charset="0"/>
                <a:ea typeface="Courier New" charset="0"/>
                <a:cs typeface="Courier New" charset="0"/>
              </a:rPr>
              <a:t>#include &lt;string&gt;</a:t>
            </a:r>
          </a:p>
          <a:p>
            <a:r>
              <a:rPr lang="en-US" b="1" dirty="0">
                <a:latin typeface="Courier New" charset="0"/>
                <a:ea typeface="Courier New" charset="0"/>
                <a:cs typeface="Courier New" charset="0"/>
              </a:rPr>
              <a:t>#include &lt;map&gt;</a:t>
            </a:r>
          </a:p>
          <a:p>
            <a:r>
              <a:rPr lang="en-US" b="1" dirty="0">
                <a:latin typeface="Courier New" charset="0"/>
                <a:ea typeface="Courier New" charset="0"/>
                <a:cs typeface="Courier New" charset="0"/>
              </a:rPr>
              <a:t>#include "</a:t>
            </a:r>
            <a:r>
              <a:rPr lang="en-US" b="1" dirty="0" err="1">
                <a:latin typeface="Courier New" charset="0"/>
                <a:ea typeface="Courier New" charset="0"/>
                <a:cs typeface="Courier New" charset="0"/>
              </a:rPr>
              <a:t>Thing.h</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using namespace </a:t>
            </a:r>
            <a:r>
              <a:rPr lang="en-US" b="1" dirty="0" err="1">
                <a:latin typeface="Courier New" charset="0"/>
                <a:ea typeface="Courier New" charset="0"/>
                <a:cs typeface="Courier New" charset="0"/>
              </a:rPr>
              <a:t>std</a:t>
            </a:r>
            <a:r>
              <a:rPr lang="en-US" b="1" dirty="0">
                <a:latin typeface="Courier New" charset="0"/>
                <a:ea typeface="Courier New" charset="0"/>
                <a:cs typeface="Courier New" charset="0"/>
              </a:rPr>
              <a:t>;</a:t>
            </a:r>
          </a:p>
          <a:p>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 main()</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Thing 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t.insert</a:t>
            </a:r>
            <a:r>
              <a:rPr lang="en-US" b="1" dirty="0">
                <a:latin typeface="Courier New" charset="0"/>
                <a:ea typeface="Courier New" charset="0"/>
                <a:cs typeface="Courier New" charset="0"/>
              </a:rPr>
              <a:t>("one", 1);</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t.insert</a:t>
            </a:r>
            <a:r>
              <a:rPr lang="en-US" b="1" dirty="0">
                <a:latin typeface="Courier New" charset="0"/>
                <a:ea typeface="Courier New" charset="0"/>
                <a:cs typeface="Courier New" charset="0"/>
              </a:rPr>
              <a:t>("two", 2);</a:t>
            </a:r>
          </a:p>
          <a:p>
            <a:r>
              <a:rPr lang="en-US" b="1" dirty="0">
                <a:latin typeface="Courier New" charset="0"/>
                <a:ea typeface="Courier New" charset="0"/>
                <a:cs typeface="Courier New" charset="0"/>
              </a:rPr>
              <a:t>    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 </a:t>
            </a:r>
            <a:r>
              <a:rPr lang="en-US" b="1" dirty="0" err="1">
                <a:latin typeface="Courier New" charset="0"/>
                <a:ea typeface="Courier New" charset="0"/>
                <a:cs typeface="Courier New" charset="0"/>
              </a:rPr>
              <a:t>tdata</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t.get_data</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&gt;::iterator it;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"Map dump:" &lt;&lt; </a:t>
            </a:r>
            <a:r>
              <a:rPr lang="en-US" b="1" dirty="0" err="1">
                <a:latin typeface="Courier New" charset="0"/>
                <a:ea typeface="Courier New" charset="0"/>
                <a:cs typeface="Courier New" charset="0"/>
              </a:rPr>
              <a:t>endl</a:t>
            </a:r>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for (it = </a:t>
            </a:r>
            <a:r>
              <a:rPr lang="en-US" b="1" dirty="0" err="1">
                <a:latin typeface="Courier New" charset="0"/>
                <a:ea typeface="Courier New" charset="0"/>
                <a:cs typeface="Courier New" charset="0"/>
              </a:rPr>
              <a:t>tdata.begin</a:t>
            </a:r>
            <a:r>
              <a:rPr lang="en-US" b="1" dirty="0">
                <a:latin typeface="Courier New" charset="0"/>
                <a:ea typeface="Courier New" charset="0"/>
                <a:cs typeface="Courier New" charset="0"/>
              </a:rPr>
              <a:t>(); it != </a:t>
            </a:r>
            <a:r>
              <a:rPr lang="en-US" b="1" dirty="0" err="1">
                <a:latin typeface="Courier New" charset="0"/>
                <a:ea typeface="Courier New" charset="0"/>
                <a:cs typeface="Courier New" charset="0"/>
              </a:rPr>
              <a:t>tdata.end</a:t>
            </a:r>
            <a:r>
              <a:rPr lang="en-US" b="1" dirty="0">
                <a:latin typeface="Courier New" charset="0"/>
                <a:ea typeface="Courier New" charset="0"/>
                <a:cs typeface="Courier New" charset="0"/>
              </a:rPr>
              <a:t>(); it++)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it-&gt;first &lt;&lt; ":" &lt;&lt; it-&gt;second &lt;&lt; </a:t>
            </a:r>
            <a:r>
              <a:rPr lang="en-US" b="1" dirty="0" err="1">
                <a:latin typeface="Courier New" charset="0"/>
                <a:ea typeface="Courier New" charset="0"/>
                <a:cs typeface="Courier New" charset="0"/>
              </a:rPr>
              <a:t>endl</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endParaRPr lang="en-US" b="1" dirty="0">
              <a:latin typeface="Courier New" charset="0"/>
              <a:ea typeface="Courier New" charset="0"/>
              <a:cs typeface="Courier New" charset="0"/>
            </a:endParaRPr>
          </a:p>
        </p:txBody>
      </p:sp>
      <p:sp>
        <p:nvSpPr>
          <p:cNvPr id="6" name="TextBox 5"/>
          <p:cNvSpPr txBox="1"/>
          <p:nvPr/>
        </p:nvSpPr>
        <p:spPr>
          <a:xfrm>
            <a:off x="6126463" y="1417342"/>
            <a:ext cx="1965474" cy="338554"/>
          </a:xfrm>
          <a:prstGeom prst="rect">
            <a:avLst/>
          </a:prstGeom>
          <a:solidFill>
            <a:srgbClr val="0033CC"/>
          </a:solidFill>
        </p:spPr>
        <p:txBody>
          <a:bodyPr wrap="none" rtlCol="0">
            <a:spAutoFit/>
          </a:bodyPr>
          <a:lstStyle/>
          <a:p>
            <a:r>
              <a:rPr lang="en-US" smtClean="0">
                <a:solidFill>
                  <a:srgbClr val="FFFF00"/>
                </a:solidFill>
              </a:rPr>
              <a:t>IteratorEndTest.cpp</a:t>
            </a:r>
            <a:endParaRPr lang="en-US" dirty="0">
              <a:solidFill>
                <a:srgbClr val="FFFF00"/>
              </a:solidFill>
            </a:endParaRPr>
          </a:p>
        </p:txBody>
      </p:sp>
    </p:spTree>
    <p:extLst>
      <p:ext uri="{BB962C8B-B14F-4D97-AF65-F5344CB8AC3E}">
        <p14:creationId xmlns:p14="http://schemas.microsoft.com/office/powerpoint/2010/main" val="1961901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FC38AD5-DB75-C247-B878-A790CE3D7B18}" type="slidenum">
              <a:rPr lang="en-US"/>
              <a:pPr/>
              <a:t>40</a:t>
            </a:fld>
            <a:endParaRPr lang="en-US"/>
          </a:p>
        </p:txBody>
      </p:sp>
      <p:pic>
        <p:nvPicPr>
          <p:cNvPr id="804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0675"/>
            <a:ext cx="4508500" cy="581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804870" name="Rectangle 6"/>
          <p:cNvSpPr>
            <a:spLocks noChangeArrowheads="1"/>
          </p:cNvSpPr>
          <p:nvPr/>
        </p:nvSpPr>
        <p:spPr bwMode="auto">
          <a:xfrm>
            <a:off x="3382963" y="6264275"/>
            <a:ext cx="3248025" cy="458788"/>
          </a:xfrm>
          <a:prstGeom prst="rect">
            <a:avLst/>
          </a:prstGeom>
          <a:solidFill>
            <a:srgbClr val="EAEAE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a:solidFill>
                  <a:srgbClr val="5F5F5F"/>
                </a:solidFill>
              </a:rPr>
              <a:t>Mark Allen Weiss </a:t>
            </a:r>
          </a:p>
          <a:p>
            <a:r>
              <a:rPr lang="en-US" sz="800" b="1">
                <a:solidFill>
                  <a:srgbClr val="5F5F5F"/>
                </a:solidFill>
              </a:rPr>
              <a:t>Data Structures and Algorithms in Java</a:t>
            </a:r>
            <a:r>
              <a:rPr lang="en-US" sz="800">
                <a:solidFill>
                  <a:srgbClr val="5F5F5F"/>
                </a:solidFill>
              </a:rPr>
              <a:t> </a:t>
            </a:r>
          </a:p>
          <a:p>
            <a:r>
              <a:rPr lang="en-US" sz="800">
                <a:solidFill>
                  <a:srgbClr val="5F5F5F"/>
                </a:solidFill>
              </a:rPr>
              <a:t>(c) 2006 Pearson Education, Inc. All rights reserved. 0-13-257627-9</a:t>
            </a:r>
            <a:endParaRPr lang="en-US"/>
          </a:p>
        </p:txBody>
      </p:sp>
    </p:spTree>
    <p:extLst>
      <p:ext uri="{BB962C8B-B14F-4D97-AF65-F5344CB8AC3E}">
        <p14:creationId xmlns:p14="http://schemas.microsoft.com/office/powerpoint/2010/main" val="1481683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a List Using a Pivot</a:t>
            </a:r>
            <a:endParaRPr lang="en-US" dirty="0"/>
          </a:p>
        </p:txBody>
      </p:sp>
      <p:sp>
        <p:nvSpPr>
          <p:cNvPr id="3" name="Content Placeholder 2"/>
          <p:cNvSpPr>
            <a:spLocks noGrp="1"/>
          </p:cNvSpPr>
          <p:nvPr>
            <p:ph idx="1"/>
          </p:nvPr>
        </p:nvSpPr>
        <p:spPr/>
        <p:txBody>
          <a:bodyPr/>
          <a:lstStyle/>
          <a:p>
            <a:r>
              <a:rPr lang="en-US" dirty="0" smtClean="0"/>
              <a:t>Given a list, pick an element to be the pivot.</a:t>
            </a:r>
          </a:p>
          <a:p>
            <a:pPr lvl="1"/>
            <a:r>
              <a:rPr lang="en-US" dirty="0" smtClean="0"/>
              <a:t>There are various strategies</a:t>
            </a:r>
            <a:r>
              <a:rPr lang="en-US" dirty="0"/>
              <a:t> </a:t>
            </a:r>
            <a:r>
              <a:rPr lang="en-US" dirty="0" smtClean="0"/>
              <a:t>to pick the pivot.</a:t>
            </a:r>
          </a:p>
          <a:p>
            <a:pPr lvl="1"/>
            <a:r>
              <a:rPr lang="en-US" dirty="0" smtClean="0"/>
              <a:t>The simplest is to pick the </a:t>
            </a:r>
            <a:r>
              <a:rPr lang="en-US" dirty="0" smtClean="0">
                <a:solidFill>
                  <a:srgbClr val="B23C00"/>
                </a:solidFill>
              </a:rPr>
              <a:t>first element </a:t>
            </a:r>
            <a:r>
              <a:rPr lang="en-US" dirty="0" smtClean="0"/>
              <a:t>of the list.</a:t>
            </a:r>
          </a:p>
          <a:p>
            <a:pPr lvl="5"/>
            <a:endParaRPr lang="en-US" dirty="0" smtClean="0"/>
          </a:p>
          <a:p>
            <a:r>
              <a:rPr lang="en-US" dirty="0" smtClean="0"/>
              <a:t>First get the </a:t>
            </a:r>
            <a:r>
              <a:rPr lang="en-US" dirty="0"/>
              <a:t>chosen pivot </a:t>
            </a:r>
            <a:r>
              <a:rPr lang="en-US" dirty="0" smtClean="0"/>
              <a:t>value “out of the way” by </a:t>
            </a:r>
            <a:r>
              <a:rPr lang="en-US" dirty="0"/>
              <a:t>swapping with the value currently at the right end</a:t>
            </a:r>
            <a:r>
              <a:rPr lang="en-US" dirty="0" smtClean="0"/>
              <a:t>.</a:t>
            </a:r>
            <a:endParaRPr lang="en-US" dirty="0"/>
          </a:p>
          <a:p>
            <a:pPr lvl="4"/>
            <a:endParaRPr lang="en-US" sz="1000"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41</a:t>
            </a:fld>
            <a:endParaRPr lang="en-US"/>
          </a:p>
        </p:txBody>
      </p:sp>
      <p:sp>
        <p:nvSpPr>
          <p:cNvPr id="5" name="Text Box 4"/>
          <p:cNvSpPr txBox="1">
            <a:spLocks noChangeArrowheads="1"/>
          </p:cNvSpPr>
          <p:nvPr/>
        </p:nvSpPr>
        <p:spPr bwMode="auto">
          <a:xfrm>
            <a:off x="3017537" y="4340760"/>
            <a:ext cx="2870989" cy="369332"/>
          </a:xfrm>
          <a:prstGeom prst="rect">
            <a:avLst/>
          </a:prstGeom>
          <a:solidFill>
            <a:srgbClr val="F2F2F2"/>
          </a:solidFill>
          <a:ln>
            <a:solidFill>
              <a:srgbClr val="BFBFBF"/>
            </a:solidFill>
          </a:ln>
          <a:effectLst/>
        </p:spPr>
        <p:txBody>
          <a:bodyPr wrap="none">
            <a:spAutoFit/>
          </a:bodyPr>
          <a:lstStyle/>
          <a:p>
            <a:r>
              <a:rPr lang="en-US" sz="1800" b="1" dirty="0" smtClean="0">
                <a:solidFill>
                  <a:srgbClr val="B23C00"/>
                </a:solidFill>
                <a:latin typeface="Courier New"/>
                <a:cs typeface="Courier New"/>
              </a:rPr>
              <a:t>6</a:t>
            </a:r>
            <a:r>
              <a:rPr lang="en-US" sz="1800" b="1" dirty="0" smtClean="0">
                <a:latin typeface="Courier New"/>
                <a:cs typeface="Courier New"/>
              </a:rPr>
              <a:t> 1 4 9 0 3 5 2 7 </a:t>
            </a:r>
            <a:r>
              <a:rPr lang="en-US" sz="1800" b="1" dirty="0">
                <a:latin typeface="Courier New"/>
                <a:cs typeface="Courier New"/>
              </a:rPr>
              <a:t>8</a:t>
            </a:r>
          </a:p>
        </p:txBody>
      </p:sp>
      <p:sp>
        <p:nvSpPr>
          <p:cNvPr id="6" name="Text Box 5"/>
          <p:cNvSpPr txBox="1">
            <a:spLocks noChangeArrowheads="1"/>
          </p:cNvSpPr>
          <p:nvPr/>
        </p:nvSpPr>
        <p:spPr bwMode="auto">
          <a:xfrm>
            <a:off x="3017537" y="4888448"/>
            <a:ext cx="2870989" cy="369332"/>
          </a:xfrm>
          <a:prstGeom prst="rect">
            <a:avLst/>
          </a:prstGeom>
          <a:solidFill>
            <a:srgbClr val="F2F2F2"/>
          </a:solidFill>
          <a:ln>
            <a:solidFill>
              <a:srgbClr val="BFBFBF"/>
            </a:solidFill>
          </a:ln>
          <a:effectLst/>
        </p:spPr>
        <p:txBody>
          <a:bodyPr wrap="none">
            <a:spAutoFit/>
          </a:bodyPr>
          <a:lstStyle/>
          <a:p>
            <a:r>
              <a:rPr lang="en-US" sz="1800" b="1" dirty="0" smtClean="0">
                <a:latin typeface="Courier New"/>
                <a:cs typeface="Courier New"/>
              </a:rPr>
              <a:t>8 </a:t>
            </a:r>
            <a:r>
              <a:rPr lang="en-US" sz="1800" b="1" dirty="0">
                <a:latin typeface="Courier New"/>
                <a:cs typeface="Courier New"/>
              </a:rPr>
              <a:t>1 4 9 0 3 5 2 7 </a:t>
            </a:r>
            <a:r>
              <a:rPr lang="en-US" sz="1800" b="1" dirty="0" smtClean="0">
                <a:solidFill>
                  <a:srgbClr val="B23C00"/>
                </a:solidFill>
                <a:latin typeface="Courier New"/>
                <a:cs typeface="Courier New"/>
              </a:rPr>
              <a:t>6</a:t>
            </a:r>
            <a:endParaRPr lang="en-US" sz="1800" b="1" dirty="0">
              <a:solidFill>
                <a:srgbClr val="B23C00"/>
              </a:solidFill>
              <a:latin typeface="Courier New"/>
              <a:cs typeface="Courier New"/>
            </a:endParaRPr>
          </a:p>
        </p:txBody>
      </p:sp>
    </p:spTree>
    <p:extLst>
      <p:ext uri="{BB962C8B-B14F-4D97-AF65-F5344CB8AC3E}">
        <p14:creationId xmlns:p14="http://schemas.microsoft.com/office/powerpoint/2010/main" val="43843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a List Using a </a:t>
            </a:r>
            <a:r>
              <a:rPr lang="en-US" dirty="0" smtClean="0"/>
              <a:t>Pivot</a:t>
            </a:r>
            <a:r>
              <a:rPr lang="en-US" i="1" dirty="0" smtClean="0"/>
              <a:t>, cont’d</a:t>
            </a:r>
            <a:endParaRPr lang="en-US" i="1" dirty="0"/>
          </a:p>
        </p:txBody>
      </p:sp>
      <p:sp>
        <p:nvSpPr>
          <p:cNvPr id="3" name="Content Placeholder 2"/>
          <p:cNvSpPr>
            <a:spLocks noGrp="1"/>
          </p:cNvSpPr>
          <p:nvPr>
            <p:ph idx="1"/>
          </p:nvPr>
        </p:nvSpPr>
        <p:spPr>
          <a:xfrm>
            <a:off x="457200" y="2240293"/>
            <a:ext cx="8229600" cy="3890632"/>
          </a:xfrm>
        </p:spPr>
        <p:txBody>
          <a:bodyPr/>
          <a:lstStyle/>
          <a:p>
            <a:r>
              <a:rPr lang="en-US" b="1" dirty="0"/>
              <a:t>Goal:</a:t>
            </a:r>
            <a:r>
              <a:rPr lang="en-US" dirty="0"/>
              <a:t> Move all </a:t>
            </a:r>
            <a:r>
              <a:rPr lang="en-US" dirty="0">
                <a:solidFill>
                  <a:srgbClr val="B23C00"/>
                </a:solidFill>
              </a:rPr>
              <a:t>values &lt; pivot </a:t>
            </a:r>
            <a:r>
              <a:rPr lang="en-US" dirty="0"/>
              <a:t>to the left part of the list and all </a:t>
            </a:r>
            <a:r>
              <a:rPr lang="en-US" dirty="0">
                <a:solidFill>
                  <a:srgbClr val="B23C00"/>
                </a:solidFill>
              </a:rPr>
              <a:t>values &gt; pivot </a:t>
            </a:r>
            <a:r>
              <a:rPr lang="en-US" dirty="0"/>
              <a:t>to the right part of the list</a:t>
            </a:r>
            <a:r>
              <a:rPr lang="en-US" dirty="0" smtClean="0"/>
              <a:t>.</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42</a:t>
            </a:fld>
            <a:endParaRPr lang="en-US"/>
          </a:p>
        </p:txBody>
      </p:sp>
      <p:sp>
        <p:nvSpPr>
          <p:cNvPr id="5" name="Text Box 5"/>
          <p:cNvSpPr txBox="1">
            <a:spLocks noChangeArrowheads="1"/>
          </p:cNvSpPr>
          <p:nvPr/>
        </p:nvSpPr>
        <p:spPr bwMode="auto">
          <a:xfrm>
            <a:off x="3200400" y="1417342"/>
            <a:ext cx="2870989" cy="369332"/>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8 1 4 9 0 3 5 2 7 </a:t>
            </a:r>
            <a:r>
              <a:rPr lang="en-US" sz="1800" b="1" dirty="0">
                <a:solidFill>
                  <a:srgbClr val="B23C00"/>
                </a:solidFill>
                <a:latin typeface="Courier New"/>
                <a:cs typeface="Courier New"/>
              </a:rPr>
              <a:t>6</a:t>
            </a:r>
          </a:p>
        </p:txBody>
      </p:sp>
    </p:spTree>
    <p:extLst>
      <p:ext uri="{BB962C8B-B14F-4D97-AF65-F5344CB8AC3E}">
        <p14:creationId xmlns:p14="http://schemas.microsoft.com/office/powerpoint/2010/main" val="7177102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FA21BD7-8997-9C47-8702-0DE2A9BBF28C}" type="slidenum">
              <a:rPr lang="en-US"/>
              <a:pPr/>
              <a:t>43</a:t>
            </a:fld>
            <a:endParaRPr lang="en-US"/>
          </a:p>
        </p:txBody>
      </p:sp>
      <p:sp>
        <p:nvSpPr>
          <p:cNvPr id="807938" name="Rectangle 2"/>
          <p:cNvSpPr>
            <a:spLocks noGrp="1" noChangeArrowheads="1"/>
          </p:cNvSpPr>
          <p:nvPr>
            <p:ph type="title"/>
          </p:nvPr>
        </p:nvSpPr>
        <p:spPr/>
        <p:txBody>
          <a:bodyPr/>
          <a:lstStyle/>
          <a:p>
            <a:r>
              <a:rPr lang="en-US" dirty="0"/>
              <a:t>Partition a List Using a Pivot</a:t>
            </a:r>
            <a:r>
              <a:rPr lang="en-US" i="1" dirty="0"/>
              <a:t>, cont’d</a:t>
            </a:r>
            <a:endParaRPr lang="en-US" dirty="0"/>
          </a:p>
        </p:txBody>
      </p:sp>
      <p:sp>
        <p:nvSpPr>
          <p:cNvPr id="807939" name="Rectangle 3"/>
          <p:cNvSpPr>
            <a:spLocks noGrp="1" noChangeArrowheads="1"/>
          </p:cNvSpPr>
          <p:nvPr>
            <p:ph type="body" idx="1"/>
          </p:nvPr>
        </p:nvSpPr>
        <p:spPr>
          <a:xfrm>
            <a:off x="457200" y="1295400"/>
            <a:ext cx="8229600" cy="4876800"/>
          </a:xfrm>
        </p:spPr>
        <p:txBody>
          <a:bodyPr/>
          <a:lstStyle/>
          <a:p>
            <a:r>
              <a:rPr lang="en-US" dirty="0" smtClean="0"/>
              <a:t>Set </a:t>
            </a:r>
            <a:r>
              <a:rPr lang="en-US" dirty="0"/>
              <a:t>index </a:t>
            </a:r>
            <a:r>
              <a:rPr lang="en-US" b="1" dirty="0" err="1">
                <a:solidFill>
                  <a:srgbClr val="0033CC"/>
                </a:solidFill>
                <a:latin typeface="Courier New" charset="0"/>
              </a:rPr>
              <a:t>i</a:t>
            </a:r>
            <a:r>
              <a:rPr lang="en-US" dirty="0"/>
              <a:t> to the left end of the list and index </a:t>
            </a:r>
            <a:r>
              <a:rPr lang="en-US" b="1" dirty="0">
                <a:solidFill>
                  <a:srgbClr val="0033CC"/>
                </a:solidFill>
                <a:latin typeface="Courier New" charset="0"/>
              </a:rPr>
              <a:t>j</a:t>
            </a:r>
            <a:r>
              <a:rPr lang="en-US" dirty="0"/>
              <a:t> </a:t>
            </a:r>
            <a:r>
              <a:rPr lang="en-US" dirty="0" smtClean="0"/>
              <a:t>to one from </a:t>
            </a:r>
            <a:r>
              <a:rPr lang="en-US" dirty="0"/>
              <a:t>the right </a:t>
            </a:r>
            <a:r>
              <a:rPr lang="en-US" dirty="0" smtClean="0"/>
              <a:t>end.</a:t>
            </a:r>
          </a:p>
          <a:p>
            <a:endParaRPr lang="en-US" dirty="0"/>
          </a:p>
          <a:p>
            <a:pPr lvl="1"/>
            <a:endParaRPr lang="en-US" dirty="0" smtClean="0"/>
          </a:p>
          <a:p>
            <a:r>
              <a:rPr lang="en-US" dirty="0"/>
              <a:t>While </a:t>
            </a:r>
            <a:r>
              <a:rPr lang="en-US" b="1" dirty="0" err="1">
                <a:solidFill>
                  <a:srgbClr val="0033CC"/>
                </a:solidFill>
                <a:latin typeface="Courier New" charset="0"/>
              </a:rPr>
              <a:t>i</a:t>
            </a:r>
            <a:r>
              <a:rPr lang="en-US" dirty="0"/>
              <a:t> &lt; </a:t>
            </a:r>
            <a:r>
              <a:rPr lang="en-US" b="1" dirty="0">
                <a:solidFill>
                  <a:srgbClr val="0033CC"/>
                </a:solidFill>
                <a:latin typeface="Courier New" charset="0"/>
              </a:rPr>
              <a:t>j</a:t>
            </a:r>
            <a:r>
              <a:rPr lang="en-US" dirty="0"/>
              <a:t>:</a:t>
            </a:r>
          </a:p>
          <a:p>
            <a:pPr lvl="1"/>
            <a:r>
              <a:rPr lang="en-US" dirty="0"/>
              <a:t>Move </a:t>
            </a:r>
            <a:r>
              <a:rPr lang="en-US" b="1" dirty="0" err="1">
                <a:solidFill>
                  <a:srgbClr val="0033CC"/>
                </a:solidFill>
                <a:latin typeface="Courier New" charset="0"/>
              </a:rPr>
              <a:t>i</a:t>
            </a:r>
            <a:r>
              <a:rPr lang="en-US" dirty="0"/>
              <a:t> right, skipping over </a:t>
            </a:r>
            <a:r>
              <a:rPr lang="en-US" dirty="0">
                <a:solidFill>
                  <a:srgbClr val="B23C00"/>
                </a:solidFill>
              </a:rPr>
              <a:t>values &lt; pivot</a:t>
            </a:r>
            <a:r>
              <a:rPr lang="en-US" dirty="0"/>
              <a:t>.</a:t>
            </a:r>
          </a:p>
          <a:p>
            <a:pPr lvl="2"/>
            <a:r>
              <a:rPr lang="en-US" dirty="0"/>
              <a:t>Stop </a:t>
            </a:r>
            <a:r>
              <a:rPr lang="en-US" b="1" dirty="0" err="1">
                <a:solidFill>
                  <a:srgbClr val="0033CC"/>
                </a:solidFill>
                <a:latin typeface="Courier New" charset="0"/>
              </a:rPr>
              <a:t>i</a:t>
            </a:r>
            <a:r>
              <a:rPr lang="en-US" dirty="0"/>
              <a:t> when it </a:t>
            </a:r>
            <a:r>
              <a:rPr lang="en-US" dirty="0">
                <a:cs typeface="Arial" charset="0"/>
              </a:rPr>
              <a:t>reaches </a:t>
            </a:r>
            <a:r>
              <a:rPr lang="en-US" dirty="0"/>
              <a:t>a value </a:t>
            </a:r>
            <a:r>
              <a:rPr lang="en-US" dirty="0">
                <a:cs typeface="Arial" charset="0"/>
              </a:rPr>
              <a:t>≥ pivot.</a:t>
            </a:r>
          </a:p>
          <a:p>
            <a:pPr lvl="1"/>
            <a:r>
              <a:rPr lang="en-US" dirty="0">
                <a:cs typeface="Arial" charset="0"/>
              </a:rPr>
              <a:t>Move </a:t>
            </a:r>
            <a:r>
              <a:rPr lang="en-US" b="1" dirty="0">
                <a:solidFill>
                  <a:srgbClr val="0033CC"/>
                </a:solidFill>
                <a:latin typeface="Courier New" charset="0"/>
                <a:cs typeface="Arial" charset="0"/>
              </a:rPr>
              <a:t>j</a:t>
            </a:r>
            <a:r>
              <a:rPr lang="en-US" dirty="0">
                <a:cs typeface="Arial" charset="0"/>
              </a:rPr>
              <a:t> left, skipping over </a:t>
            </a:r>
            <a:r>
              <a:rPr lang="en-US" dirty="0">
                <a:solidFill>
                  <a:srgbClr val="B23C00"/>
                </a:solidFill>
                <a:cs typeface="Arial" charset="0"/>
              </a:rPr>
              <a:t>values &gt; pivot</a:t>
            </a:r>
            <a:r>
              <a:rPr lang="en-US" dirty="0">
                <a:cs typeface="Arial" charset="0"/>
              </a:rPr>
              <a:t>.</a:t>
            </a:r>
          </a:p>
          <a:p>
            <a:pPr lvl="2"/>
            <a:r>
              <a:rPr lang="en-US" dirty="0">
                <a:cs typeface="Arial" charset="0"/>
              </a:rPr>
              <a:t>Stop </a:t>
            </a:r>
            <a:r>
              <a:rPr lang="en-US" b="1" dirty="0">
                <a:solidFill>
                  <a:srgbClr val="0033CC"/>
                </a:solidFill>
                <a:latin typeface="Courier New" charset="0"/>
                <a:cs typeface="Arial" charset="0"/>
              </a:rPr>
              <a:t>j</a:t>
            </a:r>
            <a:r>
              <a:rPr lang="en-US" dirty="0">
                <a:cs typeface="Arial" charset="0"/>
              </a:rPr>
              <a:t> when it reaches a value ≤ pivot.</a:t>
            </a:r>
          </a:p>
          <a:p>
            <a:pPr lvl="1"/>
            <a:r>
              <a:rPr lang="en-US" dirty="0">
                <a:cs typeface="Arial" charset="0"/>
              </a:rPr>
              <a:t>After both </a:t>
            </a:r>
            <a:r>
              <a:rPr lang="en-US" b="1" dirty="0" err="1">
                <a:solidFill>
                  <a:srgbClr val="0033CC"/>
                </a:solidFill>
                <a:latin typeface="Courier New" charset="0"/>
                <a:cs typeface="Arial" charset="0"/>
              </a:rPr>
              <a:t>i</a:t>
            </a:r>
            <a:r>
              <a:rPr lang="en-US" dirty="0">
                <a:cs typeface="Arial" charset="0"/>
              </a:rPr>
              <a:t> and </a:t>
            </a:r>
            <a:r>
              <a:rPr lang="en-US" b="1" dirty="0">
                <a:solidFill>
                  <a:srgbClr val="0033CC"/>
                </a:solidFill>
                <a:latin typeface="Courier New" charset="0"/>
                <a:cs typeface="Arial" charset="0"/>
              </a:rPr>
              <a:t>j</a:t>
            </a:r>
            <a:r>
              <a:rPr lang="en-US" dirty="0">
                <a:cs typeface="Arial" charset="0"/>
              </a:rPr>
              <a:t> have stopped, </a:t>
            </a:r>
            <a:r>
              <a:rPr lang="en-US" dirty="0" smtClean="0">
                <a:cs typeface="Arial" charset="0"/>
              </a:rPr>
              <a:t/>
            </a:r>
            <a:br>
              <a:rPr lang="en-US" dirty="0" smtClean="0">
                <a:cs typeface="Arial" charset="0"/>
              </a:rPr>
            </a:br>
            <a:r>
              <a:rPr lang="en-US" dirty="0" smtClean="0">
                <a:cs typeface="Arial" charset="0"/>
              </a:rPr>
              <a:t>swap </a:t>
            </a:r>
            <a:r>
              <a:rPr lang="en-US" dirty="0">
                <a:cs typeface="Arial" charset="0"/>
              </a:rPr>
              <a:t>the values at </a:t>
            </a:r>
            <a:r>
              <a:rPr lang="en-US" b="1" dirty="0" err="1">
                <a:solidFill>
                  <a:srgbClr val="0033CC"/>
                </a:solidFill>
                <a:latin typeface="Courier New" charset="0"/>
                <a:cs typeface="Arial" charset="0"/>
              </a:rPr>
              <a:t>i</a:t>
            </a:r>
            <a:r>
              <a:rPr lang="en-US" dirty="0">
                <a:cs typeface="Arial" charset="0"/>
              </a:rPr>
              <a:t> and </a:t>
            </a:r>
            <a:r>
              <a:rPr lang="en-US" b="1" dirty="0">
                <a:solidFill>
                  <a:srgbClr val="0033CC"/>
                </a:solidFill>
                <a:latin typeface="Courier New" charset="0"/>
                <a:cs typeface="Arial" charset="0"/>
              </a:rPr>
              <a:t>j</a:t>
            </a:r>
            <a:r>
              <a:rPr lang="en-US" dirty="0" smtClean="0">
                <a:cs typeface="Arial" charset="0"/>
              </a:rPr>
              <a:t>.</a:t>
            </a:r>
            <a:endParaRPr lang="en-US" dirty="0">
              <a:cs typeface="Arial" charset="0"/>
            </a:endParaRPr>
          </a:p>
        </p:txBody>
      </p:sp>
      <p:sp>
        <p:nvSpPr>
          <p:cNvPr id="807942" name="Text Box 6"/>
          <p:cNvSpPr txBox="1">
            <a:spLocks noChangeArrowheads="1"/>
          </p:cNvSpPr>
          <p:nvPr/>
        </p:nvSpPr>
        <p:spPr bwMode="auto">
          <a:xfrm>
            <a:off x="3200400" y="2416913"/>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8 1 4 9 0 3 5 2 7 </a:t>
            </a:r>
            <a:r>
              <a:rPr lang="en-US" sz="1800" b="1" dirty="0">
                <a:solidFill>
                  <a:srgbClr val="B23C00"/>
                </a:solidFill>
                <a:latin typeface="Courier New"/>
                <a:cs typeface="Courier New"/>
              </a:rPr>
              <a:t>6</a:t>
            </a:r>
          </a:p>
          <a:p>
            <a:r>
              <a:rPr lang="en-US" sz="1800" b="1" dirty="0" err="1" smtClean="0">
                <a:solidFill>
                  <a:srgbClr val="0033CC"/>
                </a:solidFill>
                <a:latin typeface="Courier New" charset="0"/>
              </a:rPr>
              <a:t>i</a:t>
            </a:r>
            <a:r>
              <a:rPr lang="en-US" sz="1800" b="1" dirty="0" smtClean="0">
                <a:solidFill>
                  <a:srgbClr val="0033CC"/>
                </a:solidFill>
                <a:latin typeface="Courier New" charset="0"/>
              </a:rPr>
              <a:t>               </a:t>
            </a:r>
            <a:r>
              <a:rPr lang="en-US" sz="1800" b="1" dirty="0">
                <a:solidFill>
                  <a:srgbClr val="0033CC"/>
                </a:solidFill>
                <a:latin typeface="Courier New" charset="0"/>
              </a:rPr>
              <a:t>j</a:t>
            </a:r>
          </a:p>
        </p:txBody>
      </p:sp>
    </p:spTree>
    <p:extLst>
      <p:ext uri="{BB962C8B-B14F-4D97-AF65-F5344CB8AC3E}">
        <p14:creationId xmlns:p14="http://schemas.microsoft.com/office/powerpoint/2010/main" val="14066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7939">
                                            <p:txEl>
                                              <p:pRg st="3" end="3"/>
                                            </p:txEl>
                                          </p:spTgt>
                                        </p:tgtEl>
                                        <p:attrNameLst>
                                          <p:attrName>style.visibility</p:attrName>
                                        </p:attrNameLst>
                                      </p:cBhvr>
                                      <p:to>
                                        <p:strVal val="visible"/>
                                      </p:to>
                                    </p:set>
                                    <p:animEffect transition="in" filter="fade">
                                      <p:cBhvr>
                                        <p:cTn id="7" dur="500"/>
                                        <p:tgtEl>
                                          <p:spTgt spid="8079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7939">
                                            <p:txEl>
                                              <p:pRg st="4" end="4"/>
                                            </p:txEl>
                                          </p:spTgt>
                                        </p:tgtEl>
                                        <p:attrNameLst>
                                          <p:attrName>style.visibility</p:attrName>
                                        </p:attrNameLst>
                                      </p:cBhvr>
                                      <p:to>
                                        <p:strVal val="visible"/>
                                      </p:to>
                                    </p:set>
                                    <p:animEffect transition="in" filter="fade">
                                      <p:cBhvr>
                                        <p:cTn id="12" dur="500"/>
                                        <p:tgtEl>
                                          <p:spTgt spid="807939">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07939">
                                            <p:txEl>
                                              <p:pRg st="5" end="5"/>
                                            </p:txEl>
                                          </p:spTgt>
                                        </p:tgtEl>
                                        <p:attrNameLst>
                                          <p:attrName>style.visibility</p:attrName>
                                        </p:attrNameLst>
                                      </p:cBhvr>
                                      <p:to>
                                        <p:strVal val="visible"/>
                                      </p:to>
                                    </p:set>
                                    <p:animEffect transition="in" filter="fade">
                                      <p:cBhvr>
                                        <p:cTn id="15" dur="500"/>
                                        <p:tgtEl>
                                          <p:spTgt spid="80793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07939">
                                            <p:txEl>
                                              <p:pRg st="6" end="6"/>
                                            </p:txEl>
                                          </p:spTgt>
                                        </p:tgtEl>
                                        <p:attrNameLst>
                                          <p:attrName>style.visibility</p:attrName>
                                        </p:attrNameLst>
                                      </p:cBhvr>
                                      <p:to>
                                        <p:strVal val="visible"/>
                                      </p:to>
                                    </p:set>
                                    <p:animEffect transition="in" filter="fade">
                                      <p:cBhvr>
                                        <p:cTn id="20" dur="500"/>
                                        <p:tgtEl>
                                          <p:spTgt spid="807939">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07939">
                                            <p:txEl>
                                              <p:pRg st="7" end="7"/>
                                            </p:txEl>
                                          </p:spTgt>
                                        </p:tgtEl>
                                        <p:attrNameLst>
                                          <p:attrName>style.visibility</p:attrName>
                                        </p:attrNameLst>
                                      </p:cBhvr>
                                      <p:to>
                                        <p:strVal val="visible"/>
                                      </p:to>
                                    </p:set>
                                    <p:animEffect transition="in" filter="fade">
                                      <p:cBhvr>
                                        <p:cTn id="23" dur="500"/>
                                        <p:tgtEl>
                                          <p:spTgt spid="807939">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07939">
                                            <p:txEl>
                                              <p:pRg st="8" end="8"/>
                                            </p:txEl>
                                          </p:spTgt>
                                        </p:tgtEl>
                                        <p:attrNameLst>
                                          <p:attrName>style.visibility</p:attrName>
                                        </p:attrNameLst>
                                      </p:cBhvr>
                                      <p:to>
                                        <p:strVal val="visible"/>
                                      </p:to>
                                    </p:set>
                                    <p:animEffect transition="in" filter="fade">
                                      <p:cBhvr>
                                        <p:cTn id="28" dur="500"/>
                                        <p:tgtEl>
                                          <p:spTgt spid="807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55EA1A4-94F0-D943-A50F-A3A397CF40CD}" type="slidenum">
              <a:rPr lang="en-US"/>
              <a:pPr/>
              <a:t>44</a:t>
            </a:fld>
            <a:endParaRPr lang="en-US"/>
          </a:p>
        </p:txBody>
      </p:sp>
      <p:sp>
        <p:nvSpPr>
          <p:cNvPr id="808962" name="Rectangle 2"/>
          <p:cNvSpPr>
            <a:spLocks noGrp="1" noChangeArrowheads="1"/>
          </p:cNvSpPr>
          <p:nvPr>
            <p:ph type="title"/>
          </p:nvPr>
        </p:nvSpPr>
        <p:spPr/>
        <p:txBody>
          <a:bodyPr/>
          <a:lstStyle/>
          <a:p>
            <a:r>
              <a:rPr lang="en-US" dirty="0"/>
              <a:t>Partition a List Using a Pivot</a:t>
            </a:r>
            <a:r>
              <a:rPr lang="en-US" i="1" dirty="0"/>
              <a:t>, cont’d</a:t>
            </a:r>
            <a:endParaRPr lang="en-US" dirty="0"/>
          </a:p>
        </p:txBody>
      </p:sp>
      <p:sp>
        <p:nvSpPr>
          <p:cNvPr id="808965" name="Text Box 5"/>
          <p:cNvSpPr txBox="1">
            <a:spLocks noChangeArrowheads="1"/>
          </p:cNvSpPr>
          <p:nvPr/>
        </p:nvSpPr>
        <p:spPr bwMode="auto">
          <a:xfrm>
            <a:off x="3200400" y="1325903"/>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8 1 4 9 0 3 5 2 7 </a:t>
            </a:r>
            <a:r>
              <a:rPr lang="en-US" sz="1800" b="1" dirty="0">
                <a:solidFill>
                  <a:srgbClr val="B23C00"/>
                </a:solidFill>
                <a:latin typeface="Courier New"/>
                <a:cs typeface="Courier New"/>
              </a:rPr>
              <a:t>6</a:t>
            </a:r>
          </a:p>
          <a:p>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808966" name="Text Box 6"/>
          <p:cNvSpPr txBox="1">
            <a:spLocks noChangeArrowheads="1"/>
          </p:cNvSpPr>
          <p:nvPr/>
        </p:nvSpPr>
        <p:spPr bwMode="auto">
          <a:xfrm>
            <a:off x="3200400" y="2148228"/>
            <a:ext cx="2816584" cy="646331"/>
          </a:xfrm>
          <a:prstGeom prst="rect">
            <a:avLst/>
          </a:prstGeom>
          <a:solidFill>
            <a:srgbClr val="F2F2F2"/>
          </a:solidFill>
          <a:ln>
            <a:solidFill>
              <a:srgbClr val="BFBFBF"/>
            </a:solidFill>
          </a:ln>
          <a:effectLst/>
        </p:spPr>
        <p:txBody>
          <a:bodyPr wrap="none">
            <a:spAutoFit/>
          </a:bodyPr>
          <a:lstStyle/>
          <a:p>
            <a:r>
              <a:rPr lang="en-US" sz="1800" b="1" dirty="0" smtClean="0">
                <a:latin typeface="Courier New"/>
                <a:cs typeface="Courier New"/>
              </a:rPr>
              <a:t>2 </a:t>
            </a:r>
            <a:r>
              <a:rPr lang="en-US" sz="1800" b="1" dirty="0">
                <a:latin typeface="Courier New"/>
                <a:cs typeface="Courier New"/>
              </a:rPr>
              <a:t>1 4 </a:t>
            </a:r>
            <a:r>
              <a:rPr lang="en-US" sz="1800" b="1" dirty="0" smtClean="0">
                <a:latin typeface="Courier New"/>
                <a:cs typeface="Courier New"/>
              </a:rPr>
              <a:t>9 </a:t>
            </a:r>
            <a:r>
              <a:rPr lang="en-US" sz="1800" b="1" dirty="0">
                <a:latin typeface="Courier New"/>
                <a:cs typeface="Courier New"/>
              </a:rPr>
              <a:t>0 3 5 </a:t>
            </a:r>
            <a:r>
              <a:rPr lang="en-US" sz="1800" b="1" dirty="0" smtClean="0">
                <a:latin typeface="Courier New"/>
                <a:cs typeface="Courier New"/>
              </a:rPr>
              <a:t>8 </a:t>
            </a:r>
            <a:r>
              <a:rPr lang="en-US" sz="1800" b="1" dirty="0">
                <a:latin typeface="Courier New"/>
                <a:cs typeface="Courier New"/>
              </a:rPr>
              <a:t>7 </a:t>
            </a:r>
            <a:r>
              <a:rPr lang="en-US" sz="1800" b="1" dirty="0">
                <a:solidFill>
                  <a:srgbClr val="B23C00"/>
                </a:solidFill>
                <a:latin typeface="Courier New"/>
                <a:cs typeface="Courier New"/>
              </a:rPr>
              <a:t>6</a:t>
            </a:r>
          </a:p>
          <a:p>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808968" name="Text Box 8"/>
          <p:cNvSpPr txBox="1">
            <a:spLocks noChangeArrowheads="1"/>
          </p:cNvSpPr>
          <p:nvPr/>
        </p:nvSpPr>
        <p:spPr bwMode="auto">
          <a:xfrm>
            <a:off x="2101850" y="1500528"/>
            <a:ext cx="1006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Move </a:t>
            </a:r>
            <a:r>
              <a:rPr lang="en-US" sz="1800" b="1">
                <a:solidFill>
                  <a:srgbClr val="0033CC"/>
                </a:solidFill>
                <a:latin typeface="Courier New" charset="0"/>
              </a:rPr>
              <a:t>j</a:t>
            </a:r>
            <a:r>
              <a:rPr lang="en-US" sz="1800"/>
              <a:t>:</a:t>
            </a:r>
          </a:p>
        </p:txBody>
      </p:sp>
      <p:sp>
        <p:nvSpPr>
          <p:cNvPr id="808969" name="Text Box 9"/>
          <p:cNvSpPr txBox="1">
            <a:spLocks noChangeArrowheads="1"/>
          </p:cNvSpPr>
          <p:nvPr/>
        </p:nvSpPr>
        <p:spPr bwMode="auto">
          <a:xfrm>
            <a:off x="2287588" y="2306978"/>
            <a:ext cx="819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Swap:</a:t>
            </a:r>
          </a:p>
        </p:txBody>
      </p:sp>
      <p:sp>
        <p:nvSpPr>
          <p:cNvPr id="13" name="Text Box 4"/>
          <p:cNvSpPr txBox="1">
            <a:spLocks noChangeArrowheads="1"/>
          </p:cNvSpPr>
          <p:nvPr/>
        </p:nvSpPr>
        <p:spPr bwMode="auto">
          <a:xfrm>
            <a:off x="3200400" y="2969232"/>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2 1 4 9 0 3 5 8 7 </a:t>
            </a:r>
            <a:r>
              <a:rPr lang="en-US" sz="1800" b="1" dirty="0">
                <a:solidFill>
                  <a:srgbClr val="B23C00"/>
                </a:solidFill>
                <a:latin typeface="Courier New"/>
                <a:cs typeface="Courier New"/>
              </a:rPr>
              <a:t>6</a:t>
            </a:r>
          </a:p>
          <a:p>
            <a:r>
              <a:rPr lang="en-US" sz="1800" b="1" dirty="0" smtClean="0">
                <a:solidFill>
                  <a:srgbClr val="0033CC"/>
                </a:solidFill>
                <a:latin typeface="Courier New" charset="0"/>
              </a:rPr>
              <a:t>      </a:t>
            </a:r>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14" name="Text Box 5"/>
          <p:cNvSpPr txBox="1">
            <a:spLocks noChangeArrowheads="1"/>
          </p:cNvSpPr>
          <p:nvPr/>
        </p:nvSpPr>
        <p:spPr bwMode="auto">
          <a:xfrm>
            <a:off x="3200400" y="3791557"/>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a:t>
            </a:r>
            <a:r>
              <a:rPr lang="en-US" sz="1800" b="1" dirty="0" smtClean="0">
                <a:latin typeface="Courier New"/>
                <a:cs typeface="Courier New"/>
              </a:rPr>
              <a:t>5 </a:t>
            </a:r>
            <a:r>
              <a:rPr lang="en-US" sz="1800" b="1" dirty="0">
                <a:latin typeface="Courier New"/>
                <a:cs typeface="Courier New"/>
              </a:rPr>
              <a:t>0 3 </a:t>
            </a:r>
            <a:r>
              <a:rPr lang="en-US" sz="1800" b="1" dirty="0" smtClean="0">
                <a:latin typeface="Courier New"/>
                <a:cs typeface="Courier New"/>
              </a:rPr>
              <a:t>9 </a:t>
            </a:r>
            <a:r>
              <a:rPr lang="en-US" sz="1800" b="1" dirty="0">
                <a:latin typeface="Courier New"/>
                <a:cs typeface="Courier New"/>
              </a:rPr>
              <a:t>8 7 </a:t>
            </a:r>
            <a:r>
              <a:rPr lang="en-US" sz="1800" b="1" dirty="0">
                <a:solidFill>
                  <a:srgbClr val="B23C00"/>
                </a:solidFill>
                <a:latin typeface="Courier New"/>
                <a:cs typeface="Courier New"/>
              </a:rPr>
              <a:t>6</a:t>
            </a:r>
          </a:p>
          <a:p>
            <a:r>
              <a:rPr lang="en-US" sz="1800" b="1" dirty="0" smtClean="0">
                <a:solidFill>
                  <a:srgbClr val="0033CC"/>
                </a:solidFill>
                <a:latin typeface="Courier New" charset="0"/>
              </a:rPr>
              <a:t>      </a:t>
            </a:r>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15" name="Text Box 6"/>
          <p:cNvSpPr txBox="1">
            <a:spLocks noChangeArrowheads="1"/>
          </p:cNvSpPr>
          <p:nvPr/>
        </p:nvSpPr>
        <p:spPr bwMode="auto">
          <a:xfrm>
            <a:off x="3200400" y="4615469"/>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2 1 4 5 0 3 9 8 7 </a:t>
            </a:r>
            <a:r>
              <a:rPr lang="en-US" sz="1800" b="1" dirty="0">
                <a:solidFill>
                  <a:srgbClr val="B23C00"/>
                </a:solidFill>
                <a:latin typeface="Courier New"/>
                <a:cs typeface="Courier New"/>
              </a:rPr>
              <a:t>6</a:t>
            </a:r>
          </a:p>
          <a:p>
            <a:r>
              <a:rPr lang="en-US" sz="1800" b="1" dirty="0" smtClean="0">
                <a:solidFill>
                  <a:srgbClr val="0033CC"/>
                </a:solidFill>
                <a:latin typeface="Courier New" charset="0"/>
              </a:rPr>
              <a:t>          </a:t>
            </a:r>
            <a:r>
              <a:rPr lang="en-US" sz="1800" b="1" dirty="0">
                <a:solidFill>
                  <a:srgbClr val="0033CC"/>
                </a:solidFill>
                <a:latin typeface="Courier New" charset="0"/>
              </a:rPr>
              <a:t>j </a:t>
            </a:r>
            <a:r>
              <a:rPr lang="en-US" sz="1800" b="1" dirty="0" err="1">
                <a:solidFill>
                  <a:srgbClr val="0033CC"/>
                </a:solidFill>
                <a:latin typeface="Courier New" charset="0"/>
              </a:rPr>
              <a:t>i</a:t>
            </a:r>
            <a:endParaRPr lang="en-US" sz="1800" b="1" dirty="0">
              <a:solidFill>
                <a:srgbClr val="0033CC"/>
              </a:solidFill>
              <a:latin typeface="Courier New" charset="0"/>
            </a:endParaRPr>
          </a:p>
        </p:txBody>
      </p:sp>
      <p:sp>
        <p:nvSpPr>
          <p:cNvPr id="16" name="Text Box 8"/>
          <p:cNvSpPr txBox="1">
            <a:spLocks noChangeArrowheads="1"/>
          </p:cNvSpPr>
          <p:nvPr/>
        </p:nvSpPr>
        <p:spPr bwMode="auto">
          <a:xfrm>
            <a:off x="1457325" y="3151794"/>
            <a:ext cx="165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Move </a:t>
            </a:r>
            <a:r>
              <a:rPr lang="en-US" sz="1800" b="1">
                <a:solidFill>
                  <a:srgbClr val="0033CC"/>
                </a:solidFill>
                <a:latin typeface="Courier New" charset="0"/>
              </a:rPr>
              <a:t>i</a:t>
            </a:r>
            <a:r>
              <a:rPr lang="en-US" sz="1800"/>
              <a:t> and </a:t>
            </a:r>
            <a:r>
              <a:rPr lang="en-US" sz="1800" b="1">
                <a:solidFill>
                  <a:srgbClr val="0033CC"/>
                </a:solidFill>
                <a:latin typeface="Courier New" charset="0"/>
              </a:rPr>
              <a:t>j</a:t>
            </a:r>
            <a:r>
              <a:rPr lang="en-US" sz="1800"/>
              <a:t>:</a:t>
            </a:r>
          </a:p>
        </p:txBody>
      </p:sp>
      <p:sp>
        <p:nvSpPr>
          <p:cNvPr id="17" name="Text Box 9"/>
          <p:cNvSpPr txBox="1">
            <a:spLocks noChangeArrowheads="1"/>
          </p:cNvSpPr>
          <p:nvPr/>
        </p:nvSpPr>
        <p:spPr bwMode="auto">
          <a:xfrm>
            <a:off x="2284413" y="3975707"/>
            <a:ext cx="819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Swap:</a:t>
            </a:r>
          </a:p>
        </p:txBody>
      </p:sp>
      <p:sp>
        <p:nvSpPr>
          <p:cNvPr id="18" name="Text Box 10"/>
          <p:cNvSpPr txBox="1">
            <a:spLocks noChangeArrowheads="1"/>
          </p:cNvSpPr>
          <p:nvPr/>
        </p:nvSpPr>
        <p:spPr bwMode="auto">
          <a:xfrm>
            <a:off x="1182688" y="4615469"/>
            <a:ext cx="19113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1800" dirty="0"/>
              <a:t>Move </a:t>
            </a:r>
            <a:r>
              <a:rPr lang="en-US" sz="1800" b="1" dirty="0" err="1">
                <a:solidFill>
                  <a:srgbClr val="0033CC"/>
                </a:solidFill>
                <a:latin typeface="Courier New" charset="0"/>
              </a:rPr>
              <a:t>i</a:t>
            </a:r>
            <a:r>
              <a:rPr lang="en-US" sz="1800" dirty="0"/>
              <a:t> and </a:t>
            </a:r>
            <a:r>
              <a:rPr lang="en-US" sz="1800" b="1" dirty="0">
                <a:solidFill>
                  <a:srgbClr val="0033CC"/>
                </a:solidFill>
                <a:latin typeface="Courier New" charset="0"/>
              </a:rPr>
              <a:t>j</a:t>
            </a:r>
            <a:r>
              <a:rPr lang="en-US" sz="1800" dirty="0"/>
              <a:t>.</a:t>
            </a:r>
          </a:p>
          <a:p>
            <a:pPr algn="r"/>
            <a:r>
              <a:rPr lang="en-US" sz="1800" dirty="0" smtClean="0"/>
              <a:t>They</a:t>
            </a:r>
            <a:r>
              <a:rPr lang="en-US" sz="1800" dirty="0" smtClean="0">
                <a:latin typeface="Arial"/>
              </a:rPr>
              <a:t>’</a:t>
            </a:r>
            <a:r>
              <a:rPr lang="en-US" sz="1800" dirty="0" smtClean="0"/>
              <a:t>ve crossed!</a:t>
            </a:r>
            <a:endParaRPr lang="en-US" sz="1800" dirty="0"/>
          </a:p>
        </p:txBody>
      </p:sp>
      <p:sp>
        <p:nvSpPr>
          <p:cNvPr id="19" name="Text Box 6"/>
          <p:cNvSpPr txBox="1">
            <a:spLocks noChangeArrowheads="1"/>
          </p:cNvSpPr>
          <p:nvPr/>
        </p:nvSpPr>
        <p:spPr bwMode="auto">
          <a:xfrm>
            <a:off x="3200400" y="5532097"/>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2 1 4 5 0 3 </a:t>
            </a:r>
            <a:r>
              <a:rPr lang="en-US" sz="1800" b="1" dirty="0" smtClean="0">
                <a:solidFill>
                  <a:srgbClr val="B23C00"/>
                </a:solidFill>
                <a:latin typeface="Courier New"/>
                <a:cs typeface="Courier New"/>
              </a:rPr>
              <a:t>6</a:t>
            </a:r>
            <a:r>
              <a:rPr lang="en-US" sz="1800" b="1" dirty="0" smtClean="0">
                <a:latin typeface="Courier New"/>
                <a:cs typeface="Courier New"/>
              </a:rPr>
              <a:t> </a:t>
            </a:r>
            <a:r>
              <a:rPr lang="en-US" sz="1800" b="1" dirty="0">
                <a:latin typeface="Courier New"/>
                <a:cs typeface="Courier New"/>
              </a:rPr>
              <a:t>8 7 </a:t>
            </a:r>
            <a:r>
              <a:rPr lang="en-US" sz="1800" b="1" dirty="0" smtClean="0">
                <a:latin typeface="Courier New"/>
                <a:cs typeface="Courier New"/>
              </a:rPr>
              <a:t>9</a:t>
            </a:r>
            <a:endParaRPr lang="en-US" sz="1800" b="1" dirty="0">
              <a:latin typeface="Courier New"/>
              <a:cs typeface="Courier New"/>
            </a:endParaRPr>
          </a:p>
          <a:p>
            <a:r>
              <a:rPr lang="en-US" sz="1800" b="1" dirty="0" smtClean="0">
                <a:solidFill>
                  <a:srgbClr val="0033CC"/>
                </a:solidFill>
                <a:latin typeface="Courier New" charset="0"/>
              </a:rPr>
              <a:t>          </a:t>
            </a:r>
            <a:r>
              <a:rPr lang="en-US" sz="1800" b="1" dirty="0">
                <a:solidFill>
                  <a:srgbClr val="0033CC"/>
                </a:solidFill>
                <a:latin typeface="Courier New" charset="0"/>
              </a:rPr>
              <a:t>j </a:t>
            </a:r>
            <a:r>
              <a:rPr lang="en-US" sz="1800" b="1" dirty="0" err="1">
                <a:solidFill>
                  <a:srgbClr val="0033CC"/>
                </a:solidFill>
                <a:latin typeface="Courier New" charset="0"/>
              </a:rPr>
              <a:t>i</a:t>
            </a:r>
            <a:endParaRPr lang="en-US" sz="1800" b="1" dirty="0">
              <a:solidFill>
                <a:srgbClr val="0033CC"/>
              </a:solidFill>
              <a:latin typeface="Courier New" charset="0"/>
            </a:endParaRPr>
          </a:p>
        </p:txBody>
      </p:sp>
      <p:sp>
        <p:nvSpPr>
          <p:cNvPr id="20" name="Text Box 10"/>
          <p:cNvSpPr txBox="1">
            <a:spLocks noChangeArrowheads="1"/>
          </p:cNvSpPr>
          <p:nvPr/>
        </p:nvSpPr>
        <p:spPr bwMode="auto">
          <a:xfrm>
            <a:off x="741185" y="5532097"/>
            <a:ext cx="235285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1800" dirty="0" smtClean="0"/>
              <a:t>Swap the pivot</a:t>
            </a:r>
            <a:endParaRPr lang="en-US" sz="1800" dirty="0"/>
          </a:p>
          <a:p>
            <a:pPr algn="r"/>
            <a:r>
              <a:rPr lang="en-US" sz="1800" dirty="0" smtClean="0"/>
              <a:t>with the </a:t>
            </a:r>
            <a:r>
              <a:rPr lang="en-US" sz="1800" b="1" dirty="0" err="1" smtClean="0">
                <a:solidFill>
                  <a:srgbClr val="0033CC"/>
                </a:solidFill>
                <a:latin typeface="Courier New"/>
                <a:cs typeface="Courier New"/>
              </a:rPr>
              <a:t>i</a:t>
            </a:r>
            <a:r>
              <a:rPr lang="en-US" sz="1800" baseline="30000" dirty="0" err="1" smtClean="0"/>
              <a:t>th</a:t>
            </a:r>
            <a:r>
              <a:rPr lang="en-US" sz="1800" dirty="0" smtClean="0"/>
              <a:t> element:</a:t>
            </a:r>
            <a:endParaRPr lang="en-US" sz="1800" dirty="0"/>
          </a:p>
        </p:txBody>
      </p:sp>
      <p:sp>
        <p:nvSpPr>
          <p:cNvPr id="21" name="Text Box 10"/>
          <p:cNvSpPr txBox="1">
            <a:spLocks noChangeArrowheads="1"/>
          </p:cNvSpPr>
          <p:nvPr/>
        </p:nvSpPr>
        <p:spPr bwMode="auto">
          <a:xfrm>
            <a:off x="6130113" y="5532097"/>
            <a:ext cx="2648081" cy="646331"/>
          </a:xfrm>
          <a:prstGeom prst="rect">
            <a:avLst/>
          </a:prstGeom>
          <a:solidFill>
            <a:srgbClr val="FFFFC2"/>
          </a:solidFill>
          <a:ln>
            <a:solidFill>
              <a:srgbClr val="B23C00"/>
            </a:solidFill>
          </a:ln>
          <a:effectLst/>
        </p:spPr>
        <p:txBody>
          <a:bodyPr wrap="none">
            <a:spAutoFit/>
          </a:bodyPr>
          <a:lstStyle/>
          <a:p>
            <a:r>
              <a:rPr lang="en-US" sz="1800" dirty="0" smtClean="0">
                <a:solidFill>
                  <a:srgbClr val="B23C00"/>
                </a:solidFill>
              </a:rPr>
              <a:t>Now the list is properly</a:t>
            </a:r>
          </a:p>
          <a:p>
            <a:r>
              <a:rPr lang="en-US" sz="1800" dirty="0" smtClean="0">
                <a:solidFill>
                  <a:srgbClr val="B23C00"/>
                </a:solidFill>
              </a:rPr>
              <a:t>partitioned for quicksort!</a:t>
            </a:r>
            <a:endParaRPr lang="en-US" sz="1800" dirty="0">
              <a:solidFill>
                <a:srgbClr val="B23C00"/>
              </a:solidFill>
            </a:endParaRPr>
          </a:p>
        </p:txBody>
      </p:sp>
    </p:spTree>
    <p:extLst>
      <p:ext uri="{BB962C8B-B14F-4D97-AF65-F5344CB8AC3E}">
        <p14:creationId xmlns:p14="http://schemas.microsoft.com/office/powerpoint/2010/main" val="1857532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8966"/>
                                        </p:tgtEl>
                                        <p:attrNameLst>
                                          <p:attrName>style.visibility</p:attrName>
                                        </p:attrNameLst>
                                      </p:cBhvr>
                                      <p:to>
                                        <p:strVal val="visible"/>
                                      </p:to>
                                    </p:set>
                                    <p:animEffect transition="in" filter="fade">
                                      <p:cBhvr>
                                        <p:cTn id="7" dur="500"/>
                                        <p:tgtEl>
                                          <p:spTgt spid="8089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8969"/>
                                        </p:tgtEl>
                                        <p:attrNameLst>
                                          <p:attrName>style.visibility</p:attrName>
                                        </p:attrNameLst>
                                      </p:cBhvr>
                                      <p:to>
                                        <p:strVal val="visible"/>
                                      </p:to>
                                    </p:set>
                                    <p:animEffect transition="in" filter="fade">
                                      <p:cBhvr>
                                        <p:cTn id="10" dur="500"/>
                                        <p:tgtEl>
                                          <p:spTgt spid="8089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1+#ppt_w/2"/>
                                          </p:val>
                                        </p:tav>
                                        <p:tav tm="100000">
                                          <p:val>
                                            <p:strVal val="#ppt_x"/>
                                          </p:val>
                                        </p:tav>
                                      </p:tavLst>
                                    </p:anim>
                                    <p:anim calcmode="lin" valueType="num">
                                      <p:cBhvr additive="base">
                                        <p:cTn id="4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6" grpId="0" animBg="1"/>
      <p:bldP spid="808969" grpId="0"/>
      <p:bldP spid="13" grpId="0" animBg="1"/>
      <p:bldP spid="14" grpId="0" animBg="1"/>
      <p:bldP spid="15" grpId="0" animBg="1"/>
      <p:bldP spid="16" grpId="0"/>
      <p:bldP spid="17" grpId="0"/>
      <p:bldP spid="18" grpId="0"/>
      <p:bldP spid="19" grpId="0" animBg="1"/>
      <p:bldP spid="20" grpId="0"/>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B7E90A0-CB29-8F41-A126-9A22B3FD3D22}" type="slidenum">
              <a:rPr lang="en-US"/>
              <a:pPr/>
              <a:t>45</a:t>
            </a:fld>
            <a:endParaRPr lang="en-US"/>
          </a:p>
        </p:txBody>
      </p:sp>
      <p:sp>
        <p:nvSpPr>
          <p:cNvPr id="801794" name="Rectangle 2"/>
          <p:cNvSpPr>
            <a:spLocks noGrp="1" noChangeArrowheads="1"/>
          </p:cNvSpPr>
          <p:nvPr>
            <p:ph type="title"/>
          </p:nvPr>
        </p:nvSpPr>
        <p:spPr/>
        <p:txBody>
          <a:bodyPr/>
          <a:lstStyle/>
          <a:p>
            <a:r>
              <a:rPr lang="en-US"/>
              <a:t>Quicksort</a:t>
            </a:r>
          </a:p>
        </p:txBody>
      </p:sp>
      <p:sp>
        <p:nvSpPr>
          <p:cNvPr id="801795" name="Rectangle 3"/>
          <p:cNvSpPr>
            <a:spLocks noGrp="1" noChangeArrowheads="1"/>
          </p:cNvSpPr>
          <p:nvPr>
            <p:ph type="body" idx="1"/>
          </p:nvPr>
        </p:nvSpPr>
        <p:spPr>
          <a:xfrm>
            <a:off x="457200" y="1295400"/>
            <a:ext cx="8229600" cy="4968875"/>
          </a:xfrm>
        </p:spPr>
        <p:txBody>
          <a:bodyPr/>
          <a:lstStyle/>
          <a:p>
            <a:r>
              <a:rPr lang="en-US" dirty="0"/>
              <a:t>A fast divide-and-conquer sorting algorithm.</a:t>
            </a:r>
          </a:p>
          <a:p>
            <a:pPr lvl="1"/>
            <a:r>
              <a:rPr lang="en-US" dirty="0"/>
              <a:t>A very tight and highly optimized inner loop.</a:t>
            </a:r>
          </a:p>
          <a:p>
            <a:pPr lvl="1"/>
            <a:r>
              <a:rPr lang="en-US" dirty="0"/>
              <a:t>Looks like magic in animation.</a:t>
            </a:r>
          </a:p>
          <a:p>
            <a:pPr lvl="1"/>
            <a:r>
              <a:rPr lang="en-US" dirty="0">
                <a:solidFill>
                  <a:srgbClr val="B23C00"/>
                </a:solidFill>
              </a:rPr>
              <a:t>Average </a:t>
            </a:r>
            <a:r>
              <a:rPr lang="en-US" dirty="0"/>
              <a:t>running time is </a:t>
            </a:r>
            <a:r>
              <a:rPr lang="en-US" i="1" dirty="0">
                <a:solidFill>
                  <a:srgbClr val="B23C00"/>
                </a:solidFill>
                <a:latin typeface="Times New Roman" charset="0"/>
              </a:rPr>
              <a:t>O</a:t>
            </a:r>
            <a:r>
              <a:rPr lang="en-US" dirty="0">
                <a:solidFill>
                  <a:srgbClr val="B23C00"/>
                </a:solidFill>
                <a:latin typeface="Times New Roman" charset="0"/>
              </a:rPr>
              <a:t>(</a:t>
            </a:r>
            <a:r>
              <a:rPr lang="en-US" i="1" dirty="0">
                <a:solidFill>
                  <a:srgbClr val="B23C00"/>
                </a:solidFill>
                <a:latin typeface="Times New Roman" charset="0"/>
              </a:rPr>
              <a:t>N</a:t>
            </a:r>
            <a:r>
              <a:rPr lang="en-US" dirty="0">
                <a:solidFill>
                  <a:srgbClr val="B23C00"/>
                </a:solidFill>
                <a:latin typeface="Times New Roman" charset="0"/>
              </a:rPr>
              <a:t> log </a:t>
            </a:r>
            <a:r>
              <a:rPr lang="en-US" i="1" dirty="0">
                <a:solidFill>
                  <a:srgbClr val="B23C00"/>
                </a:solidFill>
                <a:latin typeface="Times New Roman" charset="0"/>
              </a:rPr>
              <a:t>N</a:t>
            </a:r>
            <a:r>
              <a:rPr lang="en-US" dirty="0">
                <a:solidFill>
                  <a:srgbClr val="B23C00"/>
                </a:solidFill>
                <a:latin typeface="Times New Roman" charset="0"/>
              </a:rPr>
              <a:t>)</a:t>
            </a:r>
            <a:r>
              <a:rPr lang="en-US" dirty="0">
                <a:latin typeface="Times New Roman" charset="0"/>
              </a:rPr>
              <a:t>.</a:t>
            </a:r>
          </a:p>
          <a:p>
            <a:pPr lvl="1"/>
            <a:r>
              <a:rPr lang="en-US" dirty="0">
                <a:solidFill>
                  <a:srgbClr val="B23C00"/>
                </a:solidFill>
              </a:rPr>
              <a:t>Worst-case </a:t>
            </a:r>
            <a:r>
              <a:rPr lang="en-US" dirty="0"/>
              <a:t>running time is </a:t>
            </a:r>
            <a:r>
              <a:rPr lang="en-US" i="1" dirty="0">
                <a:solidFill>
                  <a:srgbClr val="B23C00"/>
                </a:solidFill>
                <a:latin typeface="Times New Roman" charset="0"/>
              </a:rPr>
              <a:t>O</a:t>
            </a:r>
            <a:r>
              <a:rPr lang="en-US" dirty="0">
                <a:solidFill>
                  <a:srgbClr val="B23C00"/>
                </a:solidFill>
                <a:latin typeface="Times New Roman" charset="0"/>
              </a:rPr>
              <a:t>(</a:t>
            </a:r>
            <a:r>
              <a:rPr lang="en-US" i="1" dirty="0">
                <a:solidFill>
                  <a:srgbClr val="B23C00"/>
                </a:solidFill>
                <a:latin typeface="Times New Roman" charset="0"/>
              </a:rPr>
              <a:t>N</a:t>
            </a:r>
            <a:r>
              <a:rPr lang="en-US" baseline="30000" dirty="0">
                <a:solidFill>
                  <a:srgbClr val="B23C00"/>
                </a:solidFill>
                <a:latin typeface="Times New Roman" charset="0"/>
              </a:rPr>
              <a:t>2</a:t>
            </a:r>
            <a:r>
              <a:rPr lang="en-US" dirty="0">
                <a:solidFill>
                  <a:srgbClr val="B23C00"/>
                </a:solidFill>
                <a:latin typeface="Times New Roman" charset="0"/>
              </a:rPr>
              <a:t>)</a:t>
            </a:r>
            <a:r>
              <a:rPr lang="en-US" dirty="0">
                <a:latin typeface="Times New Roman" charset="0"/>
              </a:rPr>
              <a:t>.</a:t>
            </a:r>
          </a:p>
          <a:p>
            <a:pPr lvl="2"/>
            <a:r>
              <a:rPr lang="en-US" dirty="0"/>
              <a:t>The worst case be </a:t>
            </a:r>
            <a:r>
              <a:rPr lang="en-US" dirty="0" smtClean="0"/>
              <a:t>made to occur </a:t>
            </a:r>
            <a:r>
              <a:rPr lang="en-US" dirty="0"/>
              <a:t>very </a:t>
            </a:r>
            <a:r>
              <a:rPr lang="en-US" dirty="0" smtClean="0"/>
              <a:t>unlikely.</a:t>
            </a:r>
            <a:endParaRPr lang="en-US" dirty="0"/>
          </a:p>
          <a:p>
            <a:pPr lvl="4"/>
            <a:endParaRPr lang="en-US" dirty="0"/>
          </a:p>
          <a:p>
            <a:r>
              <a:rPr lang="en-US" dirty="0"/>
              <a:t>Basic idea:</a:t>
            </a:r>
          </a:p>
          <a:p>
            <a:pPr lvl="1"/>
            <a:r>
              <a:rPr lang="en-US" dirty="0" smtClean="0"/>
              <a:t>Partition the list using a pivot.</a:t>
            </a:r>
            <a:endParaRPr lang="en-US" dirty="0"/>
          </a:p>
          <a:p>
            <a:pPr lvl="1"/>
            <a:r>
              <a:rPr lang="en-US" dirty="0"/>
              <a:t>Recursively sort the two </a:t>
            </a:r>
            <a:r>
              <a:rPr lang="en-US" dirty="0" err="1"/>
              <a:t>sublists</a:t>
            </a:r>
            <a:r>
              <a:rPr lang="en-US" dirty="0" smtClean="0"/>
              <a:t>.</a:t>
            </a:r>
            <a:endParaRPr lang="en-US" dirty="0"/>
          </a:p>
        </p:txBody>
      </p:sp>
      <p:sp>
        <p:nvSpPr>
          <p:cNvPr id="801796" name="Text Box 4"/>
          <p:cNvSpPr txBox="1">
            <a:spLocks noChangeArrowheads="1"/>
          </p:cNvSpPr>
          <p:nvPr/>
        </p:nvSpPr>
        <p:spPr bwMode="auto">
          <a:xfrm>
            <a:off x="6583363" y="2239963"/>
            <a:ext cx="2060575" cy="1200150"/>
          </a:xfrm>
          <a:prstGeom prst="rect">
            <a:avLst/>
          </a:prstGeom>
          <a:solidFill>
            <a:srgbClr val="006600"/>
          </a:solidFill>
          <a:ln w="9525">
            <a:solidFill>
              <a:srgbClr val="0066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solidFill>
                  <a:srgbClr val="FFFF00"/>
                </a:solidFill>
              </a:rPr>
              <a:t>One of the most</a:t>
            </a:r>
          </a:p>
          <a:p>
            <a:r>
              <a:rPr lang="en-US" sz="1800">
                <a:solidFill>
                  <a:srgbClr val="FFFF00"/>
                </a:solidFill>
              </a:rPr>
              <a:t>elegant and useful</a:t>
            </a:r>
          </a:p>
          <a:p>
            <a:r>
              <a:rPr lang="en-US" sz="1800">
                <a:solidFill>
                  <a:srgbClr val="FFFF00"/>
                </a:solidFill>
              </a:rPr>
              <a:t>algorithms in</a:t>
            </a:r>
          </a:p>
          <a:p>
            <a:r>
              <a:rPr lang="en-US" sz="1800">
                <a:solidFill>
                  <a:srgbClr val="FFFF00"/>
                </a:solidFill>
              </a:rPr>
              <a:t>computer science.</a:t>
            </a:r>
          </a:p>
        </p:txBody>
      </p:sp>
    </p:spTree>
    <p:extLst>
      <p:ext uri="{BB962C8B-B14F-4D97-AF65-F5344CB8AC3E}">
        <p14:creationId xmlns:p14="http://schemas.microsoft.com/office/powerpoint/2010/main" val="110490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1796"/>
                                        </p:tgtEl>
                                        <p:attrNameLst>
                                          <p:attrName>style.visibility</p:attrName>
                                        </p:attrNameLst>
                                      </p:cBhvr>
                                      <p:to>
                                        <p:strVal val="visible"/>
                                      </p:to>
                                    </p:set>
                                    <p:anim calcmode="lin" valueType="num">
                                      <p:cBhvr additive="base">
                                        <p:cTn id="7" dur="500" fill="hold"/>
                                        <p:tgtEl>
                                          <p:spTgt spid="801796"/>
                                        </p:tgtEl>
                                        <p:attrNameLst>
                                          <p:attrName>ppt_x</p:attrName>
                                        </p:attrNameLst>
                                      </p:cBhvr>
                                      <p:tavLst>
                                        <p:tav tm="0">
                                          <p:val>
                                            <p:strVal val="1+#ppt_w/2"/>
                                          </p:val>
                                        </p:tav>
                                        <p:tav tm="100000">
                                          <p:val>
                                            <p:strVal val="#ppt_x"/>
                                          </p:val>
                                        </p:tav>
                                      </p:tavLst>
                                    </p:anim>
                                    <p:anim calcmode="lin" valueType="num">
                                      <p:cBhvr additive="base">
                                        <p:cTn id="8" dur="500" fill="hold"/>
                                        <p:tgtEl>
                                          <p:spTgt spid="8017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01795">
                                            <p:txEl>
                                              <p:pRg st="3" end="3"/>
                                            </p:txEl>
                                          </p:spTgt>
                                        </p:tgtEl>
                                        <p:attrNameLst>
                                          <p:attrName>style.visibility</p:attrName>
                                        </p:attrNameLst>
                                      </p:cBhvr>
                                      <p:to>
                                        <p:strVal val="visible"/>
                                      </p:to>
                                    </p:set>
                                    <p:animEffect transition="in" filter="fade">
                                      <p:cBhvr>
                                        <p:cTn id="13" dur="500"/>
                                        <p:tgtEl>
                                          <p:spTgt spid="8017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01795">
                                            <p:txEl>
                                              <p:pRg st="4" end="4"/>
                                            </p:txEl>
                                          </p:spTgt>
                                        </p:tgtEl>
                                        <p:attrNameLst>
                                          <p:attrName>style.visibility</p:attrName>
                                        </p:attrNameLst>
                                      </p:cBhvr>
                                      <p:to>
                                        <p:strVal val="visible"/>
                                      </p:to>
                                    </p:set>
                                    <p:animEffect transition="in" filter="fade">
                                      <p:cBhvr>
                                        <p:cTn id="16" dur="500"/>
                                        <p:tgtEl>
                                          <p:spTgt spid="8017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01795">
                                            <p:txEl>
                                              <p:pRg st="5" end="5"/>
                                            </p:txEl>
                                          </p:spTgt>
                                        </p:tgtEl>
                                        <p:attrNameLst>
                                          <p:attrName>style.visibility</p:attrName>
                                        </p:attrNameLst>
                                      </p:cBhvr>
                                      <p:to>
                                        <p:strVal val="visible"/>
                                      </p:to>
                                    </p:set>
                                    <p:animEffect transition="in" filter="fade">
                                      <p:cBhvr>
                                        <p:cTn id="19" dur="500"/>
                                        <p:tgtEl>
                                          <p:spTgt spid="8017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01795">
                                            <p:txEl>
                                              <p:pRg st="7" end="7"/>
                                            </p:txEl>
                                          </p:spTgt>
                                        </p:tgtEl>
                                        <p:attrNameLst>
                                          <p:attrName>style.visibility</p:attrName>
                                        </p:attrNameLst>
                                      </p:cBhvr>
                                      <p:to>
                                        <p:strVal val="visible"/>
                                      </p:to>
                                    </p:set>
                                    <p:animEffect transition="in" filter="fade">
                                      <p:cBhvr>
                                        <p:cTn id="24" dur="500"/>
                                        <p:tgtEl>
                                          <p:spTgt spid="801795">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01795">
                                            <p:txEl>
                                              <p:pRg st="8" end="8"/>
                                            </p:txEl>
                                          </p:spTgt>
                                        </p:tgtEl>
                                        <p:attrNameLst>
                                          <p:attrName>style.visibility</p:attrName>
                                        </p:attrNameLst>
                                      </p:cBhvr>
                                      <p:to>
                                        <p:strVal val="visible"/>
                                      </p:to>
                                    </p:set>
                                    <p:animEffect transition="in" filter="fade">
                                      <p:cBhvr>
                                        <p:cTn id="27" dur="500"/>
                                        <p:tgtEl>
                                          <p:spTgt spid="80179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1795">
                                            <p:txEl>
                                              <p:pRg st="9" end="9"/>
                                            </p:txEl>
                                          </p:spTgt>
                                        </p:tgtEl>
                                        <p:attrNameLst>
                                          <p:attrName>style.visibility</p:attrName>
                                        </p:attrNameLst>
                                      </p:cBhvr>
                                      <p:to>
                                        <p:strVal val="visible"/>
                                      </p:to>
                                    </p:set>
                                    <p:animEffect transition="in" filter="fade">
                                      <p:cBhvr>
                                        <p:cTn id="32" dur="500"/>
                                        <p:tgtEl>
                                          <p:spTgt spid="801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1D8487-009E-A64E-9D9D-0F2BC7A3E12B}" type="slidenum">
              <a:rPr lang="en-US"/>
              <a:pPr/>
              <a:t>46</a:t>
            </a:fld>
            <a:endParaRPr lang="en-US"/>
          </a:p>
        </p:txBody>
      </p:sp>
      <p:sp>
        <p:nvSpPr>
          <p:cNvPr id="805890" name="Rectangle 2"/>
          <p:cNvSpPr>
            <a:spLocks noGrp="1" noChangeArrowheads="1"/>
          </p:cNvSpPr>
          <p:nvPr>
            <p:ph type="title"/>
          </p:nvPr>
        </p:nvSpPr>
        <p:spPr/>
        <p:txBody>
          <a:bodyPr/>
          <a:lstStyle/>
          <a:p>
            <a:r>
              <a:rPr lang="en-US" dirty="0" smtClean="0"/>
              <a:t>Quicksort Pivot Strategy</a:t>
            </a:r>
            <a:endParaRPr lang="en-US" dirty="0"/>
          </a:p>
        </p:txBody>
      </p:sp>
      <p:sp>
        <p:nvSpPr>
          <p:cNvPr id="805891" name="Rectangle 3"/>
          <p:cNvSpPr>
            <a:spLocks noGrp="1" noChangeArrowheads="1"/>
          </p:cNvSpPr>
          <p:nvPr>
            <p:ph type="body" idx="1"/>
          </p:nvPr>
        </p:nvSpPr>
        <p:spPr/>
        <p:txBody>
          <a:bodyPr/>
          <a:lstStyle/>
          <a:p>
            <a:r>
              <a:rPr lang="en-US" dirty="0"/>
              <a:t>Quicksort is a </a:t>
            </a:r>
            <a:r>
              <a:rPr lang="en-US" dirty="0">
                <a:solidFill>
                  <a:srgbClr val="B23C00"/>
                </a:solidFill>
              </a:rPr>
              <a:t>fragile </a:t>
            </a:r>
            <a:r>
              <a:rPr lang="en-US" dirty="0" smtClean="0">
                <a:solidFill>
                  <a:srgbClr val="B23C00"/>
                </a:solidFill>
              </a:rPr>
              <a:t>algorithm!</a:t>
            </a:r>
          </a:p>
          <a:p>
            <a:pPr lvl="5"/>
            <a:endParaRPr lang="en-US" dirty="0"/>
          </a:p>
          <a:p>
            <a:pPr lvl="1"/>
            <a:r>
              <a:rPr lang="en-US" dirty="0"/>
              <a:t>It is sensitive to picking a good pivot.</a:t>
            </a:r>
          </a:p>
          <a:p>
            <a:pPr lvl="1"/>
            <a:r>
              <a:rPr lang="en-US" dirty="0"/>
              <a:t>Attempts to improve the algorithm can break it</a:t>
            </a:r>
            <a:r>
              <a:rPr lang="en-US" dirty="0" smtClean="0"/>
              <a:t>.</a:t>
            </a:r>
          </a:p>
          <a:p>
            <a:pPr lvl="1"/>
            <a:endParaRPr lang="en-US" dirty="0"/>
          </a:p>
          <a:p>
            <a:r>
              <a:rPr lang="en-US" dirty="0" smtClean="0"/>
              <a:t>Simplest pivot strategy: </a:t>
            </a:r>
            <a:br>
              <a:rPr lang="en-US" dirty="0" smtClean="0"/>
            </a:br>
            <a:r>
              <a:rPr lang="en-US" dirty="0" smtClean="0"/>
              <a:t>Pick the first element of the list.</a:t>
            </a:r>
          </a:p>
          <a:p>
            <a:pPr lvl="5"/>
            <a:endParaRPr lang="en-US" dirty="0" smtClean="0"/>
          </a:p>
          <a:p>
            <a:pPr lvl="1"/>
            <a:r>
              <a:rPr lang="en-US" dirty="0" smtClean="0">
                <a:solidFill>
                  <a:srgbClr val="B23C00"/>
                </a:solidFill>
              </a:rPr>
              <a:t>Worst strategy </a:t>
            </a:r>
            <a:r>
              <a:rPr lang="en-US" dirty="0" smtClean="0"/>
              <a:t>if the list is already sorted.</a:t>
            </a:r>
          </a:p>
          <a:p>
            <a:pPr lvl="1"/>
            <a:r>
              <a:rPr lang="en-US" dirty="0" smtClean="0"/>
              <a:t>Running time </a:t>
            </a:r>
            <a:r>
              <a:rPr lang="en-US" i="1" dirty="0">
                <a:solidFill>
                  <a:srgbClr val="B23C00"/>
                </a:solidFill>
                <a:latin typeface="Times New Roman" charset="0"/>
              </a:rPr>
              <a:t>O</a:t>
            </a:r>
            <a:r>
              <a:rPr lang="en-US" dirty="0">
                <a:solidFill>
                  <a:srgbClr val="B23C00"/>
                </a:solidFill>
                <a:latin typeface="Times New Roman" charset="0"/>
              </a:rPr>
              <a:t>(</a:t>
            </a:r>
            <a:r>
              <a:rPr lang="en-US" i="1" dirty="0">
                <a:solidFill>
                  <a:srgbClr val="B23C00"/>
                </a:solidFill>
                <a:latin typeface="Times New Roman" charset="0"/>
              </a:rPr>
              <a:t>N</a:t>
            </a:r>
            <a:r>
              <a:rPr lang="en-US" baseline="30000" dirty="0">
                <a:solidFill>
                  <a:srgbClr val="B23C00"/>
                </a:solidFill>
                <a:latin typeface="Times New Roman" charset="0"/>
              </a:rPr>
              <a:t>2</a:t>
            </a:r>
            <a:r>
              <a:rPr lang="en-US" dirty="0" smtClean="0">
                <a:solidFill>
                  <a:srgbClr val="B23C00"/>
                </a:solidFill>
                <a:latin typeface="Times New Roman" charset="0"/>
              </a:rPr>
              <a:t>).</a:t>
            </a:r>
            <a:endParaRPr lang="en-US" dirty="0"/>
          </a:p>
          <a:p>
            <a:pPr lvl="4"/>
            <a:endParaRPr lang="en-US" dirty="0"/>
          </a:p>
        </p:txBody>
      </p:sp>
    </p:spTree>
    <p:extLst>
      <p:ext uri="{BB962C8B-B14F-4D97-AF65-F5344CB8AC3E}">
        <p14:creationId xmlns:p14="http://schemas.microsoft.com/office/powerpoint/2010/main" val="89557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5891">
                                            <p:txEl>
                                              <p:pRg st="5" end="5"/>
                                            </p:txEl>
                                          </p:spTgt>
                                        </p:tgtEl>
                                        <p:attrNameLst>
                                          <p:attrName>style.visibility</p:attrName>
                                        </p:attrNameLst>
                                      </p:cBhvr>
                                      <p:to>
                                        <p:strVal val="visible"/>
                                      </p:to>
                                    </p:set>
                                    <p:animEffect transition="in" filter="fade">
                                      <p:cBhvr>
                                        <p:cTn id="7" dur="500"/>
                                        <p:tgtEl>
                                          <p:spTgt spid="80589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5891">
                                            <p:txEl>
                                              <p:pRg st="7" end="7"/>
                                            </p:txEl>
                                          </p:spTgt>
                                        </p:tgtEl>
                                        <p:attrNameLst>
                                          <p:attrName>style.visibility</p:attrName>
                                        </p:attrNameLst>
                                      </p:cBhvr>
                                      <p:to>
                                        <p:strVal val="visible"/>
                                      </p:to>
                                    </p:set>
                                    <p:animEffect transition="in" filter="fade">
                                      <p:cBhvr>
                                        <p:cTn id="12" dur="500"/>
                                        <p:tgtEl>
                                          <p:spTgt spid="805891">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05891">
                                            <p:txEl>
                                              <p:pRg st="8" end="8"/>
                                            </p:txEl>
                                          </p:spTgt>
                                        </p:tgtEl>
                                        <p:attrNameLst>
                                          <p:attrName>style.visibility</p:attrName>
                                        </p:attrNameLst>
                                      </p:cBhvr>
                                      <p:to>
                                        <p:strVal val="visible"/>
                                      </p:to>
                                    </p:set>
                                    <p:animEffect transition="in" filter="fade">
                                      <p:cBhvr>
                                        <p:cTn id="15" dur="500"/>
                                        <p:tgtEl>
                                          <p:spTgt spid="805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Suboptimal Quicksort</a:t>
            </a:r>
            <a:endParaRPr lang="en-US" dirty="0"/>
          </a:p>
        </p:txBody>
      </p:sp>
      <p:sp>
        <p:nvSpPr>
          <p:cNvPr id="3" name="Content Placeholder 2"/>
          <p:cNvSpPr>
            <a:spLocks noGrp="1"/>
          </p:cNvSpPr>
          <p:nvPr>
            <p:ph idx="1"/>
          </p:nvPr>
        </p:nvSpPr>
        <p:spPr>
          <a:xfrm>
            <a:off x="457200" y="1295400"/>
            <a:ext cx="8229600" cy="579137"/>
          </a:xfrm>
        </p:spPr>
        <p:txBody>
          <a:bodyPr/>
          <a:lstStyle/>
          <a:p>
            <a:r>
              <a:rPr lang="en-US" dirty="0" smtClean="0"/>
              <a:t>Choose the first element of the list as </a:t>
            </a:r>
            <a:r>
              <a:rPr lang="en-US" smtClean="0"/>
              <a:t>the pivot. </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47</a:t>
            </a:fld>
            <a:endParaRPr lang="en-US"/>
          </a:p>
        </p:txBody>
      </p:sp>
      <p:sp>
        <p:nvSpPr>
          <p:cNvPr id="5" name="TextBox 4"/>
          <p:cNvSpPr txBox="1"/>
          <p:nvPr/>
        </p:nvSpPr>
        <p:spPr>
          <a:xfrm>
            <a:off x="480291" y="2142836"/>
            <a:ext cx="8239756" cy="3108543"/>
          </a:xfrm>
          <a:prstGeom prst="rect">
            <a:avLst/>
          </a:prstGeom>
          <a:noFill/>
        </p:spPr>
        <p:txBody>
          <a:bodyPr wrap="none" rtlCol="0">
            <a:spAutoFit/>
          </a:bodyPr>
          <a:lstStyle/>
          <a:p>
            <a:r>
              <a:rPr lang="cs-CZ" sz="1400" b="1" dirty="0">
                <a:latin typeface="Courier New" charset="0"/>
                <a:ea typeface="Courier New" charset="0"/>
                <a:cs typeface="Courier New" charset="0"/>
              </a:rPr>
              <a:t> </a:t>
            </a:r>
            <a:r>
              <a:rPr lang="cs-CZ" sz="1400" b="1" dirty="0" smtClean="0">
                <a:latin typeface="Courier New" charset="0"/>
                <a:ea typeface="Courier New" charset="0"/>
                <a:cs typeface="Courier New" charset="0"/>
              </a:rPr>
              <a:t>      5 </a:t>
            </a:r>
            <a:r>
              <a:rPr lang="cs-CZ" sz="1400" b="1" dirty="0">
                <a:latin typeface="Courier New" charset="0"/>
                <a:ea typeface="Courier New" charset="0"/>
                <a:cs typeface="Courier New" charset="0"/>
              </a:rPr>
              <a:t>24 8 10 23 14 17 11 17 8 19 21 9 16 16 24 19 8 8 2 16 11 11 1 8</a:t>
            </a:r>
          </a:p>
          <a:p>
            <a:endParaRPr lang="cs-CZ" sz="1400" b="1" dirty="0">
              <a:latin typeface="Courier New" charset="0"/>
              <a:ea typeface="Courier New" charset="0"/>
              <a:cs typeface="Courier New" charset="0"/>
            </a:endParaRPr>
          </a:p>
          <a:p>
            <a:r>
              <a:rPr lang="cs-CZ" sz="1400" b="1" dirty="0">
                <a:latin typeface="Courier New" charset="0"/>
                <a:ea typeface="Courier New" charset="0"/>
                <a:cs typeface="Courier New" charset="0"/>
              </a:rPr>
              <a:t>SORTING </a:t>
            </a:r>
            <a:r>
              <a:rPr lang="cs-CZ" sz="1400" b="1" dirty="0" err="1">
                <a:latin typeface="Courier New" charset="0"/>
                <a:ea typeface="Courier New" charset="0"/>
                <a:cs typeface="Courier New" charset="0"/>
              </a:rPr>
              <a:t>from</a:t>
            </a:r>
            <a:r>
              <a:rPr lang="cs-CZ" sz="1400" b="1" dirty="0">
                <a:latin typeface="Courier New" charset="0"/>
                <a:ea typeface="Courier New" charset="0"/>
                <a:cs typeface="Courier New" charset="0"/>
              </a:rPr>
              <a:t> index 0 to 24</a:t>
            </a:r>
          </a:p>
          <a:p>
            <a:r>
              <a:rPr lang="cs-CZ" sz="1400" b="1" dirty="0">
                <a:latin typeface="Courier New" charset="0"/>
                <a:ea typeface="Courier New" charset="0"/>
                <a:cs typeface="Courier New" charset="0"/>
              </a:rPr>
              <a:t>     [ 5 24 8 10 23 14 17 11 17 8 19 21 9 16 16 24 19 8 8 2 16 11 11 1 8]</a:t>
            </a:r>
          </a:p>
          <a:p>
            <a:r>
              <a:rPr lang="cs-CZ" sz="1400" b="1" dirty="0" err="1">
                <a:latin typeface="Courier New" charset="0"/>
                <a:ea typeface="Courier New" charset="0"/>
                <a:cs typeface="Courier New" charset="0"/>
              </a:rPr>
              <a:t>Paritioning</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5</a:t>
            </a:r>
          </a:p>
          <a:p>
            <a:r>
              <a:rPr lang="cs-CZ" sz="1400" b="1" dirty="0">
                <a:latin typeface="Courier New" charset="0"/>
                <a:ea typeface="Courier New" charset="0"/>
                <a:cs typeface="Courier New" charset="0"/>
              </a:rPr>
              <a:t>     [ 8 24 8 10 23 14 17 11 17 8 19 21 9 16 16 24 19 8 8 2 16 11 11 1 5]</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0, j = 23, swapped 1 and 8</a:t>
            </a:r>
          </a:p>
          <a:p>
            <a:r>
              <a:rPr lang="cs-CZ" sz="1400" b="1" dirty="0">
                <a:latin typeface="Courier New" charset="0"/>
                <a:ea typeface="Courier New" charset="0"/>
                <a:cs typeface="Courier New" charset="0"/>
              </a:rPr>
              <a:t>     [ 1# 24 8 10 23 14 17 11 17 8 19 21 9 16 16 24 19 8 8 2 16 11 11 8# 5]</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1, j = 19, swapped 2 and 24</a:t>
            </a:r>
          </a:p>
          <a:p>
            <a:r>
              <a:rPr lang="cs-CZ" sz="1400" b="1" dirty="0">
                <a:latin typeface="Courier New" charset="0"/>
                <a:ea typeface="Courier New" charset="0"/>
                <a:cs typeface="Courier New" charset="0"/>
              </a:rPr>
              <a:t>     [ 1 2# 8 10 23 14 17 11 17 8 19 21 9 16 16 24 19 8 8 24# 16 11 11 8 5]</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2, j = 1, swapped 8 and 2</a:t>
            </a:r>
          </a:p>
          <a:p>
            <a:r>
              <a:rPr lang="cs-CZ" sz="1400" b="1" dirty="0">
                <a:latin typeface="Courier New" charset="0"/>
                <a:ea typeface="Courier New" charset="0"/>
                <a:cs typeface="Courier New" charset="0"/>
              </a:rPr>
              <a:t>     [ 1 2# 8# 10 23 14 17 11 17 8 19 21 9 16 16 24 19 8 8 24 16 11 11 8 5]</a:t>
            </a:r>
          </a:p>
          <a:p>
            <a:r>
              <a:rPr lang="cs-CZ" sz="1400" b="1" dirty="0" err="1">
                <a:latin typeface="Courier New" charset="0"/>
                <a:ea typeface="Courier New" charset="0"/>
                <a:cs typeface="Courier New" charset="0"/>
              </a:rPr>
              <a:t>Partitioned</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5 </a:t>
            </a:r>
            <a:r>
              <a:rPr lang="cs-CZ" sz="1400" b="1" dirty="0" err="1">
                <a:latin typeface="Courier New" charset="0"/>
                <a:ea typeface="Courier New" charset="0"/>
                <a:cs typeface="Courier New" charset="0"/>
              </a:rPr>
              <a:t>at</a:t>
            </a:r>
            <a:r>
              <a:rPr lang="cs-CZ" sz="1400" b="1" dirty="0">
                <a:latin typeface="Courier New" charset="0"/>
                <a:ea typeface="Courier New" charset="0"/>
                <a:cs typeface="Courier New" charset="0"/>
              </a:rPr>
              <a:t> index 2</a:t>
            </a:r>
          </a:p>
          <a:p>
            <a:r>
              <a:rPr lang="cs-CZ" sz="1400" b="1" dirty="0">
                <a:latin typeface="Courier New" charset="0"/>
                <a:ea typeface="Courier New" charset="0"/>
                <a:cs typeface="Courier New" charset="0"/>
              </a:rPr>
              <a:t>     [ 1 2 5* 10 23 14 17 11 17 8 19 21 9 16 16 24 19 8 8 24 16 11 11 8 8]</a:t>
            </a:r>
            <a:endParaRPr lang="en-US" sz="1400" b="1" dirty="0">
              <a:latin typeface="Courier New" charset="0"/>
              <a:ea typeface="Courier New" charset="0"/>
              <a:cs typeface="Courier New" charset="0"/>
            </a:endParaRPr>
          </a:p>
        </p:txBody>
      </p:sp>
    </p:spTree>
    <p:extLst>
      <p:ext uri="{BB962C8B-B14F-4D97-AF65-F5344CB8AC3E}">
        <p14:creationId xmlns:p14="http://schemas.microsoft.com/office/powerpoint/2010/main" val="11404624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a:t>
            </a:r>
            <a:r>
              <a:rPr lang="en-US" dirty="0" smtClean="0"/>
              <a:t>Quicksort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48</a:t>
            </a:fld>
            <a:endParaRPr lang="en-US"/>
          </a:p>
        </p:txBody>
      </p:sp>
      <p:sp>
        <p:nvSpPr>
          <p:cNvPr id="5" name="TextBox 4"/>
          <p:cNvSpPr txBox="1"/>
          <p:nvPr/>
        </p:nvSpPr>
        <p:spPr>
          <a:xfrm>
            <a:off x="1097318" y="1234464"/>
            <a:ext cx="7157729" cy="5447645"/>
          </a:xfrm>
          <a:prstGeom prst="rect">
            <a:avLst/>
          </a:prstGeom>
          <a:solidFill>
            <a:schemeClr val="bg1"/>
          </a:solidFill>
        </p:spPr>
        <p:txBody>
          <a:bodyPr wrap="none" rtlCol="0">
            <a:spAutoFit/>
          </a:bodyPr>
          <a:lstStyle/>
          <a:p>
            <a:r>
              <a:rPr lang="en-US" sz="1200" b="1" dirty="0">
                <a:latin typeface="Courier New" charset="0"/>
                <a:ea typeface="Courier New" charset="0"/>
                <a:cs typeface="Courier New" charset="0"/>
              </a:rPr>
              <a:t>SORTING from index 0 to 1</a:t>
            </a:r>
          </a:p>
          <a:p>
            <a:r>
              <a:rPr lang="pt-BR" sz="1200" b="1" dirty="0">
                <a:latin typeface="Courier New" charset="0"/>
                <a:ea typeface="Courier New" charset="0"/>
                <a:cs typeface="Courier New" charset="0"/>
              </a:rPr>
              <a:t>     [ 1 2] 5 10 23 14 17 11 17 8 19 21 9 16 16 24 19 8 8 24 16 11 11 8 8</a:t>
            </a:r>
          </a:p>
          <a:p>
            <a:r>
              <a:rPr lang="pt-BR" sz="1200" b="1" dirty="0" err="1">
                <a:latin typeface="Courier New" charset="0"/>
                <a:ea typeface="Courier New" charset="0"/>
                <a:cs typeface="Courier New" charset="0"/>
              </a:rPr>
              <a:t>Paritioning</a:t>
            </a:r>
            <a:r>
              <a:rPr lang="pt-BR" sz="1200" b="1" dirty="0">
                <a:latin typeface="Courier New" charset="0"/>
                <a:ea typeface="Courier New" charset="0"/>
                <a:cs typeface="Courier New" charset="0"/>
              </a:rPr>
              <a:t> </a:t>
            </a:r>
            <a:r>
              <a:rPr lang="pt-BR" sz="1200" b="1" dirty="0" err="1">
                <a:latin typeface="Courier New" charset="0"/>
                <a:ea typeface="Courier New" charset="0"/>
                <a:cs typeface="Courier New" charset="0"/>
              </a:rPr>
              <a:t>with</a:t>
            </a:r>
            <a:r>
              <a:rPr lang="pt-BR" sz="1200" b="1" dirty="0">
                <a:latin typeface="Courier New" charset="0"/>
                <a:ea typeface="Courier New" charset="0"/>
                <a:cs typeface="Courier New" charset="0"/>
              </a:rPr>
              <a:t> </a:t>
            </a:r>
            <a:r>
              <a:rPr lang="pt-BR" sz="1200" b="1" dirty="0" err="1">
                <a:latin typeface="Courier New" charset="0"/>
                <a:ea typeface="Courier New" charset="0"/>
                <a:cs typeface="Courier New" charset="0"/>
              </a:rPr>
              <a:t>pivot</a:t>
            </a:r>
            <a:r>
              <a:rPr lang="pt-BR" sz="1200" b="1" dirty="0">
                <a:latin typeface="Courier New" charset="0"/>
                <a:ea typeface="Courier New" charset="0"/>
                <a:cs typeface="Courier New" charset="0"/>
              </a:rPr>
              <a:t> 1</a:t>
            </a:r>
          </a:p>
          <a:p>
            <a:r>
              <a:rPr lang="cs-CZ" sz="1200" b="1" dirty="0">
                <a:latin typeface="Courier New" charset="0"/>
                <a:ea typeface="Courier New" charset="0"/>
                <a:cs typeface="Courier New" charset="0"/>
              </a:rPr>
              <a:t>     [ 2 1] 5 10 23 14 17 11 17 8 19 21 9 16 16 24 19 8 8 24 16 11 11 8 8</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0, j = -1, swapped 2 and 24</a:t>
            </a:r>
          </a:p>
          <a:p>
            <a:r>
              <a:rPr lang="cs-CZ" sz="1200" b="1" dirty="0">
                <a:latin typeface="Courier New" charset="0"/>
                <a:ea typeface="Courier New" charset="0"/>
                <a:cs typeface="Courier New" charset="0"/>
              </a:rPr>
              <a:t>     [ 2# 1] 5 10 23 14 17 11 17 8 19 21 9 16 16 24 19 8 8 24 16 11 11 8 8</a:t>
            </a:r>
          </a:p>
          <a:p>
            <a:r>
              <a:rPr lang="cs-CZ" sz="1200" b="1" dirty="0" err="1">
                <a:latin typeface="Courier New" charset="0"/>
                <a:ea typeface="Courier New" charset="0"/>
                <a:cs typeface="Courier New" charset="0"/>
              </a:rPr>
              <a:t>Partitioned</a:t>
            </a:r>
            <a:r>
              <a:rPr lang="cs-CZ" sz="1200" b="1" dirty="0">
                <a:latin typeface="Courier New" charset="0"/>
                <a:ea typeface="Courier New" charset="0"/>
                <a:cs typeface="Courier New" charset="0"/>
              </a:rPr>
              <a:t> </a:t>
            </a:r>
            <a:r>
              <a:rPr lang="cs-CZ" sz="1200" b="1" dirty="0" err="1">
                <a:latin typeface="Courier New" charset="0"/>
                <a:ea typeface="Courier New" charset="0"/>
                <a:cs typeface="Courier New" charset="0"/>
              </a:rPr>
              <a:t>with</a:t>
            </a:r>
            <a:r>
              <a:rPr lang="cs-CZ" sz="1200" b="1" dirty="0">
                <a:latin typeface="Courier New" charset="0"/>
                <a:ea typeface="Courier New" charset="0"/>
                <a:cs typeface="Courier New" charset="0"/>
              </a:rPr>
              <a:t> pivot 1 </a:t>
            </a:r>
            <a:r>
              <a:rPr lang="cs-CZ" sz="1200" b="1" dirty="0" err="1">
                <a:latin typeface="Courier New" charset="0"/>
                <a:ea typeface="Courier New" charset="0"/>
                <a:cs typeface="Courier New" charset="0"/>
              </a:rPr>
              <a:t>at</a:t>
            </a:r>
            <a:r>
              <a:rPr lang="cs-CZ" sz="1200" b="1" dirty="0">
                <a:latin typeface="Courier New" charset="0"/>
                <a:ea typeface="Courier New" charset="0"/>
                <a:cs typeface="Courier New" charset="0"/>
              </a:rPr>
              <a:t> index 0</a:t>
            </a:r>
          </a:p>
          <a:p>
            <a:r>
              <a:rPr lang="pt-BR" sz="1200" b="1" dirty="0">
                <a:latin typeface="Courier New" charset="0"/>
                <a:ea typeface="Courier New" charset="0"/>
                <a:cs typeface="Courier New" charset="0"/>
              </a:rPr>
              <a:t>     [ 1* 2] 5 10 23 14 17 11 17 8 19 21 9 16 16 24 19 8 8 24 16 11 11 8 8</a:t>
            </a:r>
          </a:p>
          <a:p>
            <a:r>
              <a:rPr lang="pt-BR" sz="1200" b="1" dirty="0">
                <a:latin typeface="Courier New" charset="0"/>
                <a:ea typeface="Courier New" charset="0"/>
                <a:cs typeface="Courier New" charset="0"/>
              </a:rPr>
              <a:t>SORTED </a:t>
            </a:r>
            <a:r>
              <a:rPr lang="pt-BR" sz="1200" b="1" dirty="0" err="1">
                <a:latin typeface="Courier New" charset="0"/>
                <a:ea typeface="Courier New" charset="0"/>
                <a:cs typeface="Courier New" charset="0"/>
              </a:rPr>
              <a:t>from</a:t>
            </a:r>
            <a:r>
              <a:rPr lang="pt-BR" sz="1200" b="1" dirty="0">
                <a:latin typeface="Courier New" charset="0"/>
                <a:ea typeface="Courier New" charset="0"/>
                <a:cs typeface="Courier New" charset="0"/>
              </a:rPr>
              <a:t> index 0 </a:t>
            </a:r>
            <a:r>
              <a:rPr lang="pt-BR" sz="1200" b="1" dirty="0" err="1">
                <a:latin typeface="Courier New" charset="0"/>
                <a:ea typeface="Courier New" charset="0"/>
                <a:cs typeface="Courier New" charset="0"/>
              </a:rPr>
              <a:t>to</a:t>
            </a:r>
            <a:r>
              <a:rPr lang="pt-BR" sz="1200" b="1" dirty="0">
                <a:latin typeface="Courier New" charset="0"/>
                <a:ea typeface="Courier New" charset="0"/>
                <a:cs typeface="Courier New" charset="0"/>
              </a:rPr>
              <a:t> 1</a:t>
            </a:r>
          </a:p>
          <a:p>
            <a:r>
              <a:rPr lang="pt-BR" sz="1200" b="1" dirty="0">
                <a:latin typeface="Courier New" charset="0"/>
                <a:ea typeface="Courier New" charset="0"/>
                <a:cs typeface="Courier New" charset="0"/>
              </a:rPr>
              <a:t>     [ 1 2] 5 10 23 14 17 11 17 8 19 21 9 16 16 24 19 8 8 24 16 11 11 8 8</a:t>
            </a:r>
          </a:p>
          <a:p>
            <a:endParaRPr lang="pt-BR" sz="1200" b="1" dirty="0">
              <a:latin typeface="Courier New" charset="0"/>
              <a:ea typeface="Courier New" charset="0"/>
              <a:cs typeface="Courier New" charset="0"/>
            </a:endParaRPr>
          </a:p>
          <a:p>
            <a:r>
              <a:rPr lang="pt-BR" sz="1200" b="1" dirty="0">
                <a:latin typeface="Courier New" charset="0"/>
                <a:ea typeface="Courier New" charset="0"/>
                <a:cs typeface="Courier New" charset="0"/>
              </a:rPr>
              <a:t>SORTING </a:t>
            </a:r>
            <a:r>
              <a:rPr lang="pt-BR" sz="1200" b="1" dirty="0" err="1">
                <a:latin typeface="Courier New" charset="0"/>
                <a:ea typeface="Courier New" charset="0"/>
                <a:cs typeface="Courier New" charset="0"/>
              </a:rPr>
              <a:t>from</a:t>
            </a:r>
            <a:r>
              <a:rPr lang="pt-BR" sz="1200" b="1" dirty="0">
                <a:latin typeface="Courier New" charset="0"/>
                <a:ea typeface="Courier New" charset="0"/>
                <a:cs typeface="Courier New" charset="0"/>
              </a:rPr>
              <a:t> index 3 </a:t>
            </a:r>
            <a:r>
              <a:rPr lang="pt-BR" sz="1200" b="1" dirty="0" err="1">
                <a:latin typeface="Courier New" charset="0"/>
                <a:ea typeface="Courier New" charset="0"/>
                <a:cs typeface="Courier New" charset="0"/>
              </a:rPr>
              <a:t>to</a:t>
            </a:r>
            <a:r>
              <a:rPr lang="pt-BR" sz="1200" b="1" dirty="0">
                <a:latin typeface="Courier New" charset="0"/>
                <a:ea typeface="Courier New" charset="0"/>
                <a:cs typeface="Courier New" charset="0"/>
              </a:rPr>
              <a:t> 24</a:t>
            </a:r>
          </a:p>
          <a:p>
            <a:r>
              <a:rPr lang="de-DE" sz="1200" b="1" dirty="0">
                <a:latin typeface="Courier New" charset="0"/>
                <a:ea typeface="Courier New" charset="0"/>
                <a:cs typeface="Courier New" charset="0"/>
              </a:rPr>
              <a:t>     1 2 5 [ 10 23 14 17 11 17 8 19 21 9 16 16 24 19 8 8 24 16 11 11 8 8]</a:t>
            </a:r>
          </a:p>
          <a:p>
            <a:r>
              <a:rPr lang="de-DE" sz="1200" b="1" dirty="0" err="1">
                <a:latin typeface="Courier New" charset="0"/>
                <a:ea typeface="Courier New" charset="0"/>
                <a:cs typeface="Courier New" charset="0"/>
              </a:rPr>
              <a:t>Paritioning</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with</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pivot</a:t>
            </a:r>
            <a:r>
              <a:rPr lang="de-DE" sz="1200" b="1" dirty="0">
                <a:latin typeface="Courier New" charset="0"/>
                <a:ea typeface="Courier New" charset="0"/>
                <a:cs typeface="Courier New" charset="0"/>
              </a:rPr>
              <a:t> 10</a:t>
            </a:r>
          </a:p>
          <a:p>
            <a:r>
              <a:rPr lang="de-DE" sz="1200" b="1" dirty="0">
                <a:latin typeface="Courier New" charset="0"/>
                <a:ea typeface="Courier New" charset="0"/>
                <a:cs typeface="Courier New" charset="0"/>
              </a:rPr>
              <a:t>     1 2 5 [ 8 23 14 17 11 17 8 19 21 9 16 16 24 19 8 8 24 16 11 11 8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4, j = 23, swapped 8 and 23</a:t>
            </a:r>
          </a:p>
          <a:p>
            <a:r>
              <a:rPr lang="cs-CZ" sz="1200" b="1" dirty="0">
                <a:latin typeface="Courier New" charset="0"/>
                <a:ea typeface="Courier New" charset="0"/>
                <a:cs typeface="Courier New" charset="0"/>
              </a:rPr>
              <a:t>     1 2 5 [ 8 8# 14 17 11 17 8 19 21 9 16 16 24 19 8 8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5, j = 18, swapped 8 and 14</a:t>
            </a:r>
          </a:p>
          <a:p>
            <a:r>
              <a:rPr lang="cs-CZ" sz="1200" b="1" dirty="0">
                <a:latin typeface="Courier New" charset="0"/>
                <a:ea typeface="Courier New" charset="0"/>
                <a:cs typeface="Courier New" charset="0"/>
              </a:rPr>
              <a:t>     1 2 5 [ 8 8 8# 17 11 17 8 19 21 9 16 16 24 19 8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6, j = 17, swapped 8 and 17</a:t>
            </a:r>
          </a:p>
          <a:p>
            <a:r>
              <a:rPr lang="de-DE" sz="1200" b="1" dirty="0">
                <a:latin typeface="Courier New" charset="0"/>
                <a:ea typeface="Courier New" charset="0"/>
                <a:cs typeface="Courier New" charset="0"/>
              </a:rPr>
              <a:t>     1 2 5 [ 8 8 8 8# 11 17 8 19 21 9 16 16 24 19 17#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7, j = 12, swapped 9 and 11</a:t>
            </a:r>
          </a:p>
          <a:p>
            <a:r>
              <a:rPr lang="de-DE" sz="1200" b="1" dirty="0">
                <a:latin typeface="Courier New" charset="0"/>
                <a:ea typeface="Courier New" charset="0"/>
                <a:cs typeface="Courier New" charset="0"/>
              </a:rPr>
              <a:t>     1 2 5 [ 8 8 8 8 9# 17 8 19 21 11# 16 16 24 19 17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8, j = 9, swapped 8 and 17</a:t>
            </a:r>
          </a:p>
          <a:p>
            <a:r>
              <a:rPr lang="de-DE" sz="1200" b="1" dirty="0">
                <a:latin typeface="Courier New" charset="0"/>
                <a:ea typeface="Courier New" charset="0"/>
                <a:cs typeface="Courier New" charset="0"/>
              </a:rPr>
              <a:t>     1 2 5 [ 8 8 8 8 9 8# 17# 19 21 11 16 16 24 19 17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9, j = 8, swapped 17 and 8</a:t>
            </a:r>
          </a:p>
          <a:p>
            <a:r>
              <a:rPr lang="de-DE" sz="1200" b="1" dirty="0">
                <a:latin typeface="Courier New" charset="0"/>
                <a:ea typeface="Courier New" charset="0"/>
                <a:cs typeface="Courier New" charset="0"/>
              </a:rPr>
              <a:t>     1 2 5 [ 8 8 8 8 9 8# 17# 19 21 11 16 16 24 19 17 14 24 16 11 11 23 10]</a:t>
            </a:r>
          </a:p>
          <a:p>
            <a:r>
              <a:rPr lang="de-DE" sz="1200" b="1" dirty="0" err="1">
                <a:latin typeface="Courier New" charset="0"/>
                <a:ea typeface="Courier New" charset="0"/>
                <a:cs typeface="Courier New" charset="0"/>
              </a:rPr>
              <a:t>Partitioned</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with</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pivot</a:t>
            </a:r>
            <a:r>
              <a:rPr lang="de-DE" sz="1200" b="1" dirty="0">
                <a:latin typeface="Courier New" charset="0"/>
                <a:ea typeface="Courier New" charset="0"/>
                <a:cs typeface="Courier New" charset="0"/>
              </a:rPr>
              <a:t> 10 at </a:t>
            </a:r>
            <a:r>
              <a:rPr lang="de-DE" sz="1200" b="1" dirty="0" err="1">
                <a:latin typeface="Courier New" charset="0"/>
                <a:ea typeface="Courier New" charset="0"/>
                <a:cs typeface="Courier New" charset="0"/>
              </a:rPr>
              <a:t>index</a:t>
            </a:r>
            <a:r>
              <a:rPr lang="de-DE" sz="1200" b="1" dirty="0">
                <a:latin typeface="Courier New" charset="0"/>
                <a:ea typeface="Courier New" charset="0"/>
                <a:cs typeface="Courier New" charset="0"/>
              </a:rPr>
              <a:t> 9</a:t>
            </a:r>
          </a:p>
          <a:p>
            <a:r>
              <a:rPr lang="de-DE" sz="1200" b="1" dirty="0">
                <a:latin typeface="Courier New" charset="0"/>
                <a:ea typeface="Courier New" charset="0"/>
                <a:cs typeface="Courier New" charset="0"/>
              </a:rPr>
              <a:t>     1 2 5 [ 8 8 8 8 9 8 10* 19 21 11 16 16 24 19 17 14 24 16 11 11 23 17</a:t>
            </a:r>
            <a:r>
              <a:rPr lang="de-DE" sz="1200" b="1" dirty="0" smtClean="0">
                <a:latin typeface="Courier New" charset="0"/>
                <a:ea typeface="Courier New" charset="0"/>
                <a:cs typeface="Courier New" charset="0"/>
              </a:rPr>
              <a:t>]</a:t>
            </a:r>
            <a:endParaRPr lang="de-DE" sz="1200" b="1" dirty="0">
              <a:latin typeface="Courier New" charset="0"/>
              <a:ea typeface="Courier New" charset="0"/>
              <a:cs typeface="Courier New" charset="0"/>
            </a:endParaRPr>
          </a:p>
        </p:txBody>
      </p:sp>
    </p:spTree>
    <p:extLst>
      <p:ext uri="{BB962C8B-B14F-4D97-AF65-F5344CB8AC3E}">
        <p14:creationId xmlns:p14="http://schemas.microsoft.com/office/powerpoint/2010/main" val="10186769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49</a:t>
            </a:fld>
            <a:endParaRPr lang="en-US"/>
          </a:p>
        </p:txBody>
      </p:sp>
      <p:sp>
        <p:nvSpPr>
          <p:cNvPr id="5" name="TextBox 4"/>
          <p:cNvSpPr txBox="1"/>
          <p:nvPr/>
        </p:nvSpPr>
        <p:spPr>
          <a:xfrm>
            <a:off x="182928" y="1319325"/>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3 to 8</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6, swapped 8 and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4, j = 5, swapped 8 and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5, j = 4, swapped 8 and 8</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5</a:t>
            </a:r>
          </a:p>
          <a:p>
            <a:r>
              <a:rPr lang="de-DE" sz="1500" b="1" dirty="0">
                <a:latin typeface="Courier New" charset="0"/>
                <a:ea typeface="Courier New" charset="0"/>
                <a:cs typeface="Courier New" charset="0"/>
              </a:rPr>
              <a:t>     1 2 5 [ 8 8 8* 8 9 8] 10 19 21 11 16 16 24 19 17 14 24 16 11 11 23 17</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4</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3, swapped 8 and 8</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a:t>
            </a:r>
          </a:p>
          <a:p>
            <a:r>
              <a:rPr lang="de-DE" sz="1500" b="1" dirty="0">
                <a:latin typeface="Courier New" charset="0"/>
                <a:ea typeface="Courier New" charset="0"/>
                <a:cs typeface="Courier New" charset="0"/>
              </a:rPr>
              <a:t>     1 2 5 [ 8* 8] 8 8 9 8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4</a:t>
            </a:r>
          </a:p>
          <a:p>
            <a:r>
              <a:rPr lang="de-DE" sz="1500" b="1" dirty="0">
                <a:latin typeface="Courier New" charset="0"/>
                <a:ea typeface="Courier New" charset="0"/>
                <a:cs typeface="Courier New" charset="0"/>
              </a:rPr>
              <a:t>     1 2 5 [ 8 8] 8 8 9 8 10 19 21 11 16 16 24 19 17 14 24 16 11 11 23 </a:t>
            </a:r>
            <a:r>
              <a:rPr lang="de-DE" sz="1500" b="1" dirty="0" smtClean="0">
                <a:latin typeface="Courier New" charset="0"/>
                <a:ea typeface="Courier New" charset="0"/>
                <a:cs typeface="Courier New" charset="0"/>
              </a:rPr>
              <a:t>17</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288133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Puzzle</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a:t>
            </a:fld>
            <a:endParaRPr lang="en-US"/>
          </a:p>
        </p:txBody>
      </p:sp>
      <p:sp>
        <p:nvSpPr>
          <p:cNvPr id="5" name="TextBox 4"/>
          <p:cNvSpPr txBox="1"/>
          <p:nvPr/>
        </p:nvSpPr>
        <p:spPr>
          <a:xfrm>
            <a:off x="1147024" y="1325903"/>
            <a:ext cx="6849952" cy="4770537"/>
          </a:xfrm>
          <a:prstGeom prst="rect">
            <a:avLst/>
          </a:prstGeom>
          <a:solidFill>
            <a:schemeClr val="bg1">
              <a:lumMod val="95000"/>
            </a:schemeClr>
          </a:solidFill>
          <a:ln>
            <a:solidFill>
              <a:schemeClr val="bg1">
                <a:lumMod val="75000"/>
              </a:schemeClr>
            </a:solidFill>
          </a:ln>
        </p:spPr>
        <p:txBody>
          <a:bodyPr wrap="none" rtlCol="0">
            <a:spAutoFit/>
          </a:bodyPr>
          <a:lstStyle/>
          <a:p>
            <a:r>
              <a:rPr lang="is-IS" b="1" dirty="0">
                <a:latin typeface="Courier New" charset="0"/>
                <a:ea typeface="Courier New" charset="0"/>
                <a:cs typeface="Courier New" charset="0"/>
              </a:rPr>
              <a:t>    cout &lt;&lt; endl &lt;&lt; "Map searches:" &lt;&lt; endl</a:t>
            </a:r>
            <a:r>
              <a:rPr lang="is-IS" b="1" dirty="0" smtClean="0">
                <a:latin typeface="Courier New" charset="0"/>
                <a:ea typeface="Courier New" charset="0"/>
                <a:cs typeface="Courier New" charset="0"/>
              </a:rPr>
              <a:t>;</a:t>
            </a:r>
            <a:r>
              <a:rPr lang="is-IS" b="1" dirty="0">
                <a:latin typeface="Courier New" charset="0"/>
                <a:ea typeface="Courier New" charset="0"/>
                <a:cs typeface="Courier New" charset="0"/>
              </a:rPr>
              <a:t/>
            </a:r>
            <a:br>
              <a:rPr lang="is-IS" b="1" dirty="0">
                <a:latin typeface="Courier New" charset="0"/>
                <a:ea typeface="Courier New" charset="0"/>
                <a:cs typeface="Courier New" charset="0"/>
              </a:rPr>
            </a:br>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cout &lt;&lt; "  Searching for \"one\":";</a:t>
            </a:r>
          </a:p>
          <a:p>
            <a:r>
              <a:rPr lang="is-IS" b="1" dirty="0">
                <a:latin typeface="Courier New" charset="0"/>
                <a:ea typeface="Courier New" charset="0"/>
                <a:cs typeface="Courier New" charset="0"/>
              </a:rPr>
              <a:t>    it = t.search("one");</a:t>
            </a:r>
          </a:p>
          <a:p>
            <a:r>
              <a:rPr lang="is-IS" b="1" dirty="0">
                <a:latin typeface="Courier New" charset="0"/>
                <a:ea typeface="Courier New" charset="0"/>
                <a:cs typeface="Courier New" charset="0"/>
              </a:rPr>
              <a:t>    if (it != tdata.end()) cout &lt;&lt; it-&gt;second &lt;&lt; endl;</a:t>
            </a:r>
          </a:p>
          <a:p>
            <a:r>
              <a:rPr lang="is-IS" b="1" dirty="0">
                <a:latin typeface="Courier New" charset="0"/>
                <a:ea typeface="Courier New" charset="0"/>
                <a:cs typeface="Courier New" charset="0"/>
              </a:rPr>
              <a:t>    else                   cout &lt;&lt; "***" &lt;&lt; endl</a:t>
            </a:r>
            <a:r>
              <a:rPr lang="is-IS" b="1" dirty="0" smtClean="0">
                <a:latin typeface="Courier New" charset="0"/>
                <a:ea typeface="Courier New" charset="0"/>
                <a:cs typeface="Courier New" charset="0"/>
              </a:rPr>
              <a:t>;</a:t>
            </a:r>
            <a:r>
              <a:rPr lang="is-IS" b="1" dirty="0">
                <a:latin typeface="Courier New" charset="0"/>
                <a:ea typeface="Courier New" charset="0"/>
                <a:cs typeface="Courier New" charset="0"/>
              </a:rPr>
              <a:t/>
            </a:r>
            <a:br>
              <a:rPr lang="is-IS" b="1" dirty="0">
                <a:latin typeface="Courier New" charset="0"/>
                <a:ea typeface="Courier New" charset="0"/>
                <a:cs typeface="Courier New" charset="0"/>
              </a:rPr>
            </a:br>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cout &lt;&lt; "  Searching for \"two\":";</a:t>
            </a:r>
          </a:p>
          <a:p>
            <a:r>
              <a:rPr lang="is-IS" b="1" dirty="0">
                <a:latin typeface="Courier New" charset="0"/>
                <a:ea typeface="Courier New" charset="0"/>
                <a:cs typeface="Courier New" charset="0"/>
              </a:rPr>
              <a:t>    it = t.search("two");</a:t>
            </a:r>
          </a:p>
          <a:p>
            <a:r>
              <a:rPr lang="is-IS" b="1" dirty="0">
                <a:latin typeface="Courier New" charset="0"/>
                <a:ea typeface="Courier New" charset="0"/>
                <a:cs typeface="Courier New" charset="0"/>
              </a:rPr>
              <a:t>    if (it != tdata.end()) cout &lt;&lt; it-&gt;second &lt;&lt; endl;</a:t>
            </a:r>
          </a:p>
          <a:p>
            <a:r>
              <a:rPr lang="is-IS" b="1" dirty="0">
                <a:latin typeface="Courier New" charset="0"/>
                <a:ea typeface="Courier New" charset="0"/>
                <a:cs typeface="Courier New" charset="0"/>
              </a:rPr>
              <a:t>    else                   cout &lt;&lt; "***" &lt;&lt; endl</a:t>
            </a:r>
            <a:r>
              <a:rPr lang="is-IS" b="1" dirty="0" smtClean="0">
                <a:latin typeface="Courier New" charset="0"/>
                <a:ea typeface="Courier New" charset="0"/>
                <a:cs typeface="Courier New" charset="0"/>
              </a:rPr>
              <a:t>;</a:t>
            </a:r>
            <a:r>
              <a:rPr lang="is-IS" b="1" dirty="0">
                <a:latin typeface="Courier New" charset="0"/>
                <a:ea typeface="Courier New" charset="0"/>
                <a:cs typeface="Courier New" charset="0"/>
              </a:rPr>
              <a:t/>
            </a:r>
            <a:br>
              <a:rPr lang="is-IS" b="1" dirty="0">
                <a:latin typeface="Courier New" charset="0"/>
                <a:ea typeface="Courier New" charset="0"/>
                <a:cs typeface="Courier New" charset="0"/>
              </a:rPr>
            </a:br>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cout &lt;&lt; "  Searching for \"three\":";</a:t>
            </a:r>
          </a:p>
          <a:p>
            <a:r>
              <a:rPr lang="is-IS" b="1" dirty="0">
                <a:latin typeface="Courier New" charset="0"/>
                <a:ea typeface="Courier New" charset="0"/>
                <a:cs typeface="Courier New" charset="0"/>
              </a:rPr>
              <a:t>    it = t.search("three");</a:t>
            </a:r>
          </a:p>
          <a:p>
            <a:r>
              <a:rPr lang="is-IS" b="1" dirty="0">
                <a:latin typeface="Courier New" charset="0"/>
                <a:ea typeface="Courier New" charset="0"/>
                <a:cs typeface="Courier New" charset="0"/>
              </a:rPr>
              <a:t>    if (it != tdata.end()) cout &lt;&lt; it-&gt;second &lt;&lt; endl;</a:t>
            </a:r>
          </a:p>
          <a:p>
            <a:r>
              <a:rPr lang="is-IS" b="1" dirty="0">
                <a:latin typeface="Courier New" charset="0"/>
                <a:ea typeface="Courier New" charset="0"/>
                <a:cs typeface="Courier New" charset="0"/>
              </a:rPr>
              <a:t>    else                   cout &lt;&lt; "***" &lt;&lt; endl;</a:t>
            </a:r>
          </a:p>
          <a:p>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return 0;</a:t>
            </a:r>
          </a:p>
          <a:p>
            <a:r>
              <a:rPr lang="is-IS" b="1" dirty="0" smtClean="0">
                <a:latin typeface="Courier New" charset="0"/>
                <a:ea typeface="Courier New" charset="0"/>
                <a:cs typeface="Courier New" charset="0"/>
              </a:rPr>
              <a:t>}</a:t>
            </a:r>
            <a:endParaRPr lang="is-IS" b="1" dirty="0">
              <a:latin typeface="Courier New" charset="0"/>
              <a:ea typeface="Courier New" charset="0"/>
              <a:cs typeface="Courier New" charset="0"/>
            </a:endParaRPr>
          </a:p>
        </p:txBody>
      </p:sp>
      <p:sp>
        <p:nvSpPr>
          <p:cNvPr id="6" name="TextBox 5"/>
          <p:cNvSpPr txBox="1"/>
          <p:nvPr/>
        </p:nvSpPr>
        <p:spPr>
          <a:xfrm>
            <a:off x="6675097" y="1218760"/>
            <a:ext cx="1965474" cy="338554"/>
          </a:xfrm>
          <a:prstGeom prst="rect">
            <a:avLst/>
          </a:prstGeom>
          <a:solidFill>
            <a:srgbClr val="0033CC"/>
          </a:solidFill>
        </p:spPr>
        <p:txBody>
          <a:bodyPr wrap="none" rtlCol="0">
            <a:spAutoFit/>
          </a:bodyPr>
          <a:lstStyle/>
          <a:p>
            <a:r>
              <a:rPr lang="en-US" smtClean="0">
                <a:solidFill>
                  <a:srgbClr val="FFFF00"/>
                </a:solidFill>
              </a:rPr>
              <a:t>IteratorEndTest.cpp</a:t>
            </a:r>
            <a:endParaRPr lang="en-US" dirty="0">
              <a:solidFill>
                <a:srgbClr val="FFFF00"/>
              </a:solidFill>
            </a:endParaRPr>
          </a:p>
        </p:txBody>
      </p:sp>
    </p:spTree>
    <p:extLst>
      <p:ext uri="{BB962C8B-B14F-4D97-AF65-F5344CB8AC3E}">
        <p14:creationId xmlns:p14="http://schemas.microsoft.com/office/powerpoint/2010/main" val="135047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50</a:t>
            </a:fld>
            <a:endParaRPr lang="en-US"/>
          </a:p>
        </p:txBody>
      </p:sp>
      <p:sp>
        <p:nvSpPr>
          <p:cNvPr id="5" name="TextBox 4"/>
          <p:cNvSpPr txBox="1"/>
          <p:nvPr/>
        </p:nvSpPr>
        <p:spPr>
          <a:xfrm>
            <a:off x="182928" y="1319325"/>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6 to 8</a:t>
            </a:r>
          </a:p>
          <a:p>
            <a:r>
              <a:rPr lang="de-DE" sz="1500" b="1" dirty="0">
                <a:latin typeface="Courier New" charset="0"/>
                <a:ea typeface="Courier New" charset="0"/>
                <a:cs typeface="Courier New" charset="0"/>
              </a:rPr>
              <a:t>     1 2 5 8 8 8 [ 8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6, j = 6, swapped 8 and 8</a:t>
            </a:r>
          </a:p>
          <a:p>
            <a:r>
              <a:rPr lang="de-DE" sz="1500" b="1" dirty="0">
                <a:latin typeface="Courier New" charset="0"/>
                <a:ea typeface="Courier New" charset="0"/>
                <a:cs typeface="Courier New" charset="0"/>
              </a:rPr>
              <a:t>     1 2 5 8 8 8 [ 8# 9 8]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6</a:t>
            </a:r>
          </a:p>
          <a:p>
            <a:r>
              <a:rPr lang="de-DE" sz="1500" b="1" dirty="0">
                <a:latin typeface="Courier New" charset="0"/>
                <a:ea typeface="Courier New" charset="0"/>
                <a:cs typeface="Courier New" charset="0"/>
              </a:rPr>
              <a:t>     1 2 5 8 8 8 [ 8* 9 8] 10 19 21 11 16 16 24 19 17 14 24 16 11 11 23 17</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[ 8 9]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7, swapped 9 and 8</a:t>
            </a:r>
          </a:p>
          <a:p>
            <a:r>
              <a:rPr lang="de-DE" sz="1500" b="1" dirty="0">
                <a:latin typeface="Courier New" charset="0"/>
                <a:ea typeface="Courier New" charset="0"/>
                <a:cs typeface="Courier New" charset="0"/>
              </a:rPr>
              <a:t>     1 2 5 8 8 8 8 [ 8# 9#]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[ 8 9*]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[ 8 9]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6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[ 8 8 9]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8 9] 10 19 21 11 16 16 24 19 17 14 24 16 11 11 23 </a:t>
            </a:r>
            <a:r>
              <a:rPr lang="de-DE" sz="1500" b="1" dirty="0" smtClean="0">
                <a:latin typeface="Courier New" charset="0"/>
                <a:ea typeface="Courier New" charset="0"/>
                <a:cs typeface="Courier New" charset="0"/>
              </a:rPr>
              <a:t>17</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9294463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51</a:t>
            </a:fld>
            <a:endParaRPr lang="en-US"/>
          </a:p>
        </p:txBody>
      </p:sp>
      <p:sp>
        <p:nvSpPr>
          <p:cNvPr id="5" name="TextBox 4"/>
          <p:cNvSpPr txBox="1"/>
          <p:nvPr/>
        </p:nvSpPr>
        <p:spPr>
          <a:xfrm>
            <a:off x="120190" y="1325903"/>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10 to 24</a:t>
            </a:r>
          </a:p>
          <a:p>
            <a:r>
              <a:rPr lang="de-DE" sz="1500" b="1" dirty="0">
                <a:latin typeface="Courier New" charset="0"/>
                <a:ea typeface="Courier New" charset="0"/>
                <a:cs typeface="Courier New" charset="0"/>
              </a:rPr>
              <a:t>     1 2 5 8 8 8 8 8 9 10 [ 19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19</a:t>
            </a:r>
          </a:p>
          <a:p>
            <a:r>
              <a:rPr lang="de-DE" sz="1500" b="1" dirty="0">
                <a:latin typeface="Courier New" charset="0"/>
                <a:ea typeface="Courier New" charset="0"/>
                <a:cs typeface="Courier New" charset="0"/>
              </a:rPr>
              <a:t>     1 2 5 8 8 8 8 8 9 10 [ 17 21 11 16 16 24 19 17 14 24 16 11 11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22, swapped 11 and 21</a:t>
            </a:r>
          </a:p>
          <a:p>
            <a:r>
              <a:rPr lang="cs-CZ" sz="1500" b="1" dirty="0">
                <a:latin typeface="Courier New" charset="0"/>
                <a:ea typeface="Courier New" charset="0"/>
                <a:cs typeface="Courier New" charset="0"/>
              </a:rPr>
              <a:t>     1 2 5 8 8 8 8 8 9 10 [ 17 11# 11 16 16 24 19 17 14 24 16 11 21#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15, j = 21, swapped 11 and 24</a:t>
            </a:r>
          </a:p>
          <a:p>
            <a:r>
              <a:rPr lang="cs-CZ" sz="1500" b="1" dirty="0">
                <a:latin typeface="Courier New" charset="0"/>
                <a:ea typeface="Courier New" charset="0"/>
                <a:cs typeface="Courier New" charset="0"/>
              </a:rPr>
              <a:t>     1 2 5 8 8 8 8 8 9 10 [ 17 11 11 16 16 11# 19 17 14 24 16 24# 21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16, j = 20, swapped 16 and 19</a:t>
            </a:r>
          </a:p>
          <a:p>
            <a:r>
              <a:rPr lang="cs-CZ" sz="1500" b="1" dirty="0">
                <a:latin typeface="Courier New" charset="0"/>
                <a:ea typeface="Courier New" charset="0"/>
                <a:cs typeface="Courier New" charset="0"/>
              </a:rPr>
              <a:t>     1 2 5 8 8 8 8 8 9 10 [ 17 11 11 16 16 11 16# 17 14 24 19# 24 21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19, j = 18, swapped 24 and 14</a:t>
            </a:r>
          </a:p>
          <a:p>
            <a:r>
              <a:rPr lang="cs-CZ" sz="1500" b="1" dirty="0">
                <a:latin typeface="Courier New" charset="0"/>
                <a:ea typeface="Courier New" charset="0"/>
                <a:cs typeface="Courier New" charset="0"/>
              </a:rPr>
              <a:t>     1 2 5 8 8 8 8 8 9 10 [ 17 11 11 16 16 11 16 17 14# 24# 19 24 21 23 19]</a:t>
            </a:r>
          </a:p>
          <a:p>
            <a:r>
              <a:rPr lang="cs-CZ" sz="1500" b="1" dirty="0" err="1">
                <a:latin typeface="Courier New" charset="0"/>
                <a:ea typeface="Courier New" charset="0"/>
                <a:cs typeface="Courier New" charset="0"/>
              </a:rPr>
              <a:t>Partitioned</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19 </a:t>
            </a:r>
            <a:r>
              <a:rPr lang="cs-CZ" sz="1500" b="1" dirty="0" err="1">
                <a:latin typeface="Courier New" charset="0"/>
                <a:ea typeface="Courier New" charset="0"/>
                <a:cs typeface="Courier New" charset="0"/>
              </a:rPr>
              <a:t>at</a:t>
            </a:r>
            <a:r>
              <a:rPr lang="cs-CZ" sz="1500" b="1" dirty="0">
                <a:latin typeface="Courier New" charset="0"/>
                <a:ea typeface="Courier New" charset="0"/>
                <a:cs typeface="Courier New" charset="0"/>
              </a:rPr>
              <a:t> index 19</a:t>
            </a:r>
          </a:p>
          <a:p>
            <a:r>
              <a:rPr lang="cs-CZ" sz="1500" b="1" dirty="0">
                <a:latin typeface="Courier New" charset="0"/>
                <a:ea typeface="Courier New" charset="0"/>
                <a:cs typeface="Courier New" charset="0"/>
              </a:rPr>
              <a:t>     1 2 5 8 8 8 8 8 9 10 [ 17 11 11 16 16 11 16 17 14 19* 19 24 21 23 24]</a:t>
            </a:r>
          </a:p>
          <a:p>
            <a:endParaRPr lang="cs-CZ" sz="1500" b="1" dirty="0">
              <a:latin typeface="Courier New" charset="0"/>
              <a:ea typeface="Courier New" charset="0"/>
              <a:cs typeface="Courier New" charset="0"/>
            </a:endParaRPr>
          </a:p>
          <a:p>
            <a:r>
              <a:rPr lang="cs-CZ" sz="1500" b="1" dirty="0">
                <a:latin typeface="Courier New" charset="0"/>
                <a:ea typeface="Courier New" charset="0"/>
                <a:cs typeface="Courier New" charset="0"/>
              </a:rPr>
              <a:t>SORTING </a:t>
            </a:r>
            <a:r>
              <a:rPr lang="cs-CZ" sz="1500" b="1" dirty="0" err="1">
                <a:latin typeface="Courier New" charset="0"/>
                <a:ea typeface="Courier New" charset="0"/>
                <a:cs typeface="Courier New" charset="0"/>
              </a:rPr>
              <a:t>from</a:t>
            </a:r>
            <a:r>
              <a:rPr lang="cs-CZ" sz="1500" b="1" dirty="0">
                <a:latin typeface="Courier New" charset="0"/>
                <a:ea typeface="Courier New" charset="0"/>
                <a:cs typeface="Courier New" charset="0"/>
              </a:rPr>
              <a:t> index 10 to 18</a:t>
            </a:r>
          </a:p>
          <a:p>
            <a:r>
              <a:rPr lang="cs-CZ" sz="1500" b="1" dirty="0">
                <a:latin typeface="Courier New" charset="0"/>
                <a:ea typeface="Courier New" charset="0"/>
                <a:cs typeface="Courier New" charset="0"/>
              </a:rPr>
              <a:t>     1 2 5 8 8 8 8 8 9 10 [ 17 11 11 16 16 11 16 17 14] 19 19 24 21 23 24</a:t>
            </a:r>
          </a:p>
          <a:p>
            <a:r>
              <a:rPr lang="cs-CZ" sz="1500" b="1" dirty="0" err="1">
                <a:latin typeface="Courier New" charset="0"/>
                <a:ea typeface="Courier New" charset="0"/>
                <a:cs typeface="Courier New" charset="0"/>
              </a:rPr>
              <a:t>Paritioning</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17</a:t>
            </a:r>
          </a:p>
          <a:p>
            <a:r>
              <a:rPr lang="de-DE" sz="1500" b="1" dirty="0">
                <a:latin typeface="Courier New" charset="0"/>
                <a:ea typeface="Courier New" charset="0"/>
                <a:cs typeface="Courier New" charset="0"/>
              </a:rPr>
              <a:t>     1 2 5 8 8 8 8 8 9 10 [ 14 11 11 16 16 11 16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17, j = 17, swapped 17 and 17</a:t>
            </a:r>
          </a:p>
          <a:p>
            <a:r>
              <a:rPr lang="de-DE" sz="1500" b="1" dirty="0">
                <a:latin typeface="Courier New" charset="0"/>
                <a:ea typeface="Courier New" charset="0"/>
                <a:cs typeface="Courier New" charset="0"/>
              </a:rPr>
              <a:t>     1 2 5 8 8 8 8 8 9 10 [ 14 11 11 16 16 11 16 17# 17] 19 19 24 21 23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17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17</a:t>
            </a:r>
          </a:p>
          <a:p>
            <a:r>
              <a:rPr lang="de-DE" sz="1500" b="1" dirty="0">
                <a:latin typeface="Courier New" charset="0"/>
                <a:ea typeface="Courier New" charset="0"/>
                <a:cs typeface="Courier New" charset="0"/>
              </a:rPr>
              <a:t>     1 2 5 8 8 8 8 8 9 10 [ 14 11 11 16 16 11 16 17* 17] 19 19 24 21 23 </a:t>
            </a:r>
            <a:r>
              <a:rPr lang="de-DE" sz="1500" b="1" dirty="0" smtClean="0">
                <a:latin typeface="Courier New" charset="0"/>
                <a:ea typeface="Courier New" charset="0"/>
                <a:cs typeface="Courier New" charset="0"/>
              </a:rPr>
              <a:t>24</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931754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52</a:t>
            </a:fld>
            <a:endParaRPr lang="en-US"/>
          </a:p>
        </p:txBody>
      </p:sp>
      <p:sp>
        <p:nvSpPr>
          <p:cNvPr id="5" name="TextBox 4"/>
          <p:cNvSpPr txBox="1"/>
          <p:nvPr/>
        </p:nvSpPr>
        <p:spPr>
          <a:xfrm>
            <a:off x="182928" y="1311564"/>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10 to 16</a:t>
            </a:r>
          </a:p>
          <a:p>
            <a:r>
              <a:rPr lang="de-DE" sz="1500" b="1" dirty="0">
                <a:latin typeface="Courier New" charset="0"/>
                <a:ea typeface="Courier New" charset="0"/>
                <a:cs typeface="Courier New" charset="0"/>
              </a:rPr>
              <a:t>     1 2 5 8 8 8 8 8 9 10 [ 14 11 11 16 16 11 16] 17 17 19 19 24 21 23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14</a:t>
            </a:r>
          </a:p>
          <a:p>
            <a:r>
              <a:rPr lang="cs-CZ" sz="1500" b="1" dirty="0">
                <a:latin typeface="Courier New" charset="0"/>
                <a:ea typeface="Courier New" charset="0"/>
                <a:cs typeface="Courier New" charset="0"/>
              </a:rPr>
              <a:t>     1 2 5 8 8 8 8 8 9 10 [ 16 11 11 16 16 11 14]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15, swapped 11 and 16</a:t>
            </a:r>
          </a:p>
          <a:p>
            <a:r>
              <a:rPr lang="cs-CZ" sz="1500" b="1" dirty="0">
                <a:latin typeface="Courier New" charset="0"/>
                <a:ea typeface="Courier New" charset="0"/>
                <a:cs typeface="Courier New" charset="0"/>
              </a:rPr>
              <a:t>     1 2 5 8 8 8 8 8 9 10 [ 11# 11 11 16 16 16# 14]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13, j = 12, swapped 16 and 11</a:t>
            </a:r>
          </a:p>
          <a:p>
            <a:r>
              <a:rPr lang="cs-CZ" sz="1500" b="1" dirty="0">
                <a:latin typeface="Courier New" charset="0"/>
                <a:ea typeface="Courier New" charset="0"/>
                <a:cs typeface="Courier New" charset="0"/>
              </a:rPr>
              <a:t>     1 2 5 8 8 8 8 8 9 10 [ 11 11 11# 16# 16 16 14] 17 17 19 19 24 21 23 24</a:t>
            </a:r>
          </a:p>
          <a:p>
            <a:r>
              <a:rPr lang="cs-CZ" sz="1500" b="1" dirty="0" err="1">
                <a:latin typeface="Courier New" charset="0"/>
                <a:ea typeface="Courier New" charset="0"/>
                <a:cs typeface="Courier New" charset="0"/>
              </a:rPr>
              <a:t>Partitioned</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14 </a:t>
            </a:r>
            <a:r>
              <a:rPr lang="cs-CZ" sz="1500" b="1" dirty="0" err="1">
                <a:latin typeface="Courier New" charset="0"/>
                <a:ea typeface="Courier New" charset="0"/>
                <a:cs typeface="Courier New" charset="0"/>
              </a:rPr>
              <a:t>at</a:t>
            </a:r>
            <a:r>
              <a:rPr lang="cs-CZ" sz="1500" b="1" dirty="0">
                <a:latin typeface="Courier New" charset="0"/>
                <a:ea typeface="Courier New" charset="0"/>
                <a:cs typeface="Courier New" charset="0"/>
              </a:rPr>
              <a:t> index 13</a:t>
            </a:r>
          </a:p>
          <a:p>
            <a:r>
              <a:rPr lang="cs-CZ" sz="1500" b="1" dirty="0">
                <a:latin typeface="Courier New" charset="0"/>
                <a:ea typeface="Courier New" charset="0"/>
                <a:cs typeface="Courier New" charset="0"/>
              </a:rPr>
              <a:t>     1 2 5 8 8 8 8 8 9 10 [ 11 11 11 14* 16 16 16] 17 17 19 19 24 21 23 24</a:t>
            </a:r>
          </a:p>
          <a:p>
            <a:endParaRPr lang="cs-CZ" sz="1500" b="1" dirty="0">
              <a:latin typeface="Courier New" charset="0"/>
              <a:ea typeface="Courier New" charset="0"/>
              <a:cs typeface="Courier New" charset="0"/>
            </a:endParaRPr>
          </a:p>
          <a:p>
            <a:r>
              <a:rPr lang="cs-CZ" sz="1500" b="1" dirty="0">
                <a:latin typeface="Courier New" charset="0"/>
                <a:ea typeface="Courier New" charset="0"/>
                <a:cs typeface="Courier New" charset="0"/>
              </a:rPr>
              <a:t>SORTING </a:t>
            </a:r>
            <a:r>
              <a:rPr lang="cs-CZ" sz="1500" b="1" dirty="0" err="1">
                <a:latin typeface="Courier New" charset="0"/>
                <a:ea typeface="Courier New" charset="0"/>
                <a:cs typeface="Courier New" charset="0"/>
              </a:rPr>
              <a:t>from</a:t>
            </a:r>
            <a:r>
              <a:rPr lang="cs-CZ" sz="1500" b="1" dirty="0">
                <a:latin typeface="Courier New" charset="0"/>
                <a:ea typeface="Courier New" charset="0"/>
                <a:cs typeface="Courier New" charset="0"/>
              </a:rPr>
              <a:t> index 10 to 12</a:t>
            </a:r>
          </a:p>
          <a:p>
            <a:r>
              <a:rPr lang="de-DE" sz="1500" b="1" dirty="0">
                <a:latin typeface="Courier New" charset="0"/>
                <a:ea typeface="Courier New" charset="0"/>
                <a:cs typeface="Courier New" charset="0"/>
              </a:rPr>
              <a:t>     1 2 5 8 8 8 8 8 9 10 [ 11 11 11] 14 16 16 16 17 17 19 19 24 21 23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[ 11 11 11] 14 16 16 16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11, swapped 11 and 11</a:t>
            </a:r>
          </a:p>
          <a:p>
            <a:r>
              <a:rPr lang="de-DE" sz="1500" b="1" dirty="0">
                <a:latin typeface="Courier New" charset="0"/>
                <a:ea typeface="Courier New" charset="0"/>
                <a:cs typeface="Courier New" charset="0"/>
              </a:rPr>
              <a:t>     1 2 5 8 8 8 8 8 9 10 [ 11# 11# 11] 14 16 16 16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10, swapped 11 and 11</a:t>
            </a:r>
          </a:p>
          <a:p>
            <a:r>
              <a:rPr lang="de-DE" sz="1500" b="1" dirty="0">
                <a:latin typeface="Courier New" charset="0"/>
                <a:ea typeface="Courier New" charset="0"/>
                <a:cs typeface="Courier New" charset="0"/>
              </a:rPr>
              <a:t>     1 2 5 8 8 8 8 8 9 10 [ 11# 11# 11] 14 16 16 16 17 17 19 19 24 21 23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[ 11 11* 11] 14 16 16 16 17 17 19 19 24 21 23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12</a:t>
            </a:r>
          </a:p>
          <a:p>
            <a:r>
              <a:rPr lang="de-DE" sz="1500" b="1" dirty="0">
                <a:latin typeface="Courier New" charset="0"/>
                <a:ea typeface="Courier New" charset="0"/>
                <a:cs typeface="Courier New" charset="0"/>
              </a:rPr>
              <a:t>     1 2 5 8 8 8 8 8 9 10 [ 11 11 11] 14 16 16 16 17 17 19 19 24 21 23 </a:t>
            </a:r>
            <a:r>
              <a:rPr lang="de-DE" sz="1500" b="1" dirty="0" smtClean="0">
                <a:latin typeface="Courier New" charset="0"/>
                <a:ea typeface="Courier New" charset="0"/>
                <a:cs typeface="Courier New" charset="0"/>
              </a:rPr>
              <a:t>24</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657773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53</a:t>
            </a:fld>
            <a:endParaRPr lang="en-US"/>
          </a:p>
        </p:txBody>
      </p:sp>
      <p:sp>
        <p:nvSpPr>
          <p:cNvPr id="5" name="TextBox 4"/>
          <p:cNvSpPr txBox="1"/>
          <p:nvPr/>
        </p:nvSpPr>
        <p:spPr>
          <a:xfrm>
            <a:off x="378691" y="1234464"/>
            <a:ext cx="8239756" cy="5478423"/>
          </a:xfrm>
          <a:prstGeom prst="rect">
            <a:avLst/>
          </a:prstGeom>
          <a:solidFill>
            <a:schemeClr val="bg1"/>
          </a:solidFill>
        </p:spPr>
        <p:txBody>
          <a:bodyPr wrap="none" rtlCol="0">
            <a:spAutoFit/>
          </a:bodyPr>
          <a:lstStyle/>
          <a:p>
            <a:r>
              <a:rPr lang="en-US" sz="1400" b="1" dirty="0">
                <a:latin typeface="Courier New" charset="0"/>
                <a:ea typeface="Courier New" charset="0"/>
                <a:cs typeface="Courier New" charset="0"/>
              </a:rPr>
              <a:t>SORTING from index 14 to 16</a:t>
            </a:r>
          </a:p>
          <a:p>
            <a:r>
              <a:rPr lang="cs-CZ" sz="1400" b="1" dirty="0">
                <a:latin typeface="Courier New" charset="0"/>
                <a:ea typeface="Courier New" charset="0"/>
                <a:cs typeface="Courier New" charset="0"/>
              </a:rPr>
              <a:t>     1 2 5 8 8 8 8 8 9 10 11 11 11 14 [ 16 16 16] 17 17 19 19 24 21 23 24</a:t>
            </a:r>
          </a:p>
          <a:p>
            <a:r>
              <a:rPr lang="cs-CZ" sz="1400" b="1" dirty="0" err="1">
                <a:latin typeface="Courier New" charset="0"/>
                <a:ea typeface="Courier New" charset="0"/>
                <a:cs typeface="Courier New" charset="0"/>
              </a:rPr>
              <a:t>Paritioning</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16</a:t>
            </a:r>
          </a:p>
          <a:p>
            <a:r>
              <a:rPr lang="cs-CZ" sz="1400" b="1" dirty="0">
                <a:latin typeface="Courier New" charset="0"/>
                <a:ea typeface="Courier New" charset="0"/>
                <a:cs typeface="Courier New" charset="0"/>
              </a:rPr>
              <a:t>     1 2 5 8 8 8 8 8 9 10 11 11 11 14 [ 16 16 16] 17 17 19 19 24 21 23 24</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14, j = 15, swapped 16 and 16</a:t>
            </a:r>
          </a:p>
          <a:p>
            <a:r>
              <a:rPr lang="cs-CZ" sz="1400" b="1" dirty="0">
                <a:latin typeface="Courier New" charset="0"/>
                <a:ea typeface="Courier New" charset="0"/>
                <a:cs typeface="Courier New" charset="0"/>
              </a:rPr>
              <a:t>     1 2 5 8 8 8 8 8 9 10 11 11 11 14 [ 16# 16# 16] 17 17 19 19 24 21 23 24</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15, j = 14, swapped 16 and 16</a:t>
            </a:r>
          </a:p>
          <a:p>
            <a:r>
              <a:rPr lang="cs-CZ" sz="1400" b="1" dirty="0">
                <a:latin typeface="Courier New" charset="0"/>
                <a:ea typeface="Courier New" charset="0"/>
                <a:cs typeface="Courier New" charset="0"/>
              </a:rPr>
              <a:t>     1 2 5 8 8 8 8 8 9 10 11 11 11 14 [ 16# 16# 16] 17 17 19 19 24 21 23 24</a:t>
            </a:r>
          </a:p>
          <a:p>
            <a:r>
              <a:rPr lang="cs-CZ" sz="1400" b="1" dirty="0" err="1">
                <a:latin typeface="Courier New" charset="0"/>
                <a:ea typeface="Courier New" charset="0"/>
                <a:cs typeface="Courier New" charset="0"/>
              </a:rPr>
              <a:t>Partitioned</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16 </a:t>
            </a:r>
            <a:r>
              <a:rPr lang="cs-CZ" sz="1400" b="1" dirty="0" err="1">
                <a:latin typeface="Courier New" charset="0"/>
                <a:ea typeface="Courier New" charset="0"/>
                <a:cs typeface="Courier New" charset="0"/>
              </a:rPr>
              <a:t>at</a:t>
            </a:r>
            <a:r>
              <a:rPr lang="cs-CZ" sz="1400" b="1" dirty="0">
                <a:latin typeface="Courier New" charset="0"/>
                <a:ea typeface="Courier New" charset="0"/>
                <a:cs typeface="Courier New" charset="0"/>
              </a:rPr>
              <a:t> index 15</a:t>
            </a:r>
          </a:p>
          <a:p>
            <a:r>
              <a:rPr lang="cs-CZ" sz="1400" b="1" dirty="0">
                <a:latin typeface="Courier New" charset="0"/>
                <a:ea typeface="Courier New" charset="0"/>
                <a:cs typeface="Courier New" charset="0"/>
              </a:rPr>
              <a:t>     1 2 5 8 8 8 8 8 9 10 11 11 11 14 [ 16 16* 16] 17 17 19 19 24 21 23 24</a:t>
            </a:r>
          </a:p>
          <a:p>
            <a:r>
              <a:rPr lang="cs-CZ" sz="1400" b="1" dirty="0">
                <a:latin typeface="Courier New" charset="0"/>
                <a:ea typeface="Courier New" charset="0"/>
                <a:cs typeface="Courier New" charset="0"/>
              </a:rPr>
              <a:t>SORTED </a:t>
            </a:r>
            <a:r>
              <a:rPr lang="cs-CZ" sz="1400" b="1" dirty="0" err="1">
                <a:latin typeface="Courier New" charset="0"/>
                <a:ea typeface="Courier New" charset="0"/>
                <a:cs typeface="Courier New" charset="0"/>
              </a:rPr>
              <a:t>from</a:t>
            </a:r>
            <a:r>
              <a:rPr lang="cs-CZ" sz="1400" b="1" dirty="0">
                <a:latin typeface="Courier New" charset="0"/>
                <a:ea typeface="Courier New" charset="0"/>
                <a:cs typeface="Courier New" charset="0"/>
              </a:rPr>
              <a:t> index 14 to 16</a:t>
            </a:r>
          </a:p>
          <a:p>
            <a:r>
              <a:rPr lang="cs-CZ" sz="1400" b="1" dirty="0">
                <a:latin typeface="Courier New" charset="0"/>
                <a:ea typeface="Courier New" charset="0"/>
                <a:cs typeface="Courier New" charset="0"/>
              </a:rPr>
              <a:t>     1 2 5 8 8 8 8 8 9 10 11 11 11 14 [ 16 16 16] 17 17 19 19 24 21 23 24</a:t>
            </a:r>
          </a:p>
          <a:p>
            <a:r>
              <a:rPr lang="cs-CZ" sz="1400" b="1" dirty="0">
                <a:latin typeface="Courier New" charset="0"/>
                <a:ea typeface="Courier New" charset="0"/>
                <a:cs typeface="Courier New" charset="0"/>
              </a:rPr>
              <a:t>SORTED </a:t>
            </a:r>
            <a:r>
              <a:rPr lang="cs-CZ" sz="1400" b="1" dirty="0" err="1">
                <a:latin typeface="Courier New" charset="0"/>
                <a:ea typeface="Courier New" charset="0"/>
                <a:cs typeface="Courier New" charset="0"/>
              </a:rPr>
              <a:t>from</a:t>
            </a:r>
            <a:r>
              <a:rPr lang="cs-CZ" sz="1400" b="1" dirty="0">
                <a:latin typeface="Courier New" charset="0"/>
                <a:ea typeface="Courier New" charset="0"/>
                <a:cs typeface="Courier New" charset="0"/>
              </a:rPr>
              <a:t> index 10 to 16</a:t>
            </a:r>
          </a:p>
          <a:p>
            <a:r>
              <a:rPr lang="de-DE" sz="1400" b="1" dirty="0">
                <a:latin typeface="Courier New" charset="0"/>
                <a:ea typeface="Courier New" charset="0"/>
                <a:cs typeface="Courier New" charset="0"/>
              </a:rPr>
              <a:t>     1 2 5 8 8 8 8 8 9 10 [ 11 11 11 14 16 16 16] 17 17 19 19 24 21 23 24</a:t>
            </a:r>
          </a:p>
          <a:p>
            <a:r>
              <a:rPr lang="de-DE" sz="1400" b="1" dirty="0">
                <a:latin typeface="Courier New" charset="0"/>
                <a:ea typeface="Courier New" charset="0"/>
                <a:cs typeface="Courier New" charset="0"/>
              </a:rPr>
              <a:t>SORTED </a:t>
            </a:r>
            <a:r>
              <a:rPr lang="de-DE" sz="1400" b="1" dirty="0" err="1">
                <a:latin typeface="Courier New" charset="0"/>
                <a:ea typeface="Courier New" charset="0"/>
                <a:cs typeface="Courier New" charset="0"/>
              </a:rPr>
              <a:t>from</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index</a:t>
            </a:r>
            <a:r>
              <a:rPr lang="de-DE" sz="1400" b="1" dirty="0">
                <a:latin typeface="Courier New" charset="0"/>
                <a:ea typeface="Courier New" charset="0"/>
                <a:cs typeface="Courier New" charset="0"/>
              </a:rPr>
              <a:t> 10 </a:t>
            </a:r>
            <a:r>
              <a:rPr lang="de-DE" sz="1400" b="1" dirty="0" err="1">
                <a:latin typeface="Courier New" charset="0"/>
                <a:ea typeface="Courier New" charset="0"/>
                <a:cs typeface="Courier New" charset="0"/>
              </a:rPr>
              <a:t>to</a:t>
            </a:r>
            <a:r>
              <a:rPr lang="de-DE" sz="1400" b="1" dirty="0">
                <a:latin typeface="Courier New" charset="0"/>
                <a:ea typeface="Courier New" charset="0"/>
                <a:cs typeface="Courier New" charset="0"/>
              </a:rPr>
              <a:t> 18</a:t>
            </a:r>
          </a:p>
          <a:p>
            <a:r>
              <a:rPr lang="de-DE" sz="1400" b="1" dirty="0">
                <a:latin typeface="Courier New" charset="0"/>
                <a:ea typeface="Courier New" charset="0"/>
                <a:cs typeface="Courier New" charset="0"/>
              </a:rPr>
              <a:t>     1 2 5 8 8 8 8 8 9 10 [ 11 11 11 14 16 16 16 17 17] 19 19 24 21 23 24</a:t>
            </a:r>
          </a:p>
          <a:p>
            <a:endParaRPr lang="de-DE" sz="1400" b="1" dirty="0">
              <a:latin typeface="Courier New" charset="0"/>
              <a:ea typeface="Courier New" charset="0"/>
              <a:cs typeface="Courier New" charset="0"/>
            </a:endParaRPr>
          </a:p>
          <a:p>
            <a:r>
              <a:rPr lang="de-DE" sz="1400" b="1" dirty="0">
                <a:latin typeface="Courier New" charset="0"/>
                <a:ea typeface="Courier New" charset="0"/>
                <a:cs typeface="Courier New" charset="0"/>
              </a:rPr>
              <a:t>SORTING </a:t>
            </a:r>
            <a:r>
              <a:rPr lang="de-DE" sz="1400" b="1" dirty="0" err="1">
                <a:latin typeface="Courier New" charset="0"/>
                <a:ea typeface="Courier New" charset="0"/>
                <a:cs typeface="Courier New" charset="0"/>
              </a:rPr>
              <a:t>from</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index</a:t>
            </a:r>
            <a:r>
              <a:rPr lang="de-DE" sz="1400" b="1" dirty="0">
                <a:latin typeface="Courier New" charset="0"/>
                <a:ea typeface="Courier New" charset="0"/>
                <a:cs typeface="Courier New" charset="0"/>
              </a:rPr>
              <a:t> 20 </a:t>
            </a:r>
            <a:r>
              <a:rPr lang="de-DE" sz="1400" b="1" dirty="0" err="1">
                <a:latin typeface="Courier New" charset="0"/>
                <a:ea typeface="Courier New" charset="0"/>
                <a:cs typeface="Courier New" charset="0"/>
              </a:rPr>
              <a:t>to</a:t>
            </a:r>
            <a:r>
              <a:rPr lang="de-DE" sz="1400" b="1" dirty="0">
                <a:latin typeface="Courier New" charset="0"/>
                <a:ea typeface="Courier New" charset="0"/>
                <a:cs typeface="Courier New" charset="0"/>
              </a:rPr>
              <a:t> 24</a:t>
            </a:r>
          </a:p>
          <a:p>
            <a:r>
              <a:rPr lang="de-DE" sz="1400" b="1" dirty="0">
                <a:latin typeface="Courier New" charset="0"/>
                <a:ea typeface="Courier New" charset="0"/>
                <a:cs typeface="Courier New" charset="0"/>
              </a:rPr>
              <a:t>     1 2 5 8 8 8 8 8 9 10 11 11 11 14 16 16 16 17 17 19 [ 19 24 21 23 24]</a:t>
            </a:r>
          </a:p>
          <a:p>
            <a:r>
              <a:rPr lang="de-DE" sz="1400" b="1" dirty="0" err="1">
                <a:latin typeface="Courier New" charset="0"/>
                <a:ea typeface="Courier New" charset="0"/>
                <a:cs typeface="Courier New" charset="0"/>
              </a:rPr>
              <a:t>Paritioning</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with</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pivot</a:t>
            </a:r>
            <a:r>
              <a:rPr lang="de-DE" sz="1400" b="1" dirty="0">
                <a:latin typeface="Courier New" charset="0"/>
                <a:ea typeface="Courier New" charset="0"/>
                <a:cs typeface="Courier New" charset="0"/>
              </a:rPr>
              <a:t> 19</a:t>
            </a:r>
          </a:p>
          <a:p>
            <a:r>
              <a:rPr lang="de-DE" sz="1400" b="1" dirty="0">
                <a:latin typeface="Courier New" charset="0"/>
                <a:ea typeface="Courier New" charset="0"/>
                <a:cs typeface="Courier New" charset="0"/>
              </a:rPr>
              <a:t>     1 2 5 8 8 8 8 8 9 10 11 11 11 14 16 16 16 17 17 19 [ 24 24 21 23 19]</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20, j = 19, swapped 24 and 19</a:t>
            </a:r>
          </a:p>
          <a:p>
            <a:r>
              <a:rPr lang="de-DE" sz="1400" b="1" dirty="0">
                <a:latin typeface="Courier New" charset="0"/>
                <a:ea typeface="Courier New" charset="0"/>
                <a:cs typeface="Courier New" charset="0"/>
              </a:rPr>
              <a:t>     1 2 5 8 8 8 8 8 9 10 11 11 11 14 16 16 16 17 17 19# [ 24# 24 21 23 19]</a:t>
            </a:r>
          </a:p>
          <a:p>
            <a:r>
              <a:rPr lang="de-DE" sz="1400" b="1" dirty="0" err="1">
                <a:latin typeface="Courier New" charset="0"/>
                <a:ea typeface="Courier New" charset="0"/>
                <a:cs typeface="Courier New" charset="0"/>
              </a:rPr>
              <a:t>Partitioned</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with</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pivot</a:t>
            </a:r>
            <a:r>
              <a:rPr lang="de-DE" sz="1400" b="1" dirty="0">
                <a:latin typeface="Courier New" charset="0"/>
                <a:ea typeface="Courier New" charset="0"/>
                <a:cs typeface="Courier New" charset="0"/>
              </a:rPr>
              <a:t> 19 at </a:t>
            </a:r>
            <a:r>
              <a:rPr lang="de-DE" sz="1400" b="1" dirty="0" err="1">
                <a:latin typeface="Courier New" charset="0"/>
                <a:ea typeface="Courier New" charset="0"/>
                <a:cs typeface="Courier New" charset="0"/>
              </a:rPr>
              <a:t>index</a:t>
            </a:r>
            <a:r>
              <a:rPr lang="de-DE" sz="1400" b="1" dirty="0">
                <a:latin typeface="Courier New" charset="0"/>
                <a:ea typeface="Courier New" charset="0"/>
                <a:cs typeface="Courier New" charset="0"/>
              </a:rPr>
              <a:t> 20</a:t>
            </a:r>
          </a:p>
          <a:p>
            <a:r>
              <a:rPr lang="de-DE" sz="1400" b="1" dirty="0">
                <a:latin typeface="Courier New" charset="0"/>
                <a:ea typeface="Courier New" charset="0"/>
                <a:cs typeface="Courier New" charset="0"/>
              </a:rPr>
              <a:t>     1 2 5 8 8 8 8 8 9 10 11 11 11 14 16 16 16 17 17 19 [ 19* 24 21 23 24</a:t>
            </a:r>
            <a:r>
              <a:rPr lang="de-DE" sz="1400" b="1" dirty="0" smtClean="0">
                <a:latin typeface="Courier New" charset="0"/>
                <a:ea typeface="Courier New" charset="0"/>
                <a:cs typeface="Courier New" charset="0"/>
              </a:rPr>
              <a:t>]</a:t>
            </a:r>
            <a:endParaRPr lang="de-DE" sz="1400" b="1" dirty="0">
              <a:latin typeface="Courier New" charset="0"/>
              <a:ea typeface="Courier New" charset="0"/>
              <a:cs typeface="Courier New" charset="0"/>
            </a:endParaRPr>
          </a:p>
        </p:txBody>
      </p:sp>
    </p:spTree>
    <p:extLst>
      <p:ext uri="{BB962C8B-B14F-4D97-AF65-F5344CB8AC3E}">
        <p14:creationId xmlns:p14="http://schemas.microsoft.com/office/powerpoint/2010/main" val="13436531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54</a:t>
            </a:fld>
            <a:endParaRPr lang="en-US"/>
          </a:p>
        </p:txBody>
      </p:sp>
      <p:sp>
        <p:nvSpPr>
          <p:cNvPr id="5" name="TextBox 4"/>
          <p:cNvSpPr txBox="1"/>
          <p:nvPr/>
        </p:nvSpPr>
        <p:spPr>
          <a:xfrm>
            <a:off x="151559" y="1417342"/>
            <a:ext cx="8840882" cy="240065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21 to 24</a:t>
            </a:r>
          </a:p>
          <a:p>
            <a:r>
              <a:rPr lang="de-DE" sz="1500" b="1" dirty="0">
                <a:latin typeface="Courier New" charset="0"/>
                <a:ea typeface="Courier New" charset="0"/>
                <a:cs typeface="Courier New" charset="0"/>
              </a:rPr>
              <a:t>     1 2 5 8 8 8 8 8 9 10 11 11 11 14 16 16 16 17 17 19 19 [ 24 21 23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21, j = 23, swapped 23 and 24</a:t>
            </a:r>
          </a:p>
          <a:p>
            <a:r>
              <a:rPr lang="de-DE" sz="1500" b="1" dirty="0">
                <a:latin typeface="Courier New" charset="0"/>
                <a:ea typeface="Courier New" charset="0"/>
                <a:cs typeface="Courier New" charset="0"/>
              </a:rPr>
              <a:t>     1 2 5 8 8 8 8 8 9 10 11 11 11 14 16 16 16 17 17 19 19 [ 23# 21 24#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23, j = 22, swapped 24 and 21</a:t>
            </a:r>
          </a:p>
          <a:p>
            <a:r>
              <a:rPr lang="de-DE" sz="1500" b="1" dirty="0">
                <a:latin typeface="Courier New" charset="0"/>
                <a:ea typeface="Courier New" charset="0"/>
                <a:cs typeface="Courier New" charset="0"/>
              </a:rPr>
              <a:t>     1 2 5 8 8 8 8 8 9 10 11 11 11 14 16 16 16 17 17 19 19 [ 23 21# 24#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23</a:t>
            </a:r>
          </a:p>
          <a:p>
            <a:r>
              <a:rPr lang="de-DE" sz="1500" b="1" dirty="0">
                <a:latin typeface="Courier New" charset="0"/>
                <a:ea typeface="Courier New" charset="0"/>
                <a:cs typeface="Courier New" charset="0"/>
              </a:rPr>
              <a:t>     1 2 5 8 8 8 8 8 9 10 11 11 11 14 16 16 16 17 17 19 19 [ 23 21 24* 24</a:t>
            </a:r>
            <a:r>
              <a:rPr lang="de-DE" sz="1500" b="1" dirty="0" smtClean="0">
                <a:latin typeface="Courier New" charset="0"/>
                <a:ea typeface="Courier New" charset="0"/>
                <a:cs typeface="Courier New" charset="0"/>
              </a:rPr>
              <a:t>]</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7667392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55</a:t>
            </a:fld>
            <a:endParaRPr lang="en-US"/>
          </a:p>
        </p:txBody>
      </p:sp>
      <p:sp>
        <p:nvSpPr>
          <p:cNvPr id="5" name="TextBox 4"/>
          <p:cNvSpPr txBox="1"/>
          <p:nvPr/>
        </p:nvSpPr>
        <p:spPr>
          <a:xfrm>
            <a:off x="120190" y="1357745"/>
            <a:ext cx="8840882" cy="4708981"/>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21 to 22</a:t>
            </a:r>
          </a:p>
          <a:p>
            <a:r>
              <a:rPr lang="de-DE" sz="1500" b="1" dirty="0">
                <a:latin typeface="Courier New" charset="0"/>
                <a:ea typeface="Courier New" charset="0"/>
                <a:cs typeface="Courier New" charset="0"/>
              </a:rPr>
              <a:t>     1 2 5 8 8 8 8 8 9 10 11 11 11 14 16 16 16 17 17 19 19 [ 23 21] 24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23</a:t>
            </a:r>
          </a:p>
          <a:p>
            <a:r>
              <a:rPr lang="de-DE" sz="1500" b="1" dirty="0">
                <a:latin typeface="Courier New" charset="0"/>
                <a:ea typeface="Courier New" charset="0"/>
                <a:cs typeface="Courier New" charset="0"/>
              </a:rPr>
              <a:t>     1 2 5 8 8 8 8 8 9 10 11 11 11 14 16 16 16 17 17 19 19 [ 21 23] 24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22, j = 21, swapped 23 and 21</a:t>
            </a:r>
          </a:p>
          <a:p>
            <a:r>
              <a:rPr lang="de-DE" sz="1500" b="1" dirty="0">
                <a:latin typeface="Courier New" charset="0"/>
                <a:ea typeface="Courier New" charset="0"/>
                <a:cs typeface="Courier New" charset="0"/>
              </a:rPr>
              <a:t>     1 2 5 8 8 8 8 8 9 10 11 11 11 14 16 16 16 17 17 19 19 [ 21# 23#] 24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23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22</a:t>
            </a:r>
          </a:p>
          <a:p>
            <a:r>
              <a:rPr lang="de-DE" sz="1500" b="1" dirty="0">
                <a:latin typeface="Courier New" charset="0"/>
                <a:ea typeface="Courier New" charset="0"/>
                <a:cs typeface="Courier New" charset="0"/>
              </a:rPr>
              <a:t>     1 2 5 8 8 8 8 8 9 10 11 11 11 14 16 16 16 17 17 19 19 [ 21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21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22</a:t>
            </a:r>
          </a:p>
          <a:p>
            <a:r>
              <a:rPr lang="de-DE" sz="1500" b="1" dirty="0">
                <a:latin typeface="Courier New" charset="0"/>
                <a:ea typeface="Courier New" charset="0"/>
                <a:cs typeface="Courier New" charset="0"/>
              </a:rPr>
              <a:t>     1 2 5 8 8 8 8 8 9 10 11 11 11 14 16 16 16 17 17 19 19 [ 21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21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[ 11 11 11 14 16 16 16 17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[ 8 8 8 8 8 9 10 11 11 11 14 16 16 16 17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cs-CZ" sz="1500" b="1" dirty="0">
                <a:latin typeface="Courier New" charset="0"/>
                <a:ea typeface="Courier New" charset="0"/>
                <a:cs typeface="Courier New" charset="0"/>
              </a:rPr>
              <a:t>     [ 1 2 5 8 8 8 8 8 9 10 11 11 11 14 16 16 16 17 17 19 19 21 23 24 24</a:t>
            </a:r>
            <a:r>
              <a:rPr lang="cs-CZ" sz="1500" b="1" dirty="0" smtClean="0">
                <a:latin typeface="Courier New" charset="0"/>
                <a:ea typeface="Courier New" charset="0"/>
                <a:cs typeface="Courier New" charset="0"/>
              </a:rPr>
              <a:t>]</a:t>
            </a:r>
            <a:endParaRPr lang="cs-CZ" sz="1500" b="1" dirty="0">
              <a:latin typeface="Courier New" charset="0"/>
              <a:ea typeface="Courier New" charset="0"/>
              <a:cs typeface="Courier New" charset="0"/>
            </a:endParaRPr>
          </a:p>
        </p:txBody>
      </p:sp>
    </p:spTree>
    <p:extLst>
      <p:ext uri="{BB962C8B-B14F-4D97-AF65-F5344CB8AC3E}">
        <p14:creationId xmlns:p14="http://schemas.microsoft.com/office/powerpoint/2010/main" val="731888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1D8487-009E-A64E-9D9D-0F2BC7A3E12B}" type="slidenum">
              <a:rPr lang="en-US"/>
              <a:pPr/>
              <a:t>56</a:t>
            </a:fld>
            <a:endParaRPr lang="en-US"/>
          </a:p>
        </p:txBody>
      </p:sp>
      <p:sp>
        <p:nvSpPr>
          <p:cNvPr id="805890" name="Rectangle 2"/>
          <p:cNvSpPr>
            <a:spLocks noGrp="1" noChangeArrowheads="1"/>
          </p:cNvSpPr>
          <p:nvPr>
            <p:ph type="title"/>
          </p:nvPr>
        </p:nvSpPr>
        <p:spPr/>
        <p:txBody>
          <a:bodyPr/>
          <a:lstStyle/>
          <a:p>
            <a:r>
              <a:rPr lang="en-US" dirty="0" smtClean="0"/>
              <a:t>Median-of-Three Pivot Strategy</a:t>
            </a:r>
            <a:endParaRPr lang="en-US" dirty="0"/>
          </a:p>
        </p:txBody>
      </p:sp>
      <p:sp>
        <p:nvSpPr>
          <p:cNvPr id="805891" name="Rectangle 3"/>
          <p:cNvSpPr>
            <a:spLocks noGrp="1" noChangeArrowheads="1"/>
          </p:cNvSpPr>
          <p:nvPr>
            <p:ph type="body" idx="1"/>
          </p:nvPr>
        </p:nvSpPr>
        <p:spPr/>
        <p:txBody>
          <a:bodyPr/>
          <a:lstStyle/>
          <a:p>
            <a:r>
              <a:rPr lang="en-US" dirty="0" smtClean="0"/>
              <a:t>A </a:t>
            </a:r>
            <a:r>
              <a:rPr lang="en-US" dirty="0"/>
              <a:t>good pivot value would be </a:t>
            </a:r>
            <a:r>
              <a:rPr lang="en-US" dirty="0" smtClean="0"/>
              <a:t/>
            </a:r>
            <a:br>
              <a:rPr lang="en-US" dirty="0" smtClean="0"/>
            </a:br>
            <a:r>
              <a:rPr lang="en-US" dirty="0" smtClean="0"/>
              <a:t>the </a:t>
            </a:r>
            <a:r>
              <a:rPr lang="en-US" dirty="0">
                <a:solidFill>
                  <a:srgbClr val="B23C00"/>
                </a:solidFill>
              </a:rPr>
              <a:t>median </a:t>
            </a:r>
            <a:r>
              <a:rPr lang="en-US" dirty="0" smtClean="0">
                <a:solidFill>
                  <a:srgbClr val="B23C00"/>
                </a:solidFill>
              </a:rPr>
              <a:t>value </a:t>
            </a:r>
            <a:r>
              <a:rPr lang="en-US" dirty="0" smtClean="0"/>
              <a:t>of the list.</a:t>
            </a:r>
          </a:p>
          <a:p>
            <a:pPr lvl="5"/>
            <a:endParaRPr lang="en-US" dirty="0"/>
          </a:p>
          <a:p>
            <a:pPr lvl="1"/>
            <a:r>
              <a:rPr lang="en-US" dirty="0"/>
              <a:t>The median of a list of unsorted numbers </a:t>
            </a:r>
            <a:br>
              <a:rPr lang="en-US" dirty="0"/>
            </a:br>
            <a:r>
              <a:rPr lang="en-US" dirty="0"/>
              <a:t>is nontrivial to compute</a:t>
            </a:r>
            <a:r>
              <a:rPr lang="en-US" dirty="0" smtClean="0"/>
              <a:t>.</a:t>
            </a:r>
          </a:p>
          <a:p>
            <a:pPr lvl="6"/>
            <a:endParaRPr lang="en-US" dirty="0"/>
          </a:p>
          <a:p>
            <a:r>
              <a:rPr lang="en-US" dirty="0"/>
              <a:t>Compromise: </a:t>
            </a:r>
            <a:endParaRPr lang="en-US" dirty="0" smtClean="0"/>
          </a:p>
          <a:p>
            <a:pPr lvl="5"/>
            <a:endParaRPr lang="en-US" dirty="0"/>
          </a:p>
          <a:p>
            <a:pPr lvl="1"/>
            <a:r>
              <a:rPr lang="en-US" dirty="0"/>
              <a:t>Examine the two values at the ends of the list </a:t>
            </a:r>
            <a:r>
              <a:rPr lang="en-US" dirty="0" smtClean="0"/>
              <a:t/>
            </a:r>
            <a:br>
              <a:rPr lang="en-US" dirty="0" smtClean="0"/>
            </a:br>
            <a:r>
              <a:rPr lang="en-US" dirty="0" smtClean="0"/>
              <a:t>and </a:t>
            </a:r>
            <a:r>
              <a:rPr lang="en-US" dirty="0"/>
              <a:t>the value at the middle position of the list.</a:t>
            </a:r>
          </a:p>
          <a:p>
            <a:pPr lvl="1"/>
            <a:r>
              <a:rPr lang="en-US" dirty="0"/>
              <a:t>Choose the value </a:t>
            </a:r>
            <a:r>
              <a:rPr lang="en-US" dirty="0" smtClean="0"/>
              <a:t>that</a:t>
            </a:r>
            <a:r>
              <a:rPr lang="en-US" dirty="0" smtClean="0">
                <a:latin typeface="Arial"/>
              </a:rPr>
              <a:t>’</a:t>
            </a:r>
            <a:r>
              <a:rPr lang="en-US" dirty="0" smtClean="0"/>
              <a:t>s </a:t>
            </a:r>
            <a:r>
              <a:rPr lang="en-US" dirty="0"/>
              <a:t>in between the other two.</a:t>
            </a:r>
          </a:p>
        </p:txBody>
      </p:sp>
    </p:spTree>
    <p:extLst>
      <p:ext uri="{BB962C8B-B14F-4D97-AF65-F5344CB8AC3E}">
        <p14:creationId xmlns:p14="http://schemas.microsoft.com/office/powerpoint/2010/main" val="13761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5891">
                                            <p:txEl>
                                              <p:pRg st="4" end="4"/>
                                            </p:txEl>
                                          </p:spTgt>
                                        </p:tgtEl>
                                        <p:attrNameLst>
                                          <p:attrName>style.visibility</p:attrName>
                                        </p:attrNameLst>
                                      </p:cBhvr>
                                      <p:to>
                                        <p:strVal val="visible"/>
                                      </p:to>
                                    </p:set>
                                    <p:animEffect transition="in" filter="fade">
                                      <p:cBhvr>
                                        <p:cTn id="7" dur="500"/>
                                        <p:tgtEl>
                                          <p:spTgt spid="805891">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5891">
                                            <p:txEl>
                                              <p:pRg st="6" end="6"/>
                                            </p:txEl>
                                          </p:spTgt>
                                        </p:tgtEl>
                                        <p:attrNameLst>
                                          <p:attrName>style.visibility</p:attrName>
                                        </p:attrNameLst>
                                      </p:cBhvr>
                                      <p:to>
                                        <p:strVal val="visible"/>
                                      </p:to>
                                    </p:set>
                                    <p:animEffect transition="in" filter="fade">
                                      <p:cBhvr>
                                        <p:cTn id="10" dur="500"/>
                                        <p:tgtEl>
                                          <p:spTgt spid="805891">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5891">
                                            <p:txEl>
                                              <p:pRg st="7" end="7"/>
                                            </p:txEl>
                                          </p:spTgt>
                                        </p:tgtEl>
                                        <p:attrNameLst>
                                          <p:attrName>style.visibility</p:attrName>
                                        </p:attrNameLst>
                                      </p:cBhvr>
                                      <p:to>
                                        <p:strVal val="visible"/>
                                      </p:to>
                                    </p:set>
                                    <p:animEffect transition="in" filter="fade">
                                      <p:cBhvr>
                                        <p:cTn id="13" dur="500"/>
                                        <p:tgtEl>
                                          <p:spTgt spid="805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Quicksort</a:t>
            </a:r>
            <a:endParaRPr lang="en-US" dirty="0"/>
          </a:p>
        </p:txBody>
      </p:sp>
      <p:sp>
        <p:nvSpPr>
          <p:cNvPr id="3" name="Content Placeholder 2"/>
          <p:cNvSpPr>
            <a:spLocks noGrp="1"/>
          </p:cNvSpPr>
          <p:nvPr>
            <p:ph idx="1"/>
          </p:nvPr>
        </p:nvSpPr>
        <p:spPr>
          <a:xfrm>
            <a:off x="457200" y="1295400"/>
            <a:ext cx="8229600" cy="579137"/>
          </a:xfrm>
        </p:spPr>
        <p:txBody>
          <a:bodyPr/>
          <a:lstStyle/>
          <a:p>
            <a:r>
              <a:rPr lang="en-US" dirty="0" smtClean="0"/>
              <a:t>Median-of-three </a:t>
            </a:r>
            <a:r>
              <a:rPr lang="en-US" smtClean="0"/>
              <a:t>pivoting strategy.</a:t>
            </a:r>
            <a:endParaRPr lang="en-US"/>
          </a:p>
        </p:txBody>
      </p:sp>
      <p:sp>
        <p:nvSpPr>
          <p:cNvPr id="4" name="Slide Number Placeholder 3"/>
          <p:cNvSpPr>
            <a:spLocks noGrp="1"/>
          </p:cNvSpPr>
          <p:nvPr>
            <p:ph type="sldNum" sz="quarter" idx="12"/>
          </p:nvPr>
        </p:nvSpPr>
        <p:spPr/>
        <p:txBody>
          <a:bodyPr/>
          <a:lstStyle/>
          <a:p>
            <a:fld id="{5E4F0376-0E54-9843-B673-E00D6670E830}" type="slidenum">
              <a:rPr lang="en-US" smtClean="0"/>
              <a:pPr/>
              <a:t>57</a:t>
            </a:fld>
            <a:endParaRPr lang="en-US"/>
          </a:p>
        </p:txBody>
      </p:sp>
      <p:sp>
        <p:nvSpPr>
          <p:cNvPr id="5" name="TextBox 4"/>
          <p:cNvSpPr txBox="1"/>
          <p:nvPr/>
        </p:nvSpPr>
        <p:spPr>
          <a:xfrm>
            <a:off x="182928" y="2011823"/>
            <a:ext cx="8840882" cy="4708981"/>
          </a:xfrm>
          <a:prstGeom prst="rect">
            <a:avLst/>
          </a:prstGeom>
          <a:solidFill>
            <a:schemeClr val="bg1"/>
          </a:solidFill>
        </p:spPr>
        <p:txBody>
          <a:bodyPr wrap="none" rtlCol="0">
            <a:spAutoFit/>
          </a:bodyPr>
          <a:lstStyle/>
          <a:p>
            <a:r>
              <a:rPr lang="cs-CZ" sz="1500" b="1" dirty="0">
                <a:latin typeface="Courier New" charset="0"/>
                <a:ea typeface="Courier New" charset="0"/>
                <a:cs typeface="Courier New" charset="0"/>
              </a:rPr>
              <a:t> 5 24 8 10 23 14 17 11 17 8 19 21 9 16 16 24 19 8 8 2 16 11 11 1 8</a:t>
            </a:r>
          </a:p>
          <a:p>
            <a:endParaRPr lang="cs-CZ" sz="1500" b="1" dirty="0">
              <a:latin typeface="Courier New" charset="0"/>
              <a:ea typeface="Courier New" charset="0"/>
              <a:cs typeface="Courier New" charset="0"/>
            </a:endParaRPr>
          </a:p>
          <a:p>
            <a:r>
              <a:rPr lang="cs-CZ" sz="1500" b="1" dirty="0">
                <a:latin typeface="Courier New" charset="0"/>
                <a:ea typeface="Courier New" charset="0"/>
                <a:cs typeface="Courier New" charset="0"/>
              </a:rPr>
              <a:t>SORTING </a:t>
            </a:r>
            <a:r>
              <a:rPr lang="cs-CZ" sz="1500" b="1" dirty="0" err="1">
                <a:latin typeface="Courier New" charset="0"/>
                <a:ea typeface="Courier New" charset="0"/>
                <a:cs typeface="Courier New" charset="0"/>
              </a:rPr>
              <a:t>from</a:t>
            </a:r>
            <a:r>
              <a:rPr lang="cs-CZ" sz="1500" b="1" dirty="0">
                <a:latin typeface="Courier New" charset="0"/>
                <a:ea typeface="Courier New" charset="0"/>
                <a:cs typeface="Courier New" charset="0"/>
              </a:rPr>
              <a:t> index 0 to 24</a:t>
            </a:r>
          </a:p>
          <a:p>
            <a:r>
              <a:rPr lang="cs-CZ" sz="1500" b="1" dirty="0">
                <a:latin typeface="Courier New" charset="0"/>
                <a:ea typeface="Courier New" charset="0"/>
                <a:cs typeface="Courier New" charset="0"/>
              </a:rPr>
              <a:t>     [ 5 24 8 10 23 14 17 11 17 8 19 21 9 16 16 24 19 8 8 2 16 11 11 1 8]</a:t>
            </a:r>
          </a:p>
          <a:p>
            <a:r>
              <a:rPr lang="cs-CZ" sz="1500" b="1" dirty="0" err="1">
                <a:latin typeface="Courier New" charset="0"/>
                <a:ea typeface="Courier New" charset="0"/>
                <a:cs typeface="Courier New" charset="0"/>
              </a:rPr>
              <a:t>Paritioning</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8</a:t>
            </a:r>
          </a:p>
          <a:p>
            <a:r>
              <a:rPr lang="cs-CZ" sz="1500" b="1" dirty="0">
                <a:latin typeface="Courier New" charset="0"/>
                <a:ea typeface="Courier New" charset="0"/>
                <a:cs typeface="Courier New" charset="0"/>
              </a:rPr>
              <a:t>     [ 5 24 8 10 23 14 17 11 17 8 19 21 9 16 16 24 19 8 8 2 16 11 11 1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 j = 23, swapped 1 and 24</a:t>
            </a:r>
          </a:p>
          <a:p>
            <a:r>
              <a:rPr lang="cs-CZ" sz="1500" b="1" dirty="0">
                <a:latin typeface="Courier New" charset="0"/>
                <a:ea typeface="Courier New" charset="0"/>
                <a:cs typeface="Courier New" charset="0"/>
              </a:rPr>
              <a:t>     [ 5 1# 8 10 23 14 17 11 17 8 19 21 9 16 16 24 19 8 8 2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 j = 19, swapped 2 and 8</a:t>
            </a:r>
          </a:p>
          <a:p>
            <a:r>
              <a:rPr lang="cs-CZ" sz="1500" b="1" dirty="0">
                <a:latin typeface="Courier New" charset="0"/>
                <a:ea typeface="Courier New" charset="0"/>
                <a:cs typeface="Courier New" charset="0"/>
              </a:rPr>
              <a:t>     [ 5 1 2# 10 23 14 17 11 17 8 19 21 9 16 16 24 19 8 8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18, swapped 8 and 10</a:t>
            </a:r>
          </a:p>
          <a:p>
            <a:r>
              <a:rPr lang="cs-CZ" sz="1500" b="1" dirty="0">
                <a:latin typeface="Courier New" charset="0"/>
                <a:ea typeface="Courier New" charset="0"/>
                <a:cs typeface="Courier New" charset="0"/>
              </a:rPr>
              <a:t>     [ 5 1 2 8# 23 14 17 11 17 8 19 21 9 16 16 24 19 8 10#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4, j = 17, swapped 8 and 23</a:t>
            </a:r>
          </a:p>
          <a:p>
            <a:r>
              <a:rPr lang="cs-CZ" sz="1500" b="1" dirty="0">
                <a:latin typeface="Courier New" charset="0"/>
                <a:ea typeface="Courier New" charset="0"/>
                <a:cs typeface="Courier New" charset="0"/>
              </a:rPr>
              <a:t>     [ 5 1 2 8 8# 14 17 11 17 8 19 21 9 16 16 24 19 23# 10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5, j = 9, swapped 8 and 14</a:t>
            </a:r>
          </a:p>
          <a:p>
            <a:r>
              <a:rPr lang="cs-CZ" sz="1500" b="1" dirty="0">
                <a:latin typeface="Courier New" charset="0"/>
                <a:ea typeface="Courier New" charset="0"/>
                <a:cs typeface="Courier New" charset="0"/>
              </a:rPr>
              <a:t>     [ 5 1 2 8 8 8# 17 11 17 14# 19 21 9 16 16 24 19 23 10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6, j = 5, swapped 17 and 8</a:t>
            </a:r>
          </a:p>
          <a:p>
            <a:r>
              <a:rPr lang="cs-CZ" sz="1500" b="1" dirty="0">
                <a:latin typeface="Courier New" charset="0"/>
                <a:ea typeface="Courier New" charset="0"/>
                <a:cs typeface="Courier New" charset="0"/>
              </a:rPr>
              <a:t>     [ 5 1 2 8 8 8# 17# 11 17 14 19 21 9 16 16 24 19 23 10 8 16 11 11 24 8]</a:t>
            </a:r>
          </a:p>
          <a:p>
            <a:r>
              <a:rPr lang="cs-CZ" sz="1500" b="1" dirty="0" err="1">
                <a:latin typeface="Courier New" charset="0"/>
                <a:ea typeface="Courier New" charset="0"/>
                <a:cs typeface="Courier New" charset="0"/>
              </a:rPr>
              <a:t>Partitioned</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8 </a:t>
            </a:r>
            <a:r>
              <a:rPr lang="cs-CZ" sz="1500" b="1" dirty="0" err="1">
                <a:latin typeface="Courier New" charset="0"/>
                <a:ea typeface="Courier New" charset="0"/>
                <a:cs typeface="Courier New" charset="0"/>
              </a:rPr>
              <a:t>at</a:t>
            </a:r>
            <a:r>
              <a:rPr lang="cs-CZ" sz="1500" b="1" dirty="0">
                <a:latin typeface="Courier New" charset="0"/>
                <a:ea typeface="Courier New" charset="0"/>
                <a:cs typeface="Courier New" charset="0"/>
              </a:rPr>
              <a:t> index 6</a:t>
            </a:r>
          </a:p>
          <a:p>
            <a:r>
              <a:rPr lang="cs-CZ" sz="1500" b="1" dirty="0">
                <a:latin typeface="Courier New" charset="0"/>
                <a:ea typeface="Courier New" charset="0"/>
                <a:cs typeface="Courier New" charset="0"/>
              </a:rPr>
              <a:t>     [ 5 1 2 8 8 8 8* 11 17 14 19 21 9 16 16 24 19 23 10 8 16 11 11 24 17]</a:t>
            </a:r>
            <a:endParaRPr lang="en-US" sz="1500" b="1" dirty="0">
              <a:latin typeface="Courier New" charset="0"/>
              <a:ea typeface="Courier New" charset="0"/>
              <a:cs typeface="Courier New" charset="0"/>
            </a:endParaRPr>
          </a:p>
        </p:txBody>
      </p:sp>
    </p:spTree>
    <p:extLst>
      <p:ext uri="{BB962C8B-B14F-4D97-AF65-F5344CB8AC3E}">
        <p14:creationId xmlns:p14="http://schemas.microsoft.com/office/powerpoint/2010/main" val="16902753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a:t>
            </a:r>
            <a:r>
              <a:rPr lang="en-US" dirty="0" smtClean="0"/>
              <a:t>Quicksort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58</a:t>
            </a:fld>
            <a:endParaRPr lang="en-US"/>
          </a:p>
        </p:txBody>
      </p:sp>
      <p:sp>
        <p:nvSpPr>
          <p:cNvPr id="6" name="TextBox 5"/>
          <p:cNvSpPr txBox="1"/>
          <p:nvPr/>
        </p:nvSpPr>
        <p:spPr>
          <a:xfrm>
            <a:off x="182928" y="1330036"/>
            <a:ext cx="8840882" cy="4478149"/>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0 to 5</a:t>
            </a:r>
          </a:p>
          <a:p>
            <a:r>
              <a:rPr lang="cs-CZ" sz="1500" b="1" dirty="0">
                <a:latin typeface="Courier New" charset="0"/>
                <a:ea typeface="Courier New" charset="0"/>
                <a:cs typeface="Courier New" charset="0"/>
              </a:rPr>
              <a:t>     [ 5 1 2 8 8 8] 8 11 17 14 19 21 9 16 16 24 19 23 10 8 16 11 11 24 17</a:t>
            </a:r>
          </a:p>
          <a:p>
            <a:r>
              <a:rPr lang="cs-CZ" sz="1500" b="1" dirty="0" err="1">
                <a:latin typeface="Courier New" charset="0"/>
                <a:ea typeface="Courier New" charset="0"/>
                <a:cs typeface="Courier New" charset="0"/>
              </a:rPr>
              <a:t>Paritioning</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5</a:t>
            </a:r>
          </a:p>
          <a:p>
            <a:r>
              <a:rPr lang="en-US" sz="1500" b="1" dirty="0">
                <a:latin typeface="Courier New" charset="0"/>
                <a:ea typeface="Courier New" charset="0"/>
                <a:cs typeface="Courier New" charset="0"/>
              </a:rPr>
              <a:t>     [ 2 1 8 8 8 5]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 j = 1, swapped 8 and 1</a:t>
            </a:r>
          </a:p>
          <a:p>
            <a:r>
              <a:rPr lang="en-US" sz="1500" b="1" dirty="0">
                <a:latin typeface="Courier New" charset="0"/>
                <a:ea typeface="Courier New" charset="0"/>
                <a:cs typeface="Courier New" charset="0"/>
              </a:rPr>
              <a:t>     [ 2 1# 8# 8 8 5] 8 11 17 14 19 21 9 16 16 24 19 23 10 8 16 11 11 24 17</a:t>
            </a:r>
          </a:p>
          <a:p>
            <a:r>
              <a:rPr lang="en-US" sz="1500" b="1" dirty="0">
                <a:latin typeface="Courier New" charset="0"/>
                <a:ea typeface="Courier New" charset="0"/>
                <a:cs typeface="Courier New" charset="0"/>
              </a:rPr>
              <a:t>Partitioned with pivot 5 at index 2</a:t>
            </a:r>
          </a:p>
          <a:p>
            <a:r>
              <a:rPr lang="en-US" sz="1500" b="1" dirty="0">
                <a:latin typeface="Courier New" charset="0"/>
                <a:ea typeface="Courier New" charset="0"/>
                <a:cs typeface="Courier New" charset="0"/>
              </a:rPr>
              <a:t>     [ 2 1 5* 8 8 8] 8 11 17 14 19 21 9 16 16 24 19 23 10 8 16 11 11 24 17</a:t>
            </a:r>
          </a:p>
          <a:p>
            <a:endParaRPr lang="en-US" sz="1500" b="1" dirty="0">
              <a:latin typeface="Courier New" charset="0"/>
              <a:ea typeface="Courier New" charset="0"/>
              <a:cs typeface="Courier New" charset="0"/>
            </a:endParaRPr>
          </a:p>
          <a:p>
            <a:r>
              <a:rPr lang="en-US" sz="1500" b="1" dirty="0">
                <a:latin typeface="Courier New" charset="0"/>
                <a:ea typeface="Courier New" charset="0"/>
                <a:cs typeface="Courier New" charset="0"/>
              </a:rPr>
              <a:t>SORTING from index 0 to 1</a:t>
            </a:r>
          </a:p>
          <a:p>
            <a:r>
              <a:rPr lang="en-US" sz="1500" b="1" dirty="0">
                <a:latin typeface="Courier New" charset="0"/>
                <a:ea typeface="Courier New" charset="0"/>
                <a:cs typeface="Courier New" charset="0"/>
              </a:rPr>
              <a:t>     [ 2 1] 5 8 8 8 8 11 17 14 19 21 9 16 16 24 19 23 10 8 16 11 11 24 17</a:t>
            </a:r>
          </a:p>
          <a:p>
            <a:r>
              <a:rPr lang="en-US" sz="1500" b="1" dirty="0" err="1">
                <a:latin typeface="Courier New" charset="0"/>
                <a:ea typeface="Courier New" charset="0"/>
                <a:cs typeface="Courier New" charset="0"/>
              </a:rPr>
              <a:t>Paritioning</a:t>
            </a:r>
            <a:r>
              <a:rPr lang="en-US" sz="1500" b="1" dirty="0">
                <a:latin typeface="Courier New" charset="0"/>
                <a:ea typeface="Courier New" charset="0"/>
                <a:cs typeface="Courier New" charset="0"/>
              </a:rPr>
              <a:t> with pivot 1</a:t>
            </a:r>
          </a:p>
          <a:p>
            <a:r>
              <a:rPr lang="en-US" sz="1500" b="1" dirty="0">
                <a:latin typeface="Courier New" charset="0"/>
                <a:ea typeface="Courier New" charset="0"/>
                <a:cs typeface="Courier New" charset="0"/>
              </a:rPr>
              <a:t>     [ 2 1] 5 8 8 8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0, j = -1, swapped 2 and 393240</a:t>
            </a:r>
          </a:p>
          <a:p>
            <a:r>
              <a:rPr lang="en-US" sz="1500" b="1" dirty="0">
                <a:latin typeface="Courier New" charset="0"/>
                <a:ea typeface="Courier New" charset="0"/>
                <a:cs typeface="Courier New" charset="0"/>
              </a:rPr>
              <a:t>     [ 2# 1] 5 8 8 8 8 11 17 14 19 21 9 16 16 24 19 23 10 8 16 11 11 24 17</a:t>
            </a:r>
          </a:p>
          <a:p>
            <a:r>
              <a:rPr lang="en-US" sz="1500" b="1" dirty="0">
                <a:latin typeface="Courier New" charset="0"/>
                <a:ea typeface="Courier New" charset="0"/>
                <a:cs typeface="Courier New" charset="0"/>
              </a:rPr>
              <a:t>Partitioned with pivot 1 at index 0</a:t>
            </a:r>
          </a:p>
          <a:p>
            <a:r>
              <a:rPr lang="pt-BR" sz="1500" b="1" dirty="0">
                <a:latin typeface="Courier New" charset="0"/>
                <a:ea typeface="Courier New" charset="0"/>
                <a:cs typeface="Courier New" charset="0"/>
              </a:rPr>
              <a:t>     [ 1* 2] 5 8 8 8 8 11 17 14 19 21 9 16 16 24 19 23 10 8 16 11 11 24 17</a:t>
            </a:r>
          </a:p>
          <a:p>
            <a:r>
              <a:rPr lang="pt-BR" sz="1500" b="1" dirty="0">
                <a:latin typeface="Courier New" charset="0"/>
                <a:ea typeface="Courier New" charset="0"/>
                <a:cs typeface="Courier New" charset="0"/>
              </a:rPr>
              <a:t>SORTED </a:t>
            </a:r>
            <a:r>
              <a:rPr lang="pt-BR" sz="1500" b="1" dirty="0" err="1">
                <a:latin typeface="Courier New" charset="0"/>
                <a:ea typeface="Courier New" charset="0"/>
                <a:cs typeface="Courier New" charset="0"/>
              </a:rPr>
              <a:t>from</a:t>
            </a:r>
            <a:r>
              <a:rPr lang="pt-BR" sz="1500" b="1" dirty="0">
                <a:latin typeface="Courier New" charset="0"/>
                <a:ea typeface="Courier New" charset="0"/>
                <a:cs typeface="Courier New" charset="0"/>
              </a:rPr>
              <a:t> index 0 </a:t>
            </a:r>
            <a:r>
              <a:rPr lang="pt-BR" sz="1500" b="1" dirty="0" err="1">
                <a:latin typeface="Courier New" charset="0"/>
                <a:ea typeface="Courier New" charset="0"/>
                <a:cs typeface="Courier New" charset="0"/>
              </a:rPr>
              <a:t>to</a:t>
            </a:r>
            <a:r>
              <a:rPr lang="pt-BR" sz="1500" b="1" dirty="0">
                <a:latin typeface="Courier New" charset="0"/>
                <a:ea typeface="Courier New" charset="0"/>
                <a:cs typeface="Courier New" charset="0"/>
              </a:rPr>
              <a:t> 1</a:t>
            </a:r>
          </a:p>
          <a:p>
            <a:r>
              <a:rPr lang="pt-BR" sz="1500" b="1" dirty="0">
                <a:latin typeface="Courier New" charset="0"/>
                <a:ea typeface="Courier New" charset="0"/>
                <a:cs typeface="Courier New" charset="0"/>
              </a:rPr>
              <a:t>     [ 1 2] 5 8 8 8 8 11 17 14 19 21 9 16 16 24 19 23 10 8 16 11 11 24 </a:t>
            </a:r>
            <a:r>
              <a:rPr lang="pt-BR" sz="1500" b="1" dirty="0" smtClean="0">
                <a:latin typeface="Courier New" charset="0"/>
                <a:ea typeface="Courier New" charset="0"/>
                <a:cs typeface="Courier New" charset="0"/>
              </a:rPr>
              <a:t>17</a:t>
            </a:r>
            <a:endParaRPr lang="pt-BR" sz="1500" b="1" dirty="0">
              <a:latin typeface="Courier New" charset="0"/>
              <a:ea typeface="Courier New" charset="0"/>
              <a:cs typeface="Courier New" charset="0"/>
            </a:endParaRPr>
          </a:p>
        </p:txBody>
      </p:sp>
    </p:spTree>
    <p:extLst>
      <p:ext uri="{BB962C8B-B14F-4D97-AF65-F5344CB8AC3E}">
        <p14:creationId xmlns:p14="http://schemas.microsoft.com/office/powerpoint/2010/main" val="8155293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59</a:t>
            </a:fld>
            <a:endParaRPr lang="en-US"/>
          </a:p>
        </p:txBody>
      </p:sp>
      <p:sp>
        <p:nvSpPr>
          <p:cNvPr id="5" name="TextBox 4"/>
          <p:cNvSpPr txBox="1"/>
          <p:nvPr/>
        </p:nvSpPr>
        <p:spPr>
          <a:xfrm>
            <a:off x="182928" y="1366982"/>
            <a:ext cx="8840882" cy="332398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3 to 5</a:t>
            </a:r>
          </a:p>
          <a:p>
            <a:r>
              <a:rPr lang="de-DE" sz="1500" b="1" dirty="0">
                <a:latin typeface="Courier New" charset="0"/>
                <a:ea typeface="Courier New" charset="0"/>
                <a:cs typeface="Courier New" charset="0"/>
              </a:rPr>
              <a:t>     1 2 5 [ 8 8 8] 8 11 17 14 19 21 9 16 16 24 19 23 10 8 16 11 11 24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4, swapped 8 and 8</a:t>
            </a:r>
          </a:p>
          <a:p>
            <a:r>
              <a:rPr lang="de-DE" sz="1500" b="1" dirty="0">
                <a:latin typeface="Courier New" charset="0"/>
                <a:ea typeface="Courier New" charset="0"/>
                <a:cs typeface="Courier New" charset="0"/>
              </a:rPr>
              <a:t>     1 2 5 [ 8# 8# 8]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4, j = 3, swapped 8 and 8</a:t>
            </a:r>
          </a:p>
          <a:p>
            <a:r>
              <a:rPr lang="de-DE" sz="1500" b="1" dirty="0">
                <a:latin typeface="Courier New" charset="0"/>
                <a:ea typeface="Courier New" charset="0"/>
                <a:cs typeface="Courier New" charset="0"/>
              </a:rPr>
              <a:t>     1 2 5 [ 8# 8# 8] 8 11 17 14 19 21 9 16 16 24 19 23 10 8 16 11 11 24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4</a:t>
            </a:r>
          </a:p>
          <a:p>
            <a:r>
              <a:rPr lang="de-DE" sz="1500" b="1" dirty="0">
                <a:latin typeface="Courier New" charset="0"/>
                <a:ea typeface="Courier New" charset="0"/>
                <a:cs typeface="Courier New" charset="0"/>
              </a:rPr>
              <a:t>     1 2 5 [ 8 8* 8] 8 11 17 14 19 21 9 16 16 24 19 23 10 8 16 11 11 24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5</a:t>
            </a:r>
          </a:p>
          <a:p>
            <a:r>
              <a:rPr lang="de-DE" sz="1500" b="1" dirty="0">
                <a:latin typeface="Courier New" charset="0"/>
                <a:ea typeface="Courier New" charset="0"/>
                <a:cs typeface="Courier New" charset="0"/>
              </a:rPr>
              <a:t>     1 2 5 [ 8 8 8] 8 11 17 14 19 21 9 16 16 24 19 23 10 8 16 11 11 24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5</a:t>
            </a:r>
          </a:p>
          <a:p>
            <a:r>
              <a:rPr lang="cs-CZ" sz="1500" b="1" dirty="0">
                <a:latin typeface="Courier New" charset="0"/>
                <a:ea typeface="Courier New" charset="0"/>
                <a:cs typeface="Courier New" charset="0"/>
              </a:rPr>
              <a:t>     [ 1 2 5 8 8 8] 8 11 17 14 19 21 9 16 16 24 19 23 10 8 16 11 11 24 </a:t>
            </a:r>
            <a:r>
              <a:rPr lang="cs-CZ" sz="1500" b="1" dirty="0" smtClean="0">
                <a:latin typeface="Courier New" charset="0"/>
                <a:ea typeface="Courier New" charset="0"/>
                <a:cs typeface="Courier New" charset="0"/>
              </a:rPr>
              <a:t>17</a:t>
            </a:r>
            <a:endParaRPr lang="cs-CZ" sz="1500" b="1" dirty="0">
              <a:latin typeface="Courier New" charset="0"/>
              <a:ea typeface="Courier New" charset="0"/>
              <a:cs typeface="Courier New" charset="0"/>
            </a:endParaRPr>
          </a:p>
        </p:txBody>
      </p:sp>
    </p:spTree>
    <p:extLst>
      <p:ext uri="{BB962C8B-B14F-4D97-AF65-F5344CB8AC3E}">
        <p14:creationId xmlns:p14="http://schemas.microsoft.com/office/powerpoint/2010/main" val="883625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Puzzle</a:t>
            </a:r>
            <a:r>
              <a:rPr lang="en-US" i="1" dirty="0"/>
              <a:t>, cont’d</a:t>
            </a:r>
            <a:endParaRPr lang="en-US" dirty="0"/>
          </a:p>
        </p:txBody>
      </p:sp>
      <p:sp>
        <p:nvSpPr>
          <p:cNvPr id="3" name="Content Placeholder 2"/>
          <p:cNvSpPr>
            <a:spLocks noGrp="1"/>
          </p:cNvSpPr>
          <p:nvPr>
            <p:ph idx="1"/>
          </p:nvPr>
        </p:nvSpPr>
        <p:spPr>
          <a:xfrm>
            <a:off x="457200" y="1295400"/>
            <a:ext cx="8229600" cy="579137"/>
          </a:xfrm>
        </p:spPr>
        <p:txBody>
          <a:bodyPr/>
          <a:lstStyle/>
          <a:p>
            <a:r>
              <a:rPr lang="en-US" smtClean="0"/>
              <a:t>Output:</a:t>
            </a:r>
            <a:endParaRPr lang="en-US"/>
          </a:p>
        </p:txBody>
      </p:sp>
      <p:sp>
        <p:nvSpPr>
          <p:cNvPr id="4" name="Slide Number Placeholder 3"/>
          <p:cNvSpPr>
            <a:spLocks noGrp="1"/>
          </p:cNvSpPr>
          <p:nvPr>
            <p:ph type="sldNum" sz="quarter" idx="12"/>
          </p:nvPr>
        </p:nvSpPr>
        <p:spPr/>
        <p:txBody>
          <a:bodyPr/>
          <a:lstStyle/>
          <a:p>
            <a:fld id="{5E4F0376-0E54-9843-B673-E00D6670E830}" type="slidenum">
              <a:rPr lang="en-US" smtClean="0"/>
              <a:pPr/>
              <a:t>6</a:t>
            </a:fld>
            <a:endParaRPr lang="en-US"/>
          </a:p>
        </p:txBody>
      </p:sp>
      <p:sp>
        <p:nvSpPr>
          <p:cNvPr id="5" name="TextBox 4"/>
          <p:cNvSpPr txBox="1"/>
          <p:nvPr/>
        </p:nvSpPr>
        <p:spPr>
          <a:xfrm>
            <a:off x="365806" y="1965976"/>
            <a:ext cx="8480207" cy="3046988"/>
          </a:xfrm>
          <a:prstGeom prst="rect">
            <a:avLst/>
          </a:prstGeom>
          <a:solidFill>
            <a:schemeClr val="bg1">
              <a:lumMod val="95000"/>
            </a:schemeClr>
          </a:solidFill>
          <a:ln>
            <a:solidFill>
              <a:schemeClr val="bg1">
                <a:lumMod val="75000"/>
              </a:schemeClr>
            </a:solidFill>
          </a:ln>
        </p:spPr>
        <p:txBody>
          <a:bodyPr wrap="none" rtlCol="0">
            <a:spAutoFit/>
          </a:bodyPr>
          <a:lstStyle/>
          <a:p>
            <a:r>
              <a:rPr lang="en-US" sz="2400" b="1" dirty="0">
                <a:latin typeface="Courier New" charset="0"/>
                <a:ea typeface="Courier New" charset="0"/>
                <a:cs typeface="Courier New" charset="0"/>
              </a:rPr>
              <a:t>Map dump:</a:t>
            </a:r>
          </a:p>
          <a:p>
            <a:r>
              <a:rPr lang="en-US" sz="2400" b="1" dirty="0">
                <a:latin typeface="Courier New" charset="0"/>
                <a:ea typeface="Courier New" charset="0"/>
                <a:cs typeface="Courier New" charset="0"/>
              </a:rPr>
              <a:t>one:1</a:t>
            </a:r>
          </a:p>
          <a:p>
            <a:r>
              <a:rPr lang="en-US" sz="2400" b="1" dirty="0" smtClean="0">
                <a:latin typeface="Courier New" charset="0"/>
                <a:ea typeface="Courier New" charset="0"/>
                <a:cs typeface="Courier New" charset="0"/>
              </a:rPr>
              <a:t>two:2</a:t>
            </a:r>
            <a:r>
              <a:rPr lang="en-US" sz="2400" b="1" dirty="0">
                <a:latin typeface="Courier New" charset="0"/>
                <a:ea typeface="Courier New" charset="0"/>
                <a:cs typeface="Courier New" charset="0"/>
              </a:rPr>
              <a:t/>
            </a:r>
            <a:br>
              <a:rPr lang="en-US" sz="2400" b="1" dirty="0">
                <a:latin typeface="Courier New" charset="0"/>
                <a:ea typeface="Courier New" charset="0"/>
                <a:cs typeface="Courier New" charset="0"/>
              </a:rPr>
            </a:br>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Map searches:</a:t>
            </a:r>
          </a:p>
          <a:p>
            <a:r>
              <a:rPr lang="en-US" sz="2400" b="1" dirty="0">
                <a:latin typeface="Courier New" charset="0"/>
                <a:ea typeface="Courier New" charset="0"/>
                <a:cs typeface="Courier New" charset="0"/>
              </a:rPr>
              <a:t>  Searching for "one":(found)1</a:t>
            </a:r>
          </a:p>
          <a:p>
            <a:r>
              <a:rPr lang="en-US" sz="2400" b="1" dirty="0">
                <a:latin typeface="Courier New" charset="0"/>
                <a:ea typeface="Courier New" charset="0"/>
                <a:cs typeface="Courier New" charset="0"/>
              </a:rPr>
              <a:t>  Searching for "two":(found)2</a:t>
            </a:r>
          </a:p>
          <a:p>
            <a:r>
              <a:rPr lang="en-US" sz="2400" b="1" dirty="0">
                <a:latin typeface="Courier New" charset="0"/>
                <a:ea typeface="Courier New" charset="0"/>
                <a:cs typeface="Courier New" charset="0"/>
              </a:rPr>
              <a:t>  Searching for "three":(not </a:t>
            </a:r>
            <a:r>
              <a:rPr lang="en-US" sz="2400" b="1" dirty="0" smtClean="0">
                <a:latin typeface="Courier New" charset="0"/>
                <a:ea typeface="Courier New" charset="0"/>
                <a:cs typeface="Courier New" charset="0"/>
              </a:rPr>
              <a:t>found)1342860840</a:t>
            </a:r>
            <a:endParaRPr lang="en-US" sz="2400" b="1" dirty="0">
              <a:latin typeface="Courier New" charset="0"/>
              <a:ea typeface="Courier New" charset="0"/>
              <a:cs typeface="Courier New" charset="0"/>
            </a:endParaRPr>
          </a:p>
        </p:txBody>
      </p:sp>
      <p:sp>
        <p:nvSpPr>
          <p:cNvPr id="6" name="TextBox 5"/>
          <p:cNvSpPr txBox="1"/>
          <p:nvPr/>
        </p:nvSpPr>
        <p:spPr>
          <a:xfrm>
            <a:off x="6817377" y="4904348"/>
            <a:ext cx="1960793" cy="461665"/>
          </a:xfrm>
          <a:prstGeom prst="rect">
            <a:avLst/>
          </a:prstGeom>
          <a:solidFill>
            <a:schemeClr val="accent1">
              <a:lumMod val="20000"/>
              <a:lumOff val="80000"/>
            </a:schemeClr>
          </a:solidFill>
          <a:ln>
            <a:solidFill>
              <a:srgbClr val="B23C00"/>
            </a:solidFill>
          </a:ln>
        </p:spPr>
        <p:txBody>
          <a:bodyPr wrap="none" rtlCol="0">
            <a:spAutoFit/>
          </a:bodyPr>
          <a:lstStyle/>
          <a:p>
            <a:r>
              <a:rPr lang="en-US" sz="2000" dirty="0" smtClean="0">
                <a:solidFill>
                  <a:srgbClr val="B23C00"/>
                </a:solidFill>
              </a:rPr>
              <a:t>Why not </a:t>
            </a:r>
            <a:r>
              <a:rPr lang="en-US" sz="2400" b="1" dirty="0" smtClean="0">
                <a:latin typeface="Courier New" charset="0"/>
                <a:ea typeface="Courier New" charset="0"/>
                <a:cs typeface="Courier New" charset="0"/>
              </a:rPr>
              <a:t>***</a:t>
            </a:r>
            <a:r>
              <a:rPr lang="en-US" sz="2000" dirty="0" smtClean="0">
                <a:solidFill>
                  <a:srgbClr val="B23C00"/>
                </a:solidFill>
              </a:rPr>
              <a:t> ?</a:t>
            </a:r>
            <a:endParaRPr lang="en-US" sz="2000" dirty="0">
              <a:solidFill>
                <a:srgbClr val="B23C00"/>
              </a:solidFill>
            </a:endParaRPr>
          </a:p>
        </p:txBody>
      </p:sp>
    </p:spTree>
    <p:extLst>
      <p:ext uri="{BB962C8B-B14F-4D97-AF65-F5344CB8AC3E}">
        <p14:creationId xmlns:p14="http://schemas.microsoft.com/office/powerpoint/2010/main" val="139149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60</a:t>
            </a:fld>
            <a:endParaRPr lang="en-US"/>
          </a:p>
        </p:txBody>
      </p:sp>
      <p:sp>
        <p:nvSpPr>
          <p:cNvPr id="5" name="TextBox 4"/>
          <p:cNvSpPr txBox="1"/>
          <p:nvPr/>
        </p:nvSpPr>
        <p:spPr>
          <a:xfrm>
            <a:off x="120190" y="1366982"/>
            <a:ext cx="8840882" cy="424731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7 to 24</a:t>
            </a:r>
          </a:p>
          <a:p>
            <a:r>
              <a:rPr lang="de-DE" sz="1500" b="1" dirty="0">
                <a:latin typeface="Courier New" charset="0"/>
                <a:ea typeface="Courier New" charset="0"/>
                <a:cs typeface="Courier New" charset="0"/>
              </a:rPr>
              <a:t>     1 2 5 8 8 8 8 [ 11 17 14 19 21 9 16 16 24 19 23 10 8 16 11 11 24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17</a:t>
            </a:r>
          </a:p>
          <a:p>
            <a:r>
              <a:rPr lang="de-DE" sz="1500" b="1" dirty="0">
                <a:latin typeface="Courier New" charset="0"/>
                <a:ea typeface="Courier New" charset="0"/>
                <a:cs typeface="Courier New" charset="0"/>
              </a:rPr>
              <a:t>     1 2 5 8 8 8 8 [ 11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22, swapped 11 and 17</a:t>
            </a:r>
          </a:p>
          <a:p>
            <a:r>
              <a:rPr lang="de-DE" sz="1500" b="1" dirty="0">
                <a:latin typeface="Courier New" charset="0"/>
                <a:ea typeface="Courier New" charset="0"/>
                <a:cs typeface="Courier New" charset="0"/>
              </a:rPr>
              <a:t>     1 2 5 8 8 8 8 [ 11 11# 14 19 21 9 16 16 24 19 23 10 8 16 11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21, swapped 11 and 19</a:t>
            </a:r>
          </a:p>
          <a:p>
            <a:r>
              <a:rPr lang="de-DE" sz="1500" b="1" dirty="0">
                <a:latin typeface="Courier New" charset="0"/>
                <a:ea typeface="Courier New" charset="0"/>
                <a:cs typeface="Courier New" charset="0"/>
              </a:rPr>
              <a:t>     1 2 5 8 8 8 8 [ 11 11 14 11# 21 9 16 16 24 19 23 10 8 16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20, swapped 16 and 21</a:t>
            </a:r>
          </a:p>
          <a:p>
            <a:r>
              <a:rPr lang="de-DE" sz="1500" b="1" dirty="0">
                <a:latin typeface="Courier New" charset="0"/>
                <a:ea typeface="Courier New" charset="0"/>
                <a:cs typeface="Courier New" charset="0"/>
              </a:rPr>
              <a:t>     1 2 5 8 8 8 8 [ 11 11 14 11 16# 9 16 16 24 19 23 10 8 21#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15, j = 19, swapped 8 and 24</a:t>
            </a:r>
          </a:p>
          <a:p>
            <a:r>
              <a:rPr lang="de-DE" sz="1500" b="1" dirty="0">
                <a:latin typeface="Courier New" charset="0"/>
                <a:ea typeface="Courier New" charset="0"/>
                <a:cs typeface="Courier New" charset="0"/>
              </a:rPr>
              <a:t>     1 2 5 8 8 8 8 [ 11 11 14 11 16 9 16 16 8# 19 23 10 24# 21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16, j = 18, swapped 10 and 19</a:t>
            </a:r>
          </a:p>
          <a:p>
            <a:r>
              <a:rPr lang="de-DE" sz="1500" b="1" dirty="0">
                <a:latin typeface="Courier New" charset="0"/>
                <a:ea typeface="Courier New" charset="0"/>
                <a:cs typeface="Courier New" charset="0"/>
              </a:rPr>
              <a:t>     1 2 5 8 8 8 8 [ 11 11 14 11 16 9 16 16 8 10# 23 19# 24 21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17, j = 16, swapped 23 and 10</a:t>
            </a:r>
          </a:p>
          <a:p>
            <a:r>
              <a:rPr lang="de-DE" sz="1500" b="1" dirty="0">
                <a:latin typeface="Courier New" charset="0"/>
                <a:ea typeface="Courier New" charset="0"/>
                <a:cs typeface="Courier New" charset="0"/>
              </a:rPr>
              <a:t>     1 2 5 8 8 8 8 [ 11 11 14 11 16 9 16 16 8 10# 23# 19 24 21 19 17 24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17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17</a:t>
            </a:r>
          </a:p>
          <a:p>
            <a:r>
              <a:rPr lang="de-DE" sz="1500" b="1" dirty="0">
                <a:latin typeface="Courier New" charset="0"/>
                <a:ea typeface="Courier New" charset="0"/>
                <a:cs typeface="Courier New" charset="0"/>
              </a:rPr>
              <a:t>     1 2 5 8 8 8 8 [ 11 11 14 11 16 9 16 16 8 10 17* 19 24 21 19 17 24 23</a:t>
            </a:r>
            <a:r>
              <a:rPr lang="de-DE" sz="1500" b="1" dirty="0" smtClean="0">
                <a:latin typeface="Courier New" charset="0"/>
                <a:ea typeface="Courier New" charset="0"/>
                <a:cs typeface="Courier New" charset="0"/>
              </a:rPr>
              <a:t>]</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224043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61</a:t>
            </a:fld>
            <a:endParaRPr lang="en-US"/>
          </a:p>
        </p:txBody>
      </p:sp>
      <p:sp>
        <p:nvSpPr>
          <p:cNvPr id="5" name="TextBox 4"/>
          <p:cNvSpPr txBox="1"/>
          <p:nvPr/>
        </p:nvSpPr>
        <p:spPr>
          <a:xfrm>
            <a:off x="182928" y="1293091"/>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7 to 16</a:t>
            </a:r>
          </a:p>
          <a:p>
            <a:r>
              <a:rPr lang="de-DE" sz="1500" b="1" dirty="0">
                <a:latin typeface="Courier New" charset="0"/>
                <a:ea typeface="Courier New" charset="0"/>
                <a:cs typeface="Courier New" charset="0"/>
              </a:rPr>
              <a:t>     1 2 5 8 8 8 8 [ 11 11 14 11 16 9 16 16 8 10]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[ 10 11 14 11 16 9 16 16 8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15, swapped 8 and 11</a:t>
            </a:r>
          </a:p>
          <a:p>
            <a:r>
              <a:rPr lang="de-DE" sz="1500" b="1" dirty="0">
                <a:latin typeface="Courier New" charset="0"/>
                <a:ea typeface="Courier New" charset="0"/>
                <a:cs typeface="Courier New" charset="0"/>
              </a:rPr>
              <a:t>     1 2 5 8 8 8 8 [ 10 8# 14 11 16 9 16 16 11#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9, j = 12, swapped 9 and 14</a:t>
            </a:r>
          </a:p>
          <a:p>
            <a:r>
              <a:rPr lang="de-DE" sz="1500" b="1" dirty="0">
                <a:latin typeface="Courier New" charset="0"/>
                <a:ea typeface="Courier New" charset="0"/>
                <a:cs typeface="Courier New" charset="0"/>
              </a:rPr>
              <a:t>     1 2 5 8 8 8 8 [ 10 8 9# 11 16 14# 16 16 11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10, swapped 11 and 11</a:t>
            </a:r>
          </a:p>
          <a:p>
            <a:r>
              <a:rPr lang="de-DE" sz="1500" b="1" dirty="0">
                <a:latin typeface="Courier New" charset="0"/>
                <a:ea typeface="Courier New" charset="0"/>
                <a:cs typeface="Courier New" charset="0"/>
              </a:rPr>
              <a:t>     1 2 5 8 8 8 8 [ 10 8 9 11# 16 14 16 16 11 11]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10</a:t>
            </a:r>
          </a:p>
          <a:p>
            <a:r>
              <a:rPr lang="de-DE" sz="1500" b="1" dirty="0">
                <a:latin typeface="Courier New" charset="0"/>
                <a:ea typeface="Courier New" charset="0"/>
                <a:cs typeface="Courier New" charset="0"/>
              </a:rPr>
              <a:t>     1 2 5 8 8 8 8 [ 10 8 9 11* 16 14 16 16 11 11] 17 19 24 21 19 17 24 23</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[ 10 8 9] 11 16 14 16 16 11 11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[ 8 10 9] 11 16 14 16 16 11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7, swapped 10 and 8</a:t>
            </a:r>
          </a:p>
          <a:p>
            <a:r>
              <a:rPr lang="de-DE" sz="1500" b="1" dirty="0">
                <a:latin typeface="Courier New" charset="0"/>
                <a:ea typeface="Courier New" charset="0"/>
                <a:cs typeface="Courier New" charset="0"/>
              </a:rPr>
              <a:t>     1 2 5 8 8 8 8 [ 8# 10# 9] 11 16 14 16 16 11 11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[ 8 9* 10] 11 16 14 16 16 11 11 17 19 24 21 19 17 24 23</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[ 8 9 10] 11 16 14 16 16 11 11 17 19 24 21 19 17 24 </a:t>
            </a:r>
            <a:r>
              <a:rPr lang="de-DE" sz="1500" b="1" dirty="0" smtClean="0">
                <a:latin typeface="Courier New" charset="0"/>
                <a:ea typeface="Courier New" charset="0"/>
                <a:cs typeface="Courier New" charset="0"/>
              </a:rPr>
              <a:t>23</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108065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62</a:t>
            </a:fld>
            <a:endParaRPr lang="en-US"/>
          </a:p>
        </p:txBody>
      </p:sp>
      <p:sp>
        <p:nvSpPr>
          <p:cNvPr id="5" name="TextBox 4"/>
          <p:cNvSpPr txBox="1"/>
          <p:nvPr/>
        </p:nvSpPr>
        <p:spPr>
          <a:xfrm>
            <a:off x="182928" y="1339273"/>
            <a:ext cx="8840882" cy="4478149"/>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11 to 16</a:t>
            </a:r>
          </a:p>
          <a:p>
            <a:r>
              <a:rPr lang="de-DE" sz="1500" b="1" dirty="0">
                <a:latin typeface="Courier New" charset="0"/>
                <a:ea typeface="Courier New" charset="0"/>
                <a:cs typeface="Courier New" charset="0"/>
              </a:rPr>
              <a:t>     1 2 5 8 8 8 8 8 9 10 11 [ 16 14 16 16 11 11]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16</a:t>
            </a:r>
          </a:p>
          <a:p>
            <a:r>
              <a:rPr lang="de-DE" sz="1500" b="1" dirty="0">
                <a:latin typeface="Courier New" charset="0"/>
                <a:ea typeface="Courier New" charset="0"/>
                <a:cs typeface="Courier New" charset="0"/>
              </a:rPr>
              <a:t>     1 2 5 8 8 8 8 8 9 10 11 [ 11 14 16 16 11 16]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13, j = 15, swapped 11 and 16</a:t>
            </a:r>
          </a:p>
          <a:p>
            <a:r>
              <a:rPr lang="de-DE" sz="1500" b="1" dirty="0">
                <a:latin typeface="Courier New" charset="0"/>
                <a:ea typeface="Courier New" charset="0"/>
                <a:cs typeface="Courier New" charset="0"/>
              </a:rPr>
              <a:t>     1 2 5 8 8 8 8 8 9 10 11 [ 11 14 11# 16 16# 16]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14, j = 14, swapped 16 and 16</a:t>
            </a:r>
          </a:p>
          <a:p>
            <a:r>
              <a:rPr lang="de-DE" sz="1500" b="1" dirty="0">
                <a:latin typeface="Courier New" charset="0"/>
                <a:ea typeface="Courier New" charset="0"/>
                <a:cs typeface="Courier New" charset="0"/>
              </a:rPr>
              <a:t>     1 2 5 8 8 8 8 8 9 10 11 [ 11 14 11 16# 16 16]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16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14</a:t>
            </a:r>
          </a:p>
          <a:p>
            <a:r>
              <a:rPr lang="de-DE" sz="1500" b="1" dirty="0">
                <a:latin typeface="Courier New" charset="0"/>
                <a:ea typeface="Courier New" charset="0"/>
                <a:cs typeface="Courier New" charset="0"/>
              </a:rPr>
              <a:t>     1 2 5 8 8 8 8 8 9 10 11 [ 11 14 11 16* 16 16] 17 19 24 21 19 17 24 23</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11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13</a:t>
            </a:r>
          </a:p>
          <a:p>
            <a:r>
              <a:rPr lang="de-DE" sz="1500" b="1" dirty="0">
                <a:latin typeface="Courier New" charset="0"/>
                <a:ea typeface="Courier New" charset="0"/>
                <a:cs typeface="Courier New" charset="0"/>
              </a:rPr>
              <a:t>     1 2 5 8 8 8 8 8 9 10 11 [ 11 14 11] 16 16 16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11 [ 11 14 11] 16 16 16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11, swapped 11 and 11</a:t>
            </a:r>
          </a:p>
          <a:p>
            <a:r>
              <a:rPr lang="de-DE" sz="1500" b="1" dirty="0">
                <a:latin typeface="Courier New" charset="0"/>
                <a:ea typeface="Courier New" charset="0"/>
                <a:cs typeface="Courier New" charset="0"/>
              </a:rPr>
              <a:t>     1 2 5 8 8 8 8 8 9 10 11 [ 11# 14 11] 16 16 16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11 [ 11* 14 11] 16 16 16 17 19 24 21 19 17 24 </a:t>
            </a:r>
            <a:r>
              <a:rPr lang="de-DE" sz="1500" b="1" dirty="0" smtClean="0">
                <a:latin typeface="Courier New" charset="0"/>
                <a:ea typeface="Courier New" charset="0"/>
                <a:cs typeface="Courier New" charset="0"/>
              </a:rPr>
              <a:t>23</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3623170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63</a:t>
            </a:fld>
            <a:endParaRPr lang="en-US"/>
          </a:p>
        </p:txBody>
      </p:sp>
      <p:sp>
        <p:nvSpPr>
          <p:cNvPr id="5" name="TextBox 4"/>
          <p:cNvSpPr txBox="1"/>
          <p:nvPr/>
        </p:nvSpPr>
        <p:spPr>
          <a:xfrm>
            <a:off x="365806" y="1234464"/>
            <a:ext cx="7638630" cy="5493812"/>
          </a:xfrm>
          <a:prstGeom prst="rect">
            <a:avLst/>
          </a:prstGeom>
          <a:solidFill>
            <a:schemeClr val="bg1"/>
          </a:solidFill>
        </p:spPr>
        <p:txBody>
          <a:bodyPr wrap="none" rtlCol="0">
            <a:spAutoFit/>
          </a:bodyPr>
          <a:lstStyle/>
          <a:p>
            <a:r>
              <a:rPr lang="en-US" sz="1300" b="1" dirty="0">
                <a:latin typeface="Courier New" charset="0"/>
                <a:ea typeface="Courier New" charset="0"/>
                <a:cs typeface="Courier New" charset="0"/>
              </a:rPr>
              <a:t>SORTING from index 12 to 13</a:t>
            </a:r>
          </a:p>
          <a:p>
            <a:r>
              <a:rPr lang="de-DE" sz="1300" b="1" dirty="0">
                <a:latin typeface="Courier New" charset="0"/>
                <a:ea typeface="Courier New" charset="0"/>
                <a:cs typeface="Courier New" charset="0"/>
              </a:rPr>
              <a:t>     1 2 5 8 8 8 8 8 9 10 11 11 [ 14 11] 16 16 16 17 19 24 21 19 17 24 23</a:t>
            </a:r>
          </a:p>
          <a:p>
            <a:r>
              <a:rPr lang="de-DE" sz="1300" b="1" dirty="0" err="1">
                <a:latin typeface="Courier New" charset="0"/>
                <a:ea typeface="Courier New" charset="0"/>
                <a:cs typeface="Courier New" charset="0"/>
              </a:rPr>
              <a:t>Paritioning</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11</a:t>
            </a:r>
          </a:p>
          <a:p>
            <a:r>
              <a:rPr lang="de-DE" sz="1300" b="1" dirty="0">
                <a:latin typeface="Courier New" charset="0"/>
                <a:ea typeface="Courier New" charset="0"/>
                <a:cs typeface="Courier New" charset="0"/>
              </a:rPr>
              <a:t>     1 2 5 8 8 8 8 8 9 10 11 11 [ 14 11] 16 16 16 17 19 24 21 19 17 24 23</a:t>
            </a:r>
          </a:p>
          <a:p>
            <a:r>
              <a:rPr lang="en-US" sz="1300" b="1" dirty="0" err="1">
                <a:latin typeface="Courier New" charset="0"/>
                <a:ea typeface="Courier New" charset="0"/>
                <a:cs typeface="Courier New" charset="0"/>
              </a:rPr>
              <a:t>i</a:t>
            </a:r>
            <a:r>
              <a:rPr lang="en-US" sz="1300" b="1" dirty="0">
                <a:latin typeface="Courier New" charset="0"/>
                <a:ea typeface="Courier New" charset="0"/>
                <a:cs typeface="Courier New" charset="0"/>
              </a:rPr>
              <a:t> = 12, j = 11, swapped 14 and 11</a:t>
            </a:r>
          </a:p>
          <a:p>
            <a:r>
              <a:rPr lang="de-DE" sz="1300" b="1" dirty="0">
                <a:latin typeface="Courier New" charset="0"/>
                <a:ea typeface="Courier New" charset="0"/>
                <a:cs typeface="Courier New" charset="0"/>
              </a:rPr>
              <a:t>     1 2 5 8 8 8 8 8 9 10 11 11# [ 14# 11] 16 16 16 17 19 24 21 19 17 24 23</a:t>
            </a:r>
          </a:p>
          <a:p>
            <a:r>
              <a:rPr lang="de-DE" sz="1300" b="1" dirty="0" err="1">
                <a:latin typeface="Courier New" charset="0"/>
                <a:ea typeface="Courier New" charset="0"/>
                <a:cs typeface="Courier New" charset="0"/>
              </a:rPr>
              <a:t>Partitioned</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11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12</a:t>
            </a:r>
          </a:p>
          <a:p>
            <a:r>
              <a:rPr lang="de-DE" sz="1300" b="1" dirty="0">
                <a:latin typeface="Courier New" charset="0"/>
                <a:ea typeface="Courier New" charset="0"/>
                <a:cs typeface="Courier New" charset="0"/>
              </a:rPr>
              <a:t>     1 2 5 8 8 8 8 8 9 10 11 11 [ 11* 14] 16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12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13</a:t>
            </a:r>
          </a:p>
          <a:p>
            <a:r>
              <a:rPr lang="de-DE" sz="1300" b="1" dirty="0">
                <a:latin typeface="Courier New" charset="0"/>
                <a:ea typeface="Courier New" charset="0"/>
                <a:cs typeface="Courier New" charset="0"/>
              </a:rPr>
              <a:t>     1 2 5 8 8 8 8 8 9 10 11 11 [ 11 14] 16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11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13</a:t>
            </a:r>
          </a:p>
          <a:p>
            <a:r>
              <a:rPr lang="de-DE" sz="1300" b="1" dirty="0">
                <a:latin typeface="Courier New" charset="0"/>
                <a:ea typeface="Courier New" charset="0"/>
                <a:cs typeface="Courier New" charset="0"/>
              </a:rPr>
              <a:t>     1 2 5 8 8 8 8 8 9 10 11 [ 11 11 14] 16 16 16 17 19 24 21 19 17 24 23</a:t>
            </a:r>
          </a:p>
          <a:p>
            <a:endParaRPr lang="de-DE" sz="1300" b="1" dirty="0">
              <a:latin typeface="Courier New" charset="0"/>
              <a:ea typeface="Courier New" charset="0"/>
              <a:cs typeface="Courier New" charset="0"/>
            </a:endParaRPr>
          </a:p>
          <a:p>
            <a:r>
              <a:rPr lang="de-DE" sz="1300" b="1" dirty="0">
                <a:latin typeface="Courier New" charset="0"/>
                <a:ea typeface="Courier New" charset="0"/>
                <a:cs typeface="Courier New" charset="0"/>
              </a:rPr>
              <a:t>SORTING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15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11 11 14 16 [ 16 16] 17 19 24 21 19 17 24 23</a:t>
            </a:r>
          </a:p>
          <a:p>
            <a:r>
              <a:rPr lang="de-DE" sz="1300" b="1" dirty="0" err="1">
                <a:latin typeface="Courier New" charset="0"/>
                <a:ea typeface="Courier New" charset="0"/>
                <a:cs typeface="Courier New" charset="0"/>
              </a:rPr>
              <a:t>Paritioning</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11 11 14 16 [ 16 16] 17 19 24 21 19 17 24 23</a:t>
            </a:r>
          </a:p>
          <a:p>
            <a:r>
              <a:rPr lang="en-US" sz="1300" b="1" dirty="0" err="1">
                <a:latin typeface="Courier New" charset="0"/>
                <a:ea typeface="Courier New" charset="0"/>
                <a:cs typeface="Courier New" charset="0"/>
              </a:rPr>
              <a:t>i</a:t>
            </a:r>
            <a:r>
              <a:rPr lang="en-US" sz="1300" b="1" dirty="0">
                <a:latin typeface="Courier New" charset="0"/>
                <a:ea typeface="Courier New" charset="0"/>
                <a:cs typeface="Courier New" charset="0"/>
              </a:rPr>
              <a:t> = 15, j = 15, swapped 16 and 16</a:t>
            </a:r>
          </a:p>
          <a:p>
            <a:r>
              <a:rPr lang="de-DE" sz="1300" b="1" dirty="0">
                <a:latin typeface="Courier New" charset="0"/>
                <a:ea typeface="Courier New" charset="0"/>
                <a:cs typeface="Courier New" charset="0"/>
              </a:rPr>
              <a:t>     1 2 5 8 8 8 8 8 9 10 11 11 11 14 16 [ 16# 16] 17 19 24 21 19 17 24 23</a:t>
            </a:r>
          </a:p>
          <a:p>
            <a:r>
              <a:rPr lang="de-DE" sz="1300" b="1" dirty="0" err="1">
                <a:latin typeface="Courier New" charset="0"/>
                <a:ea typeface="Courier New" charset="0"/>
                <a:cs typeface="Courier New" charset="0"/>
              </a:rPr>
              <a:t>Partitioned</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16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15</a:t>
            </a:r>
          </a:p>
          <a:p>
            <a:r>
              <a:rPr lang="de-DE" sz="1300" b="1" dirty="0">
                <a:latin typeface="Courier New" charset="0"/>
                <a:ea typeface="Courier New" charset="0"/>
                <a:cs typeface="Courier New" charset="0"/>
              </a:rPr>
              <a:t>     1 2 5 8 8 8 8 8 9 10 11 11 11 14 16 [ 16*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15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11 11 14 16 [ 16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11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[ 11 11 14 16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7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[ 8 9 10 11 11 11 14 16 16 16] 17 19 24 21 19 17 24 23</a:t>
            </a:r>
            <a:endParaRPr lang="en-US" sz="1300" b="1" dirty="0">
              <a:latin typeface="Courier New" charset="0"/>
              <a:ea typeface="Courier New" charset="0"/>
              <a:cs typeface="Courier New" charset="0"/>
            </a:endParaRPr>
          </a:p>
        </p:txBody>
      </p:sp>
    </p:spTree>
    <p:extLst>
      <p:ext uri="{BB962C8B-B14F-4D97-AF65-F5344CB8AC3E}">
        <p14:creationId xmlns:p14="http://schemas.microsoft.com/office/powerpoint/2010/main" val="9338592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64</a:t>
            </a:fld>
            <a:endParaRPr lang="en-US"/>
          </a:p>
        </p:txBody>
      </p:sp>
      <p:sp>
        <p:nvSpPr>
          <p:cNvPr id="5" name="TextBox 4"/>
          <p:cNvSpPr txBox="1"/>
          <p:nvPr/>
        </p:nvSpPr>
        <p:spPr>
          <a:xfrm>
            <a:off x="120190" y="1419704"/>
            <a:ext cx="8840882" cy="4478149"/>
          </a:xfrm>
          <a:prstGeom prst="rect">
            <a:avLst/>
          </a:prstGeom>
          <a:noFill/>
        </p:spPr>
        <p:txBody>
          <a:bodyPr wrap="none" rtlCol="0">
            <a:spAutoFit/>
          </a:bodyPr>
          <a:lstStyle/>
          <a:p>
            <a:r>
              <a:rPr lang="en-US" sz="1500" b="1" smtClean="0">
                <a:latin typeface="Courier New" charset="0"/>
                <a:ea typeface="Courier New" charset="0"/>
                <a:cs typeface="Courier New" charset="0"/>
              </a:rPr>
              <a:t>SORTING from index 18 to 24</a:t>
            </a:r>
          </a:p>
          <a:p>
            <a:r>
              <a:rPr lang="de-DE" sz="1500" b="1" dirty="0" smtClean="0">
                <a:latin typeface="Courier New" charset="0"/>
                <a:ea typeface="Courier New" charset="0"/>
                <a:cs typeface="Courier New" charset="0"/>
              </a:rPr>
              <a:t>     1 2 5 8 8 8 8 8 9 10 11 11 11 14 16 16 16 17 [ 19 24 21 19 17 24 23]</a:t>
            </a:r>
          </a:p>
          <a:p>
            <a:r>
              <a:rPr lang="de-DE" sz="1500" b="1" dirty="0" err="1" smtClean="0">
                <a:latin typeface="Courier New" charset="0"/>
                <a:ea typeface="Courier New" charset="0"/>
                <a:cs typeface="Courier New" charset="0"/>
              </a:rPr>
              <a:t>Paritioning</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19</a:t>
            </a:r>
          </a:p>
          <a:p>
            <a:r>
              <a:rPr lang="de-DE" sz="1500" b="1" dirty="0" smtClean="0">
                <a:latin typeface="Courier New" charset="0"/>
                <a:ea typeface="Courier New" charset="0"/>
                <a:cs typeface="Courier New" charset="0"/>
              </a:rPr>
              <a:t>     1 2 5 8 8 8 8 8 9 10 11 11 11 14 16 16 16 17 [ 19 24 21 23 17 24 19]</a:t>
            </a:r>
          </a:p>
          <a:p>
            <a:r>
              <a:rPr lang="en-US" sz="1500" b="1" dirty="0" err="1" smtClean="0">
                <a:latin typeface="Courier New" charset="0"/>
                <a:ea typeface="Courier New" charset="0"/>
                <a:cs typeface="Courier New" charset="0"/>
              </a:rPr>
              <a:t>i</a:t>
            </a:r>
            <a:r>
              <a:rPr lang="en-US" sz="1500" b="1" dirty="0" smtClean="0">
                <a:latin typeface="Courier New" charset="0"/>
                <a:ea typeface="Courier New" charset="0"/>
                <a:cs typeface="Courier New" charset="0"/>
              </a:rPr>
              <a:t> = 18, j = 22, swapped 17 and 19</a:t>
            </a:r>
          </a:p>
          <a:p>
            <a:r>
              <a:rPr lang="de-DE" sz="1500" b="1" dirty="0" smtClean="0">
                <a:latin typeface="Courier New" charset="0"/>
                <a:ea typeface="Courier New" charset="0"/>
                <a:cs typeface="Courier New" charset="0"/>
              </a:rPr>
              <a:t>     1 2 5 8 8 8 8 8 9 10 11 11 11 14 16 16 16 17 [ 17# 24 21 23 19# 24 19]</a:t>
            </a:r>
          </a:p>
          <a:p>
            <a:r>
              <a:rPr lang="en-US" sz="1500" b="1" dirty="0" err="1" smtClean="0">
                <a:latin typeface="Courier New" charset="0"/>
                <a:ea typeface="Courier New" charset="0"/>
                <a:cs typeface="Courier New" charset="0"/>
              </a:rPr>
              <a:t>i</a:t>
            </a:r>
            <a:r>
              <a:rPr lang="en-US" sz="1500" b="1" dirty="0" smtClean="0">
                <a:latin typeface="Courier New" charset="0"/>
                <a:ea typeface="Courier New" charset="0"/>
                <a:cs typeface="Courier New" charset="0"/>
              </a:rPr>
              <a:t> = 19, j = 18, swapped 24 and 17</a:t>
            </a:r>
          </a:p>
          <a:p>
            <a:r>
              <a:rPr lang="de-DE" sz="1500" b="1" dirty="0" smtClean="0">
                <a:latin typeface="Courier New" charset="0"/>
                <a:ea typeface="Courier New" charset="0"/>
                <a:cs typeface="Courier New" charset="0"/>
              </a:rPr>
              <a:t>     1 2 5 8 8 8 8 8 9 10 11 11 11 14 16 16 16 17 [ 17# 24# 21 23 19 24 19]</a:t>
            </a:r>
          </a:p>
          <a:p>
            <a:r>
              <a:rPr lang="de-DE" sz="1500" b="1" dirty="0" err="1" smtClean="0">
                <a:latin typeface="Courier New" charset="0"/>
                <a:ea typeface="Courier New" charset="0"/>
                <a:cs typeface="Courier New" charset="0"/>
              </a:rPr>
              <a:t>Partitioned</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19 at </a:t>
            </a:r>
            <a:r>
              <a:rPr lang="de-DE" sz="1500" b="1" dirty="0" err="1" smtClean="0">
                <a:latin typeface="Courier New" charset="0"/>
                <a:ea typeface="Courier New" charset="0"/>
                <a:cs typeface="Courier New" charset="0"/>
              </a:rPr>
              <a:t>index</a:t>
            </a:r>
            <a:r>
              <a:rPr lang="de-DE" sz="1500" b="1" dirty="0" smtClean="0">
                <a:latin typeface="Courier New" charset="0"/>
                <a:ea typeface="Courier New" charset="0"/>
                <a:cs typeface="Courier New" charset="0"/>
              </a:rPr>
              <a:t> 19</a:t>
            </a:r>
          </a:p>
          <a:p>
            <a:r>
              <a:rPr lang="de-DE" sz="1500" b="1" dirty="0" smtClean="0">
                <a:latin typeface="Courier New" charset="0"/>
                <a:ea typeface="Courier New" charset="0"/>
                <a:cs typeface="Courier New" charset="0"/>
              </a:rPr>
              <a:t>     1 2 5 8 8 8 8 8 9 10 11 11 11 14 16 16 16 17 [ 17 19* 21 23 19 24 24]</a:t>
            </a:r>
          </a:p>
          <a:p>
            <a:endParaRPr lang="de-DE" sz="1500" b="1" dirty="0" smtClean="0">
              <a:latin typeface="Courier New" charset="0"/>
              <a:ea typeface="Courier New" charset="0"/>
              <a:cs typeface="Courier New" charset="0"/>
            </a:endParaRPr>
          </a:p>
          <a:p>
            <a:r>
              <a:rPr lang="de-DE" sz="1500" b="1" dirty="0" smtClean="0">
                <a:latin typeface="Courier New" charset="0"/>
                <a:ea typeface="Courier New" charset="0"/>
                <a:cs typeface="Courier New" charset="0"/>
              </a:rPr>
              <a:t>SORTING </a:t>
            </a:r>
            <a:r>
              <a:rPr lang="de-DE" sz="1500" b="1" dirty="0" err="1" smtClean="0">
                <a:latin typeface="Courier New" charset="0"/>
                <a:ea typeface="Courier New" charset="0"/>
                <a:cs typeface="Courier New" charset="0"/>
              </a:rPr>
              <a:t>from</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index</a:t>
            </a:r>
            <a:r>
              <a:rPr lang="de-DE" sz="1500" b="1" dirty="0" smtClean="0">
                <a:latin typeface="Courier New" charset="0"/>
                <a:ea typeface="Courier New" charset="0"/>
                <a:cs typeface="Courier New" charset="0"/>
              </a:rPr>
              <a:t> 20 </a:t>
            </a:r>
            <a:r>
              <a:rPr lang="de-DE" sz="1500" b="1" dirty="0" err="1" smtClean="0">
                <a:latin typeface="Courier New" charset="0"/>
                <a:ea typeface="Courier New" charset="0"/>
                <a:cs typeface="Courier New" charset="0"/>
              </a:rPr>
              <a:t>to</a:t>
            </a:r>
            <a:r>
              <a:rPr lang="de-DE" sz="1500" b="1" dirty="0" smtClean="0">
                <a:latin typeface="Courier New" charset="0"/>
                <a:ea typeface="Courier New" charset="0"/>
                <a:cs typeface="Courier New" charset="0"/>
              </a:rPr>
              <a:t> 24</a:t>
            </a:r>
          </a:p>
          <a:p>
            <a:r>
              <a:rPr lang="de-DE" sz="1500" b="1" dirty="0" smtClean="0">
                <a:latin typeface="Courier New" charset="0"/>
                <a:ea typeface="Courier New" charset="0"/>
                <a:cs typeface="Courier New" charset="0"/>
              </a:rPr>
              <a:t>     1 2 5 8 8 8 8 8 9 10 11 11 11 14 16 16 16 17 17 19 [ 21 23 19 24 24]</a:t>
            </a:r>
          </a:p>
          <a:p>
            <a:r>
              <a:rPr lang="de-DE" sz="1500" b="1" dirty="0" err="1" smtClean="0">
                <a:latin typeface="Courier New" charset="0"/>
                <a:ea typeface="Courier New" charset="0"/>
                <a:cs typeface="Courier New" charset="0"/>
              </a:rPr>
              <a:t>Paritioning</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21</a:t>
            </a:r>
          </a:p>
          <a:p>
            <a:r>
              <a:rPr lang="de-DE" sz="1500" b="1" dirty="0" smtClean="0">
                <a:latin typeface="Courier New" charset="0"/>
                <a:ea typeface="Courier New" charset="0"/>
                <a:cs typeface="Courier New" charset="0"/>
              </a:rPr>
              <a:t>     1 2 5 8 8 8 8 8 9 10 11 11 11 14 16 16 16 17 17 19 [ 19 23 24 24 21]</a:t>
            </a:r>
          </a:p>
          <a:p>
            <a:r>
              <a:rPr lang="en-US" sz="1500" b="1" dirty="0" err="1" smtClean="0">
                <a:latin typeface="Courier New" charset="0"/>
                <a:ea typeface="Courier New" charset="0"/>
                <a:cs typeface="Courier New" charset="0"/>
              </a:rPr>
              <a:t>i</a:t>
            </a:r>
            <a:r>
              <a:rPr lang="en-US" sz="1500" b="1" dirty="0" smtClean="0">
                <a:latin typeface="Courier New" charset="0"/>
                <a:ea typeface="Courier New" charset="0"/>
                <a:cs typeface="Courier New" charset="0"/>
              </a:rPr>
              <a:t> = 21, j = 20, swapped 23 and 19</a:t>
            </a:r>
          </a:p>
          <a:p>
            <a:r>
              <a:rPr lang="de-DE" sz="1500" b="1" dirty="0" smtClean="0">
                <a:latin typeface="Courier New" charset="0"/>
                <a:ea typeface="Courier New" charset="0"/>
                <a:cs typeface="Courier New" charset="0"/>
              </a:rPr>
              <a:t>     1 2 5 8 8 8 8 8 9 10 11 11 11 14 16 16 16 17 17 19 [ 19# 23# 24 24 21]</a:t>
            </a:r>
          </a:p>
          <a:p>
            <a:r>
              <a:rPr lang="de-DE" sz="1500" b="1" dirty="0" err="1" smtClean="0">
                <a:latin typeface="Courier New" charset="0"/>
                <a:ea typeface="Courier New" charset="0"/>
                <a:cs typeface="Courier New" charset="0"/>
              </a:rPr>
              <a:t>Partitioned</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21 at </a:t>
            </a:r>
            <a:r>
              <a:rPr lang="de-DE" sz="1500" b="1" dirty="0" err="1" smtClean="0">
                <a:latin typeface="Courier New" charset="0"/>
                <a:ea typeface="Courier New" charset="0"/>
                <a:cs typeface="Courier New" charset="0"/>
              </a:rPr>
              <a:t>index</a:t>
            </a:r>
            <a:r>
              <a:rPr lang="de-DE" sz="1500" b="1" dirty="0" smtClean="0">
                <a:latin typeface="Courier New" charset="0"/>
                <a:ea typeface="Courier New" charset="0"/>
                <a:cs typeface="Courier New" charset="0"/>
              </a:rPr>
              <a:t> 21</a:t>
            </a:r>
          </a:p>
          <a:p>
            <a:r>
              <a:rPr lang="de-DE" sz="1500" b="1" dirty="0" smtClean="0">
                <a:latin typeface="Courier New" charset="0"/>
                <a:ea typeface="Courier New" charset="0"/>
                <a:cs typeface="Courier New" charset="0"/>
              </a:rPr>
              <a:t>     1 2 5 8 8 8 8 8 9 10 11 11 11 14 16 16 16 17 17 19 [ 19 21* 24 24 23]</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9816014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65</a:t>
            </a:fld>
            <a:endParaRPr lang="en-US"/>
          </a:p>
        </p:txBody>
      </p:sp>
      <p:sp>
        <p:nvSpPr>
          <p:cNvPr id="5" name="TextBox 4"/>
          <p:cNvSpPr txBox="1"/>
          <p:nvPr/>
        </p:nvSpPr>
        <p:spPr>
          <a:xfrm>
            <a:off x="203200" y="1348509"/>
            <a:ext cx="8725466" cy="424731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22 to 24</a:t>
            </a:r>
          </a:p>
          <a:p>
            <a:r>
              <a:rPr lang="de-DE" sz="1500" b="1" dirty="0">
                <a:latin typeface="Courier New" charset="0"/>
                <a:ea typeface="Courier New" charset="0"/>
                <a:cs typeface="Courier New" charset="0"/>
              </a:rPr>
              <a:t>     1 2 5 8 8 8 8 8 9 10 11 11 11 14 16 16 16 17 17 19 19 21 [ 24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21 [ 23 24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23, j = 23, swapped 24 and 24</a:t>
            </a:r>
          </a:p>
          <a:p>
            <a:r>
              <a:rPr lang="de-DE" sz="1500" b="1" dirty="0">
                <a:latin typeface="Courier New" charset="0"/>
                <a:ea typeface="Courier New" charset="0"/>
                <a:cs typeface="Courier New" charset="0"/>
              </a:rPr>
              <a:t>     1 2 5 8 8 8 8 8 9 10 11 11 11 14 16 16 16 17 17 19 19 21 [ 23 24#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23</a:t>
            </a:r>
          </a:p>
          <a:p>
            <a:r>
              <a:rPr lang="de-DE" sz="1500" b="1" dirty="0">
                <a:latin typeface="Courier New" charset="0"/>
                <a:ea typeface="Courier New" charset="0"/>
                <a:cs typeface="Courier New" charset="0"/>
              </a:rPr>
              <a:t>     1 2 5 8 8 8 8 8 9 10 11 11 11 14 16 16 16 17 17 19 19 21 [ 23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22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21 [ 23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18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[ 8 9 10 11 11 11 14 16 16 16 17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cs-CZ" sz="1500" b="1" dirty="0">
                <a:latin typeface="Courier New" charset="0"/>
                <a:ea typeface="Courier New" charset="0"/>
                <a:cs typeface="Courier New" charset="0"/>
              </a:rPr>
              <a:t>     [ 1 2 5 8 8 8 8 8 9 10 11 11 11 14 16 16 16 17 17 19 19 21 23 24 24</a:t>
            </a:r>
            <a:r>
              <a:rPr lang="cs-CZ" sz="1500" b="1" dirty="0" smtClean="0">
                <a:latin typeface="Courier New" charset="0"/>
                <a:ea typeface="Courier New" charset="0"/>
                <a:cs typeface="Courier New" charset="0"/>
              </a:rPr>
              <a:t>]</a:t>
            </a:r>
            <a:endParaRPr lang="cs-CZ" sz="1500" b="1" dirty="0">
              <a:latin typeface="Courier New" charset="0"/>
              <a:ea typeface="Courier New" charset="0"/>
              <a:cs typeface="Courier New" charset="0"/>
            </a:endParaRPr>
          </a:p>
        </p:txBody>
      </p:sp>
    </p:spTree>
    <p:extLst>
      <p:ext uri="{BB962C8B-B14F-4D97-AF65-F5344CB8AC3E}">
        <p14:creationId xmlns:p14="http://schemas.microsoft.com/office/powerpoint/2010/main" val="20815695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552C1C6-8802-3E47-81FE-B10D013A9A23}" type="slidenum">
              <a:rPr lang="en-US"/>
              <a:pPr/>
              <a:t>66</a:t>
            </a:fld>
            <a:endParaRPr lang="en-US"/>
          </a:p>
        </p:txBody>
      </p:sp>
      <p:sp>
        <p:nvSpPr>
          <p:cNvPr id="811010" name="Rectangle 2"/>
          <p:cNvSpPr>
            <a:spLocks noGrp="1" noChangeArrowheads="1"/>
          </p:cNvSpPr>
          <p:nvPr>
            <p:ph type="title"/>
          </p:nvPr>
        </p:nvSpPr>
        <p:spPr/>
        <p:txBody>
          <a:bodyPr/>
          <a:lstStyle/>
          <a:p>
            <a:r>
              <a:rPr lang="en-US" dirty="0" smtClean="0"/>
              <a:t>Quicksort</a:t>
            </a:r>
            <a:r>
              <a:rPr lang="en-US" i="1" dirty="0" smtClean="0"/>
              <a:t>, cont’d</a:t>
            </a:r>
            <a:endParaRPr lang="en-US" i="1" dirty="0"/>
          </a:p>
        </p:txBody>
      </p:sp>
      <p:sp>
        <p:nvSpPr>
          <p:cNvPr id="811013" name="Rectangle 5"/>
          <p:cNvSpPr>
            <a:spLocks noGrp="1" noChangeArrowheads="1"/>
          </p:cNvSpPr>
          <p:nvPr>
            <p:ph type="body" idx="1"/>
          </p:nvPr>
        </p:nvSpPr>
        <p:spPr>
          <a:xfrm>
            <a:off x="457200" y="1295400"/>
            <a:ext cx="8229600" cy="4785331"/>
          </a:xfrm>
          <a:noFill/>
          <a:ln/>
        </p:spPr>
        <p:txBody>
          <a:bodyPr/>
          <a:lstStyle/>
          <a:p>
            <a:r>
              <a:rPr lang="en-US" dirty="0"/>
              <a:t>Quicksort </a:t>
            </a:r>
            <a:r>
              <a:rPr lang="en-US" dirty="0" smtClean="0"/>
              <a:t>doesn</a:t>
            </a:r>
            <a:r>
              <a:rPr lang="en-US" dirty="0" smtClean="0">
                <a:latin typeface="Arial"/>
              </a:rPr>
              <a:t>’</a:t>
            </a:r>
            <a:r>
              <a:rPr lang="en-US" dirty="0" smtClean="0"/>
              <a:t>t </a:t>
            </a:r>
            <a:r>
              <a:rPr lang="en-US" dirty="0"/>
              <a:t>do well for very short lists</a:t>
            </a:r>
            <a:r>
              <a:rPr lang="en-US" dirty="0" smtClean="0"/>
              <a:t>.</a:t>
            </a:r>
          </a:p>
          <a:p>
            <a:pPr lvl="4"/>
            <a:endParaRPr lang="en-US" dirty="0"/>
          </a:p>
          <a:p>
            <a:r>
              <a:rPr lang="en-US" dirty="0"/>
              <a:t>When a </a:t>
            </a:r>
            <a:r>
              <a:rPr lang="en-US" dirty="0" err="1"/>
              <a:t>sublist</a:t>
            </a:r>
            <a:r>
              <a:rPr lang="en-US" dirty="0"/>
              <a:t> becomes too small, </a:t>
            </a:r>
            <a:r>
              <a:rPr lang="en-US" dirty="0" smtClean="0"/>
              <a:t/>
            </a:r>
            <a:br>
              <a:rPr lang="en-US" dirty="0" smtClean="0"/>
            </a:br>
            <a:r>
              <a:rPr lang="en-US" dirty="0" smtClean="0"/>
              <a:t>use </a:t>
            </a:r>
            <a:r>
              <a:rPr lang="en-US" dirty="0"/>
              <a:t>another algorithm to sort the </a:t>
            </a:r>
            <a:r>
              <a:rPr lang="en-US" dirty="0" err="1"/>
              <a:t>sublist</a:t>
            </a:r>
            <a:r>
              <a:rPr lang="en-US" dirty="0"/>
              <a:t> </a:t>
            </a:r>
            <a:r>
              <a:rPr lang="en-US" dirty="0" smtClean="0"/>
              <a:t/>
            </a:r>
            <a:br>
              <a:rPr lang="en-US" dirty="0" smtClean="0"/>
            </a:br>
            <a:r>
              <a:rPr lang="en-US" dirty="0" smtClean="0"/>
              <a:t>such </a:t>
            </a:r>
            <a:r>
              <a:rPr lang="en-US" dirty="0"/>
              <a:t>as insertion sort</a:t>
            </a:r>
            <a:r>
              <a:rPr lang="en-US" dirty="0" smtClean="0"/>
              <a:t>.</a:t>
            </a:r>
            <a:endParaRPr lang="en-US" dirty="0"/>
          </a:p>
        </p:txBody>
      </p:sp>
    </p:spTree>
    <p:extLst>
      <p:ext uri="{BB962C8B-B14F-4D97-AF65-F5344CB8AC3E}">
        <p14:creationId xmlns:p14="http://schemas.microsoft.com/office/powerpoint/2010/main" val="7865564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#12: Sorting Algorithms</a:t>
            </a:r>
            <a:endParaRPr lang="en-US" dirty="0"/>
          </a:p>
        </p:txBody>
      </p:sp>
      <p:sp>
        <p:nvSpPr>
          <p:cNvPr id="3" name="Content Placeholder 2"/>
          <p:cNvSpPr>
            <a:spLocks noGrp="1"/>
          </p:cNvSpPr>
          <p:nvPr>
            <p:ph idx="1"/>
          </p:nvPr>
        </p:nvSpPr>
        <p:spPr>
          <a:xfrm>
            <a:off x="435902" y="1325903"/>
            <a:ext cx="8229600" cy="4754828"/>
          </a:xfrm>
        </p:spPr>
        <p:txBody>
          <a:bodyPr/>
          <a:lstStyle/>
          <a:p>
            <a:r>
              <a:rPr lang="en-US" sz="2400" dirty="0" smtClean="0"/>
              <a:t>Implement sorting algorithms</a:t>
            </a:r>
          </a:p>
          <a:p>
            <a:pPr lvl="1"/>
            <a:r>
              <a:rPr lang="en-US" sz="2000" dirty="0" smtClean="0"/>
              <a:t>selection</a:t>
            </a:r>
          </a:p>
          <a:p>
            <a:pPr lvl="1"/>
            <a:r>
              <a:rPr lang="en-US" sz="2000" dirty="0" smtClean="0"/>
              <a:t>insertion</a:t>
            </a:r>
          </a:p>
          <a:p>
            <a:pPr lvl="1"/>
            <a:r>
              <a:rPr lang="en-US" sz="2000" dirty="0" smtClean="0"/>
              <a:t>Shell (optimal and suboptimal)</a:t>
            </a:r>
          </a:p>
          <a:p>
            <a:pPr lvl="1"/>
            <a:r>
              <a:rPr lang="en-US" sz="2000" dirty="0" smtClean="0"/>
              <a:t>quicksort (</a:t>
            </a:r>
            <a:r>
              <a:rPr lang="en-US" sz="2000" dirty="0"/>
              <a:t>optimal and suboptimal)</a:t>
            </a:r>
          </a:p>
          <a:p>
            <a:pPr lvl="1"/>
            <a:r>
              <a:rPr lang="en-US" sz="2000" dirty="0" smtClean="0"/>
              <a:t>mergesort</a:t>
            </a:r>
          </a:p>
          <a:p>
            <a:pPr lvl="5"/>
            <a:endParaRPr lang="en-US" sz="1100" dirty="0" smtClean="0"/>
          </a:p>
          <a:p>
            <a:r>
              <a:rPr lang="en-US" sz="2400" dirty="0" smtClean="0"/>
              <a:t>Count the number of calls</a:t>
            </a:r>
          </a:p>
          <a:p>
            <a:pPr lvl="1"/>
            <a:r>
              <a:rPr lang="en-US" sz="2000" dirty="0" smtClean="0"/>
              <a:t>constructors</a:t>
            </a:r>
          </a:p>
          <a:p>
            <a:pPr lvl="1"/>
            <a:r>
              <a:rPr lang="en-US" sz="2000" dirty="0" smtClean="0"/>
              <a:t>copy constructors</a:t>
            </a:r>
          </a:p>
          <a:p>
            <a:pPr lvl="1"/>
            <a:r>
              <a:rPr lang="en-US" sz="2000" dirty="0" smtClean="0"/>
              <a:t>destructors</a:t>
            </a:r>
          </a:p>
          <a:p>
            <a:pPr lvl="5"/>
            <a:endParaRPr lang="en-US" sz="1100" dirty="0" smtClean="0"/>
          </a:p>
          <a:p>
            <a:r>
              <a:rPr lang="en-US" sz="2400" dirty="0" smtClean="0"/>
              <a:t>Compute elapsed times.</a:t>
            </a:r>
            <a:endParaRPr lang="en-US" sz="2400"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67</a:t>
            </a:fld>
            <a:endParaRPr lang="en-US"/>
          </a:p>
        </p:txBody>
      </p:sp>
    </p:spTree>
    <p:extLst>
      <p:ext uri="{BB962C8B-B14F-4D97-AF65-F5344CB8AC3E}">
        <p14:creationId xmlns:p14="http://schemas.microsoft.com/office/powerpoint/2010/main" val="169592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Animations</a:t>
            </a:r>
            <a:endParaRPr lang="en-US" dirty="0"/>
          </a:p>
        </p:txBody>
      </p:sp>
      <p:sp>
        <p:nvSpPr>
          <p:cNvPr id="3" name="Content Placeholder 2"/>
          <p:cNvSpPr>
            <a:spLocks noGrp="1"/>
          </p:cNvSpPr>
          <p:nvPr>
            <p:ph idx="1"/>
          </p:nvPr>
        </p:nvSpPr>
        <p:spPr/>
        <p:txBody>
          <a:bodyPr/>
          <a:lstStyle/>
          <a:p>
            <a:r>
              <a:rPr lang="en-US" sz="1800" dirty="0">
                <a:hlinkClick r:id="rId2"/>
              </a:rPr>
              <a:t>https://www.cs.usfca.edu/~galles/visualization/</a:t>
            </a:r>
            <a:r>
              <a:rPr lang="en-US" sz="1800" dirty="0" smtClean="0">
                <a:hlinkClick r:id=""/>
              </a:rPr>
              <a:t>ComparisonSort.html</a:t>
            </a:r>
          </a:p>
          <a:p>
            <a:pPr marL="2286000" lvl="5" indent="0">
              <a:buNone/>
            </a:pPr>
            <a:r>
              <a:rPr lang="en-US" sz="1000" dirty="0" smtClean="0">
                <a:hlinkClick r:id=""/>
              </a:rPr>
              <a:t> </a:t>
            </a:r>
            <a:endParaRPr lang="en-US" sz="1000" dirty="0">
              <a:hlinkClick r:id="rId2"/>
            </a:endParaRPr>
          </a:p>
          <a:p>
            <a:r>
              <a:rPr lang="en-US" sz="1800" dirty="0" smtClean="0">
                <a:hlinkClick r:id="rId2"/>
              </a:rPr>
              <a:t>http</a:t>
            </a:r>
            <a:r>
              <a:rPr lang="en-US" sz="1800" dirty="0">
                <a:hlinkClick r:id="rId2"/>
              </a:rPr>
              <a:t>://www.sorting-</a:t>
            </a:r>
            <a:r>
              <a:rPr lang="en-US" sz="1800" dirty="0" smtClean="0">
                <a:hlinkClick r:id="rId2"/>
              </a:rPr>
              <a:t>algorithms.com</a:t>
            </a:r>
            <a:r>
              <a:rPr lang="en-US" sz="1800" dirty="0" smtClean="0"/>
              <a:t> </a:t>
            </a:r>
            <a:endParaRPr lang="en-US" sz="1800"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68</a:t>
            </a:fld>
            <a:endParaRPr lang="en-US"/>
          </a:p>
        </p:txBody>
      </p:sp>
    </p:spTree>
    <p:extLst>
      <p:ext uri="{BB962C8B-B14F-4D97-AF65-F5344CB8AC3E}">
        <p14:creationId xmlns:p14="http://schemas.microsoft.com/office/powerpoint/2010/main" val="8008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#11: Solution</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7</a:t>
            </a:fld>
            <a:endParaRPr lang="en-US" dirty="0"/>
          </a:p>
        </p:txBody>
      </p:sp>
      <p:sp>
        <p:nvSpPr>
          <p:cNvPr id="5" name="TextBox 4"/>
          <p:cNvSpPr txBox="1"/>
          <p:nvPr/>
        </p:nvSpPr>
        <p:spPr>
          <a:xfrm>
            <a:off x="826423" y="1325903"/>
            <a:ext cx="7491153" cy="4524315"/>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Getter.</a:t>
            </a:r>
          </a:p>
          <a:p>
            <a:r>
              <a:rPr lang="en-US" sz="1800" b="1" dirty="0">
                <a:latin typeface="Courier New" charset="0"/>
                <a:ea typeface="Courier New" charset="0"/>
                <a:cs typeface="Courier New" charset="0"/>
              </a:rPr>
              <a:t> * @return a reference to the data vector.</a:t>
            </a:r>
          </a:p>
          <a:p>
            <a:r>
              <a:rPr lang="en-US" sz="1800" b="1" dirty="0">
                <a:latin typeface="Courier New" charset="0"/>
                <a:ea typeface="Courier New" charset="0"/>
                <a:cs typeface="Courier New" charset="0"/>
              </a:rPr>
              <a:t> */</a:t>
            </a:r>
          </a:p>
          <a:p>
            <a:r>
              <a:rPr lang="en-US" sz="1800" b="1" dirty="0">
                <a:latin typeface="Courier New" charset="0"/>
                <a:ea typeface="Courier New" charset="0"/>
                <a:cs typeface="Courier New" charset="0"/>
              </a:rPr>
              <a:t>vector&lt;Word&gt;</a:t>
            </a:r>
            <a:r>
              <a:rPr lang="en-US" sz="1800" b="1" dirty="0">
                <a:solidFill>
                  <a:srgbClr val="B23C00"/>
                </a:solidFill>
                <a:latin typeface="Courier New" charset="0"/>
                <a:ea typeface="Courier New" charset="0"/>
                <a:cs typeface="Courier New" charset="0"/>
              </a:rPr>
              <a:t>&amp;</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WordVector</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get_data</a:t>
            </a:r>
            <a:r>
              <a:rPr lang="en-US" sz="1800" b="1" dirty="0">
                <a:latin typeface="Courier New" charset="0"/>
                <a:ea typeface="Courier New" charset="0"/>
                <a:cs typeface="Courier New" charset="0"/>
              </a:rPr>
              <a:t>() { return data; }</a:t>
            </a:r>
          </a:p>
          <a:p>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Getter.</a:t>
            </a:r>
          </a:p>
          <a:p>
            <a:r>
              <a:rPr lang="en-US" sz="1800" b="1" dirty="0">
                <a:latin typeface="Courier New" charset="0"/>
                <a:ea typeface="Courier New" charset="0"/>
                <a:cs typeface="Courier New" charset="0"/>
              </a:rPr>
              <a:t> * @return the frequency count.</a:t>
            </a:r>
          </a:p>
          <a:p>
            <a:r>
              <a:rPr lang="en-US" sz="1800" b="1" dirty="0">
                <a:latin typeface="Courier New" charset="0"/>
                <a:ea typeface="Courier New" charset="0"/>
                <a:cs typeface="Courier New" charset="0"/>
              </a:rPr>
              <a:t> */</a:t>
            </a:r>
          </a:p>
          <a:p>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WordVector</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get_count</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text) </a:t>
            </a:r>
            <a:r>
              <a:rPr lang="en-US" sz="1800" b="1" dirty="0" err="1">
                <a:latin typeface="Courier New" charset="0"/>
                <a:ea typeface="Courier New" charset="0"/>
                <a:cs typeface="Courier New" charset="0"/>
              </a:rPr>
              <a:t>const</a:t>
            </a: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bool found;</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index = find(text, 0, </a:t>
            </a:r>
            <a:r>
              <a:rPr lang="en-US" sz="1800" b="1" dirty="0" err="1">
                <a:latin typeface="Courier New" charset="0"/>
                <a:ea typeface="Courier New" charset="0"/>
                <a:cs typeface="Courier New" charset="0"/>
              </a:rPr>
              <a:t>data.size</a:t>
            </a:r>
            <a:r>
              <a:rPr lang="en-US" sz="1800" b="1" dirty="0">
                <a:latin typeface="Courier New" charset="0"/>
                <a:ea typeface="Courier New" charset="0"/>
                <a:cs typeface="Courier New" charset="0"/>
              </a:rPr>
              <a:t>()-1, found);</a:t>
            </a:r>
          </a:p>
          <a:p>
            <a:r>
              <a:rPr lang="en-US" sz="1800" b="1" dirty="0">
                <a:latin typeface="Courier New" charset="0"/>
                <a:ea typeface="Courier New" charset="0"/>
                <a:cs typeface="Courier New" charset="0"/>
              </a:rPr>
              <a:t>    return found ? data[index].</a:t>
            </a:r>
            <a:r>
              <a:rPr lang="en-US" sz="1800" b="1" dirty="0" err="1">
                <a:latin typeface="Courier New" charset="0"/>
                <a:ea typeface="Courier New" charset="0"/>
                <a:cs typeface="Courier New" charset="0"/>
              </a:rPr>
              <a:t>get_count</a:t>
            </a:r>
            <a:r>
              <a:rPr lang="en-US" sz="1800" b="1" dirty="0">
                <a:latin typeface="Courier New" charset="0"/>
                <a:ea typeface="Courier New" charset="0"/>
                <a:cs typeface="Courier New" charset="0"/>
              </a:rPr>
              <a:t>() : -1;</a:t>
            </a:r>
          </a:p>
          <a:p>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Tree>
    <p:extLst>
      <p:ext uri="{BB962C8B-B14F-4D97-AF65-F5344CB8AC3E}">
        <p14:creationId xmlns:p14="http://schemas.microsoft.com/office/powerpoint/2010/main" val="1215196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a:t>
            </a:r>
            <a:r>
              <a:rPr lang="en-US" dirty="0" smtClean="0"/>
              <a:t>Solution</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8</a:t>
            </a:fld>
            <a:endParaRPr lang="en-US"/>
          </a:p>
        </p:txBody>
      </p:sp>
      <p:sp>
        <p:nvSpPr>
          <p:cNvPr id="5" name="TextBox 4"/>
          <p:cNvSpPr txBox="1"/>
          <p:nvPr/>
        </p:nvSpPr>
        <p:spPr>
          <a:xfrm>
            <a:off x="274367" y="1349406"/>
            <a:ext cx="8731878" cy="4524315"/>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Insert a new word into the sorted vector,</a:t>
            </a:r>
          </a:p>
          <a:p>
            <a:r>
              <a:rPr lang="en-US" sz="1800" b="1" dirty="0">
                <a:latin typeface="Courier New" charset="0"/>
                <a:ea typeface="Courier New" charset="0"/>
                <a:cs typeface="Courier New" charset="0"/>
              </a:rPr>
              <a:t> * or increment the count of an existing word.</a:t>
            </a:r>
          </a:p>
          <a:p>
            <a:r>
              <a:rPr lang="en-US" sz="1800" b="1" dirty="0">
                <a:latin typeface="Courier New" charset="0"/>
                <a:ea typeface="Courier New" charset="0"/>
                <a:cs typeface="Courier New" charset="0"/>
              </a:rPr>
              <a:t> * Time this operation.</a:t>
            </a:r>
          </a:p>
          <a:p>
            <a:r>
              <a:rPr lang="en-US" sz="1800" b="1" dirty="0">
                <a:latin typeface="Courier New" charset="0"/>
                <a:ea typeface="Courier New" charset="0"/>
                <a:cs typeface="Courier New" charset="0"/>
              </a:rPr>
              <a:t> * @</a:t>
            </a:r>
            <a:r>
              <a:rPr lang="en-US" sz="1800" b="1" u="sng" dirty="0" err="1">
                <a:latin typeface="Courier New" charset="0"/>
                <a:ea typeface="Courier New" charset="0"/>
                <a:cs typeface="Courier New" charset="0"/>
              </a:rPr>
              <a:t>param</a:t>
            </a:r>
            <a:r>
              <a:rPr lang="en-US" sz="1800" b="1" dirty="0">
                <a:latin typeface="Courier New" charset="0"/>
                <a:ea typeface="Courier New" charset="0"/>
                <a:cs typeface="Courier New" charset="0"/>
              </a:rPr>
              <a:t> text the text of the word to insert or increment.</a:t>
            </a:r>
          </a:p>
          <a:p>
            <a:r>
              <a:rPr lang="en-US" sz="1800" b="1" dirty="0">
                <a:latin typeface="Courier New" charset="0"/>
                <a:ea typeface="Courier New" charset="0"/>
                <a:cs typeface="Courier New" charset="0"/>
              </a:rPr>
              <a:t> */</a:t>
            </a:r>
          </a:p>
          <a:p>
            <a:r>
              <a:rPr lang="en-US" sz="1800" b="1" dirty="0">
                <a:latin typeface="Courier New" charset="0"/>
                <a:ea typeface="Courier New" charset="0"/>
                <a:cs typeface="Courier New" charset="0"/>
              </a:rPr>
              <a:t>void </a:t>
            </a:r>
            <a:r>
              <a:rPr lang="en-US" sz="1800" b="1" dirty="0" err="1">
                <a:latin typeface="Courier New" charset="0"/>
                <a:ea typeface="Courier New" charset="0"/>
                <a:cs typeface="Courier New" charset="0"/>
              </a:rPr>
              <a:t>WordVector</a:t>
            </a:r>
            <a:r>
              <a:rPr lang="en-US" sz="1800" b="1" dirty="0">
                <a:latin typeface="Courier New" charset="0"/>
                <a:ea typeface="Courier New" charset="0"/>
                <a:cs typeface="Courier New" charset="0"/>
              </a:rPr>
              <a:t>::insert(</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text)</a:t>
            </a: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Start the timer.</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steady_clock</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time_point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start_time</a:t>
            </a:r>
            <a:r>
              <a:rPr lang="en-US" sz="1800" b="1" dirty="0">
                <a:latin typeface="Courier New" charset="0"/>
                <a:ea typeface="Courier New" charset="0"/>
                <a:cs typeface="Courier New" charset="0"/>
              </a:rPr>
              <a:t> = </a:t>
            </a:r>
            <a:r>
              <a:rPr lang="en-US" sz="1800" b="1" dirty="0" err="1">
                <a:latin typeface="Courier New" charset="0"/>
                <a:ea typeface="Courier New" charset="0"/>
                <a:cs typeface="Courier New" charset="0"/>
              </a:rPr>
              <a:t>steady_clock</a:t>
            </a:r>
            <a:r>
              <a:rPr lang="en-US" sz="1800" b="1" dirty="0">
                <a:latin typeface="Courier New" charset="0"/>
                <a:ea typeface="Courier New" charset="0"/>
                <a:cs typeface="Courier New" charset="0"/>
              </a:rPr>
              <a:t>::now</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    // First insertion?</a:t>
            </a:r>
          </a:p>
          <a:p>
            <a:r>
              <a:rPr lang="en-US" sz="1800" b="1" dirty="0">
                <a:latin typeface="Courier New" charset="0"/>
                <a:ea typeface="Courier New" charset="0"/>
                <a:cs typeface="Courier New" charset="0"/>
              </a:rPr>
              <a:t>    if (</a:t>
            </a:r>
            <a:r>
              <a:rPr lang="en-US" sz="1800" b="1" dirty="0" err="1">
                <a:latin typeface="Courier New" charset="0"/>
                <a:ea typeface="Courier New" charset="0"/>
                <a:cs typeface="Courier New" charset="0"/>
              </a:rPr>
              <a:t>data.size</a:t>
            </a:r>
            <a:r>
              <a:rPr lang="en-US" sz="1800" b="1" dirty="0">
                <a:latin typeface="Courier New" charset="0"/>
                <a:ea typeface="Courier New" charset="0"/>
                <a:cs typeface="Courier New" charset="0"/>
              </a:rPr>
              <a:t>() == 0)</a:t>
            </a:r>
          </a:p>
          <a:p>
            <a:r>
              <a:rPr lang="en-US" sz="1800" b="1" dirty="0">
                <a:latin typeface="Courier New" charset="0"/>
                <a:ea typeface="Courier New" charset="0"/>
                <a:cs typeface="Courier New" charset="0"/>
              </a:rPr>
              <a:t>    {</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data.push_back</a:t>
            </a:r>
            <a:r>
              <a:rPr lang="en-US" sz="1800" b="1" dirty="0">
                <a:latin typeface="Courier New" charset="0"/>
                <a:ea typeface="Courier New" charset="0"/>
                <a:cs typeface="Courier New" charset="0"/>
              </a:rPr>
              <a:t>(Word(text));</a:t>
            </a:r>
          </a:p>
          <a:p>
            <a:r>
              <a:rPr lang="en-US" sz="1800" b="1" dirty="0">
                <a:latin typeface="Courier New" charset="0"/>
                <a:ea typeface="Courier New" charset="0"/>
                <a:cs typeface="Courier New" charset="0"/>
              </a:rPr>
              <a:t>    </a:t>
            </a:r>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Tree>
    <p:extLst>
      <p:ext uri="{BB962C8B-B14F-4D97-AF65-F5344CB8AC3E}">
        <p14:creationId xmlns:p14="http://schemas.microsoft.com/office/powerpoint/2010/main" val="774407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9</a:t>
            </a:fld>
            <a:endParaRPr lang="en-US"/>
          </a:p>
        </p:txBody>
      </p:sp>
      <p:sp>
        <p:nvSpPr>
          <p:cNvPr id="3" name="TextBox 2"/>
          <p:cNvSpPr txBox="1"/>
          <p:nvPr/>
        </p:nvSpPr>
        <p:spPr>
          <a:xfrm>
            <a:off x="188007" y="1234464"/>
            <a:ext cx="8831264" cy="5493812"/>
          </a:xfrm>
          <a:prstGeom prst="rect">
            <a:avLst/>
          </a:prstGeom>
          <a:solidFill>
            <a:schemeClr val="bg1">
              <a:lumMod val="95000"/>
            </a:schemeClr>
          </a:solidFill>
          <a:ln>
            <a:solidFill>
              <a:schemeClr val="bg1">
                <a:lumMod val="75000"/>
              </a:schemeClr>
            </a:solidFill>
          </a:ln>
        </p:spPr>
        <p:txBody>
          <a:bodyPr wrap="none" rtlCol="0">
            <a:spAutoFit/>
          </a:bodyPr>
          <a:lstStyle/>
          <a:p>
            <a:r>
              <a:rPr lang="en-US" sz="1300" b="1" dirty="0">
                <a:latin typeface="Courier" charset="0"/>
                <a:ea typeface="Courier" charset="0"/>
                <a:cs typeface="Courier" charset="0"/>
              </a:rPr>
              <a:t>    // Insert a new word or increment the count of an existing word.</a:t>
            </a:r>
          </a:p>
          <a:p>
            <a:r>
              <a:rPr lang="en-US" sz="1300" b="1" dirty="0">
                <a:latin typeface="Courier" charset="0"/>
                <a:ea typeface="Courier" charset="0"/>
                <a:cs typeface="Courier" charset="0"/>
              </a:rPr>
              <a:t>    else</a:t>
            </a:r>
          </a:p>
          <a:p>
            <a:r>
              <a:rPr lang="en-US" sz="1300" b="1" dirty="0">
                <a:latin typeface="Courier" charset="0"/>
                <a:ea typeface="Courier" charset="0"/>
                <a:cs typeface="Courier" charset="0"/>
              </a:rPr>
              <a:t>    {</a:t>
            </a:r>
          </a:p>
          <a:p>
            <a:r>
              <a:rPr lang="en-US" sz="1300" b="1" dirty="0">
                <a:latin typeface="Courier" charset="0"/>
                <a:ea typeface="Courier" charset="0"/>
                <a:cs typeface="Courier" charset="0"/>
              </a:rPr>
              <a:t>        // Look for the word in the vector.</a:t>
            </a:r>
          </a:p>
          <a:p>
            <a:r>
              <a:rPr lang="en-US" sz="1300" b="1" dirty="0">
                <a:latin typeface="Courier" charset="0"/>
                <a:ea typeface="Courier" charset="0"/>
                <a:cs typeface="Courier" charset="0"/>
              </a:rPr>
              <a:t>        </a:t>
            </a:r>
            <a:r>
              <a:rPr lang="en-US" sz="1300" b="1" dirty="0" err="1">
                <a:latin typeface="Courier" charset="0"/>
                <a:ea typeface="Courier" charset="0"/>
                <a:cs typeface="Courier" charset="0"/>
              </a:rPr>
              <a:t>int</a:t>
            </a:r>
            <a:r>
              <a:rPr lang="en-US" sz="1300" b="1" dirty="0">
                <a:latin typeface="Courier" charset="0"/>
                <a:ea typeface="Courier" charset="0"/>
                <a:cs typeface="Courier" charset="0"/>
              </a:rPr>
              <a:t> index = find(text, 0, </a:t>
            </a:r>
            <a:r>
              <a:rPr lang="en-US" sz="1300" b="1" dirty="0" err="1">
                <a:latin typeface="Courier" charset="0"/>
                <a:ea typeface="Courier" charset="0"/>
                <a:cs typeface="Courier" charset="0"/>
              </a:rPr>
              <a:t>data.size</a:t>
            </a:r>
            <a:r>
              <a:rPr lang="en-US" sz="1300" b="1" dirty="0">
                <a:latin typeface="Courier" charset="0"/>
                <a:ea typeface="Courier" charset="0"/>
                <a:cs typeface="Courier" charset="0"/>
              </a:rPr>
              <a:t>()-1);</a:t>
            </a:r>
          </a:p>
          <a:p>
            <a:endParaRPr lang="en-US" sz="1300" b="1" dirty="0">
              <a:latin typeface="Courier" charset="0"/>
              <a:ea typeface="Courier" charset="0"/>
              <a:cs typeface="Courier" charset="0"/>
            </a:endParaRPr>
          </a:p>
          <a:p>
            <a:r>
              <a:rPr lang="en-US" sz="1300" b="1" dirty="0">
                <a:latin typeface="Courier" charset="0"/>
                <a:ea typeface="Courier" charset="0"/>
                <a:cs typeface="Courier" charset="0"/>
              </a:rPr>
              <a:t>        // Not already in the vector: Scan the vector to insert the new word</a:t>
            </a:r>
          </a:p>
          <a:p>
            <a:r>
              <a:rPr lang="en-US" sz="1300" b="1" dirty="0">
                <a:latin typeface="Courier" charset="0"/>
                <a:ea typeface="Courier" charset="0"/>
                <a:cs typeface="Courier" charset="0"/>
              </a:rPr>
              <a:t>        // at the appropriate position to keep the vector sorted.</a:t>
            </a:r>
          </a:p>
          <a:p>
            <a:r>
              <a:rPr lang="en-US" sz="1300" b="1" dirty="0">
                <a:latin typeface="Courier" charset="0"/>
                <a:ea typeface="Courier" charset="0"/>
                <a:cs typeface="Courier" charset="0"/>
              </a:rPr>
              <a:t>        if (index &lt; 0)</a:t>
            </a:r>
          </a:p>
          <a:p>
            <a:r>
              <a:rPr lang="en-US" sz="1300" b="1" dirty="0">
                <a:latin typeface="Courier" charset="0"/>
                <a:ea typeface="Courier" charset="0"/>
                <a:cs typeface="Courier" charset="0"/>
              </a:rPr>
              <a:t>        {</a:t>
            </a:r>
          </a:p>
          <a:p>
            <a:r>
              <a:rPr lang="en-US" sz="1300" b="1" dirty="0">
                <a:latin typeface="Courier" charset="0"/>
                <a:ea typeface="Courier" charset="0"/>
                <a:cs typeface="Courier" charset="0"/>
              </a:rPr>
              <a:t>            vector&lt;Word&gt;::iterator it = </a:t>
            </a:r>
            <a:r>
              <a:rPr lang="en-US" sz="1300" b="1" dirty="0" err="1">
                <a:latin typeface="Courier" charset="0"/>
                <a:ea typeface="Courier" charset="0"/>
                <a:cs typeface="Courier" charset="0"/>
              </a:rPr>
              <a:t>data.begin</a:t>
            </a:r>
            <a:r>
              <a:rPr lang="en-US" sz="1300" b="1" dirty="0">
                <a:latin typeface="Courier" charset="0"/>
                <a:ea typeface="Courier" charset="0"/>
                <a:cs typeface="Courier" charset="0"/>
              </a:rPr>
              <a:t>();</a:t>
            </a:r>
          </a:p>
          <a:p>
            <a:r>
              <a:rPr lang="en-US" sz="1300" b="1" dirty="0">
                <a:latin typeface="Courier" charset="0"/>
                <a:ea typeface="Courier" charset="0"/>
                <a:cs typeface="Courier" charset="0"/>
              </a:rPr>
              <a:t>            while ((it != </a:t>
            </a:r>
            <a:r>
              <a:rPr lang="en-US" sz="1300" b="1" dirty="0" err="1">
                <a:latin typeface="Courier" charset="0"/>
                <a:ea typeface="Courier" charset="0"/>
                <a:cs typeface="Courier" charset="0"/>
              </a:rPr>
              <a:t>data.end</a:t>
            </a:r>
            <a:r>
              <a:rPr lang="en-US" sz="1300" b="1" dirty="0">
                <a:latin typeface="Courier" charset="0"/>
                <a:ea typeface="Courier" charset="0"/>
                <a:cs typeface="Courier" charset="0"/>
              </a:rPr>
              <a:t>()) &amp;&amp; (text &gt; it-&gt;</a:t>
            </a:r>
            <a:r>
              <a:rPr lang="en-US" sz="1300" b="1" dirty="0" err="1">
                <a:latin typeface="Courier" charset="0"/>
                <a:ea typeface="Courier" charset="0"/>
                <a:cs typeface="Courier" charset="0"/>
              </a:rPr>
              <a:t>get_text</a:t>
            </a:r>
            <a:r>
              <a:rPr lang="en-US" sz="1300" b="1" dirty="0">
                <a:latin typeface="Courier" charset="0"/>
                <a:ea typeface="Courier" charset="0"/>
                <a:cs typeface="Courier" charset="0"/>
              </a:rPr>
              <a:t>())) it++;</a:t>
            </a:r>
          </a:p>
          <a:p>
            <a:r>
              <a:rPr lang="en-US" sz="1300" b="1" dirty="0">
                <a:latin typeface="Courier" charset="0"/>
                <a:ea typeface="Courier" charset="0"/>
                <a:cs typeface="Courier" charset="0"/>
              </a:rPr>
              <a:t>            it = </a:t>
            </a:r>
            <a:r>
              <a:rPr lang="en-US" sz="1300" b="1" dirty="0" err="1">
                <a:latin typeface="Courier" charset="0"/>
                <a:ea typeface="Courier" charset="0"/>
                <a:cs typeface="Courier" charset="0"/>
              </a:rPr>
              <a:t>data.insert</a:t>
            </a:r>
            <a:r>
              <a:rPr lang="en-US" sz="1300" b="1" dirty="0">
                <a:latin typeface="Courier" charset="0"/>
                <a:ea typeface="Courier" charset="0"/>
                <a:cs typeface="Courier" charset="0"/>
              </a:rPr>
              <a:t>(it, Word(text));</a:t>
            </a:r>
          </a:p>
          <a:p>
            <a:r>
              <a:rPr lang="en-US" sz="1300" b="1" dirty="0">
                <a:latin typeface="Courier" charset="0"/>
                <a:ea typeface="Courier" charset="0"/>
                <a:cs typeface="Courier" charset="0"/>
              </a:rPr>
              <a:t>        </a:t>
            </a:r>
            <a:r>
              <a:rPr lang="en-US" sz="1300" b="1" dirty="0" smtClean="0">
                <a:latin typeface="Courier" charset="0"/>
                <a:ea typeface="Courier" charset="0"/>
                <a:cs typeface="Courier" charset="0"/>
              </a:rPr>
              <a:t>}</a:t>
            </a:r>
            <a:r>
              <a:rPr lang="en-US" sz="1300" b="1" dirty="0">
                <a:latin typeface="Courier" charset="0"/>
                <a:ea typeface="Courier" charset="0"/>
                <a:cs typeface="Courier" charset="0"/>
              </a:rPr>
              <a:t/>
            </a:r>
            <a:br>
              <a:rPr lang="en-US" sz="1300" b="1" dirty="0">
                <a:latin typeface="Courier" charset="0"/>
                <a:ea typeface="Courier" charset="0"/>
                <a:cs typeface="Courier" charset="0"/>
              </a:rPr>
            </a:br>
            <a:endParaRPr lang="en-US" sz="1300" b="1" dirty="0">
              <a:latin typeface="Courier" charset="0"/>
              <a:ea typeface="Courier" charset="0"/>
              <a:cs typeface="Courier" charset="0"/>
            </a:endParaRPr>
          </a:p>
          <a:p>
            <a:r>
              <a:rPr lang="en-US" sz="1300" b="1" dirty="0">
                <a:latin typeface="Courier" charset="0"/>
                <a:ea typeface="Courier" charset="0"/>
                <a:cs typeface="Courier" charset="0"/>
              </a:rPr>
              <a:t>        // Already in the vector: Increment the word's count.</a:t>
            </a:r>
          </a:p>
          <a:p>
            <a:r>
              <a:rPr lang="en-US" sz="1300" b="1" dirty="0">
                <a:latin typeface="Courier" charset="0"/>
                <a:ea typeface="Courier" charset="0"/>
                <a:cs typeface="Courier" charset="0"/>
              </a:rPr>
              <a:t>        else</a:t>
            </a:r>
          </a:p>
          <a:p>
            <a:r>
              <a:rPr lang="en-US" sz="1300" b="1" dirty="0">
                <a:latin typeface="Courier" charset="0"/>
                <a:ea typeface="Courier" charset="0"/>
                <a:cs typeface="Courier" charset="0"/>
              </a:rPr>
              <a:t>        {</a:t>
            </a:r>
          </a:p>
          <a:p>
            <a:r>
              <a:rPr lang="en-US" sz="1300" b="1" dirty="0">
                <a:latin typeface="Courier" charset="0"/>
                <a:ea typeface="Courier" charset="0"/>
                <a:cs typeface="Courier" charset="0"/>
              </a:rPr>
              <a:t>            data[index].</a:t>
            </a:r>
            <a:r>
              <a:rPr lang="en-US" sz="1300" b="1" dirty="0" err="1">
                <a:latin typeface="Courier" charset="0"/>
                <a:ea typeface="Courier" charset="0"/>
                <a:cs typeface="Courier" charset="0"/>
              </a:rPr>
              <a:t>increment_count</a:t>
            </a:r>
            <a:r>
              <a:rPr lang="en-US" sz="1300" b="1" dirty="0">
                <a:latin typeface="Courier" charset="0"/>
                <a:ea typeface="Courier" charset="0"/>
                <a:cs typeface="Courier" charset="0"/>
              </a:rPr>
              <a:t>();</a:t>
            </a:r>
          </a:p>
          <a:p>
            <a:r>
              <a:rPr lang="en-US" sz="1300" b="1" dirty="0">
                <a:latin typeface="Courier" charset="0"/>
                <a:ea typeface="Courier" charset="0"/>
                <a:cs typeface="Courier" charset="0"/>
              </a:rPr>
              <a:t>        }</a:t>
            </a:r>
          </a:p>
          <a:p>
            <a:r>
              <a:rPr lang="en-US" sz="1300" b="1" dirty="0">
                <a:latin typeface="Courier" charset="0"/>
                <a:ea typeface="Courier" charset="0"/>
                <a:cs typeface="Courier" charset="0"/>
              </a:rPr>
              <a:t>    </a:t>
            </a:r>
            <a:r>
              <a:rPr lang="en-US" sz="1300" b="1" dirty="0" smtClean="0">
                <a:latin typeface="Courier" charset="0"/>
                <a:ea typeface="Courier" charset="0"/>
                <a:cs typeface="Courier" charset="0"/>
              </a:rPr>
              <a:t>}</a:t>
            </a:r>
            <a:r>
              <a:rPr lang="en-US" sz="1300" b="1" dirty="0">
                <a:latin typeface="Courier" charset="0"/>
                <a:ea typeface="Courier" charset="0"/>
                <a:cs typeface="Courier" charset="0"/>
              </a:rPr>
              <a:t/>
            </a:r>
            <a:br>
              <a:rPr lang="en-US" sz="1300" b="1" dirty="0">
                <a:latin typeface="Courier" charset="0"/>
                <a:ea typeface="Courier" charset="0"/>
                <a:cs typeface="Courier" charset="0"/>
              </a:rPr>
            </a:br>
            <a:endParaRPr lang="en-US" sz="1300" b="1" dirty="0">
              <a:latin typeface="Courier" charset="0"/>
              <a:ea typeface="Courier" charset="0"/>
              <a:cs typeface="Courier" charset="0"/>
            </a:endParaRPr>
          </a:p>
          <a:p>
            <a:r>
              <a:rPr lang="en-US" sz="1300" b="1" dirty="0">
                <a:latin typeface="Courier" charset="0"/>
                <a:ea typeface="Courier" charset="0"/>
                <a:cs typeface="Courier" charset="0"/>
              </a:rPr>
              <a:t>    // Compute the elapsed time in microseconds</a:t>
            </a:r>
          </a:p>
          <a:p>
            <a:r>
              <a:rPr lang="en-US" sz="1300" b="1" dirty="0">
                <a:latin typeface="Courier" charset="0"/>
                <a:ea typeface="Courier" charset="0"/>
                <a:cs typeface="Courier" charset="0"/>
              </a:rPr>
              <a:t>    // and increment the total elapsed time.</a:t>
            </a:r>
          </a:p>
          <a:p>
            <a:r>
              <a:rPr lang="en-US" sz="1300" b="1" dirty="0">
                <a:latin typeface="Courier" charset="0"/>
                <a:ea typeface="Courier" charset="0"/>
                <a:cs typeface="Courier" charset="0"/>
              </a:rPr>
              <a:t>    </a:t>
            </a:r>
            <a:r>
              <a:rPr lang="en-US" sz="1300" b="1" dirty="0" err="1">
                <a:latin typeface="Courier" charset="0"/>
                <a:ea typeface="Courier" charset="0"/>
                <a:cs typeface="Courier" charset="0"/>
              </a:rPr>
              <a:t>steady_clock</a:t>
            </a:r>
            <a:r>
              <a:rPr lang="en-US" sz="1300" b="1" dirty="0">
                <a:latin typeface="Courier" charset="0"/>
                <a:ea typeface="Courier" charset="0"/>
                <a:cs typeface="Courier" charset="0"/>
              </a:rPr>
              <a:t>::</a:t>
            </a:r>
            <a:r>
              <a:rPr lang="en-US" sz="1300" b="1" dirty="0" err="1">
                <a:latin typeface="Courier" charset="0"/>
                <a:ea typeface="Courier" charset="0"/>
                <a:cs typeface="Courier" charset="0"/>
              </a:rPr>
              <a:t>time_point</a:t>
            </a:r>
            <a:r>
              <a:rPr lang="en-US" sz="1300" b="1" dirty="0">
                <a:latin typeface="Courier" charset="0"/>
                <a:ea typeface="Courier" charset="0"/>
                <a:cs typeface="Courier" charset="0"/>
              </a:rPr>
              <a:t> </a:t>
            </a:r>
            <a:r>
              <a:rPr lang="en-US" sz="1300" b="1" dirty="0" err="1">
                <a:latin typeface="Courier" charset="0"/>
                <a:ea typeface="Courier" charset="0"/>
                <a:cs typeface="Courier" charset="0"/>
              </a:rPr>
              <a:t>end_time</a:t>
            </a:r>
            <a:r>
              <a:rPr lang="en-US" sz="1300" b="1" dirty="0">
                <a:latin typeface="Courier" charset="0"/>
                <a:ea typeface="Courier" charset="0"/>
                <a:cs typeface="Courier" charset="0"/>
              </a:rPr>
              <a:t> = </a:t>
            </a:r>
            <a:r>
              <a:rPr lang="en-US" sz="1300" b="1" dirty="0" err="1">
                <a:latin typeface="Courier" charset="0"/>
                <a:ea typeface="Courier" charset="0"/>
                <a:cs typeface="Courier" charset="0"/>
              </a:rPr>
              <a:t>steady_clock</a:t>
            </a:r>
            <a:r>
              <a:rPr lang="en-US" sz="1300" b="1" dirty="0">
                <a:latin typeface="Courier" charset="0"/>
                <a:ea typeface="Courier" charset="0"/>
                <a:cs typeface="Courier" charset="0"/>
              </a:rPr>
              <a:t>::now();</a:t>
            </a:r>
          </a:p>
          <a:p>
            <a:r>
              <a:rPr lang="en-US" sz="1300" b="1" dirty="0">
                <a:latin typeface="Courier" charset="0"/>
                <a:ea typeface="Courier" charset="0"/>
                <a:cs typeface="Courier" charset="0"/>
              </a:rPr>
              <a:t>    </a:t>
            </a:r>
            <a:r>
              <a:rPr lang="en-US" sz="1300" b="1" dirty="0" err="1">
                <a:latin typeface="Courier" charset="0"/>
                <a:ea typeface="Courier" charset="0"/>
                <a:cs typeface="Courier" charset="0"/>
              </a:rPr>
              <a:t>increment_elapsed_time</a:t>
            </a:r>
            <a:r>
              <a:rPr lang="en-US" sz="1300" b="1" dirty="0">
                <a:latin typeface="Courier" charset="0"/>
                <a:ea typeface="Courier" charset="0"/>
                <a:cs typeface="Courier" charset="0"/>
              </a:rPr>
              <a:t>(</a:t>
            </a:r>
            <a:r>
              <a:rPr lang="en-US" sz="1300" b="1" dirty="0" err="1">
                <a:latin typeface="Courier" charset="0"/>
                <a:ea typeface="Courier" charset="0"/>
                <a:cs typeface="Courier" charset="0"/>
              </a:rPr>
              <a:t>duration_cast</a:t>
            </a:r>
            <a:r>
              <a:rPr lang="en-US" sz="1300" b="1" dirty="0">
                <a:latin typeface="Courier" charset="0"/>
                <a:ea typeface="Courier" charset="0"/>
                <a:cs typeface="Courier" charset="0"/>
              </a:rPr>
              <a:t>&lt;microseconds&gt;(</a:t>
            </a:r>
            <a:r>
              <a:rPr lang="en-US" sz="1300" b="1" dirty="0" err="1">
                <a:latin typeface="Courier" charset="0"/>
                <a:ea typeface="Courier" charset="0"/>
                <a:cs typeface="Courier" charset="0"/>
              </a:rPr>
              <a:t>end_time</a:t>
            </a:r>
            <a:r>
              <a:rPr lang="en-US" sz="1300" b="1" dirty="0">
                <a:latin typeface="Courier" charset="0"/>
                <a:ea typeface="Courier" charset="0"/>
                <a:cs typeface="Courier" charset="0"/>
              </a:rPr>
              <a:t> - </a:t>
            </a:r>
            <a:r>
              <a:rPr lang="en-US" sz="1300" b="1" dirty="0" err="1">
                <a:latin typeface="Courier" charset="0"/>
                <a:ea typeface="Courier" charset="0"/>
                <a:cs typeface="Courier" charset="0"/>
              </a:rPr>
              <a:t>start_time</a:t>
            </a:r>
            <a:r>
              <a:rPr lang="en-US" sz="1300" b="1" dirty="0">
                <a:latin typeface="Courier" charset="0"/>
                <a:ea typeface="Courier" charset="0"/>
                <a:cs typeface="Courier" charset="0"/>
              </a:rPr>
              <a:t>).count());</a:t>
            </a:r>
          </a:p>
          <a:p>
            <a:r>
              <a:rPr lang="en-US" sz="1300" b="1" dirty="0" smtClean="0">
                <a:latin typeface="Courier" charset="0"/>
                <a:ea typeface="Courier" charset="0"/>
                <a:cs typeface="Courier" charset="0"/>
              </a:rPr>
              <a:t>}</a:t>
            </a:r>
            <a:endParaRPr lang="en-US" sz="1300" b="1" dirty="0">
              <a:latin typeface="Courier" charset="0"/>
              <a:ea typeface="Courier" charset="0"/>
              <a:cs typeface="Courier" charset="0"/>
            </a:endParaRPr>
          </a:p>
        </p:txBody>
      </p:sp>
    </p:spTree>
    <p:extLst>
      <p:ext uri="{BB962C8B-B14F-4D97-AF65-F5344CB8AC3E}">
        <p14:creationId xmlns:p14="http://schemas.microsoft.com/office/powerpoint/2010/main" val="1011780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56901</TotalTime>
  <Words>10228</Words>
  <Application>Microsoft Macintosh PowerPoint</Application>
  <PresentationFormat>On-screen Show (4:3)</PresentationFormat>
  <Paragraphs>1090</Paragraphs>
  <Slides>68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6" baseType="lpstr">
      <vt:lpstr>Courier</vt:lpstr>
      <vt:lpstr>Courier New</vt:lpstr>
      <vt:lpstr>ＭＳ Ｐゴシック</vt:lpstr>
      <vt:lpstr>Times New Roman</vt:lpstr>
      <vt:lpstr>Wingdings</vt:lpstr>
      <vt:lpstr>Arial</vt:lpstr>
      <vt:lpstr>Quadrant</vt:lpstr>
      <vt:lpstr>Equation</vt:lpstr>
      <vt:lpstr>CMPE 180-92 Data Structures and Algorithms in C++ April 20 Class Meeting</vt:lpstr>
      <vt:lpstr>A Nasty C++ Puzzle</vt:lpstr>
      <vt:lpstr>A Nasty C++ Puzzle, cont’d</vt:lpstr>
      <vt:lpstr>A Nasty C++ Puzzle, cont’d</vt:lpstr>
      <vt:lpstr>A Nasty C++ Puzzle, cont’d</vt:lpstr>
      <vt:lpstr>A Nasty C++ Puzzle, cont’d</vt:lpstr>
      <vt:lpstr>Assignment #11: Solution</vt:lpstr>
      <vt:lpstr>Assignment #11: Solution, cont’d</vt:lpstr>
      <vt:lpstr>Assignment #11: Solution, cont’d</vt:lpstr>
      <vt:lpstr>Assignment #11: Solution, cont’d</vt:lpstr>
      <vt:lpstr>Assignment #11: Solution, cont’d</vt:lpstr>
      <vt:lpstr>Assignment #11: Solution, cont’d</vt:lpstr>
      <vt:lpstr>Assignment #11: Solution, cont’d</vt:lpstr>
      <vt:lpstr>Assignment #11: Solution, cont’d</vt:lpstr>
      <vt:lpstr>Assignment #11: Solution, cont’d</vt:lpstr>
      <vt:lpstr>Sorting Algorithms</vt:lpstr>
      <vt:lpstr>Selection Sort</vt:lpstr>
      <vt:lpstr>Selection Sort, cont’d</vt:lpstr>
      <vt:lpstr>Insertion Sort</vt:lpstr>
      <vt:lpstr>Insertion Sort, cont’d</vt:lpstr>
      <vt:lpstr>Insertion Sort, cont’d</vt:lpstr>
      <vt:lpstr>Shellsort</vt:lpstr>
      <vt:lpstr>Shellsort, cont’d</vt:lpstr>
      <vt:lpstr>Insertion Sort vs. Shellsort</vt:lpstr>
      <vt:lpstr>Suboptimal Shellsort</vt:lpstr>
      <vt:lpstr>Suboptimal Shellsort, cont’d</vt:lpstr>
      <vt:lpstr>Suboptimal Shellsort, cont’d</vt:lpstr>
      <vt:lpstr>A More Optimal Shellsort</vt:lpstr>
      <vt:lpstr>A More Optimal Shellsort, cont’d</vt:lpstr>
      <vt:lpstr>A More Optimal Shellsort, cont’d</vt:lpstr>
      <vt:lpstr>Mergesort</vt:lpstr>
      <vt:lpstr>Mergesort for Linked Lists</vt:lpstr>
      <vt:lpstr>Mergesort for Linked Lists, cont’d</vt:lpstr>
      <vt:lpstr>Analysis of Mergesort</vt:lpstr>
      <vt:lpstr>Analysis of Mergesort</vt:lpstr>
      <vt:lpstr>Analysis of Mergesort</vt:lpstr>
      <vt:lpstr>Break</vt:lpstr>
      <vt:lpstr>Partitioning a List of Values</vt:lpstr>
      <vt:lpstr>Partitioning a List of Values, cont’d</vt:lpstr>
      <vt:lpstr>PowerPoint Presentation</vt:lpstr>
      <vt:lpstr>Partition a List Using a Pivot</vt:lpstr>
      <vt:lpstr>Partition a List Using a Pivot, cont’d</vt:lpstr>
      <vt:lpstr>Partition a List Using a Pivot, cont’d</vt:lpstr>
      <vt:lpstr>Partition a List Using a Pivot, cont’d</vt:lpstr>
      <vt:lpstr>Quicksort</vt:lpstr>
      <vt:lpstr>Quicksort Pivot Strategy</vt:lpstr>
      <vt:lpstr>Suboptimal Quicksort</vt:lpstr>
      <vt:lpstr>Suboptimal Quicksort, cont’d</vt:lpstr>
      <vt:lpstr>Suboptimal Quicksort, cont’d</vt:lpstr>
      <vt:lpstr>Suboptimal Quicksort, cont’d</vt:lpstr>
      <vt:lpstr>Suboptimal Quicksort, cont’d</vt:lpstr>
      <vt:lpstr>Suboptimal Quicksort, cont’d</vt:lpstr>
      <vt:lpstr>Suboptimal Quicksort, cont’d</vt:lpstr>
      <vt:lpstr>Suboptimal Quicksort, cont’d</vt:lpstr>
      <vt:lpstr>Suboptimal Quicksort, cont’d</vt:lpstr>
      <vt:lpstr>Median-of-Three Pivot Strategy</vt:lpstr>
      <vt:lpstr>Optimal Quicksort</vt:lpstr>
      <vt:lpstr>Optimal Quicksort, cont’d</vt:lpstr>
      <vt:lpstr>Optimal Quicksort, cont’d</vt:lpstr>
      <vt:lpstr>Optimal Quicksort, cont’d</vt:lpstr>
      <vt:lpstr>Optimal Quicksort, cont’d</vt:lpstr>
      <vt:lpstr>Optimal Quicksort, cont’d</vt:lpstr>
      <vt:lpstr>Optimal Quicksort, cont’d</vt:lpstr>
      <vt:lpstr>Optimal Quicksort, cont’d</vt:lpstr>
      <vt:lpstr>Optimal Quicksort, cont’d</vt:lpstr>
      <vt:lpstr>Quicksort, cont’d</vt:lpstr>
      <vt:lpstr>Assignment #12: Sorting Algorithms</vt:lpstr>
      <vt:lpstr>Sorting Animations</vt:lpstr>
    </vt:vector>
  </TitlesOfParts>
  <Manager/>
  <Company>San Jose State University</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46B: Introduction to Data Structures</dc:title>
  <dc:subject/>
  <dc:creator>Ronald Mak</dc:creator>
  <cp:keywords/>
  <dc:description/>
  <cp:lastModifiedBy>Ronald Mak</cp:lastModifiedBy>
  <cp:revision>914</cp:revision>
  <cp:lastPrinted>2016-09-16T08:43:07Z</cp:lastPrinted>
  <dcterms:created xsi:type="dcterms:W3CDTF">2008-01-12T03:52:55Z</dcterms:created>
  <dcterms:modified xsi:type="dcterms:W3CDTF">2017-04-21T08:44:08Z</dcterms:modified>
  <cp:category/>
</cp:coreProperties>
</file>