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6" r:id="rId2"/>
    <p:sldId id="33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00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37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41" r:id="rId70"/>
    <p:sldId id="342" r:id="rId71"/>
    <p:sldId id="331" r:id="rId72"/>
    <p:sldId id="343" r:id="rId73"/>
    <p:sldId id="334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459" autoAdjust="0"/>
    <p:restoredTop sz="95694" autoAdjust="0"/>
  </p:normalViewPr>
  <p:slideViewPr>
    <p:cSldViewPr>
      <p:cViewPr varScale="1">
        <p:scale>
          <a:sx n="146" d="100"/>
          <a:sy n="146" d="100"/>
        </p:scale>
        <p:origin x="184" y="280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8F59E9-20C0-1044-9405-A95358D03C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April 27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it.com/content/images/0672324539/downloads/ExamplePrograms.ZIP" TargetMode="External"/><Relationship Id="rId3" Type="http://schemas.openxmlformats.org/officeDocument/2006/relationships/hyperlink" Target="http://www.informit.com/store/data-structures-and-algorithms-in-java-9780672324536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3" Type="http://schemas.openxmlformats.org/officeDocument/2006/relationships/image" Target="../media/image2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April 27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1128-4028-4547-B34C-8142464191C7}" type="slidenum">
              <a:rPr lang="en-US"/>
              <a:pPr/>
              <a:t>10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Tree Traversal</a:t>
            </a:r>
            <a:endParaRPr lang="en-US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visit a node.</a:t>
            </a:r>
          </a:p>
          <a:p>
            <a:pPr lvl="1"/>
            <a:r>
              <a:rPr lang="en-US" dirty="0"/>
              <a:t>Visit the node before (pre) visiting its child nodes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Then recursively visit each of the </a:t>
            </a:r>
            <a:br>
              <a:rPr lang="en-US" dirty="0"/>
            </a:b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 nodes in sibling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E0EE-EDB0-F448-8581-B0C5D752EDDE}" type="slidenum">
              <a:rPr lang="en-US"/>
              <a:pPr/>
              <a:t>11</a:t>
            </a:fld>
            <a:endParaRPr lang="en-US"/>
          </a:p>
        </p:txBody>
      </p:sp>
      <p:pic>
        <p:nvPicPr>
          <p:cNvPr id="5570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235040"/>
            <a:ext cx="2670175" cy="539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570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234464"/>
            <a:ext cx="5486400" cy="2239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365125" y="3520439"/>
            <a:ext cx="512512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void </a:t>
            </a:r>
            <a:r>
              <a:rPr lang="en-US" sz="1400" b="1" dirty="0" err="1" smtClean="0">
                <a:latin typeface="Courier New"/>
                <a:cs typeface="Courier New"/>
              </a:rPr>
              <a:t>FileSystem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listAll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depth = 0) </a:t>
            </a:r>
            <a:r>
              <a:rPr lang="en-US" sz="1400" b="1" dirty="0" err="1" smtClean="0">
                <a:latin typeface="Courier New"/>
                <a:cs typeface="Courier New"/>
              </a:rPr>
              <a:t>const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printName</a:t>
            </a:r>
            <a:r>
              <a:rPr lang="en-US" sz="1400" b="1" dirty="0">
                <a:latin typeface="Courier New"/>
                <a:cs typeface="Courier New"/>
              </a:rPr>
              <a:t>(depth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latin typeface="Courier New"/>
                <a:cs typeface="Courier New"/>
              </a:rPr>
              <a:t>isDirectory</a:t>
            </a:r>
            <a:r>
              <a:rPr lang="en-US" sz="1400" b="1" dirty="0">
                <a:latin typeface="Courier New"/>
                <a:cs typeface="Courier New"/>
              </a:rPr>
              <a:t>())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for each file f </a:t>
            </a:r>
            <a:r>
              <a:rPr lang="en-US" sz="1400" b="1" dirty="0" smtClean="0">
                <a:latin typeface="Courier New"/>
                <a:cs typeface="Courier New"/>
              </a:rPr>
              <a:t>in this </a:t>
            </a:r>
            <a:r>
              <a:rPr lang="en-US" sz="1400" b="1" dirty="0">
                <a:latin typeface="Courier New"/>
                <a:cs typeface="Courier New"/>
              </a:rPr>
              <a:t>directory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 smtClean="0">
                <a:latin typeface="Courier New"/>
                <a:cs typeface="Courier New"/>
              </a:rPr>
              <a:t>f.listAll</a:t>
            </a:r>
            <a:r>
              <a:rPr lang="en-US" sz="1400" b="1" dirty="0" smtClean="0">
                <a:latin typeface="Courier New"/>
                <a:cs typeface="Courier New"/>
              </a:rPr>
              <a:t>(depth + 1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87045" y="5640736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3994-FFF9-C941-8417-FDB1EF34BD84}" type="slidenum">
              <a:rPr lang="en-US"/>
              <a:pPr/>
              <a:t>12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 Tree Traversal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recursively visit each of a </a:t>
            </a:r>
            <a:br>
              <a:rPr lang="en-US" dirty="0"/>
            </a:b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 nodes in sibling order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Then visit the node itself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30C-1EC9-3B47-966B-997599AFFCBD}" type="slidenum">
              <a:rPr lang="en-US"/>
              <a:pPr/>
              <a:t>13</a:t>
            </a:fld>
            <a:endParaRPr lang="en-US"/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389438" y="6172200"/>
            <a:ext cx="18288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58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201738"/>
            <a:ext cx="283368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8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6" y="1168400"/>
            <a:ext cx="64008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274367" y="3703317"/>
            <a:ext cx="4158511" cy="3108543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FileSystem</a:t>
            </a:r>
            <a:r>
              <a:rPr lang="en-US" sz="1400" b="1" dirty="0" smtClean="0">
                <a:latin typeface="Courier New"/>
                <a:cs typeface="Courier New"/>
              </a:rPr>
              <a:t>::size() </a:t>
            </a:r>
            <a:r>
              <a:rPr lang="en-US" sz="1400" b="1" dirty="0" err="1" smtClean="0">
                <a:latin typeface="Courier New"/>
                <a:cs typeface="Courier New"/>
              </a:rPr>
              <a:t>const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totalSize</a:t>
            </a:r>
            <a:r>
              <a:rPr lang="en-US" sz="1400" b="1" dirty="0">
                <a:latin typeface="Courier New"/>
                <a:cs typeface="Courier New"/>
              </a:rPr>
              <a:t> = </a:t>
            </a:r>
            <a:r>
              <a:rPr lang="en-US" sz="1400" b="1" dirty="0" err="1">
                <a:latin typeface="Courier New"/>
                <a:cs typeface="Courier New"/>
              </a:rPr>
              <a:t>sizeOfThisFile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latin typeface="Courier New"/>
                <a:cs typeface="Courier New"/>
              </a:rPr>
              <a:t>isDirectory</a:t>
            </a:r>
            <a:r>
              <a:rPr lang="en-US" sz="1400" b="1" dirty="0">
                <a:latin typeface="Courier New"/>
                <a:cs typeface="Courier New"/>
              </a:rPr>
              <a:t>())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for each file f in directory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    </a:t>
            </a:r>
            <a:r>
              <a:rPr lang="en-US" sz="1400" b="1" dirty="0" err="1">
                <a:latin typeface="Courier New"/>
                <a:cs typeface="Courier New"/>
              </a:rPr>
              <a:t>totalSize</a:t>
            </a:r>
            <a:r>
              <a:rPr lang="en-US" sz="1400" b="1" dirty="0">
                <a:latin typeface="Courier New"/>
                <a:cs typeface="Courier New"/>
              </a:rPr>
              <a:t> += </a:t>
            </a:r>
            <a:r>
              <a:rPr lang="en-US" sz="1400" b="1" dirty="0" err="1">
                <a:latin typeface="Courier New"/>
                <a:cs typeface="Courier New"/>
              </a:rPr>
              <a:t>f.size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   return </a:t>
            </a:r>
            <a:r>
              <a:rPr lang="en-US" sz="1400" b="1" dirty="0" err="1">
                <a:latin typeface="Courier New"/>
                <a:cs typeface="Courier New"/>
              </a:rPr>
              <a:t>totalSize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13897" y="6090316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193A-1A24-9146-B3FE-95EF1C87EEAA}" type="slidenum">
              <a:rPr lang="en-US"/>
              <a:pPr/>
              <a:t>14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tree </a:t>
            </a:r>
            <a:r>
              <a:rPr lang="en-US" dirty="0"/>
              <a:t>is a tree where </a:t>
            </a:r>
            <a:br>
              <a:rPr lang="en-US" dirty="0"/>
            </a:br>
            <a:r>
              <a:rPr lang="en-US" dirty="0"/>
              <a:t>each node can have </a:t>
            </a:r>
            <a:r>
              <a:rPr lang="en-US" dirty="0">
                <a:solidFill>
                  <a:srgbClr val="B23C00"/>
                </a:solidFill>
              </a:rPr>
              <a:t>0, 1, or 2 child nodes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59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423171"/>
            <a:ext cx="7118350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4AE-31E8-1D44-AEF9-A703902FEE92}" type="slidenum">
              <a:rPr lang="en-US"/>
              <a:pPr/>
              <a:t>15</a:t>
            </a:fld>
            <a:endParaRPr lang="en-US"/>
          </a:p>
        </p:txBody>
      </p:sp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0" y="2057415"/>
            <a:ext cx="705167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Trees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55638"/>
          </a:xfrm>
        </p:spPr>
        <p:txBody>
          <a:bodyPr/>
          <a:lstStyle/>
          <a:p>
            <a:r>
              <a:rPr lang="en-US" dirty="0"/>
              <a:t>An arithmetic expression </a:t>
            </a:r>
            <a:r>
              <a:rPr lang="en-US"/>
              <a:t>tree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783FC-6518-0543-9413-4C2842F5629C}" type="slidenum">
              <a:rPr lang="en-US"/>
              <a:pPr/>
              <a:t>16</a:t>
            </a:fld>
            <a:endParaRPr lang="en-US"/>
          </a:p>
        </p:txBody>
      </p:sp>
      <p:pic>
        <p:nvPicPr>
          <p:cNvPr id="563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219200"/>
            <a:ext cx="705167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Infix to Postfix Notation</a:t>
            </a:r>
            <a:endParaRPr 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35475"/>
            <a:ext cx="8229600" cy="1004888"/>
          </a:xfrm>
        </p:spPr>
        <p:txBody>
          <a:bodyPr/>
          <a:lstStyle/>
          <a:p>
            <a:r>
              <a:rPr lang="en-US" dirty="0"/>
              <a:t>Do a </a:t>
            </a:r>
            <a:r>
              <a:rPr lang="en-US" dirty="0" err="1">
                <a:solidFill>
                  <a:srgbClr val="B23C00"/>
                </a:solidFill>
              </a:rPr>
              <a:t>postorder</a:t>
            </a:r>
            <a:r>
              <a:rPr lang="en-US" dirty="0">
                <a:solidFill>
                  <a:srgbClr val="B23C00"/>
                </a:solidFill>
              </a:rPr>
              <a:t> walk </a:t>
            </a:r>
            <a:r>
              <a:rPr lang="en-US" dirty="0"/>
              <a:t>of our expression tree to output the expression in </a:t>
            </a:r>
            <a:r>
              <a:rPr lang="en-US" dirty="0">
                <a:solidFill>
                  <a:srgbClr val="B23C00"/>
                </a:solidFill>
              </a:rPr>
              <a:t>postfix notation</a:t>
            </a:r>
            <a:r>
              <a:rPr lang="en-US" dirty="0"/>
              <a:t>: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3292475" y="5349875"/>
            <a:ext cx="2490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Arial" charset="0"/>
              </a:rPr>
              <a:t>abc*+de*f+g*+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F5DD-C533-D146-93CC-48F151B56587}" type="slidenum">
              <a:rPr lang="en-US"/>
              <a:pPr/>
              <a:t>17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binary </a:t>
            </a:r>
            <a:r>
              <a:rPr lang="en-US" u="sng" dirty="0">
                <a:solidFill>
                  <a:srgbClr val="B23C00"/>
                </a:solidFill>
              </a:rPr>
              <a:t>search</a:t>
            </a:r>
            <a:r>
              <a:rPr lang="en-US" dirty="0">
                <a:solidFill>
                  <a:srgbClr val="B23C00"/>
                </a:solidFill>
              </a:rPr>
              <a:t> tree </a:t>
            </a:r>
            <a:r>
              <a:rPr lang="en-US" dirty="0"/>
              <a:t>(BST) </a:t>
            </a:r>
            <a:r>
              <a:rPr lang="en-US" dirty="0" smtClean="0"/>
              <a:t>has </a:t>
            </a:r>
            <a:r>
              <a:rPr lang="en-US" dirty="0"/>
              <a:t>these properties </a:t>
            </a:r>
            <a:br>
              <a:rPr lang="en-US" dirty="0"/>
            </a:br>
            <a:r>
              <a:rPr lang="en-US" dirty="0"/>
              <a:t>for each of its nodes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left subtree </a:t>
            </a:r>
            <a:r>
              <a:rPr lang="en-US" dirty="0" smtClean="0"/>
              <a:t>are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less than </a:t>
            </a:r>
            <a:r>
              <a:rPr lang="en-US" dirty="0"/>
              <a:t>the value of the node itself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right subtree </a:t>
            </a:r>
            <a:r>
              <a:rPr lang="en-US" dirty="0" smtClean="0"/>
              <a:t>are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greater than </a:t>
            </a:r>
            <a:r>
              <a:rPr lang="en-US" dirty="0"/>
              <a:t>the value of the node itself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344-16DB-2C41-8474-5769FBA3D58D}" type="slidenum">
              <a:rPr lang="en-US"/>
              <a:pPr/>
              <a:t>18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Inorder Tree Traversal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Recursively </a:t>
            </a:r>
            <a:r>
              <a:rPr lang="en-US" dirty="0"/>
              <a:t>visit a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left 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Visit </a:t>
            </a:r>
            <a:r>
              <a:rPr lang="en-US" dirty="0"/>
              <a:t>the node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Recursively </a:t>
            </a:r>
            <a:r>
              <a:rPr lang="en-US" dirty="0"/>
              <a:t>visit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right subtree.</a:t>
            </a:r>
          </a:p>
          <a:p>
            <a:pPr lvl="6"/>
            <a:endParaRPr lang="en-US" dirty="0"/>
          </a:p>
          <a:p>
            <a:r>
              <a:rPr lang="en-US" dirty="0"/>
              <a:t>If you do an </a:t>
            </a:r>
            <a:r>
              <a:rPr lang="en-US" dirty="0" err="1"/>
              <a:t>inorder</a:t>
            </a:r>
            <a:r>
              <a:rPr lang="en-US" dirty="0"/>
              <a:t> walk of a binary search tree, you will visit the nodes in sorted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68BF-5404-0444-B956-820FC49AD08C}" type="slidenum">
              <a:rPr lang="en-US"/>
              <a:pPr/>
              <a:t>19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Tree </a:t>
            </a:r>
            <a:r>
              <a:rPr lang="en-US" dirty="0" smtClean="0"/>
              <a:t>Traversal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26267"/>
            <a:ext cx="8229600" cy="160465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solidFill>
                  <a:srgbClr val="B23C00"/>
                </a:solidFill>
              </a:rPr>
              <a:t>inorder</a:t>
            </a:r>
            <a:r>
              <a:rPr lang="en-US" dirty="0">
                <a:solidFill>
                  <a:srgbClr val="B23C00"/>
                </a:solidFill>
              </a:rPr>
              <a:t> walk </a:t>
            </a:r>
            <a:r>
              <a:rPr lang="en-US" dirty="0"/>
              <a:t>of the left tree </a:t>
            </a:r>
            <a:br>
              <a:rPr lang="en-US" dirty="0"/>
            </a:br>
            <a:r>
              <a:rPr lang="en-US" dirty="0"/>
              <a:t>visits the nodes in sorted </a:t>
            </a:r>
            <a:r>
              <a:rPr lang="en-US" dirty="0" smtClean="0"/>
              <a:t>order: 1 </a:t>
            </a:r>
            <a:r>
              <a:rPr lang="en-US" dirty="0"/>
              <a:t>2 3 4 6 8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0304"/>
            <a:ext cx="7377113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#12: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Element</a:t>
            </a:r>
          </a:p>
          <a:p>
            <a:pPr lvl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</a:p>
          <a:p>
            <a:pPr lvl="0"/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run_sort_algorithm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ShellSortOptimal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run_sort_algorithm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ShellSortSuboptimal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run_sort_algorithm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QuickSorter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::quicksort()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QuickSorter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::partition()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QuickSortOptimal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choose_pivot_strategy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QuickSortSuboptimal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choose_pivot_strategy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MergeSort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::mergesort()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MergeSort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::merge()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::split()</a:t>
            </a:r>
          </a:p>
          <a:p>
            <a:pPr lvl="0"/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::concatenate()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7638-06DF-074A-89E3-D903ACC90D6A}" type="slidenum">
              <a:rPr lang="en-US"/>
              <a:pPr/>
              <a:t>20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 ADT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The node </a:t>
            </a:r>
            <a:r>
              <a:rPr lang="en-US" dirty="0" smtClean="0"/>
              <a:t>class of </a:t>
            </a:r>
            <a:r>
              <a:rPr lang="en-US" dirty="0"/>
              <a:t>our binary search tree ADT.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365806" y="1950267"/>
            <a:ext cx="8347157" cy="26776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(Comparable data);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*left,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*right);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virtual ~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Comparable data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804C-0A75-4F41-87D3-26A6CFBBF334}" type="slidenum">
              <a:rPr lang="en-US"/>
              <a:pPr/>
              <a:t>21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</a:t>
            </a:r>
            <a:r>
              <a:rPr lang="en-US" dirty="0" smtClean="0"/>
              <a:t>ADT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424150" y="1234464"/>
            <a:ext cx="7713971" cy="55092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virtual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getRoot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height();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 &amp;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findMax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void clear();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bool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isEmpty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bool contains(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Comparable&amp; data)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void insert(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 data);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void remove(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Comparable&amp; data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 ADT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711" y="1394460"/>
            <a:ext cx="856195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protected: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virtual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virtual void insert(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&lt;Comparable&gt;* 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virtual void remove(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&lt;Comparable&gt;* 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*root;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findMax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clear(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&lt;Comparable&gt;* 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bool contains(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D7B8-2981-E94D-A234-6923705F347A}" type="slidenum">
              <a:rPr lang="en-US"/>
              <a:pPr/>
              <a:t>23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Min and Max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r>
              <a:rPr lang="en-US" dirty="0"/>
              <a:t>Finding the </a:t>
            </a:r>
            <a:r>
              <a:rPr lang="en-US" dirty="0">
                <a:solidFill>
                  <a:srgbClr val="B23C00"/>
                </a:solidFill>
              </a:rPr>
              <a:t>minimum and maximum values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a binary search tree is easy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leftmost node has the minimum value.</a:t>
            </a:r>
          </a:p>
          <a:p>
            <a:pPr lvl="1"/>
            <a:r>
              <a:rPr lang="en-US" dirty="0"/>
              <a:t>The rightmost node has the maximum value.</a:t>
            </a:r>
          </a:p>
          <a:p>
            <a:pPr lvl="4"/>
            <a:endParaRPr lang="en-US" dirty="0"/>
          </a:p>
          <a:p>
            <a:r>
              <a:rPr lang="en-US" dirty="0"/>
              <a:t>You can find the minimum and maximum values recursively or (better) iteratively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00F-6390-2649-869D-3BBF882B2835}" type="slidenum">
              <a:rPr lang="en-US"/>
              <a:pPr/>
              <a:t>24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The Binary Search Tree: Min and </a:t>
            </a:r>
            <a:r>
              <a:rPr lang="en-US" dirty="0" smtClean="0"/>
              <a:t>Max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84966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Recursive code </a:t>
            </a:r>
            <a:r>
              <a:rPr lang="en-US" dirty="0"/>
              <a:t>to find the </a:t>
            </a:r>
            <a:r>
              <a:rPr lang="en-US" dirty="0">
                <a:solidFill>
                  <a:srgbClr val="B23C00"/>
                </a:solidFill>
              </a:rPr>
              <a:t>minimum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Chase down the </a:t>
            </a:r>
            <a:r>
              <a:rPr lang="en-US" dirty="0">
                <a:solidFill>
                  <a:srgbClr val="B23C00"/>
                </a:solidFill>
              </a:rPr>
              <a:t>left </a:t>
            </a:r>
            <a:r>
              <a:rPr lang="en-US" dirty="0"/>
              <a:t>child links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minimum is the leftmost child.</a:t>
            </a:r>
            <a:endParaRPr lang="en-US" dirty="0"/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342944" y="3063244"/>
            <a:ext cx="8561959" cy="20313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template &lt;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&lt;Comparable&gt;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*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==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       return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left ==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 return node;</a:t>
            </a:r>
          </a:p>
          <a:p>
            <a:endParaRPr lang="mr-IN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&gt;left);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73E-AF64-4B43-8F16-C7045CBFCE60}" type="slidenum">
              <a:rPr lang="en-US"/>
              <a:pPr/>
              <a:t>25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The Binary Search Tree: Min and </a:t>
            </a:r>
            <a:r>
              <a:rPr lang="en-US" dirty="0" smtClean="0"/>
              <a:t>Max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584966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Iterative code </a:t>
            </a:r>
            <a:r>
              <a:rPr lang="en-US" dirty="0"/>
              <a:t>to find the </a:t>
            </a:r>
            <a:r>
              <a:rPr lang="en-US" dirty="0">
                <a:solidFill>
                  <a:srgbClr val="B23C00"/>
                </a:solidFill>
              </a:rPr>
              <a:t>maximum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Chase down the </a:t>
            </a:r>
            <a:r>
              <a:rPr lang="en-US" dirty="0">
                <a:solidFill>
                  <a:srgbClr val="B23C00"/>
                </a:solidFill>
              </a:rPr>
              <a:t>right </a:t>
            </a:r>
            <a:r>
              <a:rPr lang="en-US" dirty="0"/>
              <a:t>child links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maximum is </a:t>
            </a:r>
            <a:r>
              <a:rPr lang="en-US" dirty="0"/>
              <a:t>the </a:t>
            </a:r>
            <a:r>
              <a:rPr lang="en-US" dirty="0" smtClean="0"/>
              <a:t>rightmost child</a:t>
            </a:r>
            <a:r>
              <a:rPr lang="en-US" dirty="0"/>
              <a:t>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44" y="3063244"/>
            <a:ext cx="8454559" cy="24622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findMax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while(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7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27B1-386E-9945-B7D5-D9671F84B41E}" type="slidenum">
              <a:rPr lang="en-US"/>
              <a:pPr/>
              <a:t>26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Contains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76770"/>
          </a:xfrm>
        </p:spPr>
        <p:txBody>
          <a:bodyPr/>
          <a:lstStyle/>
          <a:p>
            <a:r>
              <a:rPr lang="en-US" dirty="0"/>
              <a:t>Does a binary search tree contain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target value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Search recursively </a:t>
            </a:r>
            <a:r>
              <a:rPr lang="en-US" dirty="0"/>
              <a:t>starting at the root node:</a:t>
            </a:r>
          </a:p>
          <a:p>
            <a:pPr lvl="1"/>
            <a:r>
              <a:rPr lang="en-US" dirty="0"/>
              <a:t>If the target value is </a:t>
            </a:r>
            <a:r>
              <a:rPr lang="en-US" dirty="0">
                <a:solidFill>
                  <a:srgbClr val="B23C00"/>
                </a:solidFill>
              </a:rPr>
              <a:t>less than </a:t>
            </a:r>
            <a:r>
              <a:rPr lang="en-US" dirty="0"/>
              <a:t>the </a:t>
            </a:r>
            <a:r>
              <a:rPr lang="en-US" dirty="0" smtClean="0"/>
              <a:t>node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value, </a:t>
            </a:r>
            <a:br>
              <a:rPr lang="en-US" dirty="0"/>
            </a:br>
            <a:r>
              <a:rPr lang="en-US" dirty="0"/>
              <a:t>then search the </a:t>
            </a:r>
            <a:r>
              <a:rPr lang="en-US" dirty="0" smtClean="0"/>
              <a:t>node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left 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target value is </a:t>
            </a:r>
            <a:r>
              <a:rPr lang="en-US" dirty="0">
                <a:solidFill>
                  <a:srgbClr val="B23C00"/>
                </a:solidFill>
              </a:rPr>
              <a:t>greater than </a:t>
            </a:r>
            <a:r>
              <a:rPr lang="en-US" dirty="0"/>
              <a:t>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value, </a:t>
            </a:r>
            <a:br>
              <a:rPr lang="en-US" dirty="0"/>
            </a:br>
            <a:r>
              <a:rPr lang="en-US" dirty="0"/>
              <a:t>then search the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right 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values are </a:t>
            </a:r>
            <a:r>
              <a:rPr lang="en-US" dirty="0">
                <a:solidFill>
                  <a:srgbClr val="B23C00"/>
                </a:solidFill>
              </a:rPr>
              <a:t>equal</a:t>
            </a:r>
            <a:r>
              <a:rPr lang="en-US" dirty="0"/>
              <a:t>, then yes, </a:t>
            </a:r>
            <a:br>
              <a:rPr lang="en-US" dirty="0"/>
            </a:br>
            <a:r>
              <a:rPr lang="en-US" dirty="0"/>
              <a:t>the target value </a:t>
            </a:r>
            <a:r>
              <a:rPr lang="en-US" dirty="0">
                <a:solidFill>
                  <a:srgbClr val="B23C00"/>
                </a:solidFill>
              </a:rPr>
              <a:t>is contained </a:t>
            </a:r>
            <a:r>
              <a:rPr lang="en-US" dirty="0"/>
              <a:t>in the tree.</a:t>
            </a:r>
          </a:p>
          <a:p>
            <a:pPr lvl="1"/>
            <a:r>
              <a:rPr lang="en-US" dirty="0"/>
              <a:t>If you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run off the bottom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the tree, then no, </a:t>
            </a:r>
            <a:br>
              <a:rPr lang="en-US" dirty="0"/>
            </a:br>
            <a:r>
              <a:rPr lang="en-US" dirty="0"/>
              <a:t>the target value is </a:t>
            </a:r>
            <a:r>
              <a:rPr lang="en-US" dirty="0">
                <a:solidFill>
                  <a:srgbClr val="B23C00"/>
                </a:solidFill>
              </a:rPr>
              <a:t>not contained </a:t>
            </a:r>
            <a:r>
              <a:rPr lang="en-US" dirty="0"/>
              <a:t>in the tree.</a:t>
            </a:r>
          </a:p>
        </p:txBody>
      </p:sp>
    </p:spTree>
    <p:extLst>
      <p:ext uri="{BB962C8B-B14F-4D97-AF65-F5344CB8AC3E}">
        <p14:creationId xmlns:p14="http://schemas.microsoft.com/office/powerpoint/2010/main" val="17278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8C2E-32FC-AC4C-9694-BC544AFC843F}" type="slidenum">
              <a:rPr lang="en-US"/>
              <a:pPr/>
              <a:t>27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Contains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960151" y="1234464"/>
            <a:ext cx="8000921" cy="504753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&lt;Comparable&gt;::contains(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Comparable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&gt; *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while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  //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found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return false;         // not found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9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68F-B66E-A440-9CD7-6A0ED8CE6FFF}" type="slidenum">
              <a:rPr lang="en-US"/>
              <a:pPr/>
              <a:t>28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>
                <a:solidFill>
                  <a:srgbClr val="B23C00"/>
                </a:solidFill>
              </a:rPr>
              <a:t>insert </a:t>
            </a:r>
            <a:r>
              <a:rPr lang="en-US" dirty="0"/>
              <a:t>a target value into the tree: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Proceed as if you are checking </a:t>
            </a:r>
            <a:br>
              <a:rPr lang="en-US" dirty="0"/>
            </a:br>
            <a:r>
              <a:rPr lang="en-US" dirty="0" smtClean="0"/>
              <a:t>whether the </a:t>
            </a:r>
            <a:r>
              <a:rPr lang="en-US" dirty="0"/>
              <a:t>tree contains the target value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recursively examining left and right </a:t>
            </a:r>
            <a:r>
              <a:rPr lang="en-US" dirty="0" err="1"/>
              <a:t>subtrees</a:t>
            </a:r>
            <a:r>
              <a:rPr lang="en-US" dirty="0"/>
              <a:t>, if you </a:t>
            </a:r>
            <a:r>
              <a:rPr lang="en-US" dirty="0">
                <a:solidFill>
                  <a:srgbClr val="B23C00"/>
                </a:solidFill>
              </a:rPr>
              <a:t>encounter a null link </a:t>
            </a:r>
            <a:r>
              <a:rPr lang="en-US" dirty="0"/>
              <a:t>(either a left link or a right link), then </a:t>
            </a:r>
            <a:r>
              <a:rPr lang="en-US" dirty="0" smtClean="0">
                <a:solidFill>
                  <a:srgbClr val="B23C00"/>
                </a:solidFill>
              </a:rPr>
              <a:t>that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where the new value should be inserted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Create a new node containing the target value </a:t>
            </a:r>
            <a:br>
              <a:rPr lang="en-US" dirty="0"/>
            </a:br>
            <a:r>
              <a:rPr lang="en-US" dirty="0"/>
              <a:t>and replace the null link with a link to the new node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 the new node is attached to the </a:t>
            </a:r>
            <a:r>
              <a:rPr lang="en-US" dirty="0">
                <a:solidFill>
                  <a:srgbClr val="B23C00"/>
                </a:solidFill>
              </a:rPr>
              <a:t>last-visited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668F-B66E-A440-9CD7-6A0ED8CE6FFF}" type="slidenum">
              <a:rPr lang="en-US"/>
              <a:pPr/>
              <a:t>29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Insert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the target value is already in the tree, either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Insert a duplicate value into the tree.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insert but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update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the existing node.</a:t>
            </a:r>
          </a:p>
        </p:txBody>
      </p:sp>
    </p:spTree>
    <p:extLst>
      <p:ext uri="{BB962C8B-B14F-4D97-AF65-F5344CB8AC3E}">
        <p14:creationId xmlns:p14="http://schemas.microsoft.com/office/powerpoint/2010/main" val="13299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401A-4354-C24A-B0FD-FAB7840C56AD}" type="slidenum">
              <a:rPr lang="en-US"/>
              <a:pPr/>
              <a:t>3</a:t>
            </a:fld>
            <a:endParaRPr lang="en-US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9" y="5111079"/>
            <a:ext cx="6088062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38709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tree is a </a:t>
            </a:r>
            <a:r>
              <a:rPr lang="en-US" dirty="0">
                <a:solidFill>
                  <a:srgbClr val="B23C00"/>
                </a:solidFill>
              </a:rPr>
              <a:t>collection of nodes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node is the </a:t>
            </a:r>
            <a:r>
              <a:rPr lang="en-US" dirty="0">
                <a:solidFill>
                  <a:srgbClr val="B23C00"/>
                </a:solidFill>
              </a:rPr>
              <a:t>root </a:t>
            </a:r>
            <a:r>
              <a:rPr lang="en-US" dirty="0"/>
              <a:t>node.</a:t>
            </a:r>
          </a:p>
          <a:p>
            <a:pPr>
              <a:lnSpc>
                <a:spcPct val="90000"/>
              </a:lnSpc>
            </a:pPr>
            <a:r>
              <a:rPr lang="en-US" dirty="0"/>
              <a:t>A node contains data and has pointers </a:t>
            </a:r>
            <a:br>
              <a:rPr lang="en-US" dirty="0"/>
            </a:br>
            <a:r>
              <a:rPr lang="en-US" dirty="0"/>
              <a:t>(possibly null) to other nodes, its children.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pointers are directed </a:t>
            </a:r>
            <a:r>
              <a:rPr lang="en-US" dirty="0">
                <a:solidFill>
                  <a:srgbClr val="B23C00"/>
                </a:solidFill>
              </a:rPr>
              <a:t>edges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child node can itself be the root of a </a:t>
            </a:r>
            <a:r>
              <a:rPr lang="en-US" dirty="0">
                <a:solidFill>
                  <a:srgbClr val="B23C00"/>
                </a:solidFill>
              </a:rPr>
              <a:t>subtree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leaf </a:t>
            </a:r>
            <a:r>
              <a:rPr lang="en-US" dirty="0"/>
              <a:t>node is a node that has no children.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other than the root node has </a:t>
            </a:r>
            <a:br>
              <a:rPr lang="en-US" dirty="0"/>
            </a:br>
            <a:r>
              <a:rPr lang="en-US" dirty="0"/>
              <a:t>exactly one parent node.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09AD-EA7D-0A49-8BA5-209073F62773}" type="slidenum">
              <a:rPr lang="en-US"/>
              <a:pPr/>
              <a:t>30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pic>
        <p:nvPicPr>
          <p:cNvPr id="578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600200"/>
            <a:ext cx="7234237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CBE-3E82-BA46-B097-978AC48DAE5B}" type="slidenum">
              <a:rPr lang="en-US"/>
              <a:pPr/>
              <a:t>31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Insert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45092" y="1325903"/>
            <a:ext cx="7810151" cy="377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template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&lt;Comparable&gt;::insert(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Comparable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&gt;* 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&lt;Comparable&gt;(data);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else if (data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-&gt;data)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insert(data,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-&gt;left);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else if (data 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-&gt;data)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insert(data,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5227820" y="2240293"/>
            <a:ext cx="23134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B23C00"/>
                </a:solidFill>
                <a:latin typeface="Arial" charset="0"/>
              </a:rPr>
              <a:t>Create a new node</a:t>
            </a:r>
          </a:p>
          <a:p>
            <a:r>
              <a:rPr lang="en-US" sz="1800" b="0" dirty="0" smtClean="0">
                <a:solidFill>
                  <a:srgbClr val="B23C00"/>
                </a:solidFill>
                <a:latin typeface="Arial" charset="0"/>
              </a:rPr>
              <a:t>only </a:t>
            </a:r>
            <a:r>
              <a:rPr lang="en-US" sz="1800" b="0" dirty="0">
                <a:solidFill>
                  <a:srgbClr val="B23C00"/>
                </a:solidFill>
                <a:latin typeface="Arial" charset="0"/>
              </a:rPr>
              <a:t>when a null link </a:t>
            </a:r>
            <a:br>
              <a:rPr lang="en-US" sz="1800" b="0" dirty="0">
                <a:solidFill>
                  <a:srgbClr val="B23C00"/>
                </a:solidFill>
                <a:latin typeface="Arial" charset="0"/>
              </a:rPr>
            </a:br>
            <a:r>
              <a:rPr lang="en-US" sz="1800" b="0" dirty="0">
                <a:solidFill>
                  <a:srgbClr val="B23C00"/>
                </a:solidFill>
                <a:latin typeface="Arial" charset="0"/>
              </a:rPr>
              <a:t>is </a:t>
            </a:r>
            <a:r>
              <a:rPr lang="en-US" sz="1800" b="0" dirty="0" smtClean="0">
                <a:solidFill>
                  <a:srgbClr val="B23C00"/>
                </a:solidFill>
                <a:latin typeface="Arial" charset="0"/>
              </a:rPr>
              <a:t>encountered.</a:t>
            </a:r>
            <a:endParaRPr lang="en-US" sz="1800" b="0" dirty="0">
              <a:solidFill>
                <a:srgbClr val="B23C00"/>
              </a:solidFill>
              <a:latin typeface="Arial" charset="0"/>
            </a:endParaRP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3931927" y="3520439"/>
            <a:ext cx="36471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B23C00"/>
                </a:solidFill>
                <a:latin typeface="Arial" charset="0"/>
              </a:rPr>
              <a:t>Attach the newly created node to</a:t>
            </a:r>
            <a:endParaRPr lang="en-US" sz="1800" b="0" dirty="0">
              <a:solidFill>
                <a:srgbClr val="B23C00"/>
              </a:solidFill>
              <a:latin typeface="Arial" charset="0"/>
            </a:endParaRPr>
          </a:p>
          <a:p>
            <a:r>
              <a:rPr lang="en-US" sz="1800" b="0" dirty="0" smtClean="0">
                <a:solidFill>
                  <a:srgbClr val="B23C00"/>
                </a:solidFill>
                <a:latin typeface="Arial" charset="0"/>
              </a:rPr>
              <a:t>the last-visited node (pass the</a:t>
            </a:r>
            <a:endParaRPr lang="en-US" sz="1800" dirty="0" smtClean="0">
              <a:solidFill>
                <a:srgbClr val="B23C00"/>
              </a:solidFill>
            </a:endParaRPr>
          </a:p>
          <a:p>
            <a:r>
              <a:rPr lang="en-US" sz="1800" dirty="0" smtClean="0">
                <a:solidFill>
                  <a:srgbClr val="B23C00"/>
                </a:solidFill>
              </a:rPr>
              <a:t>pointers by reference).</a:t>
            </a:r>
            <a:endParaRPr lang="en-US" sz="1800" b="0" dirty="0">
              <a:solidFill>
                <a:srgbClr val="B23C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664" y="1747850"/>
            <a:ext cx="1114408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dirty="0" smtClean="0">
                <a:solidFill>
                  <a:srgbClr val="0033CC"/>
                </a:solidFill>
              </a:rPr>
              <a:t> </a:t>
            </a:r>
            <a:r>
              <a:rPr lang="en-US" sz="1300" dirty="0" smtClean="0">
                <a:solidFill>
                  <a:srgbClr val="B23C00"/>
                </a:solidFill>
              </a:rPr>
              <a:t>passed</a:t>
            </a:r>
          </a:p>
          <a:p>
            <a:r>
              <a:rPr lang="en-US" sz="1300" dirty="0" smtClean="0">
                <a:solidFill>
                  <a:srgbClr val="B23C00"/>
                </a:solidFill>
              </a:rPr>
              <a:t>by reference</a:t>
            </a:r>
            <a:endParaRPr lang="en-US" sz="13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ECD4-8D8C-7946-8648-5E5473B1708F}" type="slidenum">
              <a:rPr lang="en-US"/>
              <a:pPr/>
              <a:t>32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Tree: Remove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removing a node from a binary search tree, </a:t>
            </a:r>
            <a:r>
              <a:rPr lang="en-US" dirty="0">
                <a:solidFill>
                  <a:srgbClr val="B23C00"/>
                </a:solidFill>
              </a:rPr>
              <a:t>the remaining nodes must still be in order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No child case: </a:t>
            </a:r>
            <a:r>
              <a:rPr lang="en-US" dirty="0" smtClean="0"/>
              <a:t>The </a:t>
            </a:r>
            <a:r>
              <a:rPr lang="en-US" dirty="0"/>
              <a:t>target node to be removed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leaf node.</a:t>
            </a:r>
          </a:p>
          <a:p>
            <a:pPr lvl="1"/>
            <a:r>
              <a:rPr lang="en-US" dirty="0"/>
              <a:t>Just remove the target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B6C0-F23F-8744-8206-7CCB63A8A60C}" type="slidenum">
              <a:rPr lang="en-US"/>
              <a:pPr/>
              <a:t>33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8963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One child case: </a:t>
            </a:r>
            <a:r>
              <a:rPr lang="en-US" dirty="0"/>
              <a:t>The target node to be removed has one child node.</a:t>
            </a:r>
          </a:p>
          <a:p>
            <a:pPr lvl="1"/>
            <a:r>
              <a:rPr lang="en-US" dirty="0"/>
              <a:t>Change the </a:t>
            </a:r>
            <a:r>
              <a:rPr lang="en-US" dirty="0" smtClean="0"/>
              <a:t>parent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link to the target node </a:t>
            </a:r>
            <a:br>
              <a:rPr lang="en-US" dirty="0"/>
            </a:br>
            <a:r>
              <a:rPr lang="en-US" dirty="0"/>
              <a:t>to point instead to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child.</a:t>
            </a:r>
          </a:p>
        </p:txBody>
      </p:sp>
      <p:pic>
        <p:nvPicPr>
          <p:cNvPr id="577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068638"/>
            <a:ext cx="7234237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10A2-CDA9-D141-A5A4-C4880710AFF1}" type="slidenum">
              <a:rPr lang="en-US"/>
              <a:pPr/>
              <a:t>34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Two children case: </a:t>
            </a:r>
            <a:r>
              <a:rPr lang="en-US" dirty="0"/>
              <a:t>The target node to be removed has two child nodes.</a:t>
            </a:r>
          </a:p>
          <a:p>
            <a:pPr lvl="1"/>
            <a:r>
              <a:rPr lang="en-US" dirty="0"/>
              <a:t>This is the complicated case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do we restructure the tree so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order of the node values is preserved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B235-5D5D-AC42-AAE1-586A1690F38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325563"/>
            <a:ext cx="8504238" cy="34750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what happens you remove a list node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Assume that the list is sorted.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we delete target node 5, which node takes its place?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replacement node is the node that is </a:t>
            </a:r>
            <a:br>
              <a:rPr lang="en-US" dirty="0"/>
            </a:br>
            <a:r>
              <a:rPr lang="en-US" dirty="0"/>
              <a:t>immediately after the target node in the sorted order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75533" name="Group 45"/>
          <p:cNvGrpSpPr>
            <a:grpSpLocks/>
          </p:cNvGrpSpPr>
          <p:nvPr/>
        </p:nvGrpSpPr>
        <p:grpSpPr bwMode="auto">
          <a:xfrm>
            <a:off x="2349500" y="3480431"/>
            <a:ext cx="3986213" cy="314325"/>
            <a:chOff x="1480" y="1904"/>
            <a:chExt cx="2511" cy="198"/>
          </a:xfrm>
        </p:grpSpPr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480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5503" name="Text Box 15"/>
            <p:cNvSpPr txBox="1">
              <a:spLocks noChangeArrowheads="1"/>
            </p:cNvSpPr>
            <p:nvPr/>
          </p:nvSpPr>
          <p:spPr bwMode="auto">
            <a:xfrm>
              <a:off x="1769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5504" name="Text Box 16"/>
            <p:cNvSpPr txBox="1">
              <a:spLocks noChangeArrowheads="1"/>
            </p:cNvSpPr>
            <p:nvPr/>
          </p:nvSpPr>
          <p:spPr bwMode="auto">
            <a:xfrm>
              <a:off x="2056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2345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2632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2937" y="1904"/>
              <a:ext cx="189" cy="19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3226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13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75511" name="Text Box 23"/>
            <p:cNvSpPr txBox="1">
              <a:spLocks noChangeArrowheads="1"/>
            </p:cNvSpPr>
            <p:nvPr/>
          </p:nvSpPr>
          <p:spPr bwMode="auto">
            <a:xfrm>
              <a:off x="3802" y="190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75532" name="Group 44"/>
          <p:cNvGrpSpPr>
            <a:grpSpLocks/>
          </p:cNvGrpSpPr>
          <p:nvPr/>
        </p:nvGrpSpPr>
        <p:grpSpPr bwMode="auto">
          <a:xfrm>
            <a:off x="2349500" y="2474602"/>
            <a:ext cx="4416425" cy="314325"/>
            <a:chOff x="1480" y="1411"/>
            <a:chExt cx="2782" cy="198"/>
          </a:xfrm>
        </p:grpSpPr>
        <p:sp>
          <p:nvSpPr>
            <p:cNvPr id="575522" name="Text Box 34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5524" name="Text Box 36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75525" name="Text Box 37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75527" name="Text Box 39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75529" name="Text Box 41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5530" name="Text Box 42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75531" name="Text Box 43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7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B235-5D5D-AC42-AAE1-586A1690F388}" type="slidenum">
              <a:rPr lang="en-US"/>
              <a:pPr/>
              <a:t>36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325563"/>
            <a:ext cx="8504238" cy="31092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somewhat convoluted way to do this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Replace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with </a:t>
            </a:r>
            <a:br>
              <a:rPr lang="en-US" dirty="0"/>
            </a:br>
            <a:r>
              <a:rPr lang="en-US" dirty="0"/>
              <a:t>the successor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value.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dirty="0"/>
              <a:t>remove the successor </a:t>
            </a:r>
            <a:r>
              <a:rPr lang="en-US" dirty="0" smtClean="0"/>
              <a:t>node, </a:t>
            </a:r>
            <a:br>
              <a:rPr lang="en-US" dirty="0" smtClean="0"/>
            </a:br>
            <a:r>
              <a:rPr lang="en-US" dirty="0" smtClean="0"/>
              <a:t>which is now “empty”.</a:t>
            </a:r>
            <a:endParaRPr lang="en-US" dirty="0"/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2349500" y="3297561"/>
            <a:ext cx="4416425" cy="338138"/>
            <a:chOff x="1480" y="3254"/>
            <a:chExt cx="2782" cy="213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480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769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056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5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2632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921" y="3254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208" y="3254"/>
              <a:ext cx="190" cy="21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3497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3784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4073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9" name="Group 15"/>
          <p:cNvGrpSpPr>
            <a:grpSpLocks/>
          </p:cNvGrpSpPr>
          <p:nvPr/>
        </p:nvGrpSpPr>
        <p:grpSpPr bwMode="auto">
          <a:xfrm>
            <a:off x="2349500" y="4760577"/>
            <a:ext cx="3959225" cy="314325"/>
            <a:chOff x="1480" y="3715"/>
            <a:chExt cx="2494" cy="198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480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176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205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234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632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2921" y="3715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20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349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378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69" name="Group 25"/>
          <p:cNvGrpSpPr>
            <a:grpSpLocks/>
          </p:cNvGrpSpPr>
          <p:nvPr/>
        </p:nvGrpSpPr>
        <p:grpSpPr bwMode="auto">
          <a:xfrm>
            <a:off x="2349500" y="2880041"/>
            <a:ext cx="4416425" cy="314325"/>
            <a:chOff x="1480" y="1411"/>
            <a:chExt cx="2782" cy="198"/>
          </a:xfrm>
        </p:grpSpPr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7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FDBB-51A8-E14A-937C-A419AC42A1B0}" type="slidenum">
              <a:rPr lang="en-US"/>
              <a:pPr/>
              <a:t>37</a:t>
            </a:fld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79725"/>
            <a:ext cx="8229600" cy="325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same convoluted process happens when you remove a node from a binary search tree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successor node is the node that is immediately after the deleted node in the sorted order.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Replace the target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with </a:t>
            </a:r>
            <a:br>
              <a:rPr lang="en-US" dirty="0"/>
            </a:br>
            <a:r>
              <a:rPr lang="en-US" dirty="0"/>
              <a:t>the successor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the successor </a:t>
            </a:r>
            <a:r>
              <a:rPr lang="en-US" dirty="0" smtClean="0"/>
              <a:t>node, which is now “empty”.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584708" name="Group 4"/>
          <p:cNvGrpSpPr>
            <a:grpSpLocks/>
          </p:cNvGrpSpPr>
          <p:nvPr/>
        </p:nvGrpSpPr>
        <p:grpSpPr bwMode="auto">
          <a:xfrm>
            <a:off x="2349500" y="1835158"/>
            <a:ext cx="4416425" cy="338138"/>
            <a:chOff x="1480" y="3254"/>
            <a:chExt cx="2782" cy="213"/>
          </a:xfrm>
        </p:grpSpPr>
        <p:sp>
          <p:nvSpPr>
            <p:cNvPr id="584709" name="Text Box 5"/>
            <p:cNvSpPr txBox="1">
              <a:spLocks noChangeArrowheads="1"/>
            </p:cNvSpPr>
            <p:nvPr/>
          </p:nvSpPr>
          <p:spPr bwMode="auto">
            <a:xfrm>
              <a:off x="1480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10" name="Text Box 6"/>
            <p:cNvSpPr txBox="1">
              <a:spLocks noChangeArrowheads="1"/>
            </p:cNvSpPr>
            <p:nvPr/>
          </p:nvSpPr>
          <p:spPr bwMode="auto">
            <a:xfrm>
              <a:off x="1769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11" name="Text Box 7"/>
            <p:cNvSpPr txBox="1">
              <a:spLocks noChangeArrowheads="1"/>
            </p:cNvSpPr>
            <p:nvPr/>
          </p:nvSpPr>
          <p:spPr bwMode="auto">
            <a:xfrm>
              <a:off x="2056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12" name="Text Box 8"/>
            <p:cNvSpPr txBox="1">
              <a:spLocks noChangeArrowheads="1"/>
            </p:cNvSpPr>
            <p:nvPr/>
          </p:nvSpPr>
          <p:spPr bwMode="auto">
            <a:xfrm>
              <a:off x="2345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13" name="Text Box 9"/>
            <p:cNvSpPr txBox="1">
              <a:spLocks noChangeArrowheads="1"/>
            </p:cNvSpPr>
            <p:nvPr/>
          </p:nvSpPr>
          <p:spPr bwMode="auto">
            <a:xfrm>
              <a:off x="2632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14" name="Text Box 10"/>
            <p:cNvSpPr txBox="1">
              <a:spLocks noChangeArrowheads="1"/>
            </p:cNvSpPr>
            <p:nvPr/>
          </p:nvSpPr>
          <p:spPr bwMode="auto">
            <a:xfrm>
              <a:off x="2921" y="3254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84715" name="Text Box 11"/>
            <p:cNvSpPr txBox="1">
              <a:spLocks noChangeArrowheads="1"/>
            </p:cNvSpPr>
            <p:nvPr/>
          </p:nvSpPr>
          <p:spPr bwMode="auto">
            <a:xfrm>
              <a:off x="3208" y="3254"/>
              <a:ext cx="190" cy="21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4716" name="Text Box 12"/>
            <p:cNvSpPr txBox="1">
              <a:spLocks noChangeArrowheads="1"/>
            </p:cNvSpPr>
            <p:nvPr/>
          </p:nvSpPr>
          <p:spPr bwMode="auto">
            <a:xfrm>
              <a:off x="3497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17" name="Text Box 13"/>
            <p:cNvSpPr txBox="1">
              <a:spLocks noChangeArrowheads="1"/>
            </p:cNvSpPr>
            <p:nvPr/>
          </p:nvSpPr>
          <p:spPr bwMode="auto">
            <a:xfrm>
              <a:off x="3784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18" name="Text Box 14"/>
            <p:cNvSpPr txBox="1">
              <a:spLocks noChangeArrowheads="1"/>
            </p:cNvSpPr>
            <p:nvPr/>
          </p:nvSpPr>
          <p:spPr bwMode="auto">
            <a:xfrm>
              <a:off x="4073" y="3254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84719" name="Group 15"/>
          <p:cNvGrpSpPr>
            <a:grpSpLocks/>
          </p:cNvGrpSpPr>
          <p:nvPr/>
        </p:nvGrpSpPr>
        <p:grpSpPr bwMode="auto">
          <a:xfrm>
            <a:off x="2349500" y="2292350"/>
            <a:ext cx="3959225" cy="314325"/>
            <a:chOff x="1480" y="3715"/>
            <a:chExt cx="2494" cy="198"/>
          </a:xfrm>
        </p:grpSpPr>
        <p:sp>
          <p:nvSpPr>
            <p:cNvPr id="584720" name="Text Box 16"/>
            <p:cNvSpPr txBox="1">
              <a:spLocks noChangeArrowheads="1"/>
            </p:cNvSpPr>
            <p:nvPr/>
          </p:nvSpPr>
          <p:spPr bwMode="auto">
            <a:xfrm>
              <a:off x="1480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21" name="Text Box 17"/>
            <p:cNvSpPr txBox="1">
              <a:spLocks noChangeArrowheads="1"/>
            </p:cNvSpPr>
            <p:nvPr/>
          </p:nvSpPr>
          <p:spPr bwMode="auto">
            <a:xfrm>
              <a:off x="176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22" name="Text Box 18"/>
            <p:cNvSpPr txBox="1">
              <a:spLocks noChangeArrowheads="1"/>
            </p:cNvSpPr>
            <p:nvPr/>
          </p:nvSpPr>
          <p:spPr bwMode="auto">
            <a:xfrm>
              <a:off x="205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23" name="Text Box 19"/>
            <p:cNvSpPr txBox="1">
              <a:spLocks noChangeArrowheads="1"/>
            </p:cNvSpPr>
            <p:nvPr/>
          </p:nvSpPr>
          <p:spPr bwMode="auto">
            <a:xfrm>
              <a:off x="234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24" name="Text Box 20"/>
            <p:cNvSpPr txBox="1">
              <a:spLocks noChangeArrowheads="1"/>
            </p:cNvSpPr>
            <p:nvPr/>
          </p:nvSpPr>
          <p:spPr bwMode="auto">
            <a:xfrm>
              <a:off x="2632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25" name="Text Box 21"/>
            <p:cNvSpPr txBox="1">
              <a:spLocks noChangeArrowheads="1"/>
            </p:cNvSpPr>
            <p:nvPr/>
          </p:nvSpPr>
          <p:spPr bwMode="auto">
            <a:xfrm>
              <a:off x="2921" y="3715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84726" name="Text Box 22"/>
            <p:cNvSpPr txBox="1">
              <a:spLocks noChangeArrowheads="1"/>
            </p:cNvSpPr>
            <p:nvPr/>
          </p:nvSpPr>
          <p:spPr bwMode="auto">
            <a:xfrm>
              <a:off x="3209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27" name="Text Box 23"/>
            <p:cNvSpPr txBox="1">
              <a:spLocks noChangeArrowheads="1"/>
            </p:cNvSpPr>
            <p:nvPr/>
          </p:nvSpPr>
          <p:spPr bwMode="auto">
            <a:xfrm>
              <a:off x="3496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28" name="Text Box 24"/>
            <p:cNvSpPr txBox="1">
              <a:spLocks noChangeArrowheads="1"/>
            </p:cNvSpPr>
            <p:nvPr/>
          </p:nvSpPr>
          <p:spPr bwMode="auto">
            <a:xfrm>
              <a:off x="3785" y="3715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  <p:grpSp>
        <p:nvGrpSpPr>
          <p:cNvPr id="584729" name="Group 25"/>
          <p:cNvGrpSpPr>
            <a:grpSpLocks/>
          </p:cNvGrpSpPr>
          <p:nvPr/>
        </p:nvGrpSpPr>
        <p:grpSpPr bwMode="auto">
          <a:xfrm>
            <a:off x="2349500" y="1417638"/>
            <a:ext cx="4416425" cy="314325"/>
            <a:chOff x="1480" y="1411"/>
            <a:chExt cx="2782" cy="198"/>
          </a:xfrm>
        </p:grpSpPr>
        <p:sp>
          <p:nvSpPr>
            <p:cNvPr id="584730" name="Text Box 26"/>
            <p:cNvSpPr txBox="1">
              <a:spLocks noChangeArrowheads="1"/>
            </p:cNvSpPr>
            <p:nvPr/>
          </p:nvSpPr>
          <p:spPr bwMode="auto">
            <a:xfrm>
              <a:off x="1480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84731" name="Text Box 27"/>
            <p:cNvSpPr txBox="1">
              <a:spLocks noChangeArrowheads="1"/>
            </p:cNvSpPr>
            <p:nvPr/>
          </p:nvSpPr>
          <p:spPr bwMode="auto">
            <a:xfrm>
              <a:off x="1769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84732" name="Text Box 28"/>
            <p:cNvSpPr txBox="1">
              <a:spLocks noChangeArrowheads="1"/>
            </p:cNvSpPr>
            <p:nvPr/>
          </p:nvSpPr>
          <p:spPr bwMode="auto">
            <a:xfrm>
              <a:off x="2056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4733" name="Text Box 29"/>
            <p:cNvSpPr txBox="1">
              <a:spLocks noChangeArrowheads="1"/>
            </p:cNvSpPr>
            <p:nvPr/>
          </p:nvSpPr>
          <p:spPr bwMode="auto">
            <a:xfrm>
              <a:off x="2345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84734" name="Text Box 30"/>
            <p:cNvSpPr txBox="1">
              <a:spLocks noChangeArrowheads="1"/>
            </p:cNvSpPr>
            <p:nvPr/>
          </p:nvSpPr>
          <p:spPr bwMode="auto">
            <a:xfrm>
              <a:off x="2632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84735" name="Text Box 31"/>
            <p:cNvSpPr txBox="1">
              <a:spLocks noChangeArrowheads="1"/>
            </p:cNvSpPr>
            <p:nvPr/>
          </p:nvSpPr>
          <p:spPr bwMode="auto">
            <a:xfrm>
              <a:off x="2921" y="1411"/>
              <a:ext cx="189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84736" name="Text Box 32"/>
            <p:cNvSpPr txBox="1">
              <a:spLocks noChangeArrowheads="1"/>
            </p:cNvSpPr>
            <p:nvPr/>
          </p:nvSpPr>
          <p:spPr bwMode="auto">
            <a:xfrm>
              <a:off x="3208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84737" name="Text Box 33"/>
            <p:cNvSpPr txBox="1">
              <a:spLocks noChangeArrowheads="1"/>
            </p:cNvSpPr>
            <p:nvPr/>
          </p:nvSpPr>
          <p:spPr bwMode="auto">
            <a:xfrm>
              <a:off x="3497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84738" name="Text Box 34"/>
            <p:cNvSpPr txBox="1">
              <a:spLocks noChangeArrowheads="1"/>
            </p:cNvSpPr>
            <p:nvPr/>
          </p:nvSpPr>
          <p:spPr bwMode="auto">
            <a:xfrm>
              <a:off x="3784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84739" name="Text Box 35"/>
            <p:cNvSpPr txBox="1">
              <a:spLocks noChangeArrowheads="1"/>
            </p:cNvSpPr>
            <p:nvPr/>
          </p:nvSpPr>
          <p:spPr bwMode="auto">
            <a:xfrm>
              <a:off x="4073" y="1411"/>
              <a:ext cx="189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6052-A13A-B048-8016-5BF60402D0FF}" type="slidenum">
              <a:rPr lang="en-US"/>
              <a:pPr/>
              <a:t>38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target node in a binary search tree, where is the node that is its </a:t>
            </a:r>
            <a:r>
              <a:rPr lang="en-US" dirty="0">
                <a:solidFill>
                  <a:srgbClr val="B23C00"/>
                </a:solidFill>
              </a:rPr>
              <a:t>immediate successor </a:t>
            </a:r>
            <a:r>
              <a:rPr lang="en-US" dirty="0"/>
              <a:t>in the sort order?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successor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value is 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 than the target value.</a:t>
            </a:r>
          </a:p>
          <a:p>
            <a:pPr lvl="1"/>
            <a:r>
              <a:rPr lang="en-US" dirty="0"/>
              <a:t>It must be the </a:t>
            </a:r>
            <a:r>
              <a:rPr lang="en-US" dirty="0">
                <a:solidFill>
                  <a:srgbClr val="B23C00"/>
                </a:solidFill>
              </a:rPr>
              <a:t>minimum value in the right subtree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General idea:</a:t>
            </a:r>
          </a:p>
          <a:p>
            <a:pPr lvl="1"/>
            <a:r>
              <a:rPr lang="en-US" dirty="0"/>
              <a:t>Replace the value in the target node </a:t>
            </a:r>
            <a:br>
              <a:rPr lang="en-US" dirty="0"/>
            </a:br>
            <a:r>
              <a:rPr lang="en-US" dirty="0"/>
              <a:t>with the value of the successor node.</a:t>
            </a:r>
          </a:p>
          <a:p>
            <a:pPr lvl="2"/>
            <a:r>
              <a:rPr lang="en-US" dirty="0"/>
              <a:t>The successor node is now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empty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Recursively delete </a:t>
            </a:r>
            <a:r>
              <a:rPr lang="en-US" dirty="0"/>
              <a:t>the successor node.</a:t>
            </a:r>
          </a:p>
        </p:txBody>
      </p:sp>
    </p:spTree>
    <p:extLst>
      <p:ext uri="{BB962C8B-B14F-4D97-AF65-F5344CB8AC3E}">
        <p14:creationId xmlns:p14="http://schemas.microsoft.com/office/powerpoint/2010/main" val="12214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11F6-E12D-2E48-B886-F94E4C1373DF}" type="slidenum">
              <a:rPr lang="en-US"/>
              <a:pPr/>
              <a:t>39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555" cy="133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Replace the value of the target node 2 </a:t>
            </a:r>
            <a:br>
              <a:rPr lang="en-US" dirty="0"/>
            </a:br>
            <a:r>
              <a:rPr lang="en-US" dirty="0"/>
              <a:t>with the value of the successor node 3.</a:t>
            </a:r>
          </a:p>
          <a:p>
            <a:pPr>
              <a:lnSpc>
                <a:spcPct val="90000"/>
              </a:lnSpc>
            </a:pPr>
            <a:r>
              <a:rPr lang="en-US" dirty="0"/>
              <a:t>Now recursively remove node 3.</a:t>
            </a:r>
          </a:p>
        </p:txBody>
      </p:sp>
      <p:pic>
        <p:nvPicPr>
          <p:cNvPr id="581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5075"/>
            <a:ext cx="70088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6098" y="3154683"/>
            <a:ext cx="2864887" cy="923330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The second deletion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is easy because the node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never has a left </a:t>
            </a:r>
            <a:r>
              <a:rPr lang="en-US" sz="1800" dirty="0" smtClean="0">
                <a:solidFill>
                  <a:srgbClr val="0033CC"/>
                </a:solidFill>
              </a:rPr>
              <a:t>child.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5978" y="190173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X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5978" y="32733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X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877C-DA9D-B645-9AE0-A85C989BC314}" type="slidenum">
              <a:rPr lang="en-US"/>
              <a:pPr/>
              <a:t>4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03317"/>
            <a:ext cx="8229600" cy="256029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from node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to node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 is the sequence of nodes in the tree from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is the path from A to Q? From E to P</a:t>
            </a:r>
            <a:r>
              <a:rPr lang="en-US" dirty="0" smtClean="0"/>
              <a:t>?</a:t>
            </a:r>
          </a:p>
          <a:p>
            <a:pPr lvl="7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length </a:t>
            </a:r>
            <a:r>
              <a:rPr lang="en-US" dirty="0"/>
              <a:t>of a path is the number of its edges.</a:t>
            </a:r>
          </a:p>
          <a:p>
            <a:pPr lvl="1"/>
            <a:r>
              <a:rPr lang="en-US" dirty="0"/>
              <a:t>What is the length of the path from A to Q?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25337" y="3065178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Tree: </a:t>
            </a:r>
            <a:r>
              <a:rPr lang="en-US" dirty="0" smtClean="0"/>
              <a:t>Remove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806" y="1163041"/>
            <a:ext cx="7241085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template &lt; template &lt;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Comparable&gt;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&lt;Comparable&gt;::remove(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Comparable&amp; data,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 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Comparable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&gt;* </a:t>
            </a:r>
            <a:r>
              <a:rPr lang="mr-IN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) return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3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remove(data,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-&gt;left);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else if (data &gt;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-&gt;data)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remove(data,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-&gt;right);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(   (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!=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         &amp;&amp; (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-&gt;data 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findMin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-&gt;right)-&gt;data;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remove(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-&gt;data,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-&gt;right);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oldNode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) ?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endParaRPr lang="mr-IN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</a:t>
            </a:r>
            <a:r>
              <a:rPr lang="mr-IN" sz="1300" b="1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3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       delete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oldNode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090-98A0-2B43-BD79-F81CA9E3A70A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5394951" y="3989958"/>
            <a:ext cx="247696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B23C00"/>
                </a:solidFill>
                <a:latin typeface="Arial" charset="0"/>
              </a:rPr>
              <a:t>Two children:</a:t>
            </a:r>
          </a:p>
          <a:p>
            <a:r>
              <a:rPr lang="en-US" sz="1600" b="0" dirty="0" smtClean="0">
                <a:solidFill>
                  <a:srgbClr val="B23C00"/>
                </a:solidFill>
                <a:latin typeface="Arial" charset="0"/>
              </a:rPr>
              <a:t>Replace </a:t>
            </a:r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 target value 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with the successor value.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Then recursively remove</a:t>
            </a:r>
          </a:p>
          <a:p>
            <a:r>
              <a:rPr lang="en-US" sz="1600" b="0" dirty="0">
                <a:solidFill>
                  <a:srgbClr val="B23C00"/>
                </a:solidFill>
                <a:latin typeface="Arial" charset="0"/>
              </a:rPr>
              <a:t>the successor node.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2249" y="5714975"/>
            <a:ext cx="239731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No children or one child.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0488" y="1993178"/>
            <a:ext cx="2625839" cy="338554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not found: do nothing.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488" y="2724690"/>
            <a:ext cx="1223412" cy="338554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Search left.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0488" y="3547641"/>
            <a:ext cx="1348446" cy="338554"/>
          </a:xfrm>
          <a:prstGeom prst="rect">
            <a:avLst/>
          </a:prstGeom>
          <a:solidFill>
            <a:srgbClr val="FFFF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Search right.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6047" y="1839289"/>
            <a:ext cx="1114408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300" dirty="0" smtClean="0">
                <a:solidFill>
                  <a:srgbClr val="0033CC"/>
                </a:solidFill>
              </a:rPr>
              <a:t> </a:t>
            </a:r>
            <a:r>
              <a:rPr lang="en-US" sz="1300" dirty="0" smtClean="0">
                <a:solidFill>
                  <a:srgbClr val="B23C00"/>
                </a:solidFill>
              </a:rPr>
              <a:t>passed</a:t>
            </a:r>
          </a:p>
          <a:p>
            <a:r>
              <a:rPr lang="en-US" sz="1300" dirty="0" smtClean="0">
                <a:solidFill>
                  <a:srgbClr val="B23C00"/>
                </a:solidFill>
              </a:rPr>
              <a:t>by reference</a:t>
            </a:r>
            <a:endParaRPr lang="en-US" sz="13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5" grpId="0" animBg="1"/>
      <p:bldP spid="2" grpId="0" animBg="1"/>
      <p:bldP spid="3" grpId="0" animBg="1"/>
      <p:bldP spid="8" grpId="0" animBg="1"/>
      <p:bldP spid="9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8FB-8E71-3940-89F4-624DBF24214C}" type="slidenum">
              <a:rPr lang="en-US"/>
              <a:pPr/>
              <a:t>41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Binary Search Tree Animations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Java applets from </a:t>
            </a:r>
            <a:r>
              <a:rPr lang="en-US" dirty="0">
                <a:hlinkClick r:id="rId2"/>
              </a:rPr>
              <a:t>http://www.informit.com/content/images/0672324539/downloads/ExamplePrograms.ZIP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from the book </a:t>
            </a:r>
            <a:r>
              <a:rPr lang="en-US" i="1" dirty="0"/>
              <a:t>Data Structures and Algorithms in Java,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  <a:r>
              <a:rPr lang="en-US" dirty="0"/>
              <a:t>, by Robert </a:t>
            </a:r>
            <a:r>
              <a:rPr lang="en-US" dirty="0" err="1"/>
              <a:t>LaFlore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http://www.informit.com/store/data-structures-and-algorithms-in-java-9780672324536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binary search tree applet </a:t>
            </a:r>
            <a:r>
              <a:rPr lang="en-US" dirty="0"/>
              <a:t>is in </a:t>
            </a:r>
            <a:r>
              <a:rPr lang="en-US" dirty="0">
                <a:solidFill>
                  <a:srgbClr val="0033CC"/>
                </a:solidFill>
              </a:rPr>
              <a:t>Chap08/Tree</a:t>
            </a:r>
          </a:p>
          <a:p>
            <a:r>
              <a:rPr lang="en-US" dirty="0"/>
              <a:t>Run with the </a:t>
            </a:r>
            <a:r>
              <a:rPr lang="en-US" dirty="0" err="1">
                <a:solidFill>
                  <a:srgbClr val="B23C00"/>
                </a:solidFill>
              </a:rPr>
              <a:t>appletviewer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application that is in your </a:t>
            </a:r>
            <a:r>
              <a:rPr lang="en-US" dirty="0">
                <a:solidFill>
                  <a:srgbClr val="0033CC"/>
                </a:solidFill>
              </a:rPr>
              <a:t>java/bin </a:t>
            </a:r>
            <a:r>
              <a:rPr lang="en-US" dirty="0"/>
              <a:t>directory:</a:t>
            </a:r>
            <a:br>
              <a:rPr lang="en-US" dirty="0"/>
            </a:br>
            <a:r>
              <a:rPr lang="en-US" dirty="0"/>
              <a:t>		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appletviewer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Tree.html</a:t>
            </a:r>
            <a:endParaRPr lang="en-US" sz="2400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ADA6-BF39-A441-8CE4-49B40BDDB3CF}" type="slidenum">
              <a:rPr lang="en-US"/>
              <a:pPr/>
              <a:t>43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(BST) </a:t>
            </a:r>
            <a:br>
              <a:rPr lang="en-US" dirty="0"/>
            </a:br>
            <a:r>
              <a:rPr lang="en-US" dirty="0"/>
              <a:t>with a </a:t>
            </a:r>
            <a:r>
              <a:rPr lang="en-US" dirty="0">
                <a:solidFill>
                  <a:srgbClr val="B23C00"/>
                </a:solidFill>
              </a:rPr>
              <a:t>balance </a:t>
            </a:r>
            <a:r>
              <a:rPr lang="en-US" dirty="0" smtClean="0">
                <a:solidFill>
                  <a:srgbClr val="B23C00"/>
                </a:solidFill>
              </a:rPr>
              <a:t>condition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Named </a:t>
            </a:r>
            <a:r>
              <a:rPr lang="en-US" dirty="0"/>
              <a:t>after its inventors, </a:t>
            </a:r>
            <a:br>
              <a:rPr lang="en-US" dirty="0"/>
            </a:br>
            <a:r>
              <a:rPr lang="en-US" dirty="0" err="1"/>
              <a:t>Adelson-Velskii</a:t>
            </a:r>
            <a:r>
              <a:rPr lang="en-US" dirty="0"/>
              <a:t> and Landis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node of the BST, the heights of its </a:t>
            </a:r>
            <a:br>
              <a:rPr lang="en-US" dirty="0"/>
            </a:br>
            <a:r>
              <a:rPr lang="en-US" dirty="0"/>
              <a:t>left and right subtrees can </a:t>
            </a:r>
            <a:r>
              <a:rPr lang="en-US" dirty="0">
                <a:solidFill>
                  <a:srgbClr val="B23C00"/>
                </a:solidFill>
              </a:rPr>
              <a:t>differ by at most 1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Remember that the height of a tree is the </a:t>
            </a:r>
            <a:br>
              <a:rPr lang="en-US" dirty="0"/>
            </a:br>
            <a:r>
              <a:rPr lang="en-US" dirty="0"/>
              <a:t>length of the longest path from the root to a leaf.</a:t>
            </a:r>
          </a:p>
          <a:p>
            <a:pPr lvl="1"/>
            <a:r>
              <a:rPr lang="en-US" dirty="0"/>
              <a:t>The height of the root = the height of the tree.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The height of an empty tree is -1.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4AEB-0FAE-AE48-9B3D-AB2930B679D1}" type="slidenum">
              <a:rPr lang="en-US"/>
              <a:pPr/>
              <a:t>44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94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70000"/>
            <a:ext cx="7323137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2B4D-79C5-CA43-9D99-AEC076E5F5E8}" type="slidenum">
              <a:rPr lang="en-US"/>
              <a:pPr/>
              <a:t>45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AVL Trees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18038"/>
            <a:ext cx="8229600" cy="1512887"/>
          </a:xfrm>
        </p:spPr>
        <p:txBody>
          <a:bodyPr/>
          <a:lstStyle/>
          <a:p>
            <a:r>
              <a:rPr lang="en-US" dirty="0"/>
              <a:t>We need to </a:t>
            </a:r>
            <a:r>
              <a:rPr lang="en-US" dirty="0">
                <a:solidFill>
                  <a:srgbClr val="B23C00"/>
                </a:solidFill>
              </a:rPr>
              <a:t>rebalance the tree </a:t>
            </a:r>
            <a:r>
              <a:rPr lang="en-US" dirty="0"/>
              <a:t>whenever the balance condition is violated.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after every insertion and deletion.</a:t>
            </a:r>
          </a:p>
        </p:txBody>
      </p:sp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35075"/>
            <a:ext cx="70993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CCB5-55B8-594D-BAF7-8DCDFD7C87A6}" type="slidenum">
              <a:rPr lang="en-US"/>
              <a:pPr/>
              <a:t>46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 </a:t>
            </a:r>
            <a:r>
              <a:rPr lang="en-US" dirty="0"/>
              <a:t>tree was </a:t>
            </a:r>
            <a:r>
              <a:rPr lang="en-US" dirty="0">
                <a:solidFill>
                  <a:srgbClr val="B23C00"/>
                </a:solidFill>
              </a:rPr>
              <a:t>balanced before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an insertion.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If it became unbalanced due to the insertion, then the inserted node must have caused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nodes between itself and the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unbalanced.</a:t>
            </a:r>
          </a:p>
          <a:p>
            <a:pPr lvl="3"/>
            <a:endParaRPr lang="en-US" dirty="0"/>
          </a:p>
          <a:p>
            <a:r>
              <a:rPr lang="en-US" dirty="0"/>
              <a:t>An unbalanced node must have the height of </a:t>
            </a:r>
            <a:br>
              <a:rPr lang="en-US" dirty="0"/>
            </a:br>
            <a:r>
              <a:rPr lang="en-US" dirty="0"/>
              <a:t>one of its subtrees </a:t>
            </a:r>
            <a:r>
              <a:rPr lang="en-US" dirty="0">
                <a:solidFill>
                  <a:srgbClr val="B23C00"/>
                </a:solidFill>
              </a:rPr>
              <a:t>exactly 2 greater </a:t>
            </a:r>
            <a:r>
              <a:rPr lang="en-US" dirty="0"/>
              <a:t>than the </a:t>
            </a:r>
            <a:br>
              <a:rPr lang="en-US" dirty="0"/>
            </a:br>
            <a:r>
              <a:rPr lang="en-US" dirty="0"/>
              <a:t>height its other subtree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14F-E270-C341-A0B8-D00D686931FD}" type="slidenum">
              <a:rPr lang="en-US"/>
              <a:pPr/>
              <a:t>47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250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 the deepest unbalanced node be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Any node has at most two children.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new height imbalance means that the </a:t>
            </a:r>
            <a:br>
              <a:rPr lang="en-US" dirty="0" smtClean="0"/>
            </a:br>
            <a:r>
              <a:rPr lang="en-US" dirty="0" smtClean="0"/>
              <a:t>heights of </a:t>
            </a:r>
            <a:r>
              <a:rPr lang="el-GR" i="1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’s </a:t>
            </a:r>
            <a:r>
              <a:rPr lang="en-US" dirty="0"/>
              <a:t>two </a:t>
            </a:r>
            <a:r>
              <a:rPr lang="en-US" dirty="0" smtClean="0"/>
              <a:t>subtrees now differ by 2.</a:t>
            </a:r>
          </a:p>
        </p:txBody>
      </p:sp>
      <p:grpSp>
        <p:nvGrpSpPr>
          <p:cNvPr id="593926" name="Group 593925"/>
          <p:cNvGrpSpPr/>
          <p:nvPr/>
        </p:nvGrpSpPr>
        <p:grpSpPr>
          <a:xfrm>
            <a:off x="1188757" y="3520439"/>
            <a:ext cx="2468853" cy="2194536"/>
            <a:chOff x="1371635" y="3520439"/>
            <a:chExt cx="2468853" cy="2194536"/>
          </a:xfrm>
        </p:grpSpPr>
        <p:sp>
          <p:nvSpPr>
            <p:cNvPr id="2" name="Oval 1"/>
            <p:cNvSpPr/>
            <p:nvPr/>
          </p:nvSpPr>
          <p:spPr bwMode="auto">
            <a:xfrm>
              <a:off x="2286025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464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  <p:sp>
          <p:nvSpPr>
            <p:cNvPr id="4" name="Isosceles Triangle 3"/>
            <p:cNvSpPr/>
            <p:nvPr/>
          </p:nvSpPr>
          <p:spPr bwMode="auto">
            <a:xfrm>
              <a:off x="1371635" y="4526268"/>
              <a:ext cx="914390" cy="118870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>
              <a:off x="2926098" y="4526268"/>
              <a:ext cx="914390" cy="118870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" name="Straight Connector 9"/>
            <p:cNvCxnSpPr>
              <a:stCxn id="2" idx="3"/>
              <a:endCxn id="4" idx="0"/>
            </p:cNvCxnSpPr>
            <p:nvPr/>
          </p:nvCxnSpPr>
          <p:spPr bwMode="auto">
            <a:xfrm flipH="1">
              <a:off x="1828830" y="4080166"/>
              <a:ext cx="537541" cy="446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2" idx="5"/>
              <a:endCxn id="8" idx="0"/>
            </p:cNvCxnSpPr>
            <p:nvPr/>
          </p:nvCxnSpPr>
          <p:spPr bwMode="auto">
            <a:xfrm>
              <a:off x="2754313" y="4080166"/>
              <a:ext cx="628980" cy="446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3930" name="Group 593929"/>
          <p:cNvGrpSpPr/>
          <p:nvPr/>
        </p:nvGrpSpPr>
        <p:grpSpPr>
          <a:xfrm>
            <a:off x="4480561" y="3520439"/>
            <a:ext cx="2743170" cy="2194536"/>
            <a:chOff x="4480561" y="3520439"/>
            <a:chExt cx="2743170" cy="2194536"/>
          </a:xfrm>
        </p:grpSpPr>
        <p:sp>
          <p:nvSpPr>
            <p:cNvPr id="17" name="Oval 16"/>
            <p:cNvSpPr/>
            <p:nvPr/>
          </p:nvSpPr>
          <p:spPr bwMode="auto">
            <a:xfrm>
              <a:off x="5577829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452921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937756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480561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5212073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6035024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>
              <a:off x="6766536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" name="Straight Connector 19"/>
            <p:cNvCxnSpPr>
              <a:stCxn id="17" idx="3"/>
              <a:endCxn id="19" idx="7"/>
            </p:cNvCxnSpPr>
            <p:nvPr/>
          </p:nvCxnSpPr>
          <p:spPr bwMode="auto">
            <a:xfrm flipH="1">
              <a:off x="5171900" y="4080166"/>
              <a:ext cx="486275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7" idx="5"/>
              <a:endCxn id="15" idx="1"/>
            </p:cNvCxnSpPr>
            <p:nvPr/>
          </p:nvCxnSpPr>
          <p:spPr bwMode="auto">
            <a:xfrm>
              <a:off x="6046117" y="4080166"/>
              <a:ext cx="446977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19" idx="3"/>
              <a:endCxn id="16" idx="0"/>
            </p:cNvCxnSpPr>
            <p:nvPr/>
          </p:nvCxnSpPr>
          <p:spPr bwMode="auto">
            <a:xfrm flipH="1">
              <a:off x="4709159" y="4760412"/>
              <a:ext cx="268770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19" idx="5"/>
              <a:endCxn id="21" idx="0"/>
            </p:cNvCxnSpPr>
            <p:nvPr/>
          </p:nvCxnSpPr>
          <p:spPr bwMode="auto">
            <a:xfrm>
              <a:off x="5171900" y="4760412"/>
              <a:ext cx="268771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3920" name="Straight Connector 593919"/>
            <p:cNvCxnSpPr>
              <a:stCxn id="15" idx="3"/>
              <a:endCxn id="22" idx="0"/>
            </p:cNvCxnSpPr>
            <p:nvPr/>
          </p:nvCxnSpPr>
          <p:spPr bwMode="auto">
            <a:xfrm flipH="1">
              <a:off x="6263622" y="4760412"/>
              <a:ext cx="229472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3924" name="Straight Connector 593923"/>
            <p:cNvCxnSpPr>
              <a:stCxn id="15" idx="5"/>
              <a:endCxn id="23" idx="0"/>
            </p:cNvCxnSpPr>
            <p:nvPr/>
          </p:nvCxnSpPr>
          <p:spPr bwMode="auto">
            <a:xfrm>
              <a:off x="6687065" y="4760412"/>
              <a:ext cx="308069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5669268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0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14F-E270-C341-A0B8-D00D686931FD}" type="slidenum">
              <a:rPr lang="en-US"/>
              <a:pPr/>
              <a:t>48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328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Therefore, one </a:t>
            </a:r>
            <a:r>
              <a:rPr lang="en-US" dirty="0"/>
              <a:t>of the following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had </a:t>
            </a:r>
            <a:r>
              <a:rPr lang="en-US" dirty="0"/>
              <a:t>to occur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1 (outside left-left):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insertion was </a:t>
            </a:r>
            <a:r>
              <a:rPr lang="en-US" dirty="0"/>
              <a:t>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</a:t>
            </a:r>
            <a:r>
              <a:rPr lang="en-US" dirty="0"/>
              <a:t>subtree of the </a:t>
            </a:r>
            <a:r>
              <a:rPr lang="en-US" dirty="0" smtClean="0"/>
              <a:t>left </a:t>
            </a:r>
            <a:r>
              <a:rPr lang="en-US" dirty="0"/>
              <a:t>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  <a:cs typeface="Arial" charset="0"/>
              </a:rPr>
              <a:t>Case 2 (inside left-right): </a:t>
            </a:r>
            <a:r>
              <a:rPr lang="en-US" dirty="0"/>
              <a:t>The insertion was into the right subtree of the left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  <a:cs typeface="Arial" charset="0"/>
              </a:rPr>
              <a:t>Case 3 (inside right-left)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</a:t>
            </a:r>
            <a:r>
              <a:rPr lang="en-US" dirty="0"/>
              <a:t>The insertion was into the left subtree of the right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>The insertion was into the right subtree of the right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35024" y="1143025"/>
            <a:ext cx="2743170" cy="2194536"/>
            <a:chOff x="4480561" y="3520439"/>
            <a:chExt cx="2743170" cy="2194536"/>
          </a:xfrm>
        </p:grpSpPr>
        <p:sp>
          <p:nvSpPr>
            <p:cNvPr id="7" name="Oval 6"/>
            <p:cNvSpPr/>
            <p:nvPr/>
          </p:nvSpPr>
          <p:spPr bwMode="auto">
            <a:xfrm>
              <a:off x="5577829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452921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937756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>
              <a:off x="4480561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5212073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035024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6766536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 bwMode="auto">
            <a:xfrm flipH="1">
              <a:off x="5171900" y="4080166"/>
              <a:ext cx="486275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7" idx="5"/>
              <a:endCxn id="8" idx="1"/>
            </p:cNvCxnSpPr>
            <p:nvPr/>
          </p:nvCxnSpPr>
          <p:spPr bwMode="auto">
            <a:xfrm>
              <a:off x="6046117" y="4080166"/>
              <a:ext cx="446977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 bwMode="auto">
            <a:xfrm flipH="1">
              <a:off x="4709159" y="4760412"/>
              <a:ext cx="268770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9" idx="5"/>
              <a:endCxn id="11" idx="0"/>
            </p:cNvCxnSpPr>
            <p:nvPr/>
          </p:nvCxnSpPr>
          <p:spPr bwMode="auto">
            <a:xfrm>
              <a:off x="5171900" y="4760412"/>
              <a:ext cx="268771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8" idx="3"/>
              <a:endCxn id="12" idx="0"/>
            </p:cNvCxnSpPr>
            <p:nvPr/>
          </p:nvCxnSpPr>
          <p:spPr bwMode="auto">
            <a:xfrm flipH="1">
              <a:off x="6263622" y="4760412"/>
              <a:ext cx="229472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8" idx="5"/>
              <a:endCxn id="13" idx="0"/>
            </p:cNvCxnSpPr>
            <p:nvPr/>
          </p:nvCxnSpPr>
          <p:spPr bwMode="auto">
            <a:xfrm>
              <a:off x="6687065" y="4760412"/>
              <a:ext cx="308069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5669268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77464" y="5623536"/>
            <a:ext cx="47140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  <a:cs typeface="Arial" charset="0"/>
              </a:rPr>
              <a:t>Cases 1 and 4 are mirrors of each other, </a:t>
            </a:r>
            <a:endParaRPr lang="en-US" sz="1800" dirty="0" smtClean="0">
              <a:solidFill>
                <a:srgbClr val="B23C00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rgbClr val="B23C00"/>
                </a:solidFill>
                <a:cs typeface="Arial" charset="0"/>
              </a:rPr>
              <a:t>and </a:t>
            </a:r>
            <a:r>
              <a:rPr lang="en-US" sz="1800" dirty="0">
                <a:solidFill>
                  <a:srgbClr val="B23C00"/>
                </a:solidFill>
                <a:cs typeface="Arial" charset="0"/>
              </a:rPr>
              <a:t>cases 2 and 3 are mirrors of each other</a:t>
            </a:r>
            <a:r>
              <a:rPr lang="en-US" sz="1800" dirty="0" smtClean="0">
                <a:solidFill>
                  <a:srgbClr val="B23C00"/>
                </a:solidFill>
                <a:cs typeface="Arial" charset="0"/>
              </a:rPr>
              <a:t>.</a:t>
            </a:r>
            <a:endParaRPr lang="en-US" sz="1800" dirty="0">
              <a:solidFill>
                <a:srgbClr val="B23C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2831-3EF5-9C4C-B2D3-5C50077CC572}" type="slidenum">
              <a:rPr lang="en-US"/>
              <a:pPr/>
              <a:t>49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Trees: Case 1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1 (outside left-left):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right rotation</a:t>
            </a:r>
            <a:r>
              <a:rPr lang="en-US" dirty="0"/>
              <a:t>.</a:t>
            </a:r>
          </a:p>
        </p:txBody>
      </p:sp>
      <p:pic>
        <p:nvPicPr>
          <p:cNvPr id="595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514600"/>
            <a:ext cx="7681912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8100-CFE8-0941-A934-0D698DB11DE6}" type="slidenum">
              <a:rPr lang="en-US"/>
              <a:pPr/>
              <a:t>5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2866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depth </a:t>
            </a:r>
            <a:r>
              <a:rPr lang="en-US" dirty="0"/>
              <a:t>of a node is the length of the path </a:t>
            </a:r>
            <a:br>
              <a:rPr lang="en-US" dirty="0"/>
            </a:br>
            <a:r>
              <a:rPr lang="en-US" dirty="0"/>
              <a:t>from the root to that node.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What is the depth of node J? Of the root node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6F28-7820-5F45-AE99-97E63B833D29}" type="slidenum">
              <a:rPr lang="en-US"/>
              <a:pPr/>
              <a:t>50</a:t>
            </a:fld>
            <a:endParaRPr lang="en-US"/>
          </a:p>
        </p:txBody>
      </p:sp>
      <p:pic>
        <p:nvPicPr>
          <p:cNvPr id="599046" name="Picture 6" descr="AVL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81225"/>
            <a:ext cx="4672013" cy="1704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1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1 (outside left-left):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right rotation.</a:t>
            </a:r>
          </a:p>
        </p:txBody>
      </p:sp>
      <p:pic>
        <p:nvPicPr>
          <p:cNvPr id="599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4125"/>
            <a:ext cx="51212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5578475" y="2149475"/>
            <a:ext cx="3366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>
                <a:solidFill>
                  <a:srgbClr val="B23C00"/>
                </a:solidFill>
              </a:rPr>
              <a:t>Single right rotation</a:t>
            </a:r>
            <a:r>
              <a:rPr lang="en-US" sz="1800" dirty="0">
                <a:solidFill>
                  <a:srgbClr val="B23C00"/>
                </a:solidFill>
              </a:rPr>
              <a:t>: </a:t>
            </a:r>
            <a:r>
              <a:rPr lang="en-US" sz="1800" dirty="0" smtClean="0">
                <a:solidFill>
                  <a:srgbClr val="B23C00"/>
                </a:solidFill>
              </a:rPr>
              <a:t>A</a:t>
            </a:r>
            <a:r>
              <a:rPr lang="fr-FR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B becomes the new</a:t>
            </a:r>
          </a:p>
          <a:p>
            <a:r>
              <a:rPr lang="en-US" sz="1800" dirty="0">
                <a:solidFill>
                  <a:srgbClr val="B23C00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B23C00"/>
                </a:solidFill>
              </a:rPr>
              <a:t>Node A becomes the right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and adopts </a:t>
            </a:r>
            <a:r>
              <a:rPr lang="en-US" sz="1800" dirty="0" smtClean="0">
                <a:solidFill>
                  <a:srgbClr val="B23C00"/>
                </a:solidFill>
              </a:rPr>
              <a:t>B</a:t>
            </a:r>
            <a:r>
              <a:rPr lang="fr-FR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</a:t>
            </a:r>
          </a:p>
          <a:p>
            <a:r>
              <a:rPr lang="en-US" sz="1800" dirty="0">
                <a:solidFill>
                  <a:srgbClr val="B23C00"/>
                </a:solidFill>
              </a:rPr>
              <a:t>as its new left child.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5578475" y="4332288"/>
            <a:ext cx="3165650" cy="1477328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Node 8 is unbalanced.</a:t>
            </a:r>
          </a:p>
          <a:p>
            <a:r>
              <a:rPr lang="en-US" sz="1800" b="1" dirty="0">
                <a:solidFill>
                  <a:srgbClr val="0033CC"/>
                </a:solidFill>
              </a:rPr>
              <a:t>Single right </a:t>
            </a:r>
            <a:r>
              <a:rPr lang="en-US" sz="1800" b="1" dirty="0" smtClean="0">
                <a:solidFill>
                  <a:srgbClr val="0033CC"/>
                </a:solidFill>
              </a:rPr>
              <a:t>rotation</a:t>
            </a:r>
            <a:r>
              <a:rPr lang="en-US" sz="1800" dirty="0" smtClean="0">
                <a:solidFill>
                  <a:srgbClr val="0033CC"/>
                </a:solidFill>
              </a:rPr>
              <a:t>: 8</a:t>
            </a:r>
            <a:r>
              <a:rPr lang="fr-FR" sz="1800" dirty="0" smtClean="0">
                <a:solidFill>
                  <a:srgbClr val="0033CC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0033CC"/>
                </a:solidFill>
              </a:rPr>
              <a:t>s </a:t>
            </a:r>
            <a:r>
              <a:rPr lang="en-US" sz="1800" dirty="0">
                <a:solidFill>
                  <a:srgbClr val="0033CC"/>
                </a:solidFill>
              </a:rPr>
              <a:t>left </a:t>
            </a:r>
          </a:p>
          <a:p>
            <a:r>
              <a:rPr lang="en-US" sz="1800" dirty="0">
                <a:solidFill>
                  <a:srgbClr val="0033CC"/>
                </a:solidFill>
              </a:rPr>
              <a:t>child 7 becomes the new</a:t>
            </a:r>
          </a:p>
          <a:p>
            <a:r>
              <a:rPr lang="en-US" sz="1800" dirty="0">
                <a:solidFill>
                  <a:srgbClr val="0033CC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Node 8 is the right child.</a:t>
            </a:r>
          </a:p>
        </p:txBody>
      </p:sp>
      <p:sp>
        <p:nvSpPr>
          <p:cNvPr id="599049" name="Text Box 9"/>
          <p:cNvSpPr txBox="1">
            <a:spLocks noChangeArrowheads="1"/>
          </p:cNvSpPr>
          <p:nvPr/>
        </p:nvSpPr>
        <p:spPr bwMode="auto">
          <a:xfrm>
            <a:off x="5486390" y="5897853"/>
            <a:ext cx="3643312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75097" y="6172170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7" grpId="0" animBg="1"/>
      <p:bldP spid="5990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803-C89D-324D-A9BC-78C4655AF970}" type="slidenum">
              <a:rPr lang="en-US"/>
              <a:pPr/>
              <a:t>51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left rotation</a:t>
            </a:r>
            <a:r>
              <a:rPr lang="en-US" dirty="0"/>
              <a:t>.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62357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6998" name="Picture 6" descr="AVL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4416425"/>
            <a:ext cx="5295900" cy="1847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274367" y="4689479"/>
            <a:ext cx="3238462" cy="203132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>
                <a:solidFill>
                  <a:srgbClr val="B23C00"/>
                </a:solidFill>
              </a:rPr>
              <a:t>Single left </a:t>
            </a:r>
            <a:r>
              <a:rPr lang="en-US" sz="1800" b="1" dirty="0" smtClean="0">
                <a:solidFill>
                  <a:srgbClr val="B23C00"/>
                </a:solidFill>
              </a:rPr>
              <a:t>rotation</a:t>
            </a:r>
            <a:r>
              <a:rPr lang="en-US" sz="1800" dirty="0" smtClean="0">
                <a:solidFill>
                  <a:srgbClr val="B23C00"/>
                </a:solidFill>
              </a:rPr>
              <a:t>: A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C becomes the new</a:t>
            </a:r>
          </a:p>
          <a:p>
            <a:r>
              <a:rPr lang="en-US" sz="1800" dirty="0">
                <a:solidFill>
                  <a:srgbClr val="B23C00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B23C00"/>
                </a:solidFill>
              </a:rPr>
              <a:t>Node A becomes the left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and adopts </a:t>
            </a:r>
            <a:r>
              <a:rPr lang="en-US" sz="1800" dirty="0" smtClean="0">
                <a:solidFill>
                  <a:srgbClr val="B23C00"/>
                </a:solidFill>
              </a:rPr>
              <a:t>C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</a:t>
            </a:r>
          </a:p>
          <a:p>
            <a:r>
              <a:rPr lang="en-US" sz="1800" dirty="0">
                <a:solidFill>
                  <a:srgbClr val="B23C00"/>
                </a:solidFill>
              </a:rPr>
              <a:t>as its new right child.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5394325" y="6537325"/>
            <a:ext cx="3643313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053593" y="3218371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335C-6C85-0440-AB7B-94AEA1F79264}" type="slidenum">
              <a:rPr lang="en-US"/>
              <a:pPr/>
              <a:t>52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Rebalance with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3C00"/>
                </a:solidFill>
              </a:rPr>
              <a:t>left-right rotation</a:t>
            </a:r>
            <a:r>
              <a:rPr lang="en-US" dirty="0"/>
              <a:t>.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4925"/>
            <a:ext cx="77358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B4F6-2554-934B-9FE6-5DA1056D0231}" type="slidenum">
              <a:rPr lang="en-US"/>
              <a:pPr/>
              <a:t>53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left-right rotation</a:t>
            </a:r>
            <a:r>
              <a:rPr lang="en-US" dirty="0"/>
              <a:t>.</a:t>
            </a:r>
          </a:p>
        </p:txBody>
      </p:sp>
      <p:pic>
        <p:nvPicPr>
          <p:cNvPr id="601093" name="Picture 5" descr="AVL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39963"/>
            <a:ext cx="8161337" cy="216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422275" y="4697413"/>
            <a:ext cx="8172450" cy="202406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 smtClean="0">
                <a:solidFill>
                  <a:srgbClr val="B23C00"/>
                </a:solidFill>
              </a:rPr>
              <a:t>Double </a:t>
            </a:r>
            <a:r>
              <a:rPr lang="en-US" sz="1800" b="1" dirty="0">
                <a:solidFill>
                  <a:srgbClr val="B23C00"/>
                </a:solidFill>
              </a:rPr>
              <a:t>l</a:t>
            </a:r>
            <a:r>
              <a:rPr lang="en-US" sz="1800" b="1" dirty="0" smtClean="0">
                <a:solidFill>
                  <a:srgbClr val="B23C00"/>
                </a:solidFill>
              </a:rPr>
              <a:t>eft-right rotation</a:t>
            </a:r>
            <a:r>
              <a:rPr lang="en-US" sz="1800" b="1" dirty="0">
                <a:solidFill>
                  <a:srgbClr val="B23C00"/>
                </a:solidFill>
              </a:rPr>
              <a:t>: </a:t>
            </a:r>
            <a:r>
              <a:rPr lang="en-US" sz="1800" dirty="0">
                <a:solidFill>
                  <a:srgbClr val="B23C00"/>
                </a:solidFill>
              </a:rPr>
              <a:t>E becomes the new root of the subtree after two rotations. Step 1 is a </a:t>
            </a:r>
            <a:r>
              <a:rPr lang="en-US" sz="1800" u="sng" dirty="0">
                <a:solidFill>
                  <a:srgbClr val="B23C00"/>
                </a:solidFill>
              </a:rPr>
              <a:t>single left rotation </a:t>
            </a:r>
            <a:r>
              <a:rPr lang="en-US" sz="1800" dirty="0">
                <a:solidFill>
                  <a:srgbClr val="B23C00"/>
                </a:solidFill>
              </a:rPr>
              <a:t>between B and E. E replaces B as the subtree root. B becomes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and B adopts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F as its new right child. Step 2 is a </a:t>
            </a:r>
            <a:r>
              <a:rPr lang="en-US" sz="1800" u="sng" dirty="0">
                <a:solidFill>
                  <a:srgbClr val="B23C00"/>
                </a:solidFill>
              </a:rPr>
              <a:t>single right rotation </a:t>
            </a:r>
            <a:r>
              <a:rPr lang="en-US" sz="1800" dirty="0">
                <a:solidFill>
                  <a:srgbClr val="B23C00"/>
                </a:solidFill>
              </a:rPr>
              <a:t>between E and A. E replaces A is the subtree root. A becomes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and A adopts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G as its new left child.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4937125" y="4343400"/>
            <a:ext cx="3643313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</p:spTree>
    <p:extLst>
      <p:ext uri="{BB962C8B-B14F-4D97-AF65-F5344CB8AC3E}">
        <p14:creationId xmlns:p14="http://schemas.microsoft.com/office/powerpoint/2010/main" val="11930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977-826D-A242-81BA-F0EE0A145CD2}" type="slidenum">
              <a:rPr lang="en-US"/>
              <a:pPr/>
              <a:t>54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right-left rotation</a:t>
            </a:r>
            <a:r>
              <a:rPr lang="en-US" dirty="0"/>
              <a:t>.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435225"/>
            <a:ext cx="7940675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1C9-775C-894F-BEFA-C9C57DE6F4C9}" type="slidenum">
              <a:rPr lang="en-US"/>
              <a:pPr/>
              <a:t>55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3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right</a:t>
            </a:r>
            <a:r>
              <a:rPr lang="en-US" dirty="0">
                <a:solidFill>
                  <a:srgbClr val="B23C00"/>
                </a:solidFill>
              </a:rPr>
              <a:t>-left </a:t>
            </a:r>
            <a:r>
              <a:rPr lang="en-US" dirty="0" smtClean="0">
                <a:solidFill>
                  <a:srgbClr val="B23C00"/>
                </a:solidFill>
              </a:rPr>
              <a:t>rotation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3141" name="AutoShape 5" descr="AVL04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03143" name="Picture 7" descr="AVL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239963"/>
            <a:ext cx="8321675" cy="2344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422275" y="4697413"/>
            <a:ext cx="8172450" cy="202406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 smtClean="0">
                <a:solidFill>
                  <a:srgbClr val="B23C00"/>
                </a:solidFill>
              </a:rPr>
              <a:t>Double right-left rotation:</a:t>
            </a:r>
            <a:r>
              <a:rPr lang="en-US" sz="1800" dirty="0" smtClean="0">
                <a:solidFill>
                  <a:srgbClr val="B23C00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D becomes the new root of the subtree after two rotations. Step 1 is a </a:t>
            </a:r>
            <a:r>
              <a:rPr lang="en-US" sz="1800" u="sng" dirty="0">
                <a:solidFill>
                  <a:srgbClr val="B23C00"/>
                </a:solidFill>
              </a:rPr>
              <a:t>single right rotation </a:t>
            </a:r>
            <a:r>
              <a:rPr lang="en-US" sz="1800" dirty="0">
                <a:solidFill>
                  <a:srgbClr val="B23C00"/>
                </a:solidFill>
              </a:rPr>
              <a:t>between C and C. D replaces C as the subtree root. C becomes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and C adopts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G as its new left child. Step 2 is a </a:t>
            </a:r>
            <a:r>
              <a:rPr lang="en-US" sz="1800" u="sng" dirty="0">
                <a:solidFill>
                  <a:srgbClr val="B23C00"/>
                </a:solidFill>
              </a:rPr>
              <a:t>single left rotation </a:t>
            </a:r>
            <a:r>
              <a:rPr lang="en-US" sz="1800" dirty="0">
                <a:solidFill>
                  <a:srgbClr val="B23C00"/>
                </a:solidFill>
              </a:rPr>
              <a:t>between D and A. D replaces A is the subtree root. A becomes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and A adopts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F as its new right child</a:t>
            </a:r>
            <a:r>
              <a:rPr lang="en-US" sz="1800" dirty="0" smtClean="0">
                <a:solidFill>
                  <a:srgbClr val="B23C00"/>
                </a:solidFill>
              </a:rPr>
              <a:t>.</a:t>
            </a:r>
            <a:r>
              <a:rPr lang="en-US" sz="1800" u="sng" dirty="0" smtClean="0">
                <a:solidFill>
                  <a:srgbClr val="B23C00"/>
                </a:solidFill>
              </a:rPr>
              <a:t> 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5211763" y="1235075"/>
            <a:ext cx="3643312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</p:spTree>
    <p:extLst>
      <p:ext uri="{BB962C8B-B14F-4D97-AF65-F5344CB8AC3E}">
        <p14:creationId xmlns:p14="http://schemas.microsoft.com/office/powerpoint/2010/main" val="2666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5677-ADC8-1D49-8880-783F7BBB5DB2}" type="slidenum">
              <a:rPr lang="en-US"/>
              <a:pPr/>
              <a:t>56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Implementation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Since an AVL tree is just a BST with a balance condition, it makes sense to make the AVL tree class a </a:t>
            </a:r>
            <a:r>
              <a:rPr lang="en-US" dirty="0">
                <a:solidFill>
                  <a:srgbClr val="B23C00"/>
                </a:solidFill>
              </a:rPr>
              <a:t>subclass of the BST class</a:t>
            </a:r>
            <a:r>
              <a:rPr lang="en-US" dirty="0"/>
              <a:t>.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Both classes can share the same </a:t>
            </a:r>
            <a:br>
              <a:rPr lang="en-US" dirty="0"/>
            </a:b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BinaryNode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006475" y="2697488"/>
            <a:ext cx="7215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: public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&lt;Comparable&gt;</a:t>
            </a:r>
          </a:p>
        </p:txBody>
      </p:sp>
    </p:spTree>
    <p:extLst>
      <p:ext uri="{BB962C8B-B14F-4D97-AF65-F5344CB8AC3E}">
        <p14:creationId xmlns:p14="http://schemas.microsoft.com/office/powerpoint/2010/main" val="396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8496-2D12-D047-A759-BC1432A32AD9}" type="slidenum">
              <a:rPr lang="en-US"/>
              <a:pPr/>
              <a:t>57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AVL Tree Node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1036638"/>
          </a:xfrm>
        </p:spPr>
        <p:txBody>
          <a:bodyPr/>
          <a:lstStyle/>
          <a:p>
            <a:r>
              <a:rPr lang="en-US" dirty="0"/>
              <a:t>With so many height calculations, it makes sense to store each </a:t>
            </a:r>
            <a:r>
              <a:rPr lang="en-US" dirty="0" smtClean="0"/>
              <a:t>node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height in the node itself.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457200" y="2422660"/>
            <a:ext cx="8347157" cy="3200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(Comparable data);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*left,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*right);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virtual ~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Comparable data;</a:t>
            </a:r>
          </a:p>
          <a:p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  //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height</a:t>
            </a:r>
            <a:endParaRPr lang="mr-IN" sz="14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*left;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*right;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4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A1AF-D7C7-9549-9AC2-1E76D2732E2E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295400"/>
            <a:ext cx="8778875" cy="176847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AVLTree</a:t>
            </a:r>
            <a:r>
              <a:rPr lang="en-US" dirty="0"/>
              <a:t> overrides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insert()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methods of 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BinarySearchTree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method calls the </a:t>
            </a:r>
            <a:r>
              <a:rPr lang="en-US" dirty="0" smtClean="0"/>
              <a:t>superclass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method and </a:t>
            </a:r>
            <a:br>
              <a:rPr lang="en-US" dirty="0"/>
            </a:br>
            <a:r>
              <a:rPr lang="en-US" dirty="0" smtClean="0"/>
              <a:t>then passes </a:t>
            </a:r>
            <a:r>
              <a:rPr lang="en-US" dirty="0" smtClean="0"/>
              <a:t>the node to </a:t>
            </a:r>
            <a:r>
              <a:rPr lang="en-US" dirty="0"/>
              <a:t>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balance()</a:t>
            </a:r>
            <a:r>
              <a:rPr lang="en-US" dirty="0"/>
              <a:t> method.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428614" y="3292475"/>
            <a:ext cx="8273419" cy="120032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&lt;Comparable&gt;*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insert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(data,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balance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613" y="4721404"/>
            <a:ext cx="82734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&lt;Comparable&gt;::remove(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Comparable&amp; data,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&lt;Comparable&gt;*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BinarySearchTree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(data,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balance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E45F-5D4E-7B4F-A7A2-493EEFDABFE7}" type="slidenum">
              <a:rPr lang="en-US"/>
              <a:pPr/>
              <a:t>59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The private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AVLTree</a:t>
            </a:r>
            <a:r>
              <a:rPr lang="en-US" dirty="0"/>
              <a:t> method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balance()</a:t>
            </a:r>
            <a:r>
              <a:rPr lang="en-US" dirty="0"/>
              <a:t> checks whether the balance condition still holds, and </a:t>
            </a:r>
            <a:r>
              <a:rPr lang="en-US" dirty="0">
                <a:solidFill>
                  <a:srgbClr val="B23C00"/>
                </a:solidFill>
              </a:rPr>
              <a:t>rebalances the tree with rotations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whenever necessary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8100-CFE8-0941-A934-0D698DB11DE6}" type="slidenum">
              <a:rPr lang="en-US"/>
              <a:pPr/>
              <a:t>6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22866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height </a:t>
            </a:r>
            <a:r>
              <a:rPr lang="en-US" dirty="0"/>
              <a:t>of a node is the length of the longest path from the node to a leaf node.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What is the height of node E? Of the root node</a:t>
            </a:r>
            <a:r>
              <a:rPr lang="en-US" dirty="0" smtClean="0"/>
              <a:t>?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Depth of a tree = depth of its deepest node = height of the tree</a:t>
            </a:r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31895"/>
            <a:ext cx="7188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D2E0-3C5A-5649-9D2B-00BD470D0C3B}" type="slidenum">
              <a:rPr lang="en-US"/>
              <a:pPr/>
              <a:t>60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91489" y="1325903"/>
            <a:ext cx="9029994" cy="5386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&lt;Comparable&gt;::balance(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&lt;Comparable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Left side too high.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if (height(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-&gt;left) - 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-&gt;right) &gt; 1)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if (height(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-&gt;left-&gt;left)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&gt;=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"    ---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Single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rotation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"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doubleLeftRightRotation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    --- Double left-right rotation at "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5303512" y="3520439"/>
            <a:ext cx="917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1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5303511" y="4800585"/>
            <a:ext cx="9175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5632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2188" y="1366386"/>
            <a:ext cx="662873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Right side too high.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else if (height(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-&gt;right) - 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-&gt;left) &gt; 1)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if (height(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-&gt;right-&gt;right)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&gt;=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"    ---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Single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rotation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"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doubleRightLeftRotation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"    ---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right-left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rotation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"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Recompute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the node's height.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node-&gt;height = (max(height(node-&gt;left),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)) + 1);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node;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49415" y="3002222"/>
            <a:ext cx="917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4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949414" y="4212055"/>
            <a:ext cx="9175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4880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06BA-E696-2841-994F-8D70A6C6A3FC}" type="slidenum">
              <a:rPr lang="en-US"/>
              <a:pPr/>
              <a:t>62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endParaRPr lang="en-US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325"/>
            <a:ext cx="8229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assignment will give you practice with binary search trees (BST) and AVL trees.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provided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TreePrinter</a:t>
            </a:r>
            <a:r>
              <a:rPr lang="en-US" dirty="0"/>
              <a:t> class that has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print()</a:t>
            </a:r>
            <a:r>
              <a:rPr lang="en-US" dirty="0"/>
              <a:t> method that will print any arbitrary binary tree.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template for how </a:t>
            </a:r>
            <a:r>
              <a:rPr lang="en-US" dirty="0" smtClean="0"/>
              <a:t>it prints a </a:t>
            </a:r>
            <a:r>
              <a:rPr lang="en-US" dirty="0"/>
              <a:t>tree: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182563" y="3794125"/>
            <a:ext cx="8853487" cy="29591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charset="0"/>
              </a:rPr>
              <a:t>                                                               xx</a:t>
            </a:r>
          </a:p>
          <a:p>
            <a:r>
              <a:rPr lang="en-US" sz="900" b="1" dirty="0">
                <a:latin typeface="Courier New" charset="0"/>
              </a:rPr>
              <a:t>                                                               /\</a:t>
            </a:r>
          </a:p>
          <a:p>
            <a:r>
              <a:rPr lang="en-US" sz="900" b="1" dirty="0">
                <a:latin typeface="Courier New" charset="0"/>
              </a:rPr>
              <a:t>                                 ------------------------------  ------------------------------</a:t>
            </a:r>
          </a:p>
          <a:p>
            <a:r>
              <a:rPr lang="en-US" sz="900" b="1" dirty="0">
                <a:latin typeface="Courier New" charset="0"/>
              </a:rPr>
              <a:t>                                /                                                              \</a:t>
            </a:r>
          </a:p>
          <a:p>
            <a:r>
              <a:rPr lang="en-US" sz="900" b="1" dirty="0">
                <a:latin typeface="Courier New" charset="0"/>
              </a:rPr>
              <a:t>                               xx                                                              xx</a:t>
            </a:r>
          </a:p>
          <a:p>
            <a:r>
              <a:rPr lang="en-US" sz="900" b="1" dirty="0">
                <a:latin typeface="Courier New" charset="0"/>
              </a:rPr>
              <a:t>                               /\                                                              /\</a:t>
            </a:r>
          </a:p>
          <a:p>
            <a:r>
              <a:rPr lang="en-US" sz="900" b="1" dirty="0">
                <a:latin typeface="Courier New" charset="0"/>
              </a:rPr>
              <a:t>                 --------------  --------------                                  --------------  --------------</a:t>
            </a:r>
          </a:p>
          <a:p>
            <a:r>
              <a:rPr lang="en-US" sz="900" b="1" dirty="0">
                <a:latin typeface="Courier New" charset="0"/>
              </a:rPr>
              <a:t>                /                              \                                /                              \               </a:t>
            </a:r>
          </a:p>
          <a:p>
            <a:r>
              <a:rPr lang="en-US" sz="900" b="1" dirty="0">
                <a:latin typeface="Courier New" charset="0"/>
              </a:rPr>
              <a:t>               xx                              xx                              xx                              xx              </a:t>
            </a:r>
          </a:p>
          <a:p>
            <a:r>
              <a:rPr lang="en-US" sz="900" b="1" dirty="0">
                <a:latin typeface="Courier New" charset="0"/>
              </a:rPr>
              <a:t>               /\                              /\                              /\                              /\              </a:t>
            </a:r>
          </a:p>
          <a:p>
            <a:r>
              <a:rPr lang="en-US" sz="900" b="1" dirty="0">
                <a:latin typeface="Courier New" charset="0"/>
              </a:rPr>
              <a:t>         ------  ------                  ------  ------                  ------  ------                  ------  ------        </a:t>
            </a:r>
          </a:p>
          <a:p>
            <a:r>
              <a:rPr lang="en-US" sz="900" b="1" dirty="0">
                <a:latin typeface="Courier New" charset="0"/>
              </a:rPr>
              <a:t>        /              \                /              \                /              \                /              \       </a:t>
            </a:r>
          </a:p>
          <a:p>
            <a:r>
              <a:rPr lang="en-US" sz="900" b="1" dirty="0">
                <a:latin typeface="Courier New" charset="0"/>
              </a:rPr>
              <a:t>       xx              xx              xx              xx              xx              xx              xx              xx      </a:t>
            </a:r>
          </a:p>
          <a:p>
            <a:r>
              <a:rPr lang="en-US" sz="900" b="1" dirty="0">
                <a:latin typeface="Courier New" charset="0"/>
              </a:rPr>
              <a:t>       /\              /\              /\              /\              /\              /\              /\              /\      </a:t>
            </a:r>
          </a:p>
          <a:p>
            <a:r>
              <a:rPr lang="en-US" sz="900" b="1" dirty="0">
                <a:latin typeface="Courier New" charset="0"/>
              </a:rPr>
              <a:t>     --  --          --  --          --  --          --  --          --  --          --  --          --  --          --  --    </a:t>
            </a:r>
          </a:p>
          <a:p>
            <a:r>
              <a:rPr lang="en-US" sz="900" b="1" dirty="0">
                <a:latin typeface="Courier New" charset="0"/>
              </a:rPr>
              <a:t>    /      \        /      \        /      \        /      \        /      \        /      \        /      \        /      \   </a:t>
            </a:r>
          </a:p>
          <a:p>
            <a:r>
              <a:rPr lang="en-US" sz="900" b="1" dirty="0">
                <a:latin typeface="Courier New" charset="0"/>
              </a:rPr>
              <a:t>   xx      xx      xx      xx      xx      xx      xx      xx      xx      xx      xx      xx      xx      xx      xx      xx  </a:t>
            </a:r>
          </a:p>
          <a:p>
            <a:r>
              <a:rPr lang="en-US" sz="900" b="1" dirty="0">
                <a:latin typeface="Courier New" charset="0"/>
              </a:rPr>
              <a:t>   /\      /\      /\      /\      /\      /\      /\      /\      /\      /\      /\      /\      /\      /\      /\      /\  </a:t>
            </a:r>
          </a:p>
          <a:p>
            <a:r>
              <a:rPr lang="en-US" sz="900" b="1" dirty="0">
                <a:latin typeface="Courier New" charset="0"/>
              </a:rPr>
              <a:t>  /  \    /  \    /  \    /  \    /  \    /  \    /  \    /  \    /  \    /  \    /  \    /  \    /  \    /  \    /  \    /  \ </a:t>
            </a:r>
          </a:p>
          <a:p>
            <a:r>
              <a:rPr lang="en-US" sz="900" b="1" dirty="0">
                <a:latin typeface="Courier New" charset="0"/>
              </a:rPr>
              <a:t> xx  xx  xx  xx  xx  xx  xx  xx  xx  xx  xx  xx  xx  xx  xx  xx  xx  xx  xx  xx  xx  xx  xx  xx  xx  xx  xx  xx  xx  xx  xx  xx</a:t>
            </a:r>
          </a:p>
          <a:p>
            <a:endParaRPr lang="en-US" sz="9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  <p:bldP spid="61235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3DA9-40A7-9345-B772-9BA2536DA78E}" type="slidenum">
              <a:rPr lang="en-US"/>
              <a:pPr/>
              <a:t>63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311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TreePrinter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able </a:t>
            </a:r>
            <a:r>
              <a:rPr lang="en-US" dirty="0"/>
              <a:t>to print trees with height up to 5, </a:t>
            </a:r>
            <a:r>
              <a:rPr lang="en-US" i="1" dirty="0"/>
              <a:t>i.e.</a:t>
            </a:r>
            <a:r>
              <a:rPr lang="en-US" dirty="0"/>
              <a:t>, 32 node values on the bottom row.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example of an actual printed tree: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1006475" y="2697163"/>
            <a:ext cx="6991350" cy="34956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                                24</a:t>
            </a:r>
          </a:p>
          <a:p>
            <a:r>
              <a:rPr lang="en-US" sz="1400" b="1" dirty="0">
                <a:latin typeface="Courier New" charset="0"/>
              </a:rPr>
              <a:t>                                /\                       </a:t>
            </a:r>
          </a:p>
          <a:p>
            <a:r>
              <a:rPr lang="en-US" sz="1400" b="1" dirty="0">
                <a:latin typeface="Courier New" charset="0"/>
              </a:rPr>
              <a:t>                  --------------  --------------      </a:t>
            </a:r>
          </a:p>
          <a:p>
            <a:r>
              <a:rPr lang="en-US" sz="1400" b="1" dirty="0">
                <a:latin typeface="Courier New" charset="0"/>
              </a:rPr>
              <a:t>                 /                              \          </a:t>
            </a:r>
          </a:p>
          <a:p>
            <a:r>
              <a:rPr lang="en-US" sz="1400" b="1" dirty="0">
                <a:latin typeface="Courier New" charset="0"/>
              </a:rPr>
              <a:t>                18                              73           </a:t>
            </a:r>
          </a:p>
          <a:p>
            <a:r>
              <a:rPr lang="en-US" sz="1400" b="1" dirty="0">
                <a:latin typeface="Courier New" charset="0"/>
              </a:rPr>
              <a:t>                /\                              /\              </a:t>
            </a:r>
          </a:p>
          <a:p>
            <a:r>
              <a:rPr lang="en-US" sz="1400" b="1" dirty="0">
                <a:latin typeface="Courier New" charset="0"/>
              </a:rPr>
              <a:t>          ------  ------                  ------  ------      </a:t>
            </a:r>
          </a:p>
          <a:p>
            <a:r>
              <a:rPr lang="en-US" sz="1400" b="1" dirty="0">
                <a:latin typeface="Courier New" charset="0"/>
              </a:rPr>
              <a:t>         /              \                /              \      </a:t>
            </a:r>
          </a:p>
          <a:p>
            <a:r>
              <a:rPr lang="en-US" sz="1400" b="1" dirty="0">
                <a:latin typeface="Courier New" charset="0"/>
              </a:rPr>
              <a:t>        12              19              38              87     </a:t>
            </a:r>
          </a:p>
          <a:p>
            <a:r>
              <a:rPr lang="en-US" sz="1400" b="1" dirty="0">
                <a:latin typeface="Courier New" charset="0"/>
              </a:rPr>
              <a:t>        /                               /\               \    </a:t>
            </a:r>
          </a:p>
          <a:p>
            <a:r>
              <a:rPr lang="en-US" sz="1400" b="1" dirty="0">
                <a:latin typeface="Courier New" charset="0"/>
              </a:rPr>
              <a:t>      --                              --  --              --  </a:t>
            </a:r>
          </a:p>
          <a:p>
            <a:r>
              <a:rPr lang="en-US" sz="1400" b="1" dirty="0">
                <a:latin typeface="Courier New" charset="0"/>
              </a:rPr>
              <a:t>     /                               /      \               \  </a:t>
            </a:r>
          </a:p>
          <a:p>
            <a:r>
              <a:rPr lang="en-US" sz="1400" b="1" dirty="0">
                <a:latin typeface="Courier New" charset="0"/>
              </a:rPr>
              <a:t>    10                              37      41              90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\                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 \              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 64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40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dirty="0"/>
              <a:t>: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part of the assignment makes sure that you can successfully insert nodes into, and delete nodes from, a binary search tree (BST) and an AVL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B37-201B-6E47-966D-4B2079613EE2}" type="slidenum">
              <a:rPr lang="en-US"/>
              <a:pPr/>
              <a:t>65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dirty="0"/>
              <a:t>: Part 1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1"/>
            <a:ext cx="8412163" cy="4876770"/>
          </a:xfrm>
        </p:spPr>
        <p:txBody>
          <a:bodyPr/>
          <a:lstStyle/>
          <a:p>
            <a:r>
              <a:rPr lang="en-US" u="sng" dirty="0"/>
              <a:t>First</a:t>
            </a:r>
            <a:r>
              <a:rPr lang="en-US" dirty="0"/>
              <a:t> </a:t>
            </a:r>
            <a:r>
              <a:rPr lang="en-US" dirty="0" smtClean="0">
                <a:solidFill>
                  <a:srgbClr val="B23C00"/>
                </a:solidFill>
              </a:rPr>
              <a:t>create a BST </a:t>
            </a:r>
            <a:r>
              <a:rPr lang="en-US" dirty="0" smtClean="0"/>
              <a:t>node by node.</a:t>
            </a:r>
          </a:p>
          <a:p>
            <a:pPr lvl="1"/>
            <a:r>
              <a:rPr lang="en-US" dirty="0" smtClean="0"/>
              <a:t>You will be provided the sequence of values </a:t>
            </a:r>
            <a:br>
              <a:rPr lang="en-US" dirty="0" smtClean="0"/>
            </a:br>
            <a:r>
              <a:rPr lang="en-US" dirty="0" smtClean="0"/>
              <a:t>to insert into the tree.</a:t>
            </a:r>
            <a:endParaRPr lang="en-US" dirty="0"/>
          </a:p>
          <a:p>
            <a:pPr lvl="1"/>
            <a:r>
              <a:rPr lang="en-US" dirty="0"/>
              <a:t>Print the tree after each insertion.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tree </a:t>
            </a:r>
            <a:r>
              <a:rPr lang="en-US" dirty="0" smtClean="0"/>
              <a:t>will be unbalanced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Now </a:t>
            </a:r>
            <a:r>
              <a:rPr lang="en-US" dirty="0">
                <a:solidFill>
                  <a:srgbClr val="B23C00"/>
                </a:solidFill>
              </a:rPr>
              <a:t>repeatedly delete the root </a:t>
            </a:r>
            <a:r>
              <a:rPr lang="en-US" dirty="0"/>
              <a:t>of the 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Print </a:t>
            </a:r>
            <a:r>
              <a:rPr lang="en-US" dirty="0"/>
              <a:t>the tree after each </a:t>
            </a:r>
            <a:r>
              <a:rPr lang="en-US" dirty="0" smtClean="0"/>
              <a:t>deletion.</a:t>
            </a:r>
            <a:endParaRPr lang="en-US" dirty="0"/>
          </a:p>
          <a:p>
            <a:pPr lvl="1"/>
            <a:r>
              <a:rPr lang="en-US" dirty="0"/>
              <a:t>Stop when the tree becomes empty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CBA9-201D-7F49-B8EE-9DCBE1793A3E}" type="slidenum">
              <a:rPr lang="en-US"/>
              <a:pPr/>
              <a:t>66</a:t>
            </a:fld>
            <a:endParaRPr 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dirty="0"/>
              <a:t>: Part 1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smtClean="0"/>
              <a:t>Second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3C00"/>
                </a:solidFill>
              </a:rPr>
              <a:t>create </a:t>
            </a:r>
            <a:r>
              <a:rPr lang="en-US" dirty="0">
                <a:solidFill>
                  <a:srgbClr val="B23C00"/>
                </a:solidFill>
              </a:rPr>
              <a:t>an AVL tree </a:t>
            </a:r>
            <a:r>
              <a:rPr lang="en-US" dirty="0"/>
              <a:t>node by node.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Insert the same given sequence of values.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Print the tree after each insertion </a:t>
            </a:r>
            <a:r>
              <a:rPr lang="en-US" dirty="0"/>
              <a:t>to verify that </a:t>
            </a:r>
            <a:br>
              <a:rPr lang="en-US" dirty="0"/>
            </a:br>
            <a:r>
              <a:rPr lang="en-US" dirty="0"/>
              <a:t>you are keeping it balanced.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time you do a rebalancing, print a message indicating </a:t>
            </a:r>
            <a:r>
              <a:rPr lang="en-US" dirty="0">
                <a:solidFill>
                  <a:srgbClr val="B23C00"/>
                </a:solidFill>
              </a:rPr>
              <a:t>which rotation </a:t>
            </a:r>
            <a:r>
              <a:rPr lang="en-US" dirty="0" smtClean="0">
                <a:solidFill>
                  <a:srgbClr val="B23C00"/>
                </a:solidFill>
              </a:rPr>
              <a:t>operation(s) </a:t>
            </a:r>
            <a:r>
              <a:rPr lang="en-US" dirty="0" smtClean="0"/>
              <a:t>at which </a:t>
            </a:r>
            <a:r>
              <a:rPr lang="en-US" dirty="0"/>
              <a:t>node.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As you did with the BST, </a:t>
            </a:r>
            <a:r>
              <a:rPr lang="en-US" dirty="0">
                <a:solidFill>
                  <a:srgbClr val="B23C00"/>
                </a:solidFill>
              </a:rPr>
              <a:t>repeatedly delete the root </a:t>
            </a:r>
            <a:r>
              <a:rPr lang="en-US" dirty="0"/>
              <a:t>of your AVL tree.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Print the tree after each deletion </a:t>
            </a:r>
            <a:r>
              <a:rPr lang="en-US" dirty="0"/>
              <a:t>to verify that </a:t>
            </a:r>
            <a:br>
              <a:rPr lang="en-US" dirty="0"/>
            </a:br>
            <a:r>
              <a:rPr lang="en-US" dirty="0"/>
              <a:t>you are keeping it balanced.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108976" y="3605620"/>
            <a:ext cx="5698996" cy="64633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Inserted node 10: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--- Single right rotation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at node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542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uiExpand="1" build="p"/>
      <p:bldP spid="6154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1E9E-E3FE-ED48-8B59-45E3CD63F85D}" type="slidenum">
              <a:rPr lang="en-US"/>
              <a:pPr/>
              <a:t>67</a:t>
            </a:fld>
            <a:endParaRPr 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dirty="0"/>
              <a:t>: Part 1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 handy AVL tree balance checker: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406436" y="1874537"/>
            <a:ext cx="8331127" cy="427809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&lt;class Comparable&gt;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&lt;Comparable&gt;::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checkBalance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&lt;Comparable&gt;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return -1;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leftHeight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checkBalance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-&gt;left);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rightHeight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checkBalance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-&gt;right);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((abs(height(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-&gt;left) - height(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-&gt;right)) &gt; 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||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  !=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leftHeight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|| (height(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-&gt;right)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rightHeight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-2;     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unbalanced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height(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  // balanced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7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#13: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part of the assignment </a:t>
            </a:r>
            <a:r>
              <a:rPr lang="en-US" dirty="0" smtClean="0">
                <a:solidFill>
                  <a:srgbClr val="B23C00"/>
                </a:solidFill>
              </a:rPr>
              <a:t>compares the performance</a:t>
            </a:r>
            <a:r>
              <a:rPr lang="en-US" dirty="0" smtClean="0"/>
              <a:t> of a BST vs. an AVL tree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u="sng" dirty="0"/>
              <a:t>First</a:t>
            </a:r>
            <a:r>
              <a:rPr lang="en-US" dirty="0"/>
              <a:t>, generate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random integers.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is some large number, </a:t>
            </a:r>
            <a:r>
              <a:rPr lang="en-US" dirty="0" smtClean="0"/>
              <a:t>to be explained.</a:t>
            </a:r>
          </a:p>
          <a:p>
            <a:pPr lvl="5"/>
            <a:endParaRPr lang="en-US" dirty="0"/>
          </a:p>
          <a:p>
            <a:r>
              <a:rPr lang="en-US" dirty="0"/>
              <a:t>Insert the random integers one at a time into the BST and AVL trees.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#13: </a:t>
            </a:r>
            <a:r>
              <a:rPr lang="en-US" dirty="0"/>
              <a:t>Part </a:t>
            </a:r>
            <a:r>
              <a:rPr lang="en-US" dirty="0" smtClean="0"/>
              <a:t>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For each tree, collect the following statistics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Probe </a:t>
            </a:r>
            <a:r>
              <a:rPr lang="en-US" dirty="0" smtClean="0"/>
              <a:t>counts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probe is whenever you visit a tree node, even if you don't do anything with the node other than use its left or right link to go to a child node.</a:t>
            </a:r>
          </a:p>
          <a:p>
            <a:pPr lvl="1"/>
            <a:r>
              <a:rPr lang="en-US" dirty="0"/>
              <a:t>Comparison </a:t>
            </a:r>
            <a:r>
              <a:rPr lang="en-US" dirty="0" smtClean="0"/>
              <a:t>counts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comparison is a probe where you also check the node’s value.</a:t>
            </a:r>
          </a:p>
          <a:p>
            <a:pPr lvl="1"/>
            <a:r>
              <a:rPr lang="en-US" dirty="0"/>
              <a:t>Elapsed time in </a:t>
            </a:r>
            <a:r>
              <a:rPr lang="en-US" dirty="0" smtClean="0"/>
              <a:t>milliseconds</a:t>
            </a:r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print the tree after each insertion.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sure to count probes and comparisons during AVL tree rotations.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27B7-FE49-4C4B-9586-9F05E0667638}" type="slidenum">
              <a:rPr lang="en-US"/>
              <a:pPr/>
              <a:t>7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Implementation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/>
              <a:t>In general, a tree node can have </a:t>
            </a:r>
            <a:br>
              <a:rPr lang="en-US" dirty="0"/>
            </a:br>
            <a:r>
              <a:rPr lang="en-US" dirty="0"/>
              <a:t>an arbitrary number of child nodes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Therefore, each tree node should have </a:t>
            </a:r>
            <a:endParaRPr lang="en-US" dirty="0" smtClean="0"/>
          </a:p>
          <a:p>
            <a:pPr lvl="1"/>
            <a:r>
              <a:rPr lang="en-US" dirty="0" smtClean="0"/>
              <a:t>a link </a:t>
            </a:r>
            <a:r>
              <a:rPr lang="en-US" dirty="0"/>
              <a:t>to its first </a:t>
            </a:r>
            <a:r>
              <a:rPr lang="en-US" dirty="0" smtClean="0"/>
              <a:t>child,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link to its next sibling: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1159" y="4141739"/>
            <a:ext cx="418576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struct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Object    element;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r>
              <a:rPr lang="en-US" sz="2000" b="1" dirty="0" smtClean="0">
                <a:latin typeface="Courier New"/>
                <a:cs typeface="Courier New"/>
              </a:rPr>
              <a:t> *</a:t>
            </a:r>
            <a:r>
              <a:rPr lang="en-US" sz="2000" b="1" dirty="0" err="1" smtClean="0">
                <a:latin typeface="Courier New"/>
                <a:cs typeface="Courier New"/>
              </a:rPr>
              <a:t>firstChild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TreeNode</a:t>
            </a:r>
            <a:r>
              <a:rPr lang="en-US" sz="2000" b="1" dirty="0" smtClean="0">
                <a:latin typeface="Courier New"/>
                <a:cs typeface="Courier New"/>
              </a:rPr>
              <a:t> *</a:t>
            </a:r>
            <a:r>
              <a:rPr lang="en-US" sz="2000" b="1" dirty="0" err="1" smtClean="0">
                <a:latin typeface="Courier New"/>
                <a:cs typeface="Courier New"/>
              </a:rPr>
              <a:t>nextSibling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8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#13: Part 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Second</a:t>
            </a:r>
            <a:r>
              <a:rPr lang="en-US" dirty="0"/>
              <a:t>, generate another </a:t>
            </a:r>
            <a:r>
              <a:rPr lang="en-US" i="1" dirty="0"/>
              <a:t>n</a:t>
            </a:r>
            <a:r>
              <a:rPr lang="en-US" dirty="0"/>
              <a:t> random integer values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/>
              <a:t>the BST and AVL trees for the values one at a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probes and comparisons and compute elapsed </a:t>
            </a:r>
            <a:r>
              <a:rPr lang="en-US" dirty="0" smtClean="0"/>
              <a:t>times.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doesn’t matter whether or not a search succeeds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#13: Part 2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values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large enough to give you consistent timings that you can compare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Try values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10,000 to 100,000 </a:t>
            </a:r>
            <a:br>
              <a:rPr lang="en-US" dirty="0" smtClean="0"/>
            </a:br>
            <a:r>
              <a:rPr lang="en-US" dirty="0" smtClean="0"/>
              <a:t>in increments of </a:t>
            </a:r>
            <a:r>
              <a:rPr lang="en-US" dirty="0" smtClean="0"/>
              <a:t>10,000</a:t>
            </a:r>
            <a:endParaRPr lang="en-US" dirty="0"/>
          </a:p>
          <a:p>
            <a:pPr lvl="1"/>
            <a:r>
              <a:rPr lang="en-US" dirty="0"/>
              <a:t>Slower machines can use a different range of values for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#13: Part 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tables of these statistics for insertion and search with BST and AVL trees as comma-separated values.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Excel to create the following graphs, each one containing plots for BST and AVL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insertion probe counts</a:t>
            </a:r>
          </a:p>
          <a:p>
            <a:pPr lvl="1"/>
            <a:r>
              <a:rPr lang="en-US" dirty="0"/>
              <a:t>insertion compare counts</a:t>
            </a:r>
          </a:p>
          <a:p>
            <a:pPr lvl="1"/>
            <a:r>
              <a:rPr lang="en-US" dirty="0"/>
              <a:t>insertion elapsed time</a:t>
            </a:r>
          </a:p>
          <a:p>
            <a:pPr lvl="1"/>
            <a:r>
              <a:rPr lang="en-US" dirty="0"/>
              <a:t>search probe counts</a:t>
            </a:r>
          </a:p>
          <a:p>
            <a:pPr lvl="1"/>
            <a:r>
              <a:rPr lang="en-US" dirty="0"/>
              <a:t>search compare counts</a:t>
            </a:r>
          </a:p>
          <a:p>
            <a:pPr lvl="1"/>
            <a:r>
              <a:rPr lang="en-US" dirty="0"/>
              <a:t>search elapsed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83BE-7743-9F44-BD30-3AA966A7789D}" type="slidenum">
              <a:rPr lang="en-US"/>
              <a:pPr/>
              <a:t>73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#13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Part 1 in CodeCheck.</a:t>
            </a:r>
          </a:p>
          <a:p>
            <a:pPr lvl="1"/>
            <a:r>
              <a:rPr lang="en-US" dirty="0" smtClean="0"/>
              <a:t>CodeCheck will check your </a:t>
            </a:r>
            <a:r>
              <a:rPr lang="en-US" dirty="0" smtClean="0"/>
              <a:t>output.</a:t>
            </a:r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Do Part 2 outside of CodeCheck.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any code from the lectures </a:t>
            </a:r>
            <a:br>
              <a:rPr lang="en-US" dirty="0"/>
            </a:br>
            <a:r>
              <a:rPr lang="en-US" dirty="0"/>
              <a:t>or from the </a:t>
            </a:r>
            <a:r>
              <a:rPr lang="en-US" dirty="0" smtClean="0"/>
              <a:t>textbook or from the Web.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Be sure to give proper citations if you use code that you didn’t write yourself.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ames of books, URLs, etc.</a:t>
            </a:r>
          </a:p>
          <a:p>
            <a:pPr lvl="1"/>
            <a:r>
              <a:rPr lang="en-US" dirty="0" smtClean="0"/>
              <a:t>Put the citations in your program 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9B948-D5A0-7145-95CF-117C068B56E9}" type="slidenum">
              <a:rPr lang="en-US"/>
              <a:pPr/>
              <a:t>8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773673"/>
          </a:xfrm>
        </p:spPr>
        <p:txBody>
          <a:bodyPr/>
          <a:lstStyle/>
          <a:p>
            <a:r>
              <a:rPr lang="en-US" dirty="0"/>
              <a:t>Conceptual view of a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Implementation view of the same tree:</a:t>
            </a:r>
          </a:p>
        </p:txBody>
      </p:sp>
      <p:pic>
        <p:nvPicPr>
          <p:cNvPr id="555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782763"/>
            <a:ext cx="512127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5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4068763"/>
            <a:ext cx="595947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1128-4028-4547-B34C-8142464191C7}" type="slidenum">
              <a:rPr lang="en-US"/>
              <a:pPr/>
              <a:t>9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different algorithms </a:t>
            </a:r>
            <a:br>
              <a:rPr lang="en-US" dirty="0"/>
            </a:br>
            <a:r>
              <a:rPr lang="en-US" dirty="0"/>
              <a:t>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walk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traverse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Each algorithm determines a </a:t>
            </a:r>
            <a:r>
              <a:rPr lang="en-US" dirty="0">
                <a:solidFill>
                  <a:srgbClr val="B23C00"/>
                </a:solidFill>
              </a:rPr>
              <a:t>unique order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each and every node in the tree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visited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58148</TotalTime>
  <Words>4356</Words>
  <Application>Microsoft Macintosh PowerPoint</Application>
  <PresentationFormat>On-screen Show (4:3)</PresentationFormat>
  <Paragraphs>933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April 27 Class Meeting</vt:lpstr>
      <vt:lpstr>Assignment #12: Solution</vt:lpstr>
      <vt:lpstr>Trees</vt:lpstr>
      <vt:lpstr>Trees, cont’d</vt:lpstr>
      <vt:lpstr>Trees, cont’d</vt:lpstr>
      <vt:lpstr>Trees, cont’d</vt:lpstr>
      <vt:lpstr>Tree Implementation</vt:lpstr>
      <vt:lpstr>Tree Implementation, cont’d</vt:lpstr>
      <vt:lpstr>Tree Traversals</vt:lpstr>
      <vt:lpstr>Preorder Tree Traversal</vt:lpstr>
      <vt:lpstr>Preorder Tree Traversal, cont’d</vt:lpstr>
      <vt:lpstr>Postorder Tree Traversal</vt:lpstr>
      <vt:lpstr>Postorder Tree Traversal, cont’d</vt:lpstr>
      <vt:lpstr>Binary Trees</vt:lpstr>
      <vt:lpstr>Binary Trees, cont’d</vt:lpstr>
      <vt:lpstr>Conversion from Infix to Postfix Notation</vt:lpstr>
      <vt:lpstr>Binary Search Trees</vt:lpstr>
      <vt:lpstr>Inorder Tree Traversal</vt:lpstr>
      <vt:lpstr>Inorder Tree Traversal, cont’d</vt:lpstr>
      <vt:lpstr>The Binary Search Tree ADT</vt:lpstr>
      <vt:lpstr>The Binary Search Tree ADT, cont’d</vt:lpstr>
      <vt:lpstr>The Binary Search Tree ADT, cont’d</vt:lpstr>
      <vt:lpstr>The Binary Search Tree: Min and Max</vt:lpstr>
      <vt:lpstr>The Binary Search Tree: Min and Max, cont’d</vt:lpstr>
      <vt:lpstr>The Binary Search Tree: Min and Max, cont’d</vt:lpstr>
      <vt:lpstr>The Binary Search Tree: Contains</vt:lpstr>
      <vt:lpstr>The Binary Search Tree: Contains, cont’d</vt:lpstr>
      <vt:lpstr>The Binary Search Tree: Insert</vt:lpstr>
      <vt:lpstr>The Binary Search Tree: Insert, cont’d</vt:lpstr>
      <vt:lpstr>The Binary Search Tree: Insert</vt:lpstr>
      <vt:lpstr>The Binary Search Tree: Insert</vt:lpstr>
      <vt:lpstr>The Binary Search Tree: Remove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Tree: Remove, cont’d</vt:lpstr>
      <vt:lpstr>The Binary Search Tree Animations</vt:lpstr>
      <vt:lpstr>Break</vt:lpstr>
      <vt:lpstr>AVL Trees</vt:lpstr>
      <vt:lpstr>AVL Trees, cont’d</vt:lpstr>
      <vt:lpstr>Balancing AVL Trees</vt:lpstr>
      <vt:lpstr>Balancing AVL Trees, cont’d</vt:lpstr>
      <vt:lpstr>Balancing AVL Trees, cont’d</vt:lpstr>
      <vt:lpstr>Balancing AVL Trees, cont’d</vt:lpstr>
      <vt:lpstr>Balancing AVL Trees: Case 1</vt:lpstr>
      <vt:lpstr>Balancing AVL Trees: Case 1, cont’d</vt:lpstr>
      <vt:lpstr>Balancing AVL Trees: Case 4</vt:lpstr>
      <vt:lpstr>Balancing AVL Trees: Case 2</vt:lpstr>
      <vt:lpstr>Balancing AVL Trees: Case 2, cont’d</vt:lpstr>
      <vt:lpstr>Balancing AVL Trees: Case 3</vt:lpstr>
      <vt:lpstr>Balancing AVL Trees: Case 3, cont’d</vt:lpstr>
      <vt:lpstr>AVL Tree Implementation</vt:lpstr>
      <vt:lpstr>The AVL Tree Node</vt:lpstr>
      <vt:lpstr>AVL Tree Implementation, cont’d</vt:lpstr>
      <vt:lpstr>AVL Tree Implementation, cont’d</vt:lpstr>
      <vt:lpstr>AVL Tree Implementation, cont’d</vt:lpstr>
      <vt:lpstr>AVL Tree Implementation, cont’d</vt:lpstr>
      <vt:lpstr>Assignment #13</vt:lpstr>
      <vt:lpstr>Assignment #13, cont’d</vt:lpstr>
      <vt:lpstr>Assignment #13: Part 1</vt:lpstr>
      <vt:lpstr>Assignment #13: Part 1, cont’d</vt:lpstr>
      <vt:lpstr>Assignment #13: Part 1, cont’d</vt:lpstr>
      <vt:lpstr>Assignment #13: Part 1, cont’d</vt:lpstr>
      <vt:lpstr>Assignment #13: Part 2</vt:lpstr>
      <vt:lpstr>Assignment #13: Part 2, cont’d</vt:lpstr>
      <vt:lpstr>Assignment #13: Part 2, cont’d</vt:lpstr>
      <vt:lpstr>Assignment #13: Part 2, cont’d</vt:lpstr>
      <vt:lpstr>Assignment #13: Part 2, cont’d</vt:lpstr>
      <vt:lpstr>Assignment #13,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939</cp:revision>
  <cp:lastPrinted>2016-09-16T08:43:07Z</cp:lastPrinted>
  <dcterms:created xsi:type="dcterms:W3CDTF">2008-01-12T03:52:55Z</dcterms:created>
  <dcterms:modified xsi:type="dcterms:W3CDTF">2017-04-28T00:46:18Z</dcterms:modified>
  <cp:category/>
</cp:coreProperties>
</file>